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4" r:id="rId2"/>
  </p:sldMasterIdLst>
  <p:notesMasterIdLst>
    <p:notesMasterId r:id="rId30"/>
  </p:notesMasterIdLst>
  <p:sldIdLst>
    <p:sldId id="256" r:id="rId3"/>
    <p:sldId id="517" r:id="rId4"/>
    <p:sldId id="521" r:id="rId5"/>
    <p:sldId id="470" r:id="rId6"/>
    <p:sldId id="523" r:id="rId7"/>
    <p:sldId id="524" r:id="rId8"/>
    <p:sldId id="465" r:id="rId9"/>
    <p:sldId id="598" r:id="rId10"/>
    <p:sldId id="466" r:id="rId11"/>
    <p:sldId id="525" r:id="rId12"/>
    <p:sldId id="599" r:id="rId13"/>
    <p:sldId id="516" r:id="rId14"/>
    <p:sldId id="472" r:id="rId15"/>
    <p:sldId id="580" r:id="rId16"/>
    <p:sldId id="471" r:id="rId17"/>
    <p:sldId id="596" r:id="rId18"/>
    <p:sldId id="595" r:id="rId19"/>
    <p:sldId id="597" r:id="rId20"/>
    <p:sldId id="479" r:id="rId21"/>
    <p:sldId id="577" r:id="rId22"/>
    <p:sldId id="578" r:id="rId23"/>
    <p:sldId id="579" r:id="rId24"/>
    <p:sldId id="576" r:id="rId25"/>
    <p:sldId id="581" r:id="rId26"/>
    <p:sldId id="582" r:id="rId27"/>
    <p:sldId id="583" r:id="rId28"/>
    <p:sldId id="260" r:id="rId29"/>
  </p:sldIdLst>
  <p:sldSz cx="12192000" cy="6858000"/>
  <p:notesSz cx="6858000" cy="9144000"/>
  <p:embeddedFontLst>
    <p:embeddedFont>
      <p:font typeface="Baloo 2" panose="020B0604020202020204" charset="0"/>
      <p:regular r:id="rId31"/>
      <p:bold r:id="rId32"/>
    </p:embeddedFont>
    <p:embeddedFont>
      <p:font typeface="Baloo 2 Medium" panose="020B0604020202020204" charset="0"/>
      <p:regular r:id="rId33"/>
      <p:bold r:id="rId34"/>
    </p:embeddedFont>
    <p:embeddedFont>
      <p:font typeface="Cambria Math" panose="02040503050406030204" pitchFamily="18" charset="0"/>
      <p:regular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6" roundtripDataSignature="AMtx7mgS1a/pRujd65UuPjZx2OSfEXO7m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3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3.fntdata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2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customschemas.google.com/relationships/presentationmetadata" Target="meta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3120bff63cd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" name="Google Shape;33;g3120bff63cd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605477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890754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597072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776160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460743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872041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656393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211471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04518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88415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054978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715320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403374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667934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619017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973723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7" name="Google Shape;67;p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40805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60547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7573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6929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73229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9375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2" name="Google Shape;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52438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4"/>
          <p:cNvSpPr txBox="1">
            <a:spLocks noGrp="1"/>
          </p:cNvSpPr>
          <p:nvPr>
            <p:ph type="sldNum" idx="12"/>
          </p:nvPr>
        </p:nvSpPr>
        <p:spPr>
          <a:xfrm>
            <a:off x="11645900" y="6491816"/>
            <a:ext cx="546000" cy="36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2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8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8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portada">
  <p:cSld name="Contraportada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10"/>
          <p:cNvSpPr/>
          <p:nvPr/>
        </p:nvSpPr>
        <p:spPr>
          <a:xfrm>
            <a:off x="-54244" y="5431916"/>
            <a:ext cx="12306945" cy="15035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110"/>
          <p:cNvPicPr preferRelativeResize="0"/>
          <p:nvPr/>
        </p:nvPicPr>
        <p:blipFill rotWithShape="1">
          <a:blip r:embed="rId2">
            <a:alphaModFix/>
          </a:blip>
          <a:srcRect l="29089"/>
          <a:stretch/>
        </p:blipFill>
        <p:spPr>
          <a:xfrm>
            <a:off x="4056434" y="5795062"/>
            <a:ext cx="6916366" cy="6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128" y="5868828"/>
            <a:ext cx="2098740" cy="54853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tada">
  <p:cSld name="Portada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" type="twoTxTwoObj">
  <p:cSld name="Comparació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3"/>
          <p:cNvSpPr txBox="1">
            <a:spLocks noGrp="1"/>
          </p:cNvSpPr>
          <p:nvPr>
            <p:ph type="title"/>
          </p:nvPr>
        </p:nvSpPr>
        <p:spPr>
          <a:xfrm>
            <a:off x="404977" y="330835"/>
            <a:ext cx="10950411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275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body" idx="1"/>
          </p:nvPr>
        </p:nvSpPr>
        <p:spPr>
          <a:xfrm>
            <a:off x="404978" y="1888808"/>
            <a:ext cx="5429765" cy="4300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body" idx="2"/>
          </p:nvPr>
        </p:nvSpPr>
        <p:spPr>
          <a:xfrm>
            <a:off x="6019800" y="1888808"/>
            <a:ext cx="5335588" cy="4300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5230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tada">
  <p:cSld name="Portada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fault" type="tx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8"/>
          <p:cNvSpPr txBox="1">
            <a:spLocks noGrp="1"/>
          </p:cNvSpPr>
          <p:nvPr>
            <p:ph type="sldNum" idx="12"/>
          </p:nvPr>
        </p:nvSpPr>
        <p:spPr>
          <a:xfrm>
            <a:off x="11840024" y="6387647"/>
            <a:ext cx="35200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1"/>
          <p:cNvSpPr txBox="1"/>
          <p:nvPr/>
        </p:nvSpPr>
        <p:spPr>
          <a:xfrm>
            <a:off x="239310" y="6406942"/>
            <a:ext cx="493776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AF071E"/>
                </a:solidFill>
                <a:latin typeface="Baloo 2 Medium"/>
                <a:ea typeface="Baloo 2 Medium"/>
                <a:cs typeface="Baloo 2 Medium"/>
                <a:sym typeface="Baloo 2 Medium"/>
              </a:rPr>
              <a:t>Institute of Space Sciences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" name="Google Shape;11;p8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85158" y="6147795"/>
            <a:ext cx="11515941" cy="301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8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832575" y="567891"/>
            <a:ext cx="2685924" cy="615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8;p7"/>
          <p:cNvPicPr preferRelativeResize="0"/>
          <p:nvPr userDrawn="1"/>
        </p:nvPicPr>
        <p:blipFill rotWithShape="1">
          <a:blip r:embed="rId9">
            <a:alphaModFix/>
          </a:blip>
          <a:srcRect/>
          <a:stretch/>
        </p:blipFill>
        <p:spPr>
          <a:xfrm>
            <a:off x="7017525" y="674860"/>
            <a:ext cx="1666600" cy="4104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7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7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42729" y="-10306"/>
            <a:ext cx="12277458" cy="687861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png"/><Relationship Id="rId4" Type="http://schemas.openxmlformats.org/officeDocument/2006/relationships/image" Target="../media/image4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7" Type="http://schemas.openxmlformats.org/officeDocument/2006/relationships/image" Target="../media/image49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jpg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7.png"/><Relationship Id="rId4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6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3120bff63cd_0_19"/>
          <p:cNvSpPr txBox="1"/>
          <p:nvPr/>
        </p:nvSpPr>
        <p:spPr>
          <a:xfrm>
            <a:off x="6553600" y="1155167"/>
            <a:ext cx="5538300" cy="5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1219169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3"/>
              <a:buFont typeface="Arial"/>
              <a:buNone/>
            </a:pPr>
            <a:endParaRPr sz="2133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36" name="Google Shape;36;g3120bff63cd_0_19"/>
          <p:cNvSpPr txBox="1"/>
          <p:nvPr/>
        </p:nvSpPr>
        <p:spPr>
          <a:xfrm>
            <a:off x="-100584" y="1236561"/>
            <a:ext cx="12026934" cy="1803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90"/>
              <a:buFont typeface="Baloo 2"/>
              <a:buNone/>
            </a:pPr>
            <a:r>
              <a:rPr lang="en-US" sz="4400" b="1" dirty="0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Ultra-high resolution temperature sensing using Whispering-Gallery-Mode resonators.</a:t>
            </a:r>
            <a:endParaRPr lang="en-US" sz="4400" b="0" i="0" u="none" strike="noStrike" cap="none" dirty="0">
              <a:solidFill>
                <a:srgbClr val="000000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cxnSp>
        <p:nvCxnSpPr>
          <p:cNvPr id="37" name="Google Shape;37;g3120bff63cd_0_19"/>
          <p:cNvCxnSpPr/>
          <p:nvPr/>
        </p:nvCxnSpPr>
        <p:spPr>
          <a:xfrm>
            <a:off x="4409733" y="3276753"/>
            <a:ext cx="3006300" cy="93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" name="Google Shape;38;g3120bff63cd_0_19"/>
          <p:cNvSpPr txBox="1"/>
          <p:nvPr/>
        </p:nvSpPr>
        <p:spPr>
          <a:xfrm>
            <a:off x="183328" y="3348523"/>
            <a:ext cx="11338112" cy="1945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90"/>
              <a:buFont typeface="Baloo 2"/>
              <a:buNone/>
            </a:pPr>
            <a:r>
              <a:rPr lang="en-US" sz="2400" b="1" i="0" u="none" strike="noStrike" cap="none" dirty="0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Vivek Gualani</a:t>
            </a:r>
            <a:endParaRPr sz="2400" b="1" i="0" u="none" strike="noStrike" cap="none" dirty="0">
              <a:solidFill>
                <a:schemeClr val="lt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90"/>
              <a:buFont typeface="Baloo 2"/>
              <a:buNone/>
            </a:pPr>
            <a:r>
              <a:rPr lang="en-US" sz="2400" b="1" i="0" u="none" strike="noStrike" cap="none" dirty="0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25</a:t>
            </a:r>
            <a:r>
              <a:rPr lang="en-US" sz="2400" b="1" i="0" u="none" strike="noStrike" cap="none" baseline="30000" dirty="0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th</a:t>
            </a:r>
            <a:r>
              <a:rPr lang="en-US" sz="2400" b="1" i="0" u="none" strike="noStrike" cap="none" dirty="0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 November 2025, Santander.</a:t>
            </a:r>
          </a:p>
          <a:p>
            <a:pPr algn="ctr">
              <a:lnSpc>
                <a:spcPct val="115000"/>
              </a:lnSpc>
              <a:buClr>
                <a:schemeClr val="lt1"/>
              </a:buClr>
              <a:buSzPts val="990"/>
            </a:pPr>
            <a:r>
              <a:rPr lang="en-US" sz="2400" b="1" dirty="0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gualani@ieec.cat …@ice.csic.es</a:t>
            </a:r>
            <a:endParaRPr lang="en-US" sz="2400" dirty="0">
              <a:latin typeface="Baloo 2"/>
              <a:ea typeface="Baloo 2"/>
              <a:cs typeface="Baloo 2"/>
              <a:sym typeface="Baloo 2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90"/>
              <a:buFont typeface="Baloo 2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6" name="Google Shape;45;p91"/>
          <p:cNvSpPr/>
          <p:nvPr/>
        </p:nvSpPr>
        <p:spPr>
          <a:xfrm>
            <a:off x="-42672" y="5766955"/>
            <a:ext cx="12277344" cy="1091045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Google Shape;46;p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90755" y="5921937"/>
            <a:ext cx="3459377" cy="792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7;p9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43435" y="6070161"/>
            <a:ext cx="2173463" cy="535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F4137D93-BE54-492E-4114-603C402EE7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84190" y="6070161"/>
            <a:ext cx="1093519" cy="535216"/>
          </a:xfrm>
          <a:prstGeom prst="rect">
            <a:avLst/>
          </a:prstGeom>
        </p:spPr>
      </p:pic>
      <p:pic>
        <p:nvPicPr>
          <p:cNvPr id="10" name="Imagen 9" descr="Logotipo&#10;&#10;El contenido generado por IA puede ser incorrecto.">
            <a:extLst>
              <a:ext uri="{FF2B5EF4-FFF2-40B4-BE49-F238E27FC236}">
                <a16:creationId xmlns:a16="http://schemas.microsoft.com/office/drawing/2014/main" id="{13273F8F-6E23-DD73-2116-C4F97BB1F0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20673" y="4825489"/>
            <a:ext cx="2472285" cy="132886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B86127BD-7476-5FC3-535C-CA595508D9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998" y="5909522"/>
            <a:ext cx="5080339" cy="80467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3" y="807450"/>
            <a:ext cx="5239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Goals and Objectives</a:t>
            </a:r>
            <a:endParaRPr sz="3200" b="1" i="1" u="none" strike="noStrike" cap="none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6" name="Google Shape;56;p7"/>
          <p:cNvSpPr txBox="1"/>
          <p:nvPr/>
        </p:nvSpPr>
        <p:spPr>
          <a:xfrm>
            <a:off x="536033" y="1726842"/>
            <a:ext cx="4375332" cy="36932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b="1" dirty="0">
                <a:solidFill>
                  <a:srgbClr val="C00000"/>
                </a:solidFill>
                <a:latin typeface="Baloo 2"/>
                <a:ea typeface="Baloo 2"/>
                <a:cs typeface="Baloo 2"/>
                <a:sym typeface="Baloo 2"/>
              </a:rPr>
              <a:t>Our primary goal 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is to </a:t>
            </a: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in-house know-how on optomechanical resonators and optoelectronic systems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, with potential application in different fields of precision measurement, both from ground and in space.</a:t>
            </a: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endParaRPr lang="en-US" sz="16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b="1" dirty="0">
                <a:solidFill>
                  <a:srgbClr val="C00000"/>
                </a:solidFill>
                <a:latin typeface="Baloo 2"/>
                <a:ea typeface="Baloo 2"/>
                <a:cs typeface="Baloo 2"/>
                <a:sym typeface="Baloo 2"/>
              </a:rPr>
              <a:t>Our first milestone 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is to use this technology to reach </a:t>
            </a: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a </a:t>
            </a:r>
            <a:r>
              <a:rPr lang="en-US" sz="1600" b="1" dirty="0" err="1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nK</a:t>
            </a: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 resolution temperature readout system at low frequencies (1-100 </a:t>
            </a:r>
            <a:r>
              <a:rPr lang="en-US" sz="1600" b="1" dirty="0" err="1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mHz</a:t>
            </a: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) 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which is the window of interest for space gravitational wave detection, as in LISA. </a:t>
            </a:r>
          </a:p>
          <a:p>
            <a:pPr marL="609585" marR="0" lvl="0" indent="-4402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E071F"/>
              </a:buClr>
              <a:buSzPts val="1600"/>
              <a:buFont typeface="Baloo 2"/>
              <a:buChar char="●"/>
            </a:pPr>
            <a:endParaRPr sz="1600" b="0" i="0" u="none" strike="noStrike" cap="none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pic>
        <p:nvPicPr>
          <p:cNvPr id="7" name="Imagen 15">
            <a:extLst>
              <a:ext uri="{FF2B5EF4-FFF2-40B4-BE49-F238E27FC236}">
                <a16:creationId xmlns:a16="http://schemas.microsoft.com/office/drawing/2014/main" id="{B41C0F96-B8C2-486E-B207-D66A9E4E7A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t="4941" b="3852"/>
          <a:stretch/>
        </p:blipFill>
        <p:spPr>
          <a:xfrm>
            <a:off x="5358227" y="1842325"/>
            <a:ext cx="1467696" cy="29959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10CD6E7-4082-4F08-B962-AAA67F9BA2A1}"/>
              </a:ext>
            </a:extLst>
          </p:cNvPr>
          <p:cNvSpPr/>
          <p:nvPr/>
        </p:nvSpPr>
        <p:spPr>
          <a:xfrm>
            <a:off x="6092075" y="4958455"/>
            <a:ext cx="55638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latin typeface="Baloo 2" panose="020B0604020202020204" charset="0"/>
                <a:cs typeface="Baloo 2" panose="020B0604020202020204" charset="0"/>
              </a:rPr>
              <a:t>Fig 12. </a:t>
            </a:r>
            <a:r>
              <a:rPr lang="en-US" sz="1200" i="1" dirty="0">
                <a:latin typeface="Baloo 2" panose="020B0604020202020204" charset="0"/>
                <a:cs typeface="Baloo 2" panose="020B0604020202020204" charset="0"/>
              </a:rPr>
              <a:t>WGMR and coupling prism we used in our lab. The third picture corresponds to the same resonator viewed through an IR camera after coupling light into it.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F46D18-4E58-4D48-BC9C-5A69FCB315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284" t="40271" r="12090" b="18395"/>
          <a:stretch/>
        </p:blipFill>
        <p:spPr>
          <a:xfrm>
            <a:off x="9803765" y="1842325"/>
            <a:ext cx="2388093" cy="29959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4FFF62-FBED-46C3-8259-79435C2AAE8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1113" r="15775"/>
          <a:stretch/>
        </p:blipFill>
        <p:spPr>
          <a:xfrm>
            <a:off x="6915514" y="1842325"/>
            <a:ext cx="2807886" cy="299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176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BAAB7261-DFAD-B806-4B6B-3F53E4EC618E}"/>
              </a:ext>
            </a:extLst>
          </p:cNvPr>
          <p:cNvSpPr/>
          <p:nvPr/>
        </p:nvSpPr>
        <p:spPr>
          <a:xfrm>
            <a:off x="3625100" y="1423050"/>
            <a:ext cx="5239500" cy="2234549"/>
          </a:xfrm>
          <a:prstGeom prst="roundRect">
            <a:avLst/>
          </a:prstGeom>
          <a:solidFill>
            <a:srgbClr val="C0000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3" y="807450"/>
            <a:ext cx="5239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Contents</a:t>
            </a:r>
            <a:endParaRPr sz="3200" b="1" i="1" u="none" strike="noStrike" cap="none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69A7CB-B12A-439C-BC42-76051170FF0C}"/>
              </a:ext>
            </a:extLst>
          </p:cNvPr>
          <p:cNvSpPr/>
          <p:nvPr/>
        </p:nvSpPr>
        <p:spPr>
          <a:xfrm>
            <a:off x="3842176" y="1564213"/>
            <a:ext cx="59815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latin typeface="Baloo 2" panose="020B0604020202020204" charset="0"/>
                <a:cs typeface="Baloo 2" panose="020B0604020202020204" charset="0"/>
              </a:rPr>
              <a:t>LISA – low frequency metrology: </a:t>
            </a:r>
            <a:endParaRPr lang="es-ES" sz="1800" b="1" dirty="0">
              <a:solidFill>
                <a:schemeClr val="tx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556681" lvl="0" indent="-285750">
              <a:buClr>
                <a:srgbClr val="C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LDS – LISA Diagnostics Subsystem</a:t>
            </a:r>
            <a:endParaRPr lang="es-ES" sz="1800" dirty="0">
              <a:solidFill>
                <a:schemeClr val="tx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270931" lvl="0">
              <a:buClrTx/>
              <a:buSzPts val="1600"/>
            </a:pPr>
            <a:endParaRPr lang="es-ES" sz="1800" b="1" dirty="0">
              <a:solidFill>
                <a:schemeClr val="tx1"/>
              </a:solidFill>
              <a:latin typeface="Baloo 2"/>
              <a:ea typeface="Baloo 2"/>
              <a:cs typeface="Baloo 2"/>
              <a:sym typeface="Baloo 2"/>
            </a:endParaRPr>
          </a:p>
          <a:p>
            <a:r>
              <a:rPr lang="en-US" sz="1800" b="1" dirty="0">
                <a:latin typeface="Baloo 2" panose="020B0604020202020204" charset="0"/>
                <a:cs typeface="Baloo 2" panose="020B0604020202020204" charset="0"/>
              </a:rPr>
              <a:t>Optical cavities</a:t>
            </a:r>
          </a:p>
          <a:p>
            <a:pPr marL="556681" lvl="0" indent="-285750">
              <a:buClr>
                <a:srgbClr val="C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The Whispering Gallery Mode Resonator</a:t>
            </a:r>
          </a:p>
          <a:p>
            <a:pPr marL="556681" lvl="0" indent="-285750">
              <a:buClr>
                <a:srgbClr val="C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WGMRs as temperature sensors</a:t>
            </a:r>
          </a:p>
          <a:p>
            <a:r>
              <a:rPr lang="en-US" sz="1800" b="1" dirty="0">
                <a:latin typeface="Baloo 2" panose="020B0604020202020204" charset="0"/>
                <a:cs typeface="Baloo 2" panose="020B0604020202020204" charset="0"/>
              </a:rPr>
              <a:t>Goals and Objectives</a:t>
            </a:r>
          </a:p>
          <a:p>
            <a:endParaRPr lang="en-US" sz="1800" b="1" dirty="0">
              <a:latin typeface="Baloo 2" panose="020B0604020202020204" charset="0"/>
              <a:cs typeface="Baloo 2" panose="020B0604020202020204" charset="0"/>
            </a:endParaRPr>
          </a:p>
          <a:p>
            <a:r>
              <a:rPr lang="en-US" sz="1800" b="1" dirty="0">
                <a:latin typeface="Baloo 2" panose="020B0604020202020204" charset="0"/>
                <a:cs typeface="Baloo 2" panose="020B0604020202020204" charset="0"/>
              </a:rPr>
              <a:t>Lab development</a:t>
            </a:r>
          </a:p>
          <a:p>
            <a:pPr marL="556681" lvl="0" indent="-285750">
              <a:buClr>
                <a:srgbClr val="C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Coupling Mechanics</a:t>
            </a:r>
          </a:p>
          <a:p>
            <a:pPr marL="556681" lvl="0" indent="-285750">
              <a:buClr>
                <a:srgbClr val="C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Low frequency stabilization</a:t>
            </a:r>
          </a:p>
          <a:p>
            <a:pPr marL="556681" lvl="0" indent="-285750">
              <a:buClr>
                <a:srgbClr val="C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WGMR fabrication</a:t>
            </a:r>
          </a:p>
          <a:p>
            <a:endParaRPr lang="en-US" sz="1800" b="1" dirty="0">
              <a:latin typeface="Baloo 2" panose="020B0604020202020204" charset="0"/>
              <a:cs typeface="Baloo 2" panose="020B0604020202020204" charset="0"/>
            </a:endParaRPr>
          </a:p>
          <a:p>
            <a:r>
              <a:rPr lang="en-US" sz="1800" b="1" dirty="0">
                <a:latin typeface="Baloo 2" panose="020B0604020202020204" charset="0"/>
                <a:cs typeface="Baloo 2" panose="020B0604020202020204" charset="0"/>
              </a:rPr>
              <a:t>Temperature sensing</a:t>
            </a:r>
          </a:p>
          <a:p>
            <a:endParaRPr lang="en-US" sz="1800" b="1" dirty="0">
              <a:latin typeface="Baloo 2" panose="020B0604020202020204" charset="0"/>
              <a:cs typeface="Baloo 2" panose="020B0604020202020204" charset="0"/>
            </a:endParaRPr>
          </a:p>
          <a:p>
            <a:r>
              <a:rPr lang="en-US" sz="1800" b="1" dirty="0">
                <a:latin typeface="Baloo 2" panose="020B0604020202020204" charset="0"/>
                <a:cs typeface="Baloo 2" panose="020B0604020202020204" charset="0"/>
              </a:rPr>
              <a:t>Final thoughts and conclusions</a:t>
            </a:r>
          </a:p>
          <a:p>
            <a:endParaRPr lang="en-US" sz="1600" b="1" dirty="0">
              <a:latin typeface="Baloo 2" panose="020B0604020202020204" charset="0"/>
              <a:cs typeface="Baloo 2" panose="020B0604020202020204" charset="0"/>
            </a:endParaRPr>
          </a:p>
          <a:p>
            <a:pPr marL="609585" lvl="0" indent="-338654">
              <a:buClr>
                <a:schemeClr val="bg1"/>
              </a:buClr>
              <a:buSzPts val="1600"/>
              <a:buFont typeface="Courier New" panose="02070309020205020404" pitchFamily="49" charset="0"/>
              <a:buChar char="o"/>
            </a:pPr>
            <a:endParaRPr lang="en-US" sz="1600" b="1" dirty="0">
              <a:solidFill>
                <a:schemeClr val="tx1"/>
              </a:solidFill>
              <a:latin typeface="Baloo 2"/>
              <a:ea typeface="Baloo 2"/>
              <a:cs typeface="Baloo 2"/>
              <a:sym typeface="Baloo 2"/>
            </a:endParaRPr>
          </a:p>
          <a:p>
            <a:endParaRPr lang="en-US" sz="1600" b="1" dirty="0">
              <a:solidFill>
                <a:schemeClr val="tx1"/>
              </a:solidFill>
              <a:latin typeface="Baloo 2" panose="020B0604020202020204" charset="0"/>
              <a:cs typeface="Baloo 2" panose="020B0604020202020204" charset="0"/>
            </a:endParaRPr>
          </a:p>
          <a:p>
            <a:br>
              <a:rPr lang="en-US" sz="1600" b="1" dirty="0">
                <a:latin typeface="Baloo 2" panose="020B0604020202020204" charset="0"/>
                <a:cs typeface="Baloo 2" panose="020B0604020202020204" charset="0"/>
              </a:rPr>
            </a:br>
            <a:br>
              <a:rPr lang="en-US" sz="1600" dirty="0">
                <a:latin typeface="Baloo 2" panose="020B0604020202020204" charset="0"/>
                <a:cs typeface="Baloo 2" panose="020B0604020202020204" charset="0"/>
              </a:rPr>
            </a:br>
            <a:endParaRPr lang="es-ES" sz="1600" dirty="0">
              <a:latin typeface="Baloo 2" panose="020B0604020202020204" charset="0"/>
              <a:cs typeface="Baloo 2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27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3.7037E-7 L 4.16667E-7 0.343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95C301-1B08-4AB6-B44B-5342CE509A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01"/>
          <a:stretch/>
        </p:blipFill>
        <p:spPr>
          <a:xfrm>
            <a:off x="0" y="1743958"/>
            <a:ext cx="12192000" cy="5112603"/>
          </a:xfrm>
          <a:prstGeom prst="rect">
            <a:avLst/>
          </a:prstGeom>
        </p:spPr>
      </p:pic>
      <p:sp>
        <p:nvSpPr>
          <p:cNvPr id="55" name="Google Shape;55;p7"/>
          <p:cNvSpPr txBox="1"/>
          <p:nvPr/>
        </p:nvSpPr>
        <p:spPr>
          <a:xfrm>
            <a:off x="564314" y="783880"/>
            <a:ext cx="5239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lvl="0">
              <a:buSzPts val="3200"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Lab development</a:t>
            </a:r>
            <a:endParaRPr lang="en-US" sz="3200" b="1" i="1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36F768-F449-4880-8C09-DCA2A902FC07}"/>
              </a:ext>
            </a:extLst>
          </p:cNvPr>
          <p:cNvSpPr/>
          <p:nvPr/>
        </p:nvSpPr>
        <p:spPr>
          <a:xfrm>
            <a:off x="9863847" y="6579562"/>
            <a:ext cx="23281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i="1" dirty="0">
                <a:solidFill>
                  <a:schemeClr val="bg1"/>
                </a:solidFill>
                <a:latin typeface="Baloo 2" panose="020B0604020202020204" charset="0"/>
                <a:cs typeface="Baloo 2" panose="020B0604020202020204" charset="0"/>
              </a:rPr>
              <a:t>Fig 13.</a:t>
            </a:r>
            <a:r>
              <a:rPr lang="en-US" sz="1200" i="1" dirty="0">
                <a:solidFill>
                  <a:schemeClr val="bg1"/>
                </a:solidFill>
                <a:latin typeface="Baloo 2" panose="020B0604020202020204" charset="0"/>
                <a:cs typeface="Baloo 2" panose="020B0604020202020204" charset="0"/>
              </a:rPr>
              <a:t> Our lab.</a:t>
            </a:r>
          </a:p>
        </p:txBody>
      </p:sp>
      <p:pic>
        <p:nvPicPr>
          <p:cNvPr id="3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87DBD9A8-F725-5B16-0EEE-A124881053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43958"/>
            <a:ext cx="1181709" cy="63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028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8638906-33D3-4D73-A424-8B80040A3094}"/>
              </a:ext>
            </a:extLst>
          </p:cNvPr>
          <p:cNvSpPr/>
          <p:nvPr/>
        </p:nvSpPr>
        <p:spPr>
          <a:xfrm>
            <a:off x="6617860" y="268660"/>
            <a:ext cx="1857081" cy="14469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3" y="807450"/>
            <a:ext cx="5239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lvl="0">
              <a:buSzPts val="3200"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Lab development</a:t>
            </a:r>
            <a:endParaRPr lang="en-US" sz="3200" b="1" i="1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36033" y="1525711"/>
            <a:ext cx="40430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Low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frequency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stabilisation</a:t>
            </a:r>
            <a:endParaRPr lang="es-ES" sz="2400" b="1" dirty="0">
              <a:solidFill>
                <a:srgbClr val="AE071F"/>
              </a:solidFill>
              <a:latin typeface="Baloo 2"/>
              <a:ea typeface="Baloo 2"/>
              <a:cs typeface="Baloo 2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4B8FFF-D814-4427-9D5A-1F8037051BEA}"/>
              </a:ext>
            </a:extLst>
          </p:cNvPr>
          <p:cNvSpPr/>
          <p:nvPr/>
        </p:nvSpPr>
        <p:spPr>
          <a:xfrm>
            <a:off x="181494" y="4824457"/>
            <a:ext cx="190255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Fig 17. </a:t>
            </a:r>
            <a:r>
              <a:rPr lang="en-US" sz="1200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3D rendered sketch of the vacuum chamber, optical breadboards, thermal shields and WGMR/prism mounts.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1C0F54-7303-4E6D-AA47-3B07B48A63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705" r="2451"/>
          <a:stretch/>
        </p:blipFill>
        <p:spPr>
          <a:xfrm rot="5400000">
            <a:off x="6727431" y="1393431"/>
            <a:ext cx="6858000" cy="407113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39CE14D-F61C-4640-9471-D5C1D57D08CC}"/>
              </a:ext>
            </a:extLst>
          </p:cNvPr>
          <p:cNvSpPr/>
          <p:nvPr/>
        </p:nvSpPr>
        <p:spPr>
          <a:xfrm>
            <a:off x="6082130" y="466833"/>
            <a:ext cx="19734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Fig 18. </a:t>
            </a:r>
            <a:r>
              <a:rPr lang="en-US" sz="1200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Vacuum chamber and optical benches currently in our lab</a:t>
            </a:r>
            <a:r>
              <a:rPr lang="en-US" sz="1200" i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.</a:t>
            </a:r>
          </a:p>
          <a:p>
            <a:pPr algn="r"/>
            <a:endParaRPr lang="en-US" sz="1200" i="1" dirty="0">
              <a:solidFill>
                <a:schemeClr val="tx1"/>
              </a:solidFill>
              <a:latin typeface="Baloo 2" panose="020B0604020202020204" charset="0"/>
              <a:cs typeface="Baloo 2" panose="020B0604020202020204" charset="0"/>
            </a:endParaRPr>
          </a:p>
        </p:txBody>
      </p:sp>
      <p:pic>
        <p:nvPicPr>
          <p:cNvPr id="3" name="Imagen 2" descr="Imagen que contiene lego, refrigerador, parado, computadora&#10;&#10;El contenido generado por IA puede ser incorrecto.">
            <a:extLst>
              <a:ext uri="{FF2B5EF4-FFF2-40B4-BE49-F238E27FC236}">
                <a16:creationId xmlns:a16="http://schemas.microsoft.com/office/drawing/2014/main" id="{B9F85914-DC8D-0020-8885-64EE77F596C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071" t="2559" r="16790" b="8955"/>
          <a:stretch/>
        </p:blipFill>
        <p:spPr>
          <a:xfrm>
            <a:off x="2084045" y="2580870"/>
            <a:ext cx="6036817" cy="427713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6B01EFD-284B-4071-A843-9D694851AD19}"/>
              </a:ext>
            </a:extLst>
          </p:cNvPr>
          <p:cNvSpPr/>
          <p:nvPr/>
        </p:nvSpPr>
        <p:spPr>
          <a:xfrm>
            <a:off x="556783" y="2684427"/>
            <a:ext cx="41337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585" lvl="0" indent="-338654">
              <a:buClr>
                <a:srgbClr val="AE071F"/>
              </a:buClr>
              <a:buSzPts val="1600"/>
            </a:pPr>
            <a:endParaRPr lang="en-US" sz="16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The WGMR is kept inside and optically coupled from the outside through Optical windows.</a:t>
            </a:r>
          </a:p>
        </p:txBody>
      </p:sp>
      <p:sp>
        <p:nvSpPr>
          <p:cNvPr id="56" name="Google Shape;56;p7"/>
          <p:cNvSpPr txBox="1"/>
          <p:nvPr/>
        </p:nvSpPr>
        <p:spPr>
          <a:xfrm>
            <a:off x="515668" y="2122768"/>
            <a:ext cx="5943497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Baloo 2" panose="020B0604020202020204" charset="0"/>
                <a:cs typeface="Baloo 2" panose="020B0604020202020204" charset="0"/>
                <a:sym typeface="Arial"/>
              </a:rPr>
              <a:t>A thermal vacuum chamber has been built to provide with a </a:t>
            </a:r>
            <a:r>
              <a:rPr lang="en-US" sz="1600" b="1" i="0" u="none" strike="noStrike" cap="none" dirty="0">
                <a:solidFill>
                  <a:srgbClr val="000000"/>
                </a:solidFill>
                <a:latin typeface="Baloo 2" panose="020B0604020202020204" charset="0"/>
                <a:cs typeface="Baloo 2" panose="020B0604020202020204" charset="0"/>
                <a:sym typeface="Arial"/>
              </a:rPr>
              <a:t>thermally</a:t>
            </a:r>
            <a:r>
              <a:rPr lang="en-US" sz="1600" b="1" dirty="0">
                <a:latin typeface="Baloo 2" panose="020B0604020202020204" charset="0"/>
                <a:cs typeface="Baloo 2" panose="020B0604020202020204" charset="0"/>
              </a:rPr>
              <a:t> stable environment</a:t>
            </a:r>
            <a:r>
              <a:rPr lang="en-US" sz="1600" dirty="0">
                <a:latin typeface="Baloo 2" panose="020B0604020202020204" charset="0"/>
                <a:cs typeface="Baloo 2" panose="020B0604020202020204" charset="0"/>
              </a:rPr>
              <a:t>, </a:t>
            </a:r>
            <a:r>
              <a:rPr lang="en-US" sz="1600" b="0" i="0" u="none" strike="noStrike" cap="none" dirty="0">
                <a:solidFill>
                  <a:srgbClr val="000000"/>
                </a:solidFill>
                <a:latin typeface="Baloo 2" panose="020B0604020202020204" charset="0"/>
                <a:cs typeface="Baloo 2" panose="020B0604020202020204" charset="0"/>
                <a:sym typeface="Arial"/>
              </a:rPr>
              <a:t>in the order of </a:t>
            </a:r>
            <a:r>
              <a:rPr lang="en-US" sz="1600" dirty="0">
                <a:solidFill>
                  <a:schemeClr val="dk1"/>
                </a:solidFill>
                <a:latin typeface="Baloo 2" panose="020B0604020202020204" charset="0"/>
                <a:ea typeface="Baloo 2"/>
                <a:cs typeface="Baloo 2" panose="020B0604020202020204" charset="0"/>
                <a:sym typeface="Baloo 2"/>
              </a:rPr>
              <a:t>𝒏𝑲∕√𝑯𝒛 .</a:t>
            </a:r>
            <a:endParaRPr lang="es-ES" sz="1600" b="0" i="0" u="none" strike="noStrike" cap="none" dirty="0">
              <a:solidFill>
                <a:srgbClr val="000000"/>
              </a:solidFill>
              <a:latin typeface="Baloo 2" panose="020B0604020202020204" charset="0"/>
              <a:cs typeface="Baloo 2" panose="020B060402020202020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43375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8FB14A-8E03-3B53-B350-6ED0CACD0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ACC7B9-78C4-AFC6-DB86-BA8D2EDA76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3829CD2-6C49-065E-4B50-59D1603CA4B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  <p:pic>
        <p:nvPicPr>
          <p:cNvPr id="5" name="Imagen 4" descr="Un reloj de pulsera&#10;&#10;El contenido generado por IA puede ser incorrecto.">
            <a:extLst>
              <a:ext uri="{FF2B5EF4-FFF2-40B4-BE49-F238E27FC236}">
                <a16:creationId xmlns:a16="http://schemas.microsoft.com/office/drawing/2014/main" id="{2868FFD5-F14B-1378-053E-426D081E7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144125" cy="6858000"/>
          </a:xfrm>
          <a:prstGeom prst="rect">
            <a:avLst/>
          </a:prstGeom>
        </p:spPr>
      </p:pic>
      <p:sp>
        <p:nvSpPr>
          <p:cNvPr id="7" name="Rectangle 14">
            <a:extLst>
              <a:ext uri="{FF2B5EF4-FFF2-40B4-BE49-F238E27FC236}">
                <a16:creationId xmlns:a16="http://schemas.microsoft.com/office/drawing/2014/main" id="{0851BE7C-76CB-1B02-FF31-1C88929D33B0}"/>
              </a:ext>
            </a:extLst>
          </p:cNvPr>
          <p:cNvSpPr/>
          <p:nvPr/>
        </p:nvSpPr>
        <p:spPr>
          <a:xfrm>
            <a:off x="9791828" y="1"/>
            <a:ext cx="2400172" cy="15624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564E86A2-1018-B5E1-8D48-75462EF9F71A}"/>
              </a:ext>
            </a:extLst>
          </p:cNvPr>
          <p:cNvSpPr/>
          <p:nvPr/>
        </p:nvSpPr>
        <p:spPr>
          <a:xfrm>
            <a:off x="9660066" y="328737"/>
            <a:ext cx="21206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Fig  19. </a:t>
            </a:r>
            <a:r>
              <a:rPr lang="en-US" sz="1200" i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3D Render, cross section of the Vacuum Chamber, thermal shields and WGMR OBB.</a:t>
            </a:r>
          </a:p>
        </p:txBody>
      </p:sp>
    </p:spTree>
    <p:extLst>
      <p:ext uri="{BB962C8B-B14F-4D97-AF65-F5344CB8AC3E}">
        <p14:creationId xmlns:p14="http://schemas.microsoft.com/office/powerpoint/2010/main" val="401365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56AD504-2EE2-4E90-B8B7-EA4717AD7A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0037"/>
            <a:ext cx="5675468" cy="475212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2F9CB1F-8EC1-42B5-BD9B-1485C1FFF4FE}"/>
              </a:ext>
            </a:extLst>
          </p:cNvPr>
          <p:cNvSpPr/>
          <p:nvPr/>
        </p:nvSpPr>
        <p:spPr>
          <a:xfrm>
            <a:off x="9798886" y="94388"/>
            <a:ext cx="1857081" cy="14469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3" y="807450"/>
            <a:ext cx="5239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Lab development</a:t>
            </a:r>
            <a:endParaRPr sz="3200" b="1" i="1" u="none" strike="noStrike" cap="none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36033" y="1525711"/>
            <a:ext cx="56220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Coupling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Mechanics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: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Evanescent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Waves</a:t>
            </a:r>
            <a:endParaRPr lang="es-ES" sz="2400" b="1" dirty="0">
              <a:solidFill>
                <a:srgbClr val="AE071F"/>
              </a:solidFill>
              <a:latin typeface="Baloo 2"/>
              <a:ea typeface="Baloo 2"/>
              <a:cs typeface="Baloo 2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2D16B-5CE9-422B-9929-6851AD11788A}"/>
              </a:ext>
            </a:extLst>
          </p:cNvPr>
          <p:cNvGrpSpPr/>
          <p:nvPr/>
        </p:nvGrpSpPr>
        <p:grpSpPr>
          <a:xfrm>
            <a:off x="8754211" y="3844770"/>
            <a:ext cx="3114189" cy="2997394"/>
            <a:chOff x="8754211" y="3844770"/>
            <a:chExt cx="3114189" cy="2997394"/>
          </a:xfrm>
        </p:grpSpPr>
        <p:pic>
          <p:nvPicPr>
            <p:cNvPr id="7" name="Content Placeholder 5">
              <a:extLst>
                <a:ext uri="{FF2B5EF4-FFF2-40B4-BE49-F238E27FC236}">
                  <a16:creationId xmlns:a16="http://schemas.microsoft.com/office/drawing/2014/main" id="{5E2A4C0B-EE3B-4FC3-8F1B-84CEFBD224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53884" y="3879147"/>
              <a:ext cx="2914516" cy="2963017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0360C17-56C0-4551-885A-4200E980AD92}"/>
                </a:ext>
              </a:extLst>
            </p:cNvPr>
            <p:cNvSpPr/>
            <p:nvPr/>
          </p:nvSpPr>
          <p:spPr>
            <a:xfrm>
              <a:off x="8754211" y="3844770"/>
              <a:ext cx="399345" cy="2858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841189D-0629-4972-94BC-155C22DF8C65}"/>
              </a:ext>
            </a:extLst>
          </p:cNvPr>
          <p:cNvSpPr txBox="1"/>
          <p:nvPr/>
        </p:nvSpPr>
        <p:spPr>
          <a:xfrm>
            <a:off x="9743253" y="3061465"/>
            <a:ext cx="2125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i="1" dirty="0">
                <a:latin typeface="Baloo 2" panose="020B0604020202020204" charset="0"/>
                <a:cs typeface="Baloo 2" panose="020B0604020202020204" charset="0"/>
              </a:rPr>
              <a:t>Fig 16</a:t>
            </a:r>
            <a:r>
              <a:rPr lang="en-US" sz="1200" i="1" dirty="0">
                <a:latin typeface="Baloo 2" panose="020B0604020202020204" charset="0"/>
                <a:cs typeface="Baloo 2" panose="020B0604020202020204" charset="0"/>
              </a:rPr>
              <a:t>. 2D simulation of a Gaussian beam going through FTIR between a Prism and a WGMR [3].</a:t>
            </a:r>
            <a:endParaRPr lang="es-ES" sz="1200" i="1" dirty="0">
              <a:latin typeface="Baloo 2" panose="020B0604020202020204" charset="0"/>
              <a:cs typeface="Baloo 2" panose="020B060402020202020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CDE822-C719-4D0F-8FAC-61FB218AAB70}"/>
              </a:ext>
            </a:extLst>
          </p:cNvPr>
          <p:cNvSpPr/>
          <p:nvPr/>
        </p:nvSpPr>
        <p:spPr>
          <a:xfrm>
            <a:off x="5675468" y="4547459"/>
            <a:ext cx="17538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latin typeface="Baloo 2" panose="020B0604020202020204" charset="0"/>
                <a:cs typeface="Baloo 2" panose="020B0604020202020204" charset="0"/>
              </a:rPr>
              <a:t>Fig 14. </a:t>
            </a:r>
            <a:r>
              <a:rPr lang="en-US" sz="1200" i="1" dirty="0">
                <a:latin typeface="Baloo 2" panose="020B0604020202020204" charset="0"/>
                <a:cs typeface="Baloo 2" panose="020B0604020202020204" charset="0"/>
              </a:rPr>
              <a:t>3D sketch of the WGMR and Prism mounts.</a:t>
            </a:r>
          </a:p>
          <a:p>
            <a:r>
              <a:rPr lang="en-US" sz="1200" i="1" dirty="0">
                <a:latin typeface="Baloo 2" panose="020B0604020202020204" charset="0"/>
                <a:cs typeface="Baloo 2" panose="020B0604020202020204" charset="0"/>
              </a:rPr>
              <a:t>The platforms provide 5 degrees of movement freedom (X, Y, Z, pitch and yaw) to efficiently align WGMR and prism.</a:t>
            </a:r>
          </a:p>
        </p:txBody>
      </p:sp>
      <p:pic>
        <p:nvPicPr>
          <p:cNvPr id="3" name="Imagen 2" descr="Imagen que contiene interior, tabla, comida, moto&#10;&#10;El contenido generado por IA puede ser incorrecto.">
            <a:extLst>
              <a:ext uri="{FF2B5EF4-FFF2-40B4-BE49-F238E27FC236}">
                <a16:creationId xmlns:a16="http://schemas.microsoft.com/office/drawing/2014/main" id="{F04BBBB5-690B-C3F1-F23E-0A030CBC352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4379" r="6635"/>
          <a:stretch/>
        </p:blipFill>
        <p:spPr>
          <a:xfrm>
            <a:off x="7029087" y="129540"/>
            <a:ext cx="2872202" cy="3512508"/>
          </a:xfrm>
          <a:prstGeom prst="rect">
            <a:avLst/>
          </a:prstGeom>
        </p:spPr>
      </p:pic>
      <p:sp>
        <p:nvSpPr>
          <p:cNvPr id="4" name="Rectangle 17">
            <a:extLst>
              <a:ext uri="{FF2B5EF4-FFF2-40B4-BE49-F238E27FC236}">
                <a16:creationId xmlns:a16="http://schemas.microsoft.com/office/drawing/2014/main" id="{6827BCB7-80C5-F367-E334-B3E37D878371}"/>
              </a:ext>
            </a:extLst>
          </p:cNvPr>
          <p:cNvSpPr/>
          <p:nvPr/>
        </p:nvSpPr>
        <p:spPr>
          <a:xfrm>
            <a:off x="10114538" y="330420"/>
            <a:ext cx="17538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latin typeface="Baloo 2" panose="020B0604020202020204" charset="0"/>
                <a:cs typeface="Baloo 2" panose="020B0604020202020204" charset="0"/>
              </a:rPr>
              <a:t>Fig 15. </a:t>
            </a:r>
            <a:r>
              <a:rPr lang="en-US" sz="1200" i="1" dirty="0">
                <a:latin typeface="Baloo 2" panose="020B0604020202020204" charset="0"/>
                <a:cs typeface="Baloo 2" panose="020B0604020202020204" charset="0"/>
              </a:rPr>
              <a:t>Close-up image of the WGMR and coupling prism in the vacuum chamber. An NTC sensor is attached to the post of the WGMR and a heater to the XYZ platform.</a:t>
            </a:r>
          </a:p>
        </p:txBody>
      </p:sp>
    </p:spTree>
    <p:extLst>
      <p:ext uri="{BB962C8B-B14F-4D97-AF65-F5344CB8AC3E}">
        <p14:creationId xmlns:p14="http://schemas.microsoft.com/office/powerpoint/2010/main" val="1827717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/>
        </p:nvSpPr>
        <p:spPr>
          <a:xfrm>
            <a:off x="564314" y="807450"/>
            <a:ext cx="5239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lvl="0">
              <a:buSzPts val="3200"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WGMR Fabrication</a:t>
            </a:r>
            <a:endParaRPr lang="en-US" sz="3200" b="1" i="1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36F768-F449-4880-8C09-DCA2A902FC07}"/>
              </a:ext>
            </a:extLst>
          </p:cNvPr>
          <p:cNvSpPr/>
          <p:nvPr/>
        </p:nvSpPr>
        <p:spPr>
          <a:xfrm>
            <a:off x="9863847" y="6579562"/>
            <a:ext cx="23281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Baloo 2" panose="020B0604020202020204" charset="0"/>
                <a:cs typeface="Baloo 2" panose="020B0604020202020204" charset="0"/>
              </a:rPr>
              <a:t>Fig 8. Our lab.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Google Shape;56;p7">
                <a:extLst>
                  <a:ext uri="{FF2B5EF4-FFF2-40B4-BE49-F238E27FC236}">
                    <a16:creationId xmlns:a16="http://schemas.microsoft.com/office/drawing/2014/main" id="{6BC14AE7-364B-CB5C-A379-1CB0C8103607}"/>
                  </a:ext>
                </a:extLst>
              </p:cNvPr>
              <p:cNvSpPr txBox="1"/>
              <p:nvPr/>
            </p:nvSpPr>
            <p:spPr>
              <a:xfrm>
                <a:off x="490268" y="1785190"/>
                <a:ext cx="8120332" cy="24733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t" anchorCtr="0">
                <a:spAutoFit/>
              </a:bodyPr>
              <a:lstStyle/>
              <a:p>
                <a:pPr marL="609585" lvl="0" indent="-440255">
                  <a:buClr>
                    <a:srgbClr val="AE071F"/>
                  </a:buClr>
                  <a:buSzPts val="1600"/>
                  <a:buFont typeface="Baloo 2"/>
                  <a:buChar char="●"/>
                </a:pPr>
                <a:r>
                  <a:rPr lang="en-US" sz="1600" b="0" i="0" u="none" strike="noStrike" cap="none" dirty="0">
                    <a:solidFill>
                      <a:srgbClr val="000000"/>
                    </a:solidFill>
                    <a:latin typeface="Baloo 2" panose="020B0604020202020204" charset="0"/>
                    <a:cs typeface="Baloo 2" panose="020B0604020202020204" charset="0"/>
                    <a:sym typeface="Arial"/>
                  </a:rPr>
                  <a:t>We used to purchase ready to use WGMRs from </a:t>
                </a:r>
                <a:r>
                  <a:rPr lang="en-US" sz="1600" b="0" i="0" u="none" strike="noStrike" cap="none" dirty="0" err="1">
                    <a:solidFill>
                      <a:srgbClr val="000000"/>
                    </a:solidFill>
                    <a:latin typeface="Baloo 2" panose="020B0604020202020204" charset="0"/>
                    <a:cs typeface="Baloo 2" panose="020B0604020202020204" charset="0"/>
                    <a:sym typeface="Arial"/>
                  </a:rPr>
                  <a:t>OEWaves</a:t>
                </a:r>
                <a:r>
                  <a:rPr lang="en-US" sz="1600" b="0" i="0" u="none" strike="noStrike" cap="none" dirty="0">
                    <a:solidFill>
                      <a:srgbClr val="000000"/>
                    </a:solidFill>
                    <a:latin typeface="Baloo 2" panose="020B0604020202020204" charset="0"/>
                    <a:cs typeface="Baloo 2" panose="020B0604020202020204" charset="0"/>
                    <a:sym typeface="Arial"/>
                  </a:rPr>
                  <a:t>, with Q factors of </a:t>
                </a:r>
                <a:r>
                  <a:rPr lang="en-US" sz="1600" b="1" i="0" dirty="0">
                    <a:solidFill>
                      <a:srgbClr val="464649"/>
                    </a:solidFill>
                    <a:effectLst/>
                    <a:latin typeface="Baloo 2" panose="020B0604020202020204" charset="0"/>
                    <a:cs typeface="Baloo 2" panose="020B0604020202020204" charset="0"/>
                  </a:rPr>
                  <a:t>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solidFill>
                              <a:srgbClr val="464649"/>
                            </a:solidFill>
                            <a:effectLst/>
                            <a:latin typeface="Cambria Math" panose="02040503050406030204" pitchFamily="18" charset="0"/>
                            <a:cs typeface="Baloo 2" panose="020B0604020202020204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464649"/>
                            </a:solidFill>
                            <a:effectLst/>
                            <a:latin typeface="Cambria Math" panose="02040503050406030204" pitchFamily="18" charset="0"/>
                            <a:cs typeface="Baloo 2" panose="020B0604020202020204" charset="0"/>
                          </a:rPr>
                          <m:t>𝟏𝟎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464649"/>
                            </a:solidFill>
                            <a:effectLst/>
                            <a:latin typeface="Cambria Math" panose="02040503050406030204" pitchFamily="18" charset="0"/>
                            <a:cs typeface="Baloo 2" panose="020B0604020202020204" charset="0"/>
                          </a:rPr>
                          <m:t>𝟖</m:t>
                        </m:r>
                      </m:sup>
                    </m:sSup>
                    <m:r>
                      <m:rPr>
                        <m:nor/>
                      </m:rPr>
                      <a:rPr lang="en-US" sz="1600" b="1" dirty="0">
                        <a:solidFill>
                          <a:srgbClr val="464649"/>
                        </a:solidFill>
                        <a:latin typeface="Baloo 2" panose="020B0604020202020204" charset="0"/>
                        <a:cs typeface="Baloo 2" panose="020B0604020202020204" charset="0"/>
                      </a:rPr>
                      <m:t>∼</m:t>
                    </m:r>
                    <m:sSup>
                      <m:sSupPr>
                        <m:ctrlPr>
                          <a:rPr lang="en-US" sz="1600" b="1" i="1">
                            <a:solidFill>
                              <a:srgbClr val="464649"/>
                            </a:solidFill>
                            <a:latin typeface="Cambria Math" panose="02040503050406030204" pitchFamily="18" charset="0"/>
                            <a:cs typeface="Baloo 2" panose="020B0604020202020204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rgbClr val="464649"/>
                            </a:solidFill>
                            <a:latin typeface="Cambria Math" panose="02040503050406030204" pitchFamily="18" charset="0"/>
                            <a:cs typeface="Baloo 2" panose="020B0604020202020204" charset="0"/>
                          </a:rPr>
                          <m:t>𝟏𝟎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464649"/>
                            </a:solidFill>
                            <a:latin typeface="Cambria Math" panose="02040503050406030204" pitchFamily="18" charset="0"/>
                            <a:cs typeface="Baloo 2" panose="020B0604020202020204" charset="0"/>
                          </a:rPr>
                          <m:t>𝟗</m:t>
                        </m:r>
                      </m:sup>
                    </m:sSup>
                  </m:oMath>
                </a14:m>
                <a:r>
                  <a:rPr lang="es-ES" sz="1600" b="0" i="0" u="none" strike="noStrike" cap="none" dirty="0">
                    <a:solidFill>
                      <a:srgbClr val="000000"/>
                    </a:solidFill>
                    <a:latin typeface="Baloo 2" panose="020B0604020202020204" charset="0"/>
                    <a:cs typeface="Baloo 2" panose="020B0604020202020204" charset="0"/>
                    <a:sym typeface="Arial"/>
                  </a:rPr>
                  <a:t>. </a:t>
                </a:r>
                <a:r>
                  <a:rPr lang="es-ES" sz="1600" b="0" i="0" u="none" strike="noStrike" cap="none" dirty="0" err="1">
                    <a:solidFill>
                      <a:srgbClr val="000000"/>
                    </a:solidFill>
                    <a:latin typeface="Baloo 2" panose="020B0604020202020204" charset="0"/>
                    <a:cs typeface="Baloo 2" panose="020B0604020202020204" charset="0"/>
                    <a:sym typeface="Arial"/>
                  </a:rPr>
                  <a:t>Each</a:t>
                </a:r>
                <a:r>
                  <a:rPr lang="es-ES" sz="1600" b="0" i="0" u="none" strike="noStrike" cap="none" dirty="0">
                    <a:solidFill>
                      <a:srgbClr val="000000"/>
                    </a:solidFill>
                    <a:latin typeface="Baloo 2" panose="020B0604020202020204" charset="0"/>
                    <a:cs typeface="Baloo 2" panose="020B0604020202020204" charset="0"/>
                    <a:sym typeface="Arial"/>
                  </a:rPr>
                  <a:t> </a:t>
                </a:r>
                <a:r>
                  <a:rPr lang="es-ES" sz="1600" b="0" i="0" u="none" strike="noStrike" cap="none" dirty="0" err="1">
                    <a:solidFill>
                      <a:srgbClr val="000000"/>
                    </a:solidFill>
                    <a:latin typeface="Baloo 2" panose="020B0604020202020204" charset="0"/>
                    <a:cs typeface="Baloo 2" panose="020B0604020202020204" charset="0"/>
                    <a:sym typeface="Arial"/>
                  </a:rPr>
                  <a:t>costed</a:t>
                </a:r>
                <a:r>
                  <a:rPr lang="es-ES" sz="1600" b="0" i="0" u="none" strike="noStrike" cap="none" dirty="0">
                    <a:solidFill>
                      <a:srgbClr val="000000"/>
                    </a:solidFill>
                    <a:latin typeface="Baloo 2" panose="020B0604020202020204" charset="0"/>
                    <a:cs typeface="Baloo 2" panose="020B0604020202020204" charset="0"/>
                    <a:sym typeface="Arial"/>
                  </a:rPr>
                  <a:t> 6-10 k€</a:t>
                </a:r>
              </a:p>
              <a:p>
                <a:pPr marL="609585" lvl="0" indent="-440255">
                  <a:buClr>
                    <a:srgbClr val="AE071F"/>
                  </a:buClr>
                  <a:buSzPts val="1600"/>
                  <a:buFont typeface="Baloo 2"/>
                  <a:buChar char="●"/>
                </a:pPr>
                <a:endParaRPr lang="es-ES" sz="1600" b="0" i="0" u="none" strike="noStrike" cap="none" dirty="0">
                  <a:solidFill>
                    <a:srgbClr val="000000"/>
                  </a:solidFill>
                  <a:latin typeface="Baloo 2" panose="020B0604020202020204" charset="0"/>
                  <a:cs typeface="Baloo 2" panose="020B0604020202020204" charset="0"/>
                  <a:sym typeface="Arial"/>
                </a:endParaRPr>
              </a:p>
              <a:p>
                <a:pPr marL="609585" lvl="0" indent="-440255">
                  <a:buClr>
                    <a:srgbClr val="AE071F"/>
                  </a:buClr>
                  <a:buSzPts val="1600"/>
                  <a:buFont typeface="Baloo 2"/>
                  <a:buChar char="●"/>
                </a:pP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After a 3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month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stay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in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the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Institute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for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Photonics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and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Advanced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Sensing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(IPAS), in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the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University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of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Adelaide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in South Australia,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under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mentoring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of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Dr.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Wenle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Weng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; i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learned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how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to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make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WGMRs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in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house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using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off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the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shelve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optical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elements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and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an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industrial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Lathe</a:t>
                </a:r>
                <a:endParaRPr lang="es-ES" sz="1600" dirty="0">
                  <a:latin typeface="Baloo 2" panose="020B0604020202020204" charset="0"/>
                  <a:cs typeface="Baloo 2" panose="020B0604020202020204" charset="0"/>
                </a:endParaRPr>
              </a:p>
              <a:p>
                <a:pPr marL="609585" lvl="0" indent="-440255">
                  <a:buClr>
                    <a:srgbClr val="AE071F"/>
                  </a:buClr>
                  <a:buSzPts val="1600"/>
                  <a:buFont typeface="Baloo 2"/>
                  <a:buChar char="●"/>
                </a:pPr>
                <a:endParaRPr lang="es-ES" sz="1600" b="0" i="0" u="none" strike="noStrike" cap="none" dirty="0">
                  <a:solidFill>
                    <a:srgbClr val="000000"/>
                  </a:solidFill>
                  <a:latin typeface="Baloo 2" panose="020B0604020202020204" charset="0"/>
                  <a:cs typeface="Baloo 2" panose="020B0604020202020204" charset="0"/>
                  <a:sym typeface="Arial"/>
                </a:endParaRPr>
              </a:p>
              <a:p>
                <a:pPr marL="609585" lvl="0" indent="-440255">
                  <a:buClr>
                    <a:srgbClr val="AE071F"/>
                  </a:buClr>
                  <a:buSzPts val="1600"/>
                  <a:buFont typeface="Baloo 2"/>
                  <a:buChar char="●"/>
                </a:pP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So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far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we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have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achieved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Q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factors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s-ES" sz="1600" dirty="0" err="1">
                    <a:latin typeface="Baloo 2" panose="020B0604020202020204" charset="0"/>
                    <a:cs typeface="Baloo 2" panose="020B0604020202020204" charset="0"/>
                  </a:rPr>
                  <a:t>of</a:t>
                </a:r>
                <a:r>
                  <a:rPr lang="es-E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  <a:r>
                  <a:rPr lang="en-US" sz="1600" b="1" i="0" dirty="0">
                    <a:solidFill>
                      <a:srgbClr val="464649"/>
                    </a:solidFill>
                    <a:effectLst/>
                    <a:latin typeface="Baloo 2" panose="020B0604020202020204" charset="0"/>
                    <a:cs typeface="Baloo 2" panose="020B0604020202020204" charset="0"/>
                  </a:rPr>
                  <a:t>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solidFill>
                              <a:srgbClr val="464649"/>
                            </a:solidFill>
                            <a:effectLst/>
                            <a:latin typeface="Cambria Math" panose="02040503050406030204" pitchFamily="18" charset="0"/>
                            <a:cs typeface="Baloo 2" panose="020B0604020202020204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464649"/>
                            </a:solidFill>
                            <a:effectLst/>
                            <a:latin typeface="Cambria Math" panose="02040503050406030204" pitchFamily="18" charset="0"/>
                            <a:cs typeface="Baloo 2" panose="020B0604020202020204" charset="0"/>
                          </a:rPr>
                          <m:t>𝟏𝟎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464649"/>
                            </a:solidFill>
                            <a:effectLst/>
                            <a:latin typeface="Cambria Math" panose="02040503050406030204" pitchFamily="18" charset="0"/>
                            <a:cs typeface="Baloo 2" panose="020B0604020202020204" charset="0"/>
                          </a:rPr>
                          <m:t>𝟖</m:t>
                        </m:r>
                      </m:sup>
                    </m:sSup>
                  </m:oMath>
                </a14:m>
                <a:r>
                  <a:rPr lang="es-ES" sz="1600" b="0" i="0" u="none" strike="noStrike" cap="none" dirty="0">
                    <a:solidFill>
                      <a:srgbClr val="000000"/>
                    </a:solidFill>
                    <a:latin typeface="Baloo 2" panose="020B0604020202020204" charset="0"/>
                    <a:cs typeface="Baloo 2" panose="020B0604020202020204" charset="0"/>
                    <a:sym typeface="Arial"/>
                  </a:rPr>
                  <a:t> (FWHM </a:t>
                </a:r>
                <a:r>
                  <a:rPr lang="es-ES" sz="1600" b="0" i="0" u="none" strike="noStrike" cap="none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/>
                  </a:rPr>
                  <a:t>≈ 1MHz</a:t>
                </a:r>
                <a:r>
                  <a:rPr lang="es-ES" sz="1600" b="0" i="0" u="none" strike="noStrike" cap="none" dirty="0">
                    <a:solidFill>
                      <a:srgbClr val="000000"/>
                    </a:solidFill>
                    <a:latin typeface="Baloo 2" panose="020B0604020202020204" charset="0"/>
                    <a:cs typeface="Baloo 2" panose="020B0604020202020204" charset="0"/>
                    <a:sym typeface="Arial"/>
                  </a:rPr>
                  <a:t>)  </a:t>
                </a:r>
              </a:p>
            </p:txBody>
          </p:sp>
        </mc:Choice>
        <mc:Fallback>
          <p:sp>
            <p:nvSpPr>
              <p:cNvPr id="2" name="Google Shape;56;p7">
                <a:extLst>
                  <a:ext uri="{FF2B5EF4-FFF2-40B4-BE49-F238E27FC236}">
                    <a16:creationId xmlns:a16="http://schemas.microsoft.com/office/drawing/2014/main" id="{6BC14AE7-364B-CB5C-A379-1CB0C81036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268" y="1785190"/>
                <a:ext cx="8120332" cy="247332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8">
            <a:extLst>
              <a:ext uri="{FF2B5EF4-FFF2-40B4-BE49-F238E27FC236}">
                <a16:creationId xmlns:a16="http://schemas.microsoft.com/office/drawing/2014/main" id="{6C134285-90E7-2588-976F-ADE2DA601663}"/>
              </a:ext>
            </a:extLst>
          </p:cNvPr>
          <p:cNvSpPr/>
          <p:nvPr/>
        </p:nvSpPr>
        <p:spPr>
          <a:xfrm>
            <a:off x="4360323" y="6348729"/>
            <a:ext cx="25639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Fig 20. </a:t>
            </a:r>
            <a:r>
              <a:rPr lang="en-US" sz="1200" i="1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Optimum TU 1503 mini-lathe we now have in our workshop.</a:t>
            </a:r>
          </a:p>
        </p:txBody>
      </p:sp>
      <p:pic>
        <p:nvPicPr>
          <p:cNvPr id="7" name="Picture 15">
            <a:extLst>
              <a:ext uri="{FF2B5EF4-FFF2-40B4-BE49-F238E27FC236}">
                <a16:creationId xmlns:a16="http://schemas.microsoft.com/office/drawing/2014/main" id="{B082B799-2F12-E2BD-7F4B-59CB14138E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179015" y="1845015"/>
            <a:ext cx="6858000" cy="3167969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00665190-F177-F181-BE62-F3ED23122F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531" y="4387632"/>
            <a:ext cx="4067982" cy="2453337"/>
          </a:xfrm>
          <a:prstGeom prst="rect">
            <a:avLst/>
          </a:prstGeom>
        </p:spPr>
      </p:pic>
      <p:sp>
        <p:nvSpPr>
          <p:cNvPr id="11" name="Rectangle 18">
            <a:extLst>
              <a:ext uri="{FF2B5EF4-FFF2-40B4-BE49-F238E27FC236}">
                <a16:creationId xmlns:a16="http://schemas.microsoft.com/office/drawing/2014/main" id="{B9FFF2D1-4A7F-3155-69FB-3547D29ACE93}"/>
              </a:ext>
            </a:extLst>
          </p:cNvPr>
          <p:cNvSpPr/>
          <p:nvPr/>
        </p:nvSpPr>
        <p:spPr>
          <a:xfrm>
            <a:off x="6479339" y="5779442"/>
            <a:ext cx="25639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i="1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Fig 21. </a:t>
            </a:r>
            <a:r>
              <a:rPr lang="en-US" sz="1200" i="1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Me polishing resonators.</a:t>
            </a:r>
          </a:p>
        </p:txBody>
      </p:sp>
    </p:spTree>
    <p:extLst>
      <p:ext uri="{BB962C8B-B14F-4D97-AF65-F5344CB8AC3E}">
        <p14:creationId xmlns:p14="http://schemas.microsoft.com/office/powerpoint/2010/main" val="4268896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8E25A-1927-48BA-98E8-B9520BBCA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Lab development: WGMR fabrication</a:t>
            </a:r>
            <a:endParaRPr lang="es-E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73DFAE-B1E3-403C-A468-7F8B9617E2C8}"/>
              </a:ext>
            </a:extLst>
          </p:cNvPr>
          <p:cNvSpPr txBox="1"/>
          <p:nvPr/>
        </p:nvSpPr>
        <p:spPr>
          <a:xfrm>
            <a:off x="404977" y="5905348"/>
            <a:ext cx="1708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WGMR-A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AFA741-A21A-4254-870A-DFCF66A8E65B}"/>
              </a:ext>
            </a:extLst>
          </p:cNvPr>
          <p:cNvSpPr txBox="1"/>
          <p:nvPr/>
        </p:nvSpPr>
        <p:spPr>
          <a:xfrm>
            <a:off x="4269209" y="5910150"/>
            <a:ext cx="1708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WGMR-B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1E7549-C405-4B3F-B120-DEB8E8404EE6}"/>
              </a:ext>
            </a:extLst>
          </p:cNvPr>
          <p:cNvSpPr txBox="1"/>
          <p:nvPr/>
        </p:nvSpPr>
        <p:spPr>
          <a:xfrm>
            <a:off x="8703205" y="5910150"/>
            <a:ext cx="1708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WGMR-2</a:t>
            </a:r>
            <a:endParaRPr lang="es-ES" b="1" dirty="0">
              <a:solidFill>
                <a:schemeClr val="bg1"/>
              </a:solidFill>
            </a:endParaRPr>
          </a:p>
        </p:txBody>
      </p:sp>
      <p:pic>
        <p:nvPicPr>
          <p:cNvPr id="9" name="Imagen 8" descr="Imagen que contiene cd&#10;&#10;El contenido generado por IA puede ser incorrecto.">
            <a:extLst>
              <a:ext uri="{FF2B5EF4-FFF2-40B4-BE49-F238E27FC236}">
                <a16:creationId xmlns:a16="http://schemas.microsoft.com/office/drawing/2014/main" id="{F6FB0D65-9B7F-6256-8306-7DC363CF15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342" r="31205"/>
          <a:stretch/>
        </p:blipFill>
        <p:spPr>
          <a:xfrm>
            <a:off x="-92" y="-5"/>
            <a:ext cx="1926379" cy="685799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3BB4C3C-EF61-4B8E-691C-1119BF727D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837" r="33306"/>
          <a:stretch/>
        </p:blipFill>
        <p:spPr>
          <a:xfrm>
            <a:off x="1906127" y="0"/>
            <a:ext cx="1998585" cy="6858000"/>
          </a:xfrm>
          <a:prstGeom prst="rect">
            <a:avLst/>
          </a:prstGeom>
        </p:spPr>
      </p:pic>
      <p:pic>
        <p:nvPicPr>
          <p:cNvPr id="14" name="Imagen 13" descr="Imagen que contiene luz, oscuro&#10;&#10;El contenido generado por IA puede ser incorrecto.">
            <a:extLst>
              <a:ext uri="{FF2B5EF4-FFF2-40B4-BE49-F238E27FC236}">
                <a16:creationId xmlns:a16="http://schemas.microsoft.com/office/drawing/2014/main" id="{643304CF-8E45-492E-9040-CCDA1CF9AC8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6474" r="36073"/>
          <a:stretch/>
        </p:blipFill>
        <p:spPr>
          <a:xfrm>
            <a:off x="3908524" y="-6"/>
            <a:ext cx="1926379" cy="6858000"/>
          </a:xfrm>
          <a:prstGeom prst="rect">
            <a:avLst/>
          </a:prstGeom>
        </p:spPr>
      </p:pic>
      <p:pic>
        <p:nvPicPr>
          <p:cNvPr id="16" name="Imagen 15" descr="Imagen que contiene edificio, tabla, pequeño, agua&#10;&#10;El contenido generado por IA puede ser incorrecto.">
            <a:extLst>
              <a:ext uri="{FF2B5EF4-FFF2-40B4-BE49-F238E27FC236}">
                <a16:creationId xmlns:a16="http://schemas.microsoft.com/office/drawing/2014/main" id="{7BD12C62-C771-6F44-5F1D-AF75198FDD7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652" r="24345"/>
          <a:stretch/>
        </p:blipFill>
        <p:spPr>
          <a:xfrm>
            <a:off x="5834903" y="-6"/>
            <a:ext cx="2777626" cy="6858000"/>
          </a:xfrm>
          <a:prstGeom prst="rect">
            <a:avLst/>
          </a:prstGeom>
        </p:spPr>
      </p:pic>
      <p:pic>
        <p:nvPicPr>
          <p:cNvPr id="18" name="Imagen 17" descr="Imagen que contiene objeto, luz&#10;&#10;El contenido generado por IA puede ser incorrecto.">
            <a:extLst>
              <a:ext uri="{FF2B5EF4-FFF2-40B4-BE49-F238E27FC236}">
                <a16:creationId xmlns:a16="http://schemas.microsoft.com/office/drawing/2014/main" id="{7E6FE155-47F7-2938-A660-D49CC437EBD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4026" r="46836"/>
          <a:stretch/>
        </p:blipFill>
        <p:spPr>
          <a:xfrm>
            <a:off x="8612529" y="-6"/>
            <a:ext cx="1498716" cy="6858000"/>
          </a:xfrm>
          <a:prstGeom prst="rect">
            <a:avLst/>
          </a:prstGeom>
        </p:spPr>
      </p:pic>
      <p:pic>
        <p:nvPicPr>
          <p:cNvPr id="24" name="Imagen 23" descr="Imagen que contiene reloj, grande, torre, avión&#10;&#10;El contenido generado por IA puede ser incorrecto.">
            <a:extLst>
              <a:ext uri="{FF2B5EF4-FFF2-40B4-BE49-F238E27FC236}">
                <a16:creationId xmlns:a16="http://schemas.microsoft.com/office/drawing/2014/main" id="{E5355437-CBDE-5EAB-A108-B8B62B579D0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9203" r="36908"/>
          <a:stretch/>
        </p:blipFill>
        <p:spPr>
          <a:xfrm>
            <a:off x="9934574" y="0"/>
            <a:ext cx="2257426" cy="6858000"/>
          </a:xfrm>
          <a:prstGeom prst="rect">
            <a:avLst/>
          </a:prstGeom>
        </p:spPr>
      </p:pic>
      <p:sp>
        <p:nvSpPr>
          <p:cNvPr id="25" name="TextBox 19">
            <a:extLst>
              <a:ext uri="{FF2B5EF4-FFF2-40B4-BE49-F238E27FC236}">
                <a16:creationId xmlns:a16="http://schemas.microsoft.com/office/drawing/2014/main" id="{0574946D-A9AD-DC2E-EDCB-DB30B9CE4257}"/>
              </a:ext>
            </a:extLst>
          </p:cNvPr>
          <p:cNvSpPr txBox="1"/>
          <p:nvPr/>
        </p:nvSpPr>
        <p:spPr>
          <a:xfrm>
            <a:off x="557377" y="6057748"/>
            <a:ext cx="1708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WGMR-H2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26" name="TextBox 20">
            <a:extLst>
              <a:ext uri="{FF2B5EF4-FFF2-40B4-BE49-F238E27FC236}">
                <a16:creationId xmlns:a16="http://schemas.microsoft.com/office/drawing/2014/main" id="{9826253A-BC20-1713-05EF-FD9A00930FA6}"/>
              </a:ext>
            </a:extLst>
          </p:cNvPr>
          <p:cNvSpPr txBox="1"/>
          <p:nvPr/>
        </p:nvSpPr>
        <p:spPr>
          <a:xfrm>
            <a:off x="4421609" y="6062550"/>
            <a:ext cx="1708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WGMR-F1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27" name="TextBox 21">
            <a:extLst>
              <a:ext uri="{FF2B5EF4-FFF2-40B4-BE49-F238E27FC236}">
                <a16:creationId xmlns:a16="http://schemas.microsoft.com/office/drawing/2014/main" id="{3C0530AD-78ED-45ED-6DAB-E18406CB3112}"/>
              </a:ext>
            </a:extLst>
          </p:cNvPr>
          <p:cNvSpPr txBox="1"/>
          <p:nvPr/>
        </p:nvSpPr>
        <p:spPr>
          <a:xfrm>
            <a:off x="8855605" y="6062550"/>
            <a:ext cx="1708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WGMR-H4</a:t>
            </a:r>
            <a:endParaRPr lang="es-E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2452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/>
        </p:nvSpPr>
        <p:spPr>
          <a:xfrm>
            <a:off x="564314" y="807450"/>
            <a:ext cx="5239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lvl="0">
              <a:buSzPts val="3200"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WGMR Fabrication</a:t>
            </a:r>
            <a:endParaRPr lang="en-US" sz="3200" b="1" i="1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36F768-F449-4880-8C09-DCA2A902FC07}"/>
              </a:ext>
            </a:extLst>
          </p:cNvPr>
          <p:cNvSpPr/>
          <p:nvPr/>
        </p:nvSpPr>
        <p:spPr>
          <a:xfrm>
            <a:off x="9863847" y="6579562"/>
            <a:ext cx="23281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Baloo 2" panose="020B0604020202020204" charset="0"/>
                <a:cs typeface="Baloo 2" panose="020B0604020202020204" charset="0"/>
              </a:rPr>
              <a:t>Fig 8. Our lab.</a:t>
            </a:r>
          </a:p>
        </p:txBody>
      </p:sp>
      <p:pic>
        <p:nvPicPr>
          <p:cNvPr id="4" name="Imagen 3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5DCCDB13-A4BA-7540-118A-92D7B81F9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57750"/>
            <a:ext cx="11430000" cy="5715000"/>
          </a:xfrm>
          <a:prstGeom prst="rect">
            <a:avLst/>
          </a:prstGeom>
        </p:spPr>
      </p:pic>
      <p:sp>
        <p:nvSpPr>
          <p:cNvPr id="5" name="Rectangle 18">
            <a:extLst>
              <a:ext uri="{FF2B5EF4-FFF2-40B4-BE49-F238E27FC236}">
                <a16:creationId xmlns:a16="http://schemas.microsoft.com/office/drawing/2014/main" id="{26AC23D4-3EC8-9EEF-5955-152039D2FA48}"/>
              </a:ext>
            </a:extLst>
          </p:cNvPr>
          <p:cNvSpPr/>
          <p:nvPr/>
        </p:nvSpPr>
        <p:spPr>
          <a:xfrm>
            <a:off x="1644871" y="5861580"/>
            <a:ext cx="76345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i="1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Fig 22. </a:t>
            </a:r>
            <a:r>
              <a:rPr lang="en-US" sz="1200" i="1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Mode spectrum and bandwidth of one of our self made WGMRs. The equivalent Q factor is of 2x10^8.</a:t>
            </a:r>
          </a:p>
        </p:txBody>
      </p:sp>
    </p:spTree>
    <p:extLst>
      <p:ext uri="{BB962C8B-B14F-4D97-AF65-F5344CB8AC3E}">
        <p14:creationId xmlns:p14="http://schemas.microsoft.com/office/powerpoint/2010/main" val="37099583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2" y="807450"/>
            <a:ext cx="6934615" cy="615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lvl="0">
              <a:buSzPts val="3200"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Temperature Sensing</a:t>
            </a:r>
            <a:endParaRPr lang="en-US" sz="3200" b="1" i="1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6" name="Google Shape;56;p7"/>
          <p:cNvSpPr txBox="1"/>
          <p:nvPr/>
        </p:nvSpPr>
        <p:spPr>
          <a:xfrm>
            <a:off x="515667" y="2122768"/>
            <a:ext cx="6954980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169330" lvl="0">
              <a:buClr>
                <a:srgbClr val="AE071F"/>
              </a:buClr>
              <a:buSzPts val="1600"/>
            </a:pP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Birefringence 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is the optical property of a material having a refractive index that depends on the polarization and propagation direction of light.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536033" y="1525711"/>
            <a:ext cx="4411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Double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cross-polarization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lock</a:t>
            </a:r>
            <a:endParaRPr lang="es-ES" sz="2400" b="1" dirty="0">
              <a:solidFill>
                <a:srgbClr val="AE071F"/>
              </a:solidFill>
              <a:latin typeface="Baloo 2"/>
              <a:ea typeface="Baloo 2"/>
              <a:cs typeface="Baloo 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Marcador de texto 3">
                <a:extLst>
                  <a:ext uri="{FF2B5EF4-FFF2-40B4-BE49-F238E27FC236}">
                    <a16:creationId xmlns:a16="http://schemas.microsoft.com/office/drawing/2014/main" id="{4639B479-F6B9-8B6E-0E16-8FC9BBAC268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54542" y="1570514"/>
                <a:ext cx="3823950" cy="3716971"/>
              </a:xfrm>
              <a:prstGeom prst="rect">
                <a:avLst/>
              </a:prstGeom>
            </p:spPr>
            <p:txBody>
              <a:bodyPr/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600" b="1" dirty="0">
                    <a:solidFill>
                      <a:srgbClr val="C00000"/>
                    </a:solidFill>
                    <a:latin typeface="Baloo 2" panose="020B0604020202020204" charset="0"/>
                    <a:cs typeface="Baloo 2" panose="020B0604020202020204" charset="0"/>
                  </a:rPr>
                  <a:t>Orthogonal </a:t>
                </a:r>
                <a:r>
                  <a:rPr lang="en-US" sz="1600" b="1" dirty="0" err="1">
                    <a:solidFill>
                      <a:srgbClr val="C00000"/>
                    </a:solidFill>
                    <a:latin typeface="Baloo 2" panose="020B0604020202020204" charset="0"/>
                    <a:cs typeface="Baloo 2" panose="020B0604020202020204" charset="0"/>
                  </a:rPr>
                  <a:t>polarisations</a:t>
                </a:r>
                <a:r>
                  <a:rPr lang="en-US" sz="1600" b="1" dirty="0">
                    <a:solidFill>
                      <a:srgbClr val="C00000"/>
                    </a:solidFill>
                    <a:latin typeface="Baloo 2" panose="020B0604020202020204" charset="0"/>
                    <a:cs typeface="Baloo 2" panose="020B0604020202020204" charset="0"/>
                  </a:rPr>
                  <a:t>:</a:t>
                </a:r>
              </a:p>
              <a:p>
                <a:r>
                  <a:rPr lang="en-US" sz="1600" b="1" dirty="0">
                    <a:latin typeface="Baloo 2" panose="020B0604020202020204" charset="0"/>
                    <a:cs typeface="Baloo 2" panose="020B0604020202020204" charset="0"/>
                  </a:rPr>
                  <a:t>Slow </a:t>
                </a:r>
                <a:r>
                  <a:rPr lang="en-US" sz="1600" b="1" dirty="0" err="1">
                    <a:latin typeface="Baloo 2" panose="020B0604020202020204" charset="0"/>
                    <a:cs typeface="Baloo 2" panose="020B0604020202020204" charset="0"/>
                  </a:rPr>
                  <a:t>axys</a:t>
                </a:r>
                <a:r>
                  <a:rPr lang="en-US" sz="1600" dirty="0">
                    <a:latin typeface="Baloo 2" panose="020B0604020202020204" charset="0"/>
                    <a:cs typeface="Baloo 2" panose="020B060402020202020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</a:p>
              <a:p>
                <a:pPr marL="25400"/>
                <a:r>
                  <a:rPr lang="en-US" dirty="0">
                    <a:latin typeface="Baloo 2" panose="020B0604020202020204" charset="0"/>
                    <a:cs typeface="Baloo 2" panose="020B0604020202020204" charset="0"/>
                  </a:rPr>
                  <a:t>(extraordinary / Transverse Magnetic - </a:t>
                </a:r>
                <a:r>
                  <a:rPr lang="en-US" b="1" dirty="0">
                    <a:latin typeface="Baloo 2" panose="020B0604020202020204" charset="0"/>
                    <a:cs typeface="Baloo 2" panose="020B0604020202020204" charset="0"/>
                  </a:rPr>
                  <a:t>TM</a:t>
                </a:r>
                <a:r>
                  <a:rPr lang="en-US" dirty="0">
                    <a:latin typeface="Baloo 2" panose="020B0604020202020204" charset="0"/>
                    <a:cs typeface="Baloo 2" panose="020B0604020202020204" charset="0"/>
                  </a:rPr>
                  <a:t>) </a:t>
                </a:r>
              </a:p>
              <a:p>
                <a:r>
                  <a:rPr lang="en-US" sz="1600" b="1" dirty="0">
                    <a:latin typeface="Baloo 2" panose="020B0604020202020204" charset="0"/>
                    <a:cs typeface="Baloo 2" panose="020B0604020202020204" charset="0"/>
                  </a:rPr>
                  <a:t>Fast </a:t>
                </a:r>
                <a:r>
                  <a:rPr lang="en-US" sz="1600" b="1" dirty="0" err="1">
                    <a:latin typeface="Baloo 2" panose="020B0604020202020204" charset="0"/>
                    <a:cs typeface="Baloo 2" panose="020B0604020202020204" charset="0"/>
                  </a:rPr>
                  <a:t>Axys</a:t>
                </a:r>
                <a:r>
                  <a:rPr lang="en-US" sz="1600" dirty="0">
                    <a:latin typeface="Baloo 2" panose="020B0604020202020204" charset="0"/>
                    <a:cs typeface="Baloo 2" panose="020B060402020202020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sz="1600" dirty="0">
                    <a:latin typeface="Baloo 2" panose="020B0604020202020204" charset="0"/>
                    <a:cs typeface="Baloo 2" panose="020B0604020202020204" charset="0"/>
                  </a:rPr>
                  <a:t> </a:t>
                </a:r>
              </a:p>
              <a:p>
                <a:pPr marL="25400"/>
                <a:r>
                  <a:rPr lang="en-US" dirty="0">
                    <a:latin typeface="Baloo 2" panose="020B0604020202020204" charset="0"/>
                    <a:cs typeface="Baloo 2" panose="020B0604020202020204" charset="0"/>
                  </a:rPr>
                  <a:t>(ordinary / Transverse Electric - </a:t>
                </a:r>
                <a:r>
                  <a:rPr lang="en-US" b="1" dirty="0">
                    <a:latin typeface="Baloo 2" panose="020B0604020202020204" charset="0"/>
                    <a:cs typeface="Baloo 2" panose="020B0604020202020204" charset="0"/>
                  </a:rPr>
                  <a:t>TE</a:t>
                </a:r>
                <a:r>
                  <a:rPr lang="en-US" dirty="0">
                    <a:latin typeface="Baloo 2" panose="020B0604020202020204" charset="0"/>
                    <a:cs typeface="Baloo 2" panose="020B0604020202020204" charset="0"/>
                  </a:rPr>
                  <a:t>)</a:t>
                </a:r>
              </a:p>
              <a:p>
                <a:pPr marL="25400"/>
                <a:endParaRPr lang="en-US" dirty="0"/>
              </a:p>
            </p:txBody>
          </p:sp>
        </mc:Choice>
        <mc:Fallback>
          <p:sp>
            <p:nvSpPr>
              <p:cNvPr id="5" name="Marcador de texto 3">
                <a:extLst>
                  <a:ext uri="{FF2B5EF4-FFF2-40B4-BE49-F238E27FC236}">
                    <a16:creationId xmlns:a16="http://schemas.microsoft.com/office/drawing/2014/main" id="{4639B479-F6B9-8B6E-0E16-8FC9BBAC26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4542" y="1570514"/>
                <a:ext cx="3823950" cy="3716971"/>
              </a:xfrm>
              <a:prstGeom prst="rect">
                <a:avLst/>
              </a:prstGeom>
              <a:blipFill>
                <a:blip r:embed="rId3"/>
                <a:stretch>
                  <a:fillRect l="-796" t="-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11">
            <a:extLst>
              <a:ext uri="{FF2B5EF4-FFF2-40B4-BE49-F238E27FC236}">
                <a16:creationId xmlns:a16="http://schemas.microsoft.com/office/drawing/2014/main" id="{77D94AD9-4861-DC5F-437F-AD5E3975424C}"/>
              </a:ext>
            </a:extLst>
          </p:cNvPr>
          <p:cNvSpPr txBox="1"/>
          <p:nvPr/>
        </p:nvSpPr>
        <p:spPr>
          <a:xfrm>
            <a:off x="5042559" y="3242141"/>
            <a:ext cx="2428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200" b="1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Fig 23. </a:t>
            </a:r>
            <a:r>
              <a:rPr lang="en-US" sz="1200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Birefringence effect on a Calcite crystal. Source: https://photosynthesis-in-nature.com/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83F1E72-093D-1D7C-AFF5-A1BA493A27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1016" y="2875751"/>
            <a:ext cx="3244451" cy="4005262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3282786A-78B1-1F28-4275-EC1A6E87B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34" y="3284692"/>
            <a:ext cx="4004316" cy="267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94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Mujer sonriendo para la cámara delante de una pared blanca&#10;&#10;El contenido generado por IA puede ser incorrecto.">
            <a:extLst>
              <a:ext uri="{FF2B5EF4-FFF2-40B4-BE49-F238E27FC236}">
                <a16:creationId xmlns:a16="http://schemas.microsoft.com/office/drawing/2014/main" id="{00D7E7D8-26E6-637E-6D71-910A5BAF19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517" r="16948" b="16603"/>
          <a:stretch/>
        </p:blipFill>
        <p:spPr>
          <a:xfrm>
            <a:off x="6547082" y="1602163"/>
            <a:ext cx="1491614" cy="1587149"/>
          </a:xfrm>
          <a:prstGeom prst="rect">
            <a:avLst/>
          </a:prstGeom>
        </p:spPr>
      </p:pic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3" y="807450"/>
            <a:ext cx="5239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Who are we?</a:t>
            </a:r>
            <a:endParaRPr sz="3200" b="1" i="1" u="none" strike="noStrike" cap="none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8F1EF33-0E53-42BA-BEFA-4C221ADEEA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8074" y="1602163"/>
            <a:ext cx="1502955" cy="158714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DD7FCBF-DEF9-4ED9-96D8-EB076F29B827}"/>
              </a:ext>
            </a:extLst>
          </p:cNvPr>
          <p:cNvSpPr/>
          <p:nvPr/>
        </p:nvSpPr>
        <p:spPr>
          <a:xfrm>
            <a:off x="6539699" y="3186743"/>
            <a:ext cx="15863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Alba </a:t>
            </a:r>
            <a:r>
              <a:rPr lang="en-US" sz="1600" b="1" dirty="0" err="1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Moras</a:t>
            </a:r>
            <a:r>
              <a:rPr lang="en-US" sz="1600" b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: </a:t>
            </a:r>
          </a:p>
          <a:p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PhD Student</a:t>
            </a:r>
          </a:p>
          <a:p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(Physicist).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84A25F-869B-4A30-9D17-16BDEFB6E2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-742" b="-1"/>
          <a:stretch/>
        </p:blipFill>
        <p:spPr>
          <a:xfrm>
            <a:off x="8299316" y="1596274"/>
            <a:ext cx="1502955" cy="159892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E909F55-DCBC-4E72-9273-F74B3B96C4F8}"/>
              </a:ext>
            </a:extLst>
          </p:cNvPr>
          <p:cNvSpPr/>
          <p:nvPr/>
        </p:nvSpPr>
        <p:spPr>
          <a:xfrm>
            <a:off x="8292819" y="3177534"/>
            <a:ext cx="172189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Pep </a:t>
            </a:r>
            <a:r>
              <a:rPr lang="en-US" sz="1600" b="1" dirty="0" err="1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Salvans</a:t>
            </a:r>
            <a:r>
              <a:rPr lang="en-US" sz="1600" b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: </a:t>
            </a:r>
          </a:p>
          <a:p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Research assistant (Mechanical engineer).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D1C2D34-2771-434F-B659-E436E47FE0F3}"/>
              </a:ext>
            </a:extLst>
          </p:cNvPr>
          <p:cNvSpPr/>
          <p:nvPr/>
        </p:nvSpPr>
        <p:spPr>
          <a:xfrm>
            <a:off x="4733091" y="3177534"/>
            <a:ext cx="1997647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Vivek </a:t>
            </a:r>
            <a:r>
              <a:rPr lang="en-US" sz="1600" b="1" dirty="0" err="1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Gualani</a:t>
            </a:r>
            <a:r>
              <a:rPr lang="en-US" sz="1600" b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: </a:t>
            </a:r>
          </a:p>
          <a:p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PhD Student (Electronics/</a:t>
            </a:r>
          </a:p>
          <a:p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photonics engineer).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80AC32F-232D-4CDC-9A82-1A7234DEBE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04574" y="1608051"/>
            <a:ext cx="1502955" cy="158714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65AFC10-B6F4-4DA5-B625-2C659E0161B9}"/>
              </a:ext>
            </a:extLst>
          </p:cNvPr>
          <p:cNvSpPr/>
          <p:nvPr/>
        </p:nvSpPr>
        <p:spPr>
          <a:xfrm>
            <a:off x="10104574" y="3177534"/>
            <a:ext cx="203258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Dr. Miquel </a:t>
            </a:r>
            <a:r>
              <a:rPr lang="en-US" sz="1600" b="1" dirty="0" err="1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Nofrarías</a:t>
            </a:r>
            <a:r>
              <a:rPr lang="en-US" sz="1600" b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: </a:t>
            </a:r>
          </a:p>
          <a:p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PI (Physicist)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31C6D7-0E2A-4A0A-8989-452C41576334}"/>
              </a:ext>
            </a:extLst>
          </p:cNvPr>
          <p:cNvSpPr/>
          <p:nvPr/>
        </p:nvSpPr>
        <p:spPr>
          <a:xfrm>
            <a:off x="4733091" y="4634778"/>
            <a:ext cx="81540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b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Bachelor/Masters Students</a:t>
            </a:r>
            <a:r>
              <a:rPr lang="en-US" sz="16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:</a:t>
            </a:r>
          </a:p>
          <a:p>
            <a:pPr marL="742950" lvl="1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Pau Fernandez: </a:t>
            </a:r>
            <a:r>
              <a:rPr lang="en-US" dirty="0" err="1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Telec</a:t>
            </a: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. engineer.		(UAB, TFG, Jul. 2022)</a:t>
            </a:r>
          </a:p>
          <a:p>
            <a:pPr marL="742950" lvl="1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Juan Garrido: Aerospace engineer.		(UAB, TFM, Jun. 2023)</a:t>
            </a:r>
          </a:p>
          <a:p>
            <a:pPr marL="742950" lvl="1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Eloi Fernandez: Physicist			(UAB, TFG, Expected Feb. 2024)</a:t>
            </a:r>
          </a:p>
          <a:p>
            <a:pPr marL="742950" lvl="1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Maria </a:t>
            </a:r>
            <a:r>
              <a:rPr lang="en-US" dirty="0" err="1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Riera</a:t>
            </a: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: Physicist 			(UB, internship Feb-Jul.2025)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8DE0BA-E4FA-4002-A54C-32744DBAF554}"/>
              </a:ext>
            </a:extLst>
          </p:cNvPr>
          <p:cNvSpPr/>
          <p:nvPr/>
        </p:nvSpPr>
        <p:spPr>
          <a:xfrm>
            <a:off x="640780" y="2844224"/>
            <a:ext cx="34831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GLOW is a project with the aim of developing </a:t>
            </a:r>
            <a:r>
              <a:rPr lang="en-US" sz="1600" b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ultra-sensitive temperature sensing systems based on Whispering-Gallery-Mode resonators</a:t>
            </a:r>
            <a:r>
              <a:rPr lang="en-US" sz="16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 for gravitational wave observatories (i.e. </a:t>
            </a:r>
            <a:r>
              <a:rPr lang="en-US" sz="1600" b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LISA</a:t>
            </a:r>
            <a:r>
              <a:rPr lang="en-US" sz="16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 </a:t>
            </a:r>
            <a:r>
              <a:rPr lang="el-GR" sz="1600" dirty="0">
                <a:solidFill>
                  <a:schemeClr val="dk1"/>
                </a:solidFill>
                <a:latin typeface="Baloo 2"/>
                <a:ea typeface="Baloo 2"/>
                <a:cs typeface="Baloo 2" panose="020B0604020202020204" charset="0"/>
                <a:sym typeface="Baloo 2"/>
              </a:rPr>
              <a:t>μ</a:t>
            </a:r>
            <a:r>
              <a:rPr lang="en-US" sz="1600" dirty="0">
                <a:solidFill>
                  <a:schemeClr val="dk1"/>
                </a:solidFill>
                <a:latin typeface="Baloo 2" panose="020B0604020202020204" charset="0"/>
                <a:ea typeface="Baloo 2"/>
                <a:cs typeface="Baloo 2" panose="020B0604020202020204" charset="0"/>
                <a:sym typeface="Baloo 2"/>
              </a:rPr>
              <a:t>𝑲∕√𝑯𝒛</a:t>
            </a:r>
            <a:r>
              <a:rPr lang="en-US" sz="16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  in the 1-100mHz window)</a:t>
            </a:r>
            <a:br>
              <a:rPr lang="en-US" sz="16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</a:br>
            <a:br>
              <a:rPr lang="en-US" sz="16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</a:br>
            <a:r>
              <a:rPr lang="en-US" sz="1600" b="1" dirty="0">
                <a:solidFill>
                  <a:srgbClr val="C00000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GLOW is part of the LISA-Spain group, in charge of the LISA-SDS (Science Diagnostics Subsystem).</a:t>
            </a:r>
          </a:p>
          <a:p>
            <a:endParaRPr lang="es-ES" sz="1600" dirty="0"/>
          </a:p>
        </p:txBody>
      </p:sp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36E0E343-3995-4657-91B2-E66EC6C07A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033" y="1506717"/>
            <a:ext cx="2952805" cy="158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460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2" y="807450"/>
            <a:ext cx="6934615" cy="615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lvl="0">
              <a:buSzPts val="3200"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Temperature Sensing</a:t>
            </a:r>
            <a:endParaRPr lang="en-US" sz="3200" b="1" i="1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36033" y="1525711"/>
            <a:ext cx="4411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Double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cross-polarization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lock</a:t>
            </a:r>
            <a:endParaRPr lang="es-ES" sz="2400" b="1" dirty="0">
              <a:solidFill>
                <a:srgbClr val="AE071F"/>
              </a:solidFill>
              <a:latin typeface="Baloo 2"/>
              <a:ea typeface="Baloo 2"/>
              <a:cs typeface="Baloo 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Marcador de texto 3">
                <a:extLst>
                  <a:ext uri="{FF2B5EF4-FFF2-40B4-BE49-F238E27FC236}">
                    <a16:creationId xmlns:a16="http://schemas.microsoft.com/office/drawing/2014/main" id="{0E31AF08-07FC-A30B-C452-21E8E81628F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01906" y="3786942"/>
                <a:ext cx="6326100" cy="5553300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25400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ⅆ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00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</m:num>
                      <m:den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den>
                    </m:f>
                  </m:oMath>
                </a14:m>
                <a:r>
                  <a:rPr lang="en-US" sz="2000" dirty="0"/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ⅆ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00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𝑑𝑇</m:t>
                        </m:r>
                      </m:den>
                    </m:f>
                  </m:oMath>
                </a14:m>
                <a:endParaRPr lang="en-US" sz="2000" dirty="0"/>
              </a:p>
              <a:p>
                <a:pPr marL="25400"/>
                <a:endParaRPr lang="en-US" sz="2000" dirty="0"/>
              </a:p>
              <a:p>
                <a:pPr marL="25400"/>
                <a:endParaRPr lang="en-US" sz="2000" dirty="0"/>
              </a:p>
            </p:txBody>
          </p:sp>
        </mc:Choice>
        <mc:Fallback>
          <p:sp>
            <p:nvSpPr>
              <p:cNvPr id="11" name="Marcador de texto 3">
                <a:extLst>
                  <a:ext uri="{FF2B5EF4-FFF2-40B4-BE49-F238E27FC236}">
                    <a16:creationId xmlns:a16="http://schemas.microsoft.com/office/drawing/2014/main" id="{0E31AF08-07FC-A30B-C452-21E8E81628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1906" y="3786942"/>
                <a:ext cx="6326100" cy="55533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C02DCAC0-8001-6E8E-DA96-A933B15A8F2D}"/>
                  </a:ext>
                </a:extLst>
              </p:cNvPr>
              <p:cNvSpPr txBox="1"/>
              <p:nvPr/>
            </p:nvSpPr>
            <p:spPr>
              <a:xfrm>
                <a:off x="1045455" y="4572298"/>
                <a:ext cx="2938433" cy="923330"/>
              </a:xfrm>
              <a:custGeom>
                <a:avLst/>
                <a:gdLst>
                  <a:gd name="connsiteX0" fmla="*/ 0 w 2938433"/>
                  <a:gd name="connsiteY0" fmla="*/ 0 h 923330"/>
                  <a:gd name="connsiteX1" fmla="*/ 558302 w 2938433"/>
                  <a:gd name="connsiteY1" fmla="*/ 0 h 923330"/>
                  <a:gd name="connsiteX2" fmla="*/ 1057836 w 2938433"/>
                  <a:gd name="connsiteY2" fmla="*/ 0 h 923330"/>
                  <a:gd name="connsiteX3" fmla="*/ 1704291 w 2938433"/>
                  <a:gd name="connsiteY3" fmla="*/ 0 h 923330"/>
                  <a:gd name="connsiteX4" fmla="*/ 2262593 w 2938433"/>
                  <a:gd name="connsiteY4" fmla="*/ 0 h 923330"/>
                  <a:gd name="connsiteX5" fmla="*/ 2938433 w 2938433"/>
                  <a:gd name="connsiteY5" fmla="*/ 0 h 923330"/>
                  <a:gd name="connsiteX6" fmla="*/ 2938433 w 2938433"/>
                  <a:gd name="connsiteY6" fmla="*/ 480132 h 923330"/>
                  <a:gd name="connsiteX7" fmla="*/ 2938433 w 2938433"/>
                  <a:gd name="connsiteY7" fmla="*/ 923330 h 923330"/>
                  <a:gd name="connsiteX8" fmla="*/ 2350746 w 2938433"/>
                  <a:gd name="connsiteY8" fmla="*/ 923330 h 923330"/>
                  <a:gd name="connsiteX9" fmla="*/ 1851213 w 2938433"/>
                  <a:gd name="connsiteY9" fmla="*/ 923330 h 923330"/>
                  <a:gd name="connsiteX10" fmla="*/ 1263526 w 2938433"/>
                  <a:gd name="connsiteY10" fmla="*/ 923330 h 923330"/>
                  <a:gd name="connsiteX11" fmla="*/ 675840 w 2938433"/>
                  <a:gd name="connsiteY11" fmla="*/ 923330 h 923330"/>
                  <a:gd name="connsiteX12" fmla="*/ 0 w 2938433"/>
                  <a:gd name="connsiteY12" fmla="*/ 923330 h 923330"/>
                  <a:gd name="connsiteX13" fmla="*/ 0 w 2938433"/>
                  <a:gd name="connsiteY13" fmla="*/ 443198 h 923330"/>
                  <a:gd name="connsiteX14" fmla="*/ 0 w 2938433"/>
                  <a:gd name="connsiteY14" fmla="*/ 0 h 923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38433" h="923330" extrusionOk="0">
                    <a:moveTo>
                      <a:pt x="0" y="0"/>
                    </a:moveTo>
                    <a:cubicBezTo>
                      <a:pt x="215377" y="10934"/>
                      <a:pt x="321324" y="4428"/>
                      <a:pt x="558302" y="0"/>
                    </a:cubicBezTo>
                    <a:cubicBezTo>
                      <a:pt x="795280" y="-4428"/>
                      <a:pt x="936102" y="1027"/>
                      <a:pt x="1057836" y="0"/>
                    </a:cubicBezTo>
                    <a:cubicBezTo>
                      <a:pt x="1179570" y="-1027"/>
                      <a:pt x="1541714" y="5020"/>
                      <a:pt x="1704291" y="0"/>
                    </a:cubicBezTo>
                    <a:cubicBezTo>
                      <a:pt x="1866869" y="-5020"/>
                      <a:pt x="2095939" y="-1670"/>
                      <a:pt x="2262593" y="0"/>
                    </a:cubicBezTo>
                    <a:cubicBezTo>
                      <a:pt x="2429247" y="1670"/>
                      <a:pt x="2711172" y="11809"/>
                      <a:pt x="2938433" y="0"/>
                    </a:cubicBezTo>
                    <a:cubicBezTo>
                      <a:pt x="2916092" y="162923"/>
                      <a:pt x="2956999" y="370604"/>
                      <a:pt x="2938433" y="480132"/>
                    </a:cubicBezTo>
                    <a:cubicBezTo>
                      <a:pt x="2919867" y="589660"/>
                      <a:pt x="2924874" y="809124"/>
                      <a:pt x="2938433" y="923330"/>
                    </a:cubicBezTo>
                    <a:cubicBezTo>
                      <a:pt x="2686926" y="944519"/>
                      <a:pt x="2504226" y="918103"/>
                      <a:pt x="2350746" y="923330"/>
                    </a:cubicBezTo>
                    <a:cubicBezTo>
                      <a:pt x="2197266" y="928557"/>
                      <a:pt x="1985772" y="914805"/>
                      <a:pt x="1851213" y="923330"/>
                    </a:cubicBezTo>
                    <a:cubicBezTo>
                      <a:pt x="1716654" y="931855"/>
                      <a:pt x="1392429" y="897690"/>
                      <a:pt x="1263526" y="923330"/>
                    </a:cubicBezTo>
                    <a:cubicBezTo>
                      <a:pt x="1134623" y="948970"/>
                      <a:pt x="941569" y="941258"/>
                      <a:pt x="675840" y="923330"/>
                    </a:cubicBezTo>
                    <a:cubicBezTo>
                      <a:pt x="410111" y="905402"/>
                      <a:pt x="214596" y="945256"/>
                      <a:pt x="0" y="923330"/>
                    </a:cubicBezTo>
                    <a:cubicBezTo>
                      <a:pt x="-7219" y="714129"/>
                      <a:pt x="11942" y="562566"/>
                      <a:pt x="0" y="443198"/>
                    </a:cubicBezTo>
                    <a:cubicBezTo>
                      <a:pt x="-11942" y="323830"/>
                      <a:pt x="-11" y="89593"/>
                      <a:pt x="0" y="0"/>
                    </a:cubicBezTo>
                    <a:close/>
                  </a:path>
                </a:pathLst>
              </a:custGeom>
              <a:noFill/>
              <a:ln w="34925" cap="rnd" cmpd="sng" algn="ctr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none" w="med" len="med"/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1"/>
              </a:fontRef>
            </p:style>
            <p:txBody>
              <a:bodyPr wrap="square">
                <a:spAutoFit/>
              </a:bodyPr>
              <a:lstStyle/>
              <a:p>
                <a:pPr marL="254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dirty="0" smtClean="0">
                          <a:solidFill>
                            <a:srgbClr val="1E154E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1800" i="1" dirty="0">
                          <a:solidFill>
                            <a:srgbClr val="1E154E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sz="1800" i="0" dirty="0">
                          <a:solidFill>
                            <a:srgbClr val="1E154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 dirty="0">
                              <a:solidFill>
                                <a:srgbClr val="1E154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solidFill>
                                <a:srgbClr val="1E154E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800" b="0" i="1" dirty="0" smtClean="0">
                              <a:solidFill>
                                <a:srgbClr val="1E154E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r>
                        <a:rPr lang="en-US" sz="1800" i="0" dirty="0">
                          <a:solidFill>
                            <a:srgbClr val="1E154E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800" i="1" dirty="0">
                              <a:solidFill>
                                <a:srgbClr val="1E154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solidFill>
                                <a:srgbClr val="1E154E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 dirty="0" smtClean="0">
                              <a:solidFill>
                                <a:srgbClr val="1E154E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sub>
                      </m:sSub>
                    </m:oMath>
                  </m:oMathPara>
                </a14:m>
                <a:endParaRPr lang="en-US" sz="1800" dirty="0">
                  <a:solidFill>
                    <a:srgbClr val="1E154E"/>
                  </a:solidFill>
                </a:endParaRPr>
              </a:p>
              <a:p>
                <a:pPr marL="25400" indent="0">
                  <a:buNone/>
                </a:pPr>
                <a:endParaRPr lang="en-US" sz="1800" dirty="0">
                  <a:solidFill>
                    <a:srgbClr val="1E154E"/>
                  </a:solidFill>
                </a:endParaRPr>
              </a:p>
              <a:p>
                <a:pPr marL="254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dirty="0" smtClean="0">
                          <a:solidFill>
                            <a:srgbClr val="1E154E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1800" i="1" dirty="0">
                          <a:solidFill>
                            <a:srgbClr val="1E154E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d>
                        <m:dPr>
                          <m:ctrlPr>
                            <a:rPr lang="en-US" sz="1800" i="1" dirty="0">
                              <a:solidFill>
                                <a:srgbClr val="1E154E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solidFill>
                                <a:srgbClr val="1E154E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1800" i="0" dirty="0">
                          <a:solidFill>
                            <a:srgbClr val="1E154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i="1" dirty="0">
                          <a:solidFill>
                            <a:srgbClr val="1E154E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m:rPr>
                          <m:sty m:val="p"/>
                        </m:rPr>
                        <a:rPr lang="en-US" sz="1800" i="0" dirty="0">
                          <a:solidFill>
                            <a:srgbClr val="1E154E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1800" i="1" dirty="0">
                          <a:solidFill>
                            <a:srgbClr val="1E154E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sz="1800" dirty="0">
                  <a:solidFill>
                    <a:srgbClr val="1E154E"/>
                  </a:solidFill>
                </a:endParaRPr>
              </a:p>
            </p:txBody>
          </p:sp>
        </mc:Choice>
        <mc:Fallback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C02DCAC0-8001-6E8E-DA96-A933B15A8F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455" y="4572298"/>
                <a:ext cx="2938433" cy="9233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4925" cap="rnd" cmpd="sng" algn="ctr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none" w="med" len="med"/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2938433"/>
                          <a:gd name="connsiteY0" fmla="*/ 0 h 923330"/>
                          <a:gd name="connsiteX1" fmla="*/ 558302 w 2938433"/>
                          <a:gd name="connsiteY1" fmla="*/ 0 h 923330"/>
                          <a:gd name="connsiteX2" fmla="*/ 1057836 w 2938433"/>
                          <a:gd name="connsiteY2" fmla="*/ 0 h 923330"/>
                          <a:gd name="connsiteX3" fmla="*/ 1704291 w 2938433"/>
                          <a:gd name="connsiteY3" fmla="*/ 0 h 923330"/>
                          <a:gd name="connsiteX4" fmla="*/ 2262593 w 2938433"/>
                          <a:gd name="connsiteY4" fmla="*/ 0 h 923330"/>
                          <a:gd name="connsiteX5" fmla="*/ 2938433 w 2938433"/>
                          <a:gd name="connsiteY5" fmla="*/ 0 h 923330"/>
                          <a:gd name="connsiteX6" fmla="*/ 2938433 w 2938433"/>
                          <a:gd name="connsiteY6" fmla="*/ 480132 h 923330"/>
                          <a:gd name="connsiteX7" fmla="*/ 2938433 w 2938433"/>
                          <a:gd name="connsiteY7" fmla="*/ 923330 h 923330"/>
                          <a:gd name="connsiteX8" fmla="*/ 2350746 w 2938433"/>
                          <a:gd name="connsiteY8" fmla="*/ 923330 h 923330"/>
                          <a:gd name="connsiteX9" fmla="*/ 1851213 w 2938433"/>
                          <a:gd name="connsiteY9" fmla="*/ 923330 h 923330"/>
                          <a:gd name="connsiteX10" fmla="*/ 1263526 w 2938433"/>
                          <a:gd name="connsiteY10" fmla="*/ 923330 h 923330"/>
                          <a:gd name="connsiteX11" fmla="*/ 675840 w 2938433"/>
                          <a:gd name="connsiteY11" fmla="*/ 923330 h 923330"/>
                          <a:gd name="connsiteX12" fmla="*/ 0 w 2938433"/>
                          <a:gd name="connsiteY12" fmla="*/ 923330 h 923330"/>
                          <a:gd name="connsiteX13" fmla="*/ 0 w 2938433"/>
                          <a:gd name="connsiteY13" fmla="*/ 443198 h 923330"/>
                          <a:gd name="connsiteX14" fmla="*/ 0 w 2938433"/>
                          <a:gd name="connsiteY14" fmla="*/ 0 h 9233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2938433" h="923330" extrusionOk="0">
                            <a:moveTo>
                              <a:pt x="0" y="0"/>
                            </a:moveTo>
                            <a:cubicBezTo>
                              <a:pt x="215377" y="10934"/>
                              <a:pt x="321324" y="4428"/>
                              <a:pt x="558302" y="0"/>
                            </a:cubicBezTo>
                            <a:cubicBezTo>
                              <a:pt x="795280" y="-4428"/>
                              <a:pt x="936102" y="1027"/>
                              <a:pt x="1057836" y="0"/>
                            </a:cubicBezTo>
                            <a:cubicBezTo>
                              <a:pt x="1179570" y="-1027"/>
                              <a:pt x="1541714" y="5020"/>
                              <a:pt x="1704291" y="0"/>
                            </a:cubicBezTo>
                            <a:cubicBezTo>
                              <a:pt x="1866869" y="-5020"/>
                              <a:pt x="2095939" y="-1670"/>
                              <a:pt x="2262593" y="0"/>
                            </a:cubicBezTo>
                            <a:cubicBezTo>
                              <a:pt x="2429247" y="1670"/>
                              <a:pt x="2711172" y="11809"/>
                              <a:pt x="2938433" y="0"/>
                            </a:cubicBezTo>
                            <a:cubicBezTo>
                              <a:pt x="2916092" y="162923"/>
                              <a:pt x="2956999" y="370604"/>
                              <a:pt x="2938433" y="480132"/>
                            </a:cubicBezTo>
                            <a:cubicBezTo>
                              <a:pt x="2919867" y="589660"/>
                              <a:pt x="2924874" y="809124"/>
                              <a:pt x="2938433" y="923330"/>
                            </a:cubicBezTo>
                            <a:cubicBezTo>
                              <a:pt x="2686926" y="944519"/>
                              <a:pt x="2504226" y="918103"/>
                              <a:pt x="2350746" y="923330"/>
                            </a:cubicBezTo>
                            <a:cubicBezTo>
                              <a:pt x="2197266" y="928557"/>
                              <a:pt x="1985772" y="914805"/>
                              <a:pt x="1851213" y="923330"/>
                            </a:cubicBezTo>
                            <a:cubicBezTo>
                              <a:pt x="1716654" y="931855"/>
                              <a:pt x="1392429" y="897690"/>
                              <a:pt x="1263526" y="923330"/>
                            </a:cubicBezTo>
                            <a:cubicBezTo>
                              <a:pt x="1134623" y="948970"/>
                              <a:pt x="941569" y="941258"/>
                              <a:pt x="675840" y="923330"/>
                            </a:cubicBezTo>
                            <a:cubicBezTo>
                              <a:pt x="410111" y="905402"/>
                              <a:pt x="214596" y="945256"/>
                              <a:pt x="0" y="923330"/>
                            </a:cubicBezTo>
                            <a:cubicBezTo>
                              <a:pt x="-7219" y="714129"/>
                              <a:pt x="11942" y="562566"/>
                              <a:pt x="0" y="443198"/>
                            </a:cubicBezTo>
                            <a:cubicBezTo>
                              <a:pt x="-11942" y="323830"/>
                              <a:pt x="-11" y="89593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agen 12">
            <a:extLst>
              <a:ext uri="{FF2B5EF4-FFF2-40B4-BE49-F238E27FC236}">
                <a16:creationId xmlns:a16="http://schemas.microsoft.com/office/drawing/2014/main" id="{8C6A586C-EA6E-2A23-4201-5BADD94790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7818" y="3928689"/>
            <a:ext cx="6864895" cy="2747134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979AC7D-0307-78C5-0C73-56198897593C}"/>
              </a:ext>
            </a:extLst>
          </p:cNvPr>
          <p:cNvSpPr txBox="1"/>
          <p:nvPr/>
        </p:nvSpPr>
        <p:spPr>
          <a:xfrm>
            <a:off x="551925" y="2942926"/>
            <a:ext cx="835860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9330" lvl="0">
              <a:buClr>
                <a:srgbClr val="AE071F"/>
              </a:buClr>
              <a:buSzPts val="1600"/>
            </a:pP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Change in the refractive index of a transparent medium due to temperature variations is known as</a:t>
            </a: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 Thermo-optic effect (</a:t>
            </a:r>
            <a:r>
              <a:rPr lang="el-GR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α</a:t>
            </a: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)</a:t>
            </a:r>
            <a:endParaRPr lang="en-US" sz="16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DE53190A-2617-DE1E-4376-EA55821416CF}"/>
              </a:ext>
            </a:extLst>
          </p:cNvPr>
          <p:cNvSpPr txBox="1"/>
          <p:nvPr/>
        </p:nvSpPr>
        <p:spPr>
          <a:xfrm>
            <a:off x="6883400" y="3467024"/>
            <a:ext cx="538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200" b="1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Fig 24. </a:t>
            </a:r>
            <a:r>
              <a:rPr lang="en-US" sz="1200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(a) A pair of TE and TM modes with small frequency detuning. (b) frequency separation of a pair of TE and TM modes over temperature [6]. </a:t>
            </a:r>
          </a:p>
        </p:txBody>
      </p:sp>
      <p:sp>
        <p:nvSpPr>
          <p:cNvPr id="8" name="Google Shape;56;p7">
            <a:extLst>
              <a:ext uri="{FF2B5EF4-FFF2-40B4-BE49-F238E27FC236}">
                <a16:creationId xmlns:a16="http://schemas.microsoft.com/office/drawing/2014/main" id="{E35C83BE-D6C9-11A3-3C63-A23D64847049}"/>
              </a:ext>
            </a:extLst>
          </p:cNvPr>
          <p:cNvSpPr txBox="1"/>
          <p:nvPr/>
        </p:nvSpPr>
        <p:spPr>
          <a:xfrm>
            <a:off x="515667" y="2122768"/>
            <a:ext cx="6954980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169330" lvl="0">
              <a:buClr>
                <a:srgbClr val="AE071F"/>
              </a:buClr>
              <a:buSzPts val="1600"/>
            </a:pP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Birefringence 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is the optical property of a material having a refractive index that depends on the polarization and propagation direction of light.</a:t>
            </a:r>
          </a:p>
        </p:txBody>
      </p:sp>
    </p:spTree>
    <p:extLst>
      <p:ext uri="{BB962C8B-B14F-4D97-AF65-F5344CB8AC3E}">
        <p14:creationId xmlns:p14="http://schemas.microsoft.com/office/powerpoint/2010/main" val="261529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7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2" y="807450"/>
            <a:ext cx="6934615" cy="615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lvl="0">
              <a:buSzPts val="3200"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Temperature Sensing</a:t>
            </a:r>
            <a:endParaRPr lang="en-US" sz="3200" b="1" i="1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36033" y="1525711"/>
            <a:ext cx="4411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Double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cross-polarization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lock</a:t>
            </a:r>
            <a:endParaRPr lang="es-ES" sz="2400" b="1" dirty="0">
              <a:solidFill>
                <a:srgbClr val="AE071F"/>
              </a:solidFill>
              <a:latin typeface="Baloo 2"/>
              <a:ea typeface="Baloo 2"/>
              <a:cs typeface="Baloo 2"/>
            </a:endParaRPr>
          </a:p>
        </p:txBody>
      </p:sp>
      <p:pic>
        <p:nvPicPr>
          <p:cNvPr id="3" name="In1_In2_animation_0507_3_20250701_13.29.37">
            <a:hlinkClick r:id="" action="ppaction://media"/>
            <a:extLst>
              <a:ext uri="{FF2B5EF4-FFF2-40B4-BE49-F238E27FC236}">
                <a16:creationId xmlns:a16="http://schemas.microsoft.com/office/drawing/2014/main" id="{A717B17B-6464-30C9-F3F3-DD470ABDCC9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7432" y="2090155"/>
            <a:ext cx="11332736" cy="471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372847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/>
        </p:nvSpPr>
        <p:spPr>
          <a:xfrm>
            <a:off x="536032" y="807450"/>
            <a:ext cx="6934615" cy="615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lvl="0">
              <a:buSzPts val="3200"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Temperature Sensing</a:t>
            </a:r>
            <a:endParaRPr lang="en-US" sz="3200" b="1" i="1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36033" y="1525711"/>
            <a:ext cx="4411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Double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cross-polarization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lock</a:t>
            </a:r>
            <a:endParaRPr lang="es-ES" sz="2400" b="1" dirty="0">
              <a:solidFill>
                <a:srgbClr val="AE071F"/>
              </a:solidFill>
              <a:latin typeface="Baloo 2"/>
              <a:ea typeface="Baloo 2"/>
              <a:cs typeface="Baloo 2"/>
            </a:endParaRP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535A81AD-2CFF-1336-A37A-019C3452D7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30"/>
          <a:stretch/>
        </p:blipFill>
        <p:spPr>
          <a:xfrm>
            <a:off x="17467" y="2159890"/>
            <a:ext cx="3102643" cy="4173485"/>
          </a:xfrm>
          <a:prstGeom prst="rect">
            <a:avLst/>
          </a:prstGeom>
        </p:spPr>
      </p:pic>
      <p:pic>
        <p:nvPicPr>
          <p:cNvPr id="5" name="Imagen 4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D03EB75B-F223-9FFE-A46E-F0E68C2E8EF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700" r="7824"/>
          <a:stretch/>
        </p:blipFill>
        <p:spPr>
          <a:xfrm>
            <a:off x="7571740" y="2923743"/>
            <a:ext cx="4587499" cy="340793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4">
                <a:extLst>
                  <a:ext uri="{FF2B5EF4-FFF2-40B4-BE49-F238E27FC236}">
                    <a16:creationId xmlns:a16="http://schemas.microsoft.com/office/drawing/2014/main" id="{6210E141-4541-F4B1-4CF1-99029DC0CD40}"/>
                  </a:ext>
                </a:extLst>
              </p:cNvPr>
              <p:cNvSpPr txBox="1"/>
              <p:nvPr/>
            </p:nvSpPr>
            <p:spPr>
              <a:xfrm>
                <a:off x="5504986" y="2500708"/>
                <a:ext cx="2356600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𝑇𝑀</m:t>
                          </m:r>
                        </m:sub>
                      </m:sSub>
                      <m:r>
                        <a:rPr lang="es-E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r>
                        <a:rPr lang="es-ES" sz="200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sz="2000" i="1" smtClean="0">
                          <a:latin typeface="Cambria Math" panose="02040503050406030204" pitchFamily="18" charset="0"/>
                        </a:rPr>
                        <m:t>αΔ</m:t>
                      </m:r>
                      <m:r>
                        <a:rPr lang="es-ES" sz="2000" i="1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s-ES" sz="1800" dirty="0"/>
              </a:p>
            </p:txBody>
          </p:sp>
        </mc:Choice>
        <mc:Fallback>
          <p:sp>
            <p:nvSpPr>
              <p:cNvPr id="6" name="TextBox 4">
                <a:extLst>
                  <a:ext uri="{FF2B5EF4-FFF2-40B4-BE49-F238E27FC236}">
                    <a16:creationId xmlns:a16="http://schemas.microsoft.com/office/drawing/2014/main" id="{6210E141-4541-F4B1-4CF1-99029DC0CD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4986" y="2500708"/>
                <a:ext cx="2356600" cy="307777"/>
              </a:xfrm>
              <a:prstGeom prst="rect">
                <a:avLst/>
              </a:prstGeom>
              <a:blipFill>
                <a:blip r:embed="rId5"/>
                <a:stretch>
                  <a:fillRect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5">
            <a:extLst>
              <a:ext uri="{FF2B5EF4-FFF2-40B4-BE49-F238E27FC236}">
                <a16:creationId xmlns:a16="http://schemas.microsoft.com/office/drawing/2014/main" id="{2EEA2EBC-AFA1-B3C1-80BB-794A9D6184DE}"/>
              </a:ext>
            </a:extLst>
          </p:cNvPr>
          <p:cNvSpPr txBox="1"/>
          <p:nvPr/>
        </p:nvSpPr>
        <p:spPr>
          <a:xfrm>
            <a:off x="3530181" y="2001228"/>
            <a:ext cx="378501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Baloo 2"/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Baloo 2"/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Baloo 2"/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Baloo 2"/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Baloo 2"/>
              </a:rPr>
              <a:t>A calibration run of our set-up provided an </a:t>
            </a:r>
            <a:r>
              <a:rPr lang="el-GR" sz="1600" b="1" dirty="0">
                <a:solidFill>
                  <a:schemeClr val="tx1"/>
                </a:solidFill>
                <a:latin typeface="Baloo 2"/>
              </a:rPr>
              <a:t>α</a:t>
            </a:r>
            <a:r>
              <a:rPr lang="en-GB" sz="1600" dirty="0">
                <a:solidFill>
                  <a:schemeClr val="tx1"/>
                </a:solidFill>
                <a:latin typeface="Baloo 2"/>
              </a:rPr>
              <a:t> of </a:t>
            </a:r>
            <a:r>
              <a:rPr lang="en-GB" sz="1600" b="1" dirty="0">
                <a:solidFill>
                  <a:schemeClr val="tx1"/>
                </a:solidFill>
                <a:latin typeface="Baloo 2"/>
              </a:rPr>
              <a:t>111MHz/K</a:t>
            </a:r>
            <a:r>
              <a:rPr lang="en-GB" sz="1600" dirty="0">
                <a:solidFill>
                  <a:schemeClr val="tx1"/>
                </a:solidFill>
                <a:latin typeface="Baloo 2"/>
              </a:rPr>
              <a:t>.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Baloo 2"/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Baloo 2"/>
              </a:rPr>
              <a:t>It can be seen that the value of </a:t>
            </a:r>
            <a:r>
              <a:rPr lang="el-GR" sz="1600" dirty="0">
                <a:solidFill>
                  <a:schemeClr val="tx1"/>
                </a:solidFill>
                <a:latin typeface="Baloo 2"/>
              </a:rPr>
              <a:t>α</a:t>
            </a:r>
            <a:r>
              <a:rPr lang="en-GB" sz="1600" dirty="0">
                <a:solidFill>
                  <a:schemeClr val="tx1"/>
                </a:solidFill>
                <a:latin typeface="Baloo 2"/>
              </a:rPr>
              <a:t> (slope) </a:t>
            </a:r>
            <a:r>
              <a:rPr lang="en-GB" sz="1600" b="1" dirty="0">
                <a:solidFill>
                  <a:schemeClr val="tx1"/>
                </a:solidFill>
                <a:latin typeface="Baloo 2"/>
              </a:rPr>
              <a:t>displays non-linear behaviour during mode crossing and reaches a value of 591 MHz/K</a:t>
            </a:r>
            <a:r>
              <a:rPr lang="en-GB" sz="1600" dirty="0">
                <a:solidFill>
                  <a:schemeClr val="tx1"/>
                </a:solidFill>
                <a:latin typeface="Baloo 2"/>
              </a:rPr>
              <a:t>. </a:t>
            </a:r>
            <a:endParaRPr lang="es-ES" sz="1600" dirty="0">
              <a:solidFill>
                <a:schemeClr val="tx1"/>
              </a:solidFill>
              <a:latin typeface="Baloo 2"/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23F4908-2829-FFA8-BFC2-CE70B5A466F3}"/>
              </a:ext>
            </a:extLst>
          </p:cNvPr>
          <p:cNvSpPr txBox="1"/>
          <p:nvPr/>
        </p:nvSpPr>
        <p:spPr>
          <a:xfrm>
            <a:off x="3515398" y="2159890"/>
            <a:ext cx="81614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Baloo 2"/>
              </a:rPr>
              <a:t>We use </a:t>
            </a:r>
            <a:r>
              <a:rPr lang="el-GR" sz="1600" b="1" dirty="0">
                <a:solidFill>
                  <a:schemeClr val="tx1"/>
                </a:solidFill>
                <a:latin typeface="Baloo 2"/>
              </a:rPr>
              <a:t>α</a:t>
            </a:r>
            <a:r>
              <a:rPr lang="en-GB" sz="1600" dirty="0">
                <a:solidFill>
                  <a:schemeClr val="tx1"/>
                </a:solidFill>
                <a:latin typeface="Baloo 2"/>
              </a:rPr>
              <a:t> to describe the </a:t>
            </a:r>
            <a:r>
              <a:rPr lang="en-GB" sz="1600" b="1" dirty="0">
                <a:solidFill>
                  <a:schemeClr val="tx1"/>
                </a:solidFill>
                <a:latin typeface="Baloo 2"/>
              </a:rPr>
              <a:t>thermo-optic coefficient difference between TE and TM modes.</a:t>
            </a: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B17F8777-627C-F9DF-96C2-792453E77B89}"/>
              </a:ext>
            </a:extLst>
          </p:cNvPr>
          <p:cNvSpPr/>
          <p:nvPr/>
        </p:nvSpPr>
        <p:spPr>
          <a:xfrm>
            <a:off x="5916168" y="6293047"/>
            <a:ext cx="6199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i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Fig 26.</a:t>
            </a:r>
            <a:r>
              <a:rPr lang="en-US" sz="1200" i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 Measurement of the frequency difference between TE and TM resonance modes vs temperature change. The shadowed region shows where modes are crossing each other.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E998A70C-91B4-4273-3954-D341FCF4400F}"/>
              </a:ext>
            </a:extLst>
          </p:cNvPr>
          <p:cNvSpPr/>
          <p:nvPr/>
        </p:nvSpPr>
        <p:spPr>
          <a:xfrm>
            <a:off x="0" y="6293047"/>
            <a:ext cx="2578375" cy="5649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22">
            <a:extLst>
              <a:ext uri="{FF2B5EF4-FFF2-40B4-BE49-F238E27FC236}">
                <a16:creationId xmlns:a16="http://schemas.microsoft.com/office/drawing/2014/main" id="{98283018-674C-510B-4612-FC4037345820}"/>
              </a:ext>
            </a:extLst>
          </p:cNvPr>
          <p:cNvSpPr/>
          <p:nvPr/>
        </p:nvSpPr>
        <p:spPr>
          <a:xfrm>
            <a:off x="174244" y="6328910"/>
            <a:ext cx="25783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Fig 25.</a:t>
            </a:r>
            <a:r>
              <a:rPr lang="en-US" sz="1200" i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 Simplified layout of the mode-crossing measurement.</a:t>
            </a:r>
          </a:p>
        </p:txBody>
      </p:sp>
    </p:spTree>
    <p:extLst>
      <p:ext uri="{BB962C8B-B14F-4D97-AF65-F5344CB8AC3E}">
        <p14:creationId xmlns:p14="http://schemas.microsoft.com/office/powerpoint/2010/main" val="14138463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2" y="807450"/>
            <a:ext cx="6934615" cy="615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lvl="0">
              <a:buSzPts val="3200"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Temperature Sensing</a:t>
            </a:r>
            <a:endParaRPr lang="en-US" sz="3200" b="1" i="1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6" name="Google Shape;56;p7"/>
          <p:cNvSpPr txBox="1"/>
          <p:nvPr/>
        </p:nvSpPr>
        <p:spPr>
          <a:xfrm>
            <a:off x="515667" y="2122768"/>
            <a:ext cx="8589422" cy="1231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169330" lvl="0">
              <a:buClr>
                <a:srgbClr val="AE071F"/>
              </a:buClr>
              <a:buSzPts val="1600"/>
            </a:pP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Cross-polarization dual lock 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scheme:</a:t>
            </a: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Two beams of opposite polarization are locked to the WGMR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.</a:t>
            </a: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MgF2 is a birefringent material, thermo-refractive index changes with polarization.</a:t>
            </a: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The frequency drift between them will be the temperature measurement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536033" y="1525711"/>
            <a:ext cx="4411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Double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cross-polarization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lock</a:t>
            </a:r>
            <a:endParaRPr lang="es-ES" sz="2400" b="1" dirty="0">
              <a:solidFill>
                <a:srgbClr val="AE071F"/>
              </a:solidFill>
              <a:latin typeface="Baloo 2"/>
              <a:ea typeface="Baloo 2"/>
              <a:cs typeface="Baloo 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BD5086-7402-4131-BDCF-0BBD15875F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012" y="3504167"/>
            <a:ext cx="9640580" cy="319785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84E98EE-EF84-460B-821B-474408EBF535}"/>
              </a:ext>
            </a:extLst>
          </p:cNvPr>
          <p:cNvSpPr/>
          <p:nvPr/>
        </p:nvSpPr>
        <p:spPr>
          <a:xfrm>
            <a:off x="153642" y="5034887"/>
            <a:ext cx="18407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i="1" dirty="0">
                <a:latin typeface="Baloo 2" panose="020B0604020202020204" charset="0"/>
                <a:cs typeface="Baloo 2" panose="020B0604020202020204" charset="0"/>
              </a:rPr>
              <a:t>Fig 27. </a:t>
            </a:r>
            <a:r>
              <a:rPr lang="en-US" sz="1200" i="1" dirty="0">
                <a:latin typeface="Baloo 2" panose="020B0604020202020204" charset="0"/>
                <a:cs typeface="Baloo 2" panose="020B0604020202020204" charset="0"/>
              </a:rPr>
              <a:t>Simplified schematic of our cross-polarization locking scheme/optical breadboards.</a:t>
            </a:r>
          </a:p>
        </p:txBody>
      </p:sp>
    </p:spTree>
    <p:extLst>
      <p:ext uri="{BB962C8B-B14F-4D97-AF65-F5344CB8AC3E}">
        <p14:creationId xmlns:p14="http://schemas.microsoft.com/office/powerpoint/2010/main" val="29712514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2" y="807450"/>
            <a:ext cx="6934615" cy="615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lvl="0">
              <a:buSzPts val="3200"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Temperature Measurement scheme:</a:t>
            </a:r>
            <a:endParaRPr lang="en-US" sz="3200" b="1" i="1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36033" y="1525711"/>
            <a:ext cx="4411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Double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cross-polarization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lock</a:t>
            </a:r>
            <a:endParaRPr lang="es-ES" sz="2400" b="1" dirty="0">
              <a:solidFill>
                <a:srgbClr val="AE071F"/>
              </a:solidFill>
              <a:latin typeface="Baloo 2"/>
              <a:ea typeface="Baloo 2"/>
              <a:cs typeface="Baloo 2"/>
            </a:endParaRPr>
          </a:p>
        </p:txBody>
      </p:sp>
      <p:pic>
        <p:nvPicPr>
          <p:cNvPr id="4" name="Imagen 3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837B3807-7D7B-FC29-0831-DBE8D59489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85" y="292601"/>
            <a:ext cx="10832614" cy="6272797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1D358BD8-6152-1045-4058-64F9D8035F5C}"/>
              </a:ext>
            </a:extLst>
          </p:cNvPr>
          <p:cNvSpPr/>
          <p:nvPr/>
        </p:nvSpPr>
        <p:spPr>
          <a:xfrm>
            <a:off x="0" y="6126481"/>
            <a:ext cx="2578375" cy="731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58A543AD-A413-22D3-FAF0-75B9B2EE4560}"/>
              </a:ext>
            </a:extLst>
          </p:cNvPr>
          <p:cNvSpPr/>
          <p:nvPr/>
        </p:nvSpPr>
        <p:spPr>
          <a:xfrm>
            <a:off x="1140339" y="6552425"/>
            <a:ext cx="47146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latin typeface="Baloo 2" panose="020B0604020202020204" charset="0"/>
                <a:cs typeface="Baloo 2" panose="020B0604020202020204" charset="0"/>
              </a:rPr>
              <a:t>Fig 29. </a:t>
            </a:r>
            <a:r>
              <a:rPr lang="en-US" sz="1200" i="1" dirty="0">
                <a:latin typeface="Baloo 2" panose="020B0604020202020204" charset="0"/>
                <a:cs typeface="Baloo 2" panose="020B0604020202020204" charset="0"/>
              </a:rPr>
              <a:t>PSD of the locking signals of the TE and TM modes.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AF55873-CEC6-897D-EADA-8514C10E22F2}"/>
              </a:ext>
            </a:extLst>
          </p:cNvPr>
          <p:cNvSpPr txBox="1"/>
          <p:nvPr/>
        </p:nvSpPr>
        <p:spPr>
          <a:xfrm>
            <a:off x="1855151" y="304889"/>
            <a:ext cx="1642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PRELIMINAR</a:t>
            </a:r>
          </a:p>
        </p:txBody>
      </p:sp>
    </p:spTree>
    <p:extLst>
      <p:ext uri="{BB962C8B-B14F-4D97-AF65-F5344CB8AC3E}">
        <p14:creationId xmlns:p14="http://schemas.microsoft.com/office/powerpoint/2010/main" val="6610815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2" y="807450"/>
            <a:ext cx="6934615" cy="615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lvl="0">
              <a:buSzPts val="3200"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Temperature Measurement scheme:</a:t>
            </a:r>
            <a:endParaRPr lang="en-US" sz="3200" b="1" i="1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36033" y="1525711"/>
            <a:ext cx="4411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Double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cross-polarization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lock</a:t>
            </a:r>
            <a:endParaRPr lang="es-ES" sz="2400" b="1" dirty="0">
              <a:solidFill>
                <a:srgbClr val="AE071F"/>
              </a:solidFill>
              <a:latin typeface="Baloo 2"/>
              <a:ea typeface="Baloo 2"/>
              <a:cs typeface="Baloo 2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B30A7A89-8755-2065-3814-4CF252037AC4}"/>
              </a:ext>
            </a:extLst>
          </p:cNvPr>
          <p:cNvSpPr/>
          <p:nvPr/>
        </p:nvSpPr>
        <p:spPr>
          <a:xfrm>
            <a:off x="0" y="6126481"/>
            <a:ext cx="2578375" cy="731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 descr="Gráfico&#10;&#10;El contenido generado por IA puede ser incorrecto.">
            <a:extLst>
              <a:ext uri="{FF2B5EF4-FFF2-40B4-BE49-F238E27FC236}">
                <a16:creationId xmlns:a16="http://schemas.microsoft.com/office/drawing/2014/main" id="{577E119B-809F-C2E1-C06D-8124F3045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85" y="292601"/>
            <a:ext cx="10832614" cy="6272797"/>
          </a:xfrm>
          <a:prstGeom prst="rect">
            <a:avLst/>
          </a:prstGeom>
        </p:spPr>
      </p:pic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018B5609-5D3C-CADA-B56C-F15E6FBB3DB1}"/>
              </a:ext>
            </a:extLst>
          </p:cNvPr>
          <p:cNvCxnSpPr>
            <a:cxnSpLocks/>
          </p:cNvCxnSpPr>
          <p:nvPr/>
        </p:nvCxnSpPr>
        <p:spPr>
          <a:xfrm>
            <a:off x="1304427" y="4286109"/>
            <a:ext cx="71140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7">
            <a:extLst>
              <a:ext uri="{FF2B5EF4-FFF2-40B4-BE49-F238E27FC236}">
                <a16:creationId xmlns:a16="http://schemas.microsoft.com/office/drawing/2014/main" id="{5A7E1C94-ACD1-8FF4-FC62-E29B99C34836}"/>
              </a:ext>
            </a:extLst>
          </p:cNvPr>
          <p:cNvSpPr/>
          <p:nvPr/>
        </p:nvSpPr>
        <p:spPr>
          <a:xfrm>
            <a:off x="1140339" y="6552425"/>
            <a:ext cx="47146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latin typeface="Baloo 2" panose="020B0604020202020204" charset="0"/>
                <a:cs typeface="Baloo 2" panose="020B0604020202020204" charset="0"/>
              </a:rPr>
              <a:t>Fig 30. </a:t>
            </a:r>
            <a:r>
              <a:rPr lang="en-US" sz="1200" i="1" dirty="0">
                <a:latin typeface="Baloo 2" panose="020B0604020202020204" charset="0"/>
                <a:cs typeface="Baloo 2" panose="020B0604020202020204" charset="0"/>
              </a:rPr>
              <a:t>Equivalent temperature PSD readout.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E8903A8-BBB3-42C7-1B53-243EC9FB7B9C}"/>
              </a:ext>
            </a:extLst>
          </p:cNvPr>
          <p:cNvSpPr txBox="1"/>
          <p:nvPr/>
        </p:nvSpPr>
        <p:spPr>
          <a:xfrm>
            <a:off x="2997200" y="4004733"/>
            <a:ext cx="231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LISA requirement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B0C725E-208F-CD4C-8405-003F6B669DF9}"/>
              </a:ext>
            </a:extLst>
          </p:cNvPr>
          <p:cNvSpPr txBox="1"/>
          <p:nvPr/>
        </p:nvSpPr>
        <p:spPr>
          <a:xfrm>
            <a:off x="1855151" y="304889"/>
            <a:ext cx="1642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PRELIMINAR</a:t>
            </a:r>
          </a:p>
        </p:txBody>
      </p:sp>
    </p:spTree>
    <p:extLst>
      <p:ext uri="{BB962C8B-B14F-4D97-AF65-F5344CB8AC3E}">
        <p14:creationId xmlns:p14="http://schemas.microsoft.com/office/powerpoint/2010/main" val="9780539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3" y="807450"/>
            <a:ext cx="5239500" cy="1107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Final Thoughts and Next steps </a:t>
            </a:r>
            <a:endParaRPr sz="3200" b="1" i="1" u="none" strike="noStrike" cap="none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6" name="Google Shape;56;p7"/>
          <p:cNvSpPr txBox="1"/>
          <p:nvPr/>
        </p:nvSpPr>
        <p:spPr>
          <a:xfrm>
            <a:off x="536033" y="1803045"/>
            <a:ext cx="4375332" cy="3200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169330" lvl="0">
              <a:buClr>
                <a:srgbClr val="AE071F"/>
              </a:buClr>
              <a:buSzPts val="1600"/>
            </a:pPr>
            <a:r>
              <a:rPr lang="en-US" sz="1600" b="1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Short term milestones</a:t>
            </a:r>
          </a:p>
          <a:p>
            <a:pPr marL="169330" lvl="0">
              <a:buClr>
                <a:srgbClr val="AE071F"/>
              </a:buClr>
              <a:buSzPts val="1600"/>
            </a:pPr>
            <a:endParaRPr lang="en-US" sz="1600" b="1" dirty="0">
              <a:solidFill>
                <a:srgbClr val="C00000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b="1" dirty="0">
                <a:solidFill>
                  <a:srgbClr val="C00000"/>
                </a:solidFill>
                <a:latin typeface="Baloo 2"/>
                <a:ea typeface="Baloo 2"/>
                <a:cs typeface="Baloo 2"/>
                <a:sym typeface="Baloo 2"/>
              </a:rPr>
              <a:t>Achieve high resolution temperature readouts:</a:t>
            </a:r>
          </a:p>
          <a:p>
            <a:pPr marL="455080" lvl="8" indent="-285750">
              <a:buClr>
                <a:srgbClr val="AE071F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Introduce thermal shields in the test bench</a:t>
            </a:r>
          </a:p>
          <a:p>
            <a:pPr marL="455080" lvl="3" indent="-285750">
              <a:buClr>
                <a:srgbClr val="AE071F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Optimize locking parameters to execute long runs (hours-days)</a:t>
            </a:r>
          </a:p>
          <a:p>
            <a:pPr marL="455080" lvl="3" indent="-285750">
              <a:buClr>
                <a:srgbClr val="AE071F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Optimize electronic readout noise</a:t>
            </a:r>
          </a:p>
          <a:p>
            <a:pPr marL="609585" indent="-440255">
              <a:buClr>
                <a:srgbClr val="AE071F"/>
              </a:buClr>
              <a:buSzPts val="1600"/>
              <a:buFont typeface="Baloo 2"/>
              <a:buChar char="●"/>
            </a:pPr>
            <a:endParaRPr lang="en-US" sz="16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609585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b="1" dirty="0">
                <a:solidFill>
                  <a:srgbClr val="C00000"/>
                </a:solidFill>
                <a:latin typeface="Baloo 2"/>
                <a:ea typeface="Baloo 2"/>
                <a:cs typeface="Baloo 2"/>
                <a:sym typeface="Baloo 2"/>
              </a:rPr>
              <a:t>Write and defend my thesis</a:t>
            </a:r>
          </a:p>
          <a:p>
            <a:pPr marL="609585" marR="0" lvl="0" indent="-4402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E071F"/>
              </a:buClr>
              <a:buSzPts val="1600"/>
              <a:buFont typeface="Baloo 2"/>
              <a:buChar char="●"/>
            </a:pPr>
            <a:endParaRPr sz="1600" b="0" i="0" u="none" strike="noStrike" cap="none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2" name="Google Shape;56;p7">
            <a:extLst>
              <a:ext uri="{FF2B5EF4-FFF2-40B4-BE49-F238E27FC236}">
                <a16:creationId xmlns:a16="http://schemas.microsoft.com/office/drawing/2014/main" id="{7C82EF04-3805-EAEF-978F-A1802FB63C5A}"/>
              </a:ext>
            </a:extLst>
          </p:cNvPr>
          <p:cNvSpPr txBox="1"/>
          <p:nvPr/>
        </p:nvSpPr>
        <p:spPr>
          <a:xfrm>
            <a:off x="5315296" y="1803045"/>
            <a:ext cx="6876704" cy="2215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169330" lvl="0">
              <a:buClr>
                <a:srgbClr val="AE071F"/>
              </a:buClr>
              <a:buSzPts val="1600"/>
            </a:pPr>
            <a:r>
              <a:rPr lang="en-US" sz="1600" b="1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Long term milestones</a:t>
            </a:r>
          </a:p>
          <a:p>
            <a:pPr marL="169330" lvl="0">
              <a:buClr>
                <a:srgbClr val="AE071F"/>
              </a:buClr>
              <a:buSzPts val="1600"/>
            </a:pPr>
            <a:endParaRPr lang="en-US" sz="1600" b="1" dirty="0">
              <a:solidFill>
                <a:srgbClr val="C00000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Integration of whispering gallery mode resonators in photonic chips, in collaboration with CNM (national center of microelectronics)</a:t>
            </a:r>
          </a:p>
          <a:p>
            <a:pPr marL="609585" marR="0" lvl="0" indent="-4402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E071F"/>
              </a:buClr>
              <a:buSzPts val="1600"/>
              <a:buFont typeface="Baloo 2"/>
              <a:buChar char="●"/>
            </a:pPr>
            <a:endParaRPr lang="en-US" sz="1600" b="0" i="0" u="none" strike="noStrike" cap="none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609585" marR="0" lvl="0" indent="-4402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Experiment different sensing methodologies using WGMRs</a:t>
            </a:r>
          </a:p>
          <a:p>
            <a:pPr marL="609585" marR="0" lvl="0" indent="-4402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E071F"/>
              </a:buClr>
              <a:buSzPts val="1600"/>
              <a:buFont typeface="Baloo 2"/>
              <a:buChar char="●"/>
            </a:pPr>
            <a:endParaRPr lang="en-US" sz="1600" b="0" i="0" u="none" strike="noStrike" cap="none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609585" marR="0" lvl="0" indent="-4402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Develop magnetic field sensors</a:t>
            </a:r>
            <a:endParaRPr sz="1600" b="0" i="0" u="none" strike="noStrike" cap="none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pic>
        <p:nvPicPr>
          <p:cNvPr id="3" name="Picture 2" descr="Gravitational Waves Detected for the First Time - Teachable Moments |  NASA/JPL Edu">
            <a:extLst>
              <a:ext uri="{FF2B5EF4-FFF2-40B4-BE49-F238E27FC236}">
                <a16:creationId xmlns:a16="http://schemas.microsoft.com/office/drawing/2014/main" id="{C0D12C8C-9CB2-7B55-CA2E-69AFB8C4743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198" y="4132659"/>
            <a:ext cx="4766733" cy="260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1377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9"/>
          <p:cNvSpPr txBox="1"/>
          <p:nvPr/>
        </p:nvSpPr>
        <p:spPr>
          <a:xfrm>
            <a:off x="978685" y="1370038"/>
            <a:ext cx="10289136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b="0" i="0" u="none" strike="noStrike" cap="none" dirty="0">
                <a:solidFill>
                  <a:srgbClr val="C00000"/>
                </a:solidFill>
                <a:latin typeface="Baloo 2"/>
                <a:ea typeface="Baloo 2"/>
                <a:cs typeface="Baloo 2"/>
                <a:sym typeface="Baloo 2"/>
              </a:rPr>
              <a:t>Thank you very much!</a:t>
            </a:r>
            <a:endParaRPr sz="5400" b="0" i="0" u="none" strike="noStrike" cap="none" dirty="0">
              <a:solidFill>
                <a:srgbClr val="C00000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pic>
        <p:nvPicPr>
          <p:cNvPr id="70" name="Google Shape;70;p1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74709" y="2697716"/>
            <a:ext cx="4217170" cy="129097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2352"/>
              </a:srgbClr>
            </a:outerShdw>
          </a:effectLst>
        </p:spPr>
      </p:pic>
      <p:sp>
        <p:nvSpPr>
          <p:cNvPr id="2" name="Rectángulo 1"/>
          <p:cNvSpPr/>
          <p:nvPr/>
        </p:nvSpPr>
        <p:spPr>
          <a:xfrm>
            <a:off x="2554757" y="4393075"/>
            <a:ext cx="75368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>
                <a:solidFill>
                  <a:srgbClr val="C00000"/>
                </a:solidFill>
                <a:latin typeface="Baloo 2"/>
                <a:ea typeface="Baloo 2"/>
                <a:cs typeface="Baloo 2"/>
              </a:rPr>
              <a:t>Campus UAB, c. </a:t>
            </a:r>
            <a:r>
              <a:rPr lang="pt-BR" sz="2000" b="1" dirty="0" err="1">
                <a:solidFill>
                  <a:srgbClr val="C00000"/>
                </a:solidFill>
                <a:latin typeface="Baloo 2"/>
                <a:ea typeface="Baloo 2"/>
                <a:cs typeface="Baloo 2"/>
              </a:rPr>
              <a:t>Can</a:t>
            </a:r>
            <a:r>
              <a:rPr lang="pt-BR" sz="2000" b="1" dirty="0">
                <a:solidFill>
                  <a:srgbClr val="C00000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pt-BR" sz="2000" b="1" dirty="0" err="1">
                <a:solidFill>
                  <a:srgbClr val="C00000"/>
                </a:solidFill>
                <a:latin typeface="Baloo 2"/>
                <a:ea typeface="Baloo 2"/>
                <a:cs typeface="Baloo 2"/>
              </a:rPr>
              <a:t>Magrans</a:t>
            </a:r>
            <a:r>
              <a:rPr lang="pt-BR" sz="2000" b="1" dirty="0">
                <a:solidFill>
                  <a:srgbClr val="C00000"/>
                </a:solidFill>
                <a:latin typeface="Baloo 2"/>
                <a:ea typeface="Baloo 2"/>
                <a:cs typeface="Baloo 2"/>
              </a:rPr>
              <a:t> s/n, 08193, </a:t>
            </a:r>
            <a:r>
              <a:rPr lang="pt-BR" sz="2000" b="1" dirty="0" err="1">
                <a:solidFill>
                  <a:srgbClr val="C00000"/>
                </a:solidFill>
                <a:latin typeface="Baloo 2"/>
                <a:ea typeface="Baloo 2"/>
                <a:cs typeface="Baloo 2"/>
              </a:rPr>
              <a:t>Bellaterra</a:t>
            </a:r>
            <a:r>
              <a:rPr lang="pt-BR" sz="2000" b="1" dirty="0">
                <a:solidFill>
                  <a:srgbClr val="C00000"/>
                </a:solidFill>
                <a:latin typeface="Baloo 2"/>
                <a:ea typeface="Baloo 2"/>
                <a:cs typeface="Baloo 2"/>
              </a:rPr>
              <a:t>, Barcelona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726107" y="4889620"/>
            <a:ext cx="24134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>
                <a:solidFill>
                  <a:srgbClr val="C00000"/>
                </a:solidFill>
                <a:latin typeface="Baloo 2"/>
                <a:ea typeface="Baloo 2"/>
                <a:cs typeface="Baloo 2"/>
              </a:rPr>
              <a:t>(+34) 937 379 788</a:t>
            </a:r>
          </a:p>
        </p:txBody>
      </p:sp>
      <p:sp>
        <p:nvSpPr>
          <p:cNvPr id="8" name="Rectángulo 7"/>
          <p:cNvSpPr/>
          <p:nvPr/>
        </p:nvSpPr>
        <p:spPr>
          <a:xfrm>
            <a:off x="5333522" y="4880384"/>
            <a:ext cx="19793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C00000"/>
                </a:solidFill>
                <a:latin typeface="Baloo 2"/>
                <a:ea typeface="Baloo 2"/>
                <a:cs typeface="Baloo 2"/>
              </a:rPr>
              <a:t>ice@ice.csic.es</a:t>
            </a:r>
          </a:p>
        </p:txBody>
      </p:sp>
      <p:sp>
        <p:nvSpPr>
          <p:cNvPr id="9" name="Rectángulo 8"/>
          <p:cNvSpPr/>
          <p:nvPr/>
        </p:nvSpPr>
        <p:spPr>
          <a:xfrm>
            <a:off x="7739598" y="4871602"/>
            <a:ext cx="19793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C00000"/>
                </a:solidFill>
                <a:latin typeface="Baloo 2"/>
                <a:ea typeface="Baloo 2"/>
                <a:cs typeface="Baloo 2"/>
              </a:rPr>
              <a:t>www.ice.csic.es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550DCA-7330-036E-B5D4-6E88E46A4DF8}"/>
              </a:ext>
            </a:extLst>
          </p:cNvPr>
          <p:cNvSpPr/>
          <p:nvPr/>
        </p:nvSpPr>
        <p:spPr>
          <a:xfrm>
            <a:off x="283555" y="148334"/>
            <a:ext cx="3993466" cy="17204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15000"/>
              </a:lnSpc>
              <a:buClr>
                <a:schemeClr val="lt1"/>
              </a:buClr>
              <a:buSzPts val="990"/>
            </a:pPr>
            <a:r>
              <a:rPr lang="en-US" sz="1800" b="1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gualani@ice.csic.es       … @ieec.cat</a:t>
            </a:r>
          </a:p>
          <a:p>
            <a:pPr algn="r">
              <a:lnSpc>
                <a:spcPct val="115000"/>
              </a:lnSpc>
              <a:buClr>
                <a:schemeClr val="lt1"/>
              </a:buClr>
              <a:buSzPts val="990"/>
            </a:pPr>
            <a:r>
              <a:rPr lang="en-US" sz="1800" b="1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nofrarias@ice.csic.es       … @ieec.cat</a:t>
            </a:r>
          </a:p>
          <a:p>
            <a:pPr algn="r">
              <a:lnSpc>
                <a:spcPct val="115000"/>
              </a:lnSpc>
              <a:buClr>
                <a:schemeClr val="lt1"/>
              </a:buClr>
              <a:buSzPts val="990"/>
            </a:pPr>
            <a:endParaRPr lang="en-US" b="1" dirty="0">
              <a:solidFill>
                <a:schemeClr val="tx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algn="r">
              <a:lnSpc>
                <a:spcPct val="115000"/>
              </a:lnSpc>
              <a:buClr>
                <a:schemeClr val="lt1"/>
              </a:buClr>
              <a:buSzPts val="990"/>
            </a:pPr>
            <a:endParaRPr lang="en-US" b="1" dirty="0">
              <a:solidFill>
                <a:schemeClr val="tx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algn="r">
              <a:lnSpc>
                <a:spcPct val="115000"/>
              </a:lnSpc>
              <a:buClr>
                <a:schemeClr val="lt1"/>
              </a:buClr>
              <a:buSzPts val="990"/>
            </a:pPr>
            <a:endParaRPr lang="en-US" b="1" dirty="0">
              <a:solidFill>
                <a:schemeClr val="tx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algn="r">
              <a:lnSpc>
                <a:spcPct val="115000"/>
              </a:lnSpc>
              <a:buClr>
                <a:schemeClr val="lt1"/>
              </a:buClr>
              <a:buSzPts val="990"/>
            </a:pPr>
            <a:endParaRPr lang="en-US" dirty="0">
              <a:solidFill>
                <a:schemeClr val="tx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004FF14-3D75-018F-E878-22AB6C9627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9418" y="5089675"/>
            <a:ext cx="1093519" cy="53521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8595096-ECC3-4DF2-7113-713FAB924B2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2837"/>
          <a:stretch/>
        </p:blipFill>
        <p:spPr>
          <a:xfrm>
            <a:off x="1432526" y="5271712"/>
            <a:ext cx="2081064" cy="576629"/>
          </a:xfrm>
          <a:prstGeom prst="rect">
            <a:avLst/>
          </a:prstGeom>
        </p:spPr>
      </p:pic>
      <p:sp>
        <p:nvSpPr>
          <p:cNvPr id="12" name="Rectangle 14">
            <a:extLst>
              <a:ext uri="{FF2B5EF4-FFF2-40B4-BE49-F238E27FC236}">
                <a16:creationId xmlns:a16="http://schemas.microsoft.com/office/drawing/2014/main" id="{C27E99BE-79D7-0980-B36F-9A86F453AC1B}"/>
              </a:ext>
            </a:extLst>
          </p:cNvPr>
          <p:cNvSpPr/>
          <p:nvPr/>
        </p:nvSpPr>
        <p:spPr>
          <a:xfrm>
            <a:off x="6898511" y="1"/>
            <a:ext cx="5293489" cy="13700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Imagen 10" descr="Forma&#10;&#10;El contenido generado por IA puede ser incorrecto.">
            <a:extLst>
              <a:ext uri="{FF2B5EF4-FFF2-40B4-BE49-F238E27FC236}">
                <a16:creationId xmlns:a16="http://schemas.microsoft.com/office/drawing/2014/main" id="{02BB6FC8-E102-C7F5-3876-3EDE761841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33163" y="205981"/>
            <a:ext cx="1873416" cy="100697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BAAB7261-DFAD-B806-4B6B-3F53E4EC618E}"/>
              </a:ext>
            </a:extLst>
          </p:cNvPr>
          <p:cNvSpPr/>
          <p:nvPr/>
        </p:nvSpPr>
        <p:spPr>
          <a:xfrm>
            <a:off x="3625100" y="1423050"/>
            <a:ext cx="5239500" cy="2234549"/>
          </a:xfrm>
          <a:prstGeom prst="roundRect">
            <a:avLst/>
          </a:prstGeom>
          <a:solidFill>
            <a:srgbClr val="C00000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3" y="807450"/>
            <a:ext cx="5239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Contents</a:t>
            </a:r>
            <a:endParaRPr sz="3200" b="1" i="1" u="none" strike="noStrike" cap="none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69A7CB-B12A-439C-BC42-76051170FF0C}"/>
              </a:ext>
            </a:extLst>
          </p:cNvPr>
          <p:cNvSpPr/>
          <p:nvPr/>
        </p:nvSpPr>
        <p:spPr>
          <a:xfrm>
            <a:off x="3842176" y="1564213"/>
            <a:ext cx="59815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latin typeface="Baloo 2" panose="020B0604020202020204" charset="0"/>
                <a:cs typeface="Baloo 2" panose="020B0604020202020204" charset="0"/>
              </a:rPr>
              <a:t>LISA – low frequency metrology: </a:t>
            </a:r>
            <a:endParaRPr lang="es-ES" sz="1800" b="1" dirty="0">
              <a:solidFill>
                <a:schemeClr val="tx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556681" lvl="0" indent="-285750">
              <a:buClr>
                <a:srgbClr val="C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LDS – LISA Diagnostics Subsystem</a:t>
            </a:r>
            <a:endParaRPr lang="es-ES" sz="1800" dirty="0">
              <a:solidFill>
                <a:schemeClr val="tx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270931" lvl="0">
              <a:buClrTx/>
              <a:buSzPts val="1600"/>
            </a:pPr>
            <a:endParaRPr lang="es-ES" sz="1800" b="1" dirty="0">
              <a:solidFill>
                <a:schemeClr val="tx1"/>
              </a:solidFill>
              <a:latin typeface="Baloo 2"/>
              <a:ea typeface="Baloo 2"/>
              <a:cs typeface="Baloo 2"/>
              <a:sym typeface="Baloo 2"/>
            </a:endParaRPr>
          </a:p>
          <a:p>
            <a:r>
              <a:rPr lang="en-US" sz="1800" b="1" dirty="0">
                <a:latin typeface="Baloo 2" panose="020B0604020202020204" charset="0"/>
                <a:cs typeface="Baloo 2" panose="020B0604020202020204" charset="0"/>
              </a:rPr>
              <a:t>Optical cavities</a:t>
            </a:r>
          </a:p>
          <a:p>
            <a:pPr marL="556681" lvl="0" indent="-285750">
              <a:buClr>
                <a:srgbClr val="C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The Whispering Gallery Mode Resonator</a:t>
            </a:r>
          </a:p>
          <a:p>
            <a:pPr marL="556681" lvl="0" indent="-285750">
              <a:buClr>
                <a:srgbClr val="C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WGMRs as temperature sensors</a:t>
            </a:r>
          </a:p>
          <a:p>
            <a:r>
              <a:rPr lang="en-US" sz="1800" b="1" dirty="0">
                <a:latin typeface="Baloo 2" panose="020B0604020202020204" charset="0"/>
                <a:cs typeface="Baloo 2" panose="020B0604020202020204" charset="0"/>
              </a:rPr>
              <a:t>Goals and Objectives</a:t>
            </a:r>
          </a:p>
          <a:p>
            <a:endParaRPr lang="en-US" sz="1800" b="1" dirty="0">
              <a:latin typeface="Baloo 2" panose="020B0604020202020204" charset="0"/>
              <a:cs typeface="Baloo 2" panose="020B0604020202020204" charset="0"/>
            </a:endParaRPr>
          </a:p>
          <a:p>
            <a:r>
              <a:rPr lang="en-US" sz="1800" b="1" dirty="0">
                <a:latin typeface="Baloo 2" panose="020B0604020202020204" charset="0"/>
                <a:cs typeface="Baloo 2" panose="020B0604020202020204" charset="0"/>
              </a:rPr>
              <a:t>Lab development</a:t>
            </a:r>
          </a:p>
          <a:p>
            <a:pPr marL="556681" lvl="0" indent="-285750">
              <a:buClr>
                <a:srgbClr val="C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Coupling Mechanics</a:t>
            </a:r>
          </a:p>
          <a:p>
            <a:pPr marL="556681" lvl="0" indent="-285750">
              <a:buClr>
                <a:srgbClr val="C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Low frequency stabilization</a:t>
            </a:r>
          </a:p>
          <a:p>
            <a:pPr marL="556681" lvl="0" indent="-285750">
              <a:buClr>
                <a:srgbClr val="C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WGMR fabrication</a:t>
            </a:r>
          </a:p>
          <a:p>
            <a:endParaRPr lang="en-US" sz="1800" b="1" dirty="0">
              <a:latin typeface="Baloo 2" panose="020B0604020202020204" charset="0"/>
              <a:cs typeface="Baloo 2" panose="020B0604020202020204" charset="0"/>
            </a:endParaRPr>
          </a:p>
          <a:p>
            <a:r>
              <a:rPr lang="en-US" sz="1800" b="1" dirty="0">
                <a:latin typeface="Baloo 2" panose="020B0604020202020204" charset="0"/>
                <a:cs typeface="Baloo 2" panose="020B0604020202020204" charset="0"/>
              </a:rPr>
              <a:t>Temperature sensing</a:t>
            </a:r>
          </a:p>
          <a:p>
            <a:endParaRPr lang="en-US" sz="1800" b="1" dirty="0">
              <a:latin typeface="Baloo 2" panose="020B0604020202020204" charset="0"/>
              <a:cs typeface="Baloo 2" panose="020B0604020202020204" charset="0"/>
            </a:endParaRPr>
          </a:p>
          <a:p>
            <a:r>
              <a:rPr lang="en-US" sz="1800" b="1" dirty="0">
                <a:latin typeface="Baloo 2" panose="020B0604020202020204" charset="0"/>
                <a:cs typeface="Baloo 2" panose="020B0604020202020204" charset="0"/>
              </a:rPr>
              <a:t>Final thoughts and conclusions</a:t>
            </a:r>
          </a:p>
          <a:p>
            <a:endParaRPr lang="en-US" sz="1600" b="1" dirty="0">
              <a:latin typeface="Baloo 2" panose="020B0604020202020204" charset="0"/>
              <a:cs typeface="Baloo 2" panose="020B0604020202020204" charset="0"/>
            </a:endParaRPr>
          </a:p>
          <a:p>
            <a:pPr marL="609585" lvl="0" indent="-338654">
              <a:buClr>
                <a:schemeClr val="bg1"/>
              </a:buClr>
              <a:buSzPts val="1600"/>
              <a:buFont typeface="Courier New" panose="02070309020205020404" pitchFamily="49" charset="0"/>
              <a:buChar char="o"/>
            </a:pPr>
            <a:endParaRPr lang="en-US" sz="1600" b="1" dirty="0">
              <a:solidFill>
                <a:schemeClr val="tx1"/>
              </a:solidFill>
              <a:latin typeface="Baloo 2"/>
              <a:ea typeface="Baloo 2"/>
              <a:cs typeface="Baloo 2"/>
              <a:sym typeface="Baloo 2"/>
            </a:endParaRPr>
          </a:p>
          <a:p>
            <a:endParaRPr lang="en-US" sz="1600" b="1" dirty="0">
              <a:solidFill>
                <a:schemeClr val="tx1"/>
              </a:solidFill>
              <a:latin typeface="Baloo 2" panose="020B0604020202020204" charset="0"/>
              <a:cs typeface="Baloo 2" panose="020B0604020202020204" charset="0"/>
            </a:endParaRPr>
          </a:p>
          <a:p>
            <a:br>
              <a:rPr lang="en-US" sz="1600" b="1" dirty="0">
                <a:latin typeface="Baloo 2" panose="020B0604020202020204" charset="0"/>
                <a:cs typeface="Baloo 2" panose="020B0604020202020204" charset="0"/>
              </a:rPr>
            </a:br>
            <a:br>
              <a:rPr lang="en-US" sz="1600" dirty="0">
                <a:latin typeface="Baloo 2" panose="020B0604020202020204" charset="0"/>
                <a:cs typeface="Baloo 2" panose="020B0604020202020204" charset="0"/>
              </a:rPr>
            </a:br>
            <a:endParaRPr lang="es-ES" sz="1600" dirty="0">
              <a:latin typeface="Baloo 2" panose="020B0604020202020204" charset="0"/>
              <a:cs typeface="Baloo 2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71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3" y="807450"/>
            <a:ext cx="5239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LISA</a:t>
            </a:r>
            <a:endParaRPr sz="3200" b="1" i="1" u="none" strike="noStrike" cap="none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10CD6E7-4082-4F08-B962-AAA67F9BA2A1}"/>
              </a:ext>
            </a:extLst>
          </p:cNvPr>
          <p:cNvSpPr/>
          <p:nvPr/>
        </p:nvSpPr>
        <p:spPr>
          <a:xfrm>
            <a:off x="6092075" y="4958455"/>
            <a:ext cx="55638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Baloo 2" panose="020B0604020202020204" charset="0"/>
                <a:cs typeface="Baloo 2" panose="020B0604020202020204" charset="0"/>
              </a:rPr>
              <a:t>Fig 7. WGMR and coupling prism we used in our lab. The third picture corresponds to the same resonator viewed through an IR camera after coupling light into it.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BD4A822-5C4D-5D46-DCB8-588CC917AF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53" b="2752"/>
          <a:stretch/>
        </p:blipFill>
        <p:spPr bwMode="auto">
          <a:xfrm>
            <a:off x="4489704" y="3057052"/>
            <a:ext cx="7702296" cy="3800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ISA 2arms gws red">
            <a:extLst>
              <a:ext uri="{FF2B5EF4-FFF2-40B4-BE49-F238E27FC236}">
                <a16:creationId xmlns:a16="http://schemas.microsoft.com/office/drawing/2014/main" id="{1F42057F-4835-19E4-E8B3-E3910EE71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872" y="100685"/>
            <a:ext cx="5008279" cy="281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Google Shape;56;p7">
            <a:extLst>
              <a:ext uri="{FF2B5EF4-FFF2-40B4-BE49-F238E27FC236}">
                <a16:creationId xmlns:a16="http://schemas.microsoft.com/office/drawing/2014/main" id="{24195E06-BFB0-7EF4-EF25-425B5065DFE8}"/>
              </a:ext>
            </a:extLst>
          </p:cNvPr>
          <p:cNvSpPr txBox="1"/>
          <p:nvPr/>
        </p:nvSpPr>
        <p:spPr>
          <a:xfrm>
            <a:off x="536033" y="1617151"/>
            <a:ext cx="6093368" cy="295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The</a:t>
            </a:r>
            <a:r>
              <a:rPr lang="en-US" sz="1600" b="1" dirty="0">
                <a:solidFill>
                  <a:srgbClr val="C00000"/>
                </a:solidFill>
                <a:latin typeface="Baloo 2"/>
                <a:ea typeface="Baloo 2"/>
                <a:cs typeface="Baloo 2"/>
                <a:sym typeface="Baloo 2"/>
              </a:rPr>
              <a:t> Laser Interferometer Space Antenna </a:t>
            </a:r>
            <a:r>
              <a:rPr lang="en-US" sz="1600" dirty="0">
                <a:solidFill>
                  <a:schemeClr val="tx1"/>
                </a:solidFill>
                <a:latin typeface="Baloo 2"/>
                <a:ea typeface="Baloo 2"/>
                <a:cs typeface="Baloo 2"/>
                <a:sym typeface="Baloo 2"/>
              </a:rPr>
              <a:t>is an L3 class mission from the ESA.</a:t>
            </a: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endParaRPr lang="en-US" sz="16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b="1" dirty="0">
                <a:solidFill>
                  <a:srgbClr val="C00000"/>
                </a:solidFill>
                <a:latin typeface="Baloo 2"/>
                <a:ea typeface="Baloo 2"/>
                <a:cs typeface="Baloo 2"/>
                <a:sym typeface="Baloo 2"/>
              </a:rPr>
              <a:t>It will be the first space-based gravitational wave observatory.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 </a:t>
            </a:r>
          </a:p>
          <a:p>
            <a:pPr marL="609585" marR="0" lvl="0" indent="-4402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E071F"/>
              </a:buClr>
              <a:buSzPts val="1600"/>
              <a:buFont typeface="Baloo 2"/>
              <a:buChar char="●"/>
            </a:pPr>
            <a:endParaRPr lang="en-US" sz="1600" b="0" i="0" u="none" strike="noStrike" cap="none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609585" marR="0" lvl="0" indent="-4402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In contrast to ground based 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detectors, the detection window will be of lower frequencies </a:t>
            </a:r>
            <a:r>
              <a:rPr lang="en-US" sz="1600" b="1" dirty="0">
                <a:solidFill>
                  <a:srgbClr val="C00000"/>
                </a:solidFill>
                <a:latin typeface="Baloo 2"/>
                <a:ea typeface="Baloo 2"/>
                <a:cs typeface="Baloo 2"/>
                <a:sym typeface="Baloo 2"/>
              </a:rPr>
              <a:t>(0.1 Hz - 0.1 </a:t>
            </a:r>
            <a:r>
              <a:rPr lang="en-US" sz="1600" b="1" dirty="0" err="1">
                <a:solidFill>
                  <a:srgbClr val="C00000"/>
                </a:solidFill>
                <a:latin typeface="Baloo 2"/>
                <a:ea typeface="Baloo 2"/>
                <a:cs typeface="Baloo 2"/>
                <a:sym typeface="Baloo 2"/>
              </a:rPr>
              <a:t>mHz</a:t>
            </a:r>
            <a:r>
              <a:rPr lang="en-US" sz="1600" b="1" dirty="0">
                <a:solidFill>
                  <a:srgbClr val="C00000"/>
                </a:solidFill>
                <a:latin typeface="Baloo 2"/>
                <a:ea typeface="Baloo 2"/>
                <a:cs typeface="Baloo 2"/>
                <a:sym typeface="Baloo 2"/>
              </a:rPr>
              <a:t>)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.</a:t>
            </a:r>
            <a:endParaRPr lang="en-US" sz="1600" b="1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609585" marR="0" lvl="0" indent="-4402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E071F"/>
              </a:buClr>
              <a:buSzPts val="1600"/>
              <a:buFont typeface="Baloo 2"/>
              <a:buChar char="●"/>
            </a:pPr>
            <a:endParaRPr lang="en-US" sz="1600" b="0" i="0" u="none" strike="noStrike" cap="none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609585" marR="0" lvl="0" indent="-4402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3 Spacecraft constellation, </a:t>
            </a:r>
            <a:r>
              <a:rPr lang="en-US" sz="1600" b="1" dirty="0">
                <a:solidFill>
                  <a:srgbClr val="C00000"/>
                </a:solidFill>
                <a:latin typeface="Baloo 2"/>
                <a:ea typeface="Baloo 2"/>
                <a:cs typeface="Baloo 2"/>
                <a:sym typeface="Baloo 2"/>
              </a:rPr>
              <a:t>2.5 million Km apart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 on a “earth sailing” heliocentric orbit.</a:t>
            </a:r>
            <a:endParaRPr sz="1600" b="0" i="0" u="none" strike="noStrike" cap="none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FE058C-DEDA-A93E-0D7A-ABC1EA5C4F85}"/>
              </a:ext>
            </a:extLst>
          </p:cNvPr>
          <p:cNvSpPr txBox="1"/>
          <p:nvPr/>
        </p:nvSpPr>
        <p:spPr>
          <a:xfrm>
            <a:off x="2440686" y="179271"/>
            <a:ext cx="4438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Fig 1</a:t>
            </a:r>
            <a:r>
              <a:rPr lang="en-US" sz="1200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. Artists recreation of a Satellite of the LISA-Mission</a:t>
            </a:r>
          </a:p>
          <a:p>
            <a:pPr algn="r"/>
            <a:r>
              <a:rPr lang="en-US" sz="1200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© Max Planck Institute for Gravitational Physics (Albert Einstein Institute).</a:t>
            </a:r>
            <a:endParaRPr lang="es-ES" sz="1200" i="1" dirty="0">
              <a:solidFill>
                <a:schemeClr val="tx1"/>
              </a:solidFill>
              <a:latin typeface="Baloo 2" panose="020B0604020202020204" charset="0"/>
              <a:cs typeface="Baloo 2" panose="020B0604020202020204" charset="0"/>
            </a:endParaRP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1960888C-E821-1FF5-A58C-92489291C8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62" y="4702405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4506ACD8-F1FC-4A36-9E40-A70FF9F583B4}"/>
              </a:ext>
            </a:extLst>
          </p:cNvPr>
          <p:cNvSpPr txBox="1"/>
          <p:nvPr/>
        </p:nvSpPr>
        <p:spPr>
          <a:xfrm>
            <a:off x="10356897" y="5021979"/>
            <a:ext cx="16282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Fig 2</a:t>
            </a:r>
            <a:r>
              <a:rPr lang="en-US" sz="1200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. Sketch of the LISA orbit. The three spacecraft form a rotating triangle that follows earth in a heliocentric orbit. Source: LISA consortium.</a:t>
            </a:r>
            <a:endParaRPr lang="es-ES" sz="1200" i="1" dirty="0">
              <a:solidFill>
                <a:schemeClr val="tx1"/>
              </a:solidFill>
              <a:latin typeface="Baloo 2" panose="020B0604020202020204" charset="0"/>
              <a:cs typeface="Baloo 2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204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2" y="807450"/>
            <a:ext cx="5773327" cy="615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LISA Diagnostics subsystem</a:t>
            </a:r>
            <a:endParaRPr sz="3200" b="1" i="1" u="none" strike="noStrike" cap="none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grpSp>
        <p:nvGrpSpPr>
          <p:cNvPr id="3" name="Group 6">
            <a:extLst>
              <a:ext uri="{FF2B5EF4-FFF2-40B4-BE49-F238E27FC236}">
                <a16:creationId xmlns:a16="http://schemas.microsoft.com/office/drawing/2014/main" id="{25A8F33A-43A6-EBE5-A516-3B3C0E10CA05}"/>
              </a:ext>
            </a:extLst>
          </p:cNvPr>
          <p:cNvGrpSpPr/>
          <p:nvPr/>
        </p:nvGrpSpPr>
        <p:grpSpPr>
          <a:xfrm>
            <a:off x="4600575" y="3558273"/>
            <a:ext cx="7516618" cy="3194592"/>
            <a:chOff x="720313" y="1162085"/>
            <a:chExt cx="6980279" cy="3194592"/>
          </a:xfrm>
        </p:grpSpPr>
        <p:sp>
          <p:nvSpPr>
            <p:cNvPr id="4" name="TextBox 7">
              <a:extLst>
                <a:ext uri="{FF2B5EF4-FFF2-40B4-BE49-F238E27FC236}">
                  <a16:creationId xmlns:a16="http://schemas.microsoft.com/office/drawing/2014/main" id="{5F6749B1-B6D9-6112-5D6C-3DC60352C95C}"/>
                </a:ext>
              </a:extLst>
            </p:cNvPr>
            <p:cNvSpPr txBox="1"/>
            <p:nvPr/>
          </p:nvSpPr>
          <p:spPr>
            <a:xfrm>
              <a:off x="720313" y="1162085"/>
              <a:ext cx="6980279" cy="3194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fontAlgn="base">
                <a:buClr>
                  <a:srgbClr val="C00000"/>
                </a:buClr>
                <a:buSzPct val="150000"/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/>
                  </a:solidFill>
                  <a:latin typeface="Baloo 2" panose="020B0604020202020204" charset="0"/>
                  <a:ea typeface="Source Sans Pro" panose="020B0503030403020204" pitchFamily="34" charset="0"/>
                  <a:cs typeface="Baloo 2" panose="020B0604020202020204" charset="0"/>
                </a:rPr>
                <a:t>Temperature fluctuations will play an important role in space-borne gravitational detectors. Typically </a:t>
              </a:r>
              <a:r>
                <a:rPr lang="en-US" sz="1600" b="1" dirty="0">
                  <a:solidFill>
                    <a:schemeClr val="tx1"/>
                  </a:solidFill>
                  <a:latin typeface="Baloo 2" panose="020B0604020202020204" charset="0"/>
                  <a:ea typeface="Source Sans Pro" panose="020B0503030403020204" pitchFamily="34" charset="0"/>
                  <a:cs typeface="Baloo 2" panose="020B0604020202020204" charset="0"/>
                </a:rPr>
                <a:t>their most significant contribution is in the sub-</a:t>
              </a:r>
              <a:r>
                <a:rPr lang="en-US" sz="1600" b="1" dirty="0" err="1">
                  <a:solidFill>
                    <a:schemeClr val="tx1"/>
                  </a:solidFill>
                  <a:latin typeface="Baloo 2" panose="020B0604020202020204" charset="0"/>
                  <a:ea typeface="Source Sans Pro" panose="020B0503030403020204" pitchFamily="34" charset="0"/>
                  <a:cs typeface="Baloo 2" panose="020B0604020202020204" charset="0"/>
                </a:rPr>
                <a:t>milliHertz</a:t>
              </a:r>
              <a:r>
                <a:rPr lang="en-US" sz="1600" b="1" dirty="0">
                  <a:solidFill>
                    <a:schemeClr val="tx1"/>
                  </a:solidFill>
                  <a:latin typeface="Baloo 2" panose="020B0604020202020204" charset="0"/>
                  <a:ea typeface="Source Sans Pro" panose="020B0503030403020204" pitchFamily="34" charset="0"/>
                  <a:cs typeface="Baloo 2" panose="020B0604020202020204" charset="0"/>
                </a:rPr>
                <a:t> window</a:t>
              </a:r>
              <a:r>
                <a:rPr lang="en-US" sz="1600" dirty="0">
                  <a:solidFill>
                    <a:schemeClr val="tx1"/>
                  </a:solidFill>
                  <a:latin typeface="Baloo 2" panose="020B0604020202020204" charset="0"/>
                  <a:ea typeface="Source Sans Pro" panose="020B0503030403020204" pitchFamily="34" charset="0"/>
                  <a:cs typeface="Baloo 2" panose="020B0604020202020204" charset="0"/>
                </a:rPr>
                <a:t>.</a:t>
              </a:r>
            </a:p>
            <a:p>
              <a:pPr marL="285750" indent="-285750" fontAlgn="base">
                <a:buClr>
                  <a:srgbClr val="C00000"/>
                </a:buClr>
                <a:buSzPct val="150000"/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endParaRPr>
            </a:p>
            <a:p>
              <a:pPr marL="285750" indent="-285750" fontAlgn="base">
                <a:buClr>
                  <a:srgbClr val="C00000"/>
                </a:buClr>
                <a:buSzPct val="150000"/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endParaRPr>
            </a:p>
            <a:p>
              <a:pPr marL="285750" indent="-285750" fontAlgn="base">
                <a:buClr>
                  <a:srgbClr val="C00000"/>
                </a:buClr>
                <a:buSzPct val="150000"/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endParaRPr>
            </a:p>
            <a:p>
              <a:pPr marL="285750" indent="-285750" fontAlgn="base">
                <a:buClr>
                  <a:srgbClr val="C00000"/>
                </a:buClr>
                <a:buSzPct val="150000"/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endParaRPr>
            </a:p>
            <a:p>
              <a:pPr marL="285750" indent="-285750" fontAlgn="base">
                <a:buClr>
                  <a:srgbClr val="C00000"/>
                </a:buClr>
                <a:buSzPct val="150000"/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endParaRPr>
            </a:p>
            <a:p>
              <a:pPr marL="285750" indent="-285750" fontAlgn="base">
                <a:buClr>
                  <a:srgbClr val="C00000"/>
                </a:buClr>
                <a:buSzPct val="150000"/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endParaRPr>
            </a:p>
            <a:p>
              <a:pPr marL="285750" lvl="1" indent="-285750" fontAlgn="base">
                <a:buClr>
                  <a:srgbClr val="C00000"/>
                </a:buClr>
                <a:buSzPct val="150000"/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endParaRPr>
            </a:p>
            <a:p>
              <a:pPr marL="285750" indent="-285750" fontAlgn="base">
                <a:buClr>
                  <a:srgbClr val="C00000"/>
                </a:buClr>
                <a:buSzPct val="150000"/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endParaRPr>
            </a:p>
            <a:p>
              <a:pPr marL="342900" indent="-342900" fontAlgn="base">
                <a:lnSpc>
                  <a:spcPts val="3380"/>
                </a:lnSpc>
                <a:buClr>
                  <a:srgbClr val="C00000"/>
                </a:buClr>
                <a:buSzPct val="150000"/>
                <a:buFont typeface="Arial" panose="020B0604020202020204" pitchFamily="34" charset="0"/>
                <a:buChar char="•"/>
              </a:pPr>
              <a:endParaRPr lang="en-GB" sz="20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endParaRPr>
            </a:p>
          </p:txBody>
        </p:sp>
        <p:sp>
          <p:nvSpPr>
            <p:cNvPr id="5" name="Rectangle 8">
              <a:extLst>
                <a:ext uri="{FF2B5EF4-FFF2-40B4-BE49-F238E27FC236}">
                  <a16:creationId xmlns:a16="http://schemas.microsoft.com/office/drawing/2014/main" id="{670D3360-5F40-2CE4-24BE-5A8E8B5B8881}"/>
                </a:ext>
              </a:extLst>
            </p:cNvPr>
            <p:cNvSpPr/>
            <p:nvPr/>
          </p:nvSpPr>
          <p:spPr>
            <a:xfrm>
              <a:off x="2098688" y="2146277"/>
              <a:ext cx="3007033" cy="338554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Baloo 2" panose="020B0604020202020204" charset="0"/>
                  <a:ea typeface="Source Sans Pro" panose="020B0503030403020204" pitchFamily="34" charset="0"/>
                  <a:cs typeface="Baloo 2" panose="020B0604020202020204" charset="0"/>
                </a:rPr>
                <a:t>induced forces on the test mass.</a:t>
              </a:r>
              <a:endParaRPr lang="es-ES" sz="1600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endParaRPr>
            </a:p>
          </p:txBody>
        </p:sp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09AB185D-93AB-E437-9A36-2C6C202010FD}"/>
                </a:ext>
              </a:extLst>
            </p:cNvPr>
            <p:cNvSpPr/>
            <p:nvPr/>
          </p:nvSpPr>
          <p:spPr>
            <a:xfrm>
              <a:off x="2459878" y="2622336"/>
              <a:ext cx="2091618" cy="338554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Baloo 2" panose="020B0604020202020204" charset="0"/>
                  <a:ea typeface="Source Sans Pro" panose="020B0503030403020204" pitchFamily="34" charset="0"/>
                  <a:cs typeface="Baloo 2" panose="020B0604020202020204" charset="0"/>
                </a:rPr>
                <a:t>thermoelastic effects</a:t>
              </a:r>
              <a:endParaRPr lang="es-ES" sz="1600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endParaRPr>
            </a:p>
          </p:txBody>
        </p:sp>
        <p:sp>
          <p:nvSpPr>
            <p:cNvPr id="7" name="Rectangle 10">
              <a:extLst>
                <a:ext uri="{FF2B5EF4-FFF2-40B4-BE49-F238E27FC236}">
                  <a16:creationId xmlns:a16="http://schemas.microsoft.com/office/drawing/2014/main" id="{CA036B52-787D-44F6-A992-D3D0A5AEEEDE}"/>
                </a:ext>
              </a:extLst>
            </p:cNvPr>
            <p:cNvSpPr/>
            <p:nvPr/>
          </p:nvSpPr>
          <p:spPr>
            <a:xfrm>
              <a:off x="2635706" y="3185062"/>
              <a:ext cx="1850252" cy="338554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Baloo 2" panose="020B0604020202020204" charset="0"/>
                  <a:ea typeface="Source Sans Pro" panose="020B0503030403020204" pitchFamily="34" charset="0"/>
                  <a:cs typeface="Baloo 2" panose="020B0604020202020204" charset="0"/>
                </a:rPr>
                <a:t>mechanical stress</a:t>
              </a:r>
              <a:endParaRPr lang="es-ES" sz="1600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endParaRPr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43D52378-670E-8441-E9ED-A909B02487C3}"/>
                </a:ext>
              </a:extLst>
            </p:cNvPr>
            <p:cNvSpPr/>
            <p:nvPr/>
          </p:nvSpPr>
          <p:spPr>
            <a:xfrm>
              <a:off x="5243941" y="2550144"/>
              <a:ext cx="2022288" cy="5232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Baloo 2" panose="020B0604020202020204" charset="0"/>
                  <a:ea typeface="Source Sans Pro" panose="020B0503030403020204" pitchFamily="34" charset="0"/>
                  <a:cs typeface="Baloo 2" panose="020B0604020202020204" charset="0"/>
                </a:rPr>
                <a:t>displacement or force</a:t>
              </a:r>
            </a:p>
            <a:p>
              <a:r>
                <a:rPr lang="en-US" b="1" dirty="0">
                  <a:solidFill>
                    <a:schemeClr val="bg1"/>
                  </a:solidFill>
                  <a:latin typeface="Baloo 2" panose="020B0604020202020204" charset="0"/>
                  <a:ea typeface="Source Sans Pro" panose="020B0503030403020204" pitchFamily="34" charset="0"/>
                  <a:cs typeface="Baloo 2" panose="020B0604020202020204" charset="0"/>
                </a:rPr>
                <a:t> noise effects in LISA</a:t>
              </a:r>
              <a:endParaRPr lang="es-ES" dirty="0">
                <a:solidFill>
                  <a:schemeClr val="bg1"/>
                </a:solidFill>
                <a:latin typeface="Baloo 2" panose="020B0604020202020204" charset="0"/>
                <a:cs typeface="Baloo 2" panose="020B0604020202020204" charset="0"/>
              </a:endParaRPr>
            </a:p>
          </p:txBody>
        </p:sp>
        <p:cxnSp>
          <p:nvCxnSpPr>
            <p:cNvPr id="10" name="Connector: Curved 12">
              <a:extLst>
                <a:ext uri="{FF2B5EF4-FFF2-40B4-BE49-F238E27FC236}">
                  <a16:creationId xmlns:a16="http://schemas.microsoft.com/office/drawing/2014/main" id="{EB2C3EB8-7659-679A-2DCD-38D6D7184E34}"/>
                </a:ext>
              </a:extLst>
            </p:cNvPr>
            <p:cNvCxnSpPr>
              <a:cxnSpLocks/>
              <a:endCxn id="5" idx="1"/>
            </p:cNvCxnSpPr>
            <p:nvPr/>
          </p:nvCxnSpPr>
          <p:spPr>
            <a:xfrm>
              <a:off x="1664287" y="2004463"/>
              <a:ext cx="434401" cy="311091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or: Curved 13">
              <a:extLst>
                <a:ext uri="{FF2B5EF4-FFF2-40B4-BE49-F238E27FC236}">
                  <a16:creationId xmlns:a16="http://schemas.microsoft.com/office/drawing/2014/main" id="{9026FD07-21CE-5F57-E4EA-4D054331FF2F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 rot="16200000" flipH="1">
              <a:off x="1507513" y="2226145"/>
              <a:ext cx="1330207" cy="926179"/>
            </a:xfrm>
            <a:prstGeom prst="curvedConnector2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or: Curved 14">
              <a:extLst>
                <a:ext uri="{FF2B5EF4-FFF2-40B4-BE49-F238E27FC236}">
                  <a16:creationId xmlns:a16="http://schemas.microsoft.com/office/drawing/2014/main" id="{57796EFE-4851-7088-7A72-039A77FC327E}"/>
                </a:ext>
              </a:extLst>
            </p:cNvPr>
            <p:cNvCxnSpPr>
              <a:cxnSpLocks/>
              <a:endCxn id="6" idx="1"/>
            </p:cNvCxnSpPr>
            <p:nvPr/>
          </p:nvCxnSpPr>
          <p:spPr>
            <a:xfrm>
              <a:off x="1715461" y="2004463"/>
              <a:ext cx="744418" cy="787150"/>
            </a:xfrm>
            <a:prstGeom prst="curvedConnector3">
              <a:avLst>
                <a:gd name="adj1" fmla="val 20342"/>
              </a:avLst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or: Curved 15">
              <a:extLst>
                <a:ext uri="{FF2B5EF4-FFF2-40B4-BE49-F238E27FC236}">
                  <a16:creationId xmlns:a16="http://schemas.microsoft.com/office/drawing/2014/main" id="{32ACF3C7-F3DE-4E45-2746-A16277038930}"/>
                </a:ext>
              </a:extLst>
            </p:cNvPr>
            <p:cNvCxnSpPr>
              <a:cxnSpLocks/>
              <a:stCxn id="5" idx="3"/>
              <a:endCxn id="9" idx="0"/>
            </p:cNvCxnSpPr>
            <p:nvPr/>
          </p:nvCxnSpPr>
          <p:spPr>
            <a:xfrm>
              <a:off x="5105720" y="2315554"/>
              <a:ext cx="1149365" cy="234590"/>
            </a:xfrm>
            <a:prstGeom prst="curvedConnector2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or: Curved 16">
              <a:extLst>
                <a:ext uri="{FF2B5EF4-FFF2-40B4-BE49-F238E27FC236}">
                  <a16:creationId xmlns:a16="http://schemas.microsoft.com/office/drawing/2014/main" id="{2E1F44E4-DD87-AAE1-97C0-2F8027B82395}"/>
                </a:ext>
              </a:extLst>
            </p:cNvPr>
            <p:cNvCxnSpPr>
              <a:cxnSpLocks/>
              <a:stCxn id="6" idx="3"/>
              <a:endCxn id="9" idx="1"/>
            </p:cNvCxnSpPr>
            <p:nvPr/>
          </p:nvCxnSpPr>
          <p:spPr>
            <a:xfrm>
              <a:off x="4551496" y="2791613"/>
              <a:ext cx="692445" cy="20141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or: Curved 17">
              <a:extLst>
                <a:ext uri="{FF2B5EF4-FFF2-40B4-BE49-F238E27FC236}">
                  <a16:creationId xmlns:a16="http://schemas.microsoft.com/office/drawing/2014/main" id="{9172E63B-3FE7-DB41-ACF1-AC6A0EC82D42}"/>
                </a:ext>
              </a:extLst>
            </p:cNvPr>
            <p:cNvCxnSpPr>
              <a:cxnSpLocks/>
              <a:stCxn id="7" idx="3"/>
              <a:endCxn id="9" idx="2"/>
            </p:cNvCxnSpPr>
            <p:nvPr/>
          </p:nvCxnSpPr>
          <p:spPr>
            <a:xfrm flipV="1">
              <a:off x="4485959" y="3073364"/>
              <a:ext cx="1769127" cy="280975"/>
            </a:xfrm>
            <a:prstGeom prst="curvedConnector2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9">
            <a:extLst>
              <a:ext uri="{FF2B5EF4-FFF2-40B4-BE49-F238E27FC236}">
                <a16:creationId xmlns:a16="http://schemas.microsoft.com/office/drawing/2014/main" id="{19081621-0BE3-3CE9-38B8-FAD86115F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631" y="2541523"/>
            <a:ext cx="3578192" cy="4208903"/>
          </a:xfrm>
          <a:prstGeom prst="rect">
            <a:avLst/>
          </a:prstGeom>
        </p:spPr>
      </p:pic>
      <p:grpSp>
        <p:nvGrpSpPr>
          <p:cNvPr id="17" name="Group 2">
            <a:extLst>
              <a:ext uri="{FF2B5EF4-FFF2-40B4-BE49-F238E27FC236}">
                <a16:creationId xmlns:a16="http://schemas.microsoft.com/office/drawing/2014/main" id="{1D4BB449-CBA6-4D2D-F216-EF885181FBAE}"/>
              </a:ext>
            </a:extLst>
          </p:cNvPr>
          <p:cNvGrpSpPr/>
          <p:nvPr/>
        </p:nvGrpSpPr>
        <p:grpSpPr>
          <a:xfrm>
            <a:off x="808199" y="1401545"/>
            <a:ext cx="6515511" cy="1357753"/>
            <a:chOff x="358005" y="1515683"/>
            <a:chExt cx="6515511" cy="1357753"/>
          </a:xfrm>
        </p:grpSpPr>
        <p:sp>
          <p:nvSpPr>
            <p:cNvPr id="18" name="Rectangle 22">
              <a:extLst>
                <a:ext uri="{FF2B5EF4-FFF2-40B4-BE49-F238E27FC236}">
                  <a16:creationId xmlns:a16="http://schemas.microsoft.com/office/drawing/2014/main" id="{EE341E45-715D-83E1-2594-C219CDF502A8}"/>
                </a:ext>
              </a:extLst>
            </p:cNvPr>
            <p:cNvSpPr/>
            <p:nvPr/>
          </p:nvSpPr>
          <p:spPr>
            <a:xfrm>
              <a:off x="358005" y="1979462"/>
              <a:ext cx="338473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fontAlgn="base">
                <a:buClr>
                  <a:srgbClr val="C00000"/>
                </a:buClr>
                <a:buSzPct val="150000"/>
                <a:buFont typeface="Arial" panose="020B0604020202020204" pitchFamily="34" charset="0"/>
                <a:buChar char="•"/>
              </a:pPr>
              <a:r>
                <a:rPr lang="en-US" sz="1600" b="1" dirty="0">
                  <a:solidFill>
                    <a:schemeClr val="tx1"/>
                  </a:solidFill>
                  <a:latin typeface="Baloo 2" panose="020B0604020202020204" charset="0"/>
                  <a:ea typeface="Source Sans Pro" panose="020B0503030403020204" pitchFamily="34" charset="0"/>
                  <a:cs typeface="Baloo 2" panose="020B0604020202020204" charset="0"/>
                </a:rPr>
                <a:t>LISA Diagnostics Subsystem</a:t>
              </a:r>
            </a:p>
          </p:txBody>
        </p:sp>
        <p:sp>
          <p:nvSpPr>
            <p:cNvPr id="19" name="TextBox 31">
              <a:extLst>
                <a:ext uri="{FF2B5EF4-FFF2-40B4-BE49-F238E27FC236}">
                  <a16:creationId xmlns:a16="http://schemas.microsoft.com/office/drawing/2014/main" id="{91D49D7D-3A5B-4A55-02AF-2A26EE443224}"/>
                </a:ext>
              </a:extLst>
            </p:cNvPr>
            <p:cNvSpPr txBox="1"/>
            <p:nvPr/>
          </p:nvSpPr>
          <p:spPr>
            <a:xfrm>
              <a:off x="4407126" y="1515683"/>
              <a:ext cx="20404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Baloo 2" panose="020B0604020202020204" charset="0"/>
                  <a:cs typeface="Baloo 2" panose="020B0604020202020204" charset="0"/>
                </a:rPr>
                <a:t>Magnetometer</a:t>
              </a:r>
            </a:p>
          </p:txBody>
        </p:sp>
        <p:sp>
          <p:nvSpPr>
            <p:cNvPr id="20" name="Rectangle 32">
              <a:extLst>
                <a:ext uri="{FF2B5EF4-FFF2-40B4-BE49-F238E27FC236}">
                  <a16:creationId xmlns:a16="http://schemas.microsoft.com/office/drawing/2014/main" id="{15603831-8983-1B39-483C-F2530D402E59}"/>
                </a:ext>
              </a:extLst>
            </p:cNvPr>
            <p:cNvSpPr/>
            <p:nvPr/>
          </p:nvSpPr>
          <p:spPr>
            <a:xfrm>
              <a:off x="4407126" y="1825244"/>
              <a:ext cx="246639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Baloo 2" panose="020B0604020202020204" charset="0"/>
                  <a:cs typeface="Baloo 2" panose="020B0604020202020204" charset="0"/>
                </a:rPr>
                <a:t>Magnetic field sensor</a:t>
              </a:r>
              <a:r>
                <a:rPr lang="es-ES" sz="1600" dirty="0">
                  <a:solidFill>
                    <a:schemeClr val="tx1"/>
                  </a:solidFill>
                  <a:latin typeface="Baloo 2" panose="020B0604020202020204" charset="0"/>
                  <a:cs typeface="Baloo 2" panose="020B0604020202020204" charset="0"/>
                </a:rPr>
                <a:t>s</a:t>
              </a:r>
            </a:p>
          </p:txBody>
        </p:sp>
        <p:sp>
          <p:nvSpPr>
            <p:cNvPr id="21" name="Rectangle 33">
              <a:extLst>
                <a:ext uri="{FF2B5EF4-FFF2-40B4-BE49-F238E27FC236}">
                  <a16:creationId xmlns:a16="http://schemas.microsoft.com/office/drawing/2014/main" id="{96CF3A95-E4F8-20C9-5A05-8F846F410990}"/>
                </a:ext>
              </a:extLst>
            </p:cNvPr>
            <p:cNvSpPr/>
            <p:nvPr/>
          </p:nvSpPr>
          <p:spPr>
            <a:xfrm>
              <a:off x="4407126" y="2182957"/>
              <a:ext cx="214267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Baloo 2" panose="020B0604020202020204" charset="0"/>
                  <a:cs typeface="Baloo 2" panose="020B0604020202020204" charset="0"/>
                </a:rPr>
                <a:t>R</a:t>
              </a:r>
              <a:r>
                <a:rPr lang="es-ES" sz="1600" dirty="0" err="1">
                  <a:solidFill>
                    <a:schemeClr val="tx1"/>
                  </a:solidFill>
                  <a:latin typeface="Baloo 2" panose="020B0604020202020204" charset="0"/>
                  <a:cs typeface="Baloo 2" panose="020B0604020202020204" charset="0"/>
                </a:rPr>
                <a:t>adiation</a:t>
              </a:r>
              <a:r>
                <a:rPr lang="es-ES" sz="1600" dirty="0">
                  <a:solidFill>
                    <a:schemeClr val="tx1"/>
                  </a:solidFill>
                  <a:latin typeface="Baloo 2" panose="020B0604020202020204" charset="0"/>
                  <a:cs typeface="Baloo 2" panose="020B0604020202020204" charset="0"/>
                </a:rPr>
                <a:t> monitor</a:t>
              </a:r>
            </a:p>
          </p:txBody>
        </p:sp>
        <p:sp>
          <p:nvSpPr>
            <p:cNvPr id="22" name="Rectangle 34">
              <a:extLst>
                <a:ext uri="{FF2B5EF4-FFF2-40B4-BE49-F238E27FC236}">
                  <a16:creationId xmlns:a16="http://schemas.microsoft.com/office/drawing/2014/main" id="{C7B19645-D637-65AA-5A34-D36887CD3524}"/>
                </a:ext>
              </a:extLst>
            </p:cNvPr>
            <p:cNvSpPr/>
            <p:nvPr/>
          </p:nvSpPr>
          <p:spPr>
            <a:xfrm>
              <a:off x="4407126" y="2534882"/>
              <a:ext cx="216437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  <a:latin typeface="Baloo 2" panose="020B0604020202020204" charset="0"/>
                  <a:cs typeface="Baloo 2" panose="020B0604020202020204" charset="0"/>
                </a:rPr>
                <a:t>T</a:t>
              </a:r>
              <a:r>
                <a:rPr lang="es-ES" sz="1600" b="1" dirty="0" err="1">
                  <a:solidFill>
                    <a:srgbClr val="C00000"/>
                  </a:solidFill>
                  <a:latin typeface="Baloo 2" panose="020B0604020202020204" charset="0"/>
                  <a:cs typeface="Baloo 2" panose="020B0604020202020204" charset="0"/>
                </a:rPr>
                <a:t>emperature</a:t>
              </a:r>
              <a:r>
                <a:rPr lang="es-ES" sz="1600" b="1" dirty="0">
                  <a:solidFill>
                    <a:srgbClr val="C00000"/>
                  </a:solidFill>
                  <a:latin typeface="Baloo 2" panose="020B0604020202020204" charset="0"/>
                  <a:cs typeface="Baloo 2" panose="020B0604020202020204" charset="0"/>
                </a:rPr>
                <a:t> </a:t>
              </a:r>
              <a:r>
                <a:rPr lang="es-ES" sz="1600" b="1" dirty="0" err="1">
                  <a:solidFill>
                    <a:srgbClr val="C00000"/>
                  </a:solidFill>
                  <a:latin typeface="Baloo 2" panose="020B0604020202020204" charset="0"/>
                  <a:cs typeface="Baloo 2" panose="020B0604020202020204" charset="0"/>
                </a:rPr>
                <a:t>sensors</a:t>
              </a:r>
              <a:endParaRPr lang="en-US" sz="1600" b="1" dirty="0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endParaRPr>
            </a:p>
          </p:txBody>
        </p:sp>
        <p:cxnSp>
          <p:nvCxnSpPr>
            <p:cNvPr id="23" name="Connector: Curved 36">
              <a:extLst>
                <a:ext uri="{FF2B5EF4-FFF2-40B4-BE49-F238E27FC236}">
                  <a16:creationId xmlns:a16="http://schemas.microsoft.com/office/drawing/2014/main" id="{30CBD957-0928-14F6-6894-5684DDAEF189}"/>
                </a:ext>
              </a:extLst>
            </p:cNvPr>
            <p:cNvCxnSpPr>
              <a:cxnSpLocks/>
              <a:stCxn id="18" idx="3"/>
              <a:endCxn id="19" idx="1"/>
            </p:cNvCxnSpPr>
            <p:nvPr/>
          </p:nvCxnSpPr>
          <p:spPr>
            <a:xfrm flipV="1">
              <a:off x="3742740" y="1684960"/>
              <a:ext cx="664386" cy="463779"/>
            </a:xfrm>
            <a:prstGeom prst="curvedConnector3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: Curved 40">
              <a:extLst>
                <a:ext uri="{FF2B5EF4-FFF2-40B4-BE49-F238E27FC236}">
                  <a16:creationId xmlns:a16="http://schemas.microsoft.com/office/drawing/2014/main" id="{A926375E-93ED-85C9-15D7-6FEF46BCD8E9}"/>
                </a:ext>
              </a:extLst>
            </p:cNvPr>
            <p:cNvCxnSpPr>
              <a:cxnSpLocks/>
              <a:stCxn id="18" idx="3"/>
              <a:endCxn id="20" idx="1"/>
            </p:cNvCxnSpPr>
            <p:nvPr/>
          </p:nvCxnSpPr>
          <p:spPr>
            <a:xfrm flipV="1">
              <a:off x="3742740" y="1994521"/>
              <a:ext cx="664386" cy="154218"/>
            </a:xfrm>
            <a:prstGeom prst="curvedConnector3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or: Curved 42">
              <a:extLst>
                <a:ext uri="{FF2B5EF4-FFF2-40B4-BE49-F238E27FC236}">
                  <a16:creationId xmlns:a16="http://schemas.microsoft.com/office/drawing/2014/main" id="{130741C9-8022-A77D-AD78-9E8527AE084F}"/>
                </a:ext>
              </a:extLst>
            </p:cNvPr>
            <p:cNvCxnSpPr>
              <a:cxnSpLocks/>
              <a:stCxn id="18" idx="3"/>
              <a:endCxn id="22" idx="1"/>
            </p:cNvCxnSpPr>
            <p:nvPr/>
          </p:nvCxnSpPr>
          <p:spPr>
            <a:xfrm>
              <a:off x="3742740" y="2148739"/>
              <a:ext cx="664386" cy="555420"/>
            </a:xfrm>
            <a:prstGeom prst="curvedConnector3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ángulo 61">
            <a:extLst>
              <a:ext uri="{FF2B5EF4-FFF2-40B4-BE49-F238E27FC236}">
                <a16:creationId xmlns:a16="http://schemas.microsoft.com/office/drawing/2014/main" id="{9B8557BD-CECA-06E5-7EA8-27DF0842D80A}"/>
              </a:ext>
            </a:extLst>
          </p:cNvPr>
          <p:cNvSpPr/>
          <p:nvPr/>
        </p:nvSpPr>
        <p:spPr>
          <a:xfrm>
            <a:off x="6897786" y="39724"/>
            <a:ext cx="5294213" cy="1335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35">
            <a:extLst>
              <a:ext uri="{FF2B5EF4-FFF2-40B4-BE49-F238E27FC236}">
                <a16:creationId xmlns:a16="http://schemas.microsoft.com/office/drawing/2014/main" id="{B1AB37DB-D821-75BB-3022-A90D760140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20" t="12595" r="5726" b="8805"/>
          <a:stretch/>
        </p:blipFill>
        <p:spPr>
          <a:xfrm>
            <a:off x="8244779" y="125894"/>
            <a:ext cx="3624044" cy="3249731"/>
          </a:xfrm>
          <a:prstGeom prst="rect">
            <a:avLst/>
          </a:prstGeom>
        </p:spPr>
      </p:pic>
      <p:sp>
        <p:nvSpPr>
          <p:cNvPr id="27" name="Rectangle 37">
            <a:extLst>
              <a:ext uri="{FF2B5EF4-FFF2-40B4-BE49-F238E27FC236}">
                <a16:creationId xmlns:a16="http://schemas.microsoft.com/office/drawing/2014/main" id="{5D75F903-D6CC-5DEE-B52E-726768E2B5D0}"/>
              </a:ext>
            </a:extLst>
          </p:cNvPr>
          <p:cNvSpPr/>
          <p:nvPr/>
        </p:nvSpPr>
        <p:spPr>
          <a:xfrm>
            <a:off x="6473802" y="96896"/>
            <a:ext cx="17736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Fig 3.</a:t>
            </a:r>
            <a:r>
              <a:rPr lang="en-US" sz="1200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 Artist impression of the LISA Technology Package (LTP). Source: ESA/ATG </a:t>
            </a:r>
            <a:r>
              <a:rPr lang="en-US" sz="1200" i="1" dirty="0" err="1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medialab</a:t>
            </a:r>
            <a:r>
              <a:rPr lang="en-US" sz="1200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.</a:t>
            </a:r>
          </a:p>
          <a:p>
            <a:pPr algn="r"/>
            <a:br>
              <a:rPr lang="en-US" sz="1200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</a:br>
            <a:endParaRPr lang="es-ES" sz="1200" dirty="0">
              <a:solidFill>
                <a:schemeClr val="tx1"/>
              </a:solidFill>
              <a:latin typeface="Baloo 2" panose="020B0604020202020204" charset="0"/>
              <a:cs typeface="Baloo 2" panose="020B0604020202020204" charset="0"/>
            </a:endParaRPr>
          </a:p>
        </p:txBody>
      </p:sp>
      <p:sp>
        <p:nvSpPr>
          <p:cNvPr id="49" name="F Gibert et al. CQG 32 (2015)">
            <a:extLst>
              <a:ext uri="{FF2B5EF4-FFF2-40B4-BE49-F238E27FC236}">
                <a16:creationId xmlns:a16="http://schemas.microsoft.com/office/drawing/2014/main" id="{1F954334-0AD5-9986-9F5A-4C4F6FF48BA1}"/>
              </a:ext>
            </a:extLst>
          </p:cNvPr>
          <p:cNvSpPr txBox="1"/>
          <p:nvPr/>
        </p:nvSpPr>
        <p:spPr>
          <a:xfrm>
            <a:off x="3414850" y="6418392"/>
            <a:ext cx="5789017" cy="439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defTabSz="584200">
              <a:lnSpc>
                <a:spcPct val="90000"/>
              </a:lnSpc>
              <a:spcBef>
                <a:spcPts val="500"/>
              </a:spcBef>
              <a:defRPr sz="2000">
                <a:latin typeface="+mn-lt"/>
                <a:ea typeface="+mn-ea"/>
                <a:cs typeface="+mn-cs"/>
                <a:sym typeface="Helvetica"/>
              </a:defRPr>
            </a:pPr>
            <a:r>
              <a:rPr lang="en-US" sz="1200" b="1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Fig 4. </a:t>
            </a:r>
            <a:r>
              <a:rPr lang="en-US" sz="1200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Distribution of temperature sensors and heaters across the electrode housing (EH), optical window (OW), optical bench (OB) and struts. Source: M. </a:t>
            </a:r>
            <a:r>
              <a:rPr lang="en-US" sz="1200" i="1" dirty="0" err="1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Armano</a:t>
            </a:r>
            <a:r>
              <a:rPr lang="en-US" sz="1200" i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 et al (2019).</a:t>
            </a:r>
            <a:endParaRPr sz="1200" i="1" dirty="0">
              <a:solidFill>
                <a:schemeClr val="tx1"/>
              </a:solidFill>
              <a:latin typeface="Baloo 2" panose="020B0604020202020204" charset="0"/>
              <a:cs typeface="Baloo 2" panose="020B0604020202020204" charset="0"/>
            </a:endParaRPr>
          </a:p>
        </p:txBody>
      </p:sp>
      <p:cxnSp>
        <p:nvCxnSpPr>
          <p:cNvPr id="56" name="Connector: Curved 40">
            <a:extLst>
              <a:ext uri="{FF2B5EF4-FFF2-40B4-BE49-F238E27FC236}">
                <a16:creationId xmlns:a16="http://schemas.microsoft.com/office/drawing/2014/main" id="{A0EA0692-5436-C88C-18EC-9E1F83465452}"/>
              </a:ext>
            </a:extLst>
          </p:cNvPr>
          <p:cNvCxnSpPr>
            <a:cxnSpLocks/>
            <a:stCxn id="18" idx="3"/>
            <a:endCxn id="21" idx="1"/>
          </p:cNvCxnSpPr>
          <p:nvPr/>
        </p:nvCxnSpPr>
        <p:spPr>
          <a:xfrm>
            <a:off x="4192934" y="2034601"/>
            <a:ext cx="664386" cy="203495"/>
          </a:xfrm>
          <a:prstGeom prst="curvedConnector3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8565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14">
            <a:extLst>
              <a:ext uri="{FF2B5EF4-FFF2-40B4-BE49-F238E27FC236}">
                <a16:creationId xmlns:a16="http://schemas.microsoft.com/office/drawing/2014/main" id="{F0C9050D-B8C1-9FB7-2C6F-C168886AF245}"/>
              </a:ext>
            </a:extLst>
          </p:cNvPr>
          <p:cNvSpPr/>
          <p:nvPr/>
        </p:nvSpPr>
        <p:spPr>
          <a:xfrm>
            <a:off x="6510868" y="94388"/>
            <a:ext cx="5388524" cy="14469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2" y="807450"/>
            <a:ext cx="5773327" cy="615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LISA Diagnostics subsystem</a:t>
            </a:r>
            <a:endParaRPr sz="3200" b="1" i="1" u="none" strike="noStrike" cap="none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28" name="Google Shape;110;p19">
            <a:extLst>
              <a:ext uri="{FF2B5EF4-FFF2-40B4-BE49-F238E27FC236}">
                <a16:creationId xmlns:a16="http://schemas.microsoft.com/office/drawing/2014/main" id="{422FFFBD-E81B-6A31-4E74-C4045456FDA7}"/>
              </a:ext>
            </a:extLst>
          </p:cNvPr>
          <p:cNvSpPr txBox="1">
            <a:spLocks/>
          </p:cNvSpPr>
          <p:nvPr/>
        </p:nvSpPr>
        <p:spPr>
          <a:xfrm>
            <a:off x="114801" y="1466271"/>
            <a:ext cx="7022592" cy="3137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A43C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1E154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A43C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E154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A43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1E154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A43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E154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A43C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E154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E154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E154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E154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E154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143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LETS </a:t>
            </a:r>
            <a:r>
              <a:rPr lang="en-US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– LISA Enhanced Temperature Subsystem (</a:t>
            </a:r>
            <a:r>
              <a:rPr lang="en-US" b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ESA</a:t>
            </a:r>
            <a:r>
              <a:rPr lang="en-US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 funded contract):</a:t>
            </a:r>
          </a:p>
          <a:p>
            <a:pPr marL="971550" lvl="1" indent="-285750">
              <a:lnSpc>
                <a:spcPct val="15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Arsenal of sensors to be placed within the LISA spacecrafts.</a:t>
            </a:r>
          </a:p>
          <a:p>
            <a:pPr marL="971550" lvl="1" indent="-285750">
              <a:lnSpc>
                <a:spcPct val="15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NTC Thermistors.</a:t>
            </a:r>
          </a:p>
          <a:p>
            <a:pPr marL="971550" lvl="1" indent="-285750">
              <a:lnSpc>
                <a:spcPct val="15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Sensitivity requirement </a:t>
            </a: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of 1 µ</a:t>
            </a:r>
            <a:r>
              <a:rPr lang="en-GB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K/Hz</a:t>
            </a:r>
            <a:r>
              <a:rPr lang="en-GB" baseline="300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1/2  </a:t>
            </a: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at 1mHz up to 100 µ</a:t>
            </a:r>
            <a:r>
              <a:rPr lang="en-GB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K/Hz</a:t>
            </a:r>
            <a:r>
              <a:rPr lang="en-GB" baseline="300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1/2 </a:t>
            </a: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at 0.1mHz. (updated requirement 10 µ</a:t>
            </a:r>
            <a:r>
              <a:rPr lang="en-GB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K/Hz</a:t>
            </a:r>
            <a:r>
              <a:rPr lang="en-GB" baseline="300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1/2  </a:t>
            </a: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at 1mHz)</a:t>
            </a:r>
          </a:p>
          <a:p>
            <a:pPr marL="971550" lvl="1" indent="-285750">
              <a:lnSpc>
                <a:spcPct val="15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The design of the electronic subsystem is already finalized. The first batch of “plug and play” prototypes are already being made to be used for  LISA ground support equipment</a:t>
            </a:r>
            <a:r>
              <a:rPr lang="en-US" sz="12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.</a:t>
            </a:r>
          </a:p>
        </p:txBody>
      </p:sp>
      <p:sp>
        <p:nvSpPr>
          <p:cNvPr id="29" name="TextBox 2">
            <a:extLst>
              <a:ext uri="{FF2B5EF4-FFF2-40B4-BE49-F238E27FC236}">
                <a16:creationId xmlns:a16="http://schemas.microsoft.com/office/drawing/2014/main" id="{4F6EABCF-54B6-059A-BD04-ED78FBF3DF01}"/>
              </a:ext>
            </a:extLst>
          </p:cNvPr>
          <p:cNvSpPr txBox="1"/>
          <p:nvPr/>
        </p:nvSpPr>
        <p:spPr>
          <a:xfrm>
            <a:off x="7707390" y="3671867"/>
            <a:ext cx="4438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chemeClr val="tx1"/>
                </a:solidFill>
                <a:latin typeface="inherit"/>
              </a:rPr>
              <a:t>Fig 5</a:t>
            </a:r>
            <a:r>
              <a:rPr lang="en-US" sz="1200" i="1" dirty="0">
                <a:solidFill>
                  <a:schemeClr val="tx1"/>
                </a:solidFill>
                <a:latin typeface="inherit"/>
              </a:rPr>
              <a:t>. Performance of the LISA enhanced temperature subsystem (LETS). It can be seen that the sensors successfully pass the requirement of </a:t>
            </a:r>
            <a:r>
              <a:rPr lang="en-US" sz="1200" i="1" dirty="0">
                <a:solidFill>
                  <a:schemeClr val="tx1"/>
                </a:solidFill>
                <a:latin typeface="inherit"/>
                <a:ea typeface="Source Sans Pro" panose="020B0503030403020204" pitchFamily="34" charset="0"/>
              </a:rPr>
              <a:t>1 µ</a:t>
            </a:r>
            <a:r>
              <a:rPr lang="en-GB" sz="1200" i="1" dirty="0">
                <a:solidFill>
                  <a:schemeClr val="tx1"/>
                </a:solidFill>
                <a:latin typeface="inherit"/>
                <a:ea typeface="Source Sans Pro" panose="020B0503030403020204" pitchFamily="34" charset="0"/>
              </a:rPr>
              <a:t>K/Hz</a:t>
            </a:r>
            <a:r>
              <a:rPr lang="en-GB" sz="1200" i="1" baseline="30000" dirty="0">
                <a:solidFill>
                  <a:schemeClr val="tx1"/>
                </a:solidFill>
                <a:latin typeface="inherit"/>
                <a:ea typeface="Source Sans Pro" panose="020B0503030403020204" pitchFamily="34" charset="0"/>
              </a:rPr>
              <a:t>1/2  </a:t>
            </a:r>
            <a:r>
              <a:rPr lang="en-US" sz="1200" i="1" dirty="0">
                <a:solidFill>
                  <a:schemeClr val="tx1"/>
                </a:solidFill>
                <a:latin typeface="inherit"/>
                <a:ea typeface="Source Sans Pro" panose="020B0503030403020204" pitchFamily="34" charset="0"/>
              </a:rPr>
              <a:t>at 1mHz </a:t>
            </a:r>
            <a:r>
              <a:rPr lang="en-GB" sz="1200" i="1" dirty="0">
                <a:solidFill>
                  <a:schemeClr val="tx1"/>
                </a:solidFill>
                <a:latin typeface="inherit"/>
                <a:ea typeface="Source Sans Pro" panose="020B0503030403020204" pitchFamily="34" charset="0"/>
              </a:rPr>
              <a:t>[1].</a:t>
            </a:r>
            <a:endParaRPr lang="es-ES" sz="1200" i="1" dirty="0">
              <a:solidFill>
                <a:schemeClr val="tx1"/>
              </a:solidFill>
              <a:latin typeface="inherit"/>
            </a:endParaRPr>
          </a:p>
        </p:txBody>
      </p:sp>
      <p:pic>
        <p:nvPicPr>
          <p:cNvPr id="30" name="Picture 3">
            <a:extLst>
              <a:ext uri="{FF2B5EF4-FFF2-40B4-BE49-F238E27FC236}">
                <a16:creationId xmlns:a16="http://schemas.microsoft.com/office/drawing/2014/main" id="{F3F207A4-D97A-1494-A6A0-ECBCAF4D28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8553" y="172450"/>
            <a:ext cx="5077487" cy="3346274"/>
          </a:xfrm>
          <a:prstGeom prst="rect">
            <a:avLst/>
          </a:prstGeom>
        </p:spPr>
      </p:pic>
      <p:sp>
        <p:nvSpPr>
          <p:cNvPr id="31" name="Rectangle 18">
            <a:extLst>
              <a:ext uri="{FF2B5EF4-FFF2-40B4-BE49-F238E27FC236}">
                <a16:creationId xmlns:a16="http://schemas.microsoft.com/office/drawing/2014/main" id="{31F82244-EF4B-3D42-AC3C-0B06044AD6D4}"/>
              </a:ext>
            </a:extLst>
          </p:cNvPr>
          <p:cNvSpPr/>
          <p:nvPr/>
        </p:nvSpPr>
        <p:spPr>
          <a:xfrm>
            <a:off x="2737308" y="6305686"/>
            <a:ext cx="85153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[1] Roma-</a:t>
            </a:r>
            <a:r>
              <a:rPr lang="es-ES" sz="1200" dirty="0" err="1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Dollase</a:t>
            </a:r>
            <a:r>
              <a:rPr lang="es-ES" sz="1200" dirty="0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, D., </a:t>
            </a:r>
            <a:r>
              <a:rPr lang="es-ES" sz="1200" dirty="0" err="1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Gualani</a:t>
            </a:r>
            <a:r>
              <a:rPr lang="es-ES" sz="1200" dirty="0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, V., </a:t>
            </a:r>
            <a:r>
              <a:rPr lang="es-ES" sz="1200" dirty="0" err="1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Gohlke</a:t>
            </a:r>
            <a:r>
              <a:rPr lang="es-ES" sz="1200" dirty="0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, M., </a:t>
            </a:r>
            <a:r>
              <a:rPr lang="es-ES" sz="1200" dirty="0" err="1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Abich</a:t>
            </a:r>
            <a:r>
              <a:rPr lang="es-ES" sz="1200" dirty="0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, K., … </a:t>
            </a:r>
            <a:r>
              <a:rPr lang="es-ES" sz="1200" dirty="0" err="1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Nofrarias</a:t>
            </a:r>
            <a:r>
              <a:rPr lang="es-ES" sz="1200" dirty="0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, M. (2022, </a:t>
            </a:r>
            <a:r>
              <a:rPr lang="es-ES" sz="1200" dirty="0" err="1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December</a:t>
            </a:r>
            <a:r>
              <a:rPr lang="es-ES" sz="1200" dirty="0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 23). </a:t>
            </a:r>
            <a:r>
              <a:rPr lang="es-ES" sz="1200" dirty="0" err="1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Resistive-Based</a:t>
            </a:r>
            <a:r>
              <a:rPr lang="es-ES" sz="1200" dirty="0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 Micro-Kelvin </a:t>
            </a:r>
            <a:r>
              <a:rPr lang="es-ES" sz="1200" dirty="0" err="1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Temperature</a:t>
            </a:r>
            <a:r>
              <a:rPr lang="es-ES" sz="1200" dirty="0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 </a:t>
            </a:r>
            <a:r>
              <a:rPr lang="es-ES" sz="1200" dirty="0" err="1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Resolution</a:t>
            </a:r>
            <a:r>
              <a:rPr lang="es-ES" sz="1200" dirty="0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 </a:t>
            </a:r>
            <a:r>
              <a:rPr lang="es-ES" sz="1200" dirty="0" err="1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for</a:t>
            </a:r>
            <a:r>
              <a:rPr lang="es-ES" sz="1200" dirty="0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 Ultra-</a:t>
            </a:r>
            <a:r>
              <a:rPr lang="es-ES" sz="1200" dirty="0" err="1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Stable</a:t>
            </a:r>
            <a:r>
              <a:rPr lang="es-ES" sz="1200" dirty="0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 </a:t>
            </a:r>
            <a:r>
              <a:rPr lang="es-ES" sz="1200" dirty="0" err="1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Space</a:t>
            </a:r>
            <a:r>
              <a:rPr lang="es-ES" sz="1200" dirty="0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 </a:t>
            </a:r>
            <a:r>
              <a:rPr lang="es-ES" sz="1200" dirty="0" err="1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Experiments</a:t>
            </a:r>
            <a:r>
              <a:rPr lang="es-ES" sz="1200" dirty="0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. </a:t>
            </a:r>
            <a:r>
              <a:rPr lang="es-ES" sz="1200" dirty="0" err="1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Sensors</a:t>
            </a:r>
            <a:r>
              <a:rPr lang="es-ES" sz="1200" dirty="0">
                <a:solidFill>
                  <a:srgbClr val="C00000"/>
                </a:solidFill>
                <a:latin typeface="Baloo 2" panose="020B0604020202020204" charset="0"/>
                <a:cs typeface="Baloo 2" panose="020B0604020202020204" charset="0"/>
              </a:rPr>
              <a:t>. MDPI AG. http://doi.org/10.3390/s23010145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2B7E546E-EF6C-3D2B-1285-A8EA5287E151}"/>
              </a:ext>
            </a:extLst>
          </p:cNvPr>
          <p:cNvSpPr txBox="1"/>
          <p:nvPr/>
        </p:nvSpPr>
        <p:spPr>
          <a:xfrm>
            <a:off x="114801" y="4702160"/>
            <a:ext cx="10816123" cy="1450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Efforts are being made to tackle this challenge, potentially overtaking the sensitivity requirement, using optical technologies.</a:t>
            </a:r>
          </a:p>
          <a:p>
            <a:pPr marL="971550" lvl="1" indent="-285750">
              <a:lnSpc>
                <a:spcPct val="15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LIRA</a:t>
            </a: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(</a:t>
            </a:r>
            <a:r>
              <a:rPr lang="en-US" b="1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ESA</a:t>
            </a:r>
            <a:r>
              <a:rPr lang="en-US" dirty="0">
                <a:solidFill>
                  <a:schemeClr val="tx1"/>
                </a:solidFill>
                <a:latin typeface="Baloo 2" panose="020B0604020202020204" charset="0"/>
                <a:cs typeface="Baloo 2" panose="020B0604020202020204" charset="0"/>
              </a:rPr>
              <a:t> funded contract)</a:t>
            </a: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: Optical fiber micro-kelvin temperature sensor network for sensitive optical payloads</a:t>
            </a:r>
          </a:p>
          <a:p>
            <a:pPr marL="971550" lvl="1" indent="-285750">
              <a:lnSpc>
                <a:spcPct val="15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GLOW</a:t>
            </a: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: Ultra Sensitive thermometry using Whispering Gallery Mode Resonators.</a:t>
            </a:r>
          </a:p>
        </p:txBody>
      </p:sp>
    </p:spTree>
    <p:extLst>
      <p:ext uri="{BB962C8B-B14F-4D97-AF65-F5344CB8AC3E}">
        <p14:creationId xmlns:p14="http://schemas.microsoft.com/office/powerpoint/2010/main" val="293905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6A6006A-BA8A-4F0E-89F0-0BF9508838FB}"/>
              </a:ext>
            </a:extLst>
          </p:cNvPr>
          <p:cNvSpPr/>
          <p:nvPr/>
        </p:nvSpPr>
        <p:spPr>
          <a:xfrm>
            <a:off x="10190466" y="83989"/>
            <a:ext cx="1857081" cy="14469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3" y="807450"/>
            <a:ext cx="5239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u="none" strike="noStrike" cap="none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Optical Cavities</a:t>
            </a:r>
            <a:endParaRPr sz="3200" b="1" u="none" strike="noStrike" cap="none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6" name="Google Shape;56;p7"/>
          <p:cNvSpPr txBox="1"/>
          <p:nvPr/>
        </p:nvSpPr>
        <p:spPr>
          <a:xfrm>
            <a:off x="515668" y="2122768"/>
            <a:ext cx="5093280" cy="39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An optical cavity is an arrangement of mirrors or other optical elements that </a:t>
            </a: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confine light waves 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(at a certain wavelength/frequency).</a:t>
            </a:r>
          </a:p>
          <a:p>
            <a:pPr marL="169330" lvl="0">
              <a:buClr>
                <a:srgbClr val="AE071F"/>
              </a:buClr>
              <a:buSzPts val="1600"/>
            </a:pPr>
            <a:endParaRPr lang="en-US" sz="16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WGMR’s are monolithic, convex shaped structures made of a dielectric material with low light absorption. </a:t>
            </a: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endParaRPr lang="en-US" sz="16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WGMRs present either radial or spherical symmetry.</a:t>
            </a: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endParaRPr lang="en-US" sz="16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609585" lvl="2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“</a:t>
            </a: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Whispering-gallery waves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” are a kind of wave which is able to </a:t>
            </a: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travel along and around a physical concave surface, due to total internal reflection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536033" y="1525711"/>
            <a:ext cx="5711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T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he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Whispering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Gallery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Mode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Resonator</a:t>
            </a:r>
            <a:endParaRPr lang="es-ES" sz="2400" b="1" dirty="0">
              <a:solidFill>
                <a:srgbClr val="AE071F"/>
              </a:solidFill>
              <a:latin typeface="Baloo 2"/>
              <a:ea typeface="Baloo 2"/>
              <a:cs typeface="Baloo 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14020E-4B1D-4DCC-95B2-D8F64DAA4E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389"/>
          <a:stretch/>
        </p:blipFill>
        <p:spPr>
          <a:xfrm>
            <a:off x="8965044" y="2240130"/>
            <a:ext cx="3226956" cy="26972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EAD49E-84F0-4458-8C0B-C1196AD1D0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8589" y="3846296"/>
            <a:ext cx="2395666" cy="230832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7DBCDC4-D533-40CC-B7C6-60B59B3804B7}"/>
              </a:ext>
            </a:extLst>
          </p:cNvPr>
          <p:cNvSpPr/>
          <p:nvPr/>
        </p:nvSpPr>
        <p:spPr>
          <a:xfrm>
            <a:off x="6884327" y="2639092"/>
            <a:ext cx="20004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i="1" dirty="0">
                <a:latin typeface="Baloo 2" panose="020B0604020202020204" charset="0"/>
                <a:cs typeface="Baloo 2" panose="020B0604020202020204" charset="0"/>
              </a:rPr>
              <a:t>Fig 7. </a:t>
            </a:r>
            <a:r>
              <a:rPr lang="en-US" sz="1200" i="1" dirty="0">
                <a:latin typeface="Baloo 2" panose="020B0604020202020204" charset="0"/>
                <a:cs typeface="Baloo 2" panose="020B0604020202020204" charset="0"/>
              </a:rPr>
              <a:t>Comparison of the acoustic and optical WG effect [2].</a:t>
            </a:r>
          </a:p>
          <a:p>
            <a:endParaRPr lang="en-US" sz="1200" i="1" dirty="0">
              <a:latin typeface="Baloo 2" panose="020B0604020202020204" charset="0"/>
              <a:cs typeface="Baloo 2" panose="020B060402020202020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0CEDBF-C503-40FC-9B8C-B97FF2A04276}"/>
              </a:ext>
            </a:extLst>
          </p:cNvPr>
          <p:cNvSpPr/>
          <p:nvPr/>
        </p:nvSpPr>
        <p:spPr>
          <a:xfrm>
            <a:off x="8764255" y="5577076"/>
            <a:ext cx="30423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latin typeface="Baloo 2" panose="020B0604020202020204" charset="0"/>
                <a:cs typeface="Baloo 2" panose="020B0604020202020204" charset="0"/>
              </a:rPr>
              <a:t>Fig 8. </a:t>
            </a:r>
            <a:r>
              <a:rPr lang="en-US" sz="1200" i="1" dirty="0">
                <a:latin typeface="Baloo 2" panose="020B0604020202020204" charset="0"/>
                <a:cs typeface="Baloo 2" panose="020B0604020202020204" charset="0"/>
              </a:rPr>
              <a:t>Intensity of interfering traveling light waves in a selected combination of WGM modes (NASA).</a:t>
            </a:r>
          </a:p>
          <a:p>
            <a:pPr algn="r"/>
            <a:endParaRPr lang="en-US" sz="1200" i="1" dirty="0">
              <a:latin typeface="Baloo 2" panose="020B0604020202020204" charset="0"/>
              <a:cs typeface="Baloo 2" panose="020B060402020202020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AC0C17-2115-4F70-8FC5-CADA66ACEF0F}"/>
              </a:ext>
            </a:extLst>
          </p:cNvPr>
          <p:cNvSpPr txBox="1"/>
          <p:nvPr/>
        </p:nvSpPr>
        <p:spPr>
          <a:xfrm>
            <a:off x="10526388" y="391950"/>
            <a:ext cx="16656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latin typeface="Baloo 2" panose="020B0604020202020204" charset="0"/>
                <a:cs typeface="Baloo 2" panose="020B0604020202020204" charset="0"/>
              </a:rPr>
              <a:t>Fig 6. </a:t>
            </a:r>
            <a:r>
              <a:rPr lang="en-US" sz="1200" i="1" dirty="0">
                <a:latin typeface="Baloo 2" panose="020B0604020202020204" charset="0"/>
                <a:cs typeface="Baloo 2" panose="020B0604020202020204" charset="0"/>
              </a:rPr>
              <a:t>Three types of Laser resonator geometries (edmundoptics.com).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35D1040-0591-4C0C-BD6B-A9E1238F87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1592" y="230502"/>
            <a:ext cx="3946835" cy="168502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578C52D-D679-442E-8DB1-A051D48545DF}"/>
              </a:ext>
            </a:extLst>
          </p:cNvPr>
          <p:cNvSpPr/>
          <p:nvPr/>
        </p:nvSpPr>
        <p:spPr>
          <a:xfrm>
            <a:off x="2797304" y="6286554"/>
            <a:ext cx="81929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[2] Matthew R. Foreman et. Al., "Whispering gallery mode sensors," Adv. Opt. Photon. 7, 168-240 (2015).</a:t>
            </a:r>
          </a:p>
        </p:txBody>
      </p:sp>
    </p:spTree>
    <p:extLst>
      <p:ext uri="{BB962C8B-B14F-4D97-AF65-F5344CB8AC3E}">
        <p14:creationId xmlns:p14="http://schemas.microsoft.com/office/powerpoint/2010/main" val="406287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3" y="807450"/>
            <a:ext cx="5239500" cy="615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u="none" strike="noStrike" cap="none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Optical Cavities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53B8B16-C19C-412A-BF54-D6D8223385AC}"/>
              </a:ext>
            </a:extLst>
          </p:cNvPr>
          <p:cNvSpPr/>
          <p:nvPr/>
        </p:nvSpPr>
        <p:spPr>
          <a:xfrm>
            <a:off x="4734518" y="5681563"/>
            <a:ext cx="3026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i="1" dirty="0">
                <a:latin typeface="Baloo 2" panose="020B0604020202020204" charset="0"/>
                <a:cs typeface="Baloo 2" panose="020B0604020202020204" charset="0"/>
              </a:rPr>
              <a:t>Fig 11</a:t>
            </a:r>
            <a:r>
              <a:rPr lang="en-US" sz="1200" i="1" dirty="0">
                <a:latin typeface="Baloo 2" panose="020B0604020202020204" charset="0"/>
                <a:cs typeface="Baloo 2" panose="020B0604020202020204" charset="0"/>
              </a:rPr>
              <a:t>. (Fig 9. Exoplanet WASP-19b transmission spectrum [3].</a:t>
            </a:r>
          </a:p>
          <a:p>
            <a:pPr algn="r"/>
            <a:endParaRPr lang="en-US" sz="1200" i="1" dirty="0">
              <a:latin typeface="Baloo 2" panose="020B0604020202020204" charset="0"/>
              <a:cs typeface="Baloo 2" panose="020B060402020202020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EA5508F-5829-495E-BE14-33C623EC51D6}"/>
              </a:ext>
            </a:extLst>
          </p:cNvPr>
          <p:cNvSpPr/>
          <p:nvPr/>
        </p:nvSpPr>
        <p:spPr>
          <a:xfrm>
            <a:off x="2787876" y="6285417"/>
            <a:ext cx="72467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[3] </a:t>
            </a:r>
            <a:r>
              <a:rPr lang="en-US" sz="1200" dirty="0" err="1">
                <a:solidFill>
                  <a:srgbClr val="C00000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Sedaghati</a:t>
            </a:r>
            <a:r>
              <a:rPr lang="en-US" sz="1200" dirty="0">
                <a:solidFill>
                  <a:srgbClr val="C00000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, </a:t>
            </a:r>
            <a:r>
              <a:rPr lang="en-US" sz="1200" dirty="0" err="1">
                <a:solidFill>
                  <a:srgbClr val="C00000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Elyar</a:t>
            </a:r>
            <a:r>
              <a:rPr lang="en-US" sz="1200" dirty="0">
                <a:solidFill>
                  <a:srgbClr val="C00000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 et al (2017). Detection of titanium oxide in the atmosphere of a hot Jupiter. Nature. 549. </a:t>
            </a:r>
          </a:p>
        </p:txBody>
      </p:sp>
      <p:sp>
        <p:nvSpPr>
          <p:cNvPr id="2" name="Marcador de contenido 2">
            <a:extLst>
              <a:ext uri="{FF2B5EF4-FFF2-40B4-BE49-F238E27FC236}">
                <a16:creationId xmlns:a16="http://schemas.microsoft.com/office/drawing/2014/main" id="{DA240547-BA1F-9DB9-E410-B57B4D30D188}"/>
              </a:ext>
            </a:extLst>
          </p:cNvPr>
          <p:cNvSpPr txBox="1">
            <a:spLocks/>
          </p:cNvSpPr>
          <p:nvPr/>
        </p:nvSpPr>
        <p:spPr>
          <a:xfrm>
            <a:off x="482599" y="2187574"/>
            <a:ext cx="94625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2"/>
              </a:buClr>
              <a:buNone/>
            </a:pPr>
            <a:r>
              <a:rPr lang="en-US" sz="1600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WGMRs are widely used in the field of optics  fulfilling different purposes, the most common being:</a:t>
            </a:r>
          </a:p>
          <a:p>
            <a:pPr>
              <a:buClr>
                <a:srgbClr val="C00000"/>
              </a:buClr>
            </a:pPr>
            <a:r>
              <a:rPr lang="en-US" sz="1600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Ultra stable frequency reference sources: “</a:t>
            </a:r>
            <a:r>
              <a:rPr lang="en-US" sz="1600" b="1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Optical clocks</a:t>
            </a:r>
            <a:r>
              <a:rPr lang="en-US" sz="1600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”</a:t>
            </a:r>
          </a:p>
          <a:p>
            <a:pPr>
              <a:buClr>
                <a:srgbClr val="C00000"/>
              </a:buClr>
            </a:pPr>
            <a:r>
              <a:rPr lang="en-US" sz="1600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Non linear crystal: Second Harmonics Generator (SHG), third… and </a:t>
            </a:r>
            <a:r>
              <a:rPr lang="en-US" sz="1600" b="1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frequency combs</a:t>
            </a:r>
            <a:r>
              <a:rPr lang="en-US" sz="1600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.</a:t>
            </a:r>
          </a:p>
          <a:p>
            <a:pPr>
              <a:buClr>
                <a:srgbClr val="C00000"/>
              </a:buClr>
            </a:pPr>
            <a:r>
              <a:rPr lang="en-US" sz="1600" b="1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High sensitivity sensors</a:t>
            </a:r>
            <a:r>
              <a:rPr lang="en-US" sz="1600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.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1600" dirty="0">
              <a:latin typeface="Baloo 2" panose="020B0604020202020204" charset="0"/>
              <a:ea typeface="Source Sans Pro" panose="020B0503030403020204" pitchFamily="34" charset="0"/>
              <a:cs typeface="Baloo 2" panose="020B0604020202020204" charset="0"/>
            </a:endParaRPr>
          </a:p>
          <a:p>
            <a:pPr marL="0" indent="0">
              <a:buClr>
                <a:schemeClr val="accent2"/>
              </a:buClr>
              <a:buNone/>
            </a:pPr>
            <a:r>
              <a:rPr lang="en-US" sz="1600" b="1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Uses of optical clocks/combs in space </a:t>
            </a:r>
            <a:r>
              <a:rPr lang="en-US" sz="1600" dirty="0"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involve:</a:t>
            </a:r>
          </a:p>
          <a:p>
            <a:endParaRPr lang="en-US" sz="1800" dirty="0">
              <a:latin typeface="Baloo 2" panose="020B0604020202020204" charset="0"/>
              <a:ea typeface="Source Sans Pro" panose="020B0503030403020204" pitchFamily="34" charset="0"/>
              <a:cs typeface="Baloo 2" panose="020B0604020202020204" charset="0"/>
            </a:endParaRPr>
          </a:p>
          <a:p>
            <a:pPr marL="0" indent="0">
              <a:buNone/>
            </a:pPr>
            <a:endParaRPr lang="en-US" sz="1400" dirty="0">
              <a:latin typeface="Baloo 2" panose="020B0604020202020204" charset="0"/>
              <a:ea typeface="Source Sans Pro" panose="020B0503030403020204" pitchFamily="34" charset="0"/>
              <a:cs typeface="Baloo 2" panose="020B0604020202020204" charset="0"/>
            </a:endParaRPr>
          </a:p>
          <a:p>
            <a:pPr marL="457200" lvl="1" indent="0">
              <a:buNone/>
            </a:pPr>
            <a:endParaRPr lang="en-US" sz="1400" dirty="0">
              <a:latin typeface="Baloo 2" panose="020B0604020202020204" charset="0"/>
              <a:ea typeface="Source Sans Pro" panose="020B0503030403020204" pitchFamily="34" charset="0"/>
              <a:cs typeface="Baloo 2" panose="020B0604020202020204" charset="0"/>
            </a:endParaRPr>
          </a:p>
        </p:txBody>
      </p:sp>
      <p:pic>
        <p:nvPicPr>
          <p:cNvPr id="3" name="Picture 11">
            <a:extLst>
              <a:ext uri="{FF2B5EF4-FFF2-40B4-BE49-F238E27FC236}">
                <a16:creationId xmlns:a16="http://schemas.microsoft.com/office/drawing/2014/main" id="{B622DEB3-1419-B85E-07F9-125A151EF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0666" y="3544010"/>
            <a:ext cx="4300246" cy="2741407"/>
          </a:xfrm>
          <a:prstGeom prst="rect">
            <a:avLst/>
          </a:prstGeom>
        </p:spPr>
      </p:pic>
      <p:pic>
        <p:nvPicPr>
          <p:cNvPr id="5" name="Picture 12">
            <a:extLst>
              <a:ext uri="{FF2B5EF4-FFF2-40B4-BE49-F238E27FC236}">
                <a16:creationId xmlns:a16="http://schemas.microsoft.com/office/drawing/2014/main" id="{92CF69BA-85BF-94DE-772E-EAB78F9B5A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7787" y="1756543"/>
            <a:ext cx="1447406" cy="1739671"/>
          </a:xfrm>
          <a:prstGeom prst="rect">
            <a:avLst/>
          </a:prstGeom>
        </p:spPr>
      </p:pic>
      <p:sp>
        <p:nvSpPr>
          <p:cNvPr id="10" name="Rectangle 6">
            <a:extLst>
              <a:ext uri="{FF2B5EF4-FFF2-40B4-BE49-F238E27FC236}">
                <a16:creationId xmlns:a16="http://schemas.microsoft.com/office/drawing/2014/main" id="{80E80CEE-A5F5-6A43-037E-444156F57D4B}"/>
              </a:ext>
            </a:extLst>
          </p:cNvPr>
          <p:cNvSpPr/>
          <p:nvPr/>
        </p:nvSpPr>
        <p:spPr>
          <a:xfrm>
            <a:off x="538200" y="4232142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Navigation</a:t>
            </a:r>
          </a:p>
          <a:p>
            <a:pPr marL="285750" indent="-285750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Interferometry</a:t>
            </a:r>
          </a:p>
          <a:p>
            <a:pPr marL="285750" indent="-285750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Spectroscopy</a:t>
            </a:r>
            <a:endParaRPr lang="en-US" sz="1200" dirty="0">
              <a:solidFill>
                <a:schemeClr val="tx1"/>
              </a:solidFill>
              <a:latin typeface="Baloo 2" panose="020B0604020202020204" charset="0"/>
              <a:ea typeface="Source Sans Pro" panose="020B0503030403020204" pitchFamily="34" charset="0"/>
              <a:cs typeface="Baloo 2" panose="020B0604020202020204" charset="0"/>
            </a:endParaRP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EA30EA10-B802-A41D-6D82-174768E768D9}"/>
              </a:ext>
            </a:extLst>
          </p:cNvPr>
          <p:cNvSpPr/>
          <p:nvPr/>
        </p:nvSpPr>
        <p:spPr>
          <a:xfrm>
            <a:off x="2375695" y="4232142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Fundamental physics experimentation </a:t>
            </a:r>
          </a:p>
          <a:p>
            <a:pPr marL="285750" indent="-285750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Astronomical scanning </a:t>
            </a:r>
          </a:p>
          <a:p>
            <a:pPr marL="285750" indent="-285750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Others…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96BFA04-5C72-DDBF-DC27-85F3A46EF79B}"/>
              </a:ext>
            </a:extLst>
          </p:cNvPr>
          <p:cNvSpPr/>
          <p:nvPr/>
        </p:nvSpPr>
        <p:spPr>
          <a:xfrm>
            <a:off x="536033" y="1525711"/>
            <a:ext cx="5711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T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he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Whispering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Gallery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Mode</a:t>
            </a:r>
            <a:r>
              <a:rPr lang="es-ES" sz="2400" b="1" dirty="0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 </a:t>
            </a:r>
            <a:r>
              <a:rPr lang="es-ES" sz="2400" b="1" dirty="0" err="1">
                <a:solidFill>
                  <a:srgbClr val="AE071F"/>
                </a:solidFill>
                <a:latin typeface="Baloo 2"/>
                <a:ea typeface="Baloo 2"/>
                <a:cs typeface="Baloo 2"/>
              </a:rPr>
              <a:t>Resonator</a:t>
            </a:r>
            <a:endParaRPr lang="es-ES" sz="2400" b="1" dirty="0">
              <a:solidFill>
                <a:srgbClr val="AE071F"/>
              </a:solidFill>
              <a:latin typeface="Baloo 2"/>
              <a:ea typeface="Baloo 2"/>
              <a:cs typeface="Baloo 2"/>
            </a:endParaRPr>
          </a:p>
        </p:txBody>
      </p:sp>
    </p:spTree>
    <p:extLst>
      <p:ext uri="{BB962C8B-B14F-4D97-AF65-F5344CB8AC3E}">
        <p14:creationId xmlns:p14="http://schemas.microsoft.com/office/powerpoint/2010/main" val="266270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/>
        </p:nvSpPr>
        <p:spPr>
          <a:xfrm>
            <a:off x="0" y="6470634"/>
            <a:ext cx="28820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rPr lang="en-US" sz="1867" b="0" i="1" u="none" strike="noStrike" cap="none">
                <a:solidFill>
                  <a:schemeClr val="lt1"/>
                </a:solidFill>
                <a:latin typeface="Baloo 2"/>
                <a:ea typeface="Baloo 2"/>
                <a:cs typeface="Baloo 2"/>
                <a:sym typeface="Baloo 2"/>
              </a:rPr>
              <a:t>ice.csic.es</a:t>
            </a:r>
            <a:endParaRPr sz="2400" b="0" i="0" u="none" strike="noStrike" cap="none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536033" y="807450"/>
            <a:ext cx="5239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1" u="none" strike="noStrike" cap="none" dirty="0">
                <a:solidFill>
                  <a:srgbClr val="AE071F"/>
                </a:solidFill>
                <a:latin typeface="Baloo 2"/>
                <a:ea typeface="Baloo 2"/>
                <a:cs typeface="Baloo 2"/>
                <a:sym typeface="Baloo 2"/>
              </a:rPr>
              <a:t>WGMRs as sensors</a:t>
            </a:r>
            <a:endParaRPr sz="3200" b="1" i="1" u="none" strike="noStrike" cap="none" dirty="0">
              <a:solidFill>
                <a:srgbClr val="AE071F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sp>
        <p:nvSpPr>
          <p:cNvPr id="56" name="Google Shape;56;p7"/>
          <p:cNvSpPr txBox="1"/>
          <p:nvPr/>
        </p:nvSpPr>
        <p:spPr>
          <a:xfrm>
            <a:off x="515668" y="1403660"/>
            <a:ext cx="5580332" cy="4185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In stable conditions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, the amplitude and width of the </a:t>
            </a: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resonance peak will remain stable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.</a:t>
            </a: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endParaRPr lang="en-US" sz="16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b="1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Changes in wavelength, refractive medium and geometry of the resonator will shift the resonance frequency</a:t>
            </a: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, which enables its use as a sensor for [3]:</a:t>
            </a:r>
          </a:p>
          <a:p>
            <a:pPr marL="609585" lvl="0" indent="-440255">
              <a:buClr>
                <a:srgbClr val="AE071F"/>
              </a:buClr>
              <a:buSzPts val="1600"/>
              <a:buFont typeface="Baloo 2"/>
              <a:buChar char="●"/>
            </a:pPr>
            <a:endParaRPr lang="en-US" sz="16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169330" lvl="0">
              <a:buClr>
                <a:srgbClr val="AE071F"/>
              </a:buClr>
              <a:buSzPts val="1600"/>
            </a:pPr>
            <a:endParaRPr lang="en-US" sz="16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169330" lvl="0">
              <a:buClr>
                <a:srgbClr val="AE071F"/>
              </a:buClr>
              <a:buSzPts val="1600"/>
            </a:pPr>
            <a:endParaRPr lang="en-US" sz="16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169330" lvl="0">
              <a:buClr>
                <a:srgbClr val="AE071F"/>
              </a:buClr>
              <a:buSzPts val="1600"/>
            </a:pPr>
            <a:endParaRPr lang="en-US" sz="16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169330" lvl="0">
              <a:buClr>
                <a:srgbClr val="AE071F"/>
              </a:buClr>
              <a:buSzPts val="1600"/>
            </a:pPr>
            <a:endParaRPr lang="en-US" sz="16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609585" indent="-440255">
              <a:buClr>
                <a:srgbClr val="AE071F"/>
              </a:buClr>
              <a:buSzPts val="1600"/>
              <a:buFont typeface="Baloo 2"/>
              <a:buChar char="●"/>
            </a:pPr>
            <a:r>
              <a:rPr lang="en-US" sz="1600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WGMR’s as temperature sensors have reached a ground-breaking level of sensitivity, where the limit has almost reached the fundamental thermal noise of the sensor itself. </a:t>
            </a:r>
          </a:p>
          <a:p>
            <a:pPr marL="609585" lvl="2" indent="-440255">
              <a:buClr>
                <a:srgbClr val="AE071F"/>
              </a:buClr>
              <a:buSzPts val="1600"/>
              <a:buFont typeface="Baloo 2"/>
              <a:buChar char="●"/>
            </a:pPr>
            <a:endParaRPr lang="en-US" sz="1600" dirty="0">
              <a:solidFill>
                <a:schemeClr val="dk1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206101-80EB-4C25-9545-08384BF3F0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0342" y="128648"/>
            <a:ext cx="2648773" cy="19122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46679D-90C4-43E6-9379-C71D19E59B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7441"/>
          <a:stretch/>
        </p:blipFill>
        <p:spPr>
          <a:xfrm>
            <a:off x="8933924" y="124835"/>
            <a:ext cx="2527952" cy="189901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1D3A7E0-E77F-4ABD-8EF0-773833D69001}"/>
              </a:ext>
            </a:extLst>
          </p:cNvPr>
          <p:cNvSpPr/>
          <p:nvPr/>
        </p:nvSpPr>
        <p:spPr>
          <a:xfrm>
            <a:off x="1404873" y="3025069"/>
            <a:ext cx="287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5080" lvl="4" indent="-285750">
              <a:buClr>
                <a:srgbClr val="AE071F"/>
              </a:buClr>
              <a:buSzPts val="16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Temperature </a:t>
            </a:r>
          </a:p>
          <a:p>
            <a:pPr marL="455080" lvl="4" indent="-285750">
              <a:buClr>
                <a:srgbClr val="AE071F"/>
              </a:buClr>
              <a:buSzPts val="16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Pressure and force</a:t>
            </a:r>
          </a:p>
          <a:p>
            <a:pPr marL="455080" lvl="4" indent="-285750">
              <a:buClr>
                <a:srgbClr val="AE071F"/>
              </a:buClr>
              <a:buSzPts val="16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Humidity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46694A-CAA2-4019-BE34-3AE013C50A0F}"/>
              </a:ext>
            </a:extLst>
          </p:cNvPr>
          <p:cNvSpPr/>
          <p:nvPr/>
        </p:nvSpPr>
        <p:spPr>
          <a:xfrm>
            <a:off x="1404873" y="5327771"/>
            <a:ext cx="45737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5080" indent="-285750">
              <a:buClr>
                <a:srgbClr val="AE071F"/>
              </a:buClr>
              <a:buSzPts val="1600"/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Wenle</a:t>
            </a:r>
            <a:r>
              <a:rPr lang="en-US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 Weng et.al. (2014)[4] achieved a resolution of 80  𝒏𝑲∕√𝑯𝒛 is achieved. (“High” frequencies)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B59F7CE-871F-4625-A544-25AC62725B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6424" y="2334253"/>
            <a:ext cx="2926634" cy="17934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AFFC25D-12C0-45F4-BCF5-04305C24BD5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1796"/>
          <a:stretch/>
        </p:blipFill>
        <p:spPr>
          <a:xfrm>
            <a:off x="7987483" y="4085000"/>
            <a:ext cx="4204517" cy="239421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372CDFC-9B16-48AA-9F94-1BB71DAA9FFE}"/>
              </a:ext>
            </a:extLst>
          </p:cNvPr>
          <p:cNvSpPr/>
          <p:nvPr/>
        </p:nvSpPr>
        <p:spPr>
          <a:xfrm>
            <a:off x="3457988" y="3024159"/>
            <a:ext cx="287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5080" lvl="4" indent="-285750">
              <a:buClr>
                <a:srgbClr val="AE071F"/>
              </a:buClr>
              <a:buSzPts val="16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Acceleration</a:t>
            </a:r>
          </a:p>
          <a:p>
            <a:pPr marL="455080" lvl="4" indent="-285750">
              <a:buClr>
                <a:srgbClr val="AE071F"/>
              </a:buClr>
              <a:buSzPts val="16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rPr>
              <a:t>Biosensors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DC1B8CB-D34A-449E-8E17-DAB0D5B41799}"/>
              </a:ext>
            </a:extLst>
          </p:cNvPr>
          <p:cNvSpPr/>
          <p:nvPr/>
        </p:nvSpPr>
        <p:spPr>
          <a:xfrm>
            <a:off x="6354270" y="2028473"/>
            <a:ext cx="23938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latin typeface="Baloo 2" panose="020B0604020202020204" charset="0"/>
                <a:cs typeface="Baloo 2" panose="020B0604020202020204" charset="0"/>
              </a:rPr>
              <a:t>Fig 9. </a:t>
            </a:r>
            <a:r>
              <a:rPr lang="en-US" sz="1200" i="1" dirty="0">
                <a:latin typeface="Baloo 2" panose="020B0604020202020204" charset="0"/>
                <a:cs typeface="Baloo 2" panose="020B0604020202020204" charset="0"/>
              </a:rPr>
              <a:t>Spectral measurement of reflected optical power of a WGMR [4].</a:t>
            </a:r>
          </a:p>
          <a:p>
            <a:endParaRPr lang="en-US" sz="1200" i="1" dirty="0">
              <a:latin typeface="Baloo 2" panose="020B0604020202020204" charset="0"/>
              <a:cs typeface="Baloo 2" panose="020B060402020202020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5383B88-E047-4D92-B4E2-33BA662795BB}"/>
              </a:ext>
            </a:extLst>
          </p:cNvPr>
          <p:cNvSpPr/>
          <p:nvPr/>
        </p:nvSpPr>
        <p:spPr>
          <a:xfrm>
            <a:off x="9006344" y="2021778"/>
            <a:ext cx="44858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latin typeface="Baloo 2" panose="020B0604020202020204" charset="0"/>
                <a:cs typeface="Baloo 2" panose="020B0604020202020204" charset="0"/>
              </a:rPr>
              <a:t>Fig 10. </a:t>
            </a:r>
            <a:r>
              <a:rPr lang="en-US" sz="1200" i="1" dirty="0">
                <a:latin typeface="Baloo 2" panose="020B0604020202020204" charset="0"/>
                <a:cs typeface="Baloo 2" panose="020B0604020202020204" charset="0"/>
              </a:rPr>
              <a:t>Red shift due to temperature change [2].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53B8B16-C19C-412A-BF54-D6D8223385AC}"/>
              </a:ext>
            </a:extLst>
          </p:cNvPr>
          <p:cNvSpPr/>
          <p:nvPr/>
        </p:nvSpPr>
        <p:spPr>
          <a:xfrm>
            <a:off x="6570176" y="3163568"/>
            <a:ext cx="1862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i="1" dirty="0">
                <a:latin typeface="Baloo 2" panose="020B0604020202020204" charset="0"/>
                <a:cs typeface="Baloo 2" panose="020B0604020202020204" charset="0"/>
              </a:rPr>
              <a:t>Fig 11</a:t>
            </a:r>
            <a:r>
              <a:rPr lang="en-US" sz="1200" i="1" dirty="0">
                <a:latin typeface="Baloo 2" panose="020B0604020202020204" charset="0"/>
                <a:cs typeface="Baloo 2" panose="020B0604020202020204" charset="0"/>
              </a:rPr>
              <a:t>. (Top) Dual wavelength optical layout schematic and (Bottom) temperature readout presented in [5].</a:t>
            </a:r>
          </a:p>
          <a:p>
            <a:pPr algn="r"/>
            <a:endParaRPr lang="en-US" sz="1200" i="1" dirty="0">
              <a:latin typeface="Baloo 2" panose="020B0604020202020204" charset="0"/>
              <a:cs typeface="Baloo 2" panose="020B060402020202020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EA5508F-5829-495E-BE14-33C623EC51D6}"/>
              </a:ext>
            </a:extLst>
          </p:cNvPr>
          <p:cNvSpPr/>
          <p:nvPr/>
        </p:nvSpPr>
        <p:spPr>
          <a:xfrm>
            <a:off x="2787877" y="6285417"/>
            <a:ext cx="56329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[4] </a:t>
            </a:r>
            <a:r>
              <a:rPr lang="en-US" sz="1200" dirty="0" err="1">
                <a:solidFill>
                  <a:srgbClr val="C00000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Sedlmeir</a:t>
            </a:r>
            <a:r>
              <a:rPr lang="en-US" sz="1200" dirty="0">
                <a:solidFill>
                  <a:srgbClr val="C00000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, Florian. (2016). Crystalline Whispering Gallery Mode Resonators.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935C6EF-76A1-47AC-9E0F-B1F1DB4C4E07}"/>
              </a:ext>
            </a:extLst>
          </p:cNvPr>
          <p:cNvSpPr/>
          <p:nvPr/>
        </p:nvSpPr>
        <p:spPr>
          <a:xfrm>
            <a:off x="2785539" y="6487797"/>
            <a:ext cx="101571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[5] Weng, </a:t>
            </a:r>
            <a:r>
              <a:rPr lang="en-US" sz="1200" dirty="0" err="1">
                <a:solidFill>
                  <a:srgbClr val="C00000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Wenle</a:t>
            </a:r>
            <a:r>
              <a:rPr lang="en-US" sz="1200" dirty="0">
                <a:solidFill>
                  <a:srgbClr val="C00000"/>
                </a:solidFill>
                <a:latin typeface="Baloo 2" panose="020B0604020202020204" charset="0"/>
                <a:ea typeface="Source Sans Pro" panose="020B0503030403020204" pitchFamily="34" charset="0"/>
                <a:cs typeface="Baloo 2" panose="020B0604020202020204" charset="0"/>
              </a:rPr>
              <a:t> et al. (2014). Nano-Kelvin Thermometry and Temperature Control: Beyond the Thermal Noise Limit. Physical Review Letters. 112. 10.1103/PhysRevLett.112.160801. </a:t>
            </a:r>
          </a:p>
        </p:txBody>
      </p:sp>
    </p:spTree>
    <p:extLst>
      <p:ext uri="{BB962C8B-B14F-4D97-AF65-F5344CB8AC3E}">
        <p14:creationId xmlns:p14="http://schemas.microsoft.com/office/powerpoint/2010/main" val="987742932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GENERAL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ORTAD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7876</TotalTime>
  <Words>2357</Words>
  <Application>Microsoft Office PowerPoint</Application>
  <PresentationFormat>Panorámica</PresentationFormat>
  <Paragraphs>293</Paragraphs>
  <Slides>27</Slides>
  <Notes>25</Notes>
  <HiddenSlides>1</HiddenSlides>
  <MMClips>1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37" baseType="lpstr">
      <vt:lpstr>Courier New</vt:lpstr>
      <vt:lpstr>Arial</vt:lpstr>
      <vt:lpstr>Calibri</vt:lpstr>
      <vt:lpstr>Baloo 2 Medium</vt:lpstr>
      <vt:lpstr>Baloo 2</vt:lpstr>
      <vt:lpstr>inherit</vt:lpstr>
      <vt:lpstr>Wingdings</vt:lpstr>
      <vt:lpstr>Cambria Math</vt:lpstr>
      <vt:lpstr>TEMPLATE GENERAL</vt:lpstr>
      <vt:lpstr>PORTADA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Lab development: WGMR fabrication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Vivek Gualani</cp:lastModifiedBy>
  <cp:revision>10</cp:revision>
  <dcterms:created xsi:type="dcterms:W3CDTF">2021-11-22T11:22:00Z</dcterms:created>
  <dcterms:modified xsi:type="dcterms:W3CDTF">2025-11-25T21:24:16Z</dcterms:modified>
</cp:coreProperties>
</file>