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sldIdLst>
    <p:sldId id="256" r:id="rId2"/>
    <p:sldId id="257" r:id="rId3"/>
    <p:sldId id="286" r:id="rId4"/>
    <p:sldId id="258" r:id="rId5"/>
    <p:sldId id="281" r:id="rId6"/>
    <p:sldId id="282" r:id="rId7"/>
    <p:sldId id="287" r:id="rId8"/>
    <p:sldId id="283" r:id="rId9"/>
    <p:sldId id="284" r:id="rId10"/>
    <p:sldId id="259" r:id="rId11"/>
    <p:sldId id="271" r:id="rId12"/>
    <p:sldId id="262" r:id="rId13"/>
    <p:sldId id="280" r:id="rId14"/>
    <p:sldId id="264" r:id="rId15"/>
    <p:sldId id="288" r:id="rId16"/>
    <p:sldId id="278" r:id="rId17"/>
    <p:sldId id="276" r:id="rId18"/>
    <p:sldId id="277" r:id="rId19"/>
    <p:sldId id="274" r:id="rId20"/>
    <p:sldId id="272" r:id="rId21"/>
    <p:sldId id="273" r:id="rId22"/>
    <p:sldId id="267" r:id="rId23"/>
    <p:sldId id="269" r:id="rId24"/>
    <p:sldId id="279" r:id="rId25"/>
  </p:sldIdLst>
  <p:sldSz cx="10080625" cy="5670550"/>
  <p:notesSz cx="7772400" cy="100584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7AD"/>
    <a:srgbClr val="FA6666"/>
    <a:srgbClr val="FFD1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09E8B4-6BEE-60AA-BC0D-FD77F4552053}" v="1333" dt="2025-11-25T13:07:28.476"/>
    <p1510:client id="{9AC0A047-DA95-ABF7-6B3A-B8CFB2BA77BB}" v="311" dt="2025-11-25T07:34:48.487"/>
    <p1510:client id="{AA3D325B-7845-93C8-D904-8F2639C0B15E}" v="720" dt="2025-11-26T08:19:54.022"/>
    <p1510:client id="{BA02E734-8FE8-4F13-F633-21E5BF5ADC32}" v="36" dt="2025-11-26T11:41:51.831"/>
    <p1510:client id="{BA7908D8-EE9A-3B77-07A3-D0629C10A322}" v="225" dt="2025-11-25T06:55:45.470"/>
    <p1510:client id="{BB6379A7-479D-E80E-6553-09E2F76118C0}" v="1" dt="2025-11-25T07:01:20.594"/>
    <p1510:client id="{CF1557BD-743F-A305-FFF4-55CDBB2EEFD6}" v="85" dt="2025-11-25T11:16:47.057"/>
    <p1510:client id="{D98E3031-1A1B-A0F5-846B-47C24B3F84DE}" v="26" dt="2025-11-25T08:54:05.6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lstStyle/>
          <a:p>
            <a:r>
              <a:rPr lang="es-ES"/>
              <a:t>04 Feb 2024                              Cristian Quintana | cquintan@cern.ch                        20th TREDI Workshop</a:t>
            </a:r>
            <a:endParaRPr/>
          </a:p>
        </p:txBody>
      </p:sp>
      <p:sp>
        <p:nvSpPr>
          <p:cNvPr id="3" name="PlaceHolder 2"/>
          <p:cNvSpPr>
            <a:spLocks noGrp="1"/>
          </p:cNvSpPr>
          <p:nvPr>
            <p:ph type="sldNum" idx="3"/>
          </p:nvPr>
        </p:nvSpPr>
        <p:spPr/>
        <p:txBody>
          <a:bodyPr/>
          <a:lstStyle/>
          <a:p>
            <a:fld id="{99C4A5AE-88EF-4AFD-B9D7-CF3DA9287A12}" type="slidenum">
              <a:t>‹#›</a:t>
            </a:fld>
            <a:endParaRPr/>
          </a:p>
        </p:txBody>
      </p:sp>
      <p:sp>
        <p:nvSpPr>
          <p:cNvPr id="4" name="PlaceHolder 3"/>
          <p:cNvSpPr>
            <a:spLocks noGrp="1"/>
          </p:cNvSpPr>
          <p:nvPr>
            <p:ph type="dt" idx="1"/>
          </p:nvPr>
        </p:nvSpPr>
        <p:spPr/>
        <p:txBody>
          <a:bodyPr/>
          <a:lstStyle/>
          <a:p>
            <a:endParaRPr/>
          </a:p>
        </p:txBody>
      </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endParaRPr lang="en-US" sz="3200" b="0" strike="noStrike" spc="-1">
              <a:solidFill>
                <a:srgbClr val="000000"/>
              </a:solidFill>
              <a:latin typeface="Arial"/>
            </a:endParaRPr>
          </a:p>
        </p:txBody>
      </p:sp>
      <p:sp>
        <p:nvSpPr>
          <p:cNvPr id="28" name="PlaceHolder 2"/>
          <p:cNvSpPr>
            <a:spLocks noGrp="1"/>
          </p:cNvSpPr>
          <p:nvPr>
            <p:ph/>
          </p:nvPr>
        </p:nvSpPr>
        <p:spPr>
          <a:xfrm>
            <a:off x="504000" y="1326600"/>
            <a:ext cx="907164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29" name="PlaceHolder 3"/>
          <p:cNvSpPr>
            <a:spLocks noGrp="1"/>
          </p:cNvSpPr>
          <p:nvPr>
            <p:ph/>
          </p:nvPr>
        </p:nvSpPr>
        <p:spPr>
          <a:xfrm>
            <a:off x="504000" y="3044160"/>
            <a:ext cx="907164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5" name="PlaceHolder 4"/>
          <p:cNvSpPr>
            <a:spLocks noGrp="1"/>
          </p:cNvSpPr>
          <p:nvPr>
            <p:ph type="ftr" idx="2"/>
          </p:nvPr>
        </p:nvSpPr>
        <p:spPr/>
        <p:txBody>
          <a:bodyPr/>
          <a:lstStyle/>
          <a:p>
            <a:r>
              <a:rPr lang="es-ES"/>
              <a:t>04 Feb 2024                              Cristian Quintana | cquintan@cern.ch                        20th TREDI Workshop</a:t>
            </a:r>
            <a:endParaRPr/>
          </a:p>
        </p:txBody>
      </p:sp>
      <p:sp>
        <p:nvSpPr>
          <p:cNvPr id="6" name="PlaceHolder 5"/>
          <p:cNvSpPr>
            <a:spLocks noGrp="1"/>
          </p:cNvSpPr>
          <p:nvPr>
            <p:ph type="sldNum" idx="3"/>
          </p:nvPr>
        </p:nvSpPr>
        <p:spPr/>
        <p:txBody>
          <a:bodyPr/>
          <a:lstStyle/>
          <a:p>
            <a:fld id="{4D9DD6FD-C6E1-4BBA-9CF9-919D8A3D6FF8}" type="slidenum">
              <a:t>‹#›</a:t>
            </a:fld>
            <a:endParaRPr/>
          </a:p>
        </p:txBody>
      </p:sp>
      <p:sp>
        <p:nvSpPr>
          <p:cNvPr id="7" name="PlaceHolder 6"/>
          <p:cNvSpPr>
            <a:spLocks noGrp="1"/>
          </p:cNvSpPr>
          <p:nvPr>
            <p:ph type="dt" idx="1"/>
          </p:nvPr>
        </p:nvSpPr>
        <p:spPr/>
        <p:txBody>
          <a:bodyPr/>
          <a:lstStyle/>
          <a:p>
            <a:endParaRPr/>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endParaRPr lang="en-US" sz="3200" b="0" strike="noStrike" spc="-1">
              <a:solidFill>
                <a:srgbClr val="000000"/>
              </a:solidFill>
              <a:latin typeface="Arial"/>
            </a:endParaRPr>
          </a:p>
        </p:txBody>
      </p:sp>
      <p:sp>
        <p:nvSpPr>
          <p:cNvPr id="31" name="PlaceHolder 2"/>
          <p:cNvSpPr>
            <a:spLocks noGrp="1"/>
          </p:cNvSpPr>
          <p:nvPr>
            <p:ph/>
          </p:nvPr>
        </p:nvSpPr>
        <p:spPr>
          <a:xfrm>
            <a:off x="504000" y="1326600"/>
            <a:ext cx="442692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32" name="PlaceHolder 3"/>
          <p:cNvSpPr>
            <a:spLocks noGrp="1"/>
          </p:cNvSpPr>
          <p:nvPr>
            <p:ph/>
          </p:nvPr>
        </p:nvSpPr>
        <p:spPr>
          <a:xfrm>
            <a:off x="5152680" y="1326600"/>
            <a:ext cx="442692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33" name="PlaceHolder 4"/>
          <p:cNvSpPr>
            <a:spLocks noGrp="1"/>
          </p:cNvSpPr>
          <p:nvPr>
            <p:ph/>
          </p:nvPr>
        </p:nvSpPr>
        <p:spPr>
          <a:xfrm>
            <a:off x="504000" y="3044160"/>
            <a:ext cx="442692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34" name="PlaceHolder 5"/>
          <p:cNvSpPr>
            <a:spLocks noGrp="1"/>
          </p:cNvSpPr>
          <p:nvPr>
            <p:ph/>
          </p:nvPr>
        </p:nvSpPr>
        <p:spPr>
          <a:xfrm>
            <a:off x="5152680" y="3044160"/>
            <a:ext cx="442692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7" name="PlaceHolder 6"/>
          <p:cNvSpPr>
            <a:spLocks noGrp="1"/>
          </p:cNvSpPr>
          <p:nvPr>
            <p:ph type="ftr" idx="2"/>
          </p:nvPr>
        </p:nvSpPr>
        <p:spPr/>
        <p:txBody>
          <a:bodyPr/>
          <a:lstStyle/>
          <a:p>
            <a:r>
              <a:rPr lang="es-ES"/>
              <a:t>04 Feb 2024                              Cristian Quintana | cquintan@cern.ch                        20th TREDI Workshop</a:t>
            </a:r>
            <a:endParaRPr/>
          </a:p>
        </p:txBody>
      </p:sp>
      <p:sp>
        <p:nvSpPr>
          <p:cNvPr id="8" name="PlaceHolder 7"/>
          <p:cNvSpPr>
            <a:spLocks noGrp="1"/>
          </p:cNvSpPr>
          <p:nvPr>
            <p:ph type="sldNum" idx="3"/>
          </p:nvPr>
        </p:nvSpPr>
        <p:spPr/>
        <p:txBody>
          <a:bodyPr/>
          <a:lstStyle/>
          <a:p>
            <a:fld id="{38570371-2CA7-44DC-BDE0-AD6C697003B0}" type="slidenum">
              <a:t>‹#›</a:t>
            </a:fld>
            <a:endParaRPr/>
          </a:p>
        </p:txBody>
      </p:sp>
      <p:sp>
        <p:nvSpPr>
          <p:cNvPr id="9" name="PlaceHolder 8"/>
          <p:cNvSpPr>
            <a:spLocks noGrp="1"/>
          </p:cNvSpPr>
          <p:nvPr>
            <p:ph type="dt" idx="1"/>
          </p:nvPr>
        </p:nvSpPr>
        <p:spPr/>
        <p:txBody>
          <a:bodyPr/>
          <a:lstStyle/>
          <a:p>
            <a:endParaRPr/>
          </a:p>
        </p:txBody>
      </p:sp>
    </p:spTree>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endParaRPr lang="en-US" sz="3200" b="0" strike="noStrike" spc="-1">
              <a:solidFill>
                <a:srgbClr val="000000"/>
              </a:solidFill>
              <a:latin typeface="Arial"/>
            </a:endParaRPr>
          </a:p>
        </p:txBody>
      </p:sp>
      <p:sp>
        <p:nvSpPr>
          <p:cNvPr id="36" name="PlaceHolder 2"/>
          <p:cNvSpPr>
            <a:spLocks noGrp="1"/>
          </p:cNvSpPr>
          <p:nvPr>
            <p:ph/>
          </p:nvPr>
        </p:nvSpPr>
        <p:spPr>
          <a:xfrm>
            <a:off x="504000" y="1326600"/>
            <a:ext cx="292068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37" name="PlaceHolder 3"/>
          <p:cNvSpPr>
            <a:spLocks noGrp="1"/>
          </p:cNvSpPr>
          <p:nvPr>
            <p:ph/>
          </p:nvPr>
        </p:nvSpPr>
        <p:spPr>
          <a:xfrm>
            <a:off x="3571200" y="1326600"/>
            <a:ext cx="292068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38" name="PlaceHolder 4"/>
          <p:cNvSpPr>
            <a:spLocks noGrp="1"/>
          </p:cNvSpPr>
          <p:nvPr>
            <p:ph/>
          </p:nvPr>
        </p:nvSpPr>
        <p:spPr>
          <a:xfrm>
            <a:off x="6638040" y="1326600"/>
            <a:ext cx="292068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39" name="PlaceHolder 5"/>
          <p:cNvSpPr>
            <a:spLocks noGrp="1"/>
          </p:cNvSpPr>
          <p:nvPr>
            <p:ph/>
          </p:nvPr>
        </p:nvSpPr>
        <p:spPr>
          <a:xfrm>
            <a:off x="504000" y="3044160"/>
            <a:ext cx="292068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40" name="PlaceHolder 6"/>
          <p:cNvSpPr>
            <a:spLocks noGrp="1"/>
          </p:cNvSpPr>
          <p:nvPr>
            <p:ph/>
          </p:nvPr>
        </p:nvSpPr>
        <p:spPr>
          <a:xfrm>
            <a:off x="3571200" y="3044160"/>
            <a:ext cx="292068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41" name="PlaceHolder 7"/>
          <p:cNvSpPr>
            <a:spLocks noGrp="1"/>
          </p:cNvSpPr>
          <p:nvPr>
            <p:ph/>
          </p:nvPr>
        </p:nvSpPr>
        <p:spPr>
          <a:xfrm>
            <a:off x="6638040" y="3044160"/>
            <a:ext cx="292068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9" name="PlaceHolder 8"/>
          <p:cNvSpPr>
            <a:spLocks noGrp="1"/>
          </p:cNvSpPr>
          <p:nvPr>
            <p:ph type="ftr" idx="2"/>
          </p:nvPr>
        </p:nvSpPr>
        <p:spPr/>
        <p:txBody>
          <a:bodyPr/>
          <a:lstStyle/>
          <a:p>
            <a:r>
              <a:rPr lang="es-ES"/>
              <a:t>04 Feb 2024                              Cristian Quintana | cquintan@cern.ch                        20th TREDI Workshop</a:t>
            </a:r>
            <a:endParaRPr/>
          </a:p>
        </p:txBody>
      </p:sp>
      <p:sp>
        <p:nvSpPr>
          <p:cNvPr id="10" name="PlaceHolder 9"/>
          <p:cNvSpPr>
            <a:spLocks noGrp="1"/>
          </p:cNvSpPr>
          <p:nvPr>
            <p:ph type="sldNum" idx="3"/>
          </p:nvPr>
        </p:nvSpPr>
        <p:spPr/>
        <p:txBody>
          <a:bodyPr/>
          <a:lstStyle/>
          <a:p>
            <a:fld id="{D9F90F68-B53D-4557-9A5F-620EECB2A7B7}" type="slidenum">
              <a:t>‹#›</a:t>
            </a:fld>
            <a:endParaRPr/>
          </a:p>
        </p:txBody>
      </p:sp>
      <p:sp>
        <p:nvSpPr>
          <p:cNvPr id="11" name="PlaceHolder 10"/>
          <p:cNvSpPr>
            <a:spLocks noGrp="1"/>
          </p:cNvSpPr>
          <p:nvPr>
            <p:ph type="dt" idx="1"/>
          </p:nvPr>
        </p:nvSpPr>
        <p:spPr/>
        <p:txBody>
          <a:bodyPr/>
          <a:lstStyle/>
          <a:p>
            <a:endParaRP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endParaRPr lang="en-US" sz="3200" b="0" strike="noStrike" spc="-1">
              <a:solidFill>
                <a:srgbClr val="000000"/>
              </a:solidFill>
              <a:latin typeface="Arial"/>
            </a:endParaRPr>
          </a:p>
        </p:txBody>
      </p:sp>
      <p:sp>
        <p:nvSpPr>
          <p:cNvPr id="7" name="PlaceHolder 2"/>
          <p:cNvSpPr>
            <a:spLocks noGrp="1"/>
          </p:cNvSpPr>
          <p:nvPr>
            <p:ph type="subTitle"/>
          </p:nvPr>
        </p:nvSpPr>
        <p:spPr>
          <a:xfrm>
            <a:off x="504000" y="1326600"/>
            <a:ext cx="9071640" cy="328824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
        <p:nvSpPr>
          <p:cNvPr id="4" name="PlaceHolder 3"/>
          <p:cNvSpPr>
            <a:spLocks noGrp="1"/>
          </p:cNvSpPr>
          <p:nvPr>
            <p:ph type="ftr" idx="2"/>
          </p:nvPr>
        </p:nvSpPr>
        <p:spPr/>
        <p:txBody>
          <a:bodyPr/>
          <a:lstStyle/>
          <a:p>
            <a:r>
              <a:rPr lang="es-ES"/>
              <a:t>04 Feb 2024                              Cristian Quintana | cquintan@cern.ch                        20th TREDI Workshop</a:t>
            </a:r>
            <a:endParaRPr/>
          </a:p>
        </p:txBody>
      </p:sp>
      <p:sp>
        <p:nvSpPr>
          <p:cNvPr id="5" name="PlaceHolder 4"/>
          <p:cNvSpPr>
            <a:spLocks noGrp="1"/>
          </p:cNvSpPr>
          <p:nvPr>
            <p:ph type="sldNum" idx="3"/>
          </p:nvPr>
        </p:nvSpPr>
        <p:spPr/>
        <p:txBody>
          <a:bodyPr/>
          <a:lstStyle/>
          <a:p>
            <a:fld id="{C56542C7-0308-47EA-8E5A-8BB773AFAC97}" type="slidenum">
              <a:t>‹#›</a:t>
            </a:fld>
            <a:endParaRPr/>
          </a:p>
        </p:txBody>
      </p:sp>
      <p:sp>
        <p:nvSpPr>
          <p:cNvPr id="2" name="PlaceHolder 5"/>
          <p:cNvSpPr>
            <a:spLocks noGrp="1"/>
          </p:cNvSpPr>
          <p:nvPr>
            <p:ph type="dt" idx="1"/>
          </p:nvPr>
        </p:nvSpPr>
        <p:spPr/>
        <p:txBody>
          <a:bodyPr/>
          <a:lstStyle/>
          <a:p>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endParaRPr lang="en-US" sz="3200" b="0" strike="noStrike" spc="-1">
              <a:solidFill>
                <a:srgbClr val="000000"/>
              </a:solidFill>
              <a:latin typeface="Arial"/>
            </a:endParaRPr>
          </a:p>
        </p:txBody>
      </p:sp>
      <p:sp>
        <p:nvSpPr>
          <p:cNvPr id="9" name="PlaceHolder 2"/>
          <p:cNvSpPr>
            <a:spLocks noGrp="1"/>
          </p:cNvSpPr>
          <p:nvPr>
            <p:ph/>
          </p:nvPr>
        </p:nvSpPr>
        <p:spPr>
          <a:xfrm>
            <a:off x="504000" y="1326600"/>
            <a:ext cx="9071640" cy="328824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4" name="PlaceHolder 3"/>
          <p:cNvSpPr>
            <a:spLocks noGrp="1"/>
          </p:cNvSpPr>
          <p:nvPr>
            <p:ph type="ftr" idx="2"/>
          </p:nvPr>
        </p:nvSpPr>
        <p:spPr/>
        <p:txBody>
          <a:bodyPr/>
          <a:lstStyle/>
          <a:p>
            <a:r>
              <a:rPr lang="es-ES"/>
              <a:t>04 Feb 2024                              Cristian Quintana | cquintan@cern.ch                        20th TREDI Workshop</a:t>
            </a:r>
            <a:endParaRPr/>
          </a:p>
        </p:txBody>
      </p:sp>
      <p:sp>
        <p:nvSpPr>
          <p:cNvPr id="5" name="PlaceHolder 4"/>
          <p:cNvSpPr>
            <a:spLocks noGrp="1"/>
          </p:cNvSpPr>
          <p:nvPr>
            <p:ph type="sldNum" idx="3"/>
          </p:nvPr>
        </p:nvSpPr>
        <p:spPr/>
        <p:txBody>
          <a:bodyPr/>
          <a:lstStyle/>
          <a:p>
            <a:fld id="{4DEAB535-79E0-4518-A18C-ACC1AD5C95D8}" type="slidenum">
              <a:t>‹#›</a:t>
            </a:fld>
            <a:endParaRPr/>
          </a:p>
        </p:txBody>
      </p:sp>
      <p:sp>
        <p:nvSpPr>
          <p:cNvPr id="6" name="PlaceHolder 5"/>
          <p:cNvSpPr>
            <a:spLocks noGrp="1"/>
          </p:cNvSpPr>
          <p:nvPr>
            <p:ph type="dt" idx="1"/>
          </p:nvPr>
        </p:nvSpPr>
        <p:spPr/>
        <p:txBody>
          <a:bodyPr/>
          <a:lstStyle/>
          <a:p>
            <a:endParaRP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endParaRPr lang="en-US" sz="3200" b="0" strike="noStrike" spc="-1">
              <a:solidFill>
                <a:srgbClr val="000000"/>
              </a:solidFill>
              <a:latin typeface="Arial"/>
            </a:endParaRPr>
          </a:p>
        </p:txBody>
      </p:sp>
      <p:sp>
        <p:nvSpPr>
          <p:cNvPr id="11" name="PlaceHolder 2"/>
          <p:cNvSpPr>
            <a:spLocks noGrp="1"/>
          </p:cNvSpPr>
          <p:nvPr>
            <p:ph/>
          </p:nvPr>
        </p:nvSpPr>
        <p:spPr>
          <a:xfrm>
            <a:off x="504000" y="1326600"/>
            <a:ext cx="4426920" cy="328824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12" name="PlaceHolder 3"/>
          <p:cNvSpPr>
            <a:spLocks noGrp="1"/>
          </p:cNvSpPr>
          <p:nvPr>
            <p:ph/>
          </p:nvPr>
        </p:nvSpPr>
        <p:spPr>
          <a:xfrm>
            <a:off x="5152680" y="1326600"/>
            <a:ext cx="4426920" cy="328824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5" name="PlaceHolder 4"/>
          <p:cNvSpPr>
            <a:spLocks noGrp="1"/>
          </p:cNvSpPr>
          <p:nvPr>
            <p:ph type="ftr" idx="2"/>
          </p:nvPr>
        </p:nvSpPr>
        <p:spPr/>
        <p:txBody>
          <a:bodyPr/>
          <a:lstStyle/>
          <a:p>
            <a:r>
              <a:rPr lang="es-ES"/>
              <a:t>04 Feb 2024                              Cristian Quintana | cquintan@cern.ch                        20th TREDI Workshop</a:t>
            </a:r>
            <a:endParaRPr/>
          </a:p>
        </p:txBody>
      </p:sp>
      <p:sp>
        <p:nvSpPr>
          <p:cNvPr id="6" name="PlaceHolder 5"/>
          <p:cNvSpPr>
            <a:spLocks noGrp="1"/>
          </p:cNvSpPr>
          <p:nvPr>
            <p:ph type="sldNum" idx="3"/>
          </p:nvPr>
        </p:nvSpPr>
        <p:spPr/>
        <p:txBody>
          <a:bodyPr/>
          <a:lstStyle/>
          <a:p>
            <a:fld id="{F54A92F1-C334-4AE1-885D-19AFBA8CEF06}" type="slidenum">
              <a:t>‹#›</a:t>
            </a:fld>
            <a:endParaRPr/>
          </a:p>
        </p:txBody>
      </p:sp>
      <p:sp>
        <p:nvSpPr>
          <p:cNvPr id="7" name="PlaceHolder 6"/>
          <p:cNvSpPr>
            <a:spLocks noGrp="1"/>
          </p:cNvSpPr>
          <p:nvPr>
            <p:ph type="dt" idx="1"/>
          </p:nvPr>
        </p:nvSpPr>
        <p:spPr/>
        <p:txBody>
          <a:bodyPr/>
          <a:lstStyle/>
          <a:p>
            <a:endParaRPr/>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endParaRPr lang="en-US" sz="3200" b="0" strike="noStrike" spc="-1">
              <a:solidFill>
                <a:srgbClr val="000000"/>
              </a:solidFill>
              <a:latin typeface="Arial"/>
            </a:endParaRPr>
          </a:p>
        </p:txBody>
      </p:sp>
      <p:sp>
        <p:nvSpPr>
          <p:cNvPr id="3" name="PlaceHolder 2"/>
          <p:cNvSpPr>
            <a:spLocks noGrp="1"/>
          </p:cNvSpPr>
          <p:nvPr>
            <p:ph type="ftr" idx="2"/>
          </p:nvPr>
        </p:nvSpPr>
        <p:spPr/>
        <p:txBody>
          <a:bodyPr/>
          <a:lstStyle/>
          <a:p>
            <a:r>
              <a:rPr lang="es-ES"/>
              <a:t>04 Feb 2024                              Cristian Quintana | cquintan@cern.ch                        20th TREDI Workshop</a:t>
            </a:r>
            <a:endParaRPr/>
          </a:p>
        </p:txBody>
      </p:sp>
      <p:sp>
        <p:nvSpPr>
          <p:cNvPr id="4" name="PlaceHolder 3"/>
          <p:cNvSpPr>
            <a:spLocks noGrp="1"/>
          </p:cNvSpPr>
          <p:nvPr>
            <p:ph type="sldNum" idx="3"/>
          </p:nvPr>
        </p:nvSpPr>
        <p:spPr/>
        <p:txBody>
          <a:bodyPr/>
          <a:lstStyle/>
          <a:p>
            <a:fld id="{FFF1021B-37E9-4035-A9CF-F6E0266999EB}" type="slidenum">
              <a:t>‹#›</a:t>
            </a:fld>
            <a:endParaRPr/>
          </a:p>
        </p:txBody>
      </p:sp>
      <p:sp>
        <p:nvSpPr>
          <p:cNvPr id="5" name="PlaceHolder 4"/>
          <p:cNvSpPr>
            <a:spLocks noGrp="1"/>
          </p:cNvSpPr>
          <p:nvPr>
            <p:ph type="dt" idx="1"/>
          </p:nvPr>
        </p:nvSpPr>
        <p:spPr/>
        <p:txBody>
          <a:bodyPr/>
          <a:lstStyle/>
          <a:p>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228600" y="36000"/>
            <a:ext cx="7543800" cy="30135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
        <p:nvSpPr>
          <p:cNvPr id="3" name="PlaceHolder 2"/>
          <p:cNvSpPr>
            <a:spLocks noGrp="1"/>
          </p:cNvSpPr>
          <p:nvPr>
            <p:ph type="ftr" idx="2"/>
          </p:nvPr>
        </p:nvSpPr>
        <p:spPr/>
        <p:txBody>
          <a:bodyPr/>
          <a:lstStyle/>
          <a:p>
            <a:r>
              <a:rPr lang="es-ES"/>
              <a:t>04 Feb 2024                              Cristian Quintana | cquintan@cern.ch                        20th TREDI Workshop</a:t>
            </a:r>
            <a:endParaRPr/>
          </a:p>
        </p:txBody>
      </p:sp>
      <p:sp>
        <p:nvSpPr>
          <p:cNvPr id="4" name="PlaceHolder 3"/>
          <p:cNvSpPr>
            <a:spLocks noGrp="1"/>
          </p:cNvSpPr>
          <p:nvPr>
            <p:ph type="sldNum" idx="3"/>
          </p:nvPr>
        </p:nvSpPr>
        <p:spPr/>
        <p:txBody>
          <a:bodyPr/>
          <a:lstStyle/>
          <a:p>
            <a:fld id="{CF2863B7-9BE1-4717-AE1A-B50895122800}" type="slidenum">
              <a:t>‹#›</a:t>
            </a:fld>
            <a:endParaRPr/>
          </a:p>
        </p:txBody>
      </p:sp>
      <p:sp>
        <p:nvSpPr>
          <p:cNvPr id="5" name="PlaceHolder 4"/>
          <p:cNvSpPr>
            <a:spLocks noGrp="1"/>
          </p:cNvSpPr>
          <p:nvPr>
            <p:ph type="dt" idx="1"/>
          </p:nvPr>
        </p:nvSpPr>
        <p:spPr/>
        <p:txBody>
          <a:bodyPr/>
          <a:lstStyle/>
          <a:p>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endParaRPr lang="en-US" sz="3200" b="0" strike="noStrike" spc="-1">
              <a:solidFill>
                <a:srgbClr val="000000"/>
              </a:solidFill>
              <a:latin typeface="Arial"/>
            </a:endParaRPr>
          </a:p>
        </p:txBody>
      </p:sp>
      <p:sp>
        <p:nvSpPr>
          <p:cNvPr id="16" name="PlaceHolder 2"/>
          <p:cNvSpPr>
            <a:spLocks noGrp="1"/>
          </p:cNvSpPr>
          <p:nvPr>
            <p:ph/>
          </p:nvPr>
        </p:nvSpPr>
        <p:spPr>
          <a:xfrm>
            <a:off x="504000" y="1326600"/>
            <a:ext cx="442692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17" name="PlaceHolder 3"/>
          <p:cNvSpPr>
            <a:spLocks noGrp="1"/>
          </p:cNvSpPr>
          <p:nvPr>
            <p:ph/>
          </p:nvPr>
        </p:nvSpPr>
        <p:spPr>
          <a:xfrm>
            <a:off x="5152680" y="1326600"/>
            <a:ext cx="4426920" cy="328824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18" name="PlaceHolder 4"/>
          <p:cNvSpPr>
            <a:spLocks noGrp="1"/>
          </p:cNvSpPr>
          <p:nvPr>
            <p:ph/>
          </p:nvPr>
        </p:nvSpPr>
        <p:spPr>
          <a:xfrm>
            <a:off x="504000" y="3044160"/>
            <a:ext cx="442692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6" name="PlaceHolder 5"/>
          <p:cNvSpPr>
            <a:spLocks noGrp="1"/>
          </p:cNvSpPr>
          <p:nvPr>
            <p:ph type="ftr" idx="2"/>
          </p:nvPr>
        </p:nvSpPr>
        <p:spPr/>
        <p:txBody>
          <a:bodyPr/>
          <a:lstStyle/>
          <a:p>
            <a:r>
              <a:rPr lang="es-ES"/>
              <a:t>04 Feb 2024                              Cristian Quintana | cquintan@cern.ch                        20th TREDI Workshop</a:t>
            </a:r>
            <a:endParaRPr/>
          </a:p>
        </p:txBody>
      </p:sp>
      <p:sp>
        <p:nvSpPr>
          <p:cNvPr id="7" name="PlaceHolder 6"/>
          <p:cNvSpPr>
            <a:spLocks noGrp="1"/>
          </p:cNvSpPr>
          <p:nvPr>
            <p:ph type="sldNum" idx="3"/>
          </p:nvPr>
        </p:nvSpPr>
        <p:spPr/>
        <p:txBody>
          <a:bodyPr/>
          <a:lstStyle/>
          <a:p>
            <a:fld id="{C059A735-36F6-49AD-AAA2-1A18986A7F25}" type="slidenum">
              <a:t>‹#›</a:t>
            </a:fld>
            <a:endParaRPr/>
          </a:p>
        </p:txBody>
      </p:sp>
      <p:sp>
        <p:nvSpPr>
          <p:cNvPr id="8" name="PlaceHolder 7"/>
          <p:cNvSpPr>
            <a:spLocks noGrp="1"/>
          </p:cNvSpPr>
          <p:nvPr>
            <p:ph type="dt" idx="1"/>
          </p:nvPr>
        </p:nvSpPr>
        <p:spPr/>
        <p:txBody>
          <a:bodyPr/>
          <a:lstStyle/>
          <a:p>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endParaRPr lang="en-US" sz="3200" b="0" strike="noStrike" spc="-1">
              <a:solidFill>
                <a:srgbClr val="000000"/>
              </a:solidFill>
              <a:latin typeface="Arial"/>
            </a:endParaRPr>
          </a:p>
        </p:txBody>
      </p:sp>
      <p:sp>
        <p:nvSpPr>
          <p:cNvPr id="20" name="PlaceHolder 2"/>
          <p:cNvSpPr>
            <a:spLocks noGrp="1"/>
          </p:cNvSpPr>
          <p:nvPr>
            <p:ph/>
          </p:nvPr>
        </p:nvSpPr>
        <p:spPr>
          <a:xfrm>
            <a:off x="504000" y="1326600"/>
            <a:ext cx="4426920" cy="328824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21" name="PlaceHolder 3"/>
          <p:cNvSpPr>
            <a:spLocks noGrp="1"/>
          </p:cNvSpPr>
          <p:nvPr>
            <p:ph/>
          </p:nvPr>
        </p:nvSpPr>
        <p:spPr>
          <a:xfrm>
            <a:off x="5152680" y="1326600"/>
            <a:ext cx="442692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22" name="PlaceHolder 4"/>
          <p:cNvSpPr>
            <a:spLocks noGrp="1"/>
          </p:cNvSpPr>
          <p:nvPr>
            <p:ph/>
          </p:nvPr>
        </p:nvSpPr>
        <p:spPr>
          <a:xfrm>
            <a:off x="5152680" y="3044160"/>
            <a:ext cx="442692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6" name="PlaceHolder 5"/>
          <p:cNvSpPr>
            <a:spLocks noGrp="1"/>
          </p:cNvSpPr>
          <p:nvPr>
            <p:ph type="ftr" idx="2"/>
          </p:nvPr>
        </p:nvSpPr>
        <p:spPr/>
        <p:txBody>
          <a:bodyPr/>
          <a:lstStyle/>
          <a:p>
            <a:r>
              <a:rPr lang="es-ES"/>
              <a:t>04 Feb 2024                              Cristian Quintana | cquintan@cern.ch                        20th TREDI Workshop</a:t>
            </a:r>
            <a:endParaRPr/>
          </a:p>
        </p:txBody>
      </p:sp>
      <p:sp>
        <p:nvSpPr>
          <p:cNvPr id="7" name="PlaceHolder 6"/>
          <p:cNvSpPr>
            <a:spLocks noGrp="1"/>
          </p:cNvSpPr>
          <p:nvPr>
            <p:ph type="sldNum" idx="3"/>
          </p:nvPr>
        </p:nvSpPr>
        <p:spPr/>
        <p:txBody>
          <a:bodyPr/>
          <a:lstStyle/>
          <a:p>
            <a:fld id="{5E17C963-1317-4F4C-9A99-636C40773CBF}" type="slidenum">
              <a:t>‹#›</a:t>
            </a:fld>
            <a:endParaRPr/>
          </a:p>
        </p:txBody>
      </p:sp>
      <p:sp>
        <p:nvSpPr>
          <p:cNvPr id="8" name="PlaceHolder 7"/>
          <p:cNvSpPr>
            <a:spLocks noGrp="1"/>
          </p:cNvSpPr>
          <p:nvPr>
            <p:ph type="dt" idx="1"/>
          </p:nvPr>
        </p:nvSpPr>
        <p:spPr/>
        <p:txBody>
          <a:bodyPr/>
          <a:lstStyle/>
          <a:p>
            <a:endParaRP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endParaRPr lang="en-US" sz="3200" b="0" strike="noStrike" spc="-1">
              <a:solidFill>
                <a:srgbClr val="000000"/>
              </a:solidFill>
              <a:latin typeface="Arial"/>
            </a:endParaRPr>
          </a:p>
        </p:txBody>
      </p:sp>
      <p:sp>
        <p:nvSpPr>
          <p:cNvPr id="24" name="PlaceHolder 2"/>
          <p:cNvSpPr>
            <a:spLocks noGrp="1"/>
          </p:cNvSpPr>
          <p:nvPr>
            <p:ph/>
          </p:nvPr>
        </p:nvSpPr>
        <p:spPr>
          <a:xfrm>
            <a:off x="504000" y="1326600"/>
            <a:ext cx="442692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25" name="PlaceHolder 3"/>
          <p:cNvSpPr>
            <a:spLocks noGrp="1"/>
          </p:cNvSpPr>
          <p:nvPr>
            <p:ph/>
          </p:nvPr>
        </p:nvSpPr>
        <p:spPr>
          <a:xfrm>
            <a:off x="5152680" y="1326600"/>
            <a:ext cx="442692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26" name="PlaceHolder 4"/>
          <p:cNvSpPr>
            <a:spLocks noGrp="1"/>
          </p:cNvSpPr>
          <p:nvPr>
            <p:ph/>
          </p:nvPr>
        </p:nvSpPr>
        <p:spPr>
          <a:xfrm>
            <a:off x="504000" y="3044160"/>
            <a:ext cx="9071640" cy="1568160"/>
          </a:xfrm>
          <a:prstGeom prst="rect">
            <a:avLst/>
          </a:prstGeom>
          <a:noFill/>
          <a:ln w="0">
            <a:noFill/>
          </a:ln>
        </p:spPr>
        <p:txBody>
          <a:bodyPr lIns="0" tIns="0" rIns="0" bIns="0" anchor="t">
            <a:normAutofit/>
          </a:bodyPr>
          <a:lstStyle/>
          <a:p>
            <a:pPr indent="0">
              <a:spcBef>
                <a:spcPts val="1417"/>
              </a:spcBef>
              <a:buNone/>
            </a:pPr>
            <a:endParaRPr lang="en-US" sz="2600" b="0" strike="noStrike" spc="-1">
              <a:solidFill>
                <a:srgbClr val="000000"/>
              </a:solidFill>
              <a:latin typeface="Arial"/>
            </a:endParaRPr>
          </a:p>
        </p:txBody>
      </p:sp>
      <p:sp>
        <p:nvSpPr>
          <p:cNvPr id="6" name="PlaceHolder 5"/>
          <p:cNvSpPr>
            <a:spLocks noGrp="1"/>
          </p:cNvSpPr>
          <p:nvPr>
            <p:ph type="ftr" idx="2"/>
          </p:nvPr>
        </p:nvSpPr>
        <p:spPr/>
        <p:txBody>
          <a:bodyPr/>
          <a:lstStyle/>
          <a:p>
            <a:r>
              <a:rPr lang="es-ES"/>
              <a:t>04 Feb 2024                              Cristian Quintana | cquintan@cern.ch                        20th TREDI Workshop</a:t>
            </a:r>
            <a:endParaRPr/>
          </a:p>
        </p:txBody>
      </p:sp>
      <p:sp>
        <p:nvSpPr>
          <p:cNvPr id="7" name="PlaceHolder 6"/>
          <p:cNvSpPr>
            <a:spLocks noGrp="1"/>
          </p:cNvSpPr>
          <p:nvPr>
            <p:ph type="sldNum" idx="3"/>
          </p:nvPr>
        </p:nvSpPr>
        <p:spPr/>
        <p:txBody>
          <a:bodyPr/>
          <a:lstStyle/>
          <a:p>
            <a:fld id="{D17DF7F4-3C5A-433F-B0D9-EBABA8C5766F}" type="slidenum">
              <a:t>‹#›</a:t>
            </a:fld>
            <a:endParaRPr/>
          </a:p>
        </p:txBody>
      </p:sp>
      <p:sp>
        <p:nvSpPr>
          <p:cNvPr id="8" name="PlaceHolder 7"/>
          <p:cNvSpPr>
            <a:spLocks noGrp="1"/>
          </p:cNvSpPr>
          <p:nvPr>
            <p:ph type="dt" idx="1"/>
          </p:nvPr>
        </p:nvSpPr>
        <p:spPr/>
        <p:txBody>
          <a:bodyPr/>
          <a:lstStyle/>
          <a:p>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r>
              <a:rPr lang="en-US" sz="3200" b="0" strike="noStrike" spc="-1">
                <a:solidFill>
                  <a:srgbClr val="000000"/>
                </a:solidFill>
                <a:latin typeface="Arial"/>
              </a:rPr>
              <a:t>Click to edit the title text format</a:t>
            </a:r>
          </a:p>
        </p:txBody>
      </p:sp>
      <p:sp>
        <p:nvSpPr>
          <p:cNvPr id="7" name="PlaceHolder 2"/>
          <p:cNvSpPr>
            <a:spLocks noGrp="1"/>
          </p:cNvSpPr>
          <p:nvPr>
            <p:ph type="body"/>
          </p:nvPr>
        </p:nvSpPr>
        <p:spPr>
          <a:xfrm>
            <a:off x="504000" y="1326600"/>
            <a:ext cx="9071640" cy="32882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6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4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0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6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16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16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1600" b="0" strike="noStrike" spc="-1">
                <a:solidFill>
                  <a:srgbClr val="000000"/>
                </a:solidFill>
                <a:latin typeface="Arial"/>
              </a:rPr>
              <a:t>Seventh Outline Level</a:t>
            </a:r>
          </a:p>
        </p:txBody>
      </p:sp>
      <p:sp>
        <p:nvSpPr>
          <p:cNvPr id="2" name="PlaceHolder 3"/>
          <p:cNvSpPr>
            <a:spLocks noGrp="1"/>
          </p:cNvSpPr>
          <p:nvPr>
            <p:ph type="dt" idx="1"/>
          </p:nvPr>
        </p:nvSpPr>
        <p:spPr>
          <a:xfrm>
            <a:off x="228600" y="5414400"/>
            <a:ext cx="2348280" cy="16200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
        <p:nvSpPr>
          <p:cNvPr id="3" name="PlaceHolder 4"/>
          <p:cNvSpPr>
            <a:spLocks noGrp="1"/>
          </p:cNvSpPr>
          <p:nvPr>
            <p:ph type="ftr" idx="2"/>
          </p:nvPr>
        </p:nvSpPr>
        <p:spPr>
          <a:xfrm>
            <a:off x="3447360" y="5414400"/>
            <a:ext cx="3195000" cy="1414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Times New Roman"/>
              </a:defRPr>
            </a:lvl1pPr>
          </a:lstStyle>
          <a:p>
            <a:pPr indent="0" algn="ctr">
              <a:buNone/>
            </a:pPr>
            <a:r>
              <a:rPr lang="en-US" sz="1400" b="0" strike="noStrike" spc="-1">
                <a:solidFill>
                  <a:srgbClr val="000000"/>
                </a:solidFill>
                <a:latin typeface="Times New Roman"/>
              </a:rPr>
              <a:t>04 Feb 2024                              Cristian Quintana | cquintan@cern.ch                        20th TREDI Workshop</a:t>
            </a:r>
          </a:p>
        </p:txBody>
      </p:sp>
      <p:sp>
        <p:nvSpPr>
          <p:cNvPr id="4" name="PlaceHolder 5"/>
          <p:cNvSpPr>
            <a:spLocks noGrp="1"/>
          </p:cNvSpPr>
          <p:nvPr>
            <p:ph type="sldNum" idx="3"/>
          </p:nvPr>
        </p:nvSpPr>
        <p:spPr>
          <a:xfrm>
            <a:off x="7623360" y="5401800"/>
            <a:ext cx="2348280" cy="298080"/>
          </a:xfrm>
          <a:prstGeom prst="rect">
            <a:avLst/>
          </a:prstGeom>
          <a:noFill/>
          <a:ln w="0">
            <a:noFill/>
          </a:ln>
        </p:spPr>
        <p:txBody>
          <a:bodyPr lIns="0" tIns="0" rIns="0" bIns="0" anchor="t">
            <a:noAutofit/>
          </a:bodyPr>
          <a:lstStyle>
            <a:lvl1pPr indent="0" algn="r">
              <a:buNone/>
              <a:defRPr lang="en-US" sz="1400" b="0" strike="noStrike" spc="-1">
                <a:solidFill>
                  <a:srgbClr val="000000"/>
                </a:solidFill>
                <a:latin typeface="Times New Roman"/>
              </a:defRPr>
            </a:lvl1pPr>
          </a:lstStyle>
          <a:p>
            <a:pPr indent="0" algn="r">
              <a:buNone/>
            </a:pPr>
            <a:fld id="{5FA9B7E5-06A2-4986-92C6-54FA2164FA3B}" type="slidenum">
              <a:rPr lang="en-US" sz="1400" b="0" strike="noStrike" spc="-1">
                <a:solidFill>
                  <a:srgbClr val="000000"/>
                </a:solidFill>
                <a:latin typeface="Times New Roman"/>
              </a:rPr>
              <a:t>‹#›</a:t>
            </a:fld>
            <a:endParaRPr lang="en-US" sz="1400" b="0" strike="noStrike" spc="-1">
              <a:solidFill>
                <a:srgbClr val="000000"/>
              </a:solidFill>
              <a:latin typeface="Times New Roman"/>
            </a:endParaRPr>
          </a:p>
        </p:txBody>
      </p:sp>
      <p:pic>
        <p:nvPicPr>
          <p:cNvPr id="5" name="Imagen 4"/>
          <p:cNvPicPr/>
          <p:nvPr/>
        </p:nvPicPr>
        <p:blipFill>
          <a:blip r:embed="rId14"/>
          <a:stretch/>
        </p:blipFill>
        <p:spPr>
          <a:xfrm>
            <a:off x="9167400" y="36000"/>
            <a:ext cx="940680" cy="91440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gi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cds.cern.ch/record/2889325/?ln=es" TargetMode="Externa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xml"/><Relationship Id="rId4" Type="http://schemas.openxmlformats.org/officeDocument/2006/relationships/hyperlink" Target="http://cds.cern.ch/record/2889325/?ln=es"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sv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3.xml"/><Relationship Id="rId5" Type="http://schemas.openxmlformats.org/officeDocument/2006/relationships/image" Target="../media/image18.sv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3.xml"/><Relationship Id="rId5" Type="http://schemas.openxmlformats.org/officeDocument/2006/relationships/image" Target="../media/image29.sv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65A20EC-0F0E-333B-D6DC-68D63108A4E8}"/>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PlaceHolder 1"/>
          <p:cNvSpPr>
            <a:spLocks noGrp="1"/>
          </p:cNvSpPr>
          <p:nvPr>
            <p:ph type="title"/>
          </p:nvPr>
        </p:nvSpPr>
        <p:spPr>
          <a:xfrm>
            <a:off x="319121" y="353600"/>
            <a:ext cx="8884259" cy="649800"/>
          </a:xfrm>
          <a:prstGeom prst="rect">
            <a:avLst/>
          </a:prstGeom>
          <a:noFill/>
          <a:ln w="0">
            <a:noFill/>
          </a:ln>
        </p:spPr>
        <p:txBody>
          <a:bodyPr lIns="0" tIns="0" rIns="0" bIns="0" anchor="ctr">
            <a:noAutofit/>
          </a:bodyPr>
          <a:lstStyle/>
          <a:p>
            <a:r>
              <a:rPr lang="en-US" sz="2200" spc="-1" dirty="0">
                <a:solidFill>
                  <a:srgbClr val="000000"/>
                </a:solidFill>
                <a:ea typeface="+mj-lt"/>
                <a:cs typeface="+mj-lt"/>
              </a:rPr>
              <a:t>Radiation hardness and radiation-induced charge multiplication in neutron-irradiated </a:t>
            </a:r>
            <a:r>
              <a:rPr lang="en-US" sz="2200" spc="-1" err="1">
                <a:solidFill>
                  <a:srgbClr val="000000"/>
                </a:solidFill>
                <a:ea typeface="+mj-lt"/>
                <a:cs typeface="+mj-lt"/>
              </a:rPr>
              <a:t>SiC</a:t>
            </a:r>
            <a:r>
              <a:rPr lang="en-US" sz="2200" spc="-1" dirty="0">
                <a:solidFill>
                  <a:srgbClr val="000000"/>
                </a:solidFill>
                <a:ea typeface="+mj-lt"/>
                <a:cs typeface="+mj-lt"/>
              </a:rPr>
              <a:t> p-in-n diodes characterized by TPA-TCT</a:t>
            </a:r>
            <a:r>
              <a:rPr lang="en-US" sz="2400" spc="-1" dirty="0">
                <a:solidFill>
                  <a:srgbClr val="000000"/>
                </a:solidFill>
                <a:ea typeface="+mj-lt"/>
                <a:cs typeface="+mj-lt"/>
              </a:rPr>
              <a:t> </a:t>
            </a:r>
            <a:endParaRPr lang="es-ES" sz="2400" dirty="0"/>
          </a:p>
        </p:txBody>
      </p:sp>
      <p:sp>
        <p:nvSpPr>
          <p:cNvPr id="3" name="Marcador de pie de página 2">
            <a:extLst>
              <a:ext uri="{FF2B5EF4-FFF2-40B4-BE49-F238E27FC236}">
                <a16:creationId xmlns:a16="http://schemas.microsoft.com/office/drawing/2014/main" id="{009A54E5-D0F2-66B4-7E71-4E3FD776D070}"/>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
        <p:nvSpPr>
          <p:cNvPr id="2" name="Marcador de número de diapositiva 1">
            <a:extLst>
              <a:ext uri="{FF2B5EF4-FFF2-40B4-BE49-F238E27FC236}">
                <a16:creationId xmlns:a16="http://schemas.microsoft.com/office/drawing/2014/main" id="{9E08DA07-34F9-DB27-4EF5-9041EE6FCC58}"/>
              </a:ext>
            </a:extLst>
          </p:cNvPr>
          <p:cNvSpPr>
            <a:spLocks noGrp="1"/>
          </p:cNvSpPr>
          <p:nvPr>
            <p:ph type="sldNum" idx="3"/>
          </p:nvPr>
        </p:nvSpPr>
        <p:spPr>
          <a:xfrm>
            <a:off x="7653815" y="5409400"/>
            <a:ext cx="2317825" cy="153461"/>
          </a:xfrm>
        </p:spPr>
        <p:txBody>
          <a:bodyPr/>
          <a:lstStyle/>
          <a:p>
            <a:fld id="{C56542C7-0308-47EA-8E5A-8BB773AFAC97}" type="slidenum">
              <a:rPr lang="es-ES"/>
              <a:t>1</a:t>
            </a:fld>
            <a:endParaRPr lang="es-ES"/>
          </a:p>
        </p:txBody>
      </p:sp>
      <p:sp>
        <p:nvSpPr>
          <p:cNvPr id="4" name="Marcador de contenido 3">
            <a:extLst>
              <a:ext uri="{FF2B5EF4-FFF2-40B4-BE49-F238E27FC236}">
                <a16:creationId xmlns:a16="http://schemas.microsoft.com/office/drawing/2014/main" id="{A07FF491-C9EF-CB88-C076-EB5A9D503CE8}"/>
              </a:ext>
            </a:extLst>
          </p:cNvPr>
          <p:cNvSpPr>
            <a:spLocks noGrp="1"/>
          </p:cNvSpPr>
          <p:nvPr>
            <p:ph/>
          </p:nvPr>
        </p:nvSpPr>
        <p:spPr>
          <a:xfrm>
            <a:off x="232437" y="1417482"/>
            <a:ext cx="9071640" cy="3614342"/>
          </a:xfrm>
        </p:spPr>
        <p:txBody>
          <a:bodyPr>
            <a:normAutofit fontScale="77500" lnSpcReduction="20000"/>
          </a:bodyPr>
          <a:lstStyle/>
          <a:p>
            <a:r>
              <a:rPr lang="es-ES" sz="2400" dirty="0">
                <a:solidFill>
                  <a:srgbClr val="0367AD"/>
                </a:solidFill>
              </a:rPr>
              <a:t>Planes Complementarios </a:t>
            </a:r>
            <a:r>
              <a:rPr lang="es-ES" sz="2400" dirty="0" err="1">
                <a:solidFill>
                  <a:srgbClr val="0367AD"/>
                </a:solidFill>
              </a:rPr>
              <a:t>Astro+HEP</a:t>
            </a:r>
            <a:r>
              <a:rPr lang="es-ES" sz="2400" dirty="0">
                <a:solidFill>
                  <a:srgbClr val="0367AD"/>
                </a:solidFill>
              </a:rPr>
              <a:t>, Santander,  </a:t>
            </a:r>
            <a:r>
              <a:rPr lang="es-ES" sz="2400" dirty="0" err="1">
                <a:solidFill>
                  <a:srgbClr val="0367AD"/>
                </a:solidFill>
              </a:rPr>
              <a:t>November</a:t>
            </a:r>
            <a:r>
              <a:rPr lang="es-ES" sz="2400" dirty="0">
                <a:solidFill>
                  <a:srgbClr val="0367AD"/>
                </a:solidFill>
              </a:rPr>
              <a:t> 25, 2025</a:t>
            </a:r>
          </a:p>
          <a:p>
            <a:pPr marL="0" indent="0">
              <a:buNone/>
            </a:pPr>
            <a:endParaRPr lang="es-ES" dirty="0">
              <a:cs typeface="Arial"/>
            </a:endParaRPr>
          </a:p>
          <a:p>
            <a:pPr marL="0" indent="0">
              <a:buNone/>
            </a:pPr>
            <a:endParaRPr lang="es-ES" dirty="0">
              <a:solidFill>
                <a:srgbClr val="000000"/>
              </a:solidFill>
              <a:cs typeface="Arial"/>
            </a:endParaRPr>
          </a:p>
          <a:p>
            <a:endParaRPr lang="es-ES" dirty="0">
              <a:solidFill>
                <a:srgbClr val="000000"/>
              </a:solidFill>
              <a:ea typeface="+mn-lt"/>
              <a:cs typeface="+mn-lt"/>
            </a:endParaRPr>
          </a:p>
          <a:p>
            <a:endParaRPr lang="es-ES" dirty="0">
              <a:solidFill>
                <a:srgbClr val="000000"/>
              </a:solidFill>
              <a:ea typeface="+mn-lt"/>
              <a:cs typeface="+mn-lt"/>
            </a:endParaRPr>
          </a:p>
          <a:p>
            <a:pPr>
              <a:lnSpc>
                <a:spcPct val="120000"/>
              </a:lnSpc>
            </a:pPr>
            <a:endParaRPr lang="es-ES" sz="1800" dirty="0">
              <a:solidFill>
                <a:srgbClr val="0367AD"/>
              </a:solidFill>
              <a:ea typeface="+mn-lt"/>
              <a:cs typeface="+mn-lt"/>
            </a:endParaRPr>
          </a:p>
          <a:p>
            <a:pPr>
              <a:lnSpc>
                <a:spcPct val="120000"/>
              </a:lnSpc>
              <a:buNone/>
            </a:pPr>
            <a:r>
              <a:rPr lang="es-ES" sz="1800" dirty="0">
                <a:solidFill>
                  <a:srgbClr val="0367AD"/>
                </a:solidFill>
                <a:ea typeface="+mn-lt"/>
                <a:cs typeface="+mn-lt"/>
              </a:rPr>
              <a:t>J. Duarte, M. Fernández, E. Navarrete, I. Vila Álvarez, D. Rosich,</a:t>
            </a:r>
            <a:endParaRPr lang="es-ES" sz="1800" dirty="0">
              <a:solidFill>
                <a:srgbClr val="0367AD"/>
              </a:solidFill>
              <a:cs typeface="Arial"/>
            </a:endParaRPr>
          </a:p>
          <a:p>
            <a:pPr>
              <a:lnSpc>
                <a:spcPct val="120000"/>
              </a:lnSpc>
              <a:buNone/>
            </a:pPr>
            <a:r>
              <a:rPr lang="es-ES" sz="1800" b="1" dirty="0">
                <a:solidFill>
                  <a:srgbClr val="0367AD"/>
                </a:solidFill>
                <a:ea typeface="+mn-lt"/>
                <a:cs typeface="+mn-lt"/>
              </a:rPr>
              <a:t>C. Quintana</a:t>
            </a:r>
            <a:endParaRPr lang="es-ES" b="1">
              <a:solidFill>
                <a:srgbClr val="0367AD"/>
              </a:solidFill>
            </a:endParaRPr>
          </a:p>
          <a:p>
            <a:pPr>
              <a:lnSpc>
                <a:spcPct val="120000"/>
              </a:lnSpc>
              <a:buNone/>
            </a:pPr>
            <a:r>
              <a:rPr lang="es-ES" sz="1800" b="1" dirty="0">
                <a:solidFill>
                  <a:srgbClr val="00B050"/>
                </a:solidFill>
                <a:ea typeface="+mn-lt"/>
                <a:cs typeface="+mn-lt"/>
              </a:rPr>
              <a:t>Instituto de Física de Cantabria (CSIC-UC)</a:t>
            </a:r>
            <a:endParaRPr lang="es-ES" sz="1800" b="1" dirty="0">
              <a:solidFill>
                <a:srgbClr val="00B050"/>
              </a:solidFill>
              <a:cs typeface="Arial"/>
            </a:endParaRPr>
          </a:p>
          <a:p>
            <a:pPr>
              <a:lnSpc>
                <a:spcPct val="120000"/>
              </a:lnSpc>
              <a:buNone/>
            </a:pPr>
            <a:endParaRPr lang="es-ES" sz="1800" b="1" dirty="0">
              <a:solidFill>
                <a:srgbClr val="00B050"/>
              </a:solidFill>
              <a:ea typeface="+mn-lt"/>
              <a:cs typeface="+mn-lt"/>
            </a:endParaRPr>
          </a:p>
          <a:p>
            <a:pPr>
              <a:lnSpc>
                <a:spcPct val="120000"/>
              </a:lnSpc>
            </a:pPr>
            <a:endParaRPr lang="es-ES" sz="1800" dirty="0">
              <a:solidFill>
                <a:srgbClr val="0367AD"/>
              </a:solidFill>
              <a:ea typeface="+mn-lt"/>
              <a:cs typeface="+mn-lt"/>
            </a:endParaRPr>
          </a:p>
          <a:p>
            <a:pPr>
              <a:lnSpc>
                <a:spcPct val="120000"/>
              </a:lnSpc>
              <a:buNone/>
            </a:pPr>
            <a:r>
              <a:rPr lang="es-ES" sz="1800" dirty="0">
                <a:solidFill>
                  <a:srgbClr val="0367AD"/>
                </a:solidFill>
                <a:ea typeface="+mn-lt"/>
                <a:cs typeface="+mn-lt"/>
              </a:rPr>
              <a:t>R. Montero</a:t>
            </a:r>
            <a:endParaRPr lang="es-ES" sz="1800">
              <a:solidFill>
                <a:srgbClr val="0367AD"/>
              </a:solidFill>
            </a:endParaRPr>
          </a:p>
          <a:p>
            <a:pPr marL="0" indent="0">
              <a:lnSpc>
                <a:spcPct val="120000"/>
              </a:lnSpc>
              <a:buNone/>
            </a:pPr>
            <a:r>
              <a:rPr lang="es-ES" sz="1800" b="1" dirty="0">
                <a:solidFill>
                  <a:srgbClr val="00B050"/>
                </a:solidFill>
                <a:ea typeface="+mn-lt"/>
                <a:cs typeface="+mn-lt"/>
              </a:rPr>
              <a:t>Universidad del País Vasco</a:t>
            </a:r>
            <a:endParaRPr lang="es-ES" sz="1800" b="1">
              <a:solidFill>
                <a:srgbClr val="00B050"/>
              </a:solidFill>
            </a:endParaRPr>
          </a:p>
        </p:txBody>
      </p:sp>
      <p:pic>
        <p:nvPicPr>
          <p:cNvPr id="5" name="Imagen 4" descr="https://ifca.unican.es/Documents/ImagenInstitucional/logo_IFCA_grupo_Particulas_eng.png">
            <a:extLst>
              <a:ext uri="{FF2B5EF4-FFF2-40B4-BE49-F238E27FC236}">
                <a16:creationId xmlns:a16="http://schemas.microsoft.com/office/drawing/2014/main" id="{7B503603-A4C4-1691-B7CC-E3EE59012772}"/>
              </a:ext>
            </a:extLst>
          </p:cNvPr>
          <p:cNvPicPr>
            <a:picLocks noChangeAspect="1"/>
          </p:cNvPicPr>
          <p:nvPr/>
        </p:nvPicPr>
        <p:blipFill>
          <a:blip r:embed="rId2"/>
          <a:stretch>
            <a:fillRect/>
          </a:stretch>
        </p:blipFill>
        <p:spPr>
          <a:xfrm>
            <a:off x="7125412" y="1923558"/>
            <a:ext cx="1989830" cy="712409"/>
          </a:xfrm>
          <a:prstGeom prst="rect">
            <a:avLst/>
          </a:prstGeom>
        </p:spPr>
      </p:pic>
      <p:pic>
        <p:nvPicPr>
          <p:cNvPr id="8" name="Imagen 7" descr="Logotipo general UPV/EHU - Universidad y Sociedad - UPV/EHU">
            <a:extLst>
              <a:ext uri="{FF2B5EF4-FFF2-40B4-BE49-F238E27FC236}">
                <a16:creationId xmlns:a16="http://schemas.microsoft.com/office/drawing/2014/main" id="{2DF1E945-5E91-8494-4726-F4115EE144FE}"/>
              </a:ext>
            </a:extLst>
          </p:cNvPr>
          <p:cNvPicPr>
            <a:picLocks noChangeAspect="1"/>
          </p:cNvPicPr>
          <p:nvPr/>
        </p:nvPicPr>
        <p:blipFill>
          <a:blip r:embed="rId3"/>
          <a:stretch>
            <a:fillRect/>
          </a:stretch>
        </p:blipFill>
        <p:spPr>
          <a:xfrm>
            <a:off x="7384063" y="3879660"/>
            <a:ext cx="1468330" cy="1073565"/>
          </a:xfrm>
          <a:prstGeom prst="rect">
            <a:avLst/>
          </a:prstGeom>
        </p:spPr>
      </p:pic>
      <p:pic>
        <p:nvPicPr>
          <p:cNvPr id="6" name="Imagen 5" descr="Identidad institucional | Centro de Ciencias Humanas y Sociales">
            <a:extLst>
              <a:ext uri="{FF2B5EF4-FFF2-40B4-BE49-F238E27FC236}">
                <a16:creationId xmlns:a16="http://schemas.microsoft.com/office/drawing/2014/main" id="{2CE3612B-9A8B-B6A1-32BC-98B2CFDD268C}"/>
              </a:ext>
            </a:extLst>
          </p:cNvPr>
          <p:cNvPicPr>
            <a:picLocks noChangeAspect="1"/>
          </p:cNvPicPr>
          <p:nvPr/>
        </p:nvPicPr>
        <p:blipFill>
          <a:blip r:embed="rId4"/>
          <a:stretch>
            <a:fillRect/>
          </a:stretch>
        </p:blipFill>
        <p:spPr>
          <a:xfrm>
            <a:off x="8005335" y="3014367"/>
            <a:ext cx="1572768" cy="623316"/>
          </a:xfrm>
          <a:prstGeom prst="rect">
            <a:avLst/>
          </a:prstGeom>
        </p:spPr>
      </p:pic>
      <p:pic>
        <p:nvPicPr>
          <p:cNvPr id="7" name="Imagen 6" descr="Universidad de Colima | Internacionalizaci n - Cantabria">
            <a:extLst>
              <a:ext uri="{FF2B5EF4-FFF2-40B4-BE49-F238E27FC236}">
                <a16:creationId xmlns:a16="http://schemas.microsoft.com/office/drawing/2014/main" id="{F8AA6E33-1578-DF48-41D1-5CB746FF5AD6}"/>
              </a:ext>
            </a:extLst>
          </p:cNvPr>
          <p:cNvPicPr>
            <a:picLocks noChangeAspect="1"/>
          </p:cNvPicPr>
          <p:nvPr/>
        </p:nvPicPr>
        <p:blipFill>
          <a:blip r:embed="rId5"/>
          <a:stretch>
            <a:fillRect/>
          </a:stretch>
        </p:blipFill>
        <p:spPr>
          <a:xfrm>
            <a:off x="6763227" y="2761979"/>
            <a:ext cx="1104010" cy="11196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AAFCDCDF-ACC0-F47D-977C-D163B50C5818}"/>
              </a:ext>
            </a:extLst>
          </p:cNvPr>
          <p:cNvSpPr>
            <a:spLocks noGrp="1"/>
          </p:cNvSpPr>
          <p:nvPr>
            <p:ph type="sldNum" idx="3"/>
          </p:nvPr>
        </p:nvSpPr>
        <p:spPr/>
        <p:txBody>
          <a:bodyPr/>
          <a:lstStyle/>
          <a:p>
            <a:fld id="{4DEAB535-79E0-4518-A18C-ACC1AD5C95D8}" type="slidenum">
              <a:rPr lang="es-ES"/>
              <a:t>10</a:t>
            </a:fld>
            <a:endParaRPr lang="es-ES"/>
          </a:p>
        </p:txBody>
      </p:sp>
      <p:pic>
        <p:nvPicPr>
          <p:cNvPr id="10" name="Marcador de contenido 9" descr="Gráfico, Gráfico de líneas&#10;&#10;El contenido generado por inteligencia artificial puede ser incorrecto.">
            <a:extLst>
              <a:ext uri="{FF2B5EF4-FFF2-40B4-BE49-F238E27FC236}">
                <a16:creationId xmlns:a16="http://schemas.microsoft.com/office/drawing/2014/main" id="{9F97200F-AEE5-F649-407C-B87DDFE78E30}"/>
              </a:ext>
            </a:extLst>
          </p:cNvPr>
          <p:cNvPicPr>
            <a:picLocks noGrp="1" noChangeAspect="1"/>
          </p:cNvPicPr>
          <p:nvPr>
            <p:ph/>
          </p:nvPr>
        </p:nvPicPr>
        <p:blipFill>
          <a:blip r:embed="rId2"/>
          <a:stretch>
            <a:fillRect/>
          </a:stretch>
        </p:blipFill>
        <p:spPr>
          <a:xfrm>
            <a:off x="278783" y="1041844"/>
            <a:ext cx="5742237" cy="3875016"/>
          </a:xfrm>
        </p:spPr>
      </p:pic>
      <p:sp>
        <p:nvSpPr>
          <p:cNvPr id="9" name="PlaceHolder 1">
            <a:extLst>
              <a:ext uri="{FF2B5EF4-FFF2-40B4-BE49-F238E27FC236}">
                <a16:creationId xmlns:a16="http://schemas.microsoft.com/office/drawing/2014/main" id="{D6708C2C-619C-90BD-55D8-8D5AEA772320}"/>
              </a:ext>
            </a:extLst>
          </p:cNvPr>
          <p:cNvSpPr>
            <a:spLocks noGrp="1"/>
          </p:cNvSpPr>
          <p:nvPr>
            <p:ph type="title"/>
          </p:nvPr>
        </p:nvSpPr>
        <p:spPr>
          <a:xfrm>
            <a:off x="228600" y="4321"/>
            <a:ext cx="8565324" cy="681479"/>
          </a:xfrm>
          <a:prstGeom prst="rect">
            <a:avLst/>
          </a:prstGeom>
          <a:noFill/>
          <a:ln w="0">
            <a:noFill/>
          </a:ln>
        </p:spPr>
        <p:txBody>
          <a:bodyPr lIns="0" tIns="0" rIns="0" bIns="0" anchor="ctr">
            <a:noAutofit/>
          </a:bodyPr>
          <a:lstStyle/>
          <a:p>
            <a:r>
              <a:rPr lang="en-US" sz="2400" spc="-1" dirty="0">
                <a:solidFill>
                  <a:srgbClr val="0367AD"/>
                </a:solidFill>
                <a:latin typeface="Arial"/>
              </a:rPr>
              <a:t>Charge multiplication in forward-biased irradiated sample</a:t>
            </a:r>
            <a:endParaRPr lang="es-ES" sz="2400"/>
          </a:p>
        </p:txBody>
      </p:sp>
      <p:cxnSp>
        <p:nvCxnSpPr>
          <p:cNvPr id="11" name="Conector recto de flecha 10">
            <a:extLst>
              <a:ext uri="{FF2B5EF4-FFF2-40B4-BE49-F238E27FC236}">
                <a16:creationId xmlns:a16="http://schemas.microsoft.com/office/drawing/2014/main" id="{7D83C108-C3A4-B3E7-C28D-F876526735AD}"/>
              </a:ext>
            </a:extLst>
          </p:cNvPr>
          <p:cNvCxnSpPr/>
          <p:nvPr/>
        </p:nvCxnSpPr>
        <p:spPr>
          <a:xfrm flipV="1">
            <a:off x="4550867" y="2764323"/>
            <a:ext cx="1506192" cy="49"/>
          </a:xfrm>
          <a:prstGeom prst="straightConnector1">
            <a:avLst/>
          </a:prstGeom>
          <a:ln w="28575">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342A6CB7-84A7-94B3-34A6-253A695619BF}"/>
              </a:ext>
            </a:extLst>
          </p:cNvPr>
          <p:cNvCxnSpPr>
            <a:cxnSpLocks/>
          </p:cNvCxnSpPr>
          <p:nvPr/>
        </p:nvCxnSpPr>
        <p:spPr>
          <a:xfrm>
            <a:off x="4396170" y="3450472"/>
            <a:ext cx="1661655" cy="16317"/>
          </a:xfrm>
          <a:prstGeom prst="straightConnector1">
            <a:avLst/>
          </a:prstGeom>
          <a:ln w="28575">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3802B4C1-9029-D8E7-47A1-846F93C9BADB}"/>
              </a:ext>
            </a:extLst>
          </p:cNvPr>
          <p:cNvCxnSpPr>
            <a:cxnSpLocks/>
          </p:cNvCxnSpPr>
          <p:nvPr/>
        </p:nvCxnSpPr>
        <p:spPr>
          <a:xfrm flipV="1">
            <a:off x="4155905" y="4133051"/>
            <a:ext cx="2015174" cy="18591"/>
          </a:xfrm>
          <a:prstGeom prst="straightConnector1">
            <a:avLst/>
          </a:prstGeom>
          <a:ln w="28575">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A4F8281C-6E95-B510-1D0D-CB052DBC3BC5}"/>
              </a:ext>
            </a:extLst>
          </p:cNvPr>
          <p:cNvSpPr txBox="1"/>
          <p:nvPr/>
        </p:nvSpPr>
        <p:spPr>
          <a:xfrm>
            <a:off x="636985" y="824799"/>
            <a:ext cx="557428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a:ea typeface="+mn-lt"/>
                <a:cs typeface="+mn-lt"/>
              </a:rPr>
              <a:t>TPA-TCT z-</a:t>
            </a:r>
            <a:r>
              <a:rPr lang="es-ES" dirty="0" err="1">
                <a:ea typeface="+mn-lt"/>
                <a:cs typeface="+mn-lt"/>
              </a:rPr>
              <a:t>scan</a:t>
            </a:r>
            <a:r>
              <a:rPr lang="es-ES" dirty="0">
                <a:ea typeface="+mn-lt"/>
                <a:cs typeface="+mn-lt"/>
              </a:rPr>
              <a:t> </a:t>
            </a:r>
            <a:r>
              <a:rPr lang="es-ES" dirty="0" err="1">
                <a:ea typeface="+mn-lt"/>
                <a:cs typeface="+mn-lt"/>
              </a:rPr>
              <a:t>of</a:t>
            </a:r>
            <a:r>
              <a:rPr lang="es-ES" dirty="0">
                <a:ea typeface="+mn-lt"/>
                <a:cs typeface="+mn-lt"/>
              </a:rPr>
              <a:t> </a:t>
            </a:r>
            <a:r>
              <a:rPr lang="es-ES" dirty="0" err="1">
                <a:ea typeface="+mn-lt"/>
                <a:cs typeface="+mn-lt"/>
              </a:rPr>
              <a:t>fresh</a:t>
            </a:r>
            <a:r>
              <a:rPr lang="es-ES" dirty="0">
                <a:ea typeface="+mn-lt"/>
                <a:cs typeface="+mn-lt"/>
              </a:rPr>
              <a:t> and </a:t>
            </a:r>
            <a:r>
              <a:rPr lang="es-ES" dirty="0" err="1">
                <a:ea typeface="+mn-lt"/>
                <a:cs typeface="+mn-lt"/>
              </a:rPr>
              <a:t>irradiated</a:t>
            </a:r>
            <a:r>
              <a:rPr lang="es-ES" dirty="0">
                <a:ea typeface="+mn-lt"/>
                <a:cs typeface="+mn-lt"/>
              </a:rPr>
              <a:t> </a:t>
            </a:r>
            <a:r>
              <a:rPr lang="es-ES" dirty="0" err="1">
                <a:ea typeface="+mn-lt"/>
                <a:cs typeface="+mn-lt"/>
              </a:rPr>
              <a:t>samples</a:t>
            </a:r>
            <a:endParaRPr lang="es-ES" dirty="0" err="1"/>
          </a:p>
        </p:txBody>
      </p:sp>
      <p:sp>
        <p:nvSpPr>
          <p:cNvPr id="15" name="Cerrar llave 14">
            <a:extLst>
              <a:ext uri="{FF2B5EF4-FFF2-40B4-BE49-F238E27FC236}">
                <a16:creationId xmlns:a16="http://schemas.microsoft.com/office/drawing/2014/main" id="{632E3E1D-4821-1E9D-9027-A305BEE73298}"/>
              </a:ext>
            </a:extLst>
          </p:cNvPr>
          <p:cNvSpPr/>
          <p:nvPr/>
        </p:nvSpPr>
        <p:spPr>
          <a:xfrm rot="5400000">
            <a:off x="3479861" y="3894417"/>
            <a:ext cx="195901" cy="1553534"/>
          </a:xfrm>
          <a:prstGeom prst="righ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sp>
        <p:nvSpPr>
          <p:cNvPr id="16" name="CuadroTexto 15">
            <a:extLst>
              <a:ext uri="{FF2B5EF4-FFF2-40B4-BE49-F238E27FC236}">
                <a16:creationId xmlns:a16="http://schemas.microsoft.com/office/drawing/2014/main" id="{098E75DD-1143-96D0-61FD-F264F7F83FE7}"/>
              </a:ext>
            </a:extLst>
          </p:cNvPr>
          <p:cNvSpPr txBox="1"/>
          <p:nvPr/>
        </p:nvSpPr>
        <p:spPr>
          <a:xfrm>
            <a:off x="2670445" y="4720231"/>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dirty="0" err="1">
                <a:solidFill>
                  <a:srgbClr val="0367AD"/>
                </a:solidFill>
              </a:rPr>
              <a:t>Diode</a:t>
            </a:r>
            <a:r>
              <a:rPr lang="es-ES" sz="1400" dirty="0">
                <a:solidFill>
                  <a:srgbClr val="0367AD"/>
                </a:solidFill>
              </a:rPr>
              <a:t> active </a:t>
            </a:r>
            <a:r>
              <a:rPr lang="es-ES" sz="1400" dirty="0" err="1">
                <a:solidFill>
                  <a:srgbClr val="0367AD"/>
                </a:solidFill>
              </a:rPr>
              <a:t>thickness</a:t>
            </a:r>
            <a:endParaRPr lang="es-ES" sz="1400" dirty="0">
              <a:solidFill>
                <a:srgbClr val="0367AD"/>
              </a:solidFill>
            </a:endParaRPr>
          </a:p>
        </p:txBody>
      </p:sp>
      <p:sp>
        <p:nvSpPr>
          <p:cNvPr id="17" name="CuadroTexto 16">
            <a:extLst>
              <a:ext uri="{FF2B5EF4-FFF2-40B4-BE49-F238E27FC236}">
                <a16:creationId xmlns:a16="http://schemas.microsoft.com/office/drawing/2014/main" id="{4B2E5ABF-2DCC-9FFE-6506-6FE86236276A}"/>
              </a:ext>
            </a:extLst>
          </p:cNvPr>
          <p:cNvSpPr txBox="1"/>
          <p:nvPr/>
        </p:nvSpPr>
        <p:spPr>
          <a:xfrm>
            <a:off x="6167923" y="2576478"/>
            <a:ext cx="341415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a:t>Forward-</a:t>
            </a:r>
            <a:r>
              <a:rPr lang="es-ES" dirty="0" err="1"/>
              <a:t>biased</a:t>
            </a:r>
            <a:r>
              <a:rPr lang="es-ES" dirty="0"/>
              <a:t> </a:t>
            </a:r>
            <a:r>
              <a:rPr lang="es-ES" dirty="0" err="1"/>
              <a:t>irradiated</a:t>
            </a:r>
          </a:p>
        </p:txBody>
      </p:sp>
      <p:sp>
        <p:nvSpPr>
          <p:cNvPr id="18" name="CuadroTexto 17">
            <a:extLst>
              <a:ext uri="{FF2B5EF4-FFF2-40B4-BE49-F238E27FC236}">
                <a16:creationId xmlns:a16="http://schemas.microsoft.com/office/drawing/2014/main" id="{5FA78AF2-FCD6-F9C2-038B-9866BAEA3D7C}"/>
              </a:ext>
            </a:extLst>
          </p:cNvPr>
          <p:cNvSpPr txBox="1"/>
          <p:nvPr/>
        </p:nvSpPr>
        <p:spPr>
          <a:xfrm>
            <a:off x="6168337" y="3270825"/>
            <a:ext cx="341415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a:t>Reverse-</a:t>
            </a:r>
            <a:r>
              <a:rPr lang="es-ES" dirty="0" err="1"/>
              <a:t>biased</a:t>
            </a:r>
            <a:r>
              <a:rPr lang="es-ES" dirty="0"/>
              <a:t> </a:t>
            </a:r>
            <a:r>
              <a:rPr lang="es-ES" dirty="0" err="1"/>
              <a:t>fresh</a:t>
            </a:r>
          </a:p>
        </p:txBody>
      </p:sp>
      <p:sp>
        <p:nvSpPr>
          <p:cNvPr id="19" name="CuadroTexto 18">
            <a:extLst>
              <a:ext uri="{FF2B5EF4-FFF2-40B4-BE49-F238E27FC236}">
                <a16:creationId xmlns:a16="http://schemas.microsoft.com/office/drawing/2014/main" id="{9887005C-351C-C58A-C938-65FB66098D43}"/>
              </a:ext>
            </a:extLst>
          </p:cNvPr>
          <p:cNvSpPr txBox="1"/>
          <p:nvPr/>
        </p:nvSpPr>
        <p:spPr>
          <a:xfrm>
            <a:off x="6168540" y="4006006"/>
            <a:ext cx="341415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a:t>Reverse-</a:t>
            </a:r>
            <a:r>
              <a:rPr lang="es-ES" dirty="0" err="1"/>
              <a:t>biased</a:t>
            </a:r>
            <a:r>
              <a:rPr lang="es-ES" dirty="0"/>
              <a:t> </a:t>
            </a:r>
            <a:r>
              <a:rPr lang="es-ES" dirty="0" err="1"/>
              <a:t>irradiated</a:t>
            </a:r>
            <a:endParaRPr lang="es-ES" dirty="0"/>
          </a:p>
        </p:txBody>
      </p:sp>
      <p:cxnSp>
        <p:nvCxnSpPr>
          <p:cNvPr id="20" name="Conector recto de flecha 19">
            <a:extLst>
              <a:ext uri="{FF2B5EF4-FFF2-40B4-BE49-F238E27FC236}">
                <a16:creationId xmlns:a16="http://schemas.microsoft.com/office/drawing/2014/main" id="{8B46CC18-93C2-6F46-DF97-E5EA46D34D60}"/>
              </a:ext>
            </a:extLst>
          </p:cNvPr>
          <p:cNvCxnSpPr/>
          <p:nvPr/>
        </p:nvCxnSpPr>
        <p:spPr>
          <a:xfrm flipH="1">
            <a:off x="3092324" y="1886360"/>
            <a:ext cx="4" cy="981958"/>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6E432985-D33E-2D51-A924-B8BDF36B997C}"/>
              </a:ext>
            </a:extLst>
          </p:cNvPr>
          <p:cNvSpPr txBox="1"/>
          <p:nvPr/>
        </p:nvSpPr>
        <p:spPr>
          <a:xfrm>
            <a:off x="1921913" y="2343010"/>
            <a:ext cx="137326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err="1">
                <a:solidFill>
                  <a:srgbClr val="FF0000"/>
                </a:solidFill>
              </a:rPr>
              <a:t>Multiplication</a:t>
            </a:r>
            <a:endParaRPr lang="es-ES" sz="1400">
              <a:solidFill>
                <a:srgbClr val="FF0000"/>
              </a:solidFill>
            </a:endParaRPr>
          </a:p>
        </p:txBody>
      </p:sp>
      <p:sp>
        <p:nvSpPr>
          <p:cNvPr id="23" name="Marcador de contenido 2">
            <a:extLst>
              <a:ext uri="{FF2B5EF4-FFF2-40B4-BE49-F238E27FC236}">
                <a16:creationId xmlns:a16="http://schemas.microsoft.com/office/drawing/2014/main" id="{2304D05E-7E72-6F38-FEE6-67766A474E92}"/>
              </a:ext>
            </a:extLst>
          </p:cNvPr>
          <p:cNvSpPr>
            <a:spLocks noGrp="1"/>
          </p:cNvSpPr>
          <p:nvPr/>
        </p:nvSpPr>
        <p:spPr>
          <a:xfrm>
            <a:off x="6019505" y="1007894"/>
            <a:ext cx="3960282" cy="1233507"/>
          </a:xfrm>
          <a:prstGeom prst="rect">
            <a:avLst/>
          </a:prstGeom>
          <a:noFill/>
          <a:ln w="0">
            <a:noFill/>
          </a:ln>
        </p:spPr>
        <p:txBody>
          <a:bodyPr lIns="0" tIns="0" rIns="0" bIns="0" anchor="t">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err="1">
                <a:solidFill>
                  <a:srgbClr val="0367AD"/>
                </a:solidFill>
                <a:ea typeface="+mn-lt"/>
                <a:cs typeface="+mn-lt"/>
              </a:rPr>
              <a:t>Charge</a:t>
            </a:r>
            <a:r>
              <a:rPr lang="es-ES" dirty="0">
                <a:solidFill>
                  <a:srgbClr val="0367AD"/>
                </a:solidFill>
                <a:ea typeface="+mn-lt"/>
                <a:cs typeface="+mn-lt"/>
              </a:rPr>
              <a:t> </a:t>
            </a:r>
            <a:r>
              <a:rPr lang="es-ES" dirty="0" err="1">
                <a:solidFill>
                  <a:srgbClr val="0367AD"/>
                </a:solidFill>
                <a:ea typeface="+mn-lt"/>
                <a:cs typeface="+mn-lt"/>
              </a:rPr>
              <a:t>multiplication</a:t>
            </a:r>
          </a:p>
          <a:p>
            <a:r>
              <a:rPr lang="es-ES" dirty="0" err="1">
                <a:solidFill>
                  <a:srgbClr val="0367AD"/>
                </a:solidFill>
                <a:ea typeface="+mn-lt"/>
                <a:cs typeface="+mn-lt"/>
              </a:rPr>
              <a:t>Fully</a:t>
            </a:r>
            <a:r>
              <a:rPr lang="es-ES" dirty="0">
                <a:solidFill>
                  <a:srgbClr val="0367AD"/>
                </a:solidFill>
                <a:ea typeface="+mn-lt"/>
                <a:cs typeface="+mn-lt"/>
              </a:rPr>
              <a:t> </a:t>
            </a:r>
            <a:r>
              <a:rPr lang="es-ES" dirty="0" err="1">
                <a:solidFill>
                  <a:srgbClr val="0367AD"/>
                </a:solidFill>
                <a:ea typeface="+mn-lt"/>
                <a:cs typeface="+mn-lt"/>
              </a:rPr>
              <a:t>depleted</a:t>
            </a:r>
            <a:r>
              <a:rPr lang="es-ES" dirty="0">
                <a:solidFill>
                  <a:srgbClr val="0367AD"/>
                </a:solidFill>
                <a:ea typeface="+mn-lt"/>
                <a:cs typeface="+mn-lt"/>
              </a:rPr>
              <a:t> after </a:t>
            </a:r>
            <a:r>
              <a:rPr lang="es-ES" dirty="0" err="1">
                <a:solidFill>
                  <a:srgbClr val="0367AD"/>
                </a:solidFill>
                <a:ea typeface="+mn-lt"/>
                <a:cs typeface="+mn-lt"/>
              </a:rPr>
              <a:t>irradiation</a:t>
            </a:r>
            <a:endParaRPr lang="es-ES" dirty="0" err="1">
              <a:solidFill>
                <a:srgbClr val="0367AD"/>
              </a:solidFill>
            </a:endParaRPr>
          </a:p>
          <a:p>
            <a:r>
              <a:rPr lang="es-ES" err="1">
                <a:solidFill>
                  <a:srgbClr val="0367AD"/>
                </a:solidFill>
                <a:ea typeface="+mn-lt"/>
                <a:cs typeface="+mn-lt"/>
              </a:rPr>
              <a:t>Trapping</a:t>
            </a:r>
            <a:r>
              <a:rPr lang="es-ES" dirty="0">
                <a:solidFill>
                  <a:srgbClr val="0367AD"/>
                </a:solidFill>
                <a:ea typeface="+mn-lt"/>
                <a:cs typeface="+mn-lt"/>
              </a:rPr>
              <a:t> </a:t>
            </a:r>
            <a:r>
              <a:rPr lang="es-ES" err="1">
                <a:solidFill>
                  <a:srgbClr val="0367AD"/>
                </a:solidFill>
                <a:ea typeface="+mn-lt"/>
                <a:cs typeface="+mn-lt"/>
              </a:rPr>
              <a:t>on</a:t>
            </a:r>
            <a:r>
              <a:rPr lang="es-ES" dirty="0">
                <a:solidFill>
                  <a:srgbClr val="0367AD"/>
                </a:solidFill>
                <a:ea typeface="+mn-lt"/>
                <a:cs typeface="+mn-lt"/>
              </a:rPr>
              <a:t> </a:t>
            </a:r>
            <a:r>
              <a:rPr lang="es-ES" err="1">
                <a:solidFill>
                  <a:srgbClr val="0367AD"/>
                </a:solidFill>
                <a:ea typeface="+mn-lt"/>
                <a:cs typeface="+mn-lt"/>
              </a:rPr>
              <a:t>irradiated</a:t>
            </a:r>
            <a:r>
              <a:rPr lang="es-ES" dirty="0">
                <a:solidFill>
                  <a:srgbClr val="0367AD"/>
                </a:solidFill>
                <a:ea typeface="+mn-lt"/>
                <a:cs typeface="+mn-lt"/>
              </a:rPr>
              <a:t> </a:t>
            </a:r>
            <a:r>
              <a:rPr lang="es-ES" err="1">
                <a:solidFill>
                  <a:srgbClr val="0367AD"/>
                </a:solidFill>
                <a:ea typeface="+mn-lt"/>
                <a:cs typeface="+mn-lt"/>
              </a:rPr>
              <a:t>samples</a:t>
            </a:r>
            <a:endParaRPr lang="es-ES">
              <a:solidFill>
                <a:srgbClr val="0367AD"/>
              </a:solidFill>
              <a:ea typeface="+mn-lt"/>
              <a:cs typeface="+mn-lt"/>
            </a:endParaRPr>
          </a:p>
          <a:p>
            <a:pPr marL="0" indent="0">
              <a:buNone/>
            </a:pPr>
            <a:endParaRPr lang="es-ES">
              <a:solidFill>
                <a:srgbClr val="0367AD"/>
              </a:solidFill>
              <a:ea typeface="+mn-lt"/>
              <a:cs typeface="+mn-lt"/>
            </a:endParaRPr>
          </a:p>
          <a:p>
            <a:endParaRPr lang="es-ES" dirty="0">
              <a:ea typeface="+mn-lt"/>
              <a:cs typeface="+mn-lt"/>
            </a:endParaRPr>
          </a:p>
          <a:p>
            <a:endParaRPr lang="es-ES" dirty="0">
              <a:ea typeface="+mn-lt"/>
              <a:cs typeface="+mn-lt"/>
            </a:endParaRPr>
          </a:p>
        </p:txBody>
      </p:sp>
      <p:sp>
        <p:nvSpPr>
          <p:cNvPr id="3" name="Rectangle 2">
            <a:extLst>
              <a:ext uri="{FF2B5EF4-FFF2-40B4-BE49-F238E27FC236}">
                <a16:creationId xmlns:a16="http://schemas.microsoft.com/office/drawing/2014/main" id="{00D0610A-58D2-D651-9E61-C3ADB780BBDA}"/>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arcador de pie de página 2">
            <a:extLst>
              <a:ext uri="{FF2B5EF4-FFF2-40B4-BE49-F238E27FC236}">
                <a16:creationId xmlns:a16="http://schemas.microsoft.com/office/drawing/2014/main" id="{C8043739-3824-1B10-73CD-8060F31721FC}"/>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2537803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B1EE50C2-9065-A34D-0FEC-DFCEF2A133EB}"/>
              </a:ext>
            </a:extLst>
          </p:cNvPr>
          <p:cNvSpPr>
            <a:spLocks noGrp="1"/>
          </p:cNvSpPr>
          <p:nvPr>
            <p:ph type="sldNum" idx="3"/>
          </p:nvPr>
        </p:nvSpPr>
        <p:spPr/>
        <p:txBody>
          <a:bodyPr/>
          <a:lstStyle/>
          <a:p>
            <a:fld id="{4DEAB535-79E0-4518-A18C-ACC1AD5C95D8}" type="slidenum">
              <a:rPr lang="es-ES"/>
              <a:t>11</a:t>
            </a:fld>
            <a:endParaRPr lang="es-ES"/>
          </a:p>
        </p:txBody>
      </p:sp>
      <p:pic>
        <p:nvPicPr>
          <p:cNvPr id="6" name="Imagen 5" descr="Gráfico, Gráfico de líneas&#10;&#10;El contenido generado por inteligencia artificial puede ser incorrecto.">
            <a:extLst>
              <a:ext uri="{FF2B5EF4-FFF2-40B4-BE49-F238E27FC236}">
                <a16:creationId xmlns:a16="http://schemas.microsoft.com/office/drawing/2014/main" id="{08D2CD29-EAE7-0EF0-26FB-DB1F9E0C275E}"/>
              </a:ext>
            </a:extLst>
          </p:cNvPr>
          <p:cNvPicPr>
            <a:picLocks noChangeAspect="1"/>
          </p:cNvPicPr>
          <p:nvPr/>
        </p:nvPicPr>
        <p:blipFill>
          <a:blip r:embed="rId2"/>
          <a:stretch>
            <a:fillRect/>
          </a:stretch>
        </p:blipFill>
        <p:spPr>
          <a:xfrm>
            <a:off x="2052171" y="640069"/>
            <a:ext cx="7983900" cy="3765356"/>
          </a:xfrm>
          <a:prstGeom prst="rect">
            <a:avLst/>
          </a:prstGeom>
        </p:spPr>
      </p:pic>
      <p:sp>
        <p:nvSpPr>
          <p:cNvPr id="10" name="PlaceHolder 1">
            <a:extLst>
              <a:ext uri="{FF2B5EF4-FFF2-40B4-BE49-F238E27FC236}">
                <a16:creationId xmlns:a16="http://schemas.microsoft.com/office/drawing/2014/main" id="{F815C5F1-A4B9-8F54-C68E-CC64BDF5FE51}"/>
              </a:ext>
            </a:extLst>
          </p:cNvPr>
          <p:cNvSpPr>
            <a:spLocks noGrp="1"/>
          </p:cNvSpPr>
          <p:nvPr>
            <p:ph type="title"/>
          </p:nvPr>
        </p:nvSpPr>
        <p:spPr>
          <a:xfrm>
            <a:off x="228600" y="4321"/>
            <a:ext cx="8565324" cy="681479"/>
          </a:xfrm>
          <a:prstGeom prst="rect">
            <a:avLst/>
          </a:prstGeom>
          <a:noFill/>
          <a:ln w="0">
            <a:noFill/>
          </a:ln>
        </p:spPr>
        <p:txBody>
          <a:bodyPr lIns="0" tIns="0" rIns="0" bIns="0" anchor="ctr">
            <a:noAutofit/>
          </a:bodyPr>
          <a:lstStyle/>
          <a:p>
            <a:r>
              <a:rPr lang="en-US" sz="2400" spc="-1" dirty="0">
                <a:solidFill>
                  <a:srgbClr val="0367AD"/>
                </a:solidFill>
              </a:rPr>
              <a:t>Optical injection in irradiated sample - reverse-biased operation</a:t>
            </a:r>
          </a:p>
        </p:txBody>
      </p:sp>
      <p:pic>
        <p:nvPicPr>
          <p:cNvPr id="85" name="Imagen 84" descr="Diagrama&#10;&#10;El contenido generado por inteligencia artificial puede ser incorrecto.">
            <a:extLst>
              <a:ext uri="{FF2B5EF4-FFF2-40B4-BE49-F238E27FC236}">
                <a16:creationId xmlns:a16="http://schemas.microsoft.com/office/drawing/2014/main" id="{96028EBA-1B07-2BA2-C24C-F1C5BA04BE93}"/>
              </a:ext>
            </a:extLst>
          </p:cNvPr>
          <p:cNvPicPr>
            <a:picLocks noChangeAspect="1"/>
          </p:cNvPicPr>
          <p:nvPr/>
        </p:nvPicPr>
        <p:blipFill>
          <a:blip r:embed="rId3"/>
          <a:stretch>
            <a:fillRect/>
          </a:stretch>
        </p:blipFill>
        <p:spPr>
          <a:xfrm>
            <a:off x="-1975" y="956857"/>
            <a:ext cx="3795931" cy="2504344"/>
          </a:xfrm>
          <a:prstGeom prst="rect">
            <a:avLst/>
          </a:prstGeom>
        </p:spPr>
      </p:pic>
      <p:sp>
        <p:nvSpPr>
          <p:cNvPr id="86" name="Rectángulo 85">
            <a:extLst>
              <a:ext uri="{FF2B5EF4-FFF2-40B4-BE49-F238E27FC236}">
                <a16:creationId xmlns:a16="http://schemas.microsoft.com/office/drawing/2014/main" id="{169233A2-4FB1-190F-A733-9DD527CE5FEE}"/>
              </a:ext>
            </a:extLst>
          </p:cNvPr>
          <p:cNvSpPr/>
          <p:nvPr/>
        </p:nvSpPr>
        <p:spPr>
          <a:xfrm>
            <a:off x="3082525" y="869426"/>
            <a:ext cx="687637" cy="43471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7" name="CuadroTexto 86">
            <a:extLst>
              <a:ext uri="{FF2B5EF4-FFF2-40B4-BE49-F238E27FC236}">
                <a16:creationId xmlns:a16="http://schemas.microsoft.com/office/drawing/2014/main" id="{1BB6E149-3E38-0F8E-CABD-E69B80BC48B6}"/>
              </a:ext>
            </a:extLst>
          </p:cNvPr>
          <p:cNvSpPr txBox="1"/>
          <p:nvPr/>
        </p:nvSpPr>
        <p:spPr>
          <a:xfrm>
            <a:off x="350065" y="4669589"/>
            <a:ext cx="954267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rgbClr val="0070C0"/>
                </a:solidFill>
              </a:rPr>
              <a:t>Irradiation significantly reduces the hole lifetime compared to the electron lifetime</a:t>
            </a:r>
          </a:p>
        </p:txBody>
      </p:sp>
      <p:sp>
        <p:nvSpPr>
          <p:cNvPr id="3" name="Rectangle 2">
            <a:extLst>
              <a:ext uri="{FF2B5EF4-FFF2-40B4-BE49-F238E27FC236}">
                <a16:creationId xmlns:a16="http://schemas.microsoft.com/office/drawing/2014/main" id="{D47D7746-9B3E-4B74-1CDC-05486187DB25}"/>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Marcador de pie de página 2">
            <a:extLst>
              <a:ext uri="{FF2B5EF4-FFF2-40B4-BE49-F238E27FC236}">
                <a16:creationId xmlns:a16="http://schemas.microsoft.com/office/drawing/2014/main" id="{1C1B5FC2-A2BE-947D-3D0A-09491780DC8D}"/>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2356290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97B41601-5284-E184-755C-A6069EECB28D}"/>
              </a:ext>
            </a:extLst>
          </p:cNvPr>
          <p:cNvSpPr>
            <a:spLocks noGrp="1"/>
          </p:cNvSpPr>
          <p:nvPr>
            <p:ph type="sldNum" idx="3"/>
          </p:nvPr>
        </p:nvSpPr>
        <p:spPr/>
        <p:txBody>
          <a:bodyPr/>
          <a:lstStyle/>
          <a:p>
            <a:fld id="{4DEAB535-79E0-4518-A18C-ACC1AD5C95D8}" type="slidenum">
              <a:rPr lang="es-ES"/>
              <a:t>12</a:t>
            </a:fld>
            <a:endParaRPr lang="es-ES"/>
          </a:p>
        </p:txBody>
      </p:sp>
      <p:sp>
        <p:nvSpPr>
          <p:cNvPr id="7" name="PlaceHolder 1">
            <a:extLst>
              <a:ext uri="{FF2B5EF4-FFF2-40B4-BE49-F238E27FC236}">
                <a16:creationId xmlns:a16="http://schemas.microsoft.com/office/drawing/2014/main" id="{A9DD8055-0DFB-A23E-1246-0498CAEC8AB8}"/>
              </a:ext>
            </a:extLst>
          </p:cNvPr>
          <p:cNvSpPr>
            <a:spLocks noGrp="1"/>
          </p:cNvSpPr>
          <p:nvPr>
            <p:ph type="title"/>
          </p:nvPr>
        </p:nvSpPr>
        <p:spPr>
          <a:xfrm>
            <a:off x="228600" y="4321"/>
            <a:ext cx="8565324" cy="681479"/>
          </a:xfrm>
          <a:prstGeom prst="rect">
            <a:avLst/>
          </a:prstGeom>
          <a:noFill/>
          <a:ln w="0">
            <a:noFill/>
          </a:ln>
        </p:spPr>
        <p:txBody>
          <a:bodyPr lIns="0" tIns="0" rIns="0" bIns="0" anchor="ctr">
            <a:noAutofit/>
          </a:bodyPr>
          <a:lstStyle/>
          <a:p>
            <a:r>
              <a:rPr lang="en-US" sz="2400" spc="-1" dirty="0">
                <a:solidFill>
                  <a:srgbClr val="0367AD"/>
                </a:solidFill>
              </a:rPr>
              <a:t>Forward-reverse comparison and signal recovery/multiplication</a:t>
            </a:r>
          </a:p>
        </p:txBody>
      </p:sp>
      <p:pic>
        <p:nvPicPr>
          <p:cNvPr id="10" name="Imagen 9" descr="Gráfico, Gráfico de líneas&#10;&#10;El contenido generado por inteligencia artificial puede ser incorrecto.">
            <a:extLst>
              <a:ext uri="{FF2B5EF4-FFF2-40B4-BE49-F238E27FC236}">
                <a16:creationId xmlns:a16="http://schemas.microsoft.com/office/drawing/2014/main" id="{FF80B3F5-BE35-593B-F542-75BC40963B72}"/>
              </a:ext>
            </a:extLst>
          </p:cNvPr>
          <p:cNvPicPr>
            <a:picLocks noChangeAspect="1"/>
          </p:cNvPicPr>
          <p:nvPr/>
        </p:nvPicPr>
        <p:blipFill>
          <a:blip r:embed="rId2"/>
          <a:stretch>
            <a:fillRect/>
          </a:stretch>
        </p:blipFill>
        <p:spPr>
          <a:xfrm>
            <a:off x="-111832" y="2018515"/>
            <a:ext cx="5013573" cy="3400425"/>
          </a:xfrm>
          <a:prstGeom prst="rect">
            <a:avLst/>
          </a:prstGeom>
        </p:spPr>
      </p:pic>
      <p:pic>
        <p:nvPicPr>
          <p:cNvPr id="2" name="Imagen 1" descr="Gráfico, Gráfico de líneas&#10;&#10;El contenido generado por inteligencia artificial puede ser incorrecto.">
            <a:extLst>
              <a:ext uri="{FF2B5EF4-FFF2-40B4-BE49-F238E27FC236}">
                <a16:creationId xmlns:a16="http://schemas.microsoft.com/office/drawing/2014/main" id="{708BAAAC-6B03-69AB-B7B6-7F27440E2627}"/>
              </a:ext>
            </a:extLst>
          </p:cNvPr>
          <p:cNvPicPr>
            <a:picLocks noChangeAspect="1"/>
          </p:cNvPicPr>
          <p:nvPr/>
        </p:nvPicPr>
        <p:blipFill>
          <a:blip r:embed="rId3"/>
          <a:stretch>
            <a:fillRect/>
          </a:stretch>
        </p:blipFill>
        <p:spPr>
          <a:xfrm>
            <a:off x="4731047" y="998970"/>
            <a:ext cx="5298372" cy="4420648"/>
          </a:xfrm>
          <a:prstGeom prst="rect">
            <a:avLst/>
          </a:prstGeom>
        </p:spPr>
      </p:pic>
      <p:sp>
        <p:nvSpPr>
          <p:cNvPr id="6" name="CuadroTexto 5">
            <a:extLst>
              <a:ext uri="{FF2B5EF4-FFF2-40B4-BE49-F238E27FC236}">
                <a16:creationId xmlns:a16="http://schemas.microsoft.com/office/drawing/2014/main" id="{93A46933-5011-02E2-0F5D-24B4EB70EF86}"/>
              </a:ext>
            </a:extLst>
          </p:cNvPr>
          <p:cNvSpPr txBox="1"/>
          <p:nvPr/>
        </p:nvSpPr>
        <p:spPr>
          <a:xfrm>
            <a:off x="2393" y="875747"/>
            <a:ext cx="483838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err="1">
                <a:solidFill>
                  <a:srgbClr val="0367AD"/>
                </a:solidFill>
              </a:rPr>
              <a:t>Hipothesis</a:t>
            </a:r>
            <a:r>
              <a:rPr lang="en-US" sz="1600" dirty="0"/>
              <a:t>: Hole traps are to be partially filled by the (large) forward current, dominated by holes. Therefore, the optically injected carriers are not expected to have a significant impact on the signal.</a:t>
            </a:r>
          </a:p>
        </p:txBody>
      </p:sp>
      <p:sp>
        <p:nvSpPr>
          <p:cNvPr id="4" name="Rectangle 3">
            <a:extLst>
              <a:ext uri="{FF2B5EF4-FFF2-40B4-BE49-F238E27FC236}">
                <a16:creationId xmlns:a16="http://schemas.microsoft.com/office/drawing/2014/main" id="{49B030AA-CF3D-A47F-D47A-8BBBEDDDAAAC}"/>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Marcador de pie de página 2">
            <a:extLst>
              <a:ext uri="{FF2B5EF4-FFF2-40B4-BE49-F238E27FC236}">
                <a16:creationId xmlns:a16="http://schemas.microsoft.com/office/drawing/2014/main" id="{6C4EA4FE-DEA8-288F-B006-641907F5036C}"/>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2824774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7EE3DF7-7B34-EC2B-EE98-9391C919A6F5}"/>
              </a:ext>
            </a:extLst>
          </p:cNvPr>
          <p:cNvSpPr>
            <a:spLocks noGrp="1"/>
          </p:cNvSpPr>
          <p:nvPr>
            <p:ph type="sldNum" idx="3"/>
          </p:nvPr>
        </p:nvSpPr>
        <p:spPr/>
        <p:txBody>
          <a:bodyPr/>
          <a:lstStyle/>
          <a:p>
            <a:fld id="{4DEAB535-79E0-4518-A18C-ACC1AD5C95D8}" type="slidenum">
              <a:rPr lang="en-US"/>
              <a:t>13</a:t>
            </a:fld>
            <a:endParaRPr lang="en-US"/>
          </a:p>
        </p:txBody>
      </p:sp>
      <p:sp>
        <p:nvSpPr>
          <p:cNvPr id="18" name="CuadroTexto 9">
            <a:extLst>
              <a:ext uri="{FF2B5EF4-FFF2-40B4-BE49-F238E27FC236}">
                <a16:creationId xmlns:a16="http://schemas.microsoft.com/office/drawing/2014/main" id="{8469FC94-801C-7E4D-A741-AEA3018C6B1E}"/>
              </a:ext>
            </a:extLst>
          </p:cNvPr>
          <p:cNvSpPr txBox="1"/>
          <p:nvPr/>
        </p:nvSpPr>
        <p:spPr>
          <a:xfrm>
            <a:off x="124700" y="4563343"/>
            <a:ext cx="477200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200" dirty="0">
                <a:hlinkClick r:id="rId2"/>
              </a:rPr>
              <a:t>Sebastian Pape Thesis</a:t>
            </a:r>
            <a:r>
              <a:rPr lang="es-ES" sz="1200" dirty="0"/>
              <a:t> - "</a:t>
            </a:r>
            <a:r>
              <a:rPr lang="es-ES" sz="1200" dirty="0" err="1">
                <a:ea typeface="+mn-lt"/>
                <a:cs typeface="+mn-lt"/>
              </a:rPr>
              <a:t>Characterisation</a:t>
            </a:r>
            <a:r>
              <a:rPr lang="es-ES" sz="1200" dirty="0">
                <a:ea typeface="+mn-lt"/>
                <a:cs typeface="+mn-lt"/>
              </a:rPr>
              <a:t> </a:t>
            </a:r>
            <a:r>
              <a:rPr lang="es-ES" sz="1200" dirty="0" err="1">
                <a:ea typeface="+mn-lt"/>
                <a:cs typeface="+mn-lt"/>
              </a:rPr>
              <a:t>of</a:t>
            </a:r>
            <a:r>
              <a:rPr lang="es-ES" sz="1200" dirty="0">
                <a:ea typeface="+mn-lt"/>
                <a:cs typeface="+mn-lt"/>
              </a:rPr>
              <a:t> Silicon </a:t>
            </a:r>
            <a:r>
              <a:rPr lang="es-ES" sz="1200" dirty="0" err="1">
                <a:ea typeface="+mn-lt"/>
                <a:cs typeface="+mn-lt"/>
              </a:rPr>
              <a:t>Detectors</a:t>
            </a:r>
            <a:r>
              <a:rPr lang="es-ES" sz="1200" dirty="0">
                <a:ea typeface="+mn-lt"/>
                <a:cs typeface="+mn-lt"/>
              </a:rPr>
              <a:t> </a:t>
            </a:r>
            <a:r>
              <a:rPr lang="es-ES" sz="1200" dirty="0" err="1">
                <a:ea typeface="+mn-lt"/>
                <a:cs typeface="+mn-lt"/>
              </a:rPr>
              <a:t>Using</a:t>
            </a:r>
            <a:r>
              <a:rPr lang="es-ES" sz="1200" dirty="0">
                <a:ea typeface="+mn-lt"/>
                <a:cs typeface="+mn-lt"/>
              </a:rPr>
              <a:t> </a:t>
            </a:r>
            <a:r>
              <a:rPr lang="es-ES" sz="1200" dirty="0" err="1">
                <a:ea typeface="+mn-lt"/>
                <a:cs typeface="+mn-lt"/>
              </a:rPr>
              <a:t>the</a:t>
            </a:r>
            <a:r>
              <a:rPr lang="es-ES" sz="1200" dirty="0">
                <a:ea typeface="+mn-lt"/>
                <a:cs typeface="+mn-lt"/>
              </a:rPr>
              <a:t> </a:t>
            </a:r>
            <a:r>
              <a:rPr lang="es-ES" sz="1200" dirty="0" err="1">
                <a:ea typeface="+mn-lt"/>
                <a:cs typeface="+mn-lt"/>
              </a:rPr>
              <a:t>Two</a:t>
            </a:r>
            <a:r>
              <a:rPr lang="es-ES" sz="1200" dirty="0">
                <a:ea typeface="+mn-lt"/>
                <a:cs typeface="+mn-lt"/>
              </a:rPr>
              <a:t> </a:t>
            </a:r>
            <a:r>
              <a:rPr lang="es-ES" sz="1200" dirty="0" err="1">
                <a:ea typeface="+mn-lt"/>
                <a:cs typeface="+mn-lt"/>
              </a:rPr>
              <a:t>Photon</a:t>
            </a:r>
            <a:r>
              <a:rPr lang="es-ES" sz="1200" dirty="0">
                <a:ea typeface="+mn-lt"/>
                <a:cs typeface="+mn-lt"/>
              </a:rPr>
              <a:t> </a:t>
            </a:r>
            <a:r>
              <a:rPr lang="es-ES" sz="1200" dirty="0" err="1">
                <a:ea typeface="+mn-lt"/>
                <a:cs typeface="+mn-lt"/>
              </a:rPr>
              <a:t>Absorption</a:t>
            </a:r>
            <a:r>
              <a:rPr lang="es-ES" sz="1200" dirty="0">
                <a:ea typeface="+mn-lt"/>
                <a:cs typeface="+mn-lt"/>
              </a:rPr>
              <a:t> – </a:t>
            </a:r>
            <a:r>
              <a:rPr lang="es-ES" sz="1200" dirty="0" err="1">
                <a:ea typeface="+mn-lt"/>
                <a:cs typeface="+mn-lt"/>
              </a:rPr>
              <a:t>Transient</a:t>
            </a:r>
            <a:r>
              <a:rPr lang="es-ES" sz="1200" dirty="0">
                <a:ea typeface="+mn-lt"/>
                <a:cs typeface="+mn-lt"/>
              </a:rPr>
              <a:t> </a:t>
            </a:r>
            <a:r>
              <a:rPr lang="es-ES" sz="1200" dirty="0" err="1">
                <a:ea typeface="+mn-lt"/>
                <a:cs typeface="+mn-lt"/>
              </a:rPr>
              <a:t>Current</a:t>
            </a:r>
            <a:r>
              <a:rPr lang="es-ES" sz="1200" dirty="0">
                <a:ea typeface="+mn-lt"/>
                <a:cs typeface="+mn-lt"/>
              </a:rPr>
              <a:t> </a:t>
            </a:r>
            <a:r>
              <a:rPr lang="es-ES" sz="1200" dirty="0" err="1">
                <a:ea typeface="+mn-lt"/>
                <a:cs typeface="+mn-lt"/>
              </a:rPr>
              <a:t>Technique</a:t>
            </a:r>
            <a:r>
              <a:rPr lang="es-ES" sz="1200" dirty="0"/>
              <a:t>"</a:t>
            </a:r>
            <a:endParaRPr lang="es-ES" sz="1200">
              <a:hlinkClick r:id="" action="ppaction://noaction"/>
            </a:endParaRPr>
          </a:p>
        </p:txBody>
      </p:sp>
      <p:pic>
        <p:nvPicPr>
          <p:cNvPr id="20" name="Imagen 11" descr="Gráfico, Gráfico de líneas&#10;&#10;El contenido generado por inteligencia artificial puede ser incorrecto.">
            <a:extLst>
              <a:ext uri="{FF2B5EF4-FFF2-40B4-BE49-F238E27FC236}">
                <a16:creationId xmlns:a16="http://schemas.microsoft.com/office/drawing/2014/main" id="{B3ED2ED7-9151-CDE6-93B6-628BA820F3FB}"/>
              </a:ext>
            </a:extLst>
          </p:cNvPr>
          <p:cNvPicPr>
            <a:picLocks noChangeAspect="1"/>
          </p:cNvPicPr>
          <p:nvPr/>
        </p:nvPicPr>
        <p:blipFill>
          <a:blip r:embed="rId3"/>
          <a:stretch>
            <a:fillRect/>
          </a:stretch>
        </p:blipFill>
        <p:spPr>
          <a:xfrm>
            <a:off x="230003" y="1585998"/>
            <a:ext cx="4162973" cy="2976826"/>
          </a:xfrm>
          <a:prstGeom prst="rect">
            <a:avLst/>
          </a:prstGeom>
        </p:spPr>
      </p:pic>
      <p:sp>
        <p:nvSpPr>
          <p:cNvPr id="22" name="CuadroTexto 12">
            <a:extLst>
              <a:ext uri="{FF2B5EF4-FFF2-40B4-BE49-F238E27FC236}">
                <a16:creationId xmlns:a16="http://schemas.microsoft.com/office/drawing/2014/main" id="{C4961B24-9FE3-59B0-80C1-F6990E21F70D}"/>
              </a:ext>
            </a:extLst>
          </p:cNvPr>
          <p:cNvSpPr txBox="1"/>
          <p:nvPr/>
        </p:nvSpPr>
        <p:spPr>
          <a:xfrm>
            <a:off x="513868" y="1584802"/>
            <a:ext cx="2743199" cy="3657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s-ES"/>
          </a:p>
        </p:txBody>
      </p:sp>
      <p:sp>
        <p:nvSpPr>
          <p:cNvPr id="24" name="CuadroTexto 14">
            <a:extLst>
              <a:ext uri="{FF2B5EF4-FFF2-40B4-BE49-F238E27FC236}">
                <a16:creationId xmlns:a16="http://schemas.microsoft.com/office/drawing/2014/main" id="{FFC2FA0C-96B2-ACE0-E841-F7C6AE300EEE}"/>
              </a:ext>
            </a:extLst>
          </p:cNvPr>
          <p:cNvSpPr txBox="1"/>
          <p:nvPr/>
        </p:nvSpPr>
        <p:spPr>
          <a:xfrm>
            <a:off x="265923" y="1292017"/>
            <a:ext cx="393874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err="1"/>
              <a:t>Weighted</a:t>
            </a:r>
            <a:r>
              <a:rPr lang="es-ES" dirty="0"/>
              <a:t> </a:t>
            </a:r>
            <a:r>
              <a:rPr lang="es-ES" dirty="0" err="1"/>
              <a:t>Prompt</a:t>
            </a:r>
            <a:r>
              <a:rPr lang="es-ES" dirty="0"/>
              <a:t> </a:t>
            </a:r>
            <a:r>
              <a:rPr lang="es-ES" dirty="0" err="1"/>
              <a:t>Current</a:t>
            </a:r>
            <a:r>
              <a:rPr lang="es-ES" dirty="0"/>
              <a:t> </a:t>
            </a:r>
          </a:p>
        </p:txBody>
      </p:sp>
      <p:pic>
        <p:nvPicPr>
          <p:cNvPr id="26" name="Imagen 15" descr="Texto, Carta&#10;&#10;El contenido generado por inteligencia artificial puede ser incorrecto.">
            <a:extLst>
              <a:ext uri="{FF2B5EF4-FFF2-40B4-BE49-F238E27FC236}">
                <a16:creationId xmlns:a16="http://schemas.microsoft.com/office/drawing/2014/main" id="{34B5CAD3-6EA2-0963-4905-C0B81509E19B}"/>
              </a:ext>
            </a:extLst>
          </p:cNvPr>
          <p:cNvPicPr>
            <a:picLocks noChangeAspect="1"/>
          </p:cNvPicPr>
          <p:nvPr/>
        </p:nvPicPr>
        <p:blipFill>
          <a:blip r:embed="rId4"/>
          <a:stretch>
            <a:fillRect/>
          </a:stretch>
        </p:blipFill>
        <p:spPr>
          <a:xfrm>
            <a:off x="1321957" y="3621959"/>
            <a:ext cx="2809984" cy="370990"/>
          </a:xfrm>
          <a:prstGeom prst="rect">
            <a:avLst/>
          </a:prstGeom>
          <a:ln w="12700">
            <a:solidFill>
              <a:schemeClr val="tx1"/>
            </a:solidFill>
          </a:ln>
        </p:spPr>
      </p:pic>
      <p:sp>
        <p:nvSpPr>
          <p:cNvPr id="36" name="PlaceHolder 1">
            <a:extLst>
              <a:ext uri="{FF2B5EF4-FFF2-40B4-BE49-F238E27FC236}">
                <a16:creationId xmlns:a16="http://schemas.microsoft.com/office/drawing/2014/main" id="{9E567429-37D9-6EA9-0065-ECAAA444B524}"/>
              </a:ext>
            </a:extLst>
          </p:cNvPr>
          <p:cNvSpPr>
            <a:spLocks noGrp="1"/>
          </p:cNvSpPr>
          <p:nvPr>
            <p:ph type="title"/>
          </p:nvPr>
        </p:nvSpPr>
        <p:spPr>
          <a:xfrm>
            <a:off x="228600" y="4321"/>
            <a:ext cx="8565324" cy="681479"/>
          </a:xfrm>
          <a:prstGeom prst="rect">
            <a:avLst/>
          </a:prstGeom>
          <a:noFill/>
          <a:ln w="0">
            <a:noFill/>
          </a:ln>
        </p:spPr>
        <p:txBody>
          <a:bodyPr lIns="0" tIns="0" rIns="0" bIns="0" anchor="ctr">
            <a:noAutofit/>
          </a:bodyPr>
          <a:lstStyle/>
          <a:p>
            <a:r>
              <a:rPr lang="en-US" sz="2400" spc="-1" dirty="0">
                <a:solidFill>
                  <a:srgbClr val="0367AD"/>
                </a:solidFill>
              </a:rPr>
              <a:t>Weighted Prompt  Current vs Time Over </a:t>
            </a:r>
            <a:r>
              <a:rPr lang="en-US" sz="2400" spc="-1" dirty="0" err="1">
                <a:solidFill>
                  <a:srgbClr val="0367AD"/>
                </a:solidFill>
              </a:rPr>
              <a:t>Theshold</a:t>
            </a:r>
            <a:r>
              <a:rPr lang="en-US" sz="2400" spc="-1" dirty="0">
                <a:solidFill>
                  <a:srgbClr val="0367AD"/>
                </a:solidFill>
              </a:rPr>
              <a:t> as electric field estimators for irradiated samples</a:t>
            </a:r>
            <a:endParaRPr lang="es-ES" dirty="0"/>
          </a:p>
        </p:txBody>
      </p:sp>
      <p:cxnSp>
        <p:nvCxnSpPr>
          <p:cNvPr id="37" name="Straight Arrow Connector 36">
            <a:extLst>
              <a:ext uri="{FF2B5EF4-FFF2-40B4-BE49-F238E27FC236}">
                <a16:creationId xmlns:a16="http://schemas.microsoft.com/office/drawing/2014/main" id="{33EC7B24-26DA-B271-5E96-7B303D903146}"/>
              </a:ext>
            </a:extLst>
          </p:cNvPr>
          <p:cNvCxnSpPr/>
          <p:nvPr/>
        </p:nvCxnSpPr>
        <p:spPr>
          <a:xfrm>
            <a:off x="1193131" y="3496538"/>
            <a:ext cx="1715126" cy="828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3BDA523F-BDE0-1EE2-1D95-CCA629E491C4}"/>
              </a:ext>
            </a:extLst>
          </p:cNvPr>
          <p:cNvCxnSpPr>
            <a:cxnSpLocks/>
          </p:cNvCxnSpPr>
          <p:nvPr/>
        </p:nvCxnSpPr>
        <p:spPr>
          <a:xfrm flipV="1">
            <a:off x="2850200" y="2966253"/>
            <a:ext cx="264379" cy="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E18F9A0C-E46B-E192-A57D-FE32445608AD}"/>
              </a:ext>
            </a:extLst>
          </p:cNvPr>
          <p:cNvSpPr txBox="1"/>
          <p:nvPr/>
        </p:nvSpPr>
        <p:spPr>
          <a:xfrm>
            <a:off x="3140353" y="2841973"/>
            <a:ext cx="2743199"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100" err="1">
                <a:latin typeface="Seaford"/>
              </a:rPr>
              <a:t>ToT</a:t>
            </a:r>
            <a:endParaRPr lang="en-US" sz="1100">
              <a:latin typeface="Seaford"/>
            </a:endParaRPr>
          </a:p>
        </p:txBody>
      </p:sp>
      <p:pic>
        <p:nvPicPr>
          <p:cNvPr id="41" name="Imagen 6" descr="Gráfico&#10;&#10;El contenido generado por inteligencia artificial puede ser incorrecto.">
            <a:extLst>
              <a:ext uri="{FF2B5EF4-FFF2-40B4-BE49-F238E27FC236}">
                <a16:creationId xmlns:a16="http://schemas.microsoft.com/office/drawing/2014/main" id="{A64BFB3B-78C3-61DA-5077-AA27F96A0413}"/>
              </a:ext>
            </a:extLst>
          </p:cNvPr>
          <p:cNvPicPr>
            <a:picLocks noChangeAspect="1"/>
          </p:cNvPicPr>
          <p:nvPr/>
        </p:nvPicPr>
        <p:blipFill>
          <a:blip r:embed="rId5"/>
          <a:stretch>
            <a:fillRect/>
          </a:stretch>
        </p:blipFill>
        <p:spPr>
          <a:xfrm>
            <a:off x="5493068" y="2900022"/>
            <a:ext cx="3778365" cy="2563107"/>
          </a:xfrm>
          <a:prstGeom prst="rect">
            <a:avLst/>
          </a:prstGeom>
        </p:spPr>
      </p:pic>
      <p:pic>
        <p:nvPicPr>
          <p:cNvPr id="43" name="Imagen 8" descr="Gráfico&#10;&#10;El contenido generado por inteligencia artificial puede ser incorrecto.">
            <a:extLst>
              <a:ext uri="{FF2B5EF4-FFF2-40B4-BE49-F238E27FC236}">
                <a16:creationId xmlns:a16="http://schemas.microsoft.com/office/drawing/2014/main" id="{23CAE209-8D61-510E-CD24-ACF15CD8AB7A}"/>
              </a:ext>
            </a:extLst>
          </p:cNvPr>
          <p:cNvPicPr>
            <a:picLocks noChangeAspect="1"/>
          </p:cNvPicPr>
          <p:nvPr/>
        </p:nvPicPr>
        <p:blipFill>
          <a:blip r:embed="rId6"/>
          <a:stretch>
            <a:fillRect/>
          </a:stretch>
        </p:blipFill>
        <p:spPr>
          <a:xfrm>
            <a:off x="5475275" y="520501"/>
            <a:ext cx="3826721" cy="2562444"/>
          </a:xfrm>
          <a:prstGeom prst="rect">
            <a:avLst/>
          </a:prstGeom>
        </p:spPr>
      </p:pic>
      <p:sp>
        <p:nvSpPr>
          <p:cNvPr id="44" name="TextBox 43">
            <a:extLst>
              <a:ext uri="{FF2B5EF4-FFF2-40B4-BE49-F238E27FC236}">
                <a16:creationId xmlns:a16="http://schemas.microsoft.com/office/drawing/2014/main" id="{488F3975-B697-F90E-0510-D551BD42A8A6}"/>
              </a:ext>
            </a:extLst>
          </p:cNvPr>
          <p:cNvSpPr txBox="1"/>
          <p:nvPr/>
        </p:nvSpPr>
        <p:spPr>
          <a:xfrm>
            <a:off x="9056031" y="1574279"/>
            <a:ext cx="78676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WPC</a:t>
            </a:r>
          </a:p>
        </p:txBody>
      </p:sp>
      <p:sp>
        <p:nvSpPr>
          <p:cNvPr id="45" name="TextBox 44">
            <a:extLst>
              <a:ext uri="{FF2B5EF4-FFF2-40B4-BE49-F238E27FC236}">
                <a16:creationId xmlns:a16="http://schemas.microsoft.com/office/drawing/2014/main" id="{CA6FD5A8-C9D8-D45D-FA8D-F1B5FC31298C}"/>
              </a:ext>
            </a:extLst>
          </p:cNvPr>
          <p:cNvSpPr txBox="1"/>
          <p:nvPr/>
        </p:nvSpPr>
        <p:spPr>
          <a:xfrm>
            <a:off x="9056325" y="3993684"/>
            <a:ext cx="78676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err="1"/>
              <a:t>ToT</a:t>
            </a:r>
          </a:p>
        </p:txBody>
      </p:sp>
      <p:sp>
        <p:nvSpPr>
          <p:cNvPr id="3" name="Rectangle 2">
            <a:extLst>
              <a:ext uri="{FF2B5EF4-FFF2-40B4-BE49-F238E27FC236}">
                <a16:creationId xmlns:a16="http://schemas.microsoft.com/office/drawing/2014/main" id="{BBBA81F6-EEF8-F6EC-289A-CEC20DA9BB62}"/>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arcador de pie de página 2">
            <a:extLst>
              <a:ext uri="{FF2B5EF4-FFF2-40B4-BE49-F238E27FC236}">
                <a16:creationId xmlns:a16="http://schemas.microsoft.com/office/drawing/2014/main" id="{E2341335-811C-E954-DA8B-8098A34506DD}"/>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3127813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FDE15C7B-E8D4-2F69-357A-2B55B5FF1DA8}"/>
              </a:ext>
            </a:extLst>
          </p:cNvPr>
          <p:cNvSpPr>
            <a:spLocks noGrp="1"/>
          </p:cNvSpPr>
          <p:nvPr>
            <p:ph type="sldNum" idx="3"/>
          </p:nvPr>
        </p:nvSpPr>
        <p:spPr/>
        <p:txBody>
          <a:bodyPr/>
          <a:lstStyle/>
          <a:p>
            <a:fld id="{4DEAB535-79E0-4518-A18C-ACC1AD5C95D8}" type="slidenum">
              <a:rPr lang="es-ES"/>
              <a:t>14</a:t>
            </a:fld>
            <a:endParaRPr lang="es-ES"/>
          </a:p>
        </p:txBody>
      </p:sp>
      <p:sp>
        <p:nvSpPr>
          <p:cNvPr id="9" name="PlaceHolder 1">
            <a:extLst>
              <a:ext uri="{FF2B5EF4-FFF2-40B4-BE49-F238E27FC236}">
                <a16:creationId xmlns:a16="http://schemas.microsoft.com/office/drawing/2014/main" id="{13A44A09-EA60-98CC-4EDC-21BF4234BC65}"/>
              </a:ext>
            </a:extLst>
          </p:cNvPr>
          <p:cNvSpPr>
            <a:spLocks noGrp="1"/>
          </p:cNvSpPr>
          <p:nvPr>
            <p:ph type="title"/>
          </p:nvPr>
        </p:nvSpPr>
        <p:spPr>
          <a:xfrm>
            <a:off x="228600" y="-3587"/>
            <a:ext cx="8786702" cy="689387"/>
          </a:xfrm>
          <a:prstGeom prst="rect">
            <a:avLst/>
          </a:prstGeom>
          <a:noFill/>
          <a:ln w="0">
            <a:noFill/>
          </a:ln>
        </p:spPr>
        <p:txBody>
          <a:bodyPr lIns="0" tIns="0" rIns="0" bIns="0" anchor="ctr">
            <a:noAutofit/>
          </a:bodyPr>
          <a:lstStyle/>
          <a:p>
            <a:r>
              <a:rPr lang="en-US" sz="2400" spc="-1" dirty="0">
                <a:solidFill>
                  <a:srgbClr val="0367AD"/>
                </a:solidFill>
              </a:rPr>
              <a:t>Electric field study </a:t>
            </a:r>
          </a:p>
        </p:txBody>
      </p:sp>
      <p:pic>
        <p:nvPicPr>
          <p:cNvPr id="2" name="Imagen 1" descr="Gráfico&#10;&#10;El contenido generado por inteligencia artificial puede ser incorrecto.">
            <a:extLst>
              <a:ext uri="{FF2B5EF4-FFF2-40B4-BE49-F238E27FC236}">
                <a16:creationId xmlns:a16="http://schemas.microsoft.com/office/drawing/2014/main" id="{0BCC3F86-A87E-E269-185D-9DC80F155446}"/>
              </a:ext>
            </a:extLst>
          </p:cNvPr>
          <p:cNvPicPr>
            <a:picLocks noChangeAspect="1"/>
          </p:cNvPicPr>
          <p:nvPr/>
        </p:nvPicPr>
        <p:blipFill>
          <a:blip r:embed="rId2"/>
          <a:stretch>
            <a:fillRect/>
          </a:stretch>
        </p:blipFill>
        <p:spPr>
          <a:xfrm>
            <a:off x="139340" y="1496853"/>
            <a:ext cx="3140035" cy="2156466"/>
          </a:xfrm>
          <a:prstGeom prst="rect">
            <a:avLst/>
          </a:prstGeom>
        </p:spPr>
      </p:pic>
      <p:pic>
        <p:nvPicPr>
          <p:cNvPr id="4" name="Imagen 6" descr="Gráfico&#10;&#10;El contenido generado por inteligencia artificial puede ser incorrecto.">
            <a:extLst>
              <a:ext uri="{FF2B5EF4-FFF2-40B4-BE49-F238E27FC236}">
                <a16:creationId xmlns:a16="http://schemas.microsoft.com/office/drawing/2014/main" id="{6BBE7C5E-F8D6-B18E-3D08-7E854B73043C}"/>
              </a:ext>
            </a:extLst>
          </p:cNvPr>
          <p:cNvPicPr>
            <a:picLocks noChangeAspect="1"/>
          </p:cNvPicPr>
          <p:nvPr/>
        </p:nvPicPr>
        <p:blipFill>
          <a:blip r:embed="rId3"/>
          <a:stretch>
            <a:fillRect/>
          </a:stretch>
        </p:blipFill>
        <p:spPr>
          <a:xfrm>
            <a:off x="3402250" y="1505094"/>
            <a:ext cx="3283564" cy="2224503"/>
          </a:xfrm>
          <a:prstGeom prst="rect">
            <a:avLst/>
          </a:prstGeom>
        </p:spPr>
      </p:pic>
      <p:pic>
        <p:nvPicPr>
          <p:cNvPr id="10" name="Imagen 8" descr="Gráfico&#10;&#10;El contenido generado por inteligencia artificial puede ser incorrecto.">
            <a:extLst>
              <a:ext uri="{FF2B5EF4-FFF2-40B4-BE49-F238E27FC236}">
                <a16:creationId xmlns:a16="http://schemas.microsoft.com/office/drawing/2014/main" id="{289C21D0-55D3-8CD7-0A2F-CA3FCA21558E}"/>
              </a:ext>
            </a:extLst>
          </p:cNvPr>
          <p:cNvPicPr>
            <a:picLocks noChangeAspect="1"/>
          </p:cNvPicPr>
          <p:nvPr/>
        </p:nvPicPr>
        <p:blipFill>
          <a:blip r:embed="rId4"/>
          <a:stretch>
            <a:fillRect/>
          </a:stretch>
        </p:blipFill>
        <p:spPr>
          <a:xfrm>
            <a:off x="6684766" y="1500818"/>
            <a:ext cx="3179115" cy="2220528"/>
          </a:xfrm>
          <a:prstGeom prst="rect">
            <a:avLst/>
          </a:prstGeom>
        </p:spPr>
      </p:pic>
      <p:pic>
        <p:nvPicPr>
          <p:cNvPr id="11" name="Imagen 5" descr="Imagen que contiene Texto&#10;&#10;El contenido generado por inteligencia artificial puede ser incorrecto.">
            <a:extLst>
              <a:ext uri="{FF2B5EF4-FFF2-40B4-BE49-F238E27FC236}">
                <a16:creationId xmlns:a16="http://schemas.microsoft.com/office/drawing/2014/main" id="{7EFDC912-201C-BB9D-4FFA-02F1A831C1AA}"/>
              </a:ext>
            </a:extLst>
          </p:cNvPr>
          <p:cNvPicPr>
            <a:picLocks noChangeAspect="1"/>
          </p:cNvPicPr>
          <p:nvPr/>
        </p:nvPicPr>
        <p:blipFill>
          <a:blip r:embed="rId5"/>
          <a:stretch>
            <a:fillRect/>
          </a:stretch>
        </p:blipFill>
        <p:spPr>
          <a:xfrm>
            <a:off x="5977388" y="1819092"/>
            <a:ext cx="317997" cy="736566"/>
          </a:xfrm>
          <a:prstGeom prst="rect">
            <a:avLst/>
          </a:prstGeom>
        </p:spPr>
      </p:pic>
      <p:pic>
        <p:nvPicPr>
          <p:cNvPr id="12" name="Imagen 5" descr="Imagen que contiene Texto&#10;&#10;El contenido generado por inteligencia artificial puede ser incorrecto.">
            <a:extLst>
              <a:ext uri="{FF2B5EF4-FFF2-40B4-BE49-F238E27FC236}">
                <a16:creationId xmlns:a16="http://schemas.microsoft.com/office/drawing/2014/main" id="{DBA2007A-5A64-049F-3551-4A407B9A083D}"/>
              </a:ext>
            </a:extLst>
          </p:cNvPr>
          <p:cNvPicPr>
            <a:picLocks noChangeAspect="1"/>
          </p:cNvPicPr>
          <p:nvPr/>
        </p:nvPicPr>
        <p:blipFill>
          <a:blip r:embed="rId5"/>
          <a:stretch>
            <a:fillRect/>
          </a:stretch>
        </p:blipFill>
        <p:spPr>
          <a:xfrm>
            <a:off x="9126029" y="1819091"/>
            <a:ext cx="317997" cy="736566"/>
          </a:xfrm>
          <a:prstGeom prst="rect">
            <a:avLst/>
          </a:prstGeom>
        </p:spPr>
      </p:pic>
      <p:pic>
        <p:nvPicPr>
          <p:cNvPr id="3" name="Picture 2">
            <a:extLst>
              <a:ext uri="{FF2B5EF4-FFF2-40B4-BE49-F238E27FC236}">
                <a16:creationId xmlns:a16="http://schemas.microsoft.com/office/drawing/2014/main" id="{FC4B584A-371E-C06C-EC31-58EBADC19E86}"/>
              </a:ext>
            </a:extLst>
          </p:cNvPr>
          <p:cNvPicPr>
            <a:picLocks noChangeAspect="1"/>
          </p:cNvPicPr>
          <p:nvPr/>
        </p:nvPicPr>
        <p:blipFill>
          <a:blip r:embed="rId6"/>
          <a:stretch>
            <a:fillRect/>
          </a:stretch>
        </p:blipFill>
        <p:spPr>
          <a:xfrm>
            <a:off x="2821386" y="1702731"/>
            <a:ext cx="648066" cy="1402515"/>
          </a:xfrm>
          <a:prstGeom prst="rect">
            <a:avLst/>
          </a:prstGeom>
        </p:spPr>
      </p:pic>
      <p:sp>
        <p:nvSpPr>
          <p:cNvPr id="7" name="Marcador de contenido 2">
            <a:extLst>
              <a:ext uri="{FF2B5EF4-FFF2-40B4-BE49-F238E27FC236}">
                <a16:creationId xmlns:a16="http://schemas.microsoft.com/office/drawing/2014/main" id="{7DEA91F2-5CCC-8B55-83CE-214CCB57D0DF}"/>
              </a:ext>
            </a:extLst>
          </p:cNvPr>
          <p:cNvSpPr>
            <a:spLocks noGrp="1"/>
          </p:cNvSpPr>
          <p:nvPr/>
        </p:nvSpPr>
        <p:spPr>
          <a:xfrm>
            <a:off x="740270" y="787837"/>
            <a:ext cx="8604972" cy="999407"/>
          </a:xfrm>
          <a:prstGeom prst="rect">
            <a:avLst/>
          </a:prstGeom>
          <a:noFill/>
          <a:ln w="0">
            <a:noFill/>
          </a:ln>
        </p:spPr>
        <p:txBody>
          <a:bodyPr lIns="0" tIns="0" rIns="0" bIns="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800" dirty="0" err="1">
                <a:ea typeface="+mn-lt"/>
                <a:cs typeface="+mn-lt"/>
              </a:rPr>
              <a:t>ToT</a:t>
            </a:r>
            <a:r>
              <a:rPr lang="es-ES" sz="1800" dirty="0">
                <a:ea typeface="+mn-lt"/>
                <a:cs typeface="+mn-lt"/>
              </a:rPr>
              <a:t> </a:t>
            </a:r>
            <a:r>
              <a:rPr lang="es-ES" sz="1800" dirty="0" err="1">
                <a:ea typeface="+mn-lt"/>
                <a:cs typeface="+mn-lt"/>
              </a:rPr>
              <a:t>was</a:t>
            </a:r>
            <a:r>
              <a:rPr lang="es-ES" sz="1800" dirty="0">
                <a:ea typeface="+mn-lt"/>
                <a:cs typeface="+mn-lt"/>
              </a:rPr>
              <a:t> </a:t>
            </a:r>
            <a:r>
              <a:rPr lang="es-ES" sz="1800" dirty="0" err="1">
                <a:ea typeface="+mn-lt"/>
                <a:cs typeface="+mn-lt"/>
              </a:rPr>
              <a:t>found</a:t>
            </a:r>
            <a:r>
              <a:rPr lang="es-ES" sz="1800" dirty="0">
                <a:ea typeface="+mn-lt"/>
                <a:cs typeface="+mn-lt"/>
              </a:rPr>
              <a:t> </a:t>
            </a:r>
            <a:r>
              <a:rPr lang="es-ES" sz="1800" dirty="0" err="1">
                <a:ea typeface="+mn-lt"/>
                <a:cs typeface="+mn-lt"/>
              </a:rPr>
              <a:t>to</a:t>
            </a:r>
            <a:r>
              <a:rPr lang="es-ES" sz="1800" dirty="0">
                <a:ea typeface="+mn-lt"/>
                <a:cs typeface="+mn-lt"/>
              </a:rPr>
              <a:t> be a </a:t>
            </a:r>
            <a:r>
              <a:rPr lang="es-ES" sz="1800" dirty="0" err="1">
                <a:ea typeface="+mn-lt"/>
                <a:cs typeface="+mn-lt"/>
              </a:rPr>
              <a:t>better</a:t>
            </a:r>
            <a:r>
              <a:rPr lang="es-ES" sz="1800" dirty="0">
                <a:ea typeface="+mn-lt"/>
                <a:cs typeface="+mn-lt"/>
              </a:rPr>
              <a:t> </a:t>
            </a:r>
            <a:r>
              <a:rPr lang="es-ES" sz="1800" dirty="0" err="1">
                <a:ea typeface="+mn-lt"/>
                <a:cs typeface="+mn-lt"/>
              </a:rPr>
              <a:t>electric</a:t>
            </a:r>
            <a:r>
              <a:rPr lang="es-ES" sz="1800" dirty="0">
                <a:ea typeface="+mn-lt"/>
                <a:cs typeface="+mn-lt"/>
              </a:rPr>
              <a:t> </a:t>
            </a:r>
            <a:r>
              <a:rPr lang="es-ES" sz="1800" dirty="0" err="1">
                <a:ea typeface="+mn-lt"/>
                <a:cs typeface="+mn-lt"/>
              </a:rPr>
              <a:t>field</a:t>
            </a:r>
            <a:r>
              <a:rPr lang="es-ES" sz="1800" dirty="0">
                <a:ea typeface="+mn-lt"/>
                <a:cs typeface="+mn-lt"/>
              </a:rPr>
              <a:t> </a:t>
            </a:r>
            <a:r>
              <a:rPr lang="es-ES" sz="1800" dirty="0" err="1">
                <a:ea typeface="+mn-lt"/>
                <a:cs typeface="+mn-lt"/>
              </a:rPr>
              <a:t>estimator</a:t>
            </a:r>
            <a:r>
              <a:rPr lang="es-ES" sz="1800" dirty="0">
                <a:ea typeface="+mn-lt"/>
                <a:cs typeface="+mn-lt"/>
              </a:rPr>
              <a:t>, </a:t>
            </a:r>
            <a:r>
              <a:rPr lang="es-ES" sz="1800" dirty="0" err="1">
                <a:ea typeface="+mn-lt"/>
                <a:cs typeface="+mn-lt"/>
              </a:rPr>
              <a:t>since</a:t>
            </a:r>
            <a:r>
              <a:rPr lang="es-ES" sz="1800" dirty="0">
                <a:ea typeface="+mn-lt"/>
                <a:cs typeface="+mn-lt"/>
              </a:rPr>
              <a:t> </a:t>
            </a:r>
            <a:r>
              <a:rPr lang="es-ES" sz="1800" dirty="0" err="1">
                <a:ea typeface="+mn-lt"/>
                <a:cs typeface="+mn-lt"/>
              </a:rPr>
              <a:t>the</a:t>
            </a:r>
            <a:r>
              <a:rPr lang="es-ES" sz="1800" dirty="0">
                <a:ea typeface="+mn-lt"/>
                <a:cs typeface="+mn-lt"/>
              </a:rPr>
              <a:t> </a:t>
            </a:r>
            <a:r>
              <a:rPr lang="es-ES" sz="1800" dirty="0" err="1">
                <a:ea typeface="+mn-lt"/>
                <a:cs typeface="+mn-lt"/>
              </a:rPr>
              <a:t>signal</a:t>
            </a:r>
            <a:r>
              <a:rPr lang="es-ES" sz="1800" dirty="0">
                <a:ea typeface="+mn-lt"/>
                <a:cs typeface="+mn-lt"/>
              </a:rPr>
              <a:t> </a:t>
            </a:r>
            <a:r>
              <a:rPr lang="es-ES" sz="1800" dirty="0" err="1">
                <a:ea typeface="+mn-lt"/>
                <a:cs typeface="+mn-lt"/>
              </a:rPr>
              <a:t>profile</a:t>
            </a:r>
            <a:r>
              <a:rPr lang="es-ES" sz="1800" dirty="0">
                <a:ea typeface="+mn-lt"/>
                <a:cs typeface="+mn-lt"/>
              </a:rPr>
              <a:t> </a:t>
            </a:r>
            <a:r>
              <a:rPr lang="es-ES" sz="1800" dirty="0" err="1">
                <a:ea typeface="+mn-lt"/>
                <a:cs typeface="+mn-lt"/>
              </a:rPr>
              <a:t>is</a:t>
            </a:r>
            <a:r>
              <a:rPr lang="es-ES" sz="1800" dirty="0">
                <a:ea typeface="+mn-lt"/>
                <a:cs typeface="+mn-lt"/>
              </a:rPr>
              <a:t> </a:t>
            </a:r>
            <a:r>
              <a:rPr lang="es-ES" sz="1800" dirty="0" err="1">
                <a:ea typeface="+mn-lt"/>
                <a:cs typeface="+mn-lt"/>
              </a:rPr>
              <a:t>compromised</a:t>
            </a:r>
            <a:r>
              <a:rPr lang="es-ES" sz="1800" dirty="0">
                <a:ea typeface="+mn-lt"/>
                <a:cs typeface="+mn-lt"/>
              </a:rPr>
              <a:t> </a:t>
            </a:r>
            <a:r>
              <a:rPr lang="es-ES" sz="1800" dirty="0" err="1">
                <a:ea typeface="+mn-lt"/>
                <a:cs typeface="+mn-lt"/>
              </a:rPr>
              <a:t>by</a:t>
            </a:r>
            <a:r>
              <a:rPr lang="es-ES" sz="1800" dirty="0">
                <a:ea typeface="+mn-lt"/>
                <a:cs typeface="+mn-lt"/>
              </a:rPr>
              <a:t> </a:t>
            </a:r>
            <a:r>
              <a:rPr lang="es-ES" sz="1800" dirty="0" err="1">
                <a:ea typeface="+mn-lt"/>
                <a:cs typeface="+mn-lt"/>
              </a:rPr>
              <a:t>several</a:t>
            </a:r>
            <a:r>
              <a:rPr lang="es-ES" sz="1800" dirty="0">
                <a:ea typeface="+mn-lt"/>
                <a:cs typeface="+mn-lt"/>
              </a:rPr>
              <a:t> </a:t>
            </a:r>
            <a:r>
              <a:rPr lang="es-ES" sz="1800" dirty="0" err="1">
                <a:ea typeface="+mn-lt"/>
                <a:cs typeface="+mn-lt"/>
              </a:rPr>
              <a:t>factors</a:t>
            </a:r>
            <a:r>
              <a:rPr lang="es-ES" sz="1800" dirty="0">
                <a:ea typeface="+mn-lt"/>
                <a:cs typeface="+mn-lt"/>
              </a:rPr>
              <a:t>, </a:t>
            </a:r>
            <a:r>
              <a:rPr lang="es-ES" sz="1800" dirty="0" err="1">
                <a:ea typeface="+mn-lt"/>
                <a:cs typeface="+mn-lt"/>
              </a:rPr>
              <a:t>like</a:t>
            </a:r>
            <a:r>
              <a:rPr lang="es-ES" sz="1800" dirty="0">
                <a:ea typeface="+mn-lt"/>
                <a:cs typeface="+mn-lt"/>
              </a:rPr>
              <a:t> </a:t>
            </a:r>
            <a:r>
              <a:rPr lang="es-ES" sz="1800" dirty="0" err="1">
                <a:ea typeface="+mn-lt"/>
                <a:cs typeface="+mn-lt"/>
              </a:rPr>
              <a:t>noise</a:t>
            </a:r>
            <a:r>
              <a:rPr lang="es-ES" sz="1800" dirty="0">
                <a:ea typeface="+mn-lt"/>
                <a:cs typeface="+mn-lt"/>
              </a:rPr>
              <a:t> </a:t>
            </a:r>
            <a:r>
              <a:rPr lang="es-ES" sz="1800" dirty="0" err="1">
                <a:ea typeface="+mn-lt"/>
                <a:cs typeface="+mn-lt"/>
              </a:rPr>
              <a:t>or</a:t>
            </a:r>
            <a:r>
              <a:rPr lang="es-ES" sz="1800" dirty="0">
                <a:ea typeface="+mn-lt"/>
                <a:cs typeface="+mn-lt"/>
              </a:rPr>
              <a:t> </a:t>
            </a:r>
            <a:r>
              <a:rPr lang="es-ES" sz="1800" dirty="0" err="1">
                <a:ea typeface="+mn-lt"/>
                <a:cs typeface="+mn-lt"/>
              </a:rPr>
              <a:t>signal</a:t>
            </a:r>
            <a:r>
              <a:rPr lang="es-ES" sz="1800" dirty="0">
                <a:ea typeface="+mn-lt"/>
                <a:cs typeface="+mn-lt"/>
              </a:rPr>
              <a:t> </a:t>
            </a:r>
            <a:r>
              <a:rPr lang="es-ES" sz="1800" dirty="0" err="1">
                <a:ea typeface="+mn-lt"/>
                <a:cs typeface="+mn-lt"/>
              </a:rPr>
              <a:t>processing</a:t>
            </a:r>
            <a:r>
              <a:rPr lang="es-ES" sz="1800" dirty="0">
                <a:ea typeface="+mn-lt"/>
                <a:cs typeface="+mn-lt"/>
              </a:rPr>
              <a:t> </a:t>
            </a:r>
            <a:r>
              <a:rPr lang="es-ES" sz="1800" dirty="0" err="1">
                <a:ea typeface="+mn-lt"/>
                <a:cs typeface="+mn-lt"/>
              </a:rPr>
              <a:t>artifacts</a:t>
            </a:r>
          </a:p>
        </p:txBody>
      </p:sp>
      <p:sp>
        <p:nvSpPr>
          <p:cNvPr id="13" name="Marcador de contenido 2">
            <a:extLst>
              <a:ext uri="{FF2B5EF4-FFF2-40B4-BE49-F238E27FC236}">
                <a16:creationId xmlns:a16="http://schemas.microsoft.com/office/drawing/2014/main" id="{BFD724D0-BC32-EE48-6122-38C30F9CADF1}"/>
              </a:ext>
            </a:extLst>
          </p:cNvPr>
          <p:cNvSpPr>
            <a:spLocks noGrp="1"/>
          </p:cNvSpPr>
          <p:nvPr/>
        </p:nvSpPr>
        <p:spPr>
          <a:xfrm>
            <a:off x="603053" y="3922010"/>
            <a:ext cx="8528835" cy="1395204"/>
          </a:xfrm>
          <a:prstGeom prst="rect">
            <a:avLst/>
          </a:prstGeom>
          <a:noFill/>
          <a:ln w="0">
            <a:noFill/>
          </a:ln>
        </p:spPr>
        <p:txBody>
          <a:bodyPr lIns="0" tIns="0" rIns="0" bIns="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800" err="1">
                <a:ea typeface="+mn-lt"/>
                <a:cs typeface="+mn-lt"/>
              </a:rPr>
              <a:t>The</a:t>
            </a:r>
            <a:r>
              <a:rPr lang="es-ES" sz="1800" dirty="0">
                <a:ea typeface="+mn-lt"/>
                <a:cs typeface="+mn-lt"/>
              </a:rPr>
              <a:t> </a:t>
            </a:r>
            <a:r>
              <a:rPr lang="es-ES" sz="1800" err="1">
                <a:ea typeface="+mn-lt"/>
                <a:cs typeface="+mn-lt"/>
              </a:rPr>
              <a:t>pristine</a:t>
            </a:r>
            <a:r>
              <a:rPr lang="es-ES" sz="1800" dirty="0">
                <a:ea typeface="+mn-lt"/>
                <a:cs typeface="+mn-lt"/>
              </a:rPr>
              <a:t> </a:t>
            </a:r>
            <a:r>
              <a:rPr lang="es-ES" sz="1800" err="1">
                <a:ea typeface="+mn-lt"/>
                <a:cs typeface="+mn-lt"/>
              </a:rPr>
              <a:t>sample</a:t>
            </a:r>
            <a:r>
              <a:rPr lang="es-ES" sz="1800" dirty="0">
                <a:ea typeface="+mn-lt"/>
                <a:cs typeface="+mn-lt"/>
              </a:rPr>
              <a:t> </a:t>
            </a:r>
            <a:r>
              <a:rPr lang="es-ES" sz="1800" err="1">
                <a:ea typeface="+mn-lt"/>
                <a:cs typeface="+mn-lt"/>
              </a:rPr>
              <a:t>was</a:t>
            </a:r>
            <a:r>
              <a:rPr lang="es-ES" sz="1800" dirty="0">
                <a:ea typeface="+mn-lt"/>
                <a:cs typeface="+mn-lt"/>
              </a:rPr>
              <a:t> </a:t>
            </a:r>
            <a:r>
              <a:rPr lang="es-ES" sz="1800" err="1">
                <a:ea typeface="+mn-lt"/>
                <a:cs typeface="+mn-lt"/>
              </a:rPr>
              <a:t>used</a:t>
            </a:r>
            <a:r>
              <a:rPr lang="es-ES" sz="1800" dirty="0">
                <a:ea typeface="+mn-lt"/>
                <a:cs typeface="+mn-lt"/>
              </a:rPr>
              <a:t> </a:t>
            </a:r>
            <a:r>
              <a:rPr lang="es-ES" sz="1800" err="1">
                <a:ea typeface="+mn-lt"/>
                <a:cs typeface="+mn-lt"/>
              </a:rPr>
              <a:t>to</a:t>
            </a:r>
            <a:r>
              <a:rPr lang="es-ES" sz="1800" dirty="0">
                <a:ea typeface="+mn-lt"/>
                <a:cs typeface="+mn-lt"/>
              </a:rPr>
              <a:t> </a:t>
            </a:r>
            <a:r>
              <a:rPr lang="es-ES" sz="1800" err="1">
                <a:ea typeface="+mn-lt"/>
                <a:cs typeface="+mn-lt"/>
              </a:rPr>
              <a:t>cross</a:t>
            </a:r>
            <a:r>
              <a:rPr lang="es-ES" sz="1800" dirty="0">
                <a:ea typeface="+mn-lt"/>
                <a:cs typeface="+mn-lt"/>
              </a:rPr>
              <a:t> </a:t>
            </a:r>
            <a:r>
              <a:rPr lang="es-ES" sz="1800" err="1">
                <a:ea typeface="+mn-lt"/>
                <a:cs typeface="+mn-lt"/>
              </a:rPr>
              <a:t>check</a:t>
            </a:r>
            <a:r>
              <a:rPr lang="es-ES" sz="1800" dirty="0">
                <a:ea typeface="+mn-lt"/>
                <a:cs typeface="+mn-lt"/>
              </a:rPr>
              <a:t> </a:t>
            </a:r>
            <a:r>
              <a:rPr lang="es-ES" sz="1800" err="1">
                <a:ea typeface="+mn-lt"/>
                <a:cs typeface="+mn-lt"/>
              </a:rPr>
              <a:t>of</a:t>
            </a:r>
            <a:r>
              <a:rPr lang="es-ES" sz="1800" dirty="0">
                <a:ea typeface="+mn-lt"/>
                <a:cs typeface="+mn-lt"/>
              </a:rPr>
              <a:t> </a:t>
            </a:r>
            <a:r>
              <a:rPr lang="es-ES" sz="1800" err="1">
                <a:ea typeface="+mn-lt"/>
                <a:cs typeface="+mn-lt"/>
              </a:rPr>
              <a:t>the</a:t>
            </a:r>
            <a:r>
              <a:rPr lang="es-ES" sz="1800" dirty="0">
                <a:ea typeface="+mn-lt"/>
                <a:cs typeface="+mn-lt"/>
              </a:rPr>
              <a:t> </a:t>
            </a:r>
            <a:r>
              <a:rPr lang="es-ES" sz="1800" err="1">
                <a:ea typeface="+mn-lt"/>
                <a:cs typeface="+mn-lt"/>
              </a:rPr>
              <a:t>method</a:t>
            </a:r>
            <a:endParaRPr lang="es-ES" sz="1800">
              <a:ea typeface="+mn-lt"/>
              <a:cs typeface="+mn-lt"/>
            </a:endParaRPr>
          </a:p>
          <a:p>
            <a:r>
              <a:rPr lang="es-ES" sz="1800" err="1">
                <a:ea typeface="+mn-lt"/>
                <a:cs typeface="+mn-lt"/>
              </a:rPr>
              <a:t>Under</a:t>
            </a:r>
            <a:r>
              <a:rPr lang="es-ES" sz="1800" dirty="0">
                <a:ea typeface="+mn-lt"/>
                <a:cs typeface="+mn-lt"/>
              </a:rPr>
              <a:t> reverse </a:t>
            </a:r>
            <a:r>
              <a:rPr lang="es-ES" sz="1800" err="1">
                <a:ea typeface="+mn-lt"/>
                <a:cs typeface="+mn-lt"/>
              </a:rPr>
              <a:t>biasing</a:t>
            </a:r>
            <a:r>
              <a:rPr lang="es-ES" sz="1800" dirty="0">
                <a:ea typeface="+mn-lt"/>
                <a:cs typeface="+mn-lt"/>
              </a:rPr>
              <a:t>, </a:t>
            </a:r>
            <a:r>
              <a:rPr lang="es-ES" sz="1800" err="1">
                <a:ea typeface="+mn-lt"/>
                <a:cs typeface="+mn-lt"/>
              </a:rPr>
              <a:t>irradiated</a:t>
            </a:r>
            <a:r>
              <a:rPr lang="es-ES" sz="1800" dirty="0">
                <a:ea typeface="+mn-lt"/>
                <a:cs typeface="+mn-lt"/>
              </a:rPr>
              <a:t> </a:t>
            </a:r>
            <a:r>
              <a:rPr lang="es-ES" sz="1800" err="1">
                <a:ea typeface="+mn-lt"/>
                <a:cs typeface="+mn-lt"/>
              </a:rPr>
              <a:t>sample</a:t>
            </a:r>
            <a:r>
              <a:rPr lang="es-ES" sz="1800" dirty="0">
                <a:ea typeface="+mn-lt"/>
                <a:cs typeface="+mn-lt"/>
              </a:rPr>
              <a:t> has no </a:t>
            </a:r>
            <a:r>
              <a:rPr lang="es-ES" sz="1800" err="1">
                <a:ea typeface="+mn-lt"/>
                <a:cs typeface="+mn-lt"/>
              </a:rPr>
              <a:t>clear</a:t>
            </a:r>
            <a:r>
              <a:rPr lang="es-ES" sz="1800" dirty="0">
                <a:ea typeface="+mn-lt"/>
                <a:cs typeface="+mn-lt"/>
              </a:rPr>
              <a:t> </a:t>
            </a:r>
            <a:r>
              <a:rPr lang="es-ES" sz="1800" err="1">
                <a:ea typeface="+mn-lt"/>
                <a:cs typeface="+mn-lt"/>
              </a:rPr>
              <a:t>electric</a:t>
            </a:r>
            <a:r>
              <a:rPr lang="es-ES" sz="1800" dirty="0">
                <a:ea typeface="+mn-lt"/>
                <a:cs typeface="+mn-lt"/>
              </a:rPr>
              <a:t> </a:t>
            </a:r>
            <a:r>
              <a:rPr lang="es-ES" sz="1800" err="1">
                <a:ea typeface="+mn-lt"/>
                <a:cs typeface="+mn-lt"/>
              </a:rPr>
              <a:t>field</a:t>
            </a:r>
            <a:r>
              <a:rPr lang="es-ES" sz="1800" dirty="0">
                <a:ea typeface="+mn-lt"/>
                <a:cs typeface="+mn-lt"/>
              </a:rPr>
              <a:t> </a:t>
            </a:r>
            <a:r>
              <a:rPr lang="es-ES" sz="1800" err="1">
                <a:ea typeface="+mn-lt"/>
                <a:cs typeface="+mn-lt"/>
              </a:rPr>
              <a:t>structure</a:t>
            </a:r>
            <a:endParaRPr lang="es-ES" sz="1800">
              <a:ea typeface="+mn-lt"/>
              <a:cs typeface="+mn-lt"/>
            </a:endParaRPr>
          </a:p>
          <a:p>
            <a:r>
              <a:rPr lang="es-ES" sz="1800" dirty="0" err="1">
                <a:ea typeface="+mn-lt"/>
                <a:cs typeface="+mn-lt"/>
              </a:rPr>
              <a:t>Under</a:t>
            </a:r>
            <a:r>
              <a:rPr lang="es-ES" sz="1800" dirty="0">
                <a:ea typeface="+mn-lt"/>
                <a:cs typeface="+mn-lt"/>
              </a:rPr>
              <a:t> forward </a:t>
            </a:r>
            <a:r>
              <a:rPr lang="es-ES" sz="1800" dirty="0" err="1">
                <a:ea typeface="+mn-lt"/>
                <a:cs typeface="+mn-lt"/>
              </a:rPr>
              <a:t>biasing</a:t>
            </a:r>
            <a:r>
              <a:rPr lang="es-ES" sz="1800" dirty="0">
                <a:ea typeface="+mn-lt"/>
                <a:cs typeface="+mn-lt"/>
              </a:rPr>
              <a:t>, </a:t>
            </a:r>
            <a:r>
              <a:rPr lang="es-ES" sz="1800" dirty="0" err="1">
                <a:ea typeface="+mn-lt"/>
                <a:cs typeface="+mn-lt"/>
              </a:rPr>
              <a:t>the</a:t>
            </a:r>
            <a:r>
              <a:rPr lang="es-ES" sz="1800" dirty="0">
                <a:ea typeface="+mn-lt"/>
                <a:cs typeface="+mn-lt"/>
              </a:rPr>
              <a:t> </a:t>
            </a:r>
            <a:r>
              <a:rPr lang="es-ES" sz="1800" dirty="0" err="1">
                <a:ea typeface="+mn-lt"/>
                <a:cs typeface="+mn-lt"/>
              </a:rPr>
              <a:t>same</a:t>
            </a:r>
            <a:r>
              <a:rPr lang="es-ES" sz="1800" dirty="0">
                <a:ea typeface="+mn-lt"/>
                <a:cs typeface="+mn-lt"/>
              </a:rPr>
              <a:t> </a:t>
            </a:r>
            <a:r>
              <a:rPr lang="es-ES" sz="1800" dirty="0" err="1">
                <a:ea typeface="+mn-lt"/>
                <a:cs typeface="+mn-lt"/>
              </a:rPr>
              <a:t>sample</a:t>
            </a:r>
            <a:r>
              <a:rPr lang="es-ES" sz="1800" dirty="0">
                <a:ea typeface="+mn-lt"/>
                <a:cs typeface="+mn-lt"/>
              </a:rPr>
              <a:t> shows </a:t>
            </a:r>
            <a:r>
              <a:rPr lang="es-ES" sz="1800" dirty="0" err="1">
                <a:ea typeface="+mn-lt"/>
                <a:cs typeface="+mn-lt"/>
              </a:rPr>
              <a:t>several</a:t>
            </a:r>
            <a:r>
              <a:rPr lang="es-ES" sz="1800" dirty="0">
                <a:ea typeface="+mn-lt"/>
                <a:cs typeface="+mn-lt"/>
              </a:rPr>
              <a:t> </a:t>
            </a:r>
            <a:r>
              <a:rPr lang="es-ES" sz="1800" dirty="0" err="1">
                <a:ea typeface="+mn-lt"/>
                <a:cs typeface="+mn-lt"/>
              </a:rPr>
              <a:t>peaks</a:t>
            </a:r>
            <a:r>
              <a:rPr lang="es-ES" sz="1800" dirty="0">
                <a:ea typeface="+mn-lt"/>
                <a:cs typeface="+mn-lt"/>
              </a:rPr>
              <a:t> </a:t>
            </a:r>
            <a:r>
              <a:rPr lang="es-ES" sz="1800" dirty="0" err="1">
                <a:ea typeface="+mn-lt"/>
                <a:cs typeface="+mn-lt"/>
              </a:rPr>
              <a:t>that</a:t>
            </a:r>
            <a:r>
              <a:rPr lang="es-ES" sz="1800" dirty="0">
                <a:ea typeface="+mn-lt"/>
                <a:cs typeface="+mn-lt"/>
              </a:rPr>
              <a:t> </a:t>
            </a:r>
            <a:r>
              <a:rPr lang="es-ES" sz="1800" dirty="0" err="1">
                <a:ea typeface="+mn-lt"/>
                <a:cs typeface="+mn-lt"/>
              </a:rPr>
              <a:t>may</a:t>
            </a:r>
            <a:r>
              <a:rPr lang="es-ES" sz="1800" dirty="0">
                <a:ea typeface="+mn-lt"/>
                <a:cs typeface="+mn-lt"/>
              </a:rPr>
              <a:t> </a:t>
            </a:r>
            <a:r>
              <a:rPr lang="es-ES" sz="1800" dirty="0" err="1">
                <a:ea typeface="+mn-lt"/>
                <a:cs typeface="+mn-lt"/>
              </a:rPr>
              <a:t>indicate</a:t>
            </a:r>
            <a:r>
              <a:rPr lang="es-ES" sz="1800" dirty="0">
                <a:ea typeface="+mn-lt"/>
                <a:cs typeface="+mn-lt"/>
              </a:rPr>
              <a:t> a </a:t>
            </a:r>
            <a:r>
              <a:rPr lang="es-ES" sz="1800" dirty="0" err="1">
                <a:ea typeface="+mn-lt"/>
                <a:cs typeface="+mn-lt"/>
              </a:rPr>
              <a:t>higher</a:t>
            </a:r>
            <a:r>
              <a:rPr lang="es-ES" sz="1800" dirty="0">
                <a:ea typeface="+mn-lt"/>
                <a:cs typeface="+mn-lt"/>
              </a:rPr>
              <a:t> local </a:t>
            </a:r>
            <a:r>
              <a:rPr lang="es-ES" sz="1800" dirty="0" err="1">
                <a:ea typeface="+mn-lt"/>
                <a:cs typeface="+mn-lt"/>
              </a:rPr>
              <a:t>electric</a:t>
            </a:r>
            <a:r>
              <a:rPr lang="es-ES" sz="1800" dirty="0">
                <a:ea typeface="+mn-lt"/>
                <a:cs typeface="+mn-lt"/>
              </a:rPr>
              <a:t> </a:t>
            </a:r>
            <a:r>
              <a:rPr lang="es-ES" sz="1800" dirty="0" err="1">
                <a:ea typeface="+mn-lt"/>
                <a:cs typeface="+mn-lt"/>
              </a:rPr>
              <a:t>field</a:t>
            </a:r>
            <a:r>
              <a:rPr lang="es-ES" sz="1800" dirty="0">
                <a:ea typeface="+mn-lt"/>
                <a:cs typeface="+mn-lt"/>
              </a:rPr>
              <a:t> at </a:t>
            </a:r>
            <a:r>
              <a:rPr lang="es-ES" sz="1800" dirty="0" err="1">
                <a:ea typeface="+mn-lt"/>
                <a:cs typeface="+mn-lt"/>
              </a:rPr>
              <a:t>the</a:t>
            </a:r>
            <a:r>
              <a:rPr lang="es-ES" sz="1800" dirty="0">
                <a:ea typeface="+mn-lt"/>
                <a:cs typeface="+mn-lt"/>
              </a:rPr>
              <a:t> </a:t>
            </a:r>
            <a:r>
              <a:rPr lang="es-ES" sz="1800" dirty="0" err="1">
                <a:ea typeface="+mn-lt"/>
                <a:cs typeface="+mn-lt"/>
              </a:rPr>
              <a:t>two</a:t>
            </a:r>
            <a:r>
              <a:rPr lang="es-ES" sz="1800" dirty="0">
                <a:ea typeface="+mn-lt"/>
                <a:cs typeface="+mn-lt"/>
              </a:rPr>
              <a:t> interfaces</a:t>
            </a:r>
          </a:p>
        </p:txBody>
      </p:sp>
      <p:sp>
        <p:nvSpPr>
          <p:cNvPr id="14" name="TextBox 13">
            <a:extLst>
              <a:ext uri="{FF2B5EF4-FFF2-40B4-BE49-F238E27FC236}">
                <a16:creationId xmlns:a16="http://schemas.microsoft.com/office/drawing/2014/main" id="{B09D5308-7047-5818-C025-98AFFEACB068}"/>
              </a:ext>
            </a:extLst>
          </p:cNvPr>
          <p:cNvSpPr txBox="1"/>
          <p:nvPr/>
        </p:nvSpPr>
        <p:spPr>
          <a:xfrm>
            <a:off x="600822" y="1469336"/>
            <a:ext cx="884943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solidFill>
                  <a:schemeClr val="tx2"/>
                </a:solidFill>
                <a:ea typeface="+mn-lt"/>
                <a:cs typeface="+mn-lt"/>
              </a:rPr>
              <a:t>Pristine                                                      Irradiated(reverse)                                      Irradiated (forward) </a:t>
            </a:r>
            <a:endParaRPr lang="en-US" dirty="0">
              <a:solidFill>
                <a:schemeClr val="tx2"/>
              </a:solidFill>
            </a:endParaRPr>
          </a:p>
        </p:txBody>
      </p:sp>
      <p:sp>
        <p:nvSpPr>
          <p:cNvPr id="8" name="Rectangle 7">
            <a:extLst>
              <a:ext uri="{FF2B5EF4-FFF2-40B4-BE49-F238E27FC236}">
                <a16:creationId xmlns:a16="http://schemas.microsoft.com/office/drawing/2014/main" id="{9FBAC7A0-D202-A1F8-A5B9-62348CB7EF81}"/>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Marcador de pie de página 2">
            <a:extLst>
              <a:ext uri="{FF2B5EF4-FFF2-40B4-BE49-F238E27FC236}">
                <a16:creationId xmlns:a16="http://schemas.microsoft.com/office/drawing/2014/main" id="{1E09ABAF-B5EC-C6BA-3D1A-7F31CE7D3A6E}"/>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4026659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2C005DE-A742-4495-E806-B6BCB914CD84}"/>
              </a:ext>
            </a:extLst>
          </p:cNvPr>
          <p:cNvSpPr>
            <a:spLocks noGrp="1"/>
          </p:cNvSpPr>
          <p:nvPr>
            <p:ph type="ftr" idx="2"/>
          </p:nvPr>
        </p:nvSpPr>
        <p:spPr/>
        <p:txBody>
          <a:bodyPr/>
          <a:lstStyle/>
          <a:p>
            <a:endParaRPr lang="es-ES" dirty="0"/>
          </a:p>
        </p:txBody>
      </p:sp>
      <p:sp>
        <p:nvSpPr>
          <p:cNvPr id="5" name="Slide Number Placeholder 4">
            <a:extLst>
              <a:ext uri="{FF2B5EF4-FFF2-40B4-BE49-F238E27FC236}">
                <a16:creationId xmlns:a16="http://schemas.microsoft.com/office/drawing/2014/main" id="{E16F0C7E-B417-AE67-0E23-8DED4CEE216A}"/>
              </a:ext>
            </a:extLst>
          </p:cNvPr>
          <p:cNvSpPr>
            <a:spLocks noGrp="1"/>
          </p:cNvSpPr>
          <p:nvPr>
            <p:ph type="sldNum" idx="3"/>
          </p:nvPr>
        </p:nvSpPr>
        <p:spPr/>
        <p:txBody>
          <a:bodyPr/>
          <a:lstStyle/>
          <a:p>
            <a:fld id="{4DEAB535-79E0-4518-A18C-ACC1AD5C95D8}" type="slidenum">
              <a:rPr lang="en-US"/>
              <a:t>15</a:t>
            </a:fld>
            <a:endParaRPr lang="en-US"/>
          </a:p>
        </p:txBody>
      </p:sp>
      <p:pic>
        <p:nvPicPr>
          <p:cNvPr id="7" name="Picture 6" descr="A graph with colorful lines and text&#10;&#10;AI-generated content may be incorrect.">
            <a:extLst>
              <a:ext uri="{FF2B5EF4-FFF2-40B4-BE49-F238E27FC236}">
                <a16:creationId xmlns:a16="http://schemas.microsoft.com/office/drawing/2014/main" id="{0E9BC011-5FED-0BC2-7C81-DE27CED4B716}"/>
              </a:ext>
            </a:extLst>
          </p:cNvPr>
          <p:cNvPicPr>
            <a:picLocks noChangeAspect="1"/>
          </p:cNvPicPr>
          <p:nvPr/>
        </p:nvPicPr>
        <p:blipFill>
          <a:blip r:embed="rId2"/>
          <a:stretch>
            <a:fillRect/>
          </a:stretch>
        </p:blipFill>
        <p:spPr>
          <a:xfrm>
            <a:off x="293445" y="783767"/>
            <a:ext cx="9508808" cy="4267200"/>
          </a:xfrm>
          <a:prstGeom prst="rect">
            <a:avLst/>
          </a:prstGeom>
        </p:spPr>
      </p:pic>
      <p:sp>
        <p:nvSpPr>
          <p:cNvPr id="9" name="PlaceHolder 1">
            <a:extLst>
              <a:ext uri="{FF2B5EF4-FFF2-40B4-BE49-F238E27FC236}">
                <a16:creationId xmlns:a16="http://schemas.microsoft.com/office/drawing/2014/main" id="{6E698B87-0512-6940-CDFB-008C181B482E}"/>
              </a:ext>
            </a:extLst>
          </p:cNvPr>
          <p:cNvSpPr>
            <a:spLocks noGrp="1"/>
          </p:cNvSpPr>
          <p:nvPr>
            <p:ph type="title"/>
          </p:nvPr>
        </p:nvSpPr>
        <p:spPr>
          <a:xfrm>
            <a:off x="228600" y="-3587"/>
            <a:ext cx="8786702" cy="689387"/>
          </a:xfrm>
          <a:prstGeom prst="rect">
            <a:avLst/>
          </a:prstGeom>
          <a:noFill/>
          <a:ln w="0">
            <a:noFill/>
          </a:ln>
        </p:spPr>
        <p:txBody>
          <a:bodyPr lIns="0" tIns="0" rIns="0" bIns="0" anchor="ctr">
            <a:noAutofit/>
          </a:bodyPr>
          <a:lstStyle/>
          <a:p>
            <a:r>
              <a:rPr lang="en-US" sz="2400" spc="-1" dirty="0">
                <a:solidFill>
                  <a:srgbClr val="0367AD"/>
                </a:solidFill>
              </a:rPr>
              <a:t>New structures: </a:t>
            </a:r>
            <a:r>
              <a:rPr lang="en-US" sz="2400" spc="-1" dirty="0" err="1">
                <a:solidFill>
                  <a:srgbClr val="0367AD"/>
                </a:solidFill>
              </a:rPr>
              <a:t>SiC</a:t>
            </a:r>
            <a:r>
              <a:rPr lang="en-US" sz="2400" spc="-1" dirty="0">
                <a:solidFill>
                  <a:srgbClr val="0367AD"/>
                </a:solidFill>
              </a:rPr>
              <a:t> LGAD gain study</a:t>
            </a:r>
            <a:endParaRPr lang="en-US" dirty="0"/>
          </a:p>
        </p:txBody>
      </p:sp>
      <p:sp>
        <p:nvSpPr>
          <p:cNvPr id="3" name="Rectangle 2">
            <a:extLst>
              <a:ext uri="{FF2B5EF4-FFF2-40B4-BE49-F238E27FC236}">
                <a16:creationId xmlns:a16="http://schemas.microsoft.com/office/drawing/2014/main" id="{AF94BD16-C441-8155-0073-0F0C54625C7D}"/>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arcador de pie de página 2">
            <a:extLst>
              <a:ext uri="{FF2B5EF4-FFF2-40B4-BE49-F238E27FC236}">
                <a16:creationId xmlns:a16="http://schemas.microsoft.com/office/drawing/2014/main" id="{936157C0-5502-0759-71AE-8D8FC1CC1DAC}"/>
              </a:ext>
            </a:extLst>
          </p:cNvPr>
          <p:cNvSpPr txBox="1">
            <a:spLocks/>
          </p:cNvSpPr>
          <p:nvPr/>
        </p:nvSpPr>
        <p:spPr>
          <a:xfrm>
            <a:off x="758306" y="5418592"/>
            <a:ext cx="8540089" cy="336454"/>
          </a:xfrm>
          <a:prstGeom prst="rect">
            <a:avLst/>
          </a:prstGeom>
          <a:noFill/>
          <a:ln w="0">
            <a:noFill/>
          </a:ln>
        </p:spPr>
        <p:txBody>
          <a:bodyPr lIns="0" tIns="0" rIns="0" bIns="0" anchor="t">
            <a:noAutofit/>
          </a:bodyPr>
          <a:lstStyle>
            <a:defPPr>
              <a:defRPr lang="es-ES"/>
            </a:defPPr>
            <a:lvl1pPr marL="0" indent="0" algn="ctr" defTabSz="914400" rtl="0" eaLnBrk="1" latinLnBrk="0" hangingPunct="1">
              <a:buNone/>
              <a:defRPr lang="en-US" sz="1400" b="0" strike="noStrike" kern="1200" spc="-1">
                <a:solidFill>
                  <a:srgbClr val="000000"/>
                </a:solidFill>
                <a:latin typeface="Times New Roman"/>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solidFill>
                  <a:schemeClr val="bg1"/>
                </a:solidFill>
              </a:rPr>
              <a:t>26 Nov 2025                              Cristian Quintana | cquintan@cern.ch                        Plan Complementario Astro-HEP</a:t>
            </a:r>
          </a:p>
        </p:txBody>
      </p:sp>
      <p:sp>
        <p:nvSpPr>
          <p:cNvPr id="10" name="Rectangle 9">
            <a:extLst>
              <a:ext uri="{FF2B5EF4-FFF2-40B4-BE49-F238E27FC236}">
                <a16:creationId xmlns:a16="http://schemas.microsoft.com/office/drawing/2014/main" id="{A0E53707-DCD8-FC3D-729A-BF06C103516C}"/>
              </a:ext>
            </a:extLst>
          </p:cNvPr>
          <p:cNvSpPr/>
          <p:nvPr/>
        </p:nvSpPr>
        <p:spPr>
          <a:xfrm>
            <a:off x="5743938" y="4252006"/>
            <a:ext cx="3970197" cy="102777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717AF0E-DD4A-8948-D1C5-D0F7D8D7509D}"/>
              </a:ext>
            </a:extLst>
          </p:cNvPr>
          <p:cNvSpPr/>
          <p:nvPr/>
        </p:nvSpPr>
        <p:spPr>
          <a:xfrm>
            <a:off x="5818262" y="4427070"/>
            <a:ext cx="3970197" cy="852711"/>
          </a:xfrm>
          <a:prstGeom prst="rect">
            <a:avLst/>
          </a:prstGeom>
          <a:solidFill>
            <a:schemeClr val="bg1">
              <a:lumMod val="9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A8CE50A-17DF-9E6F-9DF9-CD587B80C1A3}"/>
              </a:ext>
            </a:extLst>
          </p:cNvPr>
          <p:cNvSpPr/>
          <p:nvPr/>
        </p:nvSpPr>
        <p:spPr>
          <a:xfrm>
            <a:off x="5816466" y="5150160"/>
            <a:ext cx="3977810" cy="129621"/>
          </a:xfrm>
          <a:prstGeom prst="rect">
            <a:avLst/>
          </a:prstGeom>
          <a:solidFill>
            <a:schemeClr val="tx2">
              <a:lumMod val="60000"/>
              <a:lumOff val="4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2169219-5AB0-7018-FF94-8CA9834BA30B}"/>
              </a:ext>
            </a:extLst>
          </p:cNvPr>
          <p:cNvSpPr/>
          <p:nvPr/>
        </p:nvSpPr>
        <p:spPr>
          <a:xfrm>
            <a:off x="6149491" y="4427474"/>
            <a:ext cx="3315413" cy="129621"/>
          </a:xfrm>
          <a:prstGeom prst="rect">
            <a:avLst/>
          </a:prstGeom>
          <a:solidFill>
            <a:srgbClr val="FF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6A1A3E7-14CF-706D-198D-445AFE8DD4F7}"/>
              </a:ext>
            </a:extLst>
          </p:cNvPr>
          <p:cNvSpPr/>
          <p:nvPr/>
        </p:nvSpPr>
        <p:spPr>
          <a:xfrm>
            <a:off x="6436759" y="4556797"/>
            <a:ext cx="2729154" cy="129621"/>
          </a:xfrm>
          <a:prstGeom prst="rect">
            <a:avLst/>
          </a:prstGeom>
          <a:solidFill>
            <a:srgbClr val="92D05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9650C57-43F8-092D-A72E-817E077591F2}"/>
              </a:ext>
            </a:extLst>
          </p:cNvPr>
          <p:cNvSpPr txBox="1"/>
          <p:nvPr/>
        </p:nvSpPr>
        <p:spPr>
          <a:xfrm>
            <a:off x="5889854" y="4963652"/>
            <a:ext cx="2743199"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000" dirty="0"/>
              <a:t>back-side</a:t>
            </a:r>
          </a:p>
        </p:txBody>
      </p:sp>
      <p:sp>
        <p:nvSpPr>
          <p:cNvPr id="17" name="TextBox 16">
            <a:extLst>
              <a:ext uri="{FF2B5EF4-FFF2-40B4-BE49-F238E27FC236}">
                <a16:creationId xmlns:a16="http://schemas.microsoft.com/office/drawing/2014/main" id="{F1AFA51E-815D-81F7-20A1-452FD4A70CB6}"/>
              </a:ext>
            </a:extLst>
          </p:cNvPr>
          <p:cNvSpPr txBox="1"/>
          <p:nvPr/>
        </p:nvSpPr>
        <p:spPr>
          <a:xfrm>
            <a:off x="8802479" y="4689792"/>
            <a:ext cx="1083399"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t>gain layer</a:t>
            </a:r>
            <a:endParaRPr lang="en-US" dirty="0"/>
          </a:p>
        </p:txBody>
      </p:sp>
      <p:sp>
        <p:nvSpPr>
          <p:cNvPr id="18" name="TextBox 17">
            <a:extLst>
              <a:ext uri="{FF2B5EF4-FFF2-40B4-BE49-F238E27FC236}">
                <a16:creationId xmlns:a16="http://schemas.microsoft.com/office/drawing/2014/main" id="{E148295F-06ED-23CC-480D-7E980B887AC7}"/>
              </a:ext>
            </a:extLst>
          </p:cNvPr>
          <p:cNvSpPr txBox="1"/>
          <p:nvPr/>
        </p:nvSpPr>
        <p:spPr>
          <a:xfrm>
            <a:off x="9259005" y="4172501"/>
            <a:ext cx="1639204"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000" b="1" dirty="0"/>
              <a:t>LGAD</a:t>
            </a:r>
            <a:endParaRPr lang="en-US" b="1"/>
          </a:p>
        </p:txBody>
      </p:sp>
    </p:spTree>
    <p:extLst>
      <p:ext uri="{BB962C8B-B14F-4D97-AF65-F5344CB8AC3E}">
        <p14:creationId xmlns:p14="http://schemas.microsoft.com/office/powerpoint/2010/main" val="897471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970A8B2-8E8A-FA80-C455-9D80487F98DB}"/>
              </a:ext>
            </a:extLst>
          </p:cNvPr>
          <p:cNvSpPr>
            <a:spLocks noGrp="1"/>
          </p:cNvSpPr>
          <p:nvPr>
            <p:ph/>
          </p:nvPr>
        </p:nvSpPr>
        <p:spPr>
          <a:xfrm>
            <a:off x="547211" y="2688814"/>
            <a:ext cx="8250305" cy="649800"/>
          </a:xfrm>
        </p:spPr>
        <p:txBody>
          <a:bodyPr/>
          <a:lstStyle/>
          <a:p>
            <a:pPr marL="342900" indent="-342900" algn="just">
              <a:spcBef>
                <a:spcPts val="800"/>
              </a:spcBef>
              <a:buFont typeface="Arial"/>
              <a:buChar char="•"/>
            </a:pPr>
            <a:r>
              <a:rPr lang="en-GB" sz="1800">
                <a:cs typeface="Arial"/>
              </a:rPr>
              <a:t>We carried multiple studies, which includes the characterization of  electric field distribution on fresh and neutron irradiated </a:t>
            </a:r>
            <a:r>
              <a:rPr lang="en-GB" sz="1800" err="1">
                <a:cs typeface="Arial"/>
              </a:rPr>
              <a:t>pn</a:t>
            </a:r>
            <a:r>
              <a:rPr lang="en-GB" sz="1800">
                <a:cs typeface="Arial"/>
              </a:rPr>
              <a:t> </a:t>
            </a:r>
            <a:r>
              <a:rPr lang="en-GB" sz="1800" err="1">
                <a:cs typeface="Arial"/>
              </a:rPr>
              <a:t>SiC</a:t>
            </a:r>
            <a:r>
              <a:rPr lang="en-GB" sz="1800">
                <a:cs typeface="Arial"/>
              </a:rPr>
              <a:t> diodes to explain the observed signal multiplication</a:t>
            </a:r>
            <a:endParaRPr lang="en-GB" sz="1800"/>
          </a:p>
          <a:p>
            <a:pPr marL="342900" indent="-342900" algn="just">
              <a:spcBef>
                <a:spcPts val="800"/>
              </a:spcBef>
              <a:buFont typeface="Arial"/>
              <a:buChar char="•"/>
            </a:pPr>
            <a:r>
              <a:rPr lang="en-GB" sz="1800">
                <a:cs typeface="Arial"/>
              </a:rPr>
              <a:t>Reverse bias (after irradiation): Presence of a stronger electric field at the front side. Forward bias (after irradiation): Presence of a back side peak whose amplitude relative to the front side peak increases with the bias</a:t>
            </a:r>
          </a:p>
          <a:p>
            <a:pPr marL="342900" indent="-342900" algn="just">
              <a:spcBef>
                <a:spcPts val="800"/>
              </a:spcBef>
              <a:buFont typeface="Arial"/>
              <a:buChar char="•"/>
            </a:pPr>
            <a:r>
              <a:rPr lang="en-GB" sz="1800" dirty="0">
                <a:ea typeface="+mj-lt"/>
                <a:cs typeface="+mj-lt"/>
              </a:rPr>
              <a:t>We observe an important decrease of the collected charge after irradiation that could be mitigated by the charge multiplication mechanism. There is also an increase of the leakage current of several order of </a:t>
            </a:r>
            <a:r>
              <a:rPr lang="en-GB" sz="1800">
                <a:ea typeface="+mj-lt"/>
                <a:cs typeface="+mj-lt"/>
              </a:rPr>
              <a:t>magnitude</a:t>
            </a:r>
            <a:r>
              <a:rPr lang="en-GB" sz="1800" dirty="0">
                <a:ea typeface="+mj-lt"/>
                <a:cs typeface="+mj-lt"/>
              </a:rPr>
              <a:t> even on the pristine detector.</a:t>
            </a:r>
          </a:p>
          <a:p>
            <a:pPr marL="342900" indent="-342900" algn="just">
              <a:spcBef>
                <a:spcPts val="800"/>
              </a:spcBef>
              <a:buFont typeface="Arial"/>
              <a:buChar char="•"/>
            </a:pPr>
            <a:r>
              <a:rPr lang="en-GB" sz="1800" dirty="0">
                <a:ea typeface="+mj-lt"/>
                <a:cs typeface="+mj-lt"/>
              </a:rPr>
              <a:t>Recent measurements are showing promising results, and new device structures are currently under investigation. High-intensity tests indicate gain suppression in LGADs as well as plasma effects in PIN </a:t>
            </a:r>
            <a:r>
              <a:rPr lang="en-GB" sz="1800" dirty="0" err="1">
                <a:ea typeface="+mj-lt"/>
                <a:cs typeface="+mj-lt"/>
              </a:rPr>
              <a:t>SiC</a:t>
            </a:r>
            <a:r>
              <a:rPr lang="en-GB" sz="1800" dirty="0">
                <a:ea typeface="+mj-lt"/>
                <a:cs typeface="+mj-lt"/>
              </a:rPr>
              <a:t> samples.</a:t>
            </a:r>
            <a:endParaRPr lang="en-GB" sz="1800" dirty="0">
              <a:cs typeface="Arial"/>
            </a:endParaRPr>
          </a:p>
        </p:txBody>
      </p:sp>
      <p:sp>
        <p:nvSpPr>
          <p:cNvPr id="5" name="Marcador de número de diapositiva 4">
            <a:extLst>
              <a:ext uri="{FF2B5EF4-FFF2-40B4-BE49-F238E27FC236}">
                <a16:creationId xmlns:a16="http://schemas.microsoft.com/office/drawing/2014/main" id="{490234AA-DE92-F1AC-1944-77DB6BFAD077}"/>
              </a:ext>
            </a:extLst>
          </p:cNvPr>
          <p:cNvSpPr>
            <a:spLocks noGrp="1"/>
          </p:cNvSpPr>
          <p:nvPr>
            <p:ph type="sldNum" idx="3"/>
          </p:nvPr>
        </p:nvSpPr>
        <p:spPr/>
        <p:txBody>
          <a:bodyPr/>
          <a:lstStyle/>
          <a:p>
            <a:fld id="{4DEAB535-79E0-4518-A18C-ACC1AD5C95D8}" type="slidenum">
              <a:rPr lang="es-ES"/>
              <a:t>16</a:t>
            </a:fld>
            <a:endParaRPr lang="es-ES"/>
          </a:p>
        </p:txBody>
      </p:sp>
      <p:sp>
        <p:nvSpPr>
          <p:cNvPr id="8" name="PlaceHolder 1">
            <a:extLst>
              <a:ext uri="{FF2B5EF4-FFF2-40B4-BE49-F238E27FC236}">
                <a16:creationId xmlns:a16="http://schemas.microsoft.com/office/drawing/2014/main" id="{6248B770-675A-9502-FB2C-DD800C4CFBDF}"/>
              </a:ext>
            </a:extLst>
          </p:cNvPr>
          <p:cNvSpPr>
            <a:spLocks noGrp="1"/>
          </p:cNvSpPr>
          <p:nvPr>
            <p:ph type="title"/>
          </p:nvPr>
        </p:nvSpPr>
        <p:spPr>
          <a:xfrm>
            <a:off x="210496" y="208013"/>
            <a:ext cx="7543800" cy="649800"/>
          </a:xfrm>
          <a:prstGeom prst="rect">
            <a:avLst/>
          </a:prstGeom>
          <a:noFill/>
          <a:ln w="0">
            <a:noFill/>
          </a:ln>
        </p:spPr>
        <p:txBody>
          <a:bodyPr lIns="0" tIns="0" rIns="0" bIns="0" anchor="ctr">
            <a:noAutofit/>
          </a:bodyPr>
          <a:lstStyle/>
          <a:p>
            <a:pPr indent="0">
              <a:buNone/>
            </a:pPr>
            <a:r>
              <a:rPr lang="en-US" sz="4000" spc="-1" dirty="0">
                <a:solidFill>
                  <a:srgbClr val="0367AD"/>
                </a:solidFill>
                <a:latin typeface="Arial"/>
              </a:rPr>
              <a:t>Summary</a:t>
            </a:r>
            <a:endParaRPr lang="es-ES" dirty="0"/>
          </a:p>
        </p:txBody>
      </p:sp>
      <p:sp>
        <p:nvSpPr>
          <p:cNvPr id="4" name="Rectangle 3">
            <a:extLst>
              <a:ext uri="{FF2B5EF4-FFF2-40B4-BE49-F238E27FC236}">
                <a16:creationId xmlns:a16="http://schemas.microsoft.com/office/drawing/2014/main" id="{7144D441-3118-874E-F7A8-890D721D1211}"/>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Marcador de pie de página 2">
            <a:extLst>
              <a:ext uri="{FF2B5EF4-FFF2-40B4-BE49-F238E27FC236}">
                <a16:creationId xmlns:a16="http://schemas.microsoft.com/office/drawing/2014/main" id="{0B44EB23-FA58-5876-38A8-7C738180F5C2}"/>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737142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3B62232-1832-8063-E4B1-B4E049E0EA25}"/>
              </a:ext>
            </a:extLst>
          </p:cNvPr>
          <p:cNvSpPr>
            <a:spLocks noGrp="1"/>
          </p:cNvSpPr>
          <p:nvPr>
            <p:ph/>
          </p:nvPr>
        </p:nvSpPr>
        <p:spPr>
          <a:xfrm>
            <a:off x="1003598" y="1991158"/>
            <a:ext cx="7543800" cy="649800"/>
          </a:xfrm>
        </p:spPr>
        <p:txBody>
          <a:bodyPr/>
          <a:lstStyle/>
          <a:p>
            <a:r>
              <a:rPr lang="es-ES" dirty="0" err="1"/>
              <a:t>Backup</a:t>
            </a:r>
            <a:r>
              <a:rPr lang="es-ES" dirty="0"/>
              <a:t> </a:t>
            </a:r>
          </a:p>
        </p:txBody>
      </p:sp>
      <p:sp>
        <p:nvSpPr>
          <p:cNvPr id="5" name="Marcador de número de diapositiva 4">
            <a:extLst>
              <a:ext uri="{FF2B5EF4-FFF2-40B4-BE49-F238E27FC236}">
                <a16:creationId xmlns:a16="http://schemas.microsoft.com/office/drawing/2014/main" id="{37C2D55D-9A1E-D61F-C2F0-BD37ACBE6368}"/>
              </a:ext>
            </a:extLst>
          </p:cNvPr>
          <p:cNvSpPr>
            <a:spLocks noGrp="1"/>
          </p:cNvSpPr>
          <p:nvPr>
            <p:ph type="sldNum" idx="3"/>
          </p:nvPr>
        </p:nvSpPr>
        <p:spPr/>
        <p:txBody>
          <a:bodyPr/>
          <a:lstStyle/>
          <a:p>
            <a:fld id="{4DEAB535-79E0-4518-A18C-ACC1AD5C95D8}" type="slidenum">
              <a:rPr lang="es-ES"/>
              <a:t>17</a:t>
            </a:fld>
            <a:endParaRPr lang="es-ES"/>
          </a:p>
        </p:txBody>
      </p:sp>
      <p:sp>
        <p:nvSpPr>
          <p:cNvPr id="4" name="Rectangle 3">
            <a:extLst>
              <a:ext uri="{FF2B5EF4-FFF2-40B4-BE49-F238E27FC236}">
                <a16:creationId xmlns:a16="http://schemas.microsoft.com/office/drawing/2014/main" id="{3C01AD41-BE8D-1258-17CE-4CC29ADF69C3}"/>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arcador de pie de página 2">
            <a:extLst>
              <a:ext uri="{FF2B5EF4-FFF2-40B4-BE49-F238E27FC236}">
                <a16:creationId xmlns:a16="http://schemas.microsoft.com/office/drawing/2014/main" id="{8F4ED542-E7AD-0253-000C-CF3C45B958B0}"/>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395409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BE297B0D-84A0-419E-223C-5975810BE23F}"/>
              </a:ext>
            </a:extLst>
          </p:cNvPr>
          <p:cNvSpPr>
            <a:spLocks noGrp="1"/>
          </p:cNvSpPr>
          <p:nvPr>
            <p:ph type="sldNum" idx="3"/>
          </p:nvPr>
        </p:nvSpPr>
        <p:spPr/>
        <p:txBody>
          <a:bodyPr/>
          <a:lstStyle/>
          <a:p>
            <a:fld id="{4DEAB535-79E0-4518-A18C-ACC1AD5C95D8}" type="slidenum">
              <a:rPr lang="es-ES"/>
              <a:t>18</a:t>
            </a:fld>
            <a:endParaRPr lang="es-ES"/>
          </a:p>
        </p:txBody>
      </p:sp>
      <p:pic>
        <p:nvPicPr>
          <p:cNvPr id="7" name="Imagen 6" descr="Gráfico&#10;&#10;El contenido generado por inteligencia artificial puede ser incorrecto.">
            <a:extLst>
              <a:ext uri="{FF2B5EF4-FFF2-40B4-BE49-F238E27FC236}">
                <a16:creationId xmlns:a16="http://schemas.microsoft.com/office/drawing/2014/main" id="{32AC75EF-5F51-05B0-CC14-3FE060CE107F}"/>
              </a:ext>
            </a:extLst>
          </p:cNvPr>
          <p:cNvPicPr>
            <a:picLocks noChangeAspect="1"/>
          </p:cNvPicPr>
          <p:nvPr/>
        </p:nvPicPr>
        <p:blipFill>
          <a:blip r:embed="rId2"/>
          <a:stretch>
            <a:fillRect/>
          </a:stretch>
        </p:blipFill>
        <p:spPr>
          <a:xfrm>
            <a:off x="790163" y="824777"/>
            <a:ext cx="6019259" cy="4081524"/>
          </a:xfrm>
          <a:prstGeom prst="rect">
            <a:avLst/>
          </a:prstGeom>
        </p:spPr>
      </p:pic>
      <p:pic>
        <p:nvPicPr>
          <p:cNvPr id="6" name="Imagen 5" descr="Imagen que contiene Texto&#10;&#10;El contenido generado por inteligencia artificial puede ser incorrecto.">
            <a:extLst>
              <a:ext uri="{FF2B5EF4-FFF2-40B4-BE49-F238E27FC236}">
                <a16:creationId xmlns:a16="http://schemas.microsoft.com/office/drawing/2014/main" id="{263E9231-0679-C078-6B8D-90487ED89C2E}"/>
              </a:ext>
            </a:extLst>
          </p:cNvPr>
          <p:cNvPicPr>
            <a:picLocks noChangeAspect="1"/>
          </p:cNvPicPr>
          <p:nvPr/>
        </p:nvPicPr>
        <p:blipFill>
          <a:blip r:embed="rId3"/>
          <a:stretch>
            <a:fillRect/>
          </a:stretch>
        </p:blipFill>
        <p:spPr>
          <a:xfrm>
            <a:off x="2176943" y="1403715"/>
            <a:ext cx="641306" cy="1482690"/>
          </a:xfrm>
          <a:prstGeom prst="rect">
            <a:avLst/>
          </a:prstGeom>
        </p:spPr>
      </p:pic>
      <p:sp>
        <p:nvSpPr>
          <p:cNvPr id="9" name="PlaceHolder 1">
            <a:extLst>
              <a:ext uri="{FF2B5EF4-FFF2-40B4-BE49-F238E27FC236}">
                <a16:creationId xmlns:a16="http://schemas.microsoft.com/office/drawing/2014/main" id="{502E9AD4-99C3-2CF9-B6DB-0A4C34289758}"/>
              </a:ext>
            </a:extLst>
          </p:cNvPr>
          <p:cNvSpPr>
            <a:spLocks noGrp="1"/>
          </p:cNvSpPr>
          <p:nvPr>
            <p:ph type="title"/>
          </p:nvPr>
        </p:nvSpPr>
        <p:spPr>
          <a:xfrm>
            <a:off x="268172" y="-11502"/>
            <a:ext cx="8786702" cy="689387"/>
          </a:xfrm>
          <a:prstGeom prst="rect">
            <a:avLst/>
          </a:prstGeom>
          <a:noFill/>
          <a:ln w="0">
            <a:noFill/>
          </a:ln>
        </p:spPr>
        <p:txBody>
          <a:bodyPr lIns="0" tIns="0" rIns="0" bIns="0" anchor="ctr">
            <a:noAutofit/>
          </a:bodyPr>
          <a:lstStyle/>
          <a:p>
            <a:r>
              <a:rPr lang="en-US" sz="2400" spc="-1" dirty="0">
                <a:solidFill>
                  <a:srgbClr val="0367AD"/>
                </a:solidFill>
              </a:rPr>
              <a:t>Electric field study on irradiated </a:t>
            </a:r>
            <a:r>
              <a:rPr lang="en-US" sz="2400" spc="-1" dirty="0" err="1">
                <a:solidFill>
                  <a:srgbClr val="0367AD"/>
                </a:solidFill>
              </a:rPr>
              <a:t>SiC</a:t>
            </a:r>
            <a:r>
              <a:rPr lang="en-US" sz="2400" spc="-1" dirty="0">
                <a:solidFill>
                  <a:srgbClr val="0367AD"/>
                </a:solidFill>
              </a:rPr>
              <a:t> sample: Reverse biasing</a:t>
            </a:r>
          </a:p>
        </p:txBody>
      </p:sp>
      <p:cxnSp>
        <p:nvCxnSpPr>
          <p:cNvPr id="11" name="Conector recto de flecha 10">
            <a:extLst>
              <a:ext uri="{FF2B5EF4-FFF2-40B4-BE49-F238E27FC236}">
                <a16:creationId xmlns:a16="http://schemas.microsoft.com/office/drawing/2014/main" id="{6BEA6DCC-0130-CE1A-EA58-425DBAAB8B08}"/>
              </a:ext>
            </a:extLst>
          </p:cNvPr>
          <p:cNvCxnSpPr/>
          <p:nvPr/>
        </p:nvCxnSpPr>
        <p:spPr>
          <a:xfrm flipH="1">
            <a:off x="4544524" y="1461313"/>
            <a:ext cx="2445066" cy="14146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 name="CuadroTexto 1">
            <a:extLst>
              <a:ext uri="{FF2B5EF4-FFF2-40B4-BE49-F238E27FC236}">
                <a16:creationId xmlns:a16="http://schemas.microsoft.com/office/drawing/2014/main" id="{B04F67DB-18D5-86D2-74B9-364A71C3166E}"/>
              </a:ext>
            </a:extLst>
          </p:cNvPr>
          <p:cNvSpPr txBox="1"/>
          <p:nvPr/>
        </p:nvSpPr>
        <p:spPr>
          <a:xfrm>
            <a:off x="7071347" y="1179985"/>
            <a:ext cx="2898284"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err="1"/>
              <a:t>Under</a:t>
            </a:r>
            <a:r>
              <a:rPr lang="es-ES" dirty="0"/>
              <a:t> reverse </a:t>
            </a:r>
            <a:r>
              <a:rPr lang="es-ES" err="1"/>
              <a:t>biasing</a:t>
            </a:r>
            <a:r>
              <a:rPr lang="es-ES" dirty="0"/>
              <a:t> </a:t>
            </a:r>
            <a:r>
              <a:rPr lang="es-ES" err="1"/>
              <a:t>we</a:t>
            </a:r>
            <a:r>
              <a:rPr lang="es-ES" dirty="0"/>
              <a:t> </a:t>
            </a:r>
            <a:r>
              <a:rPr lang="es-ES" err="1"/>
              <a:t>have</a:t>
            </a:r>
            <a:r>
              <a:rPr lang="es-ES" dirty="0"/>
              <a:t> </a:t>
            </a:r>
            <a:r>
              <a:rPr lang="es-ES" err="1"/>
              <a:t>an</a:t>
            </a:r>
            <a:r>
              <a:rPr lang="es-ES" dirty="0"/>
              <a:t> </a:t>
            </a:r>
            <a:r>
              <a:rPr lang="es-ES" err="1"/>
              <a:t>increase</a:t>
            </a:r>
            <a:r>
              <a:rPr lang="es-ES" dirty="0"/>
              <a:t> </a:t>
            </a:r>
            <a:r>
              <a:rPr lang="es-ES" err="1"/>
              <a:t>of</a:t>
            </a:r>
            <a:r>
              <a:rPr lang="es-ES" dirty="0"/>
              <a:t> </a:t>
            </a:r>
            <a:r>
              <a:rPr lang="es-ES" err="1"/>
              <a:t>the</a:t>
            </a:r>
            <a:r>
              <a:rPr lang="es-ES" dirty="0"/>
              <a:t> </a:t>
            </a:r>
            <a:r>
              <a:rPr lang="es-ES" err="1"/>
              <a:t>electric</a:t>
            </a:r>
            <a:r>
              <a:rPr lang="es-ES" dirty="0"/>
              <a:t> </a:t>
            </a:r>
            <a:r>
              <a:rPr lang="es-ES" err="1"/>
              <a:t>field</a:t>
            </a:r>
            <a:r>
              <a:rPr lang="es-ES" dirty="0"/>
              <a:t> at </a:t>
            </a:r>
            <a:r>
              <a:rPr lang="es-ES" err="1"/>
              <a:t>front</a:t>
            </a:r>
            <a:r>
              <a:rPr lang="es-ES" dirty="0"/>
              <a:t> </a:t>
            </a:r>
            <a:r>
              <a:rPr lang="es-ES" err="1"/>
              <a:t>side</a:t>
            </a:r>
            <a:endParaRPr lang="es-ES"/>
          </a:p>
          <a:p>
            <a:endParaRPr lang="es-ES" dirty="0"/>
          </a:p>
          <a:p>
            <a:endParaRPr lang="es-ES" dirty="0"/>
          </a:p>
          <a:p>
            <a:endParaRPr lang="es-ES" dirty="0"/>
          </a:p>
          <a:p>
            <a:endParaRPr lang="es-ES" dirty="0"/>
          </a:p>
          <a:p>
            <a:r>
              <a:rPr lang="es-ES" dirty="0" err="1"/>
              <a:t>It</a:t>
            </a:r>
            <a:r>
              <a:rPr lang="es-ES" dirty="0"/>
              <a:t> </a:t>
            </a:r>
            <a:r>
              <a:rPr lang="es-ES" dirty="0" err="1"/>
              <a:t>seems</a:t>
            </a:r>
            <a:r>
              <a:rPr lang="es-ES" dirty="0"/>
              <a:t> compatible (</a:t>
            </a:r>
            <a:r>
              <a:rPr lang="es-ES" dirty="0" err="1"/>
              <a:t>kind</a:t>
            </a:r>
            <a:r>
              <a:rPr lang="es-ES" dirty="0"/>
              <a:t> </a:t>
            </a:r>
            <a:r>
              <a:rPr lang="es-ES" dirty="0" err="1"/>
              <a:t>of</a:t>
            </a:r>
            <a:r>
              <a:rPr lang="es-ES" dirty="0"/>
              <a:t>) </a:t>
            </a:r>
            <a:r>
              <a:rPr lang="es-ES" dirty="0" err="1"/>
              <a:t>with</a:t>
            </a:r>
            <a:r>
              <a:rPr lang="es-ES" dirty="0"/>
              <a:t> </a:t>
            </a:r>
            <a:r>
              <a:rPr lang="es-ES" dirty="0" err="1"/>
              <a:t>the</a:t>
            </a:r>
            <a:r>
              <a:rPr lang="es-ES" dirty="0"/>
              <a:t> </a:t>
            </a:r>
            <a:r>
              <a:rPr lang="es-ES" dirty="0" err="1"/>
              <a:t>behavior</a:t>
            </a:r>
            <a:r>
              <a:rPr lang="es-ES" dirty="0"/>
              <a:t> </a:t>
            </a:r>
            <a:r>
              <a:rPr lang="es-ES" dirty="0" err="1"/>
              <a:t>of</a:t>
            </a:r>
            <a:r>
              <a:rPr lang="es-ES" dirty="0"/>
              <a:t> a </a:t>
            </a:r>
            <a:r>
              <a:rPr lang="es-ES" dirty="0" err="1"/>
              <a:t>biased</a:t>
            </a:r>
            <a:r>
              <a:rPr lang="es-ES" dirty="0"/>
              <a:t> dielectric</a:t>
            </a:r>
          </a:p>
          <a:p>
            <a:endParaRPr lang="es-ES" dirty="0"/>
          </a:p>
          <a:p>
            <a:endParaRPr lang="es-ES" dirty="0"/>
          </a:p>
        </p:txBody>
      </p:sp>
      <p:sp>
        <p:nvSpPr>
          <p:cNvPr id="4" name="Rectangle 3">
            <a:extLst>
              <a:ext uri="{FF2B5EF4-FFF2-40B4-BE49-F238E27FC236}">
                <a16:creationId xmlns:a16="http://schemas.microsoft.com/office/drawing/2014/main" id="{2D26CD2A-06E6-488A-202D-DC1D15C42E82}"/>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Marcador de pie de página 2">
            <a:extLst>
              <a:ext uri="{FF2B5EF4-FFF2-40B4-BE49-F238E27FC236}">
                <a16:creationId xmlns:a16="http://schemas.microsoft.com/office/drawing/2014/main" id="{81BFD65D-B524-91C9-25EA-7AA79D63D54D}"/>
              </a:ext>
            </a:extLst>
          </p:cNvPr>
          <p:cNvSpPr txBox="1">
            <a:spLocks/>
          </p:cNvSpPr>
          <p:nvPr/>
        </p:nvSpPr>
        <p:spPr>
          <a:xfrm>
            <a:off x="758306" y="5418592"/>
            <a:ext cx="8540089" cy="336454"/>
          </a:xfrm>
          <a:prstGeom prst="rect">
            <a:avLst/>
          </a:prstGeom>
          <a:noFill/>
          <a:ln w="0">
            <a:noFill/>
          </a:ln>
        </p:spPr>
        <p:txBody>
          <a:bodyPr lIns="0" tIns="0" rIns="0" bIns="0" anchor="t">
            <a:noAutofit/>
          </a:bodyPr>
          <a:lstStyle>
            <a:defPPr>
              <a:defRPr lang="es-ES"/>
            </a:defPPr>
            <a:lvl1pPr marL="0" indent="0" algn="ctr" defTabSz="914400" rtl="0" eaLnBrk="1" latinLnBrk="0" hangingPunct="1">
              <a:buNone/>
              <a:defRPr lang="en-US" sz="1400" b="0" strike="noStrike" kern="1200" spc="-1">
                <a:solidFill>
                  <a:srgbClr val="000000"/>
                </a:solidFill>
                <a:latin typeface="Times New Roman"/>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34238951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A270F668-8F61-51D6-196B-628CD7035C7C}"/>
              </a:ext>
            </a:extLst>
          </p:cNvPr>
          <p:cNvSpPr>
            <a:spLocks noGrp="1"/>
          </p:cNvSpPr>
          <p:nvPr>
            <p:ph type="sldNum" idx="3"/>
          </p:nvPr>
        </p:nvSpPr>
        <p:spPr/>
        <p:txBody>
          <a:bodyPr/>
          <a:lstStyle/>
          <a:p>
            <a:fld id="{4DEAB535-79E0-4518-A18C-ACC1AD5C95D8}" type="slidenum">
              <a:rPr lang="es-ES"/>
              <a:t>19</a:t>
            </a:fld>
            <a:endParaRPr lang="es-ES"/>
          </a:p>
        </p:txBody>
      </p:sp>
      <p:sp>
        <p:nvSpPr>
          <p:cNvPr id="7" name="PlaceHolder 1">
            <a:extLst>
              <a:ext uri="{FF2B5EF4-FFF2-40B4-BE49-F238E27FC236}">
                <a16:creationId xmlns:a16="http://schemas.microsoft.com/office/drawing/2014/main" id="{87DA1F27-33D0-237F-A7B8-64E39D4D4D8C}"/>
              </a:ext>
            </a:extLst>
          </p:cNvPr>
          <p:cNvSpPr txBox="1">
            <a:spLocks/>
          </p:cNvSpPr>
          <p:nvPr/>
        </p:nvSpPr>
        <p:spPr>
          <a:xfrm>
            <a:off x="173193" y="146823"/>
            <a:ext cx="8786702" cy="689387"/>
          </a:xfrm>
          <a:prstGeom prst="rect">
            <a:avLst/>
          </a:prstGeom>
          <a:noFill/>
          <a:ln w="0">
            <a:noFill/>
          </a:ln>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spc="-1" dirty="0">
                <a:solidFill>
                  <a:srgbClr val="0367AD"/>
                </a:solidFill>
              </a:rPr>
              <a:t>Electric field study on irradiated </a:t>
            </a:r>
            <a:r>
              <a:rPr lang="en-US" sz="2400" spc="-1" dirty="0" err="1">
                <a:solidFill>
                  <a:srgbClr val="0367AD"/>
                </a:solidFill>
              </a:rPr>
              <a:t>SiC</a:t>
            </a:r>
            <a:r>
              <a:rPr lang="en-US" sz="2400" spc="-1" dirty="0">
                <a:solidFill>
                  <a:srgbClr val="0367AD"/>
                </a:solidFill>
              </a:rPr>
              <a:t> sample: Forward biasing</a:t>
            </a:r>
            <a:endParaRPr lang="es-ES" dirty="0" err="1"/>
          </a:p>
        </p:txBody>
      </p:sp>
      <p:pic>
        <p:nvPicPr>
          <p:cNvPr id="9" name="Imagen 8" descr="Gráfico&#10;&#10;El contenido generado por inteligencia artificial puede ser incorrecto.">
            <a:extLst>
              <a:ext uri="{FF2B5EF4-FFF2-40B4-BE49-F238E27FC236}">
                <a16:creationId xmlns:a16="http://schemas.microsoft.com/office/drawing/2014/main" id="{F4D60241-2F99-85B0-C066-F4B326B2F08D}"/>
              </a:ext>
            </a:extLst>
          </p:cNvPr>
          <p:cNvPicPr>
            <a:picLocks noChangeAspect="1"/>
          </p:cNvPicPr>
          <p:nvPr/>
        </p:nvPicPr>
        <p:blipFill>
          <a:blip r:embed="rId2"/>
          <a:stretch>
            <a:fillRect/>
          </a:stretch>
        </p:blipFill>
        <p:spPr>
          <a:xfrm>
            <a:off x="178798" y="737865"/>
            <a:ext cx="5193583" cy="3571843"/>
          </a:xfrm>
          <a:prstGeom prst="rect">
            <a:avLst/>
          </a:prstGeom>
        </p:spPr>
      </p:pic>
      <p:pic>
        <p:nvPicPr>
          <p:cNvPr id="12" name="Imagen 11">
            <a:extLst>
              <a:ext uri="{FF2B5EF4-FFF2-40B4-BE49-F238E27FC236}">
                <a16:creationId xmlns:a16="http://schemas.microsoft.com/office/drawing/2014/main" id="{2DBCCAC1-4043-9B84-FED9-000A074297F3}"/>
              </a:ext>
            </a:extLst>
          </p:cNvPr>
          <p:cNvPicPr>
            <a:picLocks noChangeAspect="1"/>
          </p:cNvPicPr>
          <p:nvPr/>
        </p:nvPicPr>
        <p:blipFill>
          <a:blip r:embed="rId3"/>
          <a:stretch>
            <a:fillRect/>
          </a:stretch>
        </p:blipFill>
        <p:spPr>
          <a:xfrm>
            <a:off x="1479623" y="1198420"/>
            <a:ext cx="731417" cy="1551293"/>
          </a:xfrm>
          <a:prstGeom prst="rect">
            <a:avLst/>
          </a:prstGeom>
        </p:spPr>
      </p:pic>
      <p:sp>
        <p:nvSpPr>
          <p:cNvPr id="14" name="Marcador de contenido 2">
            <a:extLst>
              <a:ext uri="{FF2B5EF4-FFF2-40B4-BE49-F238E27FC236}">
                <a16:creationId xmlns:a16="http://schemas.microsoft.com/office/drawing/2014/main" id="{C2353535-5453-87B8-4598-9556A81A7DCF}"/>
              </a:ext>
            </a:extLst>
          </p:cNvPr>
          <p:cNvSpPr>
            <a:spLocks noGrp="1"/>
          </p:cNvSpPr>
          <p:nvPr/>
        </p:nvSpPr>
        <p:spPr>
          <a:xfrm>
            <a:off x="802884" y="4671561"/>
            <a:ext cx="8604972" cy="999407"/>
          </a:xfrm>
          <a:prstGeom prst="rect">
            <a:avLst/>
          </a:prstGeom>
          <a:noFill/>
          <a:ln w="0">
            <a:noFill/>
          </a:ln>
        </p:spPr>
        <p:txBody>
          <a:bodyPr lIns="0" tIns="0" rIns="0" bIns="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a:ea typeface="+mn-lt"/>
                <a:cs typeface="+mn-lt"/>
              </a:rPr>
              <a:t>1/</a:t>
            </a:r>
            <a:r>
              <a:rPr lang="es-ES" err="1">
                <a:ea typeface="+mn-lt"/>
                <a:cs typeface="+mn-lt"/>
              </a:rPr>
              <a:t>ToT</a:t>
            </a:r>
            <a:r>
              <a:rPr lang="es-ES" dirty="0">
                <a:ea typeface="+mn-lt"/>
                <a:cs typeface="+mn-lt"/>
              </a:rPr>
              <a:t> shows </a:t>
            </a:r>
            <a:r>
              <a:rPr lang="es-ES" err="1">
                <a:ea typeface="+mn-lt"/>
                <a:cs typeface="+mn-lt"/>
              </a:rPr>
              <a:t>two</a:t>
            </a:r>
            <a:r>
              <a:rPr lang="es-ES" dirty="0">
                <a:ea typeface="+mn-lt"/>
                <a:cs typeface="+mn-lt"/>
              </a:rPr>
              <a:t> </a:t>
            </a:r>
            <a:r>
              <a:rPr lang="es-ES" err="1">
                <a:ea typeface="+mn-lt"/>
                <a:cs typeface="+mn-lt"/>
              </a:rPr>
              <a:t>peaks</a:t>
            </a:r>
            <a:r>
              <a:rPr lang="es-ES" dirty="0">
                <a:ea typeface="+mn-lt"/>
                <a:cs typeface="+mn-lt"/>
              </a:rPr>
              <a:t>, and </a:t>
            </a:r>
            <a:r>
              <a:rPr lang="es-ES" err="1">
                <a:ea typeface="+mn-lt"/>
                <a:cs typeface="+mn-lt"/>
              </a:rPr>
              <a:t>therir</a:t>
            </a:r>
            <a:r>
              <a:rPr lang="es-ES" dirty="0">
                <a:ea typeface="+mn-lt"/>
                <a:cs typeface="+mn-lt"/>
              </a:rPr>
              <a:t> </a:t>
            </a:r>
            <a:r>
              <a:rPr lang="es-ES" err="1">
                <a:ea typeface="+mn-lt"/>
                <a:cs typeface="+mn-lt"/>
              </a:rPr>
              <a:t>relation</a:t>
            </a:r>
            <a:r>
              <a:rPr lang="es-ES" dirty="0">
                <a:ea typeface="+mn-lt"/>
                <a:cs typeface="+mn-lt"/>
              </a:rPr>
              <a:t> </a:t>
            </a:r>
            <a:r>
              <a:rPr lang="es-ES" err="1">
                <a:ea typeface="+mn-lt"/>
                <a:cs typeface="+mn-lt"/>
              </a:rPr>
              <a:t>changes</a:t>
            </a:r>
            <a:r>
              <a:rPr lang="es-ES" dirty="0">
                <a:ea typeface="+mn-lt"/>
                <a:cs typeface="+mn-lt"/>
              </a:rPr>
              <a:t> </a:t>
            </a:r>
            <a:r>
              <a:rPr lang="es-ES" err="1">
                <a:ea typeface="+mn-lt"/>
                <a:cs typeface="+mn-lt"/>
              </a:rPr>
              <a:t>with</a:t>
            </a:r>
            <a:r>
              <a:rPr lang="es-ES" dirty="0">
                <a:ea typeface="+mn-lt"/>
                <a:cs typeface="+mn-lt"/>
              </a:rPr>
              <a:t> </a:t>
            </a:r>
            <a:r>
              <a:rPr lang="es-ES" err="1">
                <a:ea typeface="+mn-lt"/>
                <a:cs typeface="+mn-lt"/>
              </a:rPr>
              <a:t>bias</a:t>
            </a:r>
            <a:r>
              <a:rPr lang="es-ES" dirty="0">
                <a:ea typeface="+mn-lt"/>
                <a:cs typeface="+mn-lt"/>
              </a:rPr>
              <a:t> </a:t>
            </a:r>
            <a:r>
              <a:rPr lang="es-ES" err="1">
                <a:ea typeface="+mn-lt"/>
                <a:cs typeface="+mn-lt"/>
              </a:rPr>
              <a:t>voltage</a:t>
            </a:r>
            <a:endParaRPr lang="es-ES" dirty="0">
              <a:ea typeface="+mn-lt"/>
              <a:cs typeface="+mn-lt"/>
            </a:endParaRPr>
          </a:p>
          <a:p>
            <a:r>
              <a:rPr lang="es-ES" dirty="0">
                <a:cs typeface="Arial"/>
              </a:rPr>
              <a:t>As </a:t>
            </a:r>
            <a:r>
              <a:rPr lang="es-ES" err="1">
                <a:cs typeface="Arial"/>
              </a:rPr>
              <a:t>we</a:t>
            </a:r>
            <a:r>
              <a:rPr lang="es-ES" dirty="0">
                <a:cs typeface="Arial"/>
              </a:rPr>
              <a:t> </a:t>
            </a:r>
            <a:r>
              <a:rPr lang="es-ES" err="1">
                <a:cs typeface="Arial"/>
              </a:rPr>
              <a:t>increase</a:t>
            </a:r>
            <a:r>
              <a:rPr lang="es-ES" dirty="0">
                <a:cs typeface="Arial"/>
              </a:rPr>
              <a:t> </a:t>
            </a:r>
            <a:r>
              <a:rPr lang="es-ES" err="1">
                <a:cs typeface="Arial"/>
              </a:rPr>
              <a:t>the</a:t>
            </a:r>
            <a:r>
              <a:rPr lang="es-ES" dirty="0">
                <a:cs typeface="Arial"/>
              </a:rPr>
              <a:t> </a:t>
            </a:r>
            <a:r>
              <a:rPr lang="es-ES" err="1">
                <a:cs typeface="Arial"/>
              </a:rPr>
              <a:t>bias</a:t>
            </a:r>
            <a:r>
              <a:rPr lang="es-ES" dirty="0">
                <a:cs typeface="Arial"/>
              </a:rPr>
              <a:t> </a:t>
            </a:r>
            <a:r>
              <a:rPr lang="es-ES" err="1">
                <a:cs typeface="Arial"/>
              </a:rPr>
              <a:t>voltage</a:t>
            </a:r>
            <a:r>
              <a:rPr lang="es-ES" dirty="0">
                <a:cs typeface="Arial"/>
              </a:rPr>
              <a:t> </a:t>
            </a:r>
            <a:r>
              <a:rPr lang="es-ES" err="1">
                <a:cs typeface="Arial"/>
              </a:rPr>
              <a:t>signals</a:t>
            </a:r>
            <a:r>
              <a:rPr lang="es-ES" dirty="0">
                <a:cs typeface="Arial"/>
              </a:rPr>
              <a:t> </a:t>
            </a:r>
            <a:r>
              <a:rPr lang="es-ES" err="1">
                <a:cs typeface="Arial"/>
              </a:rPr>
              <a:t>seem</a:t>
            </a:r>
            <a:r>
              <a:rPr lang="es-ES" dirty="0">
                <a:cs typeface="Arial"/>
              </a:rPr>
              <a:t> </a:t>
            </a:r>
            <a:r>
              <a:rPr lang="es-ES" err="1">
                <a:cs typeface="Arial"/>
              </a:rPr>
              <a:t>to</a:t>
            </a:r>
            <a:r>
              <a:rPr lang="es-ES" dirty="0">
                <a:cs typeface="Arial"/>
              </a:rPr>
              <a:t> </a:t>
            </a:r>
            <a:r>
              <a:rPr lang="es-ES">
                <a:cs typeface="Arial"/>
              </a:rPr>
              <a:t>become more </a:t>
            </a:r>
            <a:r>
              <a:rPr lang="es-ES" err="1">
                <a:cs typeface="Arial"/>
              </a:rPr>
              <a:t>slower</a:t>
            </a:r>
            <a:endParaRPr lang="es-ES">
              <a:cs typeface="Arial"/>
            </a:endParaRPr>
          </a:p>
        </p:txBody>
      </p:sp>
      <p:sp>
        <p:nvSpPr>
          <p:cNvPr id="16" name="CuadroTexto 15">
            <a:extLst>
              <a:ext uri="{FF2B5EF4-FFF2-40B4-BE49-F238E27FC236}">
                <a16:creationId xmlns:a16="http://schemas.microsoft.com/office/drawing/2014/main" id="{BD3D3DC0-CD31-57A8-8A4C-388CB05DFFA1}"/>
              </a:ext>
            </a:extLst>
          </p:cNvPr>
          <p:cNvSpPr txBox="1"/>
          <p:nvPr/>
        </p:nvSpPr>
        <p:spPr>
          <a:xfrm>
            <a:off x="5675132" y="2094528"/>
            <a:ext cx="4063564"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err="1"/>
              <a:t>The</a:t>
            </a:r>
            <a:r>
              <a:rPr lang="es-ES" dirty="0"/>
              <a:t> </a:t>
            </a:r>
            <a:r>
              <a:rPr lang="es-ES" dirty="0" err="1"/>
              <a:t>higher</a:t>
            </a:r>
            <a:r>
              <a:rPr lang="es-ES" dirty="0"/>
              <a:t> </a:t>
            </a:r>
            <a:r>
              <a:rPr lang="es-ES" dirty="0" err="1"/>
              <a:t>the</a:t>
            </a:r>
            <a:r>
              <a:rPr lang="es-ES" dirty="0"/>
              <a:t> </a:t>
            </a:r>
            <a:r>
              <a:rPr lang="es-ES" dirty="0" err="1"/>
              <a:t>bias</a:t>
            </a:r>
            <a:r>
              <a:rPr lang="es-ES" dirty="0"/>
              <a:t> </a:t>
            </a:r>
            <a:r>
              <a:rPr lang="es-ES" dirty="0" err="1"/>
              <a:t>voltage</a:t>
            </a:r>
            <a:r>
              <a:rPr lang="es-ES" dirty="0"/>
              <a:t> </a:t>
            </a:r>
            <a:r>
              <a:rPr lang="es-ES" dirty="0" err="1"/>
              <a:t>the</a:t>
            </a:r>
            <a:r>
              <a:rPr lang="es-ES" dirty="0"/>
              <a:t> </a:t>
            </a:r>
            <a:r>
              <a:rPr lang="es-ES" dirty="0" err="1"/>
              <a:t>higher</a:t>
            </a:r>
            <a:r>
              <a:rPr lang="es-ES" dirty="0"/>
              <a:t> </a:t>
            </a:r>
            <a:r>
              <a:rPr lang="es-ES" dirty="0" err="1"/>
              <a:t>is</a:t>
            </a:r>
            <a:r>
              <a:rPr lang="es-ES" dirty="0"/>
              <a:t> </a:t>
            </a:r>
            <a:r>
              <a:rPr lang="es-ES" dirty="0" err="1"/>
              <a:t>the</a:t>
            </a:r>
            <a:r>
              <a:rPr lang="es-ES" dirty="0"/>
              <a:t> </a:t>
            </a:r>
            <a:r>
              <a:rPr lang="es-ES" dirty="0" err="1"/>
              <a:t>peak</a:t>
            </a:r>
            <a:r>
              <a:rPr lang="es-ES" dirty="0"/>
              <a:t> </a:t>
            </a:r>
            <a:r>
              <a:rPr lang="es-ES" dirty="0" err="1"/>
              <a:t>amplitude</a:t>
            </a:r>
            <a:r>
              <a:rPr lang="es-ES" dirty="0"/>
              <a:t> at </a:t>
            </a:r>
            <a:r>
              <a:rPr lang="es-ES" dirty="0" err="1"/>
              <a:t>the</a:t>
            </a:r>
            <a:r>
              <a:rPr lang="es-ES" dirty="0"/>
              <a:t> back </a:t>
            </a:r>
            <a:r>
              <a:rPr lang="es-ES" dirty="0" err="1"/>
              <a:t>side</a:t>
            </a:r>
            <a:r>
              <a:rPr lang="es-ES" dirty="0"/>
              <a:t> </a:t>
            </a:r>
            <a:r>
              <a:rPr lang="es-ES" dirty="0" err="1"/>
              <a:t>compared</a:t>
            </a:r>
            <a:r>
              <a:rPr lang="es-ES" dirty="0"/>
              <a:t> </a:t>
            </a:r>
            <a:r>
              <a:rPr lang="es-ES" dirty="0" err="1"/>
              <a:t>with</a:t>
            </a:r>
            <a:r>
              <a:rPr lang="es-ES" dirty="0"/>
              <a:t> </a:t>
            </a:r>
            <a:r>
              <a:rPr lang="es-ES" dirty="0" err="1"/>
              <a:t>the</a:t>
            </a:r>
            <a:r>
              <a:rPr lang="es-ES" dirty="0"/>
              <a:t> </a:t>
            </a:r>
            <a:r>
              <a:rPr lang="es-ES" dirty="0" err="1"/>
              <a:t>front</a:t>
            </a:r>
            <a:r>
              <a:rPr lang="es-ES" dirty="0"/>
              <a:t> </a:t>
            </a:r>
            <a:r>
              <a:rPr lang="es-ES" dirty="0" err="1"/>
              <a:t>side</a:t>
            </a:r>
            <a:r>
              <a:rPr lang="es-ES" dirty="0"/>
              <a:t> </a:t>
            </a:r>
            <a:r>
              <a:rPr lang="es-ES" dirty="0" err="1"/>
              <a:t>peak</a:t>
            </a:r>
          </a:p>
        </p:txBody>
      </p:sp>
      <p:cxnSp>
        <p:nvCxnSpPr>
          <p:cNvPr id="17" name="Conector recto de flecha 16">
            <a:extLst>
              <a:ext uri="{FF2B5EF4-FFF2-40B4-BE49-F238E27FC236}">
                <a16:creationId xmlns:a16="http://schemas.microsoft.com/office/drawing/2014/main" id="{910FA17C-3981-519A-321C-05A942FA5B0D}"/>
              </a:ext>
            </a:extLst>
          </p:cNvPr>
          <p:cNvCxnSpPr/>
          <p:nvPr/>
        </p:nvCxnSpPr>
        <p:spPr>
          <a:xfrm flipH="1">
            <a:off x="3998433" y="2442173"/>
            <a:ext cx="1613092" cy="392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A9516844-0585-E4FC-79D3-866D5BBF3426}"/>
              </a:ext>
            </a:extLst>
          </p:cNvPr>
          <p:cNvCxnSpPr>
            <a:cxnSpLocks/>
          </p:cNvCxnSpPr>
          <p:nvPr/>
        </p:nvCxnSpPr>
        <p:spPr>
          <a:xfrm flipH="1">
            <a:off x="2948059" y="1501020"/>
            <a:ext cx="2633015" cy="33182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FBC9AC0E-14CC-F07F-12B7-869CA8B1DC17}"/>
              </a:ext>
            </a:extLst>
          </p:cNvPr>
          <p:cNvCxnSpPr>
            <a:cxnSpLocks/>
          </p:cNvCxnSpPr>
          <p:nvPr/>
        </p:nvCxnSpPr>
        <p:spPr>
          <a:xfrm flipH="1" flipV="1">
            <a:off x="3358423" y="3050477"/>
            <a:ext cx="2743702" cy="102847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87EABED0-0D57-A78F-98FD-00F8C09F58D6}"/>
              </a:ext>
            </a:extLst>
          </p:cNvPr>
          <p:cNvSpPr txBox="1"/>
          <p:nvPr/>
        </p:nvSpPr>
        <p:spPr>
          <a:xfrm>
            <a:off x="5611807" y="1201390"/>
            <a:ext cx="419006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a:t>Front </a:t>
            </a:r>
            <a:r>
              <a:rPr lang="es-ES" dirty="0" err="1"/>
              <a:t>peak</a:t>
            </a:r>
            <a:r>
              <a:rPr lang="es-ES" dirty="0"/>
              <a:t> </a:t>
            </a:r>
            <a:r>
              <a:rPr lang="es-ES" dirty="0" err="1"/>
              <a:t>maybe</a:t>
            </a:r>
            <a:r>
              <a:rPr lang="es-ES" dirty="0"/>
              <a:t> </a:t>
            </a:r>
            <a:r>
              <a:rPr lang="es-ES" dirty="0" err="1"/>
              <a:t>due</a:t>
            </a:r>
            <a:r>
              <a:rPr lang="es-ES" dirty="0"/>
              <a:t> </a:t>
            </a:r>
            <a:r>
              <a:rPr lang="es-ES" dirty="0" err="1"/>
              <a:t>to</a:t>
            </a:r>
            <a:r>
              <a:rPr lang="es-ES" dirty="0"/>
              <a:t> </a:t>
            </a:r>
            <a:r>
              <a:rPr lang="es-ES" dirty="0" err="1"/>
              <a:t>an</a:t>
            </a:r>
            <a:r>
              <a:rPr lang="es-ES" dirty="0"/>
              <a:t> </a:t>
            </a:r>
            <a:r>
              <a:rPr lang="es-ES" dirty="0" err="1"/>
              <a:t>artifact</a:t>
            </a:r>
            <a:r>
              <a:rPr lang="es-ES" dirty="0"/>
              <a:t> </a:t>
            </a:r>
            <a:r>
              <a:rPr lang="es-ES" dirty="0" err="1"/>
              <a:t>caused</a:t>
            </a:r>
            <a:r>
              <a:rPr lang="es-ES" dirty="0"/>
              <a:t> </a:t>
            </a:r>
            <a:r>
              <a:rPr lang="es-ES" dirty="0" err="1"/>
              <a:t>by</a:t>
            </a:r>
            <a:r>
              <a:rPr lang="es-ES" dirty="0"/>
              <a:t> </a:t>
            </a:r>
            <a:r>
              <a:rPr lang="es-ES" dirty="0" err="1"/>
              <a:t>low</a:t>
            </a:r>
            <a:r>
              <a:rPr lang="es-ES" dirty="0"/>
              <a:t> </a:t>
            </a:r>
            <a:r>
              <a:rPr lang="es-ES" dirty="0" err="1"/>
              <a:t>amplitude</a:t>
            </a:r>
            <a:r>
              <a:rPr lang="es-ES" dirty="0"/>
              <a:t> pulses</a:t>
            </a:r>
          </a:p>
        </p:txBody>
      </p:sp>
      <p:sp>
        <p:nvSpPr>
          <p:cNvPr id="21" name="CuadroTexto 20">
            <a:extLst>
              <a:ext uri="{FF2B5EF4-FFF2-40B4-BE49-F238E27FC236}">
                <a16:creationId xmlns:a16="http://schemas.microsoft.com/office/drawing/2014/main" id="{F4C3CE27-1E1F-CAA4-8F32-63D9A5E6F0D5}"/>
              </a:ext>
            </a:extLst>
          </p:cNvPr>
          <p:cNvSpPr txBox="1"/>
          <p:nvPr/>
        </p:nvSpPr>
        <p:spPr>
          <a:xfrm>
            <a:off x="6188746" y="3793845"/>
            <a:ext cx="336780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err="1"/>
              <a:t>The</a:t>
            </a:r>
            <a:r>
              <a:rPr lang="es-ES" dirty="0"/>
              <a:t> </a:t>
            </a:r>
            <a:r>
              <a:rPr lang="es-ES" dirty="0" err="1"/>
              <a:t>higher</a:t>
            </a:r>
            <a:r>
              <a:rPr lang="es-ES" dirty="0"/>
              <a:t> </a:t>
            </a:r>
            <a:r>
              <a:rPr lang="es-ES" dirty="0" err="1"/>
              <a:t>the</a:t>
            </a:r>
            <a:r>
              <a:rPr lang="es-ES" dirty="0"/>
              <a:t> </a:t>
            </a:r>
            <a:r>
              <a:rPr lang="es-ES" dirty="0" err="1"/>
              <a:t>bias</a:t>
            </a:r>
            <a:r>
              <a:rPr lang="es-ES" dirty="0"/>
              <a:t> </a:t>
            </a:r>
            <a:r>
              <a:rPr lang="es-ES" dirty="0" err="1"/>
              <a:t>the</a:t>
            </a:r>
            <a:r>
              <a:rPr lang="es-ES" dirty="0"/>
              <a:t> </a:t>
            </a:r>
            <a:r>
              <a:rPr lang="es-ES" dirty="0" err="1"/>
              <a:t>smaller</a:t>
            </a:r>
            <a:r>
              <a:rPr lang="es-ES" dirty="0"/>
              <a:t> </a:t>
            </a:r>
            <a:r>
              <a:rPr lang="es-ES" dirty="0" err="1"/>
              <a:t>electric</a:t>
            </a:r>
            <a:r>
              <a:rPr lang="es-ES" dirty="0"/>
              <a:t> </a:t>
            </a:r>
            <a:r>
              <a:rPr lang="es-ES" dirty="0" err="1"/>
              <a:t>field</a:t>
            </a:r>
            <a:r>
              <a:rPr lang="es-ES" dirty="0"/>
              <a:t> !!! (</a:t>
            </a:r>
            <a:r>
              <a:rPr lang="es-ES" dirty="0" err="1"/>
              <a:t>longer</a:t>
            </a:r>
            <a:r>
              <a:rPr lang="es-ES" dirty="0"/>
              <a:t> </a:t>
            </a:r>
            <a:r>
              <a:rPr lang="es-ES" dirty="0" err="1"/>
              <a:t>ToT</a:t>
            </a:r>
            <a:r>
              <a:rPr lang="es-ES" dirty="0"/>
              <a:t>)</a:t>
            </a:r>
          </a:p>
        </p:txBody>
      </p:sp>
      <p:sp>
        <p:nvSpPr>
          <p:cNvPr id="4" name="Rectangle 3">
            <a:extLst>
              <a:ext uri="{FF2B5EF4-FFF2-40B4-BE49-F238E27FC236}">
                <a16:creationId xmlns:a16="http://schemas.microsoft.com/office/drawing/2014/main" id="{222D0B9E-EF1C-3F48-307C-D1A239603EBF}"/>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arcador de pie de página 2">
            <a:extLst>
              <a:ext uri="{FF2B5EF4-FFF2-40B4-BE49-F238E27FC236}">
                <a16:creationId xmlns:a16="http://schemas.microsoft.com/office/drawing/2014/main" id="{10174CAE-C8E2-D59B-FF62-AD507CD0280B}"/>
              </a:ext>
            </a:extLst>
          </p:cNvPr>
          <p:cNvSpPr txBox="1">
            <a:spLocks/>
          </p:cNvSpPr>
          <p:nvPr/>
        </p:nvSpPr>
        <p:spPr>
          <a:xfrm>
            <a:off x="758306" y="5418592"/>
            <a:ext cx="8540089" cy="336454"/>
          </a:xfrm>
          <a:prstGeom prst="rect">
            <a:avLst/>
          </a:prstGeom>
          <a:noFill/>
          <a:ln w="0">
            <a:noFill/>
          </a:ln>
        </p:spPr>
        <p:txBody>
          <a:bodyPr lIns="0" tIns="0" rIns="0" bIns="0" anchor="t">
            <a:noAutofit/>
          </a:bodyPr>
          <a:lstStyle>
            <a:defPPr>
              <a:defRPr lang="es-ES"/>
            </a:defPPr>
            <a:lvl1pPr marL="0" indent="0" algn="ctr" defTabSz="914400" rtl="0" eaLnBrk="1" latinLnBrk="0" hangingPunct="1">
              <a:buNone/>
              <a:defRPr lang="en-US" sz="1400" b="0" strike="noStrike" kern="1200" spc="-1">
                <a:solidFill>
                  <a:srgbClr val="000000"/>
                </a:solidFill>
                <a:latin typeface="Times New Roman"/>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3174182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PlaceHolder 1"/>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pPr indent="0">
              <a:buNone/>
            </a:pPr>
            <a:r>
              <a:rPr lang="en-US" sz="4000" spc="-1" dirty="0">
                <a:solidFill>
                  <a:srgbClr val="0367AD"/>
                </a:solidFill>
                <a:latin typeface="Arial"/>
              </a:rPr>
              <a:t>Outline</a:t>
            </a:r>
            <a:endParaRPr lang="en-US" sz="4000" b="0" strike="noStrike" spc="-1" dirty="0">
              <a:solidFill>
                <a:srgbClr val="0367AD"/>
              </a:solidFill>
              <a:latin typeface="Arial"/>
            </a:endParaRPr>
          </a:p>
        </p:txBody>
      </p:sp>
      <p:sp>
        <p:nvSpPr>
          <p:cNvPr id="45" name="PlaceHolder 2"/>
          <p:cNvSpPr>
            <a:spLocks noGrp="1"/>
          </p:cNvSpPr>
          <p:nvPr>
            <p:ph/>
          </p:nvPr>
        </p:nvSpPr>
        <p:spPr>
          <a:xfrm>
            <a:off x="504000" y="1326600"/>
            <a:ext cx="9071640" cy="3288240"/>
          </a:xfrm>
          <a:prstGeom prst="rect">
            <a:avLst/>
          </a:prstGeom>
          <a:noFill/>
          <a:ln w="0">
            <a:noFill/>
          </a:ln>
        </p:spPr>
        <p:txBody>
          <a:bodyPr lIns="0" tIns="0" rIns="0" bIns="0" anchor="t">
            <a:normAutofit fontScale="85000" lnSpcReduction="20000"/>
          </a:bodyPr>
          <a:lstStyle/>
          <a:p>
            <a:pPr marL="457200" indent="-457200">
              <a:spcBef>
                <a:spcPts val="1417"/>
              </a:spcBef>
              <a:buFont typeface="Calibri"/>
              <a:buChar char="-"/>
            </a:pPr>
            <a:r>
              <a:rPr lang="en-US" sz="2600" spc="-1" dirty="0">
                <a:solidFill>
                  <a:srgbClr val="000000"/>
                </a:solidFill>
                <a:latin typeface="Arial"/>
              </a:rPr>
              <a:t>Method, setup and sample description</a:t>
            </a:r>
            <a:endParaRPr lang="es-ES" dirty="0"/>
          </a:p>
          <a:p>
            <a:pPr marL="457200" indent="-457200">
              <a:spcBef>
                <a:spcPts val="1417"/>
              </a:spcBef>
              <a:buFont typeface="Calibri"/>
              <a:buChar char="-"/>
            </a:pPr>
            <a:r>
              <a:rPr lang="en-US" sz="2600" spc="-1" dirty="0">
                <a:solidFill>
                  <a:srgbClr val="000000"/>
                </a:solidFill>
                <a:latin typeface="Arial"/>
              </a:rPr>
              <a:t>Brief recall of previous results</a:t>
            </a:r>
            <a:endParaRPr lang="en-US" dirty="0"/>
          </a:p>
          <a:p>
            <a:pPr>
              <a:spcBef>
                <a:spcPts val="1417"/>
              </a:spcBef>
            </a:pPr>
            <a:r>
              <a:rPr lang="en-US" sz="2600" spc="-1" dirty="0">
                <a:solidFill>
                  <a:srgbClr val="000000"/>
                </a:solidFill>
                <a:latin typeface="Arial"/>
              </a:rPr>
              <a:t>    Results from pristine sample</a:t>
            </a:r>
          </a:p>
          <a:p>
            <a:pPr>
              <a:spcBef>
                <a:spcPts val="1417"/>
              </a:spcBef>
            </a:pPr>
            <a:r>
              <a:rPr lang="en-US" sz="2600" spc="-1" dirty="0">
                <a:solidFill>
                  <a:srgbClr val="000000"/>
                </a:solidFill>
                <a:latin typeface="Arial"/>
              </a:rPr>
              <a:t>         TPA-TCT signal multiplication </a:t>
            </a:r>
          </a:p>
          <a:p>
            <a:pPr>
              <a:spcBef>
                <a:spcPts val="1417"/>
              </a:spcBef>
            </a:pPr>
            <a:r>
              <a:rPr lang="en-US" sz="2600" spc="-1" dirty="0">
                <a:solidFill>
                  <a:srgbClr val="000000"/>
                </a:solidFill>
                <a:latin typeface="Arial"/>
              </a:rPr>
              <a:t>       Electron and hole lifetimes </a:t>
            </a:r>
            <a:endParaRPr lang="en-US" dirty="0"/>
          </a:p>
          <a:p>
            <a:pPr marL="457200" indent="-457200">
              <a:spcBef>
                <a:spcPts val="1417"/>
              </a:spcBef>
              <a:buFont typeface="Calibri"/>
              <a:buChar char="-"/>
            </a:pPr>
            <a:r>
              <a:rPr lang="en-US" sz="2600" spc="-1" dirty="0">
                <a:solidFill>
                  <a:srgbClr val="000000"/>
                </a:solidFill>
                <a:latin typeface="Arial"/>
              </a:rPr>
              <a:t>Electric field study of the diodes after irradiation</a:t>
            </a:r>
          </a:p>
          <a:p>
            <a:pPr marL="457200" indent="-457200">
              <a:spcBef>
                <a:spcPts val="1417"/>
              </a:spcBef>
              <a:buFont typeface="Calibri"/>
              <a:buChar char="-"/>
            </a:pPr>
            <a:r>
              <a:rPr lang="en-US" sz="2600" spc="-1" dirty="0">
                <a:solidFill>
                  <a:srgbClr val="000000"/>
                </a:solidFill>
                <a:latin typeface="Arial"/>
              </a:rPr>
              <a:t>Current studies</a:t>
            </a:r>
          </a:p>
          <a:p>
            <a:pPr marL="457200" indent="-457200">
              <a:spcBef>
                <a:spcPts val="1417"/>
              </a:spcBef>
              <a:buFont typeface="Calibri"/>
              <a:buChar char="-"/>
            </a:pPr>
            <a:r>
              <a:rPr lang="en-US" sz="2600" spc="-1" dirty="0">
                <a:solidFill>
                  <a:srgbClr val="000000"/>
                </a:solidFill>
                <a:latin typeface="Arial"/>
              </a:rPr>
              <a:t>Summary</a:t>
            </a:r>
          </a:p>
        </p:txBody>
      </p:sp>
      <p:sp>
        <p:nvSpPr>
          <p:cNvPr id="3" name="Marcador de número de diapositiva 2">
            <a:extLst>
              <a:ext uri="{FF2B5EF4-FFF2-40B4-BE49-F238E27FC236}">
                <a16:creationId xmlns:a16="http://schemas.microsoft.com/office/drawing/2014/main" id="{64DE7A29-83E7-41B7-51BA-19427E012B1F}"/>
              </a:ext>
            </a:extLst>
          </p:cNvPr>
          <p:cNvSpPr>
            <a:spLocks noGrp="1"/>
          </p:cNvSpPr>
          <p:nvPr>
            <p:ph type="sldNum" idx="3"/>
          </p:nvPr>
        </p:nvSpPr>
        <p:spPr/>
        <p:txBody>
          <a:bodyPr/>
          <a:lstStyle/>
          <a:p>
            <a:fld id="{4DEAB535-79E0-4518-A18C-ACC1AD5C95D8}" type="slidenum">
              <a:rPr lang="es-ES"/>
              <a:t>2</a:t>
            </a:fld>
            <a:endParaRPr lang="es-ES"/>
          </a:p>
        </p:txBody>
      </p:sp>
      <p:sp>
        <p:nvSpPr>
          <p:cNvPr id="10" name="Rectangle 9">
            <a:extLst>
              <a:ext uri="{FF2B5EF4-FFF2-40B4-BE49-F238E27FC236}">
                <a16:creationId xmlns:a16="http://schemas.microsoft.com/office/drawing/2014/main" id="{51629B35-6ADE-D158-662D-7B754441D0F6}"/>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Marcador de pie de página 2">
            <a:extLst>
              <a:ext uri="{FF2B5EF4-FFF2-40B4-BE49-F238E27FC236}">
                <a16:creationId xmlns:a16="http://schemas.microsoft.com/office/drawing/2014/main" id="{7A9EDA87-3587-8DFD-5FEE-0B6949930E88}"/>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A5DE606F-D8D1-F99F-AA17-D949970AEF87}"/>
              </a:ext>
            </a:extLst>
          </p:cNvPr>
          <p:cNvSpPr>
            <a:spLocks noGrp="1"/>
          </p:cNvSpPr>
          <p:nvPr>
            <p:ph type="sldNum" idx="3"/>
          </p:nvPr>
        </p:nvSpPr>
        <p:spPr/>
        <p:txBody>
          <a:bodyPr/>
          <a:lstStyle/>
          <a:p>
            <a:fld id="{4DEAB535-79E0-4518-A18C-ACC1AD5C95D8}" type="slidenum">
              <a:rPr lang="es-ES"/>
              <a:t>20</a:t>
            </a:fld>
            <a:endParaRPr lang="es-ES"/>
          </a:p>
        </p:txBody>
      </p:sp>
      <p:pic>
        <p:nvPicPr>
          <p:cNvPr id="6" name="Imagen 5" descr="Gráfico, Gráfico de dispersión&#10;&#10;El contenido generado por inteligencia artificial puede ser incorrecto.">
            <a:extLst>
              <a:ext uri="{FF2B5EF4-FFF2-40B4-BE49-F238E27FC236}">
                <a16:creationId xmlns:a16="http://schemas.microsoft.com/office/drawing/2014/main" id="{7D704641-ACAB-A874-946F-50A4DDEDB0ED}"/>
              </a:ext>
            </a:extLst>
          </p:cNvPr>
          <p:cNvPicPr>
            <a:picLocks noChangeAspect="1"/>
          </p:cNvPicPr>
          <p:nvPr/>
        </p:nvPicPr>
        <p:blipFill>
          <a:blip r:embed="rId2"/>
          <a:stretch>
            <a:fillRect/>
          </a:stretch>
        </p:blipFill>
        <p:spPr>
          <a:xfrm>
            <a:off x="49911" y="1702128"/>
            <a:ext cx="3618991" cy="2433206"/>
          </a:xfrm>
          <a:prstGeom prst="rect">
            <a:avLst/>
          </a:prstGeom>
        </p:spPr>
      </p:pic>
      <p:pic>
        <p:nvPicPr>
          <p:cNvPr id="7" name="Imagen 6" descr="Gráfico, Gráfico de dispersión&#10;&#10;El contenido generado por inteligencia artificial puede ser incorrecto.">
            <a:extLst>
              <a:ext uri="{FF2B5EF4-FFF2-40B4-BE49-F238E27FC236}">
                <a16:creationId xmlns:a16="http://schemas.microsoft.com/office/drawing/2014/main" id="{F7AAB823-955C-5704-570F-545DA0C42E2F}"/>
              </a:ext>
            </a:extLst>
          </p:cNvPr>
          <p:cNvPicPr>
            <a:picLocks noChangeAspect="1"/>
          </p:cNvPicPr>
          <p:nvPr/>
        </p:nvPicPr>
        <p:blipFill>
          <a:blip r:embed="rId3"/>
          <a:stretch>
            <a:fillRect/>
          </a:stretch>
        </p:blipFill>
        <p:spPr>
          <a:xfrm>
            <a:off x="3366508" y="1702431"/>
            <a:ext cx="3618992" cy="2434214"/>
          </a:xfrm>
          <a:prstGeom prst="rect">
            <a:avLst/>
          </a:prstGeom>
        </p:spPr>
      </p:pic>
      <p:sp>
        <p:nvSpPr>
          <p:cNvPr id="9" name="PlaceHolder 1">
            <a:extLst>
              <a:ext uri="{FF2B5EF4-FFF2-40B4-BE49-F238E27FC236}">
                <a16:creationId xmlns:a16="http://schemas.microsoft.com/office/drawing/2014/main" id="{0A4AAF49-5257-885A-4569-9522FA0DD869}"/>
              </a:ext>
            </a:extLst>
          </p:cNvPr>
          <p:cNvSpPr>
            <a:spLocks noGrp="1"/>
          </p:cNvSpPr>
          <p:nvPr>
            <p:ph type="title"/>
          </p:nvPr>
        </p:nvSpPr>
        <p:spPr>
          <a:xfrm>
            <a:off x="228600" y="4321"/>
            <a:ext cx="8565324" cy="681479"/>
          </a:xfrm>
          <a:prstGeom prst="rect">
            <a:avLst/>
          </a:prstGeom>
          <a:noFill/>
          <a:ln w="0">
            <a:noFill/>
          </a:ln>
        </p:spPr>
        <p:txBody>
          <a:bodyPr lIns="0" tIns="0" rIns="0" bIns="0" anchor="ctr">
            <a:noAutofit/>
          </a:bodyPr>
          <a:lstStyle/>
          <a:p>
            <a:r>
              <a:rPr lang="en-US" sz="2400" spc="-1" dirty="0">
                <a:solidFill>
                  <a:srgbClr val="0367AD"/>
                </a:solidFill>
              </a:rPr>
              <a:t>WPC as electric field estimator for irradiated samples</a:t>
            </a:r>
            <a:endParaRPr lang="es-ES" dirty="0"/>
          </a:p>
        </p:txBody>
      </p:sp>
      <p:sp>
        <p:nvSpPr>
          <p:cNvPr id="12" name="CuadroTexto 11">
            <a:extLst>
              <a:ext uri="{FF2B5EF4-FFF2-40B4-BE49-F238E27FC236}">
                <a16:creationId xmlns:a16="http://schemas.microsoft.com/office/drawing/2014/main" id="{848FCD2F-E475-DD5D-91AA-634F7EE18F11}"/>
              </a:ext>
            </a:extLst>
          </p:cNvPr>
          <p:cNvSpPr txBox="1"/>
          <p:nvPr/>
        </p:nvSpPr>
        <p:spPr>
          <a:xfrm>
            <a:off x="229214" y="561176"/>
            <a:ext cx="856229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err="1"/>
              <a:t>Intensity</a:t>
            </a:r>
            <a:r>
              <a:rPr lang="es-ES" dirty="0"/>
              <a:t> </a:t>
            </a:r>
            <a:r>
              <a:rPr lang="es-ES" dirty="0" err="1"/>
              <a:t>scan</a:t>
            </a:r>
            <a:r>
              <a:rPr lang="es-ES" dirty="0"/>
              <a:t>: Laser </a:t>
            </a:r>
            <a:r>
              <a:rPr lang="es-ES" dirty="0" err="1"/>
              <a:t>intensity</a:t>
            </a:r>
            <a:r>
              <a:rPr lang="es-ES" dirty="0"/>
              <a:t> </a:t>
            </a:r>
            <a:r>
              <a:rPr lang="es-ES" dirty="0" err="1"/>
              <a:t>is</a:t>
            </a:r>
            <a:r>
              <a:rPr lang="es-ES" dirty="0"/>
              <a:t> </a:t>
            </a:r>
            <a:r>
              <a:rPr lang="es-ES" dirty="0" err="1"/>
              <a:t>changed</a:t>
            </a:r>
            <a:r>
              <a:rPr lang="es-ES" dirty="0"/>
              <a:t> </a:t>
            </a:r>
            <a:r>
              <a:rPr lang="es-ES" dirty="0" err="1"/>
              <a:t>while</a:t>
            </a:r>
            <a:r>
              <a:rPr lang="es-ES" dirty="0"/>
              <a:t> </a:t>
            </a:r>
            <a:r>
              <a:rPr lang="es-ES" dirty="0" err="1"/>
              <a:t>focusing</a:t>
            </a:r>
            <a:r>
              <a:rPr lang="es-ES" dirty="0"/>
              <a:t> at </a:t>
            </a:r>
            <a:r>
              <a:rPr lang="es-ES" dirty="0" err="1"/>
              <a:t>the</a:t>
            </a:r>
            <a:r>
              <a:rPr lang="es-ES" dirty="0"/>
              <a:t> </a:t>
            </a:r>
            <a:r>
              <a:rPr lang="es-ES" dirty="0" err="1"/>
              <a:t>same</a:t>
            </a:r>
            <a:r>
              <a:rPr lang="es-ES" dirty="0"/>
              <a:t> </a:t>
            </a:r>
            <a:r>
              <a:rPr lang="es-ES" dirty="0" err="1"/>
              <a:t>depth</a:t>
            </a:r>
            <a:r>
              <a:rPr lang="es-ES" dirty="0"/>
              <a:t>  (</a:t>
            </a:r>
            <a:r>
              <a:rPr lang="es-ES" dirty="0" err="1"/>
              <a:t>inside</a:t>
            </a:r>
            <a:r>
              <a:rPr lang="es-ES" dirty="0"/>
              <a:t> </a:t>
            </a:r>
            <a:r>
              <a:rPr lang="es-ES" dirty="0" err="1"/>
              <a:t>the</a:t>
            </a:r>
            <a:r>
              <a:rPr lang="es-ES" dirty="0"/>
              <a:t> </a:t>
            </a:r>
            <a:r>
              <a:rPr lang="es-ES" dirty="0" err="1"/>
              <a:t>sample</a:t>
            </a:r>
            <a:r>
              <a:rPr lang="es-ES" dirty="0"/>
              <a:t>). At </a:t>
            </a:r>
            <a:r>
              <a:rPr lang="es-ES" dirty="0" err="1"/>
              <a:t>that</a:t>
            </a:r>
            <a:r>
              <a:rPr lang="es-ES" dirty="0"/>
              <a:t> position </a:t>
            </a:r>
            <a:r>
              <a:rPr lang="es-ES" dirty="0" err="1"/>
              <a:t>the</a:t>
            </a:r>
            <a:r>
              <a:rPr lang="es-ES" dirty="0"/>
              <a:t> </a:t>
            </a:r>
            <a:r>
              <a:rPr lang="es-ES" dirty="0" err="1"/>
              <a:t>electric</a:t>
            </a:r>
            <a:r>
              <a:rPr lang="es-ES" dirty="0"/>
              <a:t> </a:t>
            </a:r>
            <a:r>
              <a:rPr lang="es-ES" dirty="0" err="1"/>
              <a:t>field</a:t>
            </a:r>
            <a:r>
              <a:rPr lang="es-ES" dirty="0"/>
              <a:t> </a:t>
            </a:r>
            <a:r>
              <a:rPr lang="es-ES" dirty="0" err="1"/>
              <a:t>does</a:t>
            </a:r>
            <a:r>
              <a:rPr lang="es-ES" dirty="0"/>
              <a:t> </a:t>
            </a:r>
            <a:r>
              <a:rPr lang="es-ES" dirty="0" err="1"/>
              <a:t>not</a:t>
            </a:r>
            <a:r>
              <a:rPr lang="es-ES" dirty="0"/>
              <a:t> </a:t>
            </a:r>
            <a:r>
              <a:rPr lang="es-ES" dirty="0" err="1"/>
              <a:t>change</a:t>
            </a:r>
            <a:r>
              <a:rPr lang="es-ES" dirty="0"/>
              <a:t>, so </a:t>
            </a:r>
            <a:r>
              <a:rPr lang="es-ES" dirty="0" err="1"/>
              <a:t>we</a:t>
            </a:r>
            <a:r>
              <a:rPr lang="es-ES" dirty="0"/>
              <a:t> </a:t>
            </a:r>
            <a:r>
              <a:rPr lang="es-ES" dirty="0" err="1"/>
              <a:t>would</a:t>
            </a:r>
            <a:r>
              <a:rPr lang="es-ES" dirty="0"/>
              <a:t> </a:t>
            </a:r>
            <a:r>
              <a:rPr lang="es-ES" dirty="0" err="1"/>
              <a:t>espect</a:t>
            </a:r>
            <a:r>
              <a:rPr lang="es-ES" dirty="0"/>
              <a:t> a </a:t>
            </a:r>
            <a:r>
              <a:rPr lang="es-ES" dirty="0" err="1"/>
              <a:t>constant</a:t>
            </a:r>
            <a:r>
              <a:rPr lang="es-ES" dirty="0"/>
              <a:t> WPC</a:t>
            </a:r>
          </a:p>
        </p:txBody>
      </p:sp>
      <p:pic>
        <p:nvPicPr>
          <p:cNvPr id="14" name="Imagen 13" descr="Gráfico&#10;&#10;El contenido generado por inteligencia artificial puede ser incorrecto.">
            <a:extLst>
              <a:ext uri="{FF2B5EF4-FFF2-40B4-BE49-F238E27FC236}">
                <a16:creationId xmlns:a16="http://schemas.microsoft.com/office/drawing/2014/main" id="{7A841280-6238-9816-EE31-A444F2CC5206}"/>
              </a:ext>
            </a:extLst>
          </p:cNvPr>
          <p:cNvPicPr>
            <a:picLocks noChangeAspect="1"/>
          </p:cNvPicPr>
          <p:nvPr/>
        </p:nvPicPr>
        <p:blipFill>
          <a:blip r:embed="rId4"/>
          <a:stretch>
            <a:fillRect/>
          </a:stretch>
        </p:blipFill>
        <p:spPr>
          <a:xfrm>
            <a:off x="6722015" y="1702413"/>
            <a:ext cx="3589434" cy="2434214"/>
          </a:xfrm>
          <a:prstGeom prst="rect">
            <a:avLst/>
          </a:prstGeom>
        </p:spPr>
      </p:pic>
      <p:sp>
        <p:nvSpPr>
          <p:cNvPr id="16" name="CuadroTexto 15">
            <a:extLst>
              <a:ext uri="{FF2B5EF4-FFF2-40B4-BE49-F238E27FC236}">
                <a16:creationId xmlns:a16="http://schemas.microsoft.com/office/drawing/2014/main" id="{C8CED1A5-0781-CED4-EF7B-86527FF12FED}"/>
              </a:ext>
            </a:extLst>
          </p:cNvPr>
          <p:cNvSpPr txBox="1"/>
          <p:nvPr/>
        </p:nvSpPr>
        <p:spPr>
          <a:xfrm>
            <a:off x="916850" y="1556555"/>
            <a:ext cx="8840671" cy="3657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err="1"/>
              <a:t>Fresh</a:t>
            </a:r>
            <a:r>
              <a:rPr lang="es-ES" dirty="0"/>
              <a:t>                                         </a:t>
            </a:r>
            <a:r>
              <a:rPr lang="es-ES" dirty="0" err="1"/>
              <a:t>Irradiated</a:t>
            </a:r>
            <a:r>
              <a:rPr lang="es-ES" dirty="0"/>
              <a:t>                                    </a:t>
            </a:r>
            <a:r>
              <a:rPr lang="es-ES" dirty="0" err="1"/>
              <a:t>Irradiated</a:t>
            </a:r>
            <a:r>
              <a:rPr lang="es-ES" dirty="0"/>
              <a:t> SPA </a:t>
            </a:r>
            <a:r>
              <a:rPr lang="es-ES" dirty="0" err="1"/>
              <a:t>corr</a:t>
            </a:r>
            <a:r>
              <a:rPr lang="es-ES" dirty="0"/>
              <a:t>.</a:t>
            </a:r>
          </a:p>
        </p:txBody>
      </p:sp>
      <p:sp>
        <p:nvSpPr>
          <p:cNvPr id="18" name="Marcador de contenido 2">
            <a:extLst>
              <a:ext uri="{FF2B5EF4-FFF2-40B4-BE49-F238E27FC236}">
                <a16:creationId xmlns:a16="http://schemas.microsoft.com/office/drawing/2014/main" id="{1F502EA1-0CAF-8580-32F9-73EED672A9E4}"/>
              </a:ext>
            </a:extLst>
          </p:cNvPr>
          <p:cNvSpPr>
            <a:spLocks noGrp="1"/>
          </p:cNvSpPr>
          <p:nvPr/>
        </p:nvSpPr>
        <p:spPr>
          <a:xfrm>
            <a:off x="679394" y="4135012"/>
            <a:ext cx="8604972" cy="999407"/>
          </a:xfrm>
          <a:prstGeom prst="rect">
            <a:avLst/>
          </a:prstGeom>
          <a:noFill/>
          <a:ln w="0">
            <a:noFill/>
          </a:ln>
        </p:spPr>
        <p:txBody>
          <a:bodyPr lIns="0" tIns="0" rIns="0" bIns="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a:ea typeface="+mn-lt"/>
                <a:cs typeface="+mn-lt"/>
              </a:rPr>
              <a:t>WPC </a:t>
            </a:r>
            <a:r>
              <a:rPr lang="es-ES" dirty="0" err="1">
                <a:ea typeface="+mn-lt"/>
                <a:cs typeface="+mn-lt"/>
              </a:rPr>
              <a:t>strongly</a:t>
            </a:r>
            <a:r>
              <a:rPr lang="es-ES" dirty="0">
                <a:ea typeface="+mn-lt"/>
                <a:cs typeface="+mn-lt"/>
              </a:rPr>
              <a:t> </a:t>
            </a:r>
            <a:r>
              <a:rPr lang="es-ES" dirty="0" err="1">
                <a:ea typeface="+mn-lt"/>
                <a:cs typeface="+mn-lt"/>
              </a:rPr>
              <a:t>affected</a:t>
            </a:r>
            <a:r>
              <a:rPr lang="es-ES" dirty="0">
                <a:ea typeface="+mn-lt"/>
                <a:cs typeface="+mn-lt"/>
              </a:rPr>
              <a:t>  </a:t>
            </a:r>
            <a:r>
              <a:rPr lang="es-ES" dirty="0" err="1">
                <a:ea typeface="+mn-lt"/>
                <a:cs typeface="+mn-lt"/>
              </a:rPr>
              <a:t>by</a:t>
            </a:r>
            <a:r>
              <a:rPr lang="es-ES" dirty="0">
                <a:ea typeface="+mn-lt"/>
                <a:cs typeface="+mn-lt"/>
              </a:rPr>
              <a:t> </a:t>
            </a:r>
            <a:r>
              <a:rPr lang="es-ES" dirty="0" err="1">
                <a:ea typeface="+mn-lt"/>
                <a:cs typeface="+mn-lt"/>
              </a:rPr>
              <a:t>the</a:t>
            </a:r>
            <a:r>
              <a:rPr lang="es-ES" dirty="0">
                <a:ea typeface="+mn-lt"/>
                <a:cs typeface="+mn-lt"/>
              </a:rPr>
              <a:t> SPA </a:t>
            </a:r>
            <a:r>
              <a:rPr lang="es-ES" dirty="0" err="1">
                <a:ea typeface="+mn-lt"/>
                <a:cs typeface="+mn-lt"/>
              </a:rPr>
              <a:t>component</a:t>
            </a:r>
          </a:p>
          <a:p>
            <a:r>
              <a:rPr lang="es-ES" dirty="0">
                <a:ea typeface="+mn-lt"/>
                <a:cs typeface="+mn-lt"/>
              </a:rPr>
              <a:t>Residual </a:t>
            </a:r>
            <a:r>
              <a:rPr lang="es-ES" dirty="0" err="1">
                <a:ea typeface="+mn-lt"/>
                <a:cs typeface="+mn-lt"/>
              </a:rPr>
              <a:t>effects</a:t>
            </a:r>
            <a:r>
              <a:rPr lang="es-ES" dirty="0">
                <a:ea typeface="+mn-lt"/>
                <a:cs typeface="+mn-lt"/>
              </a:rPr>
              <a:t> </a:t>
            </a:r>
            <a:r>
              <a:rPr lang="es-ES" dirty="0" err="1">
                <a:ea typeface="+mn-lt"/>
                <a:cs typeface="+mn-lt"/>
              </a:rPr>
              <a:t>even</a:t>
            </a:r>
            <a:r>
              <a:rPr lang="es-ES" dirty="0">
                <a:ea typeface="+mn-lt"/>
                <a:cs typeface="+mn-lt"/>
              </a:rPr>
              <a:t> after </a:t>
            </a:r>
            <a:r>
              <a:rPr lang="es-ES" dirty="0" err="1">
                <a:ea typeface="+mn-lt"/>
                <a:cs typeface="+mn-lt"/>
              </a:rPr>
              <a:t>the</a:t>
            </a:r>
            <a:r>
              <a:rPr lang="es-ES" dirty="0">
                <a:ea typeface="+mn-lt"/>
                <a:cs typeface="+mn-lt"/>
              </a:rPr>
              <a:t> SPA </a:t>
            </a:r>
            <a:r>
              <a:rPr lang="es-ES" dirty="0" err="1">
                <a:ea typeface="+mn-lt"/>
                <a:cs typeface="+mn-lt"/>
              </a:rPr>
              <a:t>subtraction</a:t>
            </a:r>
          </a:p>
        </p:txBody>
      </p:sp>
      <p:sp>
        <p:nvSpPr>
          <p:cNvPr id="4" name="Rectangle 3">
            <a:extLst>
              <a:ext uri="{FF2B5EF4-FFF2-40B4-BE49-F238E27FC236}">
                <a16:creationId xmlns:a16="http://schemas.microsoft.com/office/drawing/2014/main" id="{FE4A99D7-C06F-6659-1626-DB0007210E51}"/>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Marcador de pie de página 2">
            <a:extLst>
              <a:ext uri="{FF2B5EF4-FFF2-40B4-BE49-F238E27FC236}">
                <a16:creationId xmlns:a16="http://schemas.microsoft.com/office/drawing/2014/main" id="{9FEA6C55-5737-22B5-5751-D1C11E5AE876}"/>
              </a:ext>
            </a:extLst>
          </p:cNvPr>
          <p:cNvSpPr txBox="1">
            <a:spLocks/>
          </p:cNvSpPr>
          <p:nvPr/>
        </p:nvSpPr>
        <p:spPr>
          <a:xfrm>
            <a:off x="758306" y="5418592"/>
            <a:ext cx="8540089" cy="336454"/>
          </a:xfrm>
          <a:prstGeom prst="rect">
            <a:avLst/>
          </a:prstGeom>
          <a:noFill/>
          <a:ln w="0">
            <a:noFill/>
          </a:ln>
        </p:spPr>
        <p:txBody>
          <a:bodyPr lIns="0" tIns="0" rIns="0" bIns="0" anchor="t">
            <a:noAutofit/>
          </a:bodyPr>
          <a:lstStyle>
            <a:defPPr>
              <a:defRPr lang="es-ES"/>
            </a:defPPr>
            <a:lvl1pPr marL="0" indent="0" algn="ctr" defTabSz="914400" rtl="0" eaLnBrk="1" latinLnBrk="0" hangingPunct="1">
              <a:buNone/>
              <a:defRPr lang="en-US" sz="1400" b="0" strike="noStrike" kern="1200" spc="-1">
                <a:solidFill>
                  <a:srgbClr val="000000"/>
                </a:solidFill>
                <a:latin typeface="Times New Roman"/>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37924963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FCCE99F3-5451-7881-D744-0159421D57D8}"/>
              </a:ext>
            </a:extLst>
          </p:cNvPr>
          <p:cNvSpPr>
            <a:spLocks noGrp="1"/>
          </p:cNvSpPr>
          <p:nvPr>
            <p:ph type="sldNum" idx="3"/>
          </p:nvPr>
        </p:nvSpPr>
        <p:spPr/>
        <p:txBody>
          <a:bodyPr/>
          <a:lstStyle/>
          <a:p>
            <a:fld id="{4DEAB535-79E0-4518-A18C-ACC1AD5C95D8}" type="slidenum">
              <a:rPr lang="es-ES"/>
              <a:t>21</a:t>
            </a:fld>
            <a:endParaRPr lang="es-ES"/>
          </a:p>
        </p:txBody>
      </p:sp>
      <p:pic>
        <p:nvPicPr>
          <p:cNvPr id="7" name="Imagen 6" descr="Gráfico&#10;&#10;El contenido generado por inteligencia artificial puede ser incorrecto.">
            <a:extLst>
              <a:ext uri="{FF2B5EF4-FFF2-40B4-BE49-F238E27FC236}">
                <a16:creationId xmlns:a16="http://schemas.microsoft.com/office/drawing/2014/main" id="{26793645-1FE4-B95F-1832-7DDC12FAE67F}"/>
              </a:ext>
            </a:extLst>
          </p:cNvPr>
          <p:cNvPicPr>
            <a:picLocks noChangeAspect="1"/>
          </p:cNvPicPr>
          <p:nvPr/>
        </p:nvPicPr>
        <p:blipFill>
          <a:blip r:embed="rId2"/>
          <a:stretch>
            <a:fillRect/>
          </a:stretch>
        </p:blipFill>
        <p:spPr>
          <a:xfrm>
            <a:off x="5103657" y="1051715"/>
            <a:ext cx="5013573" cy="3400425"/>
          </a:xfrm>
          <a:prstGeom prst="rect">
            <a:avLst/>
          </a:prstGeom>
        </p:spPr>
      </p:pic>
      <p:pic>
        <p:nvPicPr>
          <p:cNvPr id="9" name="Imagen 8" descr="Gráfico&#10;&#10;El contenido generado por inteligencia artificial puede ser incorrecto.">
            <a:extLst>
              <a:ext uri="{FF2B5EF4-FFF2-40B4-BE49-F238E27FC236}">
                <a16:creationId xmlns:a16="http://schemas.microsoft.com/office/drawing/2014/main" id="{33A707C4-9873-0D4E-FC2F-02EA82473BA2}"/>
              </a:ext>
            </a:extLst>
          </p:cNvPr>
          <p:cNvPicPr>
            <a:picLocks noChangeAspect="1"/>
          </p:cNvPicPr>
          <p:nvPr/>
        </p:nvPicPr>
        <p:blipFill>
          <a:blip r:embed="rId3"/>
          <a:stretch>
            <a:fillRect/>
          </a:stretch>
        </p:blipFill>
        <p:spPr>
          <a:xfrm>
            <a:off x="31802" y="1050171"/>
            <a:ext cx="5086799" cy="3399762"/>
          </a:xfrm>
          <a:prstGeom prst="rect">
            <a:avLst/>
          </a:prstGeom>
        </p:spPr>
      </p:pic>
      <p:sp>
        <p:nvSpPr>
          <p:cNvPr id="11" name="PlaceHolder 1">
            <a:extLst>
              <a:ext uri="{FF2B5EF4-FFF2-40B4-BE49-F238E27FC236}">
                <a16:creationId xmlns:a16="http://schemas.microsoft.com/office/drawing/2014/main" id="{553CAC9D-E1B4-A131-B874-2B2AFA2E13B6}"/>
              </a:ext>
            </a:extLst>
          </p:cNvPr>
          <p:cNvSpPr>
            <a:spLocks noGrp="1"/>
          </p:cNvSpPr>
          <p:nvPr>
            <p:ph type="title"/>
          </p:nvPr>
        </p:nvSpPr>
        <p:spPr>
          <a:xfrm>
            <a:off x="236502" y="217726"/>
            <a:ext cx="8565324" cy="681479"/>
          </a:xfrm>
          <a:prstGeom prst="rect">
            <a:avLst/>
          </a:prstGeom>
          <a:noFill/>
          <a:ln w="0">
            <a:noFill/>
          </a:ln>
        </p:spPr>
        <p:txBody>
          <a:bodyPr lIns="0" tIns="0" rIns="0" bIns="0" anchor="ctr">
            <a:noAutofit/>
          </a:bodyPr>
          <a:lstStyle/>
          <a:p>
            <a:r>
              <a:rPr lang="en-US" sz="2400" spc="-1" dirty="0" err="1">
                <a:solidFill>
                  <a:srgbClr val="0367AD"/>
                </a:solidFill>
                <a:cs typeface="Arial"/>
              </a:rPr>
              <a:t>ToT</a:t>
            </a:r>
            <a:r>
              <a:rPr lang="en-US" sz="2400" spc="-1" dirty="0">
                <a:solidFill>
                  <a:srgbClr val="0367AD"/>
                </a:solidFill>
                <a:cs typeface="Arial"/>
              </a:rPr>
              <a:t> as electric field estimator for irradiated samples</a:t>
            </a:r>
            <a:endParaRPr lang="es-ES" sz="2400" spc="-1" dirty="0">
              <a:solidFill>
                <a:srgbClr val="0367AD"/>
              </a:solidFill>
              <a:cs typeface="Arial"/>
            </a:endParaRPr>
          </a:p>
          <a:p>
            <a:endParaRPr lang="en-US" sz="2400" spc="-1" dirty="0">
              <a:solidFill>
                <a:srgbClr val="0367AD"/>
              </a:solidFill>
            </a:endParaRPr>
          </a:p>
        </p:txBody>
      </p:sp>
      <p:sp>
        <p:nvSpPr>
          <p:cNvPr id="13" name="CuadroTexto 12">
            <a:extLst>
              <a:ext uri="{FF2B5EF4-FFF2-40B4-BE49-F238E27FC236}">
                <a16:creationId xmlns:a16="http://schemas.microsoft.com/office/drawing/2014/main" id="{AA0640E8-4D9D-3460-B3EA-93A6E75A9FD9}"/>
              </a:ext>
            </a:extLst>
          </p:cNvPr>
          <p:cNvSpPr txBox="1"/>
          <p:nvPr/>
        </p:nvSpPr>
        <p:spPr>
          <a:xfrm>
            <a:off x="600789" y="900533"/>
            <a:ext cx="884067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a:t>WPC </a:t>
            </a:r>
            <a:r>
              <a:rPr lang="es-ES" dirty="0" err="1"/>
              <a:t>of</a:t>
            </a:r>
            <a:r>
              <a:rPr lang="es-ES" dirty="0"/>
              <a:t> </a:t>
            </a:r>
            <a:r>
              <a:rPr lang="es-ES" dirty="0" err="1"/>
              <a:t>Irradiated</a:t>
            </a:r>
            <a:r>
              <a:rPr lang="es-ES" dirty="0"/>
              <a:t> SPA </a:t>
            </a:r>
            <a:r>
              <a:rPr lang="es-ES" dirty="0" err="1"/>
              <a:t>corr</a:t>
            </a:r>
            <a:r>
              <a:rPr lang="es-ES" dirty="0"/>
              <a:t>.                                          </a:t>
            </a:r>
            <a:r>
              <a:rPr lang="es-ES" dirty="0" err="1"/>
              <a:t>ToT</a:t>
            </a:r>
            <a:r>
              <a:rPr lang="es-ES" dirty="0"/>
              <a:t> </a:t>
            </a:r>
            <a:r>
              <a:rPr lang="es-ES" dirty="0" err="1"/>
              <a:t>of</a:t>
            </a:r>
            <a:r>
              <a:rPr lang="es-ES" dirty="0"/>
              <a:t> </a:t>
            </a:r>
            <a:r>
              <a:rPr lang="es-ES" dirty="0" err="1">
                <a:cs typeface="Arial"/>
              </a:rPr>
              <a:t>Irradiated</a:t>
            </a:r>
            <a:r>
              <a:rPr lang="es-ES" dirty="0">
                <a:cs typeface="Arial"/>
              </a:rPr>
              <a:t> SPA </a:t>
            </a:r>
            <a:r>
              <a:rPr lang="es-ES" dirty="0" err="1">
                <a:cs typeface="Arial"/>
              </a:rPr>
              <a:t>corr</a:t>
            </a:r>
            <a:r>
              <a:rPr lang="es-ES" dirty="0">
                <a:cs typeface="Arial"/>
              </a:rPr>
              <a:t>.</a:t>
            </a:r>
            <a:endParaRPr lang="en-US" dirty="0">
              <a:cs typeface="Arial"/>
            </a:endParaRPr>
          </a:p>
          <a:p>
            <a:endParaRPr lang="es-ES" dirty="0"/>
          </a:p>
        </p:txBody>
      </p:sp>
      <p:sp>
        <p:nvSpPr>
          <p:cNvPr id="15" name="Marcador de contenido 2">
            <a:extLst>
              <a:ext uri="{FF2B5EF4-FFF2-40B4-BE49-F238E27FC236}">
                <a16:creationId xmlns:a16="http://schemas.microsoft.com/office/drawing/2014/main" id="{25352CC8-B7B3-6594-1E8D-8C2161C870E9}"/>
              </a:ext>
            </a:extLst>
          </p:cNvPr>
          <p:cNvSpPr>
            <a:spLocks noGrp="1"/>
          </p:cNvSpPr>
          <p:nvPr/>
        </p:nvSpPr>
        <p:spPr>
          <a:xfrm>
            <a:off x="742606" y="4403744"/>
            <a:ext cx="8604972" cy="999407"/>
          </a:xfrm>
          <a:prstGeom prst="rect">
            <a:avLst/>
          </a:prstGeom>
          <a:noFill/>
          <a:ln w="0">
            <a:noFill/>
          </a:ln>
        </p:spPr>
        <p:txBody>
          <a:bodyPr lIns="0" tIns="0" rIns="0" bIns="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err="1">
                <a:ea typeface="+mn-lt"/>
                <a:cs typeface="+mn-lt"/>
              </a:rPr>
              <a:t>ToT</a:t>
            </a:r>
            <a:r>
              <a:rPr lang="es-ES" dirty="0">
                <a:ea typeface="+mn-lt"/>
                <a:cs typeface="+mn-lt"/>
              </a:rPr>
              <a:t> </a:t>
            </a:r>
            <a:r>
              <a:rPr lang="es-ES" dirty="0" err="1">
                <a:ea typeface="+mn-lt"/>
                <a:cs typeface="+mn-lt"/>
              </a:rPr>
              <a:t>apears</a:t>
            </a:r>
            <a:r>
              <a:rPr lang="es-ES" dirty="0">
                <a:ea typeface="+mn-lt"/>
                <a:cs typeface="+mn-lt"/>
              </a:rPr>
              <a:t> </a:t>
            </a:r>
            <a:r>
              <a:rPr lang="es-ES" dirty="0" err="1">
                <a:ea typeface="+mn-lt"/>
                <a:cs typeface="+mn-lt"/>
              </a:rPr>
              <a:t>to</a:t>
            </a:r>
            <a:r>
              <a:rPr lang="es-ES" dirty="0">
                <a:ea typeface="+mn-lt"/>
                <a:cs typeface="+mn-lt"/>
              </a:rPr>
              <a:t> be more </a:t>
            </a:r>
            <a:r>
              <a:rPr lang="es-ES" dirty="0" err="1">
                <a:ea typeface="+mn-lt"/>
                <a:cs typeface="+mn-lt"/>
              </a:rPr>
              <a:t>robust</a:t>
            </a:r>
            <a:r>
              <a:rPr lang="es-ES" dirty="0">
                <a:ea typeface="+mn-lt"/>
                <a:cs typeface="+mn-lt"/>
              </a:rPr>
              <a:t> </a:t>
            </a:r>
            <a:r>
              <a:rPr lang="es-ES" dirty="0" err="1">
                <a:ea typeface="+mn-lt"/>
                <a:cs typeface="+mn-lt"/>
              </a:rPr>
              <a:t>than</a:t>
            </a:r>
            <a:r>
              <a:rPr lang="es-ES" dirty="0">
                <a:ea typeface="+mn-lt"/>
                <a:cs typeface="+mn-lt"/>
              </a:rPr>
              <a:t> WPC </a:t>
            </a:r>
            <a:r>
              <a:rPr lang="es-ES" dirty="0" err="1">
                <a:ea typeface="+mn-lt"/>
                <a:cs typeface="+mn-lt"/>
              </a:rPr>
              <a:t>against</a:t>
            </a:r>
            <a:r>
              <a:rPr lang="es-ES" dirty="0">
                <a:ea typeface="+mn-lt"/>
                <a:cs typeface="+mn-lt"/>
              </a:rPr>
              <a:t> </a:t>
            </a:r>
            <a:r>
              <a:rPr lang="es-ES" dirty="0" err="1">
                <a:ea typeface="+mn-lt"/>
                <a:cs typeface="+mn-lt"/>
              </a:rPr>
              <a:t>the</a:t>
            </a:r>
            <a:r>
              <a:rPr lang="es-ES" dirty="0">
                <a:ea typeface="+mn-lt"/>
                <a:cs typeface="+mn-lt"/>
              </a:rPr>
              <a:t> </a:t>
            </a:r>
            <a:r>
              <a:rPr lang="es-ES" dirty="0" err="1">
                <a:ea typeface="+mn-lt"/>
                <a:cs typeface="+mn-lt"/>
              </a:rPr>
              <a:t>changes</a:t>
            </a:r>
            <a:r>
              <a:rPr lang="es-ES" dirty="0">
                <a:ea typeface="+mn-lt"/>
                <a:cs typeface="+mn-lt"/>
              </a:rPr>
              <a:t> in </a:t>
            </a:r>
            <a:r>
              <a:rPr lang="es-ES" dirty="0" err="1">
                <a:ea typeface="+mn-lt"/>
                <a:cs typeface="+mn-lt"/>
              </a:rPr>
              <a:t>the</a:t>
            </a:r>
            <a:r>
              <a:rPr lang="es-ES" dirty="0">
                <a:ea typeface="+mn-lt"/>
                <a:cs typeface="+mn-lt"/>
              </a:rPr>
              <a:t> </a:t>
            </a:r>
            <a:r>
              <a:rPr lang="es-ES" dirty="0" err="1">
                <a:ea typeface="+mn-lt"/>
                <a:cs typeface="+mn-lt"/>
              </a:rPr>
              <a:t>signal</a:t>
            </a:r>
            <a:r>
              <a:rPr lang="es-ES" dirty="0">
                <a:ea typeface="+mn-lt"/>
                <a:cs typeface="+mn-lt"/>
              </a:rPr>
              <a:t> </a:t>
            </a:r>
            <a:r>
              <a:rPr lang="es-ES" dirty="0" err="1">
                <a:ea typeface="+mn-lt"/>
                <a:cs typeface="+mn-lt"/>
              </a:rPr>
              <a:t>amplitude</a:t>
            </a:r>
            <a:endParaRPr lang="es-ES" dirty="0" err="1">
              <a:cs typeface="Arial"/>
            </a:endParaRPr>
          </a:p>
        </p:txBody>
      </p:sp>
      <p:cxnSp>
        <p:nvCxnSpPr>
          <p:cNvPr id="17" name="Conector recto de flecha 16">
            <a:extLst>
              <a:ext uri="{FF2B5EF4-FFF2-40B4-BE49-F238E27FC236}">
                <a16:creationId xmlns:a16="http://schemas.microsoft.com/office/drawing/2014/main" id="{DD1A27E6-2540-E01D-8E9A-50676537068F}"/>
              </a:ext>
            </a:extLst>
          </p:cNvPr>
          <p:cNvCxnSpPr/>
          <p:nvPr/>
        </p:nvCxnSpPr>
        <p:spPr>
          <a:xfrm flipH="1">
            <a:off x="7622356" y="2411893"/>
            <a:ext cx="120663" cy="56845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E4E266CF-7E76-B26A-19FD-0C73DCD787CE}"/>
              </a:ext>
            </a:extLst>
          </p:cNvPr>
          <p:cNvSpPr txBox="1"/>
          <p:nvPr/>
        </p:nvSpPr>
        <p:spPr>
          <a:xfrm>
            <a:off x="5942813" y="1757058"/>
            <a:ext cx="369095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ES" sz="1200" dirty="0">
                <a:solidFill>
                  <a:srgbClr val="0367AD"/>
                </a:solidFill>
              </a:rPr>
              <a:t>No </a:t>
            </a:r>
            <a:r>
              <a:rPr lang="es-ES" sz="1200" err="1">
                <a:solidFill>
                  <a:srgbClr val="0367AD"/>
                </a:solidFill>
              </a:rPr>
              <a:t>microplasma</a:t>
            </a:r>
            <a:endParaRPr lang="es-ES" sz="1200">
              <a:solidFill>
                <a:srgbClr val="0367AD"/>
              </a:solidFill>
            </a:endParaRPr>
          </a:p>
          <a:p>
            <a:pPr algn="ctr"/>
            <a:r>
              <a:rPr lang="es-ES" sz="1200" dirty="0">
                <a:solidFill>
                  <a:srgbClr val="0367AD"/>
                </a:solidFill>
              </a:rPr>
              <a:t>=</a:t>
            </a:r>
          </a:p>
          <a:p>
            <a:pPr algn="ctr"/>
            <a:r>
              <a:rPr lang="es-ES" sz="1200" dirty="0">
                <a:solidFill>
                  <a:srgbClr val="0367AD"/>
                </a:solidFill>
              </a:rPr>
              <a:t>No pulse </a:t>
            </a:r>
            <a:r>
              <a:rPr lang="es-ES" sz="1200" dirty="0" err="1">
                <a:solidFill>
                  <a:srgbClr val="0367AD"/>
                </a:solidFill>
              </a:rPr>
              <a:t>duration</a:t>
            </a:r>
            <a:r>
              <a:rPr lang="es-ES" sz="1200" dirty="0">
                <a:solidFill>
                  <a:srgbClr val="0367AD"/>
                </a:solidFill>
              </a:rPr>
              <a:t> </a:t>
            </a:r>
            <a:r>
              <a:rPr lang="es-ES" sz="1200" dirty="0" err="1">
                <a:solidFill>
                  <a:srgbClr val="0367AD"/>
                </a:solidFill>
              </a:rPr>
              <a:t>broadening</a:t>
            </a:r>
          </a:p>
        </p:txBody>
      </p:sp>
      <p:sp>
        <p:nvSpPr>
          <p:cNvPr id="4" name="Rectangle 3">
            <a:extLst>
              <a:ext uri="{FF2B5EF4-FFF2-40B4-BE49-F238E27FC236}">
                <a16:creationId xmlns:a16="http://schemas.microsoft.com/office/drawing/2014/main" id="{C2E5F697-8333-7107-5FF8-AAD67AE18D92}"/>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arcador de pie de página 2">
            <a:extLst>
              <a:ext uri="{FF2B5EF4-FFF2-40B4-BE49-F238E27FC236}">
                <a16:creationId xmlns:a16="http://schemas.microsoft.com/office/drawing/2014/main" id="{2018386B-7DD5-9899-4277-C0A7194ADEE2}"/>
              </a:ext>
            </a:extLst>
          </p:cNvPr>
          <p:cNvSpPr txBox="1">
            <a:spLocks/>
          </p:cNvSpPr>
          <p:nvPr/>
        </p:nvSpPr>
        <p:spPr>
          <a:xfrm>
            <a:off x="758306" y="5418592"/>
            <a:ext cx="8540089" cy="336454"/>
          </a:xfrm>
          <a:prstGeom prst="rect">
            <a:avLst/>
          </a:prstGeom>
          <a:noFill/>
          <a:ln w="0">
            <a:noFill/>
          </a:ln>
        </p:spPr>
        <p:txBody>
          <a:bodyPr lIns="0" tIns="0" rIns="0" bIns="0" anchor="t">
            <a:noAutofit/>
          </a:bodyPr>
          <a:lstStyle>
            <a:defPPr>
              <a:defRPr lang="es-ES"/>
            </a:defPPr>
            <a:lvl1pPr marL="0" indent="0" algn="ctr" defTabSz="914400" rtl="0" eaLnBrk="1" latinLnBrk="0" hangingPunct="1">
              <a:buNone/>
              <a:defRPr lang="en-US" sz="1400" b="0" strike="noStrike" kern="1200" spc="-1">
                <a:solidFill>
                  <a:srgbClr val="000000"/>
                </a:solidFill>
                <a:latin typeface="Times New Roman"/>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31831335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4DCCB1-CD0E-ADEC-8C05-C269D3319164}"/>
            </a:ext>
          </a:extLst>
        </p:cNvPr>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1DB470C3-F7F2-2321-6116-A7981C78788F}"/>
              </a:ext>
            </a:extLst>
          </p:cNvPr>
          <p:cNvSpPr>
            <a:spLocks noGrp="1"/>
          </p:cNvSpPr>
          <p:nvPr>
            <p:ph type="sldNum" idx="3"/>
          </p:nvPr>
        </p:nvSpPr>
        <p:spPr/>
        <p:txBody>
          <a:bodyPr/>
          <a:lstStyle/>
          <a:p>
            <a:fld id="{4DEAB535-79E0-4518-A18C-ACC1AD5C95D8}" type="slidenum">
              <a:rPr lang="es-ES"/>
              <a:t>22</a:t>
            </a:fld>
            <a:endParaRPr lang="es-ES"/>
          </a:p>
        </p:txBody>
      </p:sp>
      <p:sp>
        <p:nvSpPr>
          <p:cNvPr id="9" name="PlaceHolder 1">
            <a:extLst>
              <a:ext uri="{FF2B5EF4-FFF2-40B4-BE49-F238E27FC236}">
                <a16:creationId xmlns:a16="http://schemas.microsoft.com/office/drawing/2014/main" id="{CD4689B2-4011-ACFE-B6AA-A49632E2767B}"/>
              </a:ext>
            </a:extLst>
          </p:cNvPr>
          <p:cNvSpPr>
            <a:spLocks noGrp="1"/>
          </p:cNvSpPr>
          <p:nvPr>
            <p:ph type="title"/>
          </p:nvPr>
        </p:nvSpPr>
        <p:spPr>
          <a:xfrm>
            <a:off x="228600" y="4321"/>
            <a:ext cx="8565324" cy="681479"/>
          </a:xfrm>
          <a:prstGeom prst="rect">
            <a:avLst/>
          </a:prstGeom>
          <a:noFill/>
          <a:ln w="0">
            <a:noFill/>
          </a:ln>
        </p:spPr>
        <p:txBody>
          <a:bodyPr lIns="0" tIns="0" rIns="0" bIns="0" anchor="ctr">
            <a:noAutofit/>
          </a:bodyPr>
          <a:lstStyle/>
          <a:p>
            <a:r>
              <a:rPr lang="en-US" sz="2400" spc="-1" dirty="0">
                <a:solidFill>
                  <a:srgbClr val="0367AD"/>
                </a:solidFill>
              </a:rPr>
              <a:t>Electric field study on non-irradiated </a:t>
            </a:r>
            <a:r>
              <a:rPr lang="en-US" sz="2400" spc="-1" dirty="0" err="1">
                <a:solidFill>
                  <a:srgbClr val="0367AD"/>
                </a:solidFill>
              </a:rPr>
              <a:t>SiC</a:t>
            </a:r>
            <a:r>
              <a:rPr lang="en-US" sz="2400" spc="-1" dirty="0">
                <a:solidFill>
                  <a:srgbClr val="0367AD"/>
                </a:solidFill>
              </a:rPr>
              <a:t> sample</a:t>
            </a:r>
            <a:endParaRPr lang="es-ES" dirty="0"/>
          </a:p>
        </p:txBody>
      </p:sp>
      <p:pic>
        <p:nvPicPr>
          <p:cNvPr id="11" name="Imagen 10" descr="Gráfico, Gráfico de líneas&#10;&#10;El contenido generado por inteligencia artificial puede ser incorrecto.">
            <a:extLst>
              <a:ext uri="{FF2B5EF4-FFF2-40B4-BE49-F238E27FC236}">
                <a16:creationId xmlns:a16="http://schemas.microsoft.com/office/drawing/2014/main" id="{C1BEF7E8-26B6-1DF9-4AAB-91810A80375D}"/>
              </a:ext>
            </a:extLst>
          </p:cNvPr>
          <p:cNvPicPr>
            <a:picLocks noChangeAspect="1"/>
          </p:cNvPicPr>
          <p:nvPr/>
        </p:nvPicPr>
        <p:blipFill>
          <a:blip r:embed="rId2"/>
          <a:stretch>
            <a:fillRect/>
          </a:stretch>
        </p:blipFill>
        <p:spPr>
          <a:xfrm>
            <a:off x="30917" y="951954"/>
            <a:ext cx="5013573" cy="3400425"/>
          </a:xfrm>
          <a:prstGeom prst="rect">
            <a:avLst/>
          </a:prstGeom>
        </p:spPr>
      </p:pic>
      <p:cxnSp>
        <p:nvCxnSpPr>
          <p:cNvPr id="15" name="Conector recto de flecha 14">
            <a:extLst>
              <a:ext uri="{FF2B5EF4-FFF2-40B4-BE49-F238E27FC236}">
                <a16:creationId xmlns:a16="http://schemas.microsoft.com/office/drawing/2014/main" id="{93FE5B11-76EE-C45A-B3CD-86118812EB35}"/>
              </a:ext>
            </a:extLst>
          </p:cNvPr>
          <p:cNvCxnSpPr/>
          <p:nvPr/>
        </p:nvCxnSpPr>
        <p:spPr>
          <a:xfrm flipH="1">
            <a:off x="1277318" y="1326770"/>
            <a:ext cx="6784" cy="2509813"/>
          </a:xfrm>
          <a:prstGeom prst="straightConnector1">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BF647AC0-E7A5-B0C3-2D57-FA10771D9E34}"/>
              </a:ext>
            </a:extLst>
          </p:cNvPr>
          <p:cNvSpPr txBox="1"/>
          <p:nvPr/>
        </p:nvSpPr>
        <p:spPr>
          <a:xfrm>
            <a:off x="1278454" y="3553957"/>
            <a:ext cx="274319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200" dirty="0">
                <a:solidFill>
                  <a:srgbClr val="FF0000"/>
                </a:solidFill>
              </a:rPr>
              <a:t>Front </a:t>
            </a:r>
            <a:r>
              <a:rPr lang="es-ES" sz="1200" err="1">
                <a:solidFill>
                  <a:srgbClr val="FF0000"/>
                </a:solidFill>
              </a:rPr>
              <a:t>side</a:t>
            </a:r>
            <a:endParaRPr lang="es-ES" sz="1200">
              <a:solidFill>
                <a:srgbClr val="FF0000"/>
              </a:solidFill>
            </a:endParaRPr>
          </a:p>
        </p:txBody>
      </p:sp>
      <p:sp>
        <p:nvSpPr>
          <p:cNvPr id="21" name="CuadroTexto 20">
            <a:extLst>
              <a:ext uri="{FF2B5EF4-FFF2-40B4-BE49-F238E27FC236}">
                <a16:creationId xmlns:a16="http://schemas.microsoft.com/office/drawing/2014/main" id="{67945DEB-B142-F2F3-096B-D6D2D720F6EB}"/>
              </a:ext>
            </a:extLst>
          </p:cNvPr>
          <p:cNvSpPr txBox="1"/>
          <p:nvPr/>
        </p:nvSpPr>
        <p:spPr>
          <a:xfrm>
            <a:off x="2079659" y="858991"/>
            <a:ext cx="826851" cy="3657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b="1" dirty="0"/>
              <a:t>WPC                                                                  </a:t>
            </a:r>
          </a:p>
        </p:txBody>
      </p:sp>
      <p:pic>
        <p:nvPicPr>
          <p:cNvPr id="6" name="Imagen 5" descr="Gráfico, Gráfico de líneas&#10;&#10;El contenido generado por inteligencia artificial puede ser incorrecto.">
            <a:extLst>
              <a:ext uri="{FF2B5EF4-FFF2-40B4-BE49-F238E27FC236}">
                <a16:creationId xmlns:a16="http://schemas.microsoft.com/office/drawing/2014/main" id="{8D583CE8-928E-57CB-BA16-4C83E331FF7F}"/>
              </a:ext>
            </a:extLst>
          </p:cNvPr>
          <p:cNvPicPr>
            <a:picLocks noChangeAspect="1"/>
          </p:cNvPicPr>
          <p:nvPr/>
        </p:nvPicPr>
        <p:blipFill>
          <a:blip r:embed="rId3"/>
          <a:stretch>
            <a:fillRect/>
          </a:stretch>
        </p:blipFill>
        <p:spPr>
          <a:xfrm>
            <a:off x="5397480" y="1624226"/>
            <a:ext cx="4124846" cy="3400425"/>
          </a:xfrm>
          <a:prstGeom prst="rect">
            <a:avLst/>
          </a:prstGeom>
          <a:ln>
            <a:solidFill>
              <a:srgbClr val="4472C4"/>
            </a:solidFill>
          </a:ln>
        </p:spPr>
      </p:pic>
      <p:sp>
        <p:nvSpPr>
          <p:cNvPr id="7" name="CuadroTexto 6">
            <a:extLst>
              <a:ext uri="{FF2B5EF4-FFF2-40B4-BE49-F238E27FC236}">
                <a16:creationId xmlns:a16="http://schemas.microsoft.com/office/drawing/2014/main" id="{46A12BC1-5EFD-EF54-15C1-34BA35AA7412}"/>
              </a:ext>
            </a:extLst>
          </p:cNvPr>
          <p:cNvSpPr txBox="1"/>
          <p:nvPr/>
        </p:nvSpPr>
        <p:spPr>
          <a:xfrm>
            <a:off x="8140326" y="4807136"/>
            <a:ext cx="274320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200" u="sng" baseline="30000">
                <a:solidFill>
                  <a:srgbClr val="0000FF"/>
                </a:solidFill>
                <a:hlinkClick r:id="rId4"/>
              </a:rPr>
              <a:t>Sebastian Pape Thesis</a:t>
            </a:r>
            <a:r>
              <a:rPr lang="es-ES" sz="1200" baseline="30000"/>
              <a:t> </a:t>
            </a:r>
          </a:p>
        </p:txBody>
      </p:sp>
      <p:sp>
        <p:nvSpPr>
          <p:cNvPr id="8" name="CuadroTexto 7">
            <a:extLst>
              <a:ext uri="{FF2B5EF4-FFF2-40B4-BE49-F238E27FC236}">
                <a16:creationId xmlns:a16="http://schemas.microsoft.com/office/drawing/2014/main" id="{6B7E9D34-D4C8-4D4B-5198-D1094C7C9E76}"/>
              </a:ext>
            </a:extLst>
          </p:cNvPr>
          <p:cNvSpPr txBox="1"/>
          <p:nvPr/>
        </p:nvSpPr>
        <p:spPr>
          <a:xfrm>
            <a:off x="6252754" y="1235924"/>
            <a:ext cx="2743200" cy="3657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a:t>WPC – Silicon </a:t>
            </a:r>
            <a:r>
              <a:rPr lang="es-ES" dirty="0" err="1"/>
              <a:t>diode</a:t>
            </a:r>
          </a:p>
        </p:txBody>
      </p:sp>
      <p:sp>
        <p:nvSpPr>
          <p:cNvPr id="12" name="Flecha: hacia abajo 11">
            <a:extLst>
              <a:ext uri="{FF2B5EF4-FFF2-40B4-BE49-F238E27FC236}">
                <a16:creationId xmlns:a16="http://schemas.microsoft.com/office/drawing/2014/main" id="{305F6EFB-4E99-D8D2-7914-AC95781E0634}"/>
              </a:ext>
            </a:extLst>
          </p:cNvPr>
          <p:cNvSpPr/>
          <p:nvPr/>
        </p:nvSpPr>
        <p:spPr>
          <a:xfrm>
            <a:off x="1414497" y="949216"/>
            <a:ext cx="289710" cy="58847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Flecha: hacia abajo 12">
            <a:extLst>
              <a:ext uri="{FF2B5EF4-FFF2-40B4-BE49-F238E27FC236}">
                <a16:creationId xmlns:a16="http://schemas.microsoft.com/office/drawing/2014/main" id="{3398452F-DD1E-8270-D1C0-A99B97F2A35B}"/>
              </a:ext>
            </a:extLst>
          </p:cNvPr>
          <p:cNvSpPr/>
          <p:nvPr/>
        </p:nvSpPr>
        <p:spPr>
          <a:xfrm>
            <a:off x="2760128" y="1622018"/>
            <a:ext cx="289710" cy="588474"/>
          </a:xfrm>
          <a:prstGeom prst="downArrow">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Marcador de contenido 2">
            <a:extLst>
              <a:ext uri="{FF2B5EF4-FFF2-40B4-BE49-F238E27FC236}">
                <a16:creationId xmlns:a16="http://schemas.microsoft.com/office/drawing/2014/main" id="{68F87EF4-4BD1-C566-A192-E5CB2B3692E3}"/>
              </a:ext>
            </a:extLst>
          </p:cNvPr>
          <p:cNvSpPr>
            <a:spLocks noGrp="1"/>
          </p:cNvSpPr>
          <p:nvPr/>
        </p:nvSpPr>
        <p:spPr>
          <a:xfrm>
            <a:off x="519296" y="4474839"/>
            <a:ext cx="4035285" cy="658880"/>
          </a:xfrm>
          <a:prstGeom prst="rect">
            <a:avLst/>
          </a:prstGeom>
          <a:noFill/>
          <a:ln w="0">
            <a:noFill/>
          </a:ln>
        </p:spPr>
        <p:txBody>
          <a:bodyPr lIns="0" tIns="0" rIns="0" bIns="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400" err="1">
                <a:solidFill>
                  <a:srgbClr val="0367AD"/>
                </a:solidFill>
                <a:ea typeface="+mn-lt"/>
                <a:cs typeface="+mn-lt"/>
              </a:rPr>
              <a:t>Drop</a:t>
            </a:r>
            <a:r>
              <a:rPr lang="es-ES" sz="1400" dirty="0">
                <a:solidFill>
                  <a:srgbClr val="0367AD"/>
                </a:solidFill>
                <a:ea typeface="+mn-lt"/>
                <a:cs typeface="+mn-lt"/>
              </a:rPr>
              <a:t> </a:t>
            </a:r>
            <a:r>
              <a:rPr lang="es-ES" sz="1400" err="1">
                <a:solidFill>
                  <a:srgbClr val="0367AD"/>
                </a:solidFill>
                <a:ea typeface="+mn-lt"/>
                <a:cs typeface="+mn-lt"/>
              </a:rPr>
              <a:t>or</a:t>
            </a:r>
            <a:r>
              <a:rPr lang="es-ES" sz="1400" dirty="0">
                <a:solidFill>
                  <a:srgbClr val="0367AD"/>
                </a:solidFill>
                <a:ea typeface="+mn-lt"/>
                <a:cs typeface="+mn-lt"/>
              </a:rPr>
              <a:t> </a:t>
            </a:r>
            <a:r>
              <a:rPr lang="es-ES" sz="1400" err="1">
                <a:solidFill>
                  <a:srgbClr val="0367AD"/>
                </a:solidFill>
                <a:ea typeface="+mn-lt"/>
                <a:cs typeface="+mn-lt"/>
              </a:rPr>
              <a:t>maximum</a:t>
            </a:r>
            <a:r>
              <a:rPr lang="es-ES" sz="1400" dirty="0">
                <a:solidFill>
                  <a:srgbClr val="0367AD"/>
                </a:solidFill>
                <a:ea typeface="+mn-lt"/>
                <a:cs typeface="+mn-lt"/>
              </a:rPr>
              <a:t> </a:t>
            </a:r>
            <a:r>
              <a:rPr lang="es-ES" sz="1400" err="1">
                <a:solidFill>
                  <a:srgbClr val="0367AD"/>
                </a:solidFill>
                <a:ea typeface="+mn-lt"/>
                <a:cs typeface="+mn-lt"/>
              </a:rPr>
              <a:t>shif</a:t>
            </a:r>
            <a:r>
              <a:rPr lang="es-ES" sz="1400" dirty="0">
                <a:solidFill>
                  <a:srgbClr val="0367AD"/>
                </a:solidFill>
                <a:ea typeface="+mn-lt"/>
                <a:cs typeface="+mn-lt"/>
              </a:rPr>
              <a:t> in </a:t>
            </a:r>
            <a:r>
              <a:rPr lang="es-ES" sz="1400" err="1">
                <a:solidFill>
                  <a:srgbClr val="0367AD"/>
                </a:solidFill>
                <a:ea typeface="+mn-lt"/>
                <a:cs typeface="+mn-lt"/>
              </a:rPr>
              <a:t>the</a:t>
            </a:r>
            <a:r>
              <a:rPr lang="es-ES" sz="1400" dirty="0">
                <a:solidFill>
                  <a:srgbClr val="0367AD"/>
                </a:solidFill>
                <a:ea typeface="+mn-lt"/>
                <a:cs typeface="+mn-lt"/>
              </a:rPr>
              <a:t> WPC at </a:t>
            </a:r>
            <a:r>
              <a:rPr lang="es-ES" sz="1400" err="1">
                <a:solidFill>
                  <a:srgbClr val="0367AD"/>
                </a:solidFill>
                <a:ea typeface="+mn-lt"/>
                <a:cs typeface="+mn-lt"/>
              </a:rPr>
              <a:t>surface</a:t>
            </a:r>
            <a:endParaRPr lang="es-ES" sz="1400" err="1">
              <a:solidFill>
                <a:srgbClr val="0367AD"/>
              </a:solidFill>
              <a:cs typeface="Arial"/>
            </a:endParaRPr>
          </a:p>
          <a:p>
            <a:r>
              <a:rPr lang="es-ES" sz="1400" err="1">
                <a:solidFill>
                  <a:srgbClr val="7030A0"/>
                </a:solidFill>
                <a:ea typeface="+mn-lt"/>
                <a:cs typeface="+mn-lt"/>
              </a:rPr>
              <a:t>Extrange</a:t>
            </a:r>
            <a:r>
              <a:rPr lang="es-ES" sz="1400" dirty="0">
                <a:solidFill>
                  <a:srgbClr val="7030A0"/>
                </a:solidFill>
                <a:ea typeface="+mn-lt"/>
                <a:cs typeface="+mn-lt"/>
              </a:rPr>
              <a:t> </a:t>
            </a:r>
            <a:r>
              <a:rPr lang="es-ES" sz="1400" err="1">
                <a:solidFill>
                  <a:srgbClr val="7030A0"/>
                </a:solidFill>
                <a:ea typeface="+mn-lt"/>
                <a:cs typeface="+mn-lt"/>
              </a:rPr>
              <a:t>saturation</a:t>
            </a:r>
            <a:r>
              <a:rPr lang="es-ES" sz="1400" dirty="0">
                <a:solidFill>
                  <a:srgbClr val="7030A0"/>
                </a:solidFill>
                <a:ea typeface="+mn-lt"/>
                <a:cs typeface="+mn-lt"/>
              </a:rPr>
              <a:t> </a:t>
            </a:r>
            <a:r>
              <a:rPr lang="es-ES" sz="1400" err="1">
                <a:solidFill>
                  <a:srgbClr val="7030A0"/>
                </a:solidFill>
                <a:ea typeface="+mn-lt"/>
                <a:cs typeface="+mn-lt"/>
              </a:rPr>
              <a:t>effect</a:t>
            </a:r>
            <a:r>
              <a:rPr lang="es-ES" sz="1400" dirty="0">
                <a:solidFill>
                  <a:srgbClr val="7030A0"/>
                </a:solidFill>
                <a:ea typeface="+mn-lt"/>
                <a:cs typeface="+mn-lt"/>
              </a:rPr>
              <a:t> </a:t>
            </a:r>
          </a:p>
          <a:p>
            <a:endParaRPr lang="es-ES" sz="1700" dirty="0">
              <a:ea typeface="+mn-lt"/>
              <a:cs typeface="+mn-lt"/>
            </a:endParaRPr>
          </a:p>
          <a:p>
            <a:endParaRPr lang="es-ES" dirty="0">
              <a:ea typeface="+mn-lt"/>
              <a:cs typeface="+mn-lt"/>
            </a:endParaRPr>
          </a:p>
        </p:txBody>
      </p:sp>
      <p:sp>
        <p:nvSpPr>
          <p:cNvPr id="4" name="Rectangle 3">
            <a:extLst>
              <a:ext uri="{FF2B5EF4-FFF2-40B4-BE49-F238E27FC236}">
                <a16:creationId xmlns:a16="http://schemas.microsoft.com/office/drawing/2014/main" id="{4088B596-502C-BB4D-651D-C592AF6139A4}"/>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Marcador de pie de página 2">
            <a:extLst>
              <a:ext uri="{FF2B5EF4-FFF2-40B4-BE49-F238E27FC236}">
                <a16:creationId xmlns:a16="http://schemas.microsoft.com/office/drawing/2014/main" id="{0DF2EFEA-DBDA-19DC-D36F-0274CE88C19C}"/>
              </a:ext>
            </a:extLst>
          </p:cNvPr>
          <p:cNvSpPr txBox="1">
            <a:spLocks/>
          </p:cNvSpPr>
          <p:nvPr/>
        </p:nvSpPr>
        <p:spPr>
          <a:xfrm>
            <a:off x="758306" y="5418592"/>
            <a:ext cx="8540089" cy="336454"/>
          </a:xfrm>
          <a:prstGeom prst="rect">
            <a:avLst/>
          </a:prstGeom>
          <a:noFill/>
          <a:ln w="0">
            <a:noFill/>
          </a:ln>
        </p:spPr>
        <p:txBody>
          <a:bodyPr lIns="0" tIns="0" rIns="0" bIns="0" anchor="t">
            <a:noAutofit/>
          </a:bodyPr>
          <a:lstStyle>
            <a:defPPr>
              <a:defRPr lang="es-ES"/>
            </a:defPPr>
            <a:lvl1pPr marL="0" indent="0" algn="ctr" defTabSz="914400" rtl="0" eaLnBrk="1" latinLnBrk="0" hangingPunct="1">
              <a:buNone/>
              <a:defRPr lang="en-US" sz="1400" b="0" strike="noStrike" kern="1200" spc="-1">
                <a:solidFill>
                  <a:srgbClr val="000000"/>
                </a:solidFill>
                <a:latin typeface="Times New Roman"/>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3719519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9465859A-9D1A-641C-041F-DF4DACA631DD}"/>
              </a:ext>
            </a:extLst>
          </p:cNvPr>
          <p:cNvSpPr>
            <a:spLocks noGrp="1"/>
          </p:cNvSpPr>
          <p:nvPr>
            <p:ph type="sldNum" idx="3"/>
          </p:nvPr>
        </p:nvSpPr>
        <p:spPr/>
        <p:txBody>
          <a:bodyPr/>
          <a:lstStyle/>
          <a:p>
            <a:fld id="{4DEAB535-79E0-4518-A18C-ACC1AD5C95D8}" type="slidenum">
              <a:rPr lang="es-ES"/>
              <a:t>23</a:t>
            </a:fld>
            <a:endParaRPr lang="es-ES"/>
          </a:p>
        </p:txBody>
      </p:sp>
      <p:pic>
        <p:nvPicPr>
          <p:cNvPr id="6" name="Imagen 5" descr="Gráfico, Histograma&#10;&#10;El contenido generado por inteligencia artificial puede ser incorrecto.">
            <a:extLst>
              <a:ext uri="{FF2B5EF4-FFF2-40B4-BE49-F238E27FC236}">
                <a16:creationId xmlns:a16="http://schemas.microsoft.com/office/drawing/2014/main" id="{D0C08E38-7907-4385-FA1D-C848F8C19861}"/>
              </a:ext>
            </a:extLst>
          </p:cNvPr>
          <p:cNvPicPr>
            <a:picLocks noChangeAspect="1"/>
          </p:cNvPicPr>
          <p:nvPr/>
        </p:nvPicPr>
        <p:blipFill>
          <a:blip r:embed="rId2"/>
          <a:stretch>
            <a:fillRect/>
          </a:stretch>
        </p:blipFill>
        <p:spPr>
          <a:xfrm>
            <a:off x="210738" y="1092374"/>
            <a:ext cx="4947474" cy="2723297"/>
          </a:xfrm>
          <a:prstGeom prst="rect">
            <a:avLst/>
          </a:prstGeom>
        </p:spPr>
      </p:pic>
      <p:pic>
        <p:nvPicPr>
          <p:cNvPr id="7" name="Imagen 6" descr="Gráfico, Histograma&#10;&#10;El contenido generado por inteligencia artificial puede ser incorrecto.">
            <a:extLst>
              <a:ext uri="{FF2B5EF4-FFF2-40B4-BE49-F238E27FC236}">
                <a16:creationId xmlns:a16="http://schemas.microsoft.com/office/drawing/2014/main" id="{A1DBE529-E414-278B-2628-68C026A54235}"/>
              </a:ext>
            </a:extLst>
          </p:cNvPr>
          <p:cNvPicPr>
            <a:picLocks noChangeAspect="1"/>
          </p:cNvPicPr>
          <p:nvPr/>
        </p:nvPicPr>
        <p:blipFill>
          <a:blip r:embed="rId3"/>
          <a:stretch>
            <a:fillRect/>
          </a:stretch>
        </p:blipFill>
        <p:spPr>
          <a:xfrm>
            <a:off x="2111678" y="1234819"/>
            <a:ext cx="1994840" cy="1295579"/>
          </a:xfrm>
          <a:prstGeom prst="rect">
            <a:avLst/>
          </a:prstGeom>
          <a:ln w="12700">
            <a:solidFill>
              <a:schemeClr val="tx1"/>
            </a:solidFill>
          </a:ln>
        </p:spPr>
      </p:pic>
      <p:sp>
        <p:nvSpPr>
          <p:cNvPr id="10" name="PlaceHolder 1">
            <a:extLst>
              <a:ext uri="{FF2B5EF4-FFF2-40B4-BE49-F238E27FC236}">
                <a16:creationId xmlns:a16="http://schemas.microsoft.com/office/drawing/2014/main" id="{E4F2520F-A7E1-1BB7-1FB5-F75CD530DCA9}"/>
              </a:ext>
            </a:extLst>
          </p:cNvPr>
          <p:cNvSpPr>
            <a:spLocks noGrp="1"/>
          </p:cNvSpPr>
          <p:nvPr>
            <p:ph type="title"/>
          </p:nvPr>
        </p:nvSpPr>
        <p:spPr>
          <a:xfrm>
            <a:off x="219543" y="4321"/>
            <a:ext cx="8710238" cy="735829"/>
          </a:xfrm>
          <a:prstGeom prst="rect">
            <a:avLst/>
          </a:prstGeom>
          <a:noFill/>
          <a:ln w="0">
            <a:noFill/>
          </a:ln>
        </p:spPr>
        <p:txBody>
          <a:bodyPr lIns="0" tIns="0" rIns="0" bIns="0" anchor="ctr">
            <a:noAutofit/>
          </a:bodyPr>
          <a:lstStyle/>
          <a:p>
            <a:r>
              <a:rPr lang="en-US" sz="2400" spc="-1" dirty="0">
                <a:solidFill>
                  <a:srgbClr val="0367AD"/>
                </a:solidFill>
              </a:rPr>
              <a:t>Plasma generation study </a:t>
            </a:r>
            <a:endParaRPr lang="es-ES" dirty="0"/>
          </a:p>
        </p:txBody>
      </p:sp>
      <p:sp>
        <p:nvSpPr>
          <p:cNvPr id="11" name="CuadroTexto 10">
            <a:extLst>
              <a:ext uri="{FF2B5EF4-FFF2-40B4-BE49-F238E27FC236}">
                <a16:creationId xmlns:a16="http://schemas.microsoft.com/office/drawing/2014/main" id="{D9735058-498E-18D2-7E63-BB904DA38E43}"/>
              </a:ext>
            </a:extLst>
          </p:cNvPr>
          <p:cNvSpPr txBox="1"/>
          <p:nvPr/>
        </p:nvSpPr>
        <p:spPr>
          <a:xfrm>
            <a:off x="552346" y="1231250"/>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s-ES" dirty="0"/>
              <a:t>+500V</a:t>
            </a:r>
          </a:p>
        </p:txBody>
      </p:sp>
      <p:sp>
        <p:nvSpPr>
          <p:cNvPr id="13" name="Marcador de contenido 2">
            <a:extLst>
              <a:ext uri="{FF2B5EF4-FFF2-40B4-BE49-F238E27FC236}">
                <a16:creationId xmlns:a16="http://schemas.microsoft.com/office/drawing/2014/main" id="{BB67B37D-23C7-3918-E61B-35A52FEF9245}"/>
              </a:ext>
            </a:extLst>
          </p:cNvPr>
          <p:cNvSpPr>
            <a:spLocks noGrp="1"/>
          </p:cNvSpPr>
          <p:nvPr/>
        </p:nvSpPr>
        <p:spPr>
          <a:xfrm>
            <a:off x="216260" y="3808687"/>
            <a:ext cx="6427665" cy="1580254"/>
          </a:xfrm>
          <a:prstGeom prst="rect">
            <a:avLst/>
          </a:prstGeom>
          <a:noFill/>
          <a:ln w="0">
            <a:noFill/>
          </a:ln>
        </p:spPr>
        <p:txBody>
          <a:bodyPr lIns="0" tIns="0" rIns="0" bIns="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ES" sz="1700" dirty="0">
              <a:cs typeface="Arial"/>
            </a:endParaRPr>
          </a:p>
          <a:p>
            <a:r>
              <a:rPr lang="es-ES" sz="1700" dirty="0">
                <a:ea typeface="+mn-lt"/>
                <a:cs typeface="+mn-lt"/>
              </a:rPr>
              <a:t>Plasma </a:t>
            </a:r>
            <a:r>
              <a:rPr lang="es-ES" sz="1700" err="1">
                <a:ea typeface="+mn-lt"/>
                <a:cs typeface="+mn-lt"/>
              </a:rPr>
              <a:t>multiplication</a:t>
            </a:r>
            <a:r>
              <a:rPr lang="es-ES" sz="1700" dirty="0">
                <a:ea typeface="+mn-lt"/>
                <a:cs typeface="+mn-lt"/>
              </a:rPr>
              <a:t> </a:t>
            </a:r>
            <a:r>
              <a:rPr lang="es-ES" sz="1700" err="1">
                <a:ea typeface="+mn-lt"/>
                <a:cs typeface="+mn-lt"/>
              </a:rPr>
              <a:t>should</a:t>
            </a:r>
            <a:r>
              <a:rPr lang="es-ES" sz="1700" dirty="0">
                <a:ea typeface="+mn-lt"/>
                <a:cs typeface="+mn-lt"/>
              </a:rPr>
              <a:t> </a:t>
            </a:r>
            <a:r>
              <a:rPr lang="es-ES" sz="1700" err="1">
                <a:ea typeface="+mn-lt"/>
                <a:cs typeface="+mn-lt"/>
              </a:rPr>
              <a:t>decrease</a:t>
            </a:r>
            <a:r>
              <a:rPr lang="es-ES" sz="1700" dirty="0">
                <a:ea typeface="+mn-lt"/>
                <a:cs typeface="+mn-lt"/>
              </a:rPr>
              <a:t> at </a:t>
            </a:r>
            <a:r>
              <a:rPr lang="es-ES" sz="1700" err="1">
                <a:ea typeface="+mn-lt"/>
                <a:cs typeface="+mn-lt"/>
              </a:rPr>
              <a:t>higher</a:t>
            </a:r>
            <a:r>
              <a:rPr lang="es-ES" sz="1700" dirty="0">
                <a:ea typeface="+mn-lt"/>
                <a:cs typeface="+mn-lt"/>
              </a:rPr>
              <a:t> </a:t>
            </a:r>
            <a:r>
              <a:rPr lang="es-ES" sz="1700" err="1">
                <a:ea typeface="+mn-lt"/>
                <a:cs typeface="+mn-lt"/>
              </a:rPr>
              <a:t>electric</a:t>
            </a:r>
            <a:r>
              <a:rPr lang="es-ES" sz="1700" dirty="0">
                <a:ea typeface="+mn-lt"/>
                <a:cs typeface="+mn-lt"/>
              </a:rPr>
              <a:t> </a:t>
            </a:r>
            <a:r>
              <a:rPr lang="es-ES" sz="1700" err="1">
                <a:ea typeface="+mn-lt"/>
                <a:cs typeface="+mn-lt"/>
              </a:rPr>
              <a:t>fields</a:t>
            </a:r>
            <a:endParaRPr lang="es-ES" sz="1700" dirty="0" err="1">
              <a:ea typeface="+mn-lt"/>
              <a:cs typeface="+mn-lt"/>
            </a:endParaRPr>
          </a:p>
          <a:p>
            <a:r>
              <a:rPr lang="es-ES" sz="1700" dirty="0" err="1">
                <a:ea typeface="+mn-lt"/>
                <a:cs typeface="+mn-lt"/>
              </a:rPr>
              <a:t>Irradiation</a:t>
            </a:r>
            <a:r>
              <a:rPr lang="es-ES" sz="1700" dirty="0">
                <a:ea typeface="+mn-lt"/>
                <a:cs typeface="+mn-lt"/>
              </a:rPr>
              <a:t> </a:t>
            </a:r>
            <a:r>
              <a:rPr lang="es-ES" sz="1700" dirty="0" err="1">
                <a:ea typeface="+mn-lt"/>
                <a:cs typeface="+mn-lt"/>
              </a:rPr>
              <a:t>damage</a:t>
            </a:r>
            <a:r>
              <a:rPr lang="es-ES" sz="1700" dirty="0">
                <a:ea typeface="+mn-lt"/>
                <a:cs typeface="+mn-lt"/>
              </a:rPr>
              <a:t> </a:t>
            </a:r>
            <a:r>
              <a:rPr lang="es-ES" sz="1700" dirty="0" err="1">
                <a:ea typeface="+mn-lt"/>
                <a:cs typeface="+mn-lt"/>
              </a:rPr>
              <a:t>should</a:t>
            </a:r>
            <a:r>
              <a:rPr lang="es-ES" sz="1700" dirty="0">
                <a:ea typeface="+mn-lt"/>
                <a:cs typeface="+mn-lt"/>
              </a:rPr>
              <a:t> </a:t>
            </a:r>
            <a:r>
              <a:rPr lang="es-ES" sz="1700" dirty="0" err="1">
                <a:ea typeface="+mn-lt"/>
                <a:cs typeface="+mn-lt"/>
              </a:rPr>
              <a:t>also</a:t>
            </a:r>
            <a:r>
              <a:rPr lang="es-ES" sz="1700" dirty="0">
                <a:ea typeface="+mn-lt"/>
                <a:cs typeface="+mn-lt"/>
              </a:rPr>
              <a:t> </a:t>
            </a:r>
            <a:r>
              <a:rPr lang="es-ES" sz="1700" dirty="0" err="1">
                <a:ea typeface="+mn-lt"/>
                <a:cs typeface="+mn-lt"/>
              </a:rPr>
              <a:t>decrease</a:t>
            </a:r>
            <a:r>
              <a:rPr lang="es-ES" sz="1700" dirty="0">
                <a:ea typeface="+mn-lt"/>
                <a:cs typeface="+mn-lt"/>
              </a:rPr>
              <a:t> </a:t>
            </a:r>
            <a:r>
              <a:rPr lang="es-ES" sz="1700" dirty="0" err="1">
                <a:ea typeface="+mn-lt"/>
                <a:cs typeface="+mn-lt"/>
              </a:rPr>
              <a:t>the</a:t>
            </a:r>
            <a:r>
              <a:rPr lang="es-ES" sz="1700" dirty="0">
                <a:ea typeface="+mn-lt"/>
                <a:cs typeface="+mn-lt"/>
              </a:rPr>
              <a:t> plasma </a:t>
            </a:r>
            <a:r>
              <a:rPr lang="es-ES" sz="1700" dirty="0" err="1">
                <a:ea typeface="+mn-lt"/>
                <a:cs typeface="+mn-lt"/>
              </a:rPr>
              <a:t>generation</a:t>
            </a:r>
            <a:endParaRPr lang="es-ES" sz="1700">
              <a:ea typeface="+mn-lt"/>
              <a:cs typeface="+mn-lt"/>
            </a:endParaRPr>
          </a:p>
          <a:p>
            <a:r>
              <a:rPr lang="es-ES" sz="1700" dirty="0">
                <a:ea typeface="+mn-lt"/>
                <a:cs typeface="+mn-lt"/>
              </a:rPr>
              <a:t>Pulse </a:t>
            </a:r>
            <a:r>
              <a:rPr lang="es-ES" sz="1700" err="1">
                <a:ea typeface="+mn-lt"/>
                <a:cs typeface="+mn-lt"/>
              </a:rPr>
              <a:t>energy</a:t>
            </a:r>
            <a:r>
              <a:rPr lang="es-ES" sz="1700" dirty="0">
                <a:ea typeface="+mn-lt"/>
                <a:cs typeface="+mn-lt"/>
              </a:rPr>
              <a:t> </a:t>
            </a:r>
            <a:r>
              <a:rPr lang="es-ES" sz="1700" err="1">
                <a:ea typeface="+mn-lt"/>
                <a:cs typeface="+mn-lt"/>
              </a:rPr>
              <a:t>should</a:t>
            </a:r>
            <a:r>
              <a:rPr lang="es-ES" sz="1700" dirty="0">
                <a:ea typeface="+mn-lt"/>
                <a:cs typeface="+mn-lt"/>
              </a:rPr>
              <a:t> </a:t>
            </a:r>
            <a:r>
              <a:rPr lang="es-ES" sz="1700" err="1">
                <a:ea typeface="+mn-lt"/>
                <a:cs typeface="+mn-lt"/>
              </a:rPr>
              <a:t>have</a:t>
            </a:r>
            <a:r>
              <a:rPr lang="es-ES" sz="1700" dirty="0">
                <a:ea typeface="+mn-lt"/>
                <a:cs typeface="+mn-lt"/>
              </a:rPr>
              <a:t> </a:t>
            </a:r>
            <a:r>
              <a:rPr lang="es-ES" sz="1700" err="1">
                <a:ea typeface="+mn-lt"/>
                <a:cs typeface="+mn-lt"/>
              </a:rPr>
              <a:t>an</a:t>
            </a:r>
            <a:r>
              <a:rPr lang="es-ES" sz="1700" dirty="0">
                <a:ea typeface="+mn-lt"/>
                <a:cs typeface="+mn-lt"/>
              </a:rPr>
              <a:t> </a:t>
            </a:r>
            <a:r>
              <a:rPr lang="es-ES" sz="1700" err="1">
                <a:ea typeface="+mn-lt"/>
                <a:cs typeface="+mn-lt"/>
              </a:rPr>
              <a:t>impact</a:t>
            </a:r>
            <a:r>
              <a:rPr lang="es-ES" sz="1700" dirty="0">
                <a:ea typeface="+mn-lt"/>
                <a:cs typeface="+mn-lt"/>
              </a:rPr>
              <a:t> in </a:t>
            </a:r>
            <a:r>
              <a:rPr lang="es-ES" sz="1700" err="1">
                <a:ea typeface="+mn-lt"/>
                <a:cs typeface="+mn-lt"/>
              </a:rPr>
              <a:t>the</a:t>
            </a:r>
            <a:r>
              <a:rPr lang="es-ES" sz="1700" dirty="0">
                <a:ea typeface="+mn-lt"/>
                <a:cs typeface="+mn-lt"/>
              </a:rPr>
              <a:t> </a:t>
            </a:r>
            <a:r>
              <a:rPr lang="es-ES" sz="1700" err="1">
                <a:ea typeface="+mn-lt"/>
                <a:cs typeface="+mn-lt"/>
              </a:rPr>
              <a:t>gain</a:t>
            </a:r>
            <a:endParaRPr lang="es-ES" sz="1700" dirty="0">
              <a:ea typeface="+mn-lt"/>
              <a:cs typeface="+mn-lt"/>
            </a:endParaRPr>
          </a:p>
          <a:p>
            <a:r>
              <a:rPr lang="es-ES" sz="1600" dirty="0">
                <a:ea typeface="+mn-lt"/>
                <a:cs typeface="+mn-lt"/>
              </a:rPr>
              <a:t>No plasma </a:t>
            </a:r>
            <a:r>
              <a:rPr lang="es-ES" sz="1600" dirty="0" err="1">
                <a:ea typeface="+mn-lt"/>
                <a:cs typeface="+mn-lt"/>
              </a:rPr>
              <a:t>effects</a:t>
            </a:r>
            <a:r>
              <a:rPr lang="es-ES" sz="1600" dirty="0">
                <a:ea typeface="+mn-lt"/>
                <a:cs typeface="+mn-lt"/>
              </a:rPr>
              <a:t> can be </a:t>
            </a:r>
            <a:r>
              <a:rPr lang="es-ES" sz="1600" dirty="0" err="1">
                <a:ea typeface="+mn-lt"/>
                <a:cs typeface="+mn-lt"/>
              </a:rPr>
              <a:t>appreciated</a:t>
            </a:r>
            <a:r>
              <a:rPr lang="es-ES" sz="1600" dirty="0">
                <a:ea typeface="+mn-lt"/>
                <a:cs typeface="+mn-lt"/>
              </a:rPr>
              <a:t> in </a:t>
            </a:r>
            <a:r>
              <a:rPr lang="es-ES" sz="1600" dirty="0" err="1">
                <a:ea typeface="+mn-lt"/>
                <a:cs typeface="+mn-lt"/>
              </a:rPr>
              <a:t>the</a:t>
            </a:r>
            <a:r>
              <a:rPr lang="es-ES" sz="1600" dirty="0">
                <a:ea typeface="+mn-lt"/>
                <a:cs typeface="+mn-lt"/>
              </a:rPr>
              <a:t> </a:t>
            </a:r>
            <a:r>
              <a:rPr lang="es-ES" sz="1600" dirty="0" err="1">
                <a:ea typeface="+mn-lt"/>
                <a:cs typeface="+mn-lt"/>
              </a:rPr>
              <a:t>signals</a:t>
            </a:r>
            <a:r>
              <a:rPr lang="es-ES" sz="1600" dirty="0">
                <a:ea typeface="+mn-lt"/>
                <a:cs typeface="+mn-lt"/>
              </a:rPr>
              <a:t> </a:t>
            </a:r>
            <a:r>
              <a:rPr lang="es-ES" sz="1600" dirty="0" err="1">
                <a:ea typeface="+mn-lt"/>
                <a:cs typeface="+mn-lt"/>
              </a:rPr>
              <a:t>of</a:t>
            </a:r>
            <a:r>
              <a:rPr lang="es-ES" sz="1600" dirty="0">
                <a:ea typeface="+mn-lt"/>
                <a:cs typeface="+mn-lt"/>
              </a:rPr>
              <a:t> </a:t>
            </a:r>
            <a:r>
              <a:rPr lang="es-ES" sz="1600" dirty="0" err="1">
                <a:ea typeface="+mn-lt"/>
                <a:cs typeface="+mn-lt"/>
              </a:rPr>
              <a:t>both</a:t>
            </a:r>
            <a:r>
              <a:rPr lang="es-ES" sz="1600" dirty="0">
                <a:ea typeface="+mn-lt"/>
                <a:cs typeface="+mn-lt"/>
              </a:rPr>
              <a:t>, TPA and 3PA </a:t>
            </a:r>
            <a:r>
              <a:rPr lang="es-ES" sz="1600" dirty="0" err="1">
                <a:ea typeface="+mn-lt"/>
                <a:cs typeface="+mn-lt"/>
              </a:rPr>
              <a:t>studies</a:t>
            </a:r>
            <a:r>
              <a:rPr lang="es-ES" sz="1600" dirty="0">
                <a:ea typeface="+mn-lt"/>
                <a:cs typeface="+mn-lt"/>
              </a:rPr>
              <a:t>, </a:t>
            </a:r>
            <a:r>
              <a:rPr lang="es-ES" sz="1600" dirty="0" err="1">
                <a:ea typeface="+mn-lt"/>
                <a:cs typeface="+mn-lt"/>
              </a:rPr>
              <a:t>nor</a:t>
            </a:r>
            <a:r>
              <a:rPr lang="es-ES" sz="1600" dirty="0">
                <a:ea typeface="+mn-lt"/>
                <a:cs typeface="+mn-lt"/>
              </a:rPr>
              <a:t> in </a:t>
            </a:r>
            <a:r>
              <a:rPr lang="es-ES" sz="1600" dirty="0" err="1">
                <a:ea typeface="+mn-lt"/>
                <a:cs typeface="+mn-lt"/>
              </a:rPr>
              <a:t>the</a:t>
            </a:r>
            <a:r>
              <a:rPr lang="es-ES" sz="1600" dirty="0">
                <a:ea typeface="+mn-lt"/>
                <a:cs typeface="+mn-lt"/>
              </a:rPr>
              <a:t> </a:t>
            </a:r>
            <a:r>
              <a:rPr lang="es-ES" sz="1600" dirty="0" err="1">
                <a:ea typeface="+mn-lt"/>
                <a:cs typeface="+mn-lt"/>
              </a:rPr>
              <a:t>relation</a:t>
            </a:r>
            <a:r>
              <a:rPr lang="es-ES" sz="1600" dirty="0">
                <a:ea typeface="+mn-lt"/>
                <a:cs typeface="+mn-lt"/>
              </a:rPr>
              <a:t> </a:t>
            </a:r>
            <a:r>
              <a:rPr lang="es-ES" sz="1600" dirty="0" err="1">
                <a:ea typeface="+mn-lt"/>
                <a:cs typeface="+mn-lt"/>
              </a:rPr>
              <a:t>between</a:t>
            </a:r>
            <a:r>
              <a:rPr lang="es-ES" sz="1600" dirty="0">
                <a:ea typeface="+mn-lt"/>
                <a:cs typeface="+mn-lt"/>
              </a:rPr>
              <a:t> laser </a:t>
            </a:r>
            <a:r>
              <a:rPr lang="es-ES" sz="1600" dirty="0" err="1">
                <a:ea typeface="+mn-lt"/>
                <a:cs typeface="+mn-lt"/>
              </a:rPr>
              <a:t>power</a:t>
            </a:r>
            <a:r>
              <a:rPr lang="es-ES" sz="1600" dirty="0">
                <a:ea typeface="+mn-lt"/>
                <a:cs typeface="+mn-lt"/>
              </a:rPr>
              <a:t> and </a:t>
            </a:r>
            <a:r>
              <a:rPr lang="es-ES" sz="1600" dirty="0" err="1">
                <a:ea typeface="+mn-lt"/>
                <a:cs typeface="+mn-lt"/>
              </a:rPr>
              <a:t>charge</a:t>
            </a:r>
          </a:p>
          <a:p>
            <a:endParaRPr lang="es-ES" sz="1700" dirty="0">
              <a:ea typeface="+mn-lt"/>
              <a:cs typeface="+mn-lt"/>
            </a:endParaRPr>
          </a:p>
          <a:p>
            <a:pPr marL="0" indent="0">
              <a:buNone/>
            </a:pPr>
            <a:endParaRPr lang="es-ES" dirty="0">
              <a:ea typeface="+mn-lt"/>
              <a:cs typeface="+mn-lt"/>
            </a:endParaRPr>
          </a:p>
        </p:txBody>
      </p:sp>
      <p:sp>
        <p:nvSpPr>
          <p:cNvPr id="14" name="Flecha: hacia abajo 13">
            <a:extLst>
              <a:ext uri="{FF2B5EF4-FFF2-40B4-BE49-F238E27FC236}">
                <a16:creationId xmlns:a16="http://schemas.microsoft.com/office/drawing/2014/main" id="{C9BEEF2E-C7BF-34A0-0CE6-2A975C545B5C}"/>
              </a:ext>
            </a:extLst>
          </p:cNvPr>
          <p:cNvSpPr/>
          <p:nvPr/>
        </p:nvSpPr>
        <p:spPr>
          <a:xfrm rot="-5400000">
            <a:off x="7025426" y="4526656"/>
            <a:ext cx="371185" cy="38023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CuadroTexto 14">
            <a:extLst>
              <a:ext uri="{FF2B5EF4-FFF2-40B4-BE49-F238E27FC236}">
                <a16:creationId xmlns:a16="http://schemas.microsoft.com/office/drawing/2014/main" id="{8523FAD8-7A71-1F3D-99FE-FCAE4CA1B863}"/>
              </a:ext>
            </a:extLst>
          </p:cNvPr>
          <p:cNvSpPr txBox="1"/>
          <p:nvPr/>
        </p:nvSpPr>
        <p:spPr>
          <a:xfrm>
            <a:off x="7487203" y="4535710"/>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b="1" dirty="0"/>
              <a:t>No Plasma</a:t>
            </a:r>
          </a:p>
        </p:txBody>
      </p:sp>
      <p:pic>
        <p:nvPicPr>
          <p:cNvPr id="17" name="Imagen 16" descr="Gráfico, Gráfico de líneas&#10;&#10;El contenido generado por inteligencia artificial puede ser incorrecto.">
            <a:extLst>
              <a:ext uri="{FF2B5EF4-FFF2-40B4-BE49-F238E27FC236}">
                <a16:creationId xmlns:a16="http://schemas.microsoft.com/office/drawing/2014/main" id="{543E7680-2A7D-DF9C-91BD-BFB788F942CF}"/>
              </a:ext>
            </a:extLst>
          </p:cNvPr>
          <p:cNvPicPr>
            <a:picLocks noChangeAspect="1"/>
          </p:cNvPicPr>
          <p:nvPr/>
        </p:nvPicPr>
        <p:blipFill>
          <a:blip r:embed="rId4"/>
          <a:stretch>
            <a:fillRect/>
          </a:stretch>
        </p:blipFill>
        <p:spPr>
          <a:xfrm>
            <a:off x="5337982" y="925634"/>
            <a:ext cx="4732738" cy="3183024"/>
          </a:xfrm>
          <a:prstGeom prst="rect">
            <a:avLst/>
          </a:prstGeom>
        </p:spPr>
      </p:pic>
      <p:sp>
        <p:nvSpPr>
          <p:cNvPr id="18" name="CuadroTexto 17">
            <a:extLst>
              <a:ext uri="{FF2B5EF4-FFF2-40B4-BE49-F238E27FC236}">
                <a16:creationId xmlns:a16="http://schemas.microsoft.com/office/drawing/2014/main" id="{8D9C374F-887A-C056-4BE5-02BD92EFB0D4}"/>
              </a:ext>
            </a:extLst>
          </p:cNvPr>
          <p:cNvSpPr txBox="1"/>
          <p:nvPr/>
        </p:nvSpPr>
        <p:spPr>
          <a:xfrm>
            <a:off x="452684" y="742372"/>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err="1"/>
              <a:t>Three</a:t>
            </a:r>
            <a:r>
              <a:rPr lang="es-ES" dirty="0"/>
              <a:t> </a:t>
            </a:r>
            <a:r>
              <a:rPr lang="es-ES" dirty="0" err="1"/>
              <a:t>photon</a:t>
            </a:r>
            <a:r>
              <a:rPr lang="es-ES" dirty="0"/>
              <a:t> </a:t>
            </a:r>
            <a:r>
              <a:rPr lang="es-ES" dirty="0" err="1"/>
              <a:t>absorption</a:t>
            </a:r>
          </a:p>
        </p:txBody>
      </p:sp>
      <p:sp>
        <p:nvSpPr>
          <p:cNvPr id="19" name="CuadroTexto 18">
            <a:extLst>
              <a:ext uri="{FF2B5EF4-FFF2-40B4-BE49-F238E27FC236}">
                <a16:creationId xmlns:a16="http://schemas.microsoft.com/office/drawing/2014/main" id="{F4E6B7AB-C887-6ED9-3D44-5DDDFA835869}"/>
              </a:ext>
            </a:extLst>
          </p:cNvPr>
          <p:cNvSpPr txBox="1"/>
          <p:nvPr/>
        </p:nvSpPr>
        <p:spPr>
          <a:xfrm>
            <a:off x="6029425" y="715212"/>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err="1"/>
              <a:t>Two</a:t>
            </a:r>
            <a:r>
              <a:rPr lang="es-ES" dirty="0"/>
              <a:t> </a:t>
            </a:r>
            <a:r>
              <a:rPr lang="es-ES" err="1"/>
              <a:t>photon</a:t>
            </a:r>
            <a:r>
              <a:rPr lang="es-ES"/>
              <a:t> absorption</a:t>
            </a:r>
          </a:p>
        </p:txBody>
      </p:sp>
      <p:sp>
        <p:nvSpPr>
          <p:cNvPr id="20" name="CuadroTexto 19">
            <a:extLst>
              <a:ext uri="{FF2B5EF4-FFF2-40B4-BE49-F238E27FC236}">
                <a16:creationId xmlns:a16="http://schemas.microsoft.com/office/drawing/2014/main" id="{4335322F-38DB-8759-7803-0EBCE3A88AE9}"/>
              </a:ext>
            </a:extLst>
          </p:cNvPr>
          <p:cNvSpPr txBox="1"/>
          <p:nvPr/>
        </p:nvSpPr>
        <p:spPr>
          <a:xfrm>
            <a:off x="6454905" y="2453448"/>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dirty="0">
                <a:solidFill>
                  <a:srgbClr val="0367AD"/>
                </a:solidFill>
              </a:rPr>
              <a:t>Pure </a:t>
            </a:r>
            <a:r>
              <a:rPr lang="es-ES" sz="1400" err="1">
                <a:solidFill>
                  <a:srgbClr val="0367AD"/>
                </a:solidFill>
              </a:rPr>
              <a:t>quadratic</a:t>
            </a:r>
            <a:r>
              <a:rPr lang="es-ES" sz="1400" dirty="0">
                <a:solidFill>
                  <a:srgbClr val="0367AD"/>
                </a:solidFill>
              </a:rPr>
              <a:t> </a:t>
            </a:r>
            <a:r>
              <a:rPr lang="es-ES" sz="1400" err="1">
                <a:solidFill>
                  <a:srgbClr val="0367AD"/>
                </a:solidFill>
              </a:rPr>
              <a:t>fit</a:t>
            </a:r>
            <a:endParaRPr lang="es-ES" sz="1400">
              <a:solidFill>
                <a:srgbClr val="0367AD"/>
              </a:solidFill>
            </a:endParaRPr>
          </a:p>
        </p:txBody>
      </p:sp>
      <p:sp>
        <p:nvSpPr>
          <p:cNvPr id="4" name="Rectangle 3">
            <a:extLst>
              <a:ext uri="{FF2B5EF4-FFF2-40B4-BE49-F238E27FC236}">
                <a16:creationId xmlns:a16="http://schemas.microsoft.com/office/drawing/2014/main" id="{347F4149-0C25-7D89-ABB6-79D72903B83C}"/>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Marcador de pie de página 2">
            <a:extLst>
              <a:ext uri="{FF2B5EF4-FFF2-40B4-BE49-F238E27FC236}">
                <a16:creationId xmlns:a16="http://schemas.microsoft.com/office/drawing/2014/main" id="{88F32152-1BA0-06D8-9DF7-8A53D6F75F8D}"/>
              </a:ext>
            </a:extLst>
          </p:cNvPr>
          <p:cNvSpPr txBox="1">
            <a:spLocks/>
          </p:cNvSpPr>
          <p:nvPr/>
        </p:nvSpPr>
        <p:spPr>
          <a:xfrm>
            <a:off x="758306" y="5418592"/>
            <a:ext cx="8540089" cy="336454"/>
          </a:xfrm>
          <a:prstGeom prst="rect">
            <a:avLst/>
          </a:prstGeom>
          <a:noFill/>
          <a:ln w="0">
            <a:noFill/>
          </a:ln>
        </p:spPr>
        <p:txBody>
          <a:bodyPr lIns="0" tIns="0" rIns="0" bIns="0" anchor="t">
            <a:noAutofit/>
          </a:bodyPr>
          <a:lstStyle>
            <a:defPPr>
              <a:defRPr lang="es-ES"/>
            </a:defPPr>
            <a:lvl1pPr marL="0" indent="0" algn="ctr" defTabSz="914400" rtl="0" eaLnBrk="1" latinLnBrk="0" hangingPunct="1">
              <a:buNone/>
              <a:defRPr lang="en-US" sz="1400" b="0" strike="noStrike" kern="1200" spc="-1">
                <a:solidFill>
                  <a:srgbClr val="000000"/>
                </a:solidFill>
                <a:latin typeface="Times New Roman"/>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2244016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descr="Gráfico, Histograma&#10;&#10;El contenido generado por inteligencia artificial puede ser incorrecto.">
            <a:extLst>
              <a:ext uri="{FF2B5EF4-FFF2-40B4-BE49-F238E27FC236}">
                <a16:creationId xmlns:a16="http://schemas.microsoft.com/office/drawing/2014/main" id="{66B908AB-EA5F-01C5-7D21-95CA2D3F169C}"/>
              </a:ext>
            </a:extLst>
          </p:cNvPr>
          <p:cNvPicPr>
            <a:picLocks noGrp="1" noChangeAspect="1"/>
          </p:cNvPicPr>
          <p:nvPr>
            <p:ph/>
          </p:nvPr>
        </p:nvPicPr>
        <p:blipFill>
          <a:blip r:embed="rId2"/>
          <a:stretch>
            <a:fillRect/>
          </a:stretch>
        </p:blipFill>
        <p:spPr>
          <a:xfrm>
            <a:off x="11359" y="1510422"/>
            <a:ext cx="5038109" cy="2936426"/>
          </a:xfrm>
        </p:spPr>
      </p:pic>
      <p:sp>
        <p:nvSpPr>
          <p:cNvPr id="5" name="Marcador de número de diapositiva 4">
            <a:extLst>
              <a:ext uri="{FF2B5EF4-FFF2-40B4-BE49-F238E27FC236}">
                <a16:creationId xmlns:a16="http://schemas.microsoft.com/office/drawing/2014/main" id="{17D9F08C-D5E5-2453-FBDD-4DC3E1D1CE6D}"/>
              </a:ext>
            </a:extLst>
          </p:cNvPr>
          <p:cNvSpPr>
            <a:spLocks noGrp="1"/>
          </p:cNvSpPr>
          <p:nvPr>
            <p:ph type="sldNum" idx="3"/>
          </p:nvPr>
        </p:nvSpPr>
        <p:spPr/>
        <p:txBody>
          <a:bodyPr/>
          <a:lstStyle/>
          <a:p>
            <a:fld id="{4DEAB535-79E0-4518-A18C-ACC1AD5C95D8}" type="slidenum">
              <a:rPr lang="es-ES"/>
              <a:t>24</a:t>
            </a:fld>
            <a:endParaRPr lang="es-ES"/>
          </a:p>
        </p:txBody>
      </p:sp>
      <p:pic>
        <p:nvPicPr>
          <p:cNvPr id="7" name="Imagen 6" descr="Gráfico, Histograma&#10;&#10;El contenido generado por inteligencia artificial puede ser incorrecto.">
            <a:extLst>
              <a:ext uri="{FF2B5EF4-FFF2-40B4-BE49-F238E27FC236}">
                <a16:creationId xmlns:a16="http://schemas.microsoft.com/office/drawing/2014/main" id="{0517A531-8F44-BC4F-31A5-235A00A712A5}"/>
              </a:ext>
            </a:extLst>
          </p:cNvPr>
          <p:cNvPicPr>
            <a:picLocks noChangeAspect="1"/>
          </p:cNvPicPr>
          <p:nvPr/>
        </p:nvPicPr>
        <p:blipFill>
          <a:blip r:embed="rId3"/>
          <a:stretch>
            <a:fillRect/>
          </a:stretch>
        </p:blipFill>
        <p:spPr>
          <a:xfrm>
            <a:off x="5196071" y="1511141"/>
            <a:ext cx="4424454" cy="3067795"/>
          </a:xfrm>
          <a:prstGeom prst="rect">
            <a:avLst/>
          </a:prstGeom>
        </p:spPr>
      </p:pic>
      <p:sp>
        <p:nvSpPr>
          <p:cNvPr id="8" name="CuadroTexto 7">
            <a:extLst>
              <a:ext uri="{FF2B5EF4-FFF2-40B4-BE49-F238E27FC236}">
                <a16:creationId xmlns:a16="http://schemas.microsoft.com/office/drawing/2014/main" id="{0B5A33C3-8BB4-78FC-B10D-B0341E3A35AA}"/>
              </a:ext>
            </a:extLst>
          </p:cNvPr>
          <p:cNvSpPr txBox="1"/>
          <p:nvPr/>
        </p:nvSpPr>
        <p:spPr>
          <a:xfrm>
            <a:off x="1264843" y="1147511"/>
            <a:ext cx="791417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err="1"/>
              <a:t>Same</a:t>
            </a:r>
            <a:r>
              <a:rPr lang="es-ES" dirty="0"/>
              <a:t> position (</a:t>
            </a:r>
            <a:r>
              <a:rPr lang="es-ES" dirty="0" err="1"/>
              <a:t>mid</a:t>
            </a:r>
            <a:r>
              <a:rPr lang="es-ES" dirty="0"/>
              <a:t>)                                         </a:t>
            </a:r>
            <a:r>
              <a:rPr lang="es-ES" dirty="0" err="1"/>
              <a:t>Same</a:t>
            </a:r>
            <a:r>
              <a:rPr lang="es-ES" dirty="0"/>
              <a:t> </a:t>
            </a:r>
            <a:r>
              <a:rPr lang="es-ES" dirty="0" err="1"/>
              <a:t>bias</a:t>
            </a:r>
            <a:r>
              <a:rPr lang="es-ES" dirty="0"/>
              <a:t> </a:t>
            </a:r>
            <a:r>
              <a:rPr lang="es-ES" dirty="0" err="1"/>
              <a:t>voltage</a:t>
            </a:r>
            <a:r>
              <a:rPr lang="es-ES" dirty="0"/>
              <a:t> (+</a:t>
            </a:r>
            <a:r>
              <a:rPr lang="es-ES" u="sng" dirty="0"/>
              <a:t>1kV</a:t>
            </a:r>
            <a:r>
              <a:rPr lang="es-ES" dirty="0"/>
              <a:t>)</a:t>
            </a:r>
          </a:p>
        </p:txBody>
      </p:sp>
      <p:sp>
        <p:nvSpPr>
          <p:cNvPr id="9" name="CuadroTexto 8">
            <a:extLst>
              <a:ext uri="{FF2B5EF4-FFF2-40B4-BE49-F238E27FC236}">
                <a16:creationId xmlns:a16="http://schemas.microsoft.com/office/drawing/2014/main" id="{EAA322A4-2DA7-2B0C-FB99-E2CED5C42ABF}"/>
              </a:ext>
            </a:extLst>
          </p:cNvPr>
          <p:cNvSpPr txBox="1"/>
          <p:nvPr/>
        </p:nvSpPr>
        <p:spPr>
          <a:xfrm>
            <a:off x="2920109" y="2153472"/>
            <a:ext cx="27432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s-ES" dirty="0">
                <a:solidFill>
                  <a:srgbClr val="00B050"/>
                </a:solidFill>
              </a:rPr>
              <a:t>+500</a:t>
            </a:r>
          </a:p>
          <a:p>
            <a:r>
              <a:rPr lang="es-ES" dirty="0">
                <a:solidFill>
                  <a:srgbClr val="FF0000"/>
                </a:solidFill>
              </a:rPr>
              <a:t>+750</a:t>
            </a:r>
          </a:p>
          <a:p>
            <a:r>
              <a:rPr lang="es-ES" dirty="0">
                <a:solidFill>
                  <a:srgbClr val="0367AD"/>
                </a:solidFill>
              </a:rPr>
              <a:t>+1kV</a:t>
            </a:r>
          </a:p>
        </p:txBody>
      </p:sp>
      <p:sp>
        <p:nvSpPr>
          <p:cNvPr id="10" name="CuadroTexto 9">
            <a:extLst>
              <a:ext uri="{FF2B5EF4-FFF2-40B4-BE49-F238E27FC236}">
                <a16:creationId xmlns:a16="http://schemas.microsoft.com/office/drawing/2014/main" id="{9E640B28-AE6A-EC59-CB1A-A77C4BEF4814}"/>
              </a:ext>
            </a:extLst>
          </p:cNvPr>
          <p:cNvSpPr txBox="1"/>
          <p:nvPr/>
        </p:nvSpPr>
        <p:spPr>
          <a:xfrm>
            <a:off x="7864482" y="1972581"/>
            <a:ext cx="27432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dirty="0">
                <a:solidFill>
                  <a:srgbClr val="0367AD"/>
                </a:solidFill>
              </a:rPr>
              <a:t>Front </a:t>
            </a:r>
            <a:r>
              <a:rPr lang="es-ES" err="1">
                <a:solidFill>
                  <a:srgbClr val="0367AD"/>
                </a:solidFill>
              </a:rPr>
              <a:t>side</a:t>
            </a:r>
            <a:endParaRPr lang="es-ES">
              <a:solidFill>
                <a:srgbClr val="0367AD"/>
              </a:solidFill>
            </a:endParaRPr>
          </a:p>
          <a:p>
            <a:r>
              <a:rPr lang="es-ES" err="1">
                <a:solidFill>
                  <a:srgbClr val="FF0000"/>
                </a:solidFill>
              </a:rPr>
              <a:t>Mid</a:t>
            </a:r>
            <a:endParaRPr lang="es-ES">
              <a:solidFill>
                <a:srgbClr val="FF0000"/>
              </a:solidFill>
            </a:endParaRPr>
          </a:p>
          <a:p>
            <a:r>
              <a:rPr lang="es-ES" dirty="0">
                <a:solidFill>
                  <a:srgbClr val="00B050"/>
                </a:solidFill>
              </a:rPr>
              <a:t>Back </a:t>
            </a:r>
            <a:r>
              <a:rPr lang="es-ES" err="1">
                <a:solidFill>
                  <a:srgbClr val="00B050"/>
                </a:solidFill>
              </a:rPr>
              <a:t>side</a:t>
            </a:r>
            <a:endParaRPr lang="es-ES">
              <a:solidFill>
                <a:srgbClr val="00B050"/>
              </a:solidFill>
            </a:endParaRPr>
          </a:p>
        </p:txBody>
      </p:sp>
      <p:sp>
        <p:nvSpPr>
          <p:cNvPr id="16" name="PlaceHolder 1">
            <a:extLst>
              <a:ext uri="{FF2B5EF4-FFF2-40B4-BE49-F238E27FC236}">
                <a16:creationId xmlns:a16="http://schemas.microsoft.com/office/drawing/2014/main" id="{D9B7E8CF-6125-EDC5-073E-D40091742E63}"/>
              </a:ext>
            </a:extLst>
          </p:cNvPr>
          <p:cNvSpPr txBox="1">
            <a:spLocks/>
          </p:cNvSpPr>
          <p:nvPr/>
        </p:nvSpPr>
        <p:spPr>
          <a:xfrm>
            <a:off x="219543" y="4321"/>
            <a:ext cx="8710238" cy="735829"/>
          </a:xfrm>
          <a:prstGeom prst="rect">
            <a:avLst/>
          </a:prstGeom>
          <a:noFill/>
          <a:ln w="0">
            <a:noFill/>
          </a:ln>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spc="-1" dirty="0">
                <a:solidFill>
                  <a:srgbClr val="0367AD"/>
                </a:solidFill>
              </a:rPr>
              <a:t>Forward biased irradiated sample WF comparison</a:t>
            </a:r>
            <a:endParaRPr lang="es-ES" dirty="0"/>
          </a:p>
        </p:txBody>
      </p:sp>
      <p:sp>
        <p:nvSpPr>
          <p:cNvPr id="3" name="Rectangle 2">
            <a:extLst>
              <a:ext uri="{FF2B5EF4-FFF2-40B4-BE49-F238E27FC236}">
                <a16:creationId xmlns:a16="http://schemas.microsoft.com/office/drawing/2014/main" id="{2D49BD76-A9C8-27FF-15D5-E184917F0F7D}"/>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Marcador de pie de página 2">
            <a:extLst>
              <a:ext uri="{FF2B5EF4-FFF2-40B4-BE49-F238E27FC236}">
                <a16:creationId xmlns:a16="http://schemas.microsoft.com/office/drawing/2014/main" id="{8B8C7ED8-36A0-18FE-E34D-606D6C593393}"/>
              </a:ext>
            </a:extLst>
          </p:cNvPr>
          <p:cNvSpPr txBox="1">
            <a:spLocks/>
          </p:cNvSpPr>
          <p:nvPr/>
        </p:nvSpPr>
        <p:spPr>
          <a:xfrm>
            <a:off x="758306" y="5418592"/>
            <a:ext cx="8540089" cy="336454"/>
          </a:xfrm>
          <a:prstGeom prst="rect">
            <a:avLst/>
          </a:prstGeom>
          <a:noFill/>
          <a:ln w="0">
            <a:noFill/>
          </a:ln>
        </p:spPr>
        <p:txBody>
          <a:bodyPr lIns="0" tIns="0" rIns="0" bIns="0" anchor="t">
            <a:noAutofit/>
          </a:bodyPr>
          <a:lstStyle>
            <a:defPPr>
              <a:defRPr lang="es-ES"/>
            </a:defPPr>
            <a:lvl1pPr marL="0" indent="0" algn="ctr" defTabSz="914400" rtl="0" eaLnBrk="1" latinLnBrk="0" hangingPunct="1">
              <a:buNone/>
              <a:defRPr lang="en-US" sz="1400" b="0" strike="noStrike" kern="1200" spc="-1">
                <a:solidFill>
                  <a:srgbClr val="000000"/>
                </a:solidFill>
                <a:latin typeface="Times New Roman"/>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3445455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93E5DB9-26A3-04F2-B6A6-E8F6547A1F69}"/>
              </a:ext>
            </a:extLst>
          </p:cNvPr>
          <p:cNvSpPr>
            <a:spLocks noGrp="1"/>
          </p:cNvSpPr>
          <p:nvPr>
            <p:ph type="sldNum" idx="3"/>
          </p:nvPr>
        </p:nvSpPr>
        <p:spPr/>
        <p:txBody>
          <a:bodyPr/>
          <a:lstStyle/>
          <a:p>
            <a:fld id="{4DEAB535-79E0-4518-A18C-ACC1AD5C95D8}" type="slidenum">
              <a:rPr lang="en-US"/>
              <a:t>3</a:t>
            </a:fld>
            <a:endParaRPr lang="en-US"/>
          </a:p>
        </p:txBody>
      </p:sp>
      <p:pic>
        <p:nvPicPr>
          <p:cNvPr id="6" name="Imagen 1" descr="A close-up of a microscope&#10;&#10;Description automatically generated">
            <a:extLst>
              <a:ext uri="{FF2B5EF4-FFF2-40B4-BE49-F238E27FC236}">
                <a16:creationId xmlns:a16="http://schemas.microsoft.com/office/drawing/2014/main" id="{D160151C-7D8A-A81C-587B-A721311DB901}"/>
              </a:ext>
            </a:extLst>
          </p:cNvPr>
          <p:cNvPicPr>
            <a:picLocks noChangeAspect="1"/>
          </p:cNvPicPr>
          <p:nvPr/>
        </p:nvPicPr>
        <p:blipFill>
          <a:blip r:embed="rId2"/>
          <a:stretch>
            <a:fillRect/>
          </a:stretch>
        </p:blipFill>
        <p:spPr>
          <a:xfrm>
            <a:off x="815710" y="763579"/>
            <a:ext cx="4662074" cy="2672462"/>
          </a:xfrm>
          <a:prstGeom prst="rect">
            <a:avLst/>
          </a:prstGeom>
        </p:spPr>
      </p:pic>
      <p:pic>
        <p:nvPicPr>
          <p:cNvPr id="7" name="Imagen 13" descr="Texto, Logotipo&#10;&#10;El contenido generado por IA puede ser incorrecto.">
            <a:extLst>
              <a:ext uri="{FF2B5EF4-FFF2-40B4-BE49-F238E27FC236}">
                <a16:creationId xmlns:a16="http://schemas.microsoft.com/office/drawing/2014/main" id="{F6378692-FE1E-958E-59C0-14C1D5CA6266}"/>
              </a:ext>
            </a:extLst>
          </p:cNvPr>
          <p:cNvPicPr>
            <a:picLocks noChangeAspect="1"/>
          </p:cNvPicPr>
          <p:nvPr/>
        </p:nvPicPr>
        <p:blipFill>
          <a:blip r:embed="rId3"/>
          <a:srcRect t="-361" r="5497"/>
          <a:stretch>
            <a:fillRect/>
          </a:stretch>
        </p:blipFill>
        <p:spPr>
          <a:xfrm>
            <a:off x="6066120" y="492490"/>
            <a:ext cx="3105978" cy="544237"/>
          </a:xfrm>
          <a:prstGeom prst="rect">
            <a:avLst/>
          </a:prstGeom>
        </p:spPr>
      </p:pic>
      <p:pic>
        <p:nvPicPr>
          <p:cNvPr id="8" name="Imagen 14" descr="Diagrama, Esquemático&#10;&#10;El contenido generado por inteligencia artificial puede ser incorrecto.">
            <a:extLst>
              <a:ext uri="{FF2B5EF4-FFF2-40B4-BE49-F238E27FC236}">
                <a16:creationId xmlns:a16="http://schemas.microsoft.com/office/drawing/2014/main" id="{4CFD91AA-EDED-934F-71BB-E2E87AC81A8B}"/>
              </a:ext>
            </a:extLst>
          </p:cNvPr>
          <p:cNvPicPr>
            <a:picLocks noChangeAspect="1"/>
          </p:cNvPicPr>
          <p:nvPr/>
        </p:nvPicPr>
        <p:blipFill>
          <a:blip r:embed="rId4"/>
          <a:stretch>
            <a:fillRect/>
          </a:stretch>
        </p:blipFill>
        <p:spPr>
          <a:xfrm>
            <a:off x="6321252" y="2909447"/>
            <a:ext cx="3046861" cy="2071008"/>
          </a:xfrm>
          <a:prstGeom prst="rect">
            <a:avLst/>
          </a:prstGeom>
        </p:spPr>
      </p:pic>
      <p:sp>
        <p:nvSpPr>
          <p:cNvPr id="9" name="CuadroTexto 16">
            <a:extLst>
              <a:ext uri="{FF2B5EF4-FFF2-40B4-BE49-F238E27FC236}">
                <a16:creationId xmlns:a16="http://schemas.microsoft.com/office/drawing/2014/main" id="{D93B8375-01C6-D801-231E-32AD3FB263D3}"/>
              </a:ext>
            </a:extLst>
          </p:cNvPr>
          <p:cNvSpPr txBox="1"/>
          <p:nvPr/>
        </p:nvSpPr>
        <p:spPr>
          <a:xfrm>
            <a:off x="8341167" y="4996156"/>
            <a:ext cx="1808539" cy="30777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1400" u="sng"/>
              <a:t>TPA-TCT </a:t>
            </a:r>
            <a:r>
              <a:rPr lang="es-ES" sz="1400" u="sng" err="1"/>
              <a:t>setup</a:t>
            </a:r>
            <a:endParaRPr lang="es-ES" sz="1400" u="sng"/>
          </a:p>
        </p:txBody>
      </p:sp>
      <p:pic>
        <p:nvPicPr>
          <p:cNvPr id="10" name="Imagen 16" descr="Diagrama&#10;&#10;El contenido generado por IA puede ser incorrecto.">
            <a:extLst>
              <a:ext uri="{FF2B5EF4-FFF2-40B4-BE49-F238E27FC236}">
                <a16:creationId xmlns:a16="http://schemas.microsoft.com/office/drawing/2014/main" id="{12D0C740-5637-E219-75B5-F34DBDD89A8D}"/>
              </a:ext>
            </a:extLst>
          </p:cNvPr>
          <p:cNvPicPr>
            <a:picLocks noChangeAspect="1"/>
          </p:cNvPicPr>
          <p:nvPr/>
        </p:nvPicPr>
        <p:blipFill>
          <a:blip r:embed="rId5"/>
          <a:stretch>
            <a:fillRect/>
          </a:stretch>
        </p:blipFill>
        <p:spPr>
          <a:xfrm>
            <a:off x="5955231" y="960441"/>
            <a:ext cx="3615059" cy="1731283"/>
          </a:xfrm>
          <a:prstGeom prst="rect">
            <a:avLst/>
          </a:prstGeom>
        </p:spPr>
      </p:pic>
      <p:pic>
        <p:nvPicPr>
          <p:cNvPr id="11" name="Imagen 17" descr="Gráfico&#10;&#10;El contenido generado por IA puede ser incorrecto.">
            <a:extLst>
              <a:ext uri="{FF2B5EF4-FFF2-40B4-BE49-F238E27FC236}">
                <a16:creationId xmlns:a16="http://schemas.microsoft.com/office/drawing/2014/main" id="{983C62F5-86C4-2F52-70EA-1B30779FCA97}"/>
              </a:ext>
            </a:extLst>
          </p:cNvPr>
          <p:cNvPicPr>
            <a:picLocks noChangeAspect="1"/>
          </p:cNvPicPr>
          <p:nvPr/>
        </p:nvPicPr>
        <p:blipFill>
          <a:blip r:embed="rId6"/>
          <a:srcRect l="14209" t="8183" r="15818" b="13636"/>
          <a:stretch>
            <a:fillRect/>
          </a:stretch>
        </p:blipFill>
        <p:spPr>
          <a:xfrm>
            <a:off x="695506" y="3814357"/>
            <a:ext cx="2245530" cy="1486612"/>
          </a:xfrm>
          <a:prstGeom prst="rect">
            <a:avLst/>
          </a:prstGeom>
        </p:spPr>
      </p:pic>
      <p:pic>
        <p:nvPicPr>
          <p:cNvPr id="12" name="Imagen 18" descr="Pulsed Lasers">
            <a:extLst>
              <a:ext uri="{FF2B5EF4-FFF2-40B4-BE49-F238E27FC236}">
                <a16:creationId xmlns:a16="http://schemas.microsoft.com/office/drawing/2014/main" id="{58B404B8-7852-3FA6-0EAB-136D2661B4FB}"/>
              </a:ext>
            </a:extLst>
          </p:cNvPr>
          <p:cNvPicPr>
            <a:picLocks noChangeAspect="1"/>
          </p:cNvPicPr>
          <p:nvPr/>
        </p:nvPicPr>
        <p:blipFill>
          <a:blip r:embed="rId7"/>
          <a:stretch>
            <a:fillRect/>
          </a:stretch>
        </p:blipFill>
        <p:spPr>
          <a:xfrm>
            <a:off x="3192183" y="3900487"/>
            <a:ext cx="2562103" cy="1362983"/>
          </a:xfrm>
          <a:prstGeom prst="rect">
            <a:avLst/>
          </a:prstGeom>
        </p:spPr>
      </p:pic>
      <p:sp>
        <p:nvSpPr>
          <p:cNvPr id="13" name="TextBox 15">
            <a:extLst>
              <a:ext uri="{FF2B5EF4-FFF2-40B4-BE49-F238E27FC236}">
                <a16:creationId xmlns:a16="http://schemas.microsoft.com/office/drawing/2014/main" id="{A2049822-0AF1-FEEF-8FA1-3F99F8DA3B20}"/>
              </a:ext>
            </a:extLst>
          </p:cNvPr>
          <p:cNvSpPr txBox="1"/>
          <p:nvPr/>
        </p:nvSpPr>
        <p:spPr>
          <a:xfrm>
            <a:off x="695198" y="3527792"/>
            <a:ext cx="4899192" cy="276999"/>
          </a:xfrm>
          <a:prstGeom prst="rect">
            <a:avLst/>
          </a:prstGeom>
          <a:noFill/>
        </p:spPr>
        <p:txBody>
          <a:bodyPr wrap="square" lIns="91440" tIns="45720" rIns="91440" bIns="45720" rtlCol="0" anchor="t">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Focusing                                                   Pulsed operation</a:t>
            </a:r>
          </a:p>
        </p:txBody>
      </p:sp>
      <p:sp>
        <p:nvSpPr>
          <p:cNvPr id="15" name="PlaceHolder 1">
            <a:extLst>
              <a:ext uri="{FF2B5EF4-FFF2-40B4-BE49-F238E27FC236}">
                <a16:creationId xmlns:a16="http://schemas.microsoft.com/office/drawing/2014/main" id="{EDFE3F8A-DBC3-075C-2F5C-897F4D0559E6}"/>
              </a:ext>
            </a:extLst>
          </p:cNvPr>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r>
              <a:rPr lang="en-US" sz="3200" spc="-1" dirty="0">
                <a:solidFill>
                  <a:srgbClr val="0367AD"/>
                </a:solidFill>
                <a:latin typeface="Arial"/>
              </a:rPr>
              <a:t>TPA signal generation</a:t>
            </a:r>
            <a:endParaRPr lang="en-US" sz="3200" spc="-1" dirty="0">
              <a:solidFill>
                <a:srgbClr val="0367AD"/>
              </a:solidFill>
            </a:endParaRPr>
          </a:p>
        </p:txBody>
      </p:sp>
      <p:sp>
        <p:nvSpPr>
          <p:cNvPr id="19" name="Rectangle 18">
            <a:extLst>
              <a:ext uri="{FF2B5EF4-FFF2-40B4-BE49-F238E27FC236}">
                <a16:creationId xmlns:a16="http://schemas.microsoft.com/office/drawing/2014/main" id="{11FFAE47-C2FC-D5C3-5A09-50FD8306D732}"/>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Marcador de pie de página 2">
            <a:extLst>
              <a:ext uri="{FF2B5EF4-FFF2-40B4-BE49-F238E27FC236}">
                <a16:creationId xmlns:a16="http://schemas.microsoft.com/office/drawing/2014/main" id="{C101C68C-16B2-23AC-2C90-3EBE71AAFF9E}"/>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874550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6922138F-627F-EC3A-8DE3-67E45EC70762}"/>
              </a:ext>
            </a:extLst>
          </p:cNvPr>
          <p:cNvSpPr>
            <a:spLocks noGrp="1"/>
          </p:cNvSpPr>
          <p:nvPr>
            <p:ph type="sldNum" idx="3"/>
          </p:nvPr>
        </p:nvSpPr>
        <p:spPr/>
        <p:txBody>
          <a:bodyPr/>
          <a:lstStyle/>
          <a:p>
            <a:fld id="{4DEAB535-79E0-4518-A18C-ACC1AD5C95D8}" type="slidenum">
              <a:rPr lang="es-ES"/>
              <a:t>4</a:t>
            </a:fld>
            <a:endParaRPr lang="es-ES"/>
          </a:p>
        </p:txBody>
      </p:sp>
      <p:sp>
        <p:nvSpPr>
          <p:cNvPr id="11" name="PlaceHolder 1">
            <a:extLst>
              <a:ext uri="{FF2B5EF4-FFF2-40B4-BE49-F238E27FC236}">
                <a16:creationId xmlns:a16="http://schemas.microsoft.com/office/drawing/2014/main" id="{33DF03A1-2ACC-2338-A9A5-700462D91049}"/>
              </a:ext>
            </a:extLst>
          </p:cNvPr>
          <p:cNvSpPr>
            <a:spLocks noGrp="1"/>
          </p:cNvSpPr>
          <p:nvPr>
            <p:ph type="title"/>
          </p:nvPr>
        </p:nvSpPr>
        <p:spPr>
          <a:xfrm>
            <a:off x="228600" y="36000"/>
            <a:ext cx="7543800" cy="649800"/>
          </a:xfrm>
          <a:prstGeom prst="rect">
            <a:avLst/>
          </a:prstGeom>
          <a:noFill/>
          <a:ln w="0">
            <a:noFill/>
          </a:ln>
        </p:spPr>
        <p:txBody>
          <a:bodyPr lIns="0" tIns="0" rIns="0" bIns="0" anchor="ctr">
            <a:noAutofit/>
          </a:bodyPr>
          <a:lstStyle/>
          <a:p>
            <a:r>
              <a:rPr lang="en-US" sz="3200" spc="-1" dirty="0">
                <a:solidFill>
                  <a:srgbClr val="0367AD"/>
                </a:solidFill>
                <a:latin typeface="Arial"/>
              </a:rPr>
              <a:t>TPA-TCT setup and </a:t>
            </a:r>
            <a:r>
              <a:rPr lang="en-US" sz="3200" spc="-1" err="1">
                <a:solidFill>
                  <a:srgbClr val="0367AD"/>
                </a:solidFill>
                <a:latin typeface="Arial"/>
              </a:rPr>
              <a:t>SiC</a:t>
            </a:r>
            <a:r>
              <a:rPr lang="en-US" sz="3200" spc="-1" dirty="0">
                <a:solidFill>
                  <a:srgbClr val="0367AD"/>
                </a:solidFill>
                <a:latin typeface="Arial"/>
              </a:rPr>
              <a:t> samples</a:t>
            </a:r>
            <a:endParaRPr lang="es-ES" sz="3200"/>
          </a:p>
        </p:txBody>
      </p:sp>
      <p:pic>
        <p:nvPicPr>
          <p:cNvPr id="15" name="Imagen 14" descr="Escala de tiempo&#10;&#10;El contenido generado por inteligencia artificial puede ser incorrecto.">
            <a:extLst>
              <a:ext uri="{FF2B5EF4-FFF2-40B4-BE49-F238E27FC236}">
                <a16:creationId xmlns:a16="http://schemas.microsoft.com/office/drawing/2014/main" id="{59861ECA-2294-0B14-4C81-926913022279}"/>
              </a:ext>
            </a:extLst>
          </p:cNvPr>
          <p:cNvPicPr>
            <a:picLocks noChangeAspect="1"/>
          </p:cNvPicPr>
          <p:nvPr/>
        </p:nvPicPr>
        <p:blipFill>
          <a:blip r:embed="rId2"/>
          <a:stretch>
            <a:fillRect/>
          </a:stretch>
        </p:blipFill>
        <p:spPr>
          <a:xfrm>
            <a:off x="5837262" y="1261358"/>
            <a:ext cx="3582459" cy="2021059"/>
          </a:xfrm>
          <a:prstGeom prst="rect">
            <a:avLst/>
          </a:prstGeom>
        </p:spPr>
      </p:pic>
      <p:pic>
        <p:nvPicPr>
          <p:cNvPr id="16" name="Imagen 15" descr="Diagrama, Esquemático&#10;&#10;El contenido generado por inteligencia artificial puede ser incorrecto.">
            <a:extLst>
              <a:ext uri="{FF2B5EF4-FFF2-40B4-BE49-F238E27FC236}">
                <a16:creationId xmlns:a16="http://schemas.microsoft.com/office/drawing/2014/main" id="{97022065-F936-A4E1-C807-5C7613E0EEA2}"/>
              </a:ext>
            </a:extLst>
          </p:cNvPr>
          <p:cNvPicPr>
            <a:picLocks noChangeAspect="1"/>
          </p:cNvPicPr>
          <p:nvPr/>
        </p:nvPicPr>
        <p:blipFill>
          <a:blip r:embed="rId3"/>
          <a:stretch>
            <a:fillRect/>
          </a:stretch>
        </p:blipFill>
        <p:spPr>
          <a:xfrm>
            <a:off x="227169" y="1066919"/>
            <a:ext cx="5037231" cy="3343843"/>
          </a:xfrm>
          <a:prstGeom prst="rect">
            <a:avLst/>
          </a:prstGeom>
        </p:spPr>
      </p:pic>
      <p:sp>
        <p:nvSpPr>
          <p:cNvPr id="17" name="CuadroTexto 16">
            <a:extLst>
              <a:ext uri="{FF2B5EF4-FFF2-40B4-BE49-F238E27FC236}">
                <a16:creationId xmlns:a16="http://schemas.microsoft.com/office/drawing/2014/main" id="{5A453E09-EA1A-1C76-A89E-88DF794A6776}"/>
              </a:ext>
            </a:extLst>
          </p:cNvPr>
          <p:cNvSpPr txBox="1"/>
          <p:nvPr/>
        </p:nvSpPr>
        <p:spPr>
          <a:xfrm>
            <a:off x="1710624" y="4505213"/>
            <a:ext cx="2540892" cy="3775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u="sng" dirty="0"/>
              <a:t>TPA-TCT </a:t>
            </a:r>
            <a:r>
              <a:rPr lang="es-ES" u="sng" err="1"/>
              <a:t>setup</a:t>
            </a:r>
            <a:endParaRPr lang="es-ES" u="sng"/>
          </a:p>
        </p:txBody>
      </p:sp>
      <p:sp>
        <p:nvSpPr>
          <p:cNvPr id="18" name="CuadroTexto 17">
            <a:extLst>
              <a:ext uri="{FF2B5EF4-FFF2-40B4-BE49-F238E27FC236}">
                <a16:creationId xmlns:a16="http://schemas.microsoft.com/office/drawing/2014/main" id="{15B663C7-2FA6-B579-CA88-074FE5FC837D}"/>
              </a:ext>
            </a:extLst>
          </p:cNvPr>
          <p:cNvSpPr txBox="1"/>
          <p:nvPr/>
        </p:nvSpPr>
        <p:spPr>
          <a:xfrm>
            <a:off x="6994972" y="82953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s-ES" u="sng" err="1"/>
              <a:t>Samples</a:t>
            </a:r>
            <a:r>
              <a:rPr lang="es-ES" u="sng" dirty="0"/>
              <a:t>:</a:t>
            </a:r>
          </a:p>
        </p:txBody>
      </p:sp>
      <p:sp>
        <p:nvSpPr>
          <p:cNvPr id="19" name="Marcador de contenido 2">
            <a:extLst>
              <a:ext uri="{FF2B5EF4-FFF2-40B4-BE49-F238E27FC236}">
                <a16:creationId xmlns:a16="http://schemas.microsoft.com/office/drawing/2014/main" id="{B27E1F86-9EEA-62C7-6612-5F554B3EA126}"/>
              </a:ext>
            </a:extLst>
          </p:cNvPr>
          <p:cNvSpPr>
            <a:spLocks noGrp="1"/>
          </p:cNvSpPr>
          <p:nvPr/>
        </p:nvSpPr>
        <p:spPr>
          <a:xfrm>
            <a:off x="5743950" y="3479834"/>
            <a:ext cx="3908587" cy="983590"/>
          </a:xfrm>
          <a:prstGeom prst="rect">
            <a:avLst/>
          </a:prstGeom>
          <a:noFill/>
          <a:ln w="0">
            <a:noFill/>
          </a:ln>
        </p:spPr>
        <p:txBody>
          <a:bodyPr lIns="0" tIns="0" rIns="0" bIns="0" anchor="t">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a:ea typeface="+mn-lt"/>
                <a:cs typeface="+mn-lt"/>
              </a:rPr>
              <a:t>IMB-CNM </a:t>
            </a:r>
            <a:r>
              <a:rPr lang="es-ES" dirty="0" err="1">
                <a:ea typeface="+mn-lt"/>
                <a:cs typeface="+mn-lt"/>
              </a:rPr>
              <a:t>SiC</a:t>
            </a:r>
            <a:r>
              <a:rPr lang="es-ES" dirty="0">
                <a:ea typeface="+mn-lt"/>
                <a:cs typeface="+mn-lt"/>
              </a:rPr>
              <a:t> planar </a:t>
            </a:r>
            <a:r>
              <a:rPr lang="es-ES" dirty="0" err="1">
                <a:ea typeface="+mn-lt"/>
                <a:cs typeface="+mn-lt"/>
              </a:rPr>
              <a:t>pad</a:t>
            </a:r>
            <a:r>
              <a:rPr lang="es-ES" dirty="0">
                <a:ea typeface="+mn-lt"/>
                <a:cs typeface="+mn-lt"/>
              </a:rPr>
              <a:t> </a:t>
            </a:r>
            <a:r>
              <a:rPr lang="es-ES" dirty="0" err="1">
                <a:ea typeface="+mn-lt"/>
                <a:cs typeface="+mn-lt"/>
              </a:rPr>
              <a:t>diodes</a:t>
            </a:r>
            <a:r>
              <a:rPr lang="es-ES" dirty="0">
                <a:ea typeface="+mn-lt"/>
                <a:cs typeface="+mn-lt"/>
              </a:rPr>
              <a:t> P in N</a:t>
            </a:r>
          </a:p>
          <a:p>
            <a:r>
              <a:rPr lang="es-ES" dirty="0">
                <a:ea typeface="+mn-lt"/>
                <a:cs typeface="+mn-lt"/>
              </a:rPr>
              <a:t>Non </a:t>
            </a:r>
            <a:r>
              <a:rPr lang="es-ES" dirty="0" err="1">
                <a:ea typeface="+mn-lt"/>
                <a:cs typeface="+mn-lt"/>
              </a:rPr>
              <a:t>metallized</a:t>
            </a:r>
            <a:r>
              <a:rPr lang="es-ES" dirty="0">
                <a:ea typeface="+mn-lt"/>
                <a:cs typeface="+mn-lt"/>
              </a:rPr>
              <a:t> top </a:t>
            </a:r>
            <a:r>
              <a:rPr lang="es-ES" dirty="0" err="1">
                <a:ea typeface="+mn-lt"/>
                <a:cs typeface="+mn-lt"/>
              </a:rPr>
              <a:t>contact</a:t>
            </a:r>
            <a:r>
              <a:rPr lang="es-ES" dirty="0">
                <a:ea typeface="+mn-lt"/>
                <a:cs typeface="+mn-lt"/>
              </a:rPr>
              <a:t> </a:t>
            </a:r>
            <a:r>
              <a:rPr lang="es-ES" dirty="0" err="1">
                <a:ea typeface="+mn-lt"/>
                <a:cs typeface="+mn-lt"/>
              </a:rPr>
              <a:t>for</a:t>
            </a:r>
            <a:r>
              <a:rPr lang="es-ES" dirty="0">
                <a:ea typeface="+mn-lt"/>
                <a:cs typeface="+mn-lt"/>
              </a:rPr>
              <a:t> laser </a:t>
            </a:r>
            <a:r>
              <a:rPr lang="es-ES" dirty="0" err="1">
                <a:ea typeface="+mn-lt"/>
                <a:cs typeface="+mn-lt"/>
              </a:rPr>
              <a:t>illumination</a:t>
            </a:r>
          </a:p>
          <a:p>
            <a:r>
              <a:rPr lang="es-ES" dirty="0" err="1">
                <a:ea typeface="+mn-lt"/>
                <a:cs typeface="+mn-lt"/>
              </a:rPr>
              <a:t>Sample</a:t>
            </a:r>
            <a:r>
              <a:rPr lang="es-ES" dirty="0">
                <a:ea typeface="+mn-lt"/>
                <a:cs typeface="+mn-lt"/>
              </a:rPr>
              <a:t> 1MW2 - non-</a:t>
            </a:r>
            <a:r>
              <a:rPr lang="es-ES" dirty="0" err="1">
                <a:ea typeface="+mn-lt"/>
                <a:cs typeface="+mn-lt"/>
              </a:rPr>
              <a:t>irradiated</a:t>
            </a:r>
          </a:p>
          <a:p>
            <a:r>
              <a:rPr lang="es-ES" err="1">
                <a:ea typeface="+mn-lt"/>
                <a:cs typeface="+mn-lt"/>
              </a:rPr>
              <a:t>Sample</a:t>
            </a:r>
            <a:r>
              <a:rPr lang="es-ES" dirty="0">
                <a:ea typeface="+mn-lt"/>
                <a:cs typeface="+mn-lt"/>
              </a:rPr>
              <a:t> F2W1 - 10</a:t>
            </a:r>
            <a:r>
              <a:rPr lang="es-ES" baseline="30000" dirty="0">
                <a:ea typeface="+mn-lt"/>
                <a:cs typeface="+mn-lt"/>
              </a:rPr>
              <a:t>15</a:t>
            </a:r>
            <a:r>
              <a:rPr lang="es-ES" dirty="0">
                <a:ea typeface="+mn-lt"/>
                <a:cs typeface="+mn-lt"/>
              </a:rPr>
              <a:t> </a:t>
            </a:r>
            <a:r>
              <a:rPr lang="es-ES" err="1">
                <a:ea typeface="+mn-lt"/>
                <a:cs typeface="+mn-lt"/>
              </a:rPr>
              <a:t>n</a:t>
            </a:r>
            <a:r>
              <a:rPr lang="es-ES" baseline="-25000" err="1">
                <a:ea typeface="+mn-lt"/>
                <a:cs typeface="+mn-lt"/>
              </a:rPr>
              <a:t>eq</a:t>
            </a:r>
            <a:r>
              <a:rPr lang="es-ES" dirty="0">
                <a:ea typeface="+mn-lt"/>
                <a:cs typeface="+mn-lt"/>
              </a:rPr>
              <a:t>/cm</a:t>
            </a:r>
            <a:r>
              <a:rPr lang="es-ES" baseline="30000" dirty="0">
                <a:ea typeface="+mn-lt"/>
                <a:cs typeface="+mn-lt"/>
              </a:rPr>
              <a:t>2</a:t>
            </a:r>
            <a:r>
              <a:rPr lang="es-ES" dirty="0">
                <a:ea typeface="+mn-lt"/>
                <a:cs typeface="+mn-lt"/>
              </a:rPr>
              <a:t> at ATI in </a:t>
            </a:r>
            <a:r>
              <a:rPr lang="es-ES" err="1">
                <a:ea typeface="+mn-lt"/>
                <a:cs typeface="+mn-lt"/>
              </a:rPr>
              <a:t>Vienna</a:t>
            </a:r>
            <a:endParaRPr lang="es-ES">
              <a:ea typeface="+mn-lt"/>
              <a:cs typeface="+mn-lt"/>
            </a:endParaRPr>
          </a:p>
        </p:txBody>
      </p:sp>
      <p:pic>
        <p:nvPicPr>
          <p:cNvPr id="20" name="Imagen 19" descr="Home | IMB CNM">
            <a:extLst>
              <a:ext uri="{FF2B5EF4-FFF2-40B4-BE49-F238E27FC236}">
                <a16:creationId xmlns:a16="http://schemas.microsoft.com/office/drawing/2014/main" id="{2A70A38E-CC2E-3926-EA5B-B237F3EEFD0F}"/>
              </a:ext>
            </a:extLst>
          </p:cNvPr>
          <p:cNvPicPr>
            <a:picLocks noChangeAspect="1"/>
          </p:cNvPicPr>
          <p:nvPr/>
        </p:nvPicPr>
        <p:blipFill>
          <a:blip r:embed="rId4"/>
          <a:stretch>
            <a:fillRect/>
          </a:stretch>
        </p:blipFill>
        <p:spPr>
          <a:xfrm>
            <a:off x="8117734" y="4502693"/>
            <a:ext cx="1357411" cy="386019"/>
          </a:xfrm>
          <a:prstGeom prst="rect">
            <a:avLst/>
          </a:prstGeom>
        </p:spPr>
      </p:pic>
      <p:sp>
        <p:nvSpPr>
          <p:cNvPr id="10" name="Rectangle 9">
            <a:extLst>
              <a:ext uri="{FF2B5EF4-FFF2-40B4-BE49-F238E27FC236}">
                <a16:creationId xmlns:a16="http://schemas.microsoft.com/office/drawing/2014/main" id="{6E7023B9-450B-58FD-E02B-28CAF87085B2}"/>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Marcador de pie de página 2">
            <a:extLst>
              <a:ext uri="{FF2B5EF4-FFF2-40B4-BE49-F238E27FC236}">
                <a16:creationId xmlns:a16="http://schemas.microsoft.com/office/drawing/2014/main" id="{38367884-522C-F1CA-12F5-BE55ACF8F886}"/>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4180775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1BCF56E-9E34-753E-1576-0DF736F66C4D}"/>
              </a:ext>
            </a:extLst>
          </p:cNvPr>
          <p:cNvSpPr>
            <a:spLocks noGrp="1"/>
          </p:cNvSpPr>
          <p:nvPr>
            <p:ph type="sldNum" idx="3"/>
          </p:nvPr>
        </p:nvSpPr>
        <p:spPr/>
        <p:txBody>
          <a:bodyPr/>
          <a:lstStyle/>
          <a:p>
            <a:fld id="{4DEAB535-79E0-4518-A18C-ACC1AD5C95D8}" type="slidenum">
              <a:rPr lang="en-US"/>
              <a:t>5</a:t>
            </a:fld>
            <a:endParaRPr lang="en-US"/>
          </a:p>
        </p:txBody>
      </p:sp>
      <p:pic>
        <p:nvPicPr>
          <p:cNvPr id="6" name="Picture 5" descr="A collage of several machines&#10;&#10;AI-generated content may be incorrect.">
            <a:extLst>
              <a:ext uri="{FF2B5EF4-FFF2-40B4-BE49-F238E27FC236}">
                <a16:creationId xmlns:a16="http://schemas.microsoft.com/office/drawing/2014/main" id="{C793FCC3-2907-C40A-DA6D-246824F86EDD}"/>
              </a:ext>
            </a:extLst>
          </p:cNvPr>
          <p:cNvPicPr>
            <a:picLocks noChangeAspect="1"/>
          </p:cNvPicPr>
          <p:nvPr/>
        </p:nvPicPr>
        <p:blipFill>
          <a:blip r:embed="rId2"/>
          <a:stretch>
            <a:fillRect/>
          </a:stretch>
        </p:blipFill>
        <p:spPr>
          <a:xfrm>
            <a:off x="419226" y="547687"/>
            <a:ext cx="9242028" cy="4572000"/>
          </a:xfrm>
          <a:prstGeom prst="rect">
            <a:avLst/>
          </a:prstGeom>
        </p:spPr>
      </p:pic>
      <p:sp>
        <p:nvSpPr>
          <p:cNvPr id="3" name="PlaceHolder 1">
            <a:extLst>
              <a:ext uri="{FF2B5EF4-FFF2-40B4-BE49-F238E27FC236}">
                <a16:creationId xmlns:a16="http://schemas.microsoft.com/office/drawing/2014/main" id="{8216AAB0-E65F-4E32-EB5B-00DC71B990BE}"/>
              </a:ext>
            </a:extLst>
          </p:cNvPr>
          <p:cNvSpPr>
            <a:spLocks noGrp="1"/>
          </p:cNvSpPr>
          <p:nvPr>
            <p:ph type="title"/>
          </p:nvPr>
        </p:nvSpPr>
        <p:spPr>
          <a:xfrm>
            <a:off x="228600" y="4321"/>
            <a:ext cx="8565324" cy="681479"/>
          </a:xfrm>
          <a:prstGeom prst="rect">
            <a:avLst/>
          </a:prstGeom>
          <a:noFill/>
          <a:ln w="0">
            <a:noFill/>
          </a:ln>
        </p:spPr>
        <p:txBody>
          <a:bodyPr lIns="0" tIns="0" rIns="0" bIns="0" anchor="ctr">
            <a:noAutofit/>
          </a:bodyPr>
          <a:lstStyle/>
          <a:p>
            <a:r>
              <a:rPr lang="en-US" sz="2400" spc="-1" dirty="0">
                <a:solidFill>
                  <a:srgbClr val="0367AD"/>
                </a:solidFill>
                <a:latin typeface="Arial"/>
              </a:rPr>
              <a:t>Setup:</a:t>
            </a:r>
            <a:endParaRPr lang="en-US" dirty="0"/>
          </a:p>
        </p:txBody>
      </p:sp>
      <p:sp>
        <p:nvSpPr>
          <p:cNvPr id="4" name="Rectangle 3">
            <a:extLst>
              <a:ext uri="{FF2B5EF4-FFF2-40B4-BE49-F238E27FC236}">
                <a16:creationId xmlns:a16="http://schemas.microsoft.com/office/drawing/2014/main" id="{C8955512-E54C-25F5-72E6-F2F5A8224780}"/>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arcador de pie de página 2">
            <a:extLst>
              <a:ext uri="{FF2B5EF4-FFF2-40B4-BE49-F238E27FC236}">
                <a16:creationId xmlns:a16="http://schemas.microsoft.com/office/drawing/2014/main" id="{65922F9D-44D8-4513-25D4-E69D17EE77E5}"/>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1651266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6355E66-8593-B8AB-A62A-8C27B2E268FE}"/>
              </a:ext>
            </a:extLst>
          </p:cNvPr>
          <p:cNvSpPr>
            <a:spLocks noGrp="1"/>
          </p:cNvSpPr>
          <p:nvPr>
            <p:ph type="sldNum" idx="3"/>
          </p:nvPr>
        </p:nvSpPr>
        <p:spPr/>
        <p:txBody>
          <a:bodyPr/>
          <a:lstStyle/>
          <a:p>
            <a:fld id="{4DEAB535-79E0-4518-A18C-ACC1AD5C95D8}" type="slidenum">
              <a:rPr lang="en-US"/>
              <a:t>6</a:t>
            </a:fld>
            <a:endParaRPr lang="en-US"/>
          </a:p>
        </p:txBody>
      </p:sp>
      <p:pic>
        <p:nvPicPr>
          <p:cNvPr id="7" name="Picture 6" descr="A diagram of a scan&#10;&#10;AI-generated content may be incorrect.">
            <a:extLst>
              <a:ext uri="{FF2B5EF4-FFF2-40B4-BE49-F238E27FC236}">
                <a16:creationId xmlns:a16="http://schemas.microsoft.com/office/drawing/2014/main" id="{6C98FFC3-C228-F610-68A2-058B4270EE62}"/>
              </a:ext>
            </a:extLst>
          </p:cNvPr>
          <p:cNvPicPr>
            <a:picLocks noChangeAspect="1"/>
          </p:cNvPicPr>
          <p:nvPr/>
        </p:nvPicPr>
        <p:blipFill>
          <a:blip r:embed="rId2"/>
          <a:stretch>
            <a:fillRect/>
          </a:stretch>
        </p:blipFill>
        <p:spPr>
          <a:xfrm>
            <a:off x="2518771" y="592458"/>
            <a:ext cx="6273600" cy="2247391"/>
          </a:xfrm>
          <a:prstGeom prst="rect">
            <a:avLst/>
          </a:prstGeom>
        </p:spPr>
      </p:pic>
      <p:sp>
        <p:nvSpPr>
          <p:cNvPr id="9" name="PlaceHolder 1">
            <a:extLst>
              <a:ext uri="{FF2B5EF4-FFF2-40B4-BE49-F238E27FC236}">
                <a16:creationId xmlns:a16="http://schemas.microsoft.com/office/drawing/2014/main" id="{BACFA91C-A04E-4C53-D0FD-4E09D7D6B111}"/>
              </a:ext>
            </a:extLst>
          </p:cNvPr>
          <p:cNvSpPr>
            <a:spLocks noGrp="1"/>
          </p:cNvSpPr>
          <p:nvPr>
            <p:ph type="title"/>
          </p:nvPr>
        </p:nvSpPr>
        <p:spPr>
          <a:xfrm>
            <a:off x="228600" y="4321"/>
            <a:ext cx="8565324" cy="681479"/>
          </a:xfrm>
          <a:prstGeom prst="rect">
            <a:avLst/>
          </a:prstGeom>
          <a:noFill/>
          <a:ln w="0">
            <a:noFill/>
          </a:ln>
        </p:spPr>
        <p:txBody>
          <a:bodyPr lIns="0" tIns="0" rIns="0" bIns="0" anchor="ctr">
            <a:noAutofit/>
          </a:bodyPr>
          <a:lstStyle/>
          <a:p>
            <a:r>
              <a:rPr lang="en-US" sz="2400" spc="-1" dirty="0">
                <a:solidFill>
                  <a:srgbClr val="0367AD"/>
                </a:solidFill>
                <a:latin typeface="Arial"/>
              </a:rPr>
              <a:t>Types of TPA-TCT scans </a:t>
            </a:r>
            <a:endParaRPr lang="en-US" dirty="0"/>
          </a:p>
        </p:txBody>
      </p:sp>
      <p:pic>
        <p:nvPicPr>
          <p:cNvPr id="11" name="Graphic 10">
            <a:extLst>
              <a:ext uri="{FF2B5EF4-FFF2-40B4-BE49-F238E27FC236}">
                <a16:creationId xmlns:a16="http://schemas.microsoft.com/office/drawing/2014/main" id="{1888A0CA-3C3C-C4C8-2C33-C49688989C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31845" y="2901887"/>
            <a:ext cx="3725755" cy="2565012"/>
          </a:xfrm>
          <a:prstGeom prst="rect">
            <a:avLst/>
          </a:prstGeom>
        </p:spPr>
      </p:pic>
      <p:pic>
        <p:nvPicPr>
          <p:cNvPr id="12" name="Picture 11">
            <a:extLst>
              <a:ext uri="{FF2B5EF4-FFF2-40B4-BE49-F238E27FC236}">
                <a16:creationId xmlns:a16="http://schemas.microsoft.com/office/drawing/2014/main" id="{3A9B3272-142F-5883-9D59-43A191751FBF}"/>
              </a:ext>
            </a:extLst>
          </p:cNvPr>
          <p:cNvPicPr>
            <a:picLocks noChangeAspect="1"/>
          </p:cNvPicPr>
          <p:nvPr/>
        </p:nvPicPr>
        <p:blipFill>
          <a:blip r:embed="rId5"/>
          <a:stretch>
            <a:fillRect/>
          </a:stretch>
        </p:blipFill>
        <p:spPr>
          <a:xfrm>
            <a:off x="1538186" y="3102306"/>
            <a:ext cx="3270256" cy="2168878"/>
          </a:xfrm>
          <a:prstGeom prst="rect">
            <a:avLst/>
          </a:prstGeom>
        </p:spPr>
      </p:pic>
      <p:sp>
        <p:nvSpPr>
          <p:cNvPr id="13" name="TextBox 12">
            <a:extLst>
              <a:ext uri="{FF2B5EF4-FFF2-40B4-BE49-F238E27FC236}">
                <a16:creationId xmlns:a16="http://schemas.microsoft.com/office/drawing/2014/main" id="{F88E7590-1CDC-7B27-3041-7C9C6A759C4E}"/>
              </a:ext>
            </a:extLst>
          </p:cNvPr>
          <p:cNvSpPr txBox="1"/>
          <p:nvPr/>
        </p:nvSpPr>
        <p:spPr>
          <a:xfrm>
            <a:off x="571703" y="3745107"/>
            <a:ext cx="2743199" cy="3657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Z-scan:</a:t>
            </a:r>
          </a:p>
        </p:txBody>
      </p:sp>
      <p:pic>
        <p:nvPicPr>
          <p:cNvPr id="14" name="Picture 13" descr="A black square with a gold border&#10;&#10;AI-generated content may be incorrect.">
            <a:extLst>
              <a:ext uri="{FF2B5EF4-FFF2-40B4-BE49-F238E27FC236}">
                <a16:creationId xmlns:a16="http://schemas.microsoft.com/office/drawing/2014/main" id="{2F530FCC-F3FE-0C91-5A03-A7CAEE5DB2C4}"/>
              </a:ext>
            </a:extLst>
          </p:cNvPr>
          <p:cNvPicPr>
            <a:picLocks noChangeAspect="1"/>
          </p:cNvPicPr>
          <p:nvPr/>
        </p:nvPicPr>
        <p:blipFill>
          <a:blip r:embed="rId6"/>
          <a:stretch>
            <a:fillRect/>
          </a:stretch>
        </p:blipFill>
        <p:spPr>
          <a:xfrm>
            <a:off x="307353" y="880903"/>
            <a:ext cx="2146148" cy="1677205"/>
          </a:xfrm>
          <a:prstGeom prst="rect">
            <a:avLst/>
          </a:prstGeom>
        </p:spPr>
      </p:pic>
      <p:sp>
        <p:nvSpPr>
          <p:cNvPr id="15" name="Arrow: Right 14">
            <a:extLst>
              <a:ext uri="{FF2B5EF4-FFF2-40B4-BE49-F238E27FC236}">
                <a16:creationId xmlns:a16="http://schemas.microsoft.com/office/drawing/2014/main" id="{B236F79C-13CE-63E0-94ED-4E37E1F2259A}"/>
              </a:ext>
            </a:extLst>
          </p:cNvPr>
          <p:cNvSpPr/>
          <p:nvPr/>
        </p:nvSpPr>
        <p:spPr>
          <a:xfrm>
            <a:off x="5072568" y="3870734"/>
            <a:ext cx="737677" cy="48902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78BD9F8-5BA3-340E-183A-51540F3F3EAD}"/>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arcador de pie de página 2">
            <a:extLst>
              <a:ext uri="{FF2B5EF4-FFF2-40B4-BE49-F238E27FC236}">
                <a16:creationId xmlns:a16="http://schemas.microsoft.com/office/drawing/2014/main" id="{91968FB5-7D47-BF61-CAF8-B87E05B34037}"/>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174325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1B96E10-57C2-8F3B-E90A-01036DF36079}"/>
              </a:ext>
            </a:extLst>
          </p:cNvPr>
          <p:cNvSpPr>
            <a:spLocks noGrp="1"/>
          </p:cNvSpPr>
          <p:nvPr>
            <p:ph type="sldNum" idx="3"/>
          </p:nvPr>
        </p:nvSpPr>
        <p:spPr/>
        <p:txBody>
          <a:bodyPr/>
          <a:lstStyle/>
          <a:p>
            <a:fld id="{4DEAB535-79E0-4518-A18C-ACC1AD5C95D8}" type="slidenum">
              <a:rPr lang="en-US"/>
              <a:t>7</a:t>
            </a:fld>
            <a:endParaRPr lang="en-US"/>
          </a:p>
        </p:txBody>
      </p:sp>
      <p:grpSp>
        <p:nvGrpSpPr>
          <p:cNvPr id="11" name="Group 10">
            <a:extLst>
              <a:ext uri="{FF2B5EF4-FFF2-40B4-BE49-F238E27FC236}">
                <a16:creationId xmlns:a16="http://schemas.microsoft.com/office/drawing/2014/main" id="{952F1485-A949-0311-76A4-2C2A00AE340D}"/>
              </a:ext>
            </a:extLst>
          </p:cNvPr>
          <p:cNvGrpSpPr/>
          <p:nvPr/>
        </p:nvGrpSpPr>
        <p:grpSpPr>
          <a:xfrm>
            <a:off x="211341" y="524573"/>
            <a:ext cx="6362716" cy="4873377"/>
            <a:chOff x="508112" y="524573"/>
            <a:chExt cx="6362716" cy="4873377"/>
          </a:xfrm>
        </p:grpSpPr>
        <p:pic>
          <p:nvPicPr>
            <p:cNvPr id="7" name="Picture 6">
              <a:extLst>
                <a:ext uri="{FF2B5EF4-FFF2-40B4-BE49-F238E27FC236}">
                  <a16:creationId xmlns:a16="http://schemas.microsoft.com/office/drawing/2014/main" id="{C645C068-3578-94C6-F2F1-21BA582C65E8}"/>
                </a:ext>
              </a:extLst>
            </p:cNvPr>
            <p:cNvPicPr>
              <a:picLocks noChangeAspect="1"/>
            </p:cNvPicPr>
            <p:nvPr/>
          </p:nvPicPr>
          <p:blipFill>
            <a:blip r:embed="rId2"/>
            <a:stretch>
              <a:fillRect/>
            </a:stretch>
          </p:blipFill>
          <p:spPr>
            <a:xfrm>
              <a:off x="635682" y="2969453"/>
              <a:ext cx="6235146" cy="2428497"/>
            </a:xfrm>
            <a:prstGeom prst="rect">
              <a:avLst/>
            </a:prstGeom>
            <a:ln w="12700">
              <a:noFill/>
            </a:ln>
          </p:spPr>
        </p:pic>
        <p:pic>
          <p:nvPicPr>
            <p:cNvPr id="8" name="Picture 7">
              <a:extLst>
                <a:ext uri="{FF2B5EF4-FFF2-40B4-BE49-F238E27FC236}">
                  <a16:creationId xmlns:a16="http://schemas.microsoft.com/office/drawing/2014/main" id="{C5B3BBAA-39E5-2043-D867-B86110444C54}"/>
                </a:ext>
              </a:extLst>
            </p:cNvPr>
            <p:cNvPicPr>
              <a:picLocks noChangeAspect="1"/>
            </p:cNvPicPr>
            <p:nvPr/>
          </p:nvPicPr>
          <p:blipFill>
            <a:blip r:embed="rId3"/>
            <a:stretch>
              <a:fillRect/>
            </a:stretch>
          </p:blipFill>
          <p:spPr>
            <a:xfrm>
              <a:off x="5289756" y="3656979"/>
              <a:ext cx="1281245" cy="194414"/>
            </a:xfrm>
            <a:prstGeom prst="rect">
              <a:avLst/>
            </a:prstGeom>
            <a:ln w="12700">
              <a:solidFill>
                <a:schemeClr val="tx1"/>
              </a:solidFill>
            </a:ln>
          </p:spPr>
        </p:pic>
        <p:pic>
          <p:nvPicPr>
            <p:cNvPr id="6" name="Picture 5">
              <a:extLst>
                <a:ext uri="{FF2B5EF4-FFF2-40B4-BE49-F238E27FC236}">
                  <a16:creationId xmlns:a16="http://schemas.microsoft.com/office/drawing/2014/main" id="{0A1CE082-9852-83CB-4F50-E3AA19B6D988}"/>
                </a:ext>
              </a:extLst>
            </p:cNvPr>
            <p:cNvPicPr>
              <a:picLocks noChangeAspect="1"/>
            </p:cNvPicPr>
            <p:nvPr/>
          </p:nvPicPr>
          <p:blipFill>
            <a:blip r:embed="rId4"/>
            <a:stretch>
              <a:fillRect/>
            </a:stretch>
          </p:blipFill>
          <p:spPr>
            <a:xfrm>
              <a:off x="508112" y="524573"/>
              <a:ext cx="6360922" cy="2533315"/>
            </a:xfrm>
            <a:prstGeom prst="rect">
              <a:avLst/>
            </a:prstGeom>
            <a:ln w="12700">
              <a:noFill/>
            </a:ln>
          </p:spPr>
        </p:pic>
      </p:grpSp>
      <p:sp>
        <p:nvSpPr>
          <p:cNvPr id="10" name="PlaceHolder 1">
            <a:extLst>
              <a:ext uri="{FF2B5EF4-FFF2-40B4-BE49-F238E27FC236}">
                <a16:creationId xmlns:a16="http://schemas.microsoft.com/office/drawing/2014/main" id="{F5B5BED3-88B2-50A8-930A-F9474CB99F23}"/>
              </a:ext>
            </a:extLst>
          </p:cNvPr>
          <p:cNvSpPr>
            <a:spLocks noGrp="1"/>
          </p:cNvSpPr>
          <p:nvPr>
            <p:ph type="title"/>
          </p:nvPr>
        </p:nvSpPr>
        <p:spPr>
          <a:xfrm>
            <a:off x="228600" y="4321"/>
            <a:ext cx="8565324" cy="681479"/>
          </a:xfrm>
          <a:prstGeom prst="rect">
            <a:avLst/>
          </a:prstGeom>
          <a:noFill/>
          <a:ln w="0">
            <a:noFill/>
          </a:ln>
        </p:spPr>
        <p:txBody>
          <a:bodyPr lIns="0" tIns="0" rIns="0" bIns="0" anchor="ctr">
            <a:noAutofit/>
          </a:bodyPr>
          <a:lstStyle/>
          <a:p>
            <a:r>
              <a:rPr lang="en-US" sz="2400" spc="-1" dirty="0">
                <a:solidFill>
                  <a:srgbClr val="0367AD"/>
                </a:solidFill>
              </a:rPr>
              <a:t>Pristine sample derived studies</a:t>
            </a:r>
          </a:p>
        </p:txBody>
      </p:sp>
      <p:sp>
        <p:nvSpPr>
          <p:cNvPr id="12" name="Rectangle 11">
            <a:extLst>
              <a:ext uri="{FF2B5EF4-FFF2-40B4-BE49-F238E27FC236}">
                <a16:creationId xmlns:a16="http://schemas.microsoft.com/office/drawing/2014/main" id="{D4CEF592-3E4A-298A-ACAC-BBE459B279B6}"/>
              </a:ext>
            </a:extLst>
          </p:cNvPr>
          <p:cNvSpPr/>
          <p:nvPr/>
        </p:nvSpPr>
        <p:spPr>
          <a:xfrm>
            <a:off x="671165" y="2732819"/>
            <a:ext cx="372983" cy="3398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DD29CF4-177C-3D50-092A-4DAFD7C45B90}"/>
              </a:ext>
            </a:extLst>
          </p:cNvPr>
          <p:cNvSpPr/>
          <p:nvPr/>
        </p:nvSpPr>
        <p:spPr>
          <a:xfrm>
            <a:off x="3897259" y="2732819"/>
            <a:ext cx="372983" cy="3398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E1BA878-D240-0F55-868E-BB067F29E526}"/>
              </a:ext>
            </a:extLst>
          </p:cNvPr>
          <p:cNvSpPr/>
          <p:nvPr/>
        </p:nvSpPr>
        <p:spPr>
          <a:xfrm>
            <a:off x="1028434" y="5075841"/>
            <a:ext cx="372983" cy="3398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4986C63-0DD1-D409-D7CD-78C8435E2F50}"/>
              </a:ext>
            </a:extLst>
          </p:cNvPr>
          <p:cNvSpPr/>
          <p:nvPr/>
        </p:nvSpPr>
        <p:spPr>
          <a:xfrm>
            <a:off x="4269639" y="5060626"/>
            <a:ext cx="372983" cy="3398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Marcador de contenido 2">
            <a:extLst>
              <a:ext uri="{FF2B5EF4-FFF2-40B4-BE49-F238E27FC236}">
                <a16:creationId xmlns:a16="http://schemas.microsoft.com/office/drawing/2014/main" id="{DB06A676-3F64-E331-A2DF-7AB756DF586C}"/>
              </a:ext>
            </a:extLst>
          </p:cNvPr>
          <p:cNvSpPr>
            <a:spLocks noGrp="1"/>
          </p:cNvSpPr>
          <p:nvPr/>
        </p:nvSpPr>
        <p:spPr>
          <a:xfrm>
            <a:off x="6639372" y="1499324"/>
            <a:ext cx="3229655" cy="3313293"/>
          </a:xfrm>
          <a:prstGeom prst="rect">
            <a:avLst/>
          </a:prstGeom>
          <a:noFill/>
          <a:ln w="0">
            <a:noFill/>
          </a:ln>
        </p:spPr>
        <p:txBody>
          <a:bodyPr lIns="0" tIns="0" rIns="0" bIns="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800" err="1">
                <a:ea typeface="+mn-lt"/>
                <a:cs typeface="+mn-lt"/>
              </a:rPr>
              <a:t>Maximun</a:t>
            </a:r>
            <a:r>
              <a:rPr lang="es-ES" sz="1800" dirty="0">
                <a:ea typeface="+mn-lt"/>
                <a:cs typeface="+mn-lt"/>
              </a:rPr>
              <a:t> </a:t>
            </a:r>
            <a:r>
              <a:rPr lang="es-ES" sz="1800" err="1">
                <a:ea typeface="+mn-lt"/>
                <a:cs typeface="+mn-lt"/>
              </a:rPr>
              <a:t>depletion</a:t>
            </a:r>
            <a:r>
              <a:rPr lang="es-ES" sz="1800" dirty="0">
                <a:ea typeface="+mn-lt"/>
                <a:cs typeface="+mn-lt"/>
              </a:rPr>
              <a:t> </a:t>
            </a:r>
            <a:r>
              <a:rPr lang="es-ES" sz="1800" err="1">
                <a:ea typeface="+mn-lt"/>
                <a:cs typeface="+mn-lt"/>
              </a:rPr>
              <a:t>width</a:t>
            </a:r>
            <a:r>
              <a:rPr lang="es-ES" sz="1800" dirty="0">
                <a:ea typeface="+mn-lt"/>
                <a:cs typeface="+mn-lt"/>
              </a:rPr>
              <a:t> </a:t>
            </a:r>
            <a:r>
              <a:rPr lang="es-ES" sz="1800" err="1">
                <a:ea typeface="+mn-lt"/>
                <a:cs typeface="+mn-lt"/>
              </a:rPr>
              <a:t>compatilbe</a:t>
            </a:r>
            <a:r>
              <a:rPr lang="es-ES" sz="1800" dirty="0">
                <a:ea typeface="+mn-lt"/>
                <a:cs typeface="+mn-lt"/>
              </a:rPr>
              <a:t> </a:t>
            </a:r>
            <a:r>
              <a:rPr lang="es-ES" sz="1800" err="1">
                <a:ea typeface="+mn-lt"/>
                <a:cs typeface="+mn-lt"/>
              </a:rPr>
              <a:t>with</a:t>
            </a:r>
            <a:r>
              <a:rPr lang="es-ES" sz="1800" dirty="0">
                <a:ea typeface="+mn-lt"/>
                <a:cs typeface="+mn-lt"/>
              </a:rPr>
              <a:t> </a:t>
            </a:r>
            <a:r>
              <a:rPr lang="es-ES" sz="1800" err="1">
                <a:ea typeface="+mn-lt"/>
                <a:cs typeface="+mn-lt"/>
              </a:rPr>
              <a:t>the</a:t>
            </a:r>
            <a:r>
              <a:rPr lang="es-ES" sz="1800" dirty="0">
                <a:ea typeface="+mn-lt"/>
                <a:cs typeface="+mn-lt"/>
              </a:rPr>
              <a:t> nominal </a:t>
            </a:r>
            <a:r>
              <a:rPr lang="es-ES" sz="1800" err="1">
                <a:ea typeface="+mn-lt"/>
                <a:cs typeface="+mn-lt"/>
              </a:rPr>
              <a:t>width</a:t>
            </a:r>
            <a:r>
              <a:rPr lang="es-ES" sz="1800" dirty="0">
                <a:ea typeface="+mn-lt"/>
                <a:cs typeface="+mn-lt"/>
              </a:rPr>
              <a:t> </a:t>
            </a:r>
            <a:r>
              <a:rPr lang="es-ES" sz="1800" err="1">
                <a:ea typeface="+mn-lt"/>
                <a:cs typeface="+mn-lt"/>
              </a:rPr>
              <a:t>for</a:t>
            </a:r>
            <a:r>
              <a:rPr lang="es-ES" sz="1800" dirty="0">
                <a:ea typeface="+mn-lt"/>
                <a:cs typeface="+mn-lt"/>
              </a:rPr>
              <a:t> </a:t>
            </a:r>
            <a:r>
              <a:rPr lang="es-ES" sz="1800" err="1">
                <a:ea typeface="+mn-lt"/>
                <a:cs typeface="+mn-lt"/>
              </a:rPr>
              <a:t>the</a:t>
            </a:r>
            <a:r>
              <a:rPr lang="es-ES" sz="1800" dirty="0">
                <a:ea typeface="+mn-lt"/>
                <a:cs typeface="+mn-lt"/>
              </a:rPr>
              <a:t> </a:t>
            </a:r>
            <a:r>
              <a:rPr lang="es-ES" sz="1800" err="1">
                <a:ea typeface="+mn-lt"/>
                <a:cs typeface="+mn-lt"/>
              </a:rPr>
              <a:t>epitaxial</a:t>
            </a:r>
            <a:r>
              <a:rPr lang="es-ES" sz="1800" dirty="0">
                <a:ea typeface="+mn-lt"/>
                <a:cs typeface="+mn-lt"/>
              </a:rPr>
              <a:t> </a:t>
            </a:r>
            <a:r>
              <a:rPr lang="es-ES" sz="1800" err="1">
                <a:ea typeface="+mn-lt"/>
                <a:cs typeface="+mn-lt"/>
              </a:rPr>
              <a:t>layer</a:t>
            </a:r>
            <a:endParaRPr lang="es-ES" sz="1800">
              <a:ea typeface="+mn-lt"/>
              <a:cs typeface="+mn-lt"/>
            </a:endParaRPr>
          </a:p>
          <a:p>
            <a:endParaRPr lang="es-ES" sz="1800" dirty="0">
              <a:cs typeface="Arial"/>
            </a:endParaRPr>
          </a:p>
          <a:p>
            <a:endParaRPr lang="es-ES" sz="1800" dirty="0">
              <a:cs typeface="Arial"/>
            </a:endParaRPr>
          </a:p>
          <a:p>
            <a:endParaRPr lang="es-ES" sz="1800" dirty="0">
              <a:cs typeface="Arial"/>
            </a:endParaRPr>
          </a:p>
          <a:p>
            <a:pPr marL="0" indent="0">
              <a:buNone/>
            </a:pPr>
            <a:endParaRPr lang="es-ES" sz="1800" dirty="0">
              <a:cs typeface="Arial"/>
            </a:endParaRPr>
          </a:p>
          <a:p>
            <a:r>
              <a:rPr lang="es-ES" sz="1800" err="1">
                <a:cs typeface="Arial"/>
              </a:rPr>
              <a:t>Capacitance</a:t>
            </a:r>
            <a:r>
              <a:rPr lang="es-ES" sz="1800" dirty="0">
                <a:cs typeface="Arial"/>
              </a:rPr>
              <a:t> and </a:t>
            </a:r>
            <a:r>
              <a:rPr lang="es-ES" sz="1800" err="1">
                <a:cs typeface="Arial"/>
              </a:rPr>
              <a:t>effective</a:t>
            </a:r>
            <a:r>
              <a:rPr lang="es-ES" sz="1800" dirty="0">
                <a:cs typeface="Arial"/>
              </a:rPr>
              <a:t> </a:t>
            </a:r>
            <a:r>
              <a:rPr lang="es-ES" sz="1800" err="1">
                <a:cs typeface="Arial"/>
              </a:rPr>
              <a:t>dopping</a:t>
            </a:r>
            <a:r>
              <a:rPr lang="es-ES" sz="1800" dirty="0">
                <a:cs typeface="Arial"/>
              </a:rPr>
              <a:t> </a:t>
            </a:r>
            <a:r>
              <a:rPr lang="es-ES" sz="1800" err="1">
                <a:cs typeface="Arial"/>
              </a:rPr>
              <a:t>values</a:t>
            </a:r>
            <a:r>
              <a:rPr lang="es-ES" sz="1800" dirty="0">
                <a:cs typeface="Arial"/>
              </a:rPr>
              <a:t> </a:t>
            </a:r>
            <a:r>
              <a:rPr lang="es-ES" sz="1800" err="1">
                <a:cs typeface="Arial"/>
              </a:rPr>
              <a:t>also</a:t>
            </a:r>
            <a:r>
              <a:rPr lang="es-ES" sz="1800" dirty="0">
                <a:cs typeface="Arial"/>
              </a:rPr>
              <a:t> compatible </a:t>
            </a:r>
            <a:r>
              <a:rPr lang="es-ES" sz="1800" err="1">
                <a:cs typeface="Arial"/>
              </a:rPr>
              <a:t>with</a:t>
            </a:r>
            <a:r>
              <a:rPr lang="es-ES" sz="1800" dirty="0">
                <a:cs typeface="Arial"/>
              </a:rPr>
              <a:t> </a:t>
            </a:r>
            <a:r>
              <a:rPr lang="es-ES" sz="1800" err="1">
                <a:cs typeface="Arial"/>
              </a:rPr>
              <a:t>the</a:t>
            </a:r>
            <a:r>
              <a:rPr lang="es-ES" sz="1800" dirty="0">
                <a:cs typeface="Arial"/>
              </a:rPr>
              <a:t> nominal </a:t>
            </a:r>
            <a:r>
              <a:rPr lang="es-ES" sz="1800" err="1">
                <a:cs typeface="Arial"/>
              </a:rPr>
              <a:t>ones</a:t>
            </a:r>
            <a:endParaRPr lang="es-ES" sz="1800">
              <a:cs typeface="Arial"/>
            </a:endParaRPr>
          </a:p>
        </p:txBody>
      </p:sp>
      <p:sp>
        <p:nvSpPr>
          <p:cNvPr id="3" name="Rectangle 2">
            <a:extLst>
              <a:ext uri="{FF2B5EF4-FFF2-40B4-BE49-F238E27FC236}">
                <a16:creationId xmlns:a16="http://schemas.microsoft.com/office/drawing/2014/main" id="{36365CB6-59D2-D261-3591-1E9B961D7381}"/>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Marcador de pie de página 2">
            <a:extLst>
              <a:ext uri="{FF2B5EF4-FFF2-40B4-BE49-F238E27FC236}">
                <a16:creationId xmlns:a16="http://schemas.microsoft.com/office/drawing/2014/main" id="{5FD9E878-A6B8-14DA-61F3-AEA11183CA80}"/>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4016659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6EFFD227-7DEF-CDC3-9D5F-736AF5A307C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38486" y="963268"/>
            <a:ext cx="4706154" cy="3189209"/>
          </a:xfrm>
          <a:prstGeom prst="rect">
            <a:avLst/>
          </a:prstGeom>
        </p:spPr>
      </p:pic>
      <p:sp>
        <p:nvSpPr>
          <p:cNvPr id="5" name="Slide Number Placeholder 4">
            <a:extLst>
              <a:ext uri="{FF2B5EF4-FFF2-40B4-BE49-F238E27FC236}">
                <a16:creationId xmlns:a16="http://schemas.microsoft.com/office/drawing/2014/main" id="{F328E9D5-A131-EEC0-5CD4-CD4F809A2F54}"/>
              </a:ext>
            </a:extLst>
          </p:cNvPr>
          <p:cNvSpPr>
            <a:spLocks noGrp="1"/>
          </p:cNvSpPr>
          <p:nvPr>
            <p:ph type="sldNum" idx="3"/>
          </p:nvPr>
        </p:nvSpPr>
        <p:spPr>
          <a:xfrm>
            <a:off x="7623360" y="5169802"/>
            <a:ext cx="2348280" cy="298080"/>
          </a:xfrm>
        </p:spPr>
        <p:txBody>
          <a:bodyPr/>
          <a:lstStyle/>
          <a:p>
            <a:fld id="{4DEAB535-79E0-4518-A18C-ACC1AD5C95D8}" type="slidenum">
              <a:rPr lang="en-US"/>
              <a:t>8</a:t>
            </a:fld>
            <a:endParaRPr lang="en-US"/>
          </a:p>
        </p:txBody>
      </p:sp>
      <p:sp>
        <p:nvSpPr>
          <p:cNvPr id="9" name="PlaceHolder 1">
            <a:extLst>
              <a:ext uri="{FF2B5EF4-FFF2-40B4-BE49-F238E27FC236}">
                <a16:creationId xmlns:a16="http://schemas.microsoft.com/office/drawing/2014/main" id="{94C4215C-41D3-52E7-D743-9597A6ECC7E5}"/>
              </a:ext>
            </a:extLst>
          </p:cNvPr>
          <p:cNvSpPr>
            <a:spLocks noGrp="1"/>
          </p:cNvSpPr>
          <p:nvPr>
            <p:ph type="title"/>
          </p:nvPr>
        </p:nvSpPr>
        <p:spPr>
          <a:xfrm>
            <a:off x="228600" y="4321"/>
            <a:ext cx="8565324" cy="681479"/>
          </a:xfrm>
          <a:prstGeom prst="rect">
            <a:avLst/>
          </a:prstGeom>
          <a:noFill/>
          <a:ln w="0">
            <a:noFill/>
          </a:ln>
        </p:spPr>
        <p:txBody>
          <a:bodyPr lIns="0" tIns="0" rIns="0" bIns="0" anchor="ctr">
            <a:noAutofit/>
          </a:bodyPr>
          <a:lstStyle/>
          <a:p>
            <a:r>
              <a:rPr lang="en-US" sz="2400" spc="-1" dirty="0">
                <a:solidFill>
                  <a:srgbClr val="0367AD"/>
                </a:solidFill>
                <a:latin typeface="Arial"/>
              </a:rPr>
              <a:t>Pristine vs Irradiated </a:t>
            </a:r>
            <a:r>
              <a:rPr lang="en-US" sz="2400" spc="-1" dirty="0" err="1">
                <a:solidFill>
                  <a:srgbClr val="0367AD"/>
                </a:solidFill>
                <a:latin typeface="Arial"/>
              </a:rPr>
              <a:t>SiC</a:t>
            </a:r>
            <a:r>
              <a:rPr lang="en-US" sz="2400" spc="-1" dirty="0">
                <a:solidFill>
                  <a:srgbClr val="0367AD"/>
                </a:solidFill>
                <a:latin typeface="Arial"/>
              </a:rPr>
              <a:t> sample comparison - </a:t>
            </a:r>
            <a:r>
              <a:rPr lang="en-US" sz="2400" spc="-1" dirty="0" err="1">
                <a:solidFill>
                  <a:srgbClr val="0367AD"/>
                </a:solidFill>
                <a:latin typeface="Arial"/>
              </a:rPr>
              <a:t>zscans</a:t>
            </a:r>
            <a:r>
              <a:rPr lang="en-US" sz="2400" spc="-1" dirty="0">
                <a:solidFill>
                  <a:srgbClr val="0367AD"/>
                </a:solidFill>
                <a:latin typeface="Arial"/>
              </a:rPr>
              <a:t> </a:t>
            </a:r>
            <a:endParaRPr lang="en-US" dirty="0"/>
          </a:p>
        </p:txBody>
      </p:sp>
      <p:pic>
        <p:nvPicPr>
          <p:cNvPr id="11" name="Graphic 10">
            <a:extLst>
              <a:ext uri="{FF2B5EF4-FFF2-40B4-BE49-F238E27FC236}">
                <a16:creationId xmlns:a16="http://schemas.microsoft.com/office/drawing/2014/main" id="{FCE4BC4B-95AD-7520-4BE8-1D93E3118C0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1469" y="963268"/>
            <a:ext cx="4706154" cy="3189209"/>
          </a:xfrm>
          <a:prstGeom prst="rect">
            <a:avLst/>
          </a:prstGeom>
        </p:spPr>
      </p:pic>
      <p:sp>
        <p:nvSpPr>
          <p:cNvPr id="14" name="TextBox 13">
            <a:extLst>
              <a:ext uri="{FF2B5EF4-FFF2-40B4-BE49-F238E27FC236}">
                <a16:creationId xmlns:a16="http://schemas.microsoft.com/office/drawing/2014/main" id="{5234A173-ECBC-8A9F-AF3D-66C6F6E89957}"/>
              </a:ext>
            </a:extLst>
          </p:cNvPr>
          <p:cNvSpPr txBox="1"/>
          <p:nvPr/>
        </p:nvSpPr>
        <p:spPr>
          <a:xfrm>
            <a:off x="1104789" y="800368"/>
            <a:ext cx="5040312" cy="7027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rtl="0">
              <a:lnSpc>
                <a:spcPts val="1275"/>
              </a:lnSpc>
            </a:pPr>
            <a:r>
              <a:rPr lang="es-ES" sz="1300" baseline="0" err="1">
                <a:latin typeface="Arial"/>
                <a:ea typeface="Arial"/>
                <a:cs typeface="Arial"/>
              </a:rPr>
              <a:t>Sample</a:t>
            </a:r>
            <a:r>
              <a:rPr lang="es-ES" sz="1300" baseline="0" dirty="0">
                <a:latin typeface="Arial"/>
                <a:ea typeface="Arial"/>
                <a:cs typeface="Arial"/>
              </a:rPr>
              <a:t> 1MW2 - non-</a:t>
            </a:r>
            <a:r>
              <a:rPr lang="es-ES" sz="1300" baseline="0" err="1">
                <a:latin typeface="Arial"/>
                <a:ea typeface="Arial"/>
                <a:cs typeface="Arial"/>
              </a:rPr>
              <a:t>irradiated</a:t>
            </a:r>
            <a:r>
              <a:rPr lang="en-US" sz="1300" dirty="0">
                <a:latin typeface="Arial"/>
                <a:ea typeface="Arial"/>
                <a:cs typeface="Arial"/>
              </a:rPr>
              <a:t>​</a:t>
            </a:r>
            <a:endParaRPr lang="en-US"/>
          </a:p>
          <a:p>
            <a:pPr marL="228600" lvl="0" indent="-228600" rtl="0">
              <a:lnSpc>
                <a:spcPts val="1275"/>
              </a:lnSpc>
              <a:buFont typeface=""/>
              <a:buChar char="•"/>
            </a:pPr>
            <a:endParaRPr lang="es-ES" sz="1300" dirty="0">
              <a:latin typeface="Arial"/>
              <a:ea typeface="Arial"/>
              <a:cs typeface="Arial"/>
            </a:endParaRPr>
          </a:p>
          <a:p>
            <a:pPr algn="ctr"/>
            <a:endParaRPr lang="en-US"/>
          </a:p>
        </p:txBody>
      </p:sp>
      <p:sp>
        <p:nvSpPr>
          <p:cNvPr id="15" name="TextBox 14">
            <a:extLst>
              <a:ext uri="{FF2B5EF4-FFF2-40B4-BE49-F238E27FC236}">
                <a16:creationId xmlns:a16="http://schemas.microsoft.com/office/drawing/2014/main" id="{25A9A73D-9374-339F-00FF-3862AC187F87}"/>
              </a:ext>
            </a:extLst>
          </p:cNvPr>
          <p:cNvSpPr txBox="1"/>
          <p:nvPr/>
        </p:nvSpPr>
        <p:spPr>
          <a:xfrm>
            <a:off x="5563957" y="800368"/>
            <a:ext cx="5040312" cy="5693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300" dirty="0" err="1">
                <a:latin typeface="Arial"/>
              </a:rPr>
              <a:t>Sample</a:t>
            </a:r>
            <a:r>
              <a:rPr lang="es-ES" sz="1300" dirty="0">
                <a:latin typeface="Arial"/>
              </a:rPr>
              <a:t> F2W1 – 10</a:t>
            </a:r>
            <a:r>
              <a:rPr lang="es-ES" sz="1300" baseline="30000" dirty="0">
                <a:latin typeface="Arial"/>
              </a:rPr>
              <a:t>15</a:t>
            </a:r>
            <a:r>
              <a:rPr lang="es-ES" sz="1300" dirty="0">
                <a:latin typeface="Arial"/>
              </a:rPr>
              <a:t> </a:t>
            </a:r>
            <a:r>
              <a:rPr lang="es-ES" sz="1300" dirty="0" err="1">
                <a:latin typeface="Arial"/>
              </a:rPr>
              <a:t>n</a:t>
            </a:r>
            <a:r>
              <a:rPr lang="es-ES" sz="1300" baseline="-25000" dirty="0" err="1">
                <a:latin typeface="Arial"/>
              </a:rPr>
              <a:t>eq</a:t>
            </a:r>
            <a:r>
              <a:rPr lang="es-ES" sz="1300" dirty="0">
                <a:latin typeface="Arial"/>
              </a:rPr>
              <a:t>/cm</a:t>
            </a:r>
            <a:r>
              <a:rPr lang="es-ES" sz="1300" baseline="30000" dirty="0">
                <a:latin typeface="Arial"/>
              </a:rPr>
              <a:t>2</a:t>
            </a:r>
            <a:r>
              <a:rPr lang="es-ES" sz="1300" dirty="0">
                <a:latin typeface="Arial"/>
              </a:rPr>
              <a:t> </a:t>
            </a:r>
            <a:endParaRPr lang="es-ES" sz="1300" dirty="0"/>
          </a:p>
          <a:p>
            <a:pPr algn="ctr"/>
            <a:endParaRPr lang="en-US"/>
          </a:p>
        </p:txBody>
      </p:sp>
      <p:sp>
        <p:nvSpPr>
          <p:cNvPr id="3" name="Marcador de contenido 2">
            <a:extLst>
              <a:ext uri="{FF2B5EF4-FFF2-40B4-BE49-F238E27FC236}">
                <a16:creationId xmlns:a16="http://schemas.microsoft.com/office/drawing/2014/main" id="{23B97977-5F76-B698-EB14-F4041700A794}"/>
              </a:ext>
            </a:extLst>
          </p:cNvPr>
          <p:cNvSpPr>
            <a:spLocks noGrp="1"/>
          </p:cNvSpPr>
          <p:nvPr/>
        </p:nvSpPr>
        <p:spPr>
          <a:xfrm>
            <a:off x="679394" y="4060730"/>
            <a:ext cx="8895120" cy="1389049"/>
          </a:xfrm>
          <a:prstGeom prst="rect">
            <a:avLst/>
          </a:prstGeom>
          <a:noFill/>
          <a:ln w="0">
            <a:noFill/>
          </a:ln>
        </p:spPr>
        <p:txBody>
          <a:bodyPr lIns="0" tIns="0" rIns="0" bIns="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a:ea typeface="+mn-lt"/>
                <a:cs typeface="+mn-lt"/>
              </a:rPr>
              <a:t>Irradiated samples show a decrease in the maximum and integrated amount of collected charge</a:t>
            </a:r>
          </a:p>
          <a:p>
            <a:r>
              <a:rPr lang="en-GB" sz="1800">
                <a:ea typeface="+mn-lt"/>
                <a:cs typeface="+mn-lt"/>
              </a:rPr>
              <a:t>There is no saturation effect in the irradiated samples, they recover more signal as bias voltage is increased</a:t>
            </a:r>
          </a:p>
          <a:p>
            <a:r>
              <a:rPr lang="en-GB" sz="1800" dirty="0">
                <a:ea typeface="+mn-lt"/>
                <a:cs typeface="+mn-lt"/>
              </a:rPr>
              <a:t>Important leakage current increase, not only after irradiation but during operation in both!</a:t>
            </a:r>
          </a:p>
        </p:txBody>
      </p:sp>
      <p:sp>
        <p:nvSpPr>
          <p:cNvPr id="4" name="Rectangle 3">
            <a:extLst>
              <a:ext uri="{FF2B5EF4-FFF2-40B4-BE49-F238E27FC236}">
                <a16:creationId xmlns:a16="http://schemas.microsoft.com/office/drawing/2014/main" id="{83EE539A-7795-D006-E829-BEB938B3B912}"/>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Marcador de pie de página 2">
            <a:extLst>
              <a:ext uri="{FF2B5EF4-FFF2-40B4-BE49-F238E27FC236}">
                <a16:creationId xmlns:a16="http://schemas.microsoft.com/office/drawing/2014/main" id="{8FC4AD5E-9DDC-4028-53AF-508020D18739}"/>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Tree>
    <p:extLst>
      <p:ext uri="{BB962C8B-B14F-4D97-AF65-F5344CB8AC3E}">
        <p14:creationId xmlns:p14="http://schemas.microsoft.com/office/powerpoint/2010/main" val="2476380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68172A0-D3FD-3AEF-F70C-3D7580AC5223}"/>
              </a:ext>
            </a:extLst>
          </p:cNvPr>
          <p:cNvSpPr>
            <a:spLocks noGrp="1"/>
          </p:cNvSpPr>
          <p:nvPr>
            <p:ph type="sldNum" idx="3"/>
          </p:nvPr>
        </p:nvSpPr>
        <p:spPr/>
        <p:txBody>
          <a:bodyPr/>
          <a:lstStyle/>
          <a:p>
            <a:fld id="{4DEAB535-79E0-4518-A18C-ACC1AD5C95D8}" type="slidenum">
              <a:rPr lang="en-US"/>
              <a:t>9</a:t>
            </a:fld>
            <a:endParaRPr lang="en-US"/>
          </a:p>
        </p:txBody>
      </p:sp>
      <p:sp>
        <p:nvSpPr>
          <p:cNvPr id="9" name="PlaceHolder 1">
            <a:extLst>
              <a:ext uri="{FF2B5EF4-FFF2-40B4-BE49-F238E27FC236}">
                <a16:creationId xmlns:a16="http://schemas.microsoft.com/office/drawing/2014/main" id="{4608E154-09B1-9D1D-7E54-FC90D68E6BCD}"/>
              </a:ext>
            </a:extLst>
          </p:cNvPr>
          <p:cNvSpPr>
            <a:spLocks noGrp="1"/>
          </p:cNvSpPr>
          <p:nvPr>
            <p:ph type="title"/>
          </p:nvPr>
        </p:nvSpPr>
        <p:spPr>
          <a:xfrm>
            <a:off x="228600" y="4321"/>
            <a:ext cx="8565324" cy="681479"/>
          </a:xfrm>
          <a:prstGeom prst="rect">
            <a:avLst/>
          </a:prstGeom>
          <a:noFill/>
          <a:ln w="0">
            <a:noFill/>
          </a:ln>
        </p:spPr>
        <p:txBody>
          <a:bodyPr lIns="0" tIns="0" rIns="0" bIns="0" anchor="ctr">
            <a:noAutofit/>
          </a:bodyPr>
          <a:lstStyle/>
          <a:p>
            <a:r>
              <a:rPr lang="en-US" sz="2400" spc="-1" dirty="0" err="1">
                <a:solidFill>
                  <a:srgbClr val="0367AD"/>
                </a:solidFill>
                <a:latin typeface="Arial"/>
              </a:rPr>
              <a:t>Forwar</a:t>
            </a:r>
            <a:r>
              <a:rPr lang="en-US" sz="2400" spc="-1" dirty="0">
                <a:solidFill>
                  <a:srgbClr val="0367AD"/>
                </a:solidFill>
                <a:latin typeface="Arial"/>
              </a:rPr>
              <a:t> vs Reverse biasing on irradiated samples </a:t>
            </a:r>
            <a:endParaRPr lang="en-US" sz="2400" spc="-1" dirty="0">
              <a:solidFill>
                <a:srgbClr val="0367AD"/>
              </a:solidFill>
            </a:endParaRPr>
          </a:p>
        </p:txBody>
      </p:sp>
      <p:grpSp>
        <p:nvGrpSpPr>
          <p:cNvPr id="15" name="Group 14">
            <a:extLst>
              <a:ext uri="{FF2B5EF4-FFF2-40B4-BE49-F238E27FC236}">
                <a16:creationId xmlns:a16="http://schemas.microsoft.com/office/drawing/2014/main" id="{F9FA3734-DD6D-99DE-F3EE-CB2E0F774FC4}"/>
              </a:ext>
            </a:extLst>
          </p:cNvPr>
          <p:cNvGrpSpPr/>
          <p:nvPr/>
        </p:nvGrpSpPr>
        <p:grpSpPr>
          <a:xfrm>
            <a:off x="996" y="966752"/>
            <a:ext cx="9827519" cy="3402330"/>
            <a:chOff x="996" y="1149325"/>
            <a:chExt cx="9827519" cy="3402330"/>
          </a:xfrm>
        </p:grpSpPr>
        <p:pic>
          <p:nvPicPr>
            <p:cNvPr id="10" name="Graphic 9">
              <a:extLst>
                <a:ext uri="{FF2B5EF4-FFF2-40B4-BE49-F238E27FC236}">
                  <a16:creationId xmlns:a16="http://schemas.microsoft.com/office/drawing/2014/main" id="{AD969481-9341-A821-3ECC-A04C60A7582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96" y="1149325"/>
              <a:ext cx="5010704" cy="3402330"/>
            </a:xfrm>
            <a:prstGeom prst="rect">
              <a:avLst/>
            </a:prstGeom>
          </p:spPr>
        </p:pic>
        <p:pic>
          <p:nvPicPr>
            <p:cNvPr id="11" name="Graphic 10">
              <a:extLst>
                <a:ext uri="{FF2B5EF4-FFF2-40B4-BE49-F238E27FC236}">
                  <a16:creationId xmlns:a16="http://schemas.microsoft.com/office/drawing/2014/main" id="{09DA4A1F-9BFA-7A21-5C3E-D3BCB52EB78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17811" y="1149325"/>
              <a:ext cx="5010704" cy="3402330"/>
            </a:xfrm>
            <a:prstGeom prst="rect">
              <a:avLst/>
            </a:prstGeom>
          </p:spPr>
        </p:pic>
        <p:sp>
          <p:nvSpPr>
            <p:cNvPr id="12" name="TextBox 11">
              <a:extLst>
                <a:ext uri="{FF2B5EF4-FFF2-40B4-BE49-F238E27FC236}">
                  <a16:creationId xmlns:a16="http://schemas.microsoft.com/office/drawing/2014/main" id="{A276DFF9-3DDF-2C1A-B6D9-9C0BCF8F3DE4}"/>
                </a:ext>
              </a:extLst>
            </p:cNvPr>
            <p:cNvSpPr txBox="1"/>
            <p:nvPr/>
          </p:nvSpPr>
          <p:spPr>
            <a:xfrm>
              <a:off x="3567288" y="1263055"/>
              <a:ext cx="182347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t>Bias = 1kV</a:t>
              </a:r>
            </a:p>
          </p:txBody>
        </p:sp>
      </p:grpSp>
      <p:sp>
        <p:nvSpPr>
          <p:cNvPr id="14" name="TextBox 13">
            <a:extLst>
              <a:ext uri="{FF2B5EF4-FFF2-40B4-BE49-F238E27FC236}">
                <a16:creationId xmlns:a16="http://schemas.microsoft.com/office/drawing/2014/main" id="{9E8BF62F-4B57-2B39-36EE-CAF5ABD6FDC7}"/>
              </a:ext>
            </a:extLst>
          </p:cNvPr>
          <p:cNvSpPr txBox="1"/>
          <p:nvPr/>
        </p:nvSpPr>
        <p:spPr>
          <a:xfrm>
            <a:off x="229696" y="682434"/>
            <a:ext cx="5040312" cy="5693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300" dirty="0" err="1">
                <a:latin typeface="Arial"/>
              </a:rPr>
              <a:t>Sample</a:t>
            </a:r>
            <a:r>
              <a:rPr lang="es-ES" sz="1300" dirty="0">
                <a:latin typeface="Arial"/>
              </a:rPr>
              <a:t> F2W1 – 10</a:t>
            </a:r>
            <a:r>
              <a:rPr lang="es-ES" sz="1300" baseline="30000" dirty="0">
                <a:latin typeface="Arial"/>
              </a:rPr>
              <a:t>15</a:t>
            </a:r>
            <a:r>
              <a:rPr lang="es-ES" sz="1300" dirty="0">
                <a:latin typeface="Arial"/>
              </a:rPr>
              <a:t> </a:t>
            </a:r>
            <a:r>
              <a:rPr lang="es-ES" sz="1300" dirty="0" err="1">
                <a:latin typeface="Arial"/>
              </a:rPr>
              <a:t>n</a:t>
            </a:r>
            <a:r>
              <a:rPr lang="es-ES" sz="1300" baseline="-25000" dirty="0" err="1">
                <a:latin typeface="Arial"/>
              </a:rPr>
              <a:t>eq</a:t>
            </a:r>
            <a:r>
              <a:rPr lang="es-ES" sz="1300" dirty="0">
                <a:latin typeface="Arial"/>
              </a:rPr>
              <a:t>/cm</a:t>
            </a:r>
            <a:r>
              <a:rPr lang="es-ES" sz="1300" baseline="30000" dirty="0">
                <a:latin typeface="Arial"/>
              </a:rPr>
              <a:t>2</a:t>
            </a:r>
            <a:r>
              <a:rPr lang="es-ES" sz="1300" dirty="0">
                <a:latin typeface="Arial"/>
              </a:rPr>
              <a:t> </a:t>
            </a:r>
            <a:endParaRPr lang="es-ES" sz="1300" dirty="0"/>
          </a:p>
          <a:p>
            <a:pPr algn="ctr"/>
            <a:endParaRPr lang="en-US"/>
          </a:p>
        </p:txBody>
      </p:sp>
      <p:sp>
        <p:nvSpPr>
          <p:cNvPr id="3" name="Rectangle 2">
            <a:extLst>
              <a:ext uri="{FF2B5EF4-FFF2-40B4-BE49-F238E27FC236}">
                <a16:creationId xmlns:a16="http://schemas.microsoft.com/office/drawing/2014/main" id="{C2BA28CE-FA54-90EC-0E72-20D2DAB72B9C}"/>
              </a:ext>
            </a:extLst>
          </p:cNvPr>
          <p:cNvSpPr/>
          <p:nvPr/>
        </p:nvSpPr>
        <p:spPr>
          <a:xfrm>
            <a:off x="506090" y="5368220"/>
            <a:ext cx="9071315" cy="339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arcador de pie de página 2">
            <a:extLst>
              <a:ext uri="{FF2B5EF4-FFF2-40B4-BE49-F238E27FC236}">
                <a16:creationId xmlns:a16="http://schemas.microsoft.com/office/drawing/2014/main" id="{DEA8B94B-F0FE-679A-E03C-367FBEBD90F9}"/>
              </a:ext>
            </a:extLst>
          </p:cNvPr>
          <p:cNvSpPr>
            <a:spLocks noGrp="1"/>
          </p:cNvSpPr>
          <p:nvPr>
            <p:ph type="ftr" idx="2"/>
          </p:nvPr>
        </p:nvSpPr>
        <p:spPr>
          <a:xfrm>
            <a:off x="758306" y="5418592"/>
            <a:ext cx="8540089" cy="336454"/>
          </a:xfrm>
        </p:spPr>
        <p:txBody>
          <a:bodyPr/>
          <a:lstStyle/>
          <a:p>
            <a:r>
              <a:rPr lang="es-ES" dirty="0">
                <a:solidFill>
                  <a:schemeClr val="bg1"/>
                </a:solidFill>
              </a:rPr>
              <a:t>26 Nov 2025                              Cristian Quintana | cquintan@cern.ch                        Plan Complementario Astro-HEP</a:t>
            </a:r>
          </a:p>
        </p:txBody>
      </p:sp>
      <p:sp>
        <p:nvSpPr>
          <p:cNvPr id="8" name="Marcador de contenido 2">
            <a:extLst>
              <a:ext uri="{FF2B5EF4-FFF2-40B4-BE49-F238E27FC236}">
                <a16:creationId xmlns:a16="http://schemas.microsoft.com/office/drawing/2014/main" id="{FA760BAD-11AF-522A-0D6C-C4F5E4EB0443}"/>
              </a:ext>
            </a:extLst>
          </p:cNvPr>
          <p:cNvSpPr>
            <a:spLocks noGrp="1"/>
          </p:cNvSpPr>
          <p:nvPr/>
        </p:nvSpPr>
        <p:spPr>
          <a:xfrm>
            <a:off x="679394" y="4317585"/>
            <a:ext cx="8604972" cy="999407"/>
          </a:xfrm>
          <a:prstGeom prst="rect">
            <a:avLst/>
          </a:prstGeom>
          <a:noFill/>
          <a:ln w="0">
            <a:noFill/>
          </a:ln>
        </p:spPr>
        <p:txBody>
          <a:bodyPr lIns="0" tIns="0" rIns="0" bIns="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800" err="1">
                <a:ea typeface="+mn-lt"/>
                <a:cs typeface="+mn-lt"/>
              </a:rPr>
              <a:t>Under</a:t>
            </a:r>
            <a:r>
              <a:rPr lang="es-ES" sz="1800" dirty="0">
                <a:ea typeface="+mn-lt"/>
                <a:cs typeface="+mn-lt"/>
              </a:rPr>
              <a:t> forward </a:t>
            </a:r>
            <a:r>
              <a:rPr lang="es-ES" sz="1800" err="1">
                <a:ea typeface="+mn-lt"/>
                <a:cs typeface="+mn-lt"/>
              </a:rPr>
              <a:t>biasing</a:t>
            </a:r>
            <a:r>
              <a:rPr lang="es-ES" sz="1800" dirty="0">
                <a:ea typeface="+mn-lt"/>
                <a:cs typeface="+mn-lt"/>
              </a:rPr>
              <a:t>, </a:t>
            </a:r>
            <a:r>
              <a:rPr lang="es-ES" sz="1800" err="1">
                <a:ea typeface="+mn-lt"/>
                <a:cs typeface="+mn-lt"/>
              </a:rPr>
              <a:t>there</a:t>
            </a:r>
            <a:r>
              <a:rPr lang="es-ES" sz="1800" dirty="0">
                <a:ea typeface="+mn-lt"/>
                <a:cs typeface="+mn-lt"/>
              </a:rPr>
              <a:t> </a:t>
            </a:r>
            <a:r>
              <a:rPr lang="es-ES" sz="1800" err="1">
                <a:ea typeface="+mn-lt"/>
                <a:cs typeface="+mn-lt"/>
              </a:rPr>
              <a:t>is</a:t>
            </a:r>
            <a:r>
              <a:rPr lang="es-ES" sz="1800" dirty="0">
                <a:ea typeface="+mn-lt"/>
                <a:cs typeface="+mn-lt"/>
              </a:rPr>
              <a:t> a cuantitative </a:t>
            </a:r>
            <a:r>
              <a:rPr lang="es-ES" sz="1800" err="1">
                <a:ea typeface="+mn-lt"/>
                <a:cs typeface="+mn-lt"/>
              </a:rPr>
              <a:t>increase</a:t>
            </a:r>
            <a:r>
              <a:rPr lang="es-ES" sz="1800" dirty="0">
                <a:ea typeface="+mn-lt"/>
                <a:cs typeface="+mn-lt"/>
              </a:rPr>
              <a:t> </a:t>
            </a:r>
            <a:r>
              <a:rPr lang="es-ES" sz="1800" err="1">
                <a:ea typeface="+mn-lt"/>
                <a:cs typeface="+mn-lt"/>
              </a:rPr>
              <a:t>of</a:t>
            </a:r>
            <a:r>
              <a:rPr lang="es-ES" sz="1800" dirty="0">
                <a:ea typeface="+mn-lt"/>
                <a:cs typeface="+mn-lt"/>
              </a:rPr>
              <a:t> </a:t>
            </a:r>
            <a:r>
              <a:rPr lang="es-ES" sz="1800" err="1">
                <a:ea typeface="+mn-lt"/>
                <a:cs typeface="+mn-lt"/>
              </a:rPr>
              <a:t>the</a:t>
            </a:r>
            <a:r>
              <a:rPr lang="es-ES" sz="1800" dirty="0">
                <a:ea typeface="+mn-lt"/>
                <a:cs typeface="+mn-lt"/>
              </a:rPr>
              <a:t> </a:t>
            </a:r>
            <a:r>
              <a:rPr lang="es-ES" sz="1800" err="1">
                <a:ea typeface="+mn-lt"/>
                <a:cs typeface="+mn-lt"/>
              </a:rPr>
              <a:t>collected</a:t>
            </a:r>
            <a:r>
              <a:rPr lang="es-ES" sz="1800" dirty="0">
                <a:ea typeface="+mn-lt"/>
                <a:cs typeface="+mn-lt"/>
              </a:rPr>
              <a:t> </a:t>
            </a:r>
            <a:r>
              <a:rPr lang="es-ES" sz="1800" err="1">
                <a:ea typeface="+mn-lt"/>
                <a:cs typeface="+mn-lt"/>
              </a:rPr>
              <a:t>charge</a:t>
            </a:r>
            <a:endParaRPr lang="es-ES" sz="1800">
              <a:ea typeface="+mn-lt"/>
              <a:cs typeface="+mn-lt"/>
            </a:endParaRPr>
          </a:p>
          <a:p>
            <a:r>
              <a:rPr lang="es-ES" sz="1800" dirty="0" err="1">
                <a:ea typeface="+mn-lt"/>
                <a:cs typeface="+mn-lt"/>
              </a:rPr>
              <a:t>Charge</a:t>
            </a:r>
            <a:r>
              <a:rPr lang="es-ES" sz="1800" dirty="0">
                <a:ea typeface="+mn-lt"/>
                <a:cs typeface="+mn-lt"/>
              </a:rPr>
              <a:t> </a:t>
            </a:r>
            <a:r>
              <a:rPr lang="es-ES" sz="1800" dirty="0" err="1">
                <a:ea typeface="+mn-lt"/>
                <a:cs typeface="+mn-lt"/>
              </a:rPr>
              <a:t>collection</a:t>
            </a:r>
            <a:r>
              <a:rPr lang="es-ES" sz="1800" dirty="0">
                <a:ea typeface="+mn-lt"/>
                <a:cs typeface="+mn-lt"/>
              </a:rPr>
              <a:t> </a:t>
            </a:r>
            <a:r>
              <a:rPr lang="es-ES" sz="1800" dirty="0" err="1">
                <a:ea typeface="+mn-lt"/>
                <a:cs typeface="+mn-lt"/>
              </a:rPr>
              <a:t>distribution</a:t>
            </a:r>
            <a:r>
              <a:rPr lang="es-ES" sz="1800" dirty="0">
                <a:ea typeface="+mn-lt"/>
                <a:cs typeface="+mn-lt"/>
              </a:rPr>
              <a:t> </a:t>
            </a:r>
            <a:r>
              <a:rPr lang="es-ES" sz="1800" dirty="0" err="1">
                <a:ea typeface="+mn-lt"/>
                <a:cs typeface="+mn-lt"/>
              </a:rPr>
              <a:t>also</a:t>
            </a:r>
            <a:r>
              <a:rPr lang="es-ES" sz="1800" dirty="0">
                <a:ea typeface="+mn-lt"/>
                <a:cs typeface="+mn-lt"/>
              </a:rPr>
              <a:t> </a:t>
            </a:r>
            <a:r>
              <a:rPr lang="es-ES" sz="1800" dirty="0" err="1">
                <a:ea typeface="+mn-lt"/>
                <a:cs typeface="+mn-lt"/>
              </a:rPr>
              <a:t>changes</a:t>
            </a:r>
            <a:r>
              <a:rPr lang="es-ES" sz="1800" dirty="0">
                <a:ea typeface="+mn-lt"/>
                <a:cs typeface="+mn-lt"/>
              </a:rPr>
              <a:t>, </a:t>
            </a:r>
            <a:r>
              <a:rPr lang="es-ES" sz="1800" dirty="0" err="1">
                <a:ea typeface="+mn-lt"/>
                <a:cs typeface="+mn-lt"/>
              </a:rPr>
              <a:t>the</a:t>
            </a:r>
            <a:r>
              <a:rPr lang="es-ES" sz="1800" dirty="0">
                <a:ea typeface="+mn-lt"/>
                <a:cs typeface="+mn-lt"/>
              </a:rPr>
              <a:t> </a:t>
            </a:r>
            <a:r>
              <a:rPr lang="es-ES" sz="1800" dirty="0" err="1">
                <a:ea typeface="+mn-lt"/>
                <a:cs typeface="+mn-lt"/>
              </a:rPr>
              <a:t>peak</a:t>
            </a:r>
            <a:r>
              <a:rPr lang="es-ES" sz="1800" dirty="0">
                <a:ea typeface="+mn-lt"/>
                <a:cs typeface="+mn-lt"/>
              </a:rPr>
              <a:t> </a:t>
            </a:r>
            <a:r>
              <a:rPr lang="es-ES" sz="1800" dirty="0" err="1">
                <a:ea typeface="+mn-lt"/>
                <a:cs typeface="+mn-lt"/>
              </a:rPr>
              <a:t>of</a:t>
            </a:r>
            <a:r>
              <a:rPr lang="es-ES" sz="1800" dirty="0">
                <a:ea typeface="+mn-lt"/>
                <a:cs typeface="+mn-lt"/>
              </a:rPr>
              <a:t> </a:t>
            </a:r>
            <a:r>
              <a:rPr lang="es-ES" sz="1800" dirty="0" err="1">
                <a:ea typeface="+mn-lt"/>
                <a:cs typeface="+mn-lt"/>
              </a:rPr>
              <a:t>the</a:t>
            </a:r>
            <a:r>
              <a:rPr lang="es-ES" sz="1800" dirty="0">
                <a:ea typeface="+mn-lt"/>
                <a:cs typeface="+mn-lt"/>
              </a:rPr>
              <a:t> </a:t>
            </a:r>
            <a:r>
              <a:rPr lang="es-ES" sz="1800" dirty="0" err="1">
                <a:ea typeface="+mn-lt"/>
                <a:cs typeface="+mn-lt"/>
              </a:rPr>
              <a:t>profile</a:t>
            </a:r>
            <a:r>
              <a:rPr lang="es-ES" sz="1800" dirty="0">
                <a:ea typeface="+mn-lt"/>
                <a:cs typeface="+mn-lt"/>
              </a:rPr>
              <a:t> </a:t>
            </a:r>
            <a:r>
              <a:rPr lang="es-ES" sz="1800" dirty="0" err="1">
                <a:ea typeface="+mn-lt"/>
                <a:cs typeface="+mn-lt"/>
              </a:rPr>
              <a:t>shifts</a:t>
            </a:r>
            <a:r>
              <a:rPr lang="es-ES" sz="1800" dirty="0">
                <a:ea typeface="+mn-lt"/>
                <a:cs typeface="+mn-lt"/>
              </a:rPr>
              <a:t> </a:t>
            </a:r>
            <a:r>
              <a:rPr lang="es-ES" sz="1800" dirty="0" err="1">
                <a:ea typeface="+mn-lt"/>
                <a:cs typeface="+mn-lt"/>
              </a:rPr>
              <a:t>to</a:t>
            </a:r>
            <a:r>
              <a:rPr lang="es-ES" sz="1800" dirty="0">
                <a:ea typeface="+mn-lt"/>
                <a:cs typeface="+mn-lt"/>
              </a:rPr>
              <a:t> </a:t>
            </a:r>
            <a:r>
              <a:rPr lang="es-ES" sz="1800" dirty="0" err="1">
                <a:ea typeface="+mn-lt"/>
                <a:cs typeface="+mn-lt"/>
              </a:rPr>
              <a:t>the</a:t>
            </a:r>
            <a:r>
              <a:rPr lang="es-ES" sz="1800" dirty="0">
                <a:ea typeface="+mn-lt"/>
                <a:cs typeface="+mn-lt"/>
              </a:rPr>
              <a:t> back </a:t>
            </a:r>
            <a:r>
              <a:rPr lang="es-ES" sz="1800" dirty="0" err="1">
                <a:ea typeface="+mn-lt"/>
                <a:cs typeface="+mn-lt"/>
              </a:rPr>
              <a:t>transition</a:t>
            </a:r>
            <a:r>
              <a:rPr lang="es-ES" sz="1800" dirty="0">
                <a:ea typeface="+mn-lt"/>
                <a:cs typeface="+mn-lt"/>
              </a:rPr>
              <a:t> </a:t>
            </a:r>
            <a:r>
              <a:rPr lang="es-ES" sz="1800" dirty="0" err="1">
                <a:ea typeface="+mn-lt"/>
                <a:cs typeface="+mn-lt"/>
              </a:rPr>
              <a:t>of</a:t>
            </a:r>
            <a:r>
              <a:rPr lang="es-ES" sz="1800" dirty="0">
                <a:ea typeface="+mn-lt"/>
                <a:cs typeface="+mn-lt"/>
              </a:rPr>
              <a:t> </a:t>
            </a:r>
            <a:r>
              <a:rPr lang="es-ES" sz="1800" dirty="0" err="1">
                <a:ea typeface="+mn-lt"/>
                <a:cs typeface="+mn-lt"/>
              </a:rPr>
              <a:t>the</a:t>
            </a:r>
            <a:r>
              <a:rPr lang="es-ES" sz="1800" dirty="0">
                <a:ea typeface="+mn-lt"/>
                <a:cs typeface="+mn-lt"/>
              </a:rPr>
              <a:t> detector </a:t>
            </a:r>
          </a:p>
        </p:txBody>
      </p:sp>
    </p:spTree>
    <p:extLst>
      <p:ext uri="{BB962C8B-B14F-4D97-AF65-F5344CB8AC3E}">
        <p14:creationId xmlns:p14="http://schemas.microsoft.com/office/powerpoint/2010/main" val="651208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TotalTime>
  <Application>Microsoft Office PowerPoint</Application>
  <PresentationFormat>Custom</PresentationFormat>
  <Slides>24</Slides>
  <Notes>0</Notes>
  <HiddenSlides>0</HiddenSlide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Radiation hardness and radiation-induced charge multiplication in neutron-irradiated SiC p-in-n diodes characterized by TPA-TCT </vt:lpstr>
      <vt:lpstr>Outline</vt:lpstr>
      <vt:lpstr>TPA signal generation</vt:lpstr>
      <vt:lpstr>TPA-TCT setup and SiC samples</vt:lpstr>
      <vt:lpstr>Setup:</vt:lpstr>
      <vt:lpstr>Types of TPA-TCT scans </vt:lpstr>
      <vt:lpstr>Pristine sample derived studies</vt:lpstr>
      <vt:lpstr>Pristine vs Irradiated SiC sample comparison - zscans </vt:lpstr>
      <vt:lpstr>Forwar vs Reverse biasing on irradiated samples </vt:lpstr>
      <vt:lpstr>Charge multiplication in forward-biased irradiated sample</vt:lpstr>
      <vt:lpstr>Optical injection in irradiated sample - reverse-biased operation</vt:lpstr>
      <vt:lpstr>Forward-reverse comparison and signal recovery/multiplication</vt:lpstr>
      <vt:lpstr>Weighted Prompt  Current vs Time Over Theshold as electric field estimators for irradiated samples</vt:lpstr>
      <vt:lpstr>Electric field study </vt:lpstr>
      <vt:lpstr>New structures: SiC LGAD gain study</vt:lpstr>
      <vt:lpstr>Summary</vt:lpstr>
      <vt:lpstr>PowerPoint Presentation</vt:lpstr>
      <vt:lpstr>Electric field study on irradiated SiC sample: Reverse biasing</vt:lpstr>
      <vt:lpstr>PowerPoint Presentation</vt:lpstr>
      <vt:lpstr>WPC as electric field estimator for irradiated samples</vt:lpstr>
      <vt:lpstr>ToT as electric field estimator for irradiated samples </vt:lpstr>
      <vt:lpstr>Electric field study on non-irradiated SiC sample</vt:lpstr>
      <vt:lpstr>Plasma generation study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dc:description/>
  <cp:lastModifiedBy/>
  <cp:revision>2393</cp:revision>
  <dcterms:created xsi:type="dcterms:W3CDTF">2025-02-02T09:43:40Z</dcterms:created>
  <dcterms:modified xsi:type="dcterms:W3CDTF">2025-11-26T12:02:52Z</dcterms:modified>
  <dc:language>en-US</dc:language>
</cp:coreProperties>
</file>