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988" r:id="rId8"/>
    <p:sldId id="990" r:id="rId9"/>
    <p:sldId id="991" r:id="rId10"/>
    <p:sldId id="996" r:id="rId11"/>
    <p:sldId id="973" r:id="rId12"/>
    <p:sldId id="384" r:id="rId13"/>
    <p:sldId id="987" r:id="rId14"/>
    <p:sldId id="268" r:id="rId15"/>
    <p:sldId id="380" r:id="rId16"/>
    <p:sldId id="284" r:id="rId17"/>
    <p:sldId id="984" r:id="rId18"/>
    <p:sldId id="974" r:id="rId19"/>
    <p:sldId id="985" r:id="rId20"/>
    <p:sldId id="646" r:id="rId21"/>
    <p:sldId id="975" r:id="rId22"/>
    <p:sldId id="979" r:id="rId23"/>
    <p:sldId id="976" r:id="rId24"/>
    <p:sldId id="980" r:id="rId25"/>
    <p:sldId id="981" r:id="rId26"/>
    <p:sldId id="982" r:id="rId27"/>
    <p:sldId id="382" r:id="rId28"/>
    <p:sldId id="647" r:id="rId29"/>
    <p:sldId id="383" r:id="rId30"/>
    <p:sldId id="983" r:id="rId31"/>
    <p:sldId id="372" r:id="rId32"/>
    <p:sldId id="375" r:id="rId33"/>
    <p:sldId id="995" r:id="rId3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97" d="100"/>
          <a:sy n="97" d="100"/>
        </p:scale>
        <p:origin x="55" y="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40C2B0-020C-41A4-BEBB-B58098A90D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C49567E-13D5-48BA-81F1-24A99E873C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CBB314A-2F9F-4DE9-BC57-EE156DA40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2796-0F75-499F-9F50-7861E791ADB4}" type="datetimeFigureOut">
              <a:rPr lang="es-ES" smtClean="0"/>
              <a:t>25/11/2025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15EF5D9-71ED-4F0F-8EED-8196CF460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2BEF810-F4EB-4AD4-8934-89FE14E90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23AB4-58A9-4AA7-B16D-F9BDD41F82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5547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EBEC96-1F3C-4F14-9A8D-AA7EFD3E6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9F79791-046B-4BF2-8F59-4776A9293B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57C17CA-0166-4C00-9BFF-70FB1B75F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2796-0F75-499F-9F50-7861E791ADB4}" type="datetimeFigureOut">
              <a:rPr lang="es-ES" smtClean="0"/>
              <a:t>25/11/2025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3A585EB-D885-4081-A797-580C6D1AA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F284667-DB0D-4E56-B835-35BBA9F7F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23AB4-58A9-4AA7-B16D-F9BDD41F82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8544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8AB9DE7-DF08-43D0-BA69-9591EF7CBA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BBDAF2B-DA01-40CA-BBC7-83921EBAA1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4EE367-5522-401C-BA3D-D3AF85531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2796-0F75-499F-9F50-7861E791ADB4}" type="datetimeFigureOut">
              <a:rPr lang="es-ES" smtClean="0"/>
              <a:t>25/11/2025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A855E69-41D1-4EDD-B944-DACA9CA87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F16B3A7-815E-4099-A3D6-992171C07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23AB4-58A9-4AA7-B16D-F9BDD41F82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53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B10A25-B723-4ECE-8C7B-0C057A5D4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14432A-DF4B-4D09-B1C8-94F6A73B56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E5E4739-5F01-4250-B32C-B45A0E2EF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2796-0F75-499F-9F50-7861E791ADB4}" type="datetimeFigureOut">
              <a:rPr lang="es-ES" smtClean="0"/>
              <a:t>25/11/2025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597A4C7-9F5B-4D21-9CA0-E37275593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E9DAD4-285D-4C8D-8FDA-703DA77AC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23AB4-58A9-4AA7-B16D-F9BDD41F82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7311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EB91F7-C335-4F4C-8F3B-5C500FB89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F2461A5-31DE-4F85-AE50-EDE6A769F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6FE5B7B-355D-4429-A6CB-98C44B682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2796-0F75-499F-9F50-7861E791ADB4}" type="datetimeFigureOut">
              <a:rPr lang="es-ES" smtClean="0"/>
              <a:t>25/11/2025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9529FD8-990A-4F8C-AD5D-8E1A3E50A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5F40252-9DB7-4A06-907A-6EDB1082B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23AB4-58A9-4AA7-B16D-F9BDD41F82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0676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ABEEED-73FB-42EB-A61C-82348CE14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20C109A-F592-43EE-B5AE-F465CDEB1B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29F7382-CAA9-4DAA-B25A-FBB5585729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0A10126-C5A9-4A8D-835D-2E75B3FA0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2796-0F75-499F-9F50-7861E791ADB4}" type="datetimeFigureOut">
              <a:rPr lang="es-ES" smtClean="0"/>
              <a:t>25/11/2025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D562B19-675B-49EB-8973-DB73DCBA1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5451386-6592-4328-9B75-59361B081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23AB4-58A9-4AA7-B16D-F9BDD41F82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2393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3AE36E-3C7F-44E3-AA76-FC086B906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EAF6FCB-2076-47BB-8DC4-C57D36199A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FD33E54-6F73-45B2-93C9-6AE0D89513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1118F1B-E1AD-4CDB-A2CC-ABF46CDC0B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7008CBA-2B6D-4B3C-97FC-D0F9088516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C2796BD-946F-475E-9416-FEFD263B5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2796-0F75-499F-9F50-7861E791ADB4}" type="datetimeFigureOut">
              <a:rPr lang="es-ES" smtClean="0"/>
              <a:t>25/11/2025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51EAF5D-A186-4DB2-9B4A-B3F7FE000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4A24CD9-C172-461B-ACEA-8DBDDC467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23AB4-58A9-4AA7-B16D-F9BDD41F82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6131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0ECE0B-DF5F-4C34-AE26-BFF2C2D26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6794147-7EBD-4AEC-B90B-2C0C2CC40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2796-0F75-499F-9F50-7861E791ADB4}" type="datetimeFigureOut">
              <a:rPr lang="es-ES" smtClean="0"/>
              <a:t>25/11/2025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DDDBC80-289E-4BF8-81D1-07DBA26D1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0369088-FD9F-44E5-9763-46C90BB49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23AB4-58A9-4AA7-B16D-F9BDD41F82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729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F47A552-AE29-477A-82A1-F61DF0CD3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2796-0F75-499F-9F50-7861E791ADB4}" type="datetimeFigureOut">
              <a:rPr lang="es-ES" smtClean="0"/>
              <a:t>25/11/2025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B02C07C-7E05-4A13-AE1B-6253A61C4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5D69A69-9ACC-4FF0-BBFE-6CDF62F12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23AB4-58A9-4AA7-B16D-F9BDD41F82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326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964843-D12C-41B1-B190-EE590CE94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0DECFD2-C4FD-4A01-B990-93576BA21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7869855-33D5-4D5C-A9DE-EF00B52B0B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E1D0636-1975-4D18-8F05-1BDA50FDB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2796-0F75-499F-9F50-7861E791ADB4}" type="datetimeFigureOut">
              <a:rPr lang="es-ES" smtClean="0"/>
              <a:t>25/11/2025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102FD01-B9D4-4B8F-B18E-0A8E53123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4A1A0A3-8273-4F4E-9D12-E8702F3AA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23AB4-58A9-4AA7-B16D-F9BDD41F82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6092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178459-A10C-410F-87FC-57DC0593F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F7BCCC1-9D7C-4A0A-A4C2-6792AF2BBC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242C938-AF9B-4205-9BC0-044C181F8B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114AC8E-B205-48E0-A3F0-C856B41A5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2796-0F75-499F-9F50-7861E791ADB4}" type="datetimeFigureOut">
              <a:rPr lang="es-ES" smtClean="0"/>
              <a:t>25/11/2025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B8050C1-F1EB-4D0D-BDF1-14D85885B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D2FC8FF-A56A-47A7-B146-B878F348B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23AB4-58A9-4AA7-B16D-F9BDD41F82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3075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C6A7CC8-3EE7-4144-A806-6D6D3EF77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F9731DF-8266-4291-8334-FD3614D8AE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4769E41-21CA-4F52-845A-D9E388E6C4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82796-0F75-499F-9F50-7861E791ADB4}" type="datetimeFigureOut">
              <a:rPr lang="es-ES" smtClean="0"/>
              <a:t>25/11/2025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4EC88D3-7A93-4BE0-AEE9-2F698799E8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EC60735-5B65-4883-A8F6-23F8B18ACF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23AB4-58A9-4AA7-B16D-F9BDD41F82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6385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5.jpe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6.jpeg"/><Relationship Id="rId4" Type="http://schemas.openxmlformats.org/officeDocument/2006/relationships/image" Target="../media/image22.PNG"/><Relationship Id="rId9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7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g"/><Relationship Id="rId13" Type="http://schemas.openxmlformats.org/officeDocument/2006/relationships/image" Target="../media/image19.emf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12" Type="http://schemas.openxmlformats.org/officeDocument/2006/relationships/image" Target="../media/image39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g"/><Relationship Id="rId11" Type="http://schemas.openxmlformats.org/officeDocument/2006/relationships/image" Target="../media/image38.pn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png"/><Relationship Id="rId9" Type="http://schemas.openxmlformats.org/officeDocument/2006/relationships/image" Target="../media/image36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eg"/><Relationship Id="rId5" Type="http://schemas.openxmlformats.org/officeDocument/2006/relationships/image" Target="../media/image4.jpg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jpeg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46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5.jpeg"/><Relationship Id="rId4" Type="http://schemas.openxmlformats.org/officeDocument/2006/relationships/image" Target="../media/image49.jp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image" Target="../media/image48.jpeg"/><Relationship Id="rId7" Type="http://schemas.openxmlformats.org/officeDocument/2006/relationships/image" Target="../media/image46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5.jpeg"/><Relationship Id="rId4" Type="http://schemas.openxmlformats.org/officeDocument/2006/relationships/image" Target="../media/image49.jpg"/><Relationship Id="rId9" Type="http://schemas.openxmlformats.org/officeDocument/2006/relationships/image" Target="../media/image51.e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0.png"/><Relationship Id="rId7" Type="http://schemas.openxmlformats.org/officeDocument/2006/relationships/image" Target="../media/image53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0.png"/><Relationship Id="rId5" Type="http://schemas.openxmlformats.org/officeDocument/2006/relationships/image" Target="../media/image480.png"/><Relationship Id="rId4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0.png"/><Relationship Id="rId3" Type="http://schemas.openxmlformats.org/officeDocument/2006/relationships/image" Target="../media/image44.jpeg"/><Relationship Id="rId7" Type="http://schemas.openxmlformats.org/officeDocument/2006/relationships/image" Target="../media/image82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10.png"/><Relationship Id="rId4" Type="http://schemas.openxmlformats.org/officeDocument/2006/relationships/image" Target="../media/image54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emf"/><Relationship Id="rId4" Type="http://schemas.openxmlformats.org/officeDocument/2006/relationships/image" Target="../media/image4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0.png"/><Relationship Id="rId4" Type="http://schemas.openxmlformats.org/officeDocument/2006/relationships/image" Target="../media/image5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Relationship Id="rId9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emf"/><Relationship Id="rId5" Type="http://schemas.openxmlformats.org/officeDocument/2006/relationships/image" Target="../media/image61.emf"/><Relationship Id="rId4" Type="http://schemas.openxmlformats.org/officeDocument/2006/relationships/image" Target="../media/image6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69;p15">
            <a:extLst>
              <a:ext uri="{FF2B5EF4-FFF2-40B4-BE49-F238E27FC236}">
                <a16:creationId xmlns:a16="http://schemas.microsoft.com/office/drawing/2014/main" id="{C575DD38-32F5-4824-9CC3-24E870AAC60E}"/>
              </a:ext>
            </a:extLst>
          </p:cNvPr>
          <p:cNvSpPr txBox="1"/>
          <p:nvPr/>
        </p:nvSpPr>
        <p:spPr>
          <a:xfrm>
            <a:off x="374073" y="243477"/>
            <a:ext cx="10943111" cy="644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296" tIns="90296" rIns="90296" bIns="90296" anchor="ctr" anchorCtr="0">
            <a:spAutoFit/>
          </a:bodyPr>
          <a:lstStyle/>
          <a:p>
            <a:pPr algn="ctr"/>
            <a:r>
              <a:rPr lang="en-US" sz="3000" b="1" dirty="0">
                <a:solidFill>
                  <a:srgbClr val="373661"/>
                </a:solidFill>
                <a:latin typeface="Calibri" panose="020F0502020204030204" pitchFamily="34" charset="0"/>
                <a:ea typeface="Mukta Mahee ExtraBold"/>
                <a:cs typeface="Calibri" panose="020F0502020204030204" pitchFamily="34" charset="0"/>
                <a:sym typeface="Mukta Mahee ExtraBold"/>
              </a:rPr>
              <a:t>HTS coated conductor coatings in </a:t>
            </a:r>
            <a:r>
              <a:rPr lang="en-US" sz="3000" b="1" dirty="0" err="1">
                <a:solidFill>
                  <a:srgbClr val="373661"/>
                </a:solidFill>
                <a:latin typeface="Calibri" panose="020F0502020204030204" pitchFamily="34" charset="0"/>
                <a:ea typeface="Mukta Mahee ExtraBold"/>
                <a:cs typeface="Calibri" panose="020F0502020204030204" pitchFamily="34" charset="0"/>
                <a:sym typeface="Mukta Mahee ExtraBold"/>
              </a:rPr>
              <a:t>haloscopes</a:t>
            </a:r>
            <a:r>
              <a:rPr lang="en-US" sz="3000" b="1" dirty="0">
                <a:solidFill>
                  <a:srgbClr val="373661"/>
                </a:solidFill>
                <a:latin typeface="Calibri" panose="020F0502020204030204" pitchFamily="34" charset="0"/>
                <a:ea typeface="Mukta Mahee ExtraBold"/>
                <a:cs typeface="Calibri" panose="020F0502020204030204" pitchFamily="34" charset="0"/>
                <a:sym typeface="Mukta Mahee ExtraBold"/>
              </a:rPr>
              <a:t> for dark matter search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424AAC0-40C0-40F0-9F41-373D08FDA8F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5628" y="1094424"/>
            <a:ext cx="5616001" cy="42120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A198FDCF-493D-4400-9711-33049938762D}"/>
              </a:ext>
            </a:extLst>
          </p:cNvPr>
          <p:cNvSpPr/>
          <p:nvPr/>
        </p:nvSpPr>
        <p:spPr>
          <a:xfrm>
            <a:off x="10505804" y="5374851"/>
            <a:ext cx="15265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1200" dirty="0"/>
              <a:t>V. Springel et al. 2005</a:t>
            </a:r>
            <a:endParaRPr lang="en-GB" sz="1200" dirty="0"/>
          </a:p>
        </p:txBody>
      </p:sp>
      <p:sp>
        <p:nvSpPr>
          <p:cNvPr id="9" name="Google Shape;71;p15">
            <a:extLst>
              <a:ext uri="{FF2B5EF4-FFF2-40B4-BE49-F238E27FC236}">
                <a16:creationId xmlns:a16="http://schemas.microsoft.com/office/drawing/2014/main" id="{3D6067FB-A399-4550-A64C-9935627D48BE}"/>
              </a:ext>
            </a:extLst>
          </p:cNvPr>
          <p:cNvSpPr txBox="1"/>
          <p:nvPr/>
        </p:nvSpPr>
        <p:spPr>
          <a:xfrm>
            <a:off x="3916859" y="5354096"/>
            <a:ext cx="2313779" cy="459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296" tIns="90296" rIns="90296" bIns="90296" anchor="t" anchorCtr="0">
            <a:spAutoFit/>
          </a:bodyPr>
          <a:lstStyle/>
          <a:p>
            <a:pPr algn="ctr"/>
            <a:r>
              <a:rPr lang="ca" sz="1800" b="1" dirty="0">
                <a:solidFill>
                  <a:srgbClr val="403A60"/>
                </a:solidFill>
                <a:latin typeface="Calibri" panose="020F0502020204030204" pitchFamily="34" charset="0"/>
                <a:ea typeface="Mukta Mahee Medium"/>
                <a:cs typeface="Calibri" panose="020F0502020204030204" pitchFamily="34" charset="0"/>
                <a:sym typeface="Mukta Mahee Medium"/>
              </a:rPr>
              <a:t>Joffre Gutierrez Royo</a:t>
            </a:r>
          </a:p>
        </p:txBody>
      </p:sp>
      <p:pic>
        <p:nvPicPr>
          <p:cNvPr id="10" name="Google Shape;67;p15">
            <a:extLst>
              <a:ext uri="{FF2B5EF4-FFF2-40B4-BE49-F238E27FC236}">
                <a16:creationId xmlns:a16="http://schemas.microsoft.com/office/drawing/2014/main" id="{BE48DFB5-450D-4358-87A4-E5D79CA13B61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55800" y="6330820"/>
            <a:ext cx="1611665" cy="3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68;p15">
            <a:extLst>
              <a:ext uri="{FF2B5EF4-FFF2-40B4-BE49-F238E27FC236}">
                <a16:creationId xmlns:a16="http://schemas.microsoft.com/office/drawing/2014/main" id="{F2476E87-89B7-44AD-9C99-1BBB63E730C9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73632" y="5881527"/>
            <a:ext cx="2376000" cy="4172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37" descr="A close-up of a metal object&#10;&#10;AI-generated content may be incorrect.">
            <a:extLst>
              <a:ext uri="{FF2B5EF4-FFF2-40B4-BE49-F238E27FC236}">
                <a16:creationId xmlns:a16="http://schemas.microsoft.com/office/drawing/2014/main" id="{99E00960-F878-4EEE-9E82-26E6092B9E0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22" t="15752" r="47365" b="16850"/>
          <a:stretch>
            <a:fillRect/>
          </a:stretch>
        </p:blipFill>
        <p:spPr>
          <a:xfrm>
            <a:off x="1162661" y="1094517"/>
            <a:ext cx="2250859" cy="4211907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94078CD9-6AED-4867-81C5-DD0C1734CB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91051" y="5901931"/>
            <a:ext cx="2682698" cy="712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379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3C23A2B-8DA7-408D-A016-E69385359A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275"/>
          <a:stretch/>
        </p:blipFill>
        <p:spPr>
          <a:xfrm>
            <a:off x="482600" y="1528233"/>
            <a:ext cx="3818079" cy="3598334"/>
          </a:xfrm>
          <a:prstGeom prst="rect">
            <a:avLst/>
          </a:prstGeom>
        </p:spPr>
      </p:pic>
      <p:sp>
        <p:nvSpPr>
          <p:cNvPr id="4" name="17 CuadroTexto">
            <a:extLst>
              <a:ext uri="{FF2B5EF4-FFF2-40B4-BE49-F238E27FC236}">
                <a16:creationId xmlns:a16="http://schemas.microsoft.com/office/drawing/2014/main" id="{9FA1292F-F375-44A6-BA8E-454DD0FCE9E8}"/>
              </a:ext>
            </a:extLst>
          </p:cNvPr>
          <p:cNvSpPr txBox="1"/>
          <p:nvPr/>
        </p:nvSpPr>
        <p:spPr>
          <a:xfrm>
            <a:off x="180000" y="180000"/>
            <a:ext cx="117487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US" sz="2800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The mixed state in HTS allows </a:t>
            </a:r>
          </a:p>
          <a:p>
            <a:pPr lvl="0"/>
            <a:r>
              <a:rPr kumimoji="0" lang="en-US" sz="2800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			superconductivity to survive up to very high-magnetic fields</a:t>
            </a:r>
          </a:p>
        </p:txBody>
      </p:sp>
      <p:pic>
        <p:nvPicPr>
          <p:cNvPr id="5" name="Picture 84">
            <a:extLst>
              <a:ext uri="{FF2B5EF4-FFF2-40B4-BE49-F238E27FC236}">
                <a16:creationId xmlns:a16="http://schemas.microsoft.com/office/drawing/2014/main" id="{4B0D3E80-E743-4607-AE71-857B6025C0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21"/>
          <a:stretch/>
        </p:blipFill>
        <p:spPr>
          <a:xfrm>
            <a:off x="7146498" y="1939246"/>
            <a:ext cx="2259420" cy="2511006"/>
          </a:xfrm>
          <a:prstGeom prst="rect">
            <a:avLst/>
          </a:prstGeom>
        </p:spPr>
      </p:pic>
      <p:sp>
        <p:nvSpPr>
          <p:cNvPr id="6" name="TextBox 87">
            <a:extLst>
              <a:ext uri="{FF2B5EF4-FFF2-40B4-BE49-F238E27FC236}">
                <a16:creationId xmlns:a16="http://schemas.microsoft.com/office/drawing/2014/main" id="{2D628926-B566-4714-80D1-3A693C2FCE6A}"/>
              </a:ext>
            </a:extLst>
          </p:cNvPr>
          <p:cNvSpPr txBox="1"/>
          <p:nvPr/>
        </p:nvSpPr>
        <p:spPr>
          <a:xfrm>
            <a:off x="6481083" y="1411423"/>
            <a:ext cx="3490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b="1" i="1" dirty="0"/>
              <a:t>Magnetic phase diagram of HTS</a:t>
            </a:r>
            <a:endParaRPr lang="de-DE" sz="1400" b="1" i="1" dirty="0"/>
          </a:p>
        </p:txBody>
      </p:sp>
      <p:sp>
        <p:nvSpPr>
          <p:cNvPr id="7" name="TextBox 41">
            <a:extLst>
              <a:ext uri="{FF2B5EF4-FFF2-40B4-BE49-F238E27FC236}">
                <a16:creationId xmlns:a16="http://schemas.microsoft.com/office/drawing/2014/main" id="{EC2B7D34-D79A-4E6D-9639-AB4ABCA38CD6}"/>
              </a:ext>
            </a:extLst>
          </p:cNvPr>
          <p:cNvSpPr txBox="1"/>
          <p:nvPr/>
        </p:nvSpPr>
        <p:spPr>
          <a:xfrm>
            <a:off x="6781816" y="4554076"/>
            <a:ext cx="34902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/>
              <a:t>In the </a:t>
            </a:r>
            <a:r>
              <a:rPr lang="en-AU" sz="1400" dirty="0">
                <a:solidFill>
                  <a:srgbClr val="C00000"/>
                </a:solidFill>
              </a:rPr>
              <a:t>mixed state </a:t>
            </a:r>
            <a:r>
              <a:rPr lang="en-AU" sz="1400" dirty="0"/>
              <a:t>quantized magnetic field lines called </a:t>
            </a:r>
            <a:r>
              <a:rPr lang="en-AU" sz="1400" dirty="0">
                <a:solidFill>
                  <a:srgbClr val="C00000"/>
                </a:solidFill>
              </a:rPr>
              <a:t>vortices</a:t>
            </a:r>
            <a:r>
              <a:rPr lang="en-AU" sz="1400" dirty="0"/>
              <a:t> penetrate the material.</a:t>
            </a:r>
          </a:p>
        </p:txBody>
      </p:sp>
      <p:sp>
        <p:nvSpPr>
          <p:cNvPr id="8" name="TextBox 41">
            <a:extLst>
              <a:ext uri="{FF2B5EF4-FFF2-40B4-BE49-F238E27FC236}">
                <a16:creationId xmlns:a16="http://schemas.microsoft.com/office/drawing/2014/main" id="{A11259E0-C6F9-47A2-96DE-BCFCDFD69B27}"/>
              </a:ext>
            </a:extLst>
          </p:cNvPr>
          <p:cNvSpPr txBox="1"/>
          <p:nvPr/>
        </p:nvSpPr>
        <p:spPr>
          <a:xfrm>
            <a:off x="946710" y="5325959"/>
            <a:ext cx="9643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trade off is the penetration of superconducting vortices which generate dissipation when move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10">
                <a:extLst>
                  <a:ext uri="{FF2B5EF4-FFF2-40B4-BE49-F238E27FC236}">
                    <a16:creationId xmlns:a16="http://schemas.microsoft.com/office/drawing/2014/main" id="{3A6D492B-5387-48FD-96F6-38510DF1F754}"/>
                  </a:ext>
                </a:extLst>
              </p:cNvPr>
              <p:cNvSpPr txBox="1"/>
              <p:nvPr/>
            </p:nvSpPr>
            <p:spPr>
              <a:xfrm>
                <a:off x="5063277" y="5751353"/>
                <a:ext cx="1982209" cy="4029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en-AU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⃑"/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en-AU" b="0" i="1" smtClean="0">
                          <a:latin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⃑"/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A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AU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s-E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AU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↑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9" name="TextBox 10">
                <a:extLst>
                  <a:ext uri="{FF2B5EF4-FFF2-40B4-BE49-F238E27FC236}">
                    <a16:creationId xmlns:a16="http://schemas.microsoft.com/office/drawing/2014/main" id="{3A6D492B-5387-48FD-96F6-38510DF1F7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3277" y="5751353"/>
                <a:ext cx="1982209" cy="4029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6383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7 CuadroTexto">
            <a:extLst>
              <a:ext uri="{FF2B5EF4-FFF2-40B4-BE49-F238E27FC236}">
                <a16:creationId xmlns:a16="http://schemas.microsoft.com/office/drawing/2014/main" id="{44EBCB9D-D0B8-46A4-B067-709012D55C4C}"/>
              </a:ext>
            </a:extLst>
          </p:cNvPr>
          <p:cNvSpPr txBox="1"/>
          <p:nvPr/>
        </p:nvSpPr>
        <p:spPr>
          <a:xfrm>
            <a:off x="180000" y="180000"/>
            <a:ext cx="116490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GB" sz="2800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Pinning </a:t>
            </a:r>
            <a:r>
              <a:rPr kumimoji="0" lang="en-GB" sz="2800" b="1" i="1" u="none" strike="noStrike" kern="0" cap="none" spc="0" normalizeH="0" baseline="0" dirty="0" err="1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centers</a:t>
            </a:r>
            <a:r>
              <a:rPr kumimoji="0" lang="en-GB" sz="2800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 are introduced in the material</a:t>
            </a:r>
          </a:p>
          <a:p>
            <a:pPr lvl="0"/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					</a:t>
            </a:r>
            <a:r>
              <a:rPr kumimoji="0" lang="en-GB" sz="2800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to stop (or reduce) the movement of vortices</a:t>
            </a:r>
            <a:endParaRPr lang="es-ES" sz="2800" b="1" i="1" dirty="0">
              <a:solidFill>
                <a:srgbClr val="BD0000"/>
              </a:solidFill>
            </a:endParaRPr>
          </a:p>
        </p:txBody>
      </p:sp>
      <p:sp>
        <p:nvSpPr>
          <p:cNvPr id="14" name="17 CuadroTexto">
            <a:extLst>
              <a:ext uri="{FF2B5EF4-FFF2-40B4-BE49-F238E27FC236}">
                <a16:creationId xmlns:a16="http://schemas.microsoft.com/office/drawing/2014/main" id="{6B00595E-3BD7-4E88-834D-FF23CA68A8BE}"/>
              </a:ext>
            </a:extLst>
          </p:cNvPr>
          <p:cNvSpPr txBox="1"/>
          <p:nvPr/>
        </p:nvSpPr>
        <p:spPr>
          <a:xfrm>
            <a:off x="261730" y="1278361"/>
            <a:ext cx="3146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US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Some material defects act</a:t>
            </a:r>
            <a:r>
              <a:rPr kumimoji="0" lang="en-US" b="1" i="1" u="none" strike="noStrike" kern="0" cap="none" spc="0" normalizeH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 as pinning centers for vortices</a:t>
            </a:r>
            <a:endParaRPr kumimoji="0" lang="en-US" b="1" i="1" u="none" strike="noStrike" kern="0" cap="none" spc="0" normalizeH="0" baseline="0" dirty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7152A81A-354E-4F69-A4ED-47D3E4E04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183" y="2007308"/>
            <a:ext cx="1578731" cy="1474277"/>
          </a:xfrm>
          <a:prstGeom prst="rect">
            <a:avLst/>
          </a:prstGeom>
        </p:spPr>
      </p:pic>
      <p:sp>
        <p:nvSpPr>
          <p:cNvPr id="18" name="Elipse 17">
            <a:extLst>
              <a:ext uri="{FF2B5EF4-FFF2-40B4-BE49-F238E27FC236}">
                <a16:creationId xmlns:a16="http://schemas.microsoft.com/office/drawing/2014/main" id="{C9AC7348-30A1-4C3F-A695-4194837BF6F5}"/>
              </a:ext>
            </a:extLst>
          </p:cNvPr>
          <p:cNvSpPr/>
          <p:nvPr/>
        </p:nvSpPr>
        <p:spPr>
          <a:xfrm>
            <a:off x="1410833" y="2923474"/>
            <a:ext cx="97627" cy="9762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958C7FD0-647E-48BD-8147-1E5B7E9C44C8}"/>
                  </a:ext>
                </a:extLst>
              </p:cNvPr>
              <p:cNvSpPr txBox="1"/>
              <p:nvPr/>
            </p:nvSpPr>
            <p:spPr>
              <a:xfrm>
                <a:off x="4704845" y="6051329"/>
                <a:ext cx="4257191" cy="3955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i="1" kern="0" dirty="0">
                    <a:solidFill>
                      <a:srgbClr val="4F81BD">
                        <a:lumMod val="75000"/>
                      </a:srgbClr>
                    </a:solidFill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kern="0">
                            <a:solidFill>
                              <a:srgbClr val="4F81BD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kern="0">
                            <a:solidFill>
                              <a:srgbClr val="4F81BD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1" i="1" kern="0">
                            <a:solidFill>
                              <a:srgbClr val="4F81BD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𝑟𝑓</m:t>
                        </m:r>
                      </m:sub>
                    </m:sSub>
                    <m:r>
                      <a:rPr lang="en-GB" b="1" i="1" kern="0">
                        <a:solidFill>
                          <a:srgbClr val="4F81BD">
                            <a:lumMod val="75000"/>
                          </a:srgbClr>
                        </a:solidFill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GB" b="1" i="1" kern="0">
                            <a:solidFill>
                              <a:srgbClr val="4F81BD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kern="0">
                            <a:solidFill>
                              <a:srgbClr val="4F81BD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1" i="1" kern="0">
                            <a:solidFill>
                              <a:srgbClr val="4F81BD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GB" b="1" i="1" kern="0" dirty="0">
                    <a:solidFill>
                      <a:srgbClr val="4F81BD">
                        <a:lumMod val="75000"/>
                      </a:srgbClr>
                    </a:solidFill>
                  </a:rPr>
                  <a:t> pinning </a:t>
                </a:r>
                <a:r>
                  <a:rPr lang="en-GB" b="1" i="1" kern="0" dirty="0" err="1">
                    <a:solidFill>
                      <a:srgbClr val="4F81BD">
                        <a:lumMod val="75000"/>
                      </a:srgbClr>
                    </a:solidFill>
                  </a:rPr>
                  <a:t>centers</a:t>
                </a:r>
                <a:r>
                  <a:rPr lang="en-GB" b="1" i="1" kern="0" dirty="0">
                    <a:solidFill>
                      <a:srgbClr val="4F81BD">
                        <a:lumMod val="75000"/>
                      </a:srgbClr>
                    </a:solidFill>
                  </a:rPr>
                  <a:t> can keep R</a:t>
                </a:r>
                <a:r>
                  <a:rPr lang="en-GB" b="1" i="1" kern="0" baseline="-25000" dirty="0">
                    <a:solidFill>
                      <a:srgbClr val="4F81BD">
                        <a:lumMod val="75000"/>
                      </a:srgbClr>
                    </a:solidFill>
                  </a:rPr>
                  <a:t>s</a:t>
                </a:r>
                <a:r>
                  <a:rPr lang="en-GB" b="1" i="1" kern="0" dirty="0">
                    <a:solidFill>
                      <a:srgbClr val="4F81BD">
                        <a:lumMod val="75000"/>
                      </a:srgbClr>
                    </a:solidFill>
                  </a:rPr>
                  <a:t> low</a:t>
                </a:r>
              </a:p>
            </p:txBody>
          </p:sp>
        </mc:Choice>
        <mc:Fallback xmlns=""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958C7FD0-647E-48BD-8147-1E5B7E9C44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4845" y="6051329"/>
                <a:ext cx="4257191" cy="395558"/>
              </a:xfrm>
              <a:prstGeom prst="rect">
                <a:avLst/>
              </a:prstGeom>
              <a:blipFill>
                <a:blip r:embed="rId3"/>
                <a:stretch>
                  <a:fillRect l="-1289" t="-7692" r="-143" b="-1846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Imagen 34">
            <a:extLst>
              <a:ext uri="{FF2B5EF4-FFF2-40B4-BE49-F238E27FC236}">
                <a16:creationId xmlns:a16="http://schemas.microsoft.com/office/drawing/2014/main" id="{6C9EDEE8-80CA-4AB0-8F53-EF733D28582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0383"/>
          <a:stretch/>
        </p:blipFill>
        <p:spPr>
          <a:xfrm>
            <a:off x="4704845" y="2437676"/>
            <a:ext cx="4180966" cy="34221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9CA49AAF-361E-4370-8145-79722879F3FF}"/>
                  </a:ext>
                </a:extLst>
              </p:cNvPr>
              <p:cNvSpPr txBox="1"/>
              <p:nvPr/>
            </p:nvSpPr>
            <p:spPr>
              <a:xfrm>
                <a:off x="4895636" y="1397183"/>
                <a:ext cx="3990175" cy="944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i="1" kern="0" dirty="0">
                    <a:solidFill>
                      <a:srgbClr val="4F81BD">
                        <a:lumMod val="75000"/>
                      </a:srgbClr>
                    </a:solidFill>
                  </a:rPr>
                  <a:t>In RF applications (like </a:t>
                </a:r>
                <a:r>
                  <a:rPr lang="en-GB" b="1" i="1" kern="0" dirty="0" err="1">
                    <a:solidFill>
                      <a:srgbClr val="4F81BD">
                        <a:lumMod val="75000"/>
                      </a:srgbClr>
                    </a:solidFill>
                  </a:rPr>
                  <a:t>haloscopes</a:t>
                </a:r>
                <a:r>
                  <a:rPr lang="en-GB" b="1" i="1" kern="0" dirty="0">
                    <a:solidFill>
                      <a:srgbClr val="4F81BD">
                        <a:lumMod val="75000"/>
                      </a:srgbClr>
                    </a:solidFill>
                  </a:rPr>
                  <a:t>) the depinning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kern="0" smtClean="0">
                            <a:solidFill>
                              <a:srgbClr val="4F81BD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kern="0">
                            <a:solidFill>
                              <a:srgbClr val="4F81BD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1" i="1" kern="0">
                            <a:solidFill>
                              <a:srgbClr val="4F81BD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GB" b="1" i="1" kern="0" dirty="0">
                    <a:solidFill>
                      <a:srgbClr val="4F81BD">
                        <a:lumMod val="75000"/>
                      </a:srgbClr>
                    </a:solidFill>
                  </a:rPr>
                  <a:t> separates low from high dissipation regimes</a:t>
                </a:r>
              </a:p>
            </p:txBody>
          </p:sp>
        </mc:Choice>
        <mc:Fallback xmlns="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9CA49AAF-361E-4370-8145-79722879F3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5636" y="1397183"/>
                <a:ext cx="3990175" cy="944746"/>
              </a:xfrm>
              <a:prstGeom prst="rect">
                <a:avLst/>
              </a:prstGeom>
              <a:blipFill>
                <a:blip r:embed="rId5"/>
                <a:stretch>
                  <a:fillRect l="-1221" t="-3226" b="-967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9359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7 CuadroTexto">
            <a:extLst>
              <a:ext uri="{FF2B5EF4-FFF2-40B4-BE49-F238E27FC236}">
                <a16:creationId xmlns:a16="http://schemas.microsoft.com/office/drawing/2014/main" id="{A6A6A8E2-197C-4FEB-A8E2-50F2B38D6449}"/>
              </a:ext>
            </a:extLst>
          </p:cNvPr>
          <p:cNvSpPr txBox="1"/>
          <p:nvPr/>
        </p:nvSpPr>
        <p:spPr>
          <a:xfrm>
            <a:off x="1414686" y="3051326"/>
            <a:ext cx="9362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1 – REBCO HTS and its surface resistance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3DBAFE6E-AACA-4428-A3C8-817A7D2D48C2}"/>
              </a:ext>
            </a:extLst>
          </p:cNvPr>
          <p:cNvSpPr txBox="1"/>
          <p:nvPr/>
        </p:nvSpPr>
        <p:spPr>
          <a:xfrm>
            <a:off x="0" y="10619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kern="0" dirty="0">
                <a:solidFill>
                  <a:srgbClr val="BD0000"/>
                </a:solidFill>
              </a:rPr>
              <a:t>Outline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0" name="2 CuadroTexto">
            <a:extLst>
              <a:ext uri="{FF2B5EF4-FFF2-40B4-BE49-F238E27FC236}">
                <a16:creationId xmlns:a16="http://schemas.microsoft.com/office/drawing/2014/main" id="{62D448ED-466D-497B-A6F5-5630255ED654}"/>
              </a:ext>
            </a:extLst>
          </p:cNvPr>
          <p:cNvSpPr txBox="1"/>
          <p:nvPr/>
        </p:nvSpPr>
        <p:spPr>
          <a:xfrm>
            <a:off x="1414686" y="4269283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3 – </a:t>
            </a:r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REBCO coated </a:t>
            </a:r>
            <a:r>
              <a:rPr lang="en-GB" sz="2000" b="1" dirty="0" err="1">
                <a:solidFill>
                  <a:srgbClr val="002060"/>
                </a:solidFill>
                <a:cs typeface="Arial" pitchFamily="34" charset="0"/>
              </a:rPr>
              <a:t>haloscopes</a:t>
            </a:r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 for cold DM detection</a:t>
            </a:r>
            <a:endParaRPr lang="en-US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1" name="1 CuadroTexto">
            <a:extLst>
              <a:ext uri="{FF2B5EF4-FFF2-40B4-BE49-F238E27FC236}">
                <a16:creationId xmlns:a16="http://schemas.microsoft.com/office/drawing/2014/main" id="{EE74E82C-FC56-4EF9-92EF-DDB30FE0AE9D}"/>
              </a:ext>
            </a:extLst>
          </p:cNvPr>
          <p:cNvSpPr txBox="1"/>
          <p:nvPr/>
        </p:nvSpPr>
        <p:spPr>
          <a:xfrm>
            <a:off x="1414686" y="3660925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2 – </a:t>
            </a:r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How we coat surfaces with REBCO </a:t>
            </a:r>
            <a:endParaRPr lang="en-GB" sz="2000" b="1" dirty="0">
              <a:solidFill>
                <a:srgbClr val="00206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384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7 CuadroTexto">
            <a:extLst>
              <a:ext uri="{FF2B5EF4-FFF2-40B4-BE49-F238E27FC236}">
                <a16:creationId xmlns:a16="http://schemas.microsoft.com/office/drawing/2014/main" id="{A6A6A8E2-197C-4FEB-A8E2-50F2B38D6449}"/>
              </a:ext>
            </a:extLst>
          </p:cNvPr>
          <p:cNvSpPr txBox="1"/>
          <p:nvPr/>
        </p:nvSpPr>
        <p:spPr>
          <a:xfrm>
            <a:off x="1414686" y="3051326"/>
            <a:ext cx="9362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1 – REBCO HTS and its surface resistance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3DBAFE6E-AACA-4428-A3C8-817A7D2D48C2}"/>
              </a:ext>
            </a:extLst>
          </p:cNvPr>
          <p:cNvSpPr txBox="1"/>
          <p:nvPr/>
        </p:nvSpPr>
        <p:spPr>
          <a:xfrm>
            <a:off x="0" y="10619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kern="0" dirty="0">
                <a:solidFill>
                  <a:srgbClr val="BD0000"/>
                </a:solidFill>
              </a:rPr>
              <a:t>Outline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0" name="2 CuadroTexto">
            <a:extLst>
              <a:ext uri="{FF2B5EF4-FFF2-40B4-BE49-F238E27FC236}">
                <a16:creationId xmlns:a16="http://schemas.microsoft.com/office/drawing/2014/main" id="{62D448ED-466D-497B-A6F5-5630255ED654}"/>
              </a:ext>
            </a:extLst>
          </p:cNvPr>
          <p:cNvSpPr txBox="1"/>
          <p:nvPr/>
        </p:nvSpPr>
        <p:spPr>
          <a:xfrm>
            <a:off x="1414686" y="4269283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3 – </a:t>
            </a:r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REBCO coated </a:t>
            </a:r>
            <a:r>
              <a:rPr lang="en-GB" sz="2000" b="1" dirty="0" err="1">
                <a:solidFill>
                  <a:srgbClr val="002060"/>
                </a:solidFill>
                <a:cs typeface="Arial" pitchFamily="34" charset="0"/>
              </a:rPr>
              <a:t>haloscopes</a:t>
            </a:r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 for cold DM detection</a:t>
            </a:r>
            <a:endParaRPr lang="en-US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1" name="1 CuadroTexto">
            <a:extLst>
              <a:ext uri="{FF2B5EF4-FFF2-40B4-BE49-F238E27FC236}">
                <a16:creationId xmlns:a16="http://schemas.microsoft.com/office/drawing/2014/main" id="{EE74E82C-FC56-4EF9-92EF-DDB30FE0AE9D}"/>
              </a:ext>
            </a:extLst>
          </p:cNvPr>
          <p:cNvSpPr txBox="1"/>
          <p:nvPr/>
        </p:nvSpPr>
        <p:spPr>
          <a:xfrm>
            <a:off x="1414686" y="3660925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2 – </a:t>
            </a:r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How we coat surfaces with REBCO </a:t>
            </a:r>
            <a:endParaRPr lang="en-GB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2084AC22-8109-484B-9A6B-AD217B9E06E7}"/>
              </a:ext>
            </a:extLst>
          </p:cNvPr>
          <p:cNvSpPr/>
          <p:nvPr/>
        </p:nvSpPr>
        <p:spPr>
          <a:xfrm>
            <a:off x="1207045" y="3660925"/>
            <a:ext cx="9682083" cy="21855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8750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17 CuadroTexto"/>
          <p:cNvSpPr txBox="1"/>
          <p:nvPr/>
        </p:nvSpPr>
        <p:spPr>
          <a:xfrm>
            <a:off x="180000" y="180000"/>
            <a:ext cx="116490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GB" sz="2800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Coated Conductors solve the problem of </a:t>
            </a:r>
            <a:r>
              <a:rPr kumimoji="0" lang="en-US" sz="2800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needing a textured substrate</a:t>
            </a:r>
          </a:p>
          <a:p>
            <a:pPr lvl="0"/>
            <a:r>
              <a:rPr lang="en-US" sz="2800" b="1" i="1" kern="0" dirty="0">
                <a:solidFill>
                  <a:srgbClr val="4F81BD">
                    <a:lumMod val="75000"/>
                  </a:srgbClr>
                </a:solidFill>
              </a:rPr>
              <a:t>							</a:t>
            </a:r>
            <a:r>
              <a:rPr kumimoji="0" lang="en-US" sz="2800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to obtain high-quality REBCO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818891" y="1639394"/>
                <a:ext cx="2165914" cy="9482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b="1" i="1" dirty="0">
                    <a:solidFill>
                      <a:srgbClr val="376092"/>
                    </a:solidFill>
                  </a:rPr>
                  <a:t>T</a:t>
                </a:r>
                <a:r>
                  <a:rPr lang="es-ES" b="1" i="1" baseline="-25000" dirty="0">
                    <a:solidFill>
                      <a:srgbClr val="376092"/>
                    </a:solidFill>
                  </a:rPr>
                  <a:t>c</a:t>
                </a:r>
                <a:r>
                  <a:rPr lang="es-ES" b="1" i="1" dirty="0">
                    <a:solidFill>
                      <a:srgbClr val="376092"/>
                    </a:solidFill>
                  </a:rPr>
                  <a:t> ≈ 91 K</a:t>
                </a:r>
              </a:p>
              <a:p>
                <a:r>
                  <a:rPr lang="es-ES" b="1" i="1" dirty="0">
                    <a:solidFill>
                      <a:srgbClr val="376092"/>
                    </a:solidFill>
                  </a:rPr>
                  <a:t>H</a:t>
                </a:r>
                <a:r>
                  <a:rPr lang="es-ES" b="1" i="1" baseline="-25000" dirty="0">
                    <a:solidFill>
                      <a:srgbClr val="376092"/>
                    </a:solidFill>
                  </a:rPr>
                  <a:t>c2</a:t>
                </a:r>
                <a:r>
                  <a:rPr lang="es-ES" b="1" i="1" dirty="0">
                    <a:solidFill>
                      <a:srgbClr val="376092"/>
                    </a:solidFill>
                  </a:rPr>
                  <a:t> (4.2K) &gt; 100 T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b="1" i="1" smtClean="0">
                            <a:solidFill>
                              <a:srgbClr val="37609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1" i="1" smtClean="0">
                            <a:solidFill>
                              <a:srgbClr val="37609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s-ES" b="1" i="1" smtClean="0">
                            <a:solidFill>
                              <a:srgbClr val="376092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  <m:r>
                      <a:rPr lang="es-ES" b="1" i="1" smtClean="0">
                        <a:solidFill>
                          <a:srgbClr val="37609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s-ES" b="1" i="1" smtClean="0">
                        <a:solidFill>
                          <a:srgbClr val="37609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𝟑𝟎</m:t>
                    </m:r>
                    <m:r>
                      <a:rPr lang="es-ES" b="1" i="1" smtClean="0">
                        <a:solidFill>
                          <a:srgbClr val="37609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−</m:t>
                    </m:r>
                    <m:r>
                      <a:rPr lang="es-ES" b="1" i="1" smtClean="0">
                        <a:solidFill>
                          <a:srgbClr val="37609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𝟓𝟎</m:t>
                    </m:r>
                    <m:r>
                      <a:rPr lang="es-ES" b="1" i="1" smtClean="0">
                        <a:solidFill>
                          <a:srgbClr val="37609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ES" b="1" i="1" smtClean="0">
                        <a:solidFill>
                          <a:srgbClr val="37609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𝑮𝑯𝒛</m:t>
                    </m:r>
                  </m:oMath>
                </a14:m>
                <a:r>
                  <a:rPr lang="es-ES" b="1" i="1" dirty="0">
                    <a:solidFill>
                      <a:srgbClr val="376092"/>
                    </a:solidFill>
                  </a:rPr>
                  <a:t> </a:t>
                </a:r>
                <a:endParaRPr lang="en-GB" b="1" i="1" dirty="0">
                  <a:solidFill>
                    <a:srgbClr val="BD0000"/>
                  </a:solidFill>
                </a:endParaRP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891" y="1639394"/>
                <a:ext cx="2165914" cy="948208"/>
              </a:xfrm>
              <a:prstGeom prst="rect">
                <a:avLst/>
              </a:prstGeom>
              <a:blipFill>
                <a:blip r:embed="rId2"/>
                <a:stretch>
                  <a:fillRect l="-2247" t="-3871" b="-1935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CuadroTexto 44">
            <a:extLst>
              <a:ext uri="{FF2B5EF4-FFF2-40B4-BE49-F238E27FC236}">
                <a16:creationId xmlns:a16="http://schemas.microsoft.com/office/drawing/2014/main" id="{4046E9AF-E5E3-455B-BABB-207DA3592868}"/>
              </a:ext>
            </a:extLst>
          </p:cNvPr>
          <p:cNvSpPr txBox="1"/>
          <p:nvPr/>
        </p:nvSpPr>
        <p:spPr>
          <a:xfrm>
            <a:off x="391844" y="1275119"/>
            <a:ext cx="2101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Why REBa</a:t>
            </a:r>
            <a:r>
              <a:rPr lang="en-US" b="1" i="1" baseline="-25000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</a:t>
            </a:r>
            <a:r>
              <a:rPr lang="en-US" b="1" i="1" baseline="-25000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b="1" i="1" baseline="-25000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7-x</a:t>
            </a:r>
            <a:r>
              <a:rPr lang="en-US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2D2AE8B5-DE6B-437B-A3F5-C53EC2346C31}"/>
              </a:ext>
            </a:extLst>
          </p:cNvPr>
          <p:cNvSpPr txBox="1"/>
          <p:nvPr/>
        </p:nvSpPr>
        <p:spPr>
          <a:xfrm>
            <a:off x="391844" y="2592929"/>
            <a:ext cx="2632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 REBCO needs epitaxy </a:t>
            </a:r>
          </a:p>
        </p:txBody>
      </p:sp>
    </p:spTree>
    <p:extLst>
      <p:ext uri="{BB962C8B-B14F-4D97-AF65-F5344CB8AC3E}">
        <p14:creationId xmlns:p14="http://schemas.microsoft.com/office/powerpoint/2010/main" val="30829076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44210" t="40195" r="27812" b="45565"/>
          <a:stretch/>
        </p:blipFill>
        <p:spPr>
          <a:xfrm>
            <a:off x="4006515" y="1977939"/>
            <a:ext cx="4898439" cy="1869794"/>
          </a:xfrm>
          <a:prstGeom prst="rect">
            <a:avLst/>
          </a:prstGeom>
        </p:spPr>
      </p:pic>
      <p:cxnSp>
        <p:nvCxnSpPr>
          <p:cNvPr id="8" name="Straight Arrow Connector 7"/>
          <p:cNvCxnSpPr>
            <a:cxnSpLocks/>
          </p:cNvCxnSpPr>
          <p:nvPr/>
        </p:nvCxnSpPr>
        <p:spPr>
          <a:xfrm>
            <a:off x="3896349" y="2113498"/>
            <a:ext cx="380157" cy="74643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821933" y="1520866"/>
            <a:ext cx="19263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/>
              <a:t>Cu </a:t>
            </a:r>
            <a:r>
              <a:rPr lang="en-GB" baseline="-10000"/>
              <a:t>~</a:t>
            </a:r>
            <a:r>
              <a:rPr lang="en-GB"/>
              <a:t> 20 </a:t>
            </a:r>
            <a:r>
              <a:rPr lang="en-GB">
                <a:latin typeface="Symbol" panose="05050102010706020507" pitchFamily="18" charset="2"/>
              </a:rPr>
              <a:t>m</a:t>
            </a:r>
            <a:r>
              <a:rPr lang="en-GB"/>
              <a:t>m</a:t>
            </a:r>
          </a:p>
          <a:p>
            <a:pPr algn="ctr"/>
            <a:r>
              <a:rPr lang="en-GB"/>
              <a:t>(electrical contact)</a:t>
            </a:r>
          </a:p>
        </p:txBody>
      </p:sp>
      <p:cxnSp>
        <p:nvCxnSpPr>
          <p:cNvPr id="11" name="Straight Arrow Connector 10"/>
          <p:cNvCxnSpPr>
            <a:cxnSpLocks/>
          </p:cNvCxnSpPr>
          <p:nvPr/>
        </p:nvCxnSpPr>
        <p:spPr>
          <a:xfrm>
            <a:off x="6044527" y="1546722"/>
            <a:ext cx="692647" cy="118925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094463" y="1217751"/>
            <a:ext cx="2271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Ag </a:t>
            </a:r>
            <a:r>
              <a:rPr lang="en-GB" baseline="-10000"/>
              <a:t>~</a:t>
            </a:r>
            <a:r>
              <a:rPr lang="en-GB"/>
              <a:t> 2 </a:t>
            </a:r>
            <a:r>
              <a:rPr lang="en-GB">
                <a:latin typeface="Symbol" panose="05050102010706020507" pitchFamily="18" charset="2"/>
              </a:rPr>
              <a:t>m</a:t>
            </a:r>
            <a:r>
              <a:rPr lang="en-GB"/>
              <a:t>m (protection)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7105493" y="1875773"/>
            <a:ext cx="1357121" cy="88892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488481" y="1555287"/>
            <a:ext cx="2242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REBCO HTS </a:t>
            </a:r>
            <a:r>
              <a:rPr lang="es-ES" baseline="-10000" dirty="0"/>
              <a:t>~</a:t>
            </a:r>
            <a:r>
              <a:rPr lang="es-ES" dirty="0"/>
              <a:t> 1 – 3 </a:t>
            </a:r>
            <a:r>
              <a:rPr lang="es-ES" dirty="0">
                <a:latin typeface="Symbol" panose="05050102010706020507" pitchFamily="18" charset="2"/>
              </a:rPr>
              <a:t>m</a:t>
            </a:r>
            <a:r>
              <a:rPr lang="es-ES" dirty="0"/>
              <a:t>m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7496762" y="2320234"/>
            <a:ext cx="1340003" cy="63338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408306" y="1977939"/>
            <a:ext cx="3667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Buffers </a:t>
            </a:r>
            <a:r>
              <a:rPr lang="en-GB" baseline="-10000" dirty="0">
                <a:solidFill>
                  <a:prstClr val="black"/>
                </a:solidFill>
              </a:rPr>
              <a:t>~</a:t>
            </a:r>
            <a:r>
              <a:rPr lang="en-GB" dirty="0"/>
              <a:t> 0.2 – 1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 (provide texture)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7975997" y="3148777"/>
            <a:ext cx="1139327" cy="14064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8564462" y="2799696"/>
            <a:ext cx="3235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Metallic Substrate </a:t>
            </a:r>
            <a:r>
              <a:rPr lang="en-GB" baseline="-10000" dirty="0">
                <a:solidFill>
                  <a:prstClr val="black"/>
                </a:solidFill>
              </a:rPr>
              <a:t>~</a:t>
            </a:r>
            <a:r>
              <a:rPr lang="en-GB" dirty="0"/>
              <a:t> 30 – 100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</a:t>
            </a:r>
          </a:p>
          <a:p>
            <a:r>
              <a:rPr lang="en-GB" dirty="0"/>
              <a:t>	(provides flexibility)</a:t>
            </a:r>
          </a:p>
        </p:txBody>
      </p:sp>
      <p:sp>
        <p:nvSpPr>
          <p:cNvPr id="39" name="17 CuadroTexto"/>
          <p:cNvSpPr txBox="1"/>
          <p:nvPr/>
        </p:nvSpPr>
        <p:spPr>
          <a:xfrm>
            <a:off x="180000" y="180000"/>
            <a:ext cx="116490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GB" sz="2800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Coated Conductors solve the problem of </a:t>
            </a:r>
            <a:r>
              <a:rPr kumimoji="0" lang="en-US" sz="2800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needing a textured substrate</a:t>
            </a:r>
          </a:p>
          <a:p>
            <a:pPr lvl="0"/>
            <a:r>
              <a:rPr lang="en-US" sz="2800" b="1" i="1" kern="0" dirty="0">
                <a:solidFill>
                  <a:srgbClr val="4F81BD">
                    <a:lumMod val="75000"/>
                  </a:srgbClr>
                </a:solidFill>
              </a:rPr>
              <a:t>							</a:t>
            </a:r>
            <a:r>
              <a:rPr kumimoji="0" lang="en-US" sz="2800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to obtain high-quality REBCO</a:t>
            </a:r>
          </a:p>
        </p:txBody>
      </p:sp>
      <p:grpSp>
        <p:nvGrpSpPr>
          <p:cNvPr id="24" name="Grupo 23">
            <a:extLst>
              <a:ext uri="{FF2B5EF4-FFF2-40B4-BE49-F238E27FC236}">
                <a16:creationId xmlns:a16="http://schemas.microsoft.com/office/drawing/2014/main" id="{FD9DB855-D309-4914-A562-8C5035BAEA09}"/>
              </a:ext>
            </a:extLst>
          </p:cNvPr>
          <p:cNvGrpSpPr/>
          <p:nvPr/>
        </p:nvGrpSpPr>
        <p:grpSpPr>
          <a:xfrm>
            <a:off x="139631" y="5498525"/>
            <a:ext cx="5097400" cy="1222916"/>
            <a:chOff x="665333" y="5333581"/>
            <a:chExt cx="5097400" cy="1222916"/>
          </a:xfrm>
        </p:grpSpPr>
        <p:grpSp>
          <p:nvGrpSpPr>
            <p:cNvPr id="25" name="Group 36">
              <a:extLst>
                <a:ext uri="{FF2B5EF4-FFF2-40B4-BE49-F238E27FC236}">
                  <a16:creationId xmlns:a16="http://schemas.microsoft.com/office/drawing/2014/main" id="{6F90D77C-82D8-4C9D-A09B-10166C0BD96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5333" y="5441864"/>
              <a:ext cx="5097400" cy="1114633"/>
              <a:chOff x="7340357" y="5581290"/>
              <a:chExt cx="3216670" cy="703379"/>
            </a:xfrm>
          </p:grpSpPr>
          <p:pic>
            <p:nvPicPr>
              <p:cNvPr id="29" name="Picture 32">
                <a:extLst>
                  <a:ext uri="{FF2B5EF4-FFF2-40B4-BE49-F238E27FC236}">
                    <a16:creationId xmlns:a16="http://schemas.microsoft.com/office/drawing/2014/main" id="{5CB78DBA-81D0-41C3-BDD4-DB22A5CD32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00683" y="5986439"/>
                <a:ext cx="1056344" cy="287358"/>
              </a:xfrm>
              <a:prstGeom prst="rect">
                <a:avLst/>
              </a:prstGeom>
            </p:spPr>
          </p:pic>
          <p:pic>
            <p:nvPicPr>
              <p:cNvPr id="38" name="Picture 33">
                <a:extLst>
                  <a:ext uri="{FF2B5EF4-FFF2-40B4-BE49-F238E27FC236}">
                    <a16:creationId xmlns:a16="http://schemas.microsoft.com/office/drawing/2014/main" id="{CB120797-F3C6-4D62-BBAF-6AC643F219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40357" y="5935647"/>
                <a:ext cx="1063921" cy="336546"/>
              </a:xfrm>
              <a:prstGeom prst="rect">
                <a:avLst/>
              </a:prstGeom>
            </p:spPr>
          </p:pic>
          <p:pic>
            <p:nvPicPr>
              <p:cNvPr id="40" name="Picture 34">
                <a:extLst>
                  <a:ext uri="{FF2B5EF4-FFF2-40B4-BE49-F238E27FC236}">
                    <a16:creationId xmlns:a16="http://schemas.microsoft.com/office/drawing/2014/main" id="{8F163AFA-B769-4C51-9523-2732026C8B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492597" y="5951711"/>
                <a:ext cx="863937" cy="332958"/>
              </a:xfrm>
              <a:prstGeom prst="rect">
                <a:avLst/>
              </a:prstGeom>
            </p:spPr>
          </p:pic>
          <p:pic>
            <p:nvPicPr>
              <p:cNvPr id="42" name="Picture 35">
                <a:extLst>
                  <a:ext uri="{FF2B5EF4-FFF2-40B4-BE49-F238E27FC236}">
                    <a16:creationId xmlns:a16="http://schemas.microsoft.com/office/drawing/2014/main" id="{7F7BB457-0C60-424C-BAD8-82671100F7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10255" y="5581290"/>
                <a:ext cx="874313" cy="249179"/>
              </a:xfrm>
              <a:prstGeom prst="rect">
                <a:avLst/>
              </a:prstGeom>
            </p:spPr>
          </p:pic>
        </p:grpSp>
        <p:pic>
          <p:nvPicPr>
            <p:cNvPr id="26" name="Picture 4" descr="Faraday Factory Japan - Electrical/electronic Manufacturing ...">
              <a:extLst>
                <a:ext uri="{FF2B5EF4-FFF2-40B4-BE49-F238E27FC236}">
                  <a16:creationId xmlns:a16="http://schemas.microsoft.com/office/drawing/2014/main" id="{1181CAE0-C991-420D-9F26-3529E4E1B99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775" b="28539"/>
            <a:stretch/>
          </p:blipFill>
          <p:spPr bwMode="auto">
            <a:xfrm>
              <a:off x="4198132" y="5333581"/>
              <a:ext cx="1422033" cy="6260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3" name="CuadroTexto 42">
            <a:extLst>
              <a:ext uri="{FF2B5EF4-FFF2-40B4-BE49-F238E27FC236}">
                <a16:creationId xmlns:a16="http://schemas.microsoft.com/office/drawing/2014/main" id="{5B11763B-E167-469B-AF9B-34EC2284B86D}"/>
              </a:ext>
            </a:extLst>
          </p:cNvPr>
          <p:cNvSpPr txBox="1"/>
          <p:nvPr/>
        </p:nvSpPr>
        <p:spPr>
          <a:xfrm>
            <a:off x="200682" y="4979224"/>
            <a:ext cx="2363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collaboration with: 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65444805-7C51-4C9B-B96B-4E117CF6CFE0}"/>
              </a:ext>
            </a:extLst>
          </p:cNvPr>
          <p:cNvSpPr txBox="1"/>
          <p:nvPr/>
        </p:nvSpPr>
        <p:spPr>
          <a:xfrm>
            <a:off x="2885024" y="4026049"/>
            <a:ext cx="6421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CCs are commercially available with different widths in Km length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40">
                <a:extLst>
                  <a:ext uri="{FF2B5EF4-FFF2-40B4-BE49-F238E27FC236}">
                    <a16:creationId xmlns:a16="http://schemas.microsoft.com/office/drawing/2014/main" id="{ACA9C82F-74B1-4EA5-84BF-33071AADCDBB}"/>
                  </a:ext>
                </a:extLst>
              </p:cNvPr>
              <p:cNvSpPr txBox="1"/>
              <p:nvPr/>
            </p:nvSpPr>
            <p:spPr>
              <a:xfrm>
                <a:off x="818891" y="1639394"/>
                <a:ext cx="2165914" cy="9482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b="1" i="1" dirty="0">
                    <a:solidFill>
                      <a:srgbClr val="376092"/>
                    </a:solidFill>
                  </a:rPr>
                  <a:t>T</a:t>
                </a:r>
                <a:r>
                  <a:rPr lang="es-ES" b="1" i="1" baseline="-25000" dirty="0">
                    <a:solidFill>
                      <a:srgbClr val="376092"/>
                    </a:solidFill>
                  </a:rPr>
                  <a:t>c</a:t>
                </a:r>
                <a:r>
                  <a:rPr lang="es-ES" b="1" i="1" dirty="0">
                    <a:solidFill>
                      <a:srgbClr val="376092"/>
                    </a:solidFill>
                  </a:rPr>
                  <a:t> ≈ 91 K</a:t>
                </a:r>
              </a:p>
              <a:p>
                <a:r>
                  <a:rPr lang="es-ES" b="1" i="1" dirty="0">
                    <a:solidFill>
                      <a:srgbClr val="376092"/>
                    </a:solidFill>
                  </a:rPr>
                  <a:t>H</a:t>
                </a:r>
                <a:r>
                  <a:rPr lang="es-ES" b="1" i="1" baseline="-25000" dirty="0">
                    <a:solidFill>
                      <a:srgbClr val="376092"/>
                    </a:solidFill>
                  </a:rPr>
                  <a:t>c2</a:t>
                </a:r>
                <a:r>
                  <a:rPr lang="es-ES" b="1" i="1" dirty="0">
                    <a:solidFill>
                      <a:srgbClr val="376092"/>
                    </a:solidFill>
                  </a:rPr>
                  <a:t> (4.2K) &gt; 100 T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b="1" i="1" smtClean="0">
                            <a:solidFill>
                              <a:srgbClr val="37609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1" i="1" smtClean="0">
                            <a:solidFill>
                              <a:srgbClr val="37609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s-ES" b="1" i="1" smtClean="0">
                            <a:solidFill>
                              <a:srgbClr val="376092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  <m:r>
                      <a:rPr lang="es-ES" b="1" i="1" smtClean="0">
                        <a:solidFill>
                          <a:srgbClr val="37609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s-ES" b="1" i="1" smtClean="0">
                        <a:solidFill>
                          <a:srgbClr val="37609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𝟑𝟎</m:t>
                    </m:r>
                    <m:r>
                      <a:rPr lang="es-ES" b="1" i="1" smtClean="0">
                        <a:solidFill>
                          <a:srgbClr val="37609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−</m:t>
                    </m:r>
                    <m:r>
                      <a:rPr lang="es-ES" b="1" i="1" smtClean="0">
                        <a:solidFill>
                          <a:srgbClr val="37609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𝟓𝟎</m:t>
                    </m:r>
                    <m:r>
                      <a:rPr lang="es-ES" b="1" i="1" smtClean="0">
                        <a:solidFill>
                          <a:srgbClr val="37609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s-ES" b="1" i="1" smtClean="0">
                        <a:solidFill>
                          <a:srgbClr val="37609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𝑮𝑯𝒛</m:t>
                    </m:r>
                  </m:oMath>
                </a14:m>
                <a:r>
                  <a:rPr lang="es-ES" b="1" i="1" dirty="0">
                    <a:solidFill>
                      <a:srgbClr val="376092"/>
                    </a:solidFill>
                  </a:rPr>
                  <a:t> </a:t>
                </a:r>
                <a:endParaRPr lang="en-GB" b="1" i="1" dirty="0">
                  <a:solidFill>
                    <a:srgbClr val="BD0000"/>
                  </a:solidFill>
                </a:endParaRPr>
              </a:p>
            </p:txBody>
          </p:sp>
        </mc:Choice>
        <mc:Fallback xmlns="">
          <p:sp>
            <p:nvSpPr>
              <p:cNvPr id="31" name="TextBox 40">
                <a:extLst>
                  <a:ext uri="{FF2B5EF4-FFF2-40B4-BE49-F238E27FC236}">
                    <a16:creationId xmlns:a16="http://schemas.microsoft.com/office/drawing/2014/main" id="{ACA9C82F-74B1-4EA5-84BF-33071AADCD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891" y="1639394"/>
                <a:ext cx="2165914" cy="948208"/>
              </a:xfrm>
              <a:prstGeom prst="rect">
                <a:avLst/>
              </a:prstGeom>
              <a:blipFill>
                <a:blip r:embed="rId9"/>
                <a:stretch>
                  <a:fillRect l="-2247" t="-3871" b="-1935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CuadroTexto 31">
            <a:extLst>
              <a:ext uri="{FF2B5EF4-FFF2-40B4-BE49-F238E27FC236}">
                <a16:creationId xmlns:a16="http://schemas.microsoft.com/office/drawing/2014/main" id="{4DA22874-BBE4-4DF1-9C21-72C5A4BE17E6}"/>
              </a:ext>
            </a:extLst>
          </p:cNvPr>
          <p:cNvSpPr txBox="1"/>
          <p:nvPr/>
        </p:nvSpPr>
        <p:spPr>
          <a:xfrm>
            <a:off x="391844" y="1275119"/>
            <a:ext cx="1425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Why REBCO?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DE1FAE2A-E511-44F6-AF99-DB349F26DDD4}"/>
              </a:ext>
            </a:extLst>
          </p:cNvPr>
          <p:cNvSpPr txBox="1"/>
          <p:nvPr/>
        </p:nvSpPr>
        <p:spPr>
          <a:xfrm>
            <a:off x="391844" y="2592929"/>
            <a:ext cx="2632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 REBCO needs epitaxy 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29FF0208-F9DF-426F-8984-351FC5C5389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697" y="5304053"/>
            <a:ext cx="908802" cy="908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7348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3649058"/>
              </p:ext>
            </p:extLst>
          </p:nvPr>
        </p:nvGraphicFramePr>
        <p:xfrm>
          <a:off x="-238213" y="1440106"/>
          <a:ext cx="6029554" cy="46137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Graph" r:id="rId3" imgW="3920760" imgH="3000960" progId="Origin95.Graph">
                  <p:embed/>
                </p:oleObj>
              </mc:Choice>
              <mc:Fallback>
                <p:oleObj name="Graph" r:id="rId3" imgW="3920760" imgH="3000960" progId="Origin95.Graph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38213" y="1440106"/>
                        <a:ext cx="6029554" cy="46137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75">
            <a:extLst>
              <a:ext uri="{FF2B5EF4-FFF2-40B4-BE49-F238E27FC236}">
                <a16:creationId xmlns:a16="http://schemas.microsoft.com/office/drawing/2014/main" id="{42A6182A-54C9-484E-8878-8228EFE2B087}"/>
              </a:ext>
            </a:extLst>
          </p:cNvPr>
          <p:cNvSpPr/>
          <p:nvPr/>
        </p:nvSpPr>
        <p:spPr>
          <a:xfrm>
            <a:off x="828192" y="1602662"/>
            <a:ext cx="41416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s-ES" sz="1800" b="1" i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T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50 K,   </a:t>
            </a:r>
            <a:r>
              <a:rPr lang="es-ES" sz="1800" b="1" i="1" kern="120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n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8 GHz</a:t>
            </a:r>
            <a:endParaRPr lang="en-US" sz="1800" b="1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17596" y="6053563"/>
            <a:ext cx="103738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</a:pPr>
            <a:r>
              <a:rPr lang="en-GB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intermediate and low temperatures, R</a:t>
            </a:r>
            <a:r>
              <a:rPr lang="en-GB" b="1" i="1" baseline="-25000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GB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high-pinning REBCO shows a weak magnetic field dependence</a:t>
            </a:r>
          </a:p>
        </p:txBody>
      </p:sp>
      <p:sp>
        <p:nvSpPr>
          <p:cNvPr id="11" name="TextBox 3">
            <a:extLst>
              <a:ext uri="{FF2B5EF4-FFF2-40B4-BE49-F238E27FC236}">
                <a16:creationId xmlns:a16="http://schemas.microsoft.com/office/drawing/2014/main" id="{E75A1EF5-B268-447E-A559-2D4DBC13FE87}"/>
              </a:ext>
            </a:extLst>
          </p:cNvPr>
          <p:cNvSpPr txBox="1"/>
          <p:nvPr/>
        </p:nvSpPr>
        <p:spPr>
          <a:xfrm>
            <a:off x="180000" y="180000"/>
            <a:ext cx="11520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REBCO CCs have lower R</a:t>
            </a:r>
            <a:r>
              <a:rPr lang="en-GB" sz="2800" b="1" i="1" kern="0" baseline="-25000" dirty="0">
                <a:solidFill>
                  <a:srgbClr val="4F81BD">
                    <a:lumMod val="75000"/>
                  </a:srgbClr>
                </a:solidFill>
              </a:rPr>
              <a:t>s</a:t>
            </a: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 than Cu</a:t>
            </a:r>
          </a:p>
          <a:p>
            <a:r>
              <a:rPr lang="en-US" sz="2800" b="1" i="1" kern="0" dirty="0">
                <a:solidFill>
                  <a:srgbClr val="4F81BD">
                    <a:lumMod val="75000"/>
                  </a:srgbClr>
                </a:solidFill>
                <a:sym typeface="Wingdings" panose="05000000000000000000" pitchFamily="2" charset="2"/>
              </a:rPr>
              <a:t>ideal materials for </a:t>
            </a:r>
            <a:r>
              <a:rPr lang="en-US" sz="2800" b="1" kern="0" dirty="0">
                <a:solidFill>
                  <a:srgbClr val="4F81BD">
                    <a:lumMod val="75000"/>
                  </a:srgbClr>
                </a:solidFill>
                <a:sym typeface="Wingdings" panose="05000000000000000000" pitchFamily="2" charset="2"/>
              </a:rPr>
              <a:t>low-</a:t>
            </a:r>
            <a:r>
              <a:rPr lang="en-US" sz="2800" b="1" i="1" kern="0" dirty="0">
                <a:solidFill>
                  <a:srgbClr val="4F81BD">
                    <a:lumMod val="75000"/>
                  </a:srgbClr>
                </a:solidFill>
                <a:sym typeface="Wingdings" panose="05000000000000000000" pitchFamily="2" charset="2"/>
              </a:rPr>
              <a:t>R</a:t>
            </a:r>
            <a:r>
              <a:rPr lang="en-US" sz="2800" b="1" i="1" kern="0" baseline="-25000" dirty="0">
                <a:solidFill>
                  <a:srgbClr val="4F81BD">
                    <a:lumMod val="75000"/>
                  </a:srgbClr>
                </a:solidFill>
                <a:sym typeface="Wingdings" panose="05000000000000000000" pitchFamily="2" charset="2"/>
              </a:rPr>
              <a:t>s</a:t>
            </a:r>
            <a:r>
              <a:rPr lang="en-US" sz="2800" b="1" i="1" kern="0" dirty="0">
                <a:solidFill>
                  <a:srgbClr val="4F81BD">
                    <a:lumMod val="75000"/>
                  </a:srgbClr>
                </a:solidFill>
                <a:sym typeface="Wingdings" panose="05000000000000000000" pitchFamily="2" charset="2"/>
              </a:rPr>
              <a:t> (high-Q cavities) at high magnetic fields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23D4CAC5-62BE-4933-916C-48201B0983E8}"/>
              </a:ext>
            </a:extLst>
          </p:cNvPr>
          <p:cNvCxnSpPr/>
          <p:nvPr/>
        </p:nvCxnSpPr>
        <p:spPr>
          <a:xfrm>
            <a:off x="3099431" y="2264208"/>
            <a:ext cx="1836000" cy="0"/>
          </a:xfrm>
          <a:prstGeom prst="line">
            <a:avLst/>
          </a:prstGeom>
          <a:ln w="19050">
            <a:solidFill>
              <a:srgbClr val="FF99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Object 17">
            <a:extLst>
              <a:ext uri="{FF2B5EF4-FFF2-40B4-BE49-F238E27FC236}">
                <a16:creationId xmlns:a16="http://schemas.microsoft.com/office/drawing/2014/main" id="{51B26DC4-0542-4569-B8AC-B20CDFCADF5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507817" y="1446161"/>
          <a:ext cx="6013741" cy="4601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Graph" r:id="rId5" imgW="3920760" imgH="3000960" progId="Origin95.Graph">
                  <p:embed/>
                </p:oleObj>
              </mc:Choice>
              <mc:Fallback>
                <p:oleObj name="Graph" r:id="rId5" imgW="3920760" imgH="3000960" progId="Origin95.Graph">
                  <p:embed/>
                  <p:pic>
                    <p:nvPicPr>
                      <p:cNvPr id="17" name="Object 17">
                        <a:extLst>
                          <a:ext uri="{FF2B5EF4-FFF2-40B4-BE49-F238E27FC236}">
                            <a16:creationId xmlns:a16="http://schemas.microsoft.com/office/drawing/2014/main" id="{51B26DC4-0542-4569-B8AC-B20CDFCADF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507817" y="1446161"/>
                        <a:ext cx="6013741" cy="46015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75">
            <a:extLst>
              <a:ext uri="{FF2B5EF4-FFF2-40B4-BE49-F238E27FC236}">
                <a16:creationId xmlns:a16="http://schemas.microsoft.com/office/drawing/2014/main" id="{2E323479-3CC7-4D78-B07F-313C4931FD0B}"/>
              </a:ext>
            </a:extLst>
          </p:cNvPr>
          <p:cNvSpPr/>
          <p:nvPr/>
        </p:nvSpPr>
        <p:spPr>
          <a:xfrm>
            <a:off x="7556889" y="1611139"/>
            <a:ext cx="41416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s-ES" sz="1800" b="1" i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T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10 K,   </a:t>
            </a:r>
            <a:r>
              <a:rPr lang="es-ES" sz="1800" b="1" i="1" kern="120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n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8 GHz</a:t>
            </a:r>
            <a:endParaRPr lang="en-US" sz="1800" b="1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A31EB463-4979-4088-9049-2490F52F934E}"/>
              </a:ext>
            </a:extLst>
          </p:cNvPr>
          <p:cNvCxnSpPr/>
          <p:nvPr/>
        </p:nvCxnSpPr>
        <p:spPr>
          <a:xfrm>
            <a:off x="9847836" y="2647666"/>
            <a:ext cx="1836000" cy="0"/>
          </a:xfrm>
          <a:prstGeom prst="line">
            <a:avLst/>
          </a:prstGeom>
          <a:ln w="19050">
            <a:solidFill>
              <a:srgbClr val="FF99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ángulo 20">
            <a:extLst>
              <a:ext uri="{FF2B5EF4-FFF2-40B4-BE49-F238E27FC236}">
                <a16:creationId xmlns:a16="http://schemas.microsoft.com/office/drawing/2014/main" id="{34C089E1-B322-4714-B0AC-FD1602364292}"/>
              </a:ext>
            </a:extLst>
          </p:cNvPr>
          <p:cNvSpPr/>
          <p:nvPr/>
        </p:nvSpPr>
        <p:spPr>
          <a:xfrm>
            <a:off x="4735561" y="5556870"/>
            <a:ext cx="31715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b="1" i="1" dirty="0">
                <a:cs typeface="Calibri" panose="020F0502020204030204" pitchFamily="34" charset="0"/>
              </a:rPr>
              <a:t>T. Puig</a:t>
            </a:r>
            <a:r>
              <a:rPr lang="es-ES" sz="1200" i="1" dirty="0">
                <a:cs typeface="Calibri" panose="020F0502020204030204" pitchFamily="34" charset="0"/>
              </a:rPr>
              <a:t> et al, </a:t>
            </a:r>
            <a:r>
              <a:rPr lang="fr-FR" sz="1200" i="1" dirty="0" err="1">
                <a:cs typeface="Calibri" panose="020F0502020204030204" pitchFamily="34" charset="0"/>
              </a:rPr>
              <a:t>Supercond</a:t>
            </a:r>
            <a:r>
              <a:rPr lang="fr-FR" sz="1200" i="1" dirty="0">
                <a:cs typeface="Calibri" panose="020F0502020204030204" pitchFamily="34" charset="0"/>
              </a:rPr>
              <a:t>. </a:t>
            </a:r>
            <a:r>
              <a:rPr lang="fr-FR" sz="1200" i="1" dirty="0" err="1">
                <a:cs typeface="Calibri" panose="020F0502020204030204" pitchFamily="34" charset="0"/>
              </a:rPr>
              <a:t>Sci</a:t>
            </a:r>
            <a:r>
              <a:rPr lang="fr-FR" sz="1200" i="1" dirty="0">
                <a:cs typeface="Calibri" panose="020F0502020204030204" pitchFamily="34" charset="0"/>
              </a:rPr>
              <a:t>. </a:t>
            </a:r>
            <a:r>
              <a:rPr lang="fr-FR" sz="1200" i="1" dirty="0" err="1">
                <a:cs typeface="Calibri" panose="020F0502020204030204" pitchFamily="34" charset="0"/>
              </a:rPr>
              <a:t>Technol</a:t>
            </a:r>
            <a:r>
              <a:rPr lang="fr-FR" sz="1200" i="1" dirty="0">
                <a:cs typeface="Calibri" panose="020F0502020204030204" pitchFamily="34" charset="0"/>
              </a:rPr>
              <a:t>. </a:t>
            </a:r>
            <a:r>
              <a:rPr lang="fr-FR" sz="1200" b="1" i="1" dirty="0">
                <a:cs typeface="Calibri" panose="020F0502020204030204" pitchFamily="34" charset="0"/>
              </a:rPr>
              <a:t>32</a:t>
            </a:r>
            <a:r>
              <a:rPr lang="fr-FR" sz="1200" i="1" dirty="0">
                <a:cs typeface="Calibri" panose="020F0502020204030204" pitchFamily="34" charset="0"/>
              </a:rPr>
              <a:t> (2019)</a:t>
            </a:r>
          </a:p>
          <a:p>
            <a:r>
              <a:rPr lang="en-US" sz="1200" b="1" dirty="0">
                <a:cs typeface="Arial" panose="020B0604020202020204" pitchFamily="34" charset="0"/>
              </a:rPr>
              <a:t>A. Romanov</a:t>
            </a:r>
            <a:r>
              <a:rPr lang="en-US" sz="1200" i="1" dirty="0">
                <a:cs typeface="Arial" panose="020B0604020202020204" pitchFamily="34" charset="0"/>
              </a:rPr>
              <a:t>, et al. Scientific reports </a:t>
            </a:r>
            <a:r>
              <a:rPr lang="en-US" sz="1200" b="1" i="1" dirty="0">
                <a:cs typeface="Arial" panose="020B0604020202020204" pitchFamily="34" charset="0"/>
              </a:rPr>
              <a:t>10</a:t>
            </a:r>
            <a:r>
              <a:rPr lang="en-US" sz="1200" i="1" dirty="0">
                <a:cs typeface="Arial" panose="020B0604020202020204" pitchFamily="34" charset="0"/>
              </a:rPr>
              <a:t> (2020)</a:t>
            </a:r>
            <a:endParaRPr lang="fr-FR" sz="1200" i="1" dirty="0">
              <a:cs typeface="Calibri" panose="020F0502020204030204" pitchFamily="34" charset="0"/>
            </a:endParaRPr>
          </a:p>
        </p:txBody>
      </p:sp>
      <p:sp>
        <p:nvSpPr>
          <p:cNvPr id="13" name="TextBox 19">
            <a:extLst>
              <a:ext uri="{FF2B5EF4-FFF2-40B4-BE49-F238E27FC236}">
                <a16:creationId xmlns:a16="http://schemas.microsoft.com/office/drawing/2014/main" id="{D10E4911-52A0-40CF-9BF0-F5218CBCC8B2}"/>
              </a:ext>
            </a:extLst>
          </p:cNvPr>
          <p:cNvSpPr txBox="1"/>
          <p:nvPr/>
        </p:nvSpPr>
        <p:spPr>
          <a:xfrm rot="21141302">
            <a:off x="3024543" y="2963590"/>
            <a:ext cx="1841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Lower pinning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REBCO CC</a:t>
            </a:r>
          </a:p>
        </p:txBody>
      </p:sp>
      <p:sp>
        <p:nvSpPr>
          <p:cNvPr id="14" name="TextBox 19">
            <a:extLst>
              <a:ext uri="{FF2B5EF4-FFF2-40B4-BE49-F238E27FC236}">
                <a16:creationId xmlns:a16="http://schemas.microsoft.com/office/drawing/2014/main" id="{406EAEA9-A514-4CB5-A4A2-241D899440A3}"/>
              </a:ext>
            </a:extLst>
          </p:cNvPr>
          <p:cNvSpPr txBox="1"/>
          <p:nvPr/>
        </p:nvSpPr>
        <p:spPr>
          <a:xfrm rot="20667158">
            <a:off x="3098563" y="3944696"/>
            <a:ext cx="1841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Higher</a:t>
            </a: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pinning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REBCO CC</a:t>
            </a:r>
          </a:p>
        </p:txBody>
      </p:sp>
      <p:sp>
        <p:nvSpPr>
          <p:cNvPr id="19" name="Rectangle 1">
            <a:extLst>
              <a:ext uri="{FF2B5EF4-FFF2-40B4-BE49-F238E27FC236}">
                <a16:creationId xmlns:a16="http://schemas.microsoft.com/office/drawing/2014/main" id="{99A96CB4-8ADD-4846-B682-895EB15E3F7A}"/>
              </a:ext>
            </a:extLst>
          </p:cNvPr>
          <p:cNvSpPr/>
          <p:nvPr/>
        </p:nvSpPr>
        <p:spPr>
          <a:xfrm>
            <a:off x="1417596" y="6434363"/>
            <a:ext cx="77483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</a:pPr>
            <a:r>
              <a:rPr lang="en-GB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lower the operating temperature, the larger the benefit from using REBCO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3F372AD0-D72B-456E-B2ED-6CF371F719F3}"/>
              </a:ext>
            </a:extLst>
          </p:cNvPr>
          <p:cNvSpPr/>
          <p:nvPr/>
        </p:nvSpPr>
        <p:spPr>
          <a:xfrm>
            <a:off x="2460458" y="2103534"/>
            <a:ext cx="638973" cy="137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FFD0225-ADB9-4847-A127-AB0E2A028A8D}"/>
              </a:ext>
            </a:extLst>
          </p:cNvPr>
          <p:cNvSpPr txBox="1"/>
          <p:nvPr/>
        </p:nvSpPr>
        <p:spPr>
          <a:xfrm>
            <a:off x="2444147" y="1948205"/>
            <a:ext cx="429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9933"/>
                </a:solidFill>
              </a:rPr>
              <a:t>Cu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78549424-A49C-4A8F-9AFB-17DEBE5ADF19}"/>
              </a:ext>
            </a:extLst>
          </p:cNvPr>
          <p:cNvSpPr/>
          <p:nvPr/>
        </p:nvSpPr>
        <p:spPr>
          <a:xfrm>
            <a:off x="9272337" y="2383267"/>
            <a:ext cx="638973" cy="137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ABCB63B9-6F1B-4173-8939-B43A9861FE39}"/>
              </a:ext>
            </a:extLst>
          </p:cNvPr>
          <p:cNvSpPr txBox="1"/>
          <p:nvPr/>
        </p:nvSpPr>
        <p:spPr>
          <a:xfrm>
            <a:off x="9256026" y="2227938"/>
            <a:ext cx="429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9933"/>
                </a:solidFill>
              </a:rPr>
              <a:t>Cu</a:t>
            </a:r>
          </a:p>
        </p:txBody>
      </p:sp>
    </p:spTree>
    <p:extLst>
      <p:ext uri="{BB962C8B-B14F-4D97-AF65-F5344CB8AC3E}">
        <p14:creationId xmlns:p14="http://schemas.microsoft.com/office/powerpoint/2010/main" val="21930062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7 CuadroTexto">
            <a:extLst>
              <a:ext uri="{FF2B5EF4-FFF2-40B4-BE49-F238E27FC236}">
                <a16:creationId xmlns:a16="http://schemas.microsoft.com/office/drawing/2014/main" id="{A6A6A8E2-197C-4FEB-A8E2-50F2B38D6449}"/>
              </a:ext>
            </a:extLst>
          </p:cNvPr>
          <p:cNvSpPr txBox="1"/>
          <p:nvPr/>
        </p:nvSpPr>
        <p:spPr>
          <a:xfrm>
            <a:off x="1414686" y="3051326"/>
            <a:ext cx="9362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1 – REBCO HTS and its surface resistance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3DBAFE6E-AACA-4428-A3C8-817A7D2D48C2}"/>
              </a:ext>
            </a:extLst>
          </p:cNvPr>
          <p:cNvSpPr txBox="1"/>
          <p:nvPr/>
        </p:nvSpPr>
        <p:spPr>
          <a:xfrm>
            <a:off x="0" y="10619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kern="0" dirty="0">
                <a:solidFill>
                  <a:srgbClr val="BD0000"/>
                </a:solidFill>
              </a:rPr>
              <a:t>Outline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0" name="2 CuadroTexto">
            <a:extLst>
              <a:ext uri="{FF2B5EF4-FFF2-40B4-BE49-F238E27FC236}">
                <a16:creationId xmlns:a16="http://schemas.microsoft.com/office/drawing/2014/main" id="{62D448ED-466D-497B-A6F5-5630255ED654}"/>
              </a:ext>
            </a:extLst>
          </p:cNvPr>
          <p:cNvSpPr txBox="1"/>
          <p:nvPr/>
        </p:nvSpPr>
        <p:spPr>
          <a:xfrm>
            <a:off x="1414686" y="4269283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3 – </a:t>
            </a:r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REBCO coated </a:t>
            </a:r>
            <a:r>
              <a:rPr lang="en-GB" sz="2000" b="1" dirty="0" err="1">
                <a:solidFill>
                  <a:srgbClr val="002060"/>
                </a:solidFill>
                <a:cs typeface="Arial" pitchFamily="34" charset="0"/>
              </a:rPr>
              <a:t>haloscopes</a:t>
            </a:r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 for cold DM detection</a:t>
            </a:r>
            <a:endParaRPr lang="en-US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1" name="1 CuadroTexto">
            <a:extLst>
              <a:ext uri="{FF2B5EF4-FFF2-40B4-BE49-F238E27FC236}">
                <a16:creationId xmlns:a16="http://schemas.microsoft.com/office/drawing/2014/main" id="{EE74E82C-FC56-4EF9-92EF-DDB30FE0AE9D}"/>
              </a:ext>
            </a:extLst>
          </p:cNvPr>
          <p:cNvSpPr txBox="1"/>
          <p:nvPr/>
        </p:nvSpPr>
        <p:spPr>
          <a:xfrm>
            <a:off x="1414686" y="3660925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2 – </a:t>
            </a:r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How we coat surfaces with REBCO </a:t>
            </a:r>
            <a:endParaRPr lang="en-GB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A4AA6309-5AB7-44CB-8D2D-C852C12E0B02}"/>
              </a:ext>
            </a:extLst>
          </p:cNvPr>
          <p:cNvSpPr/>
          <p:nvPr/>
        </p:nvSpPr>
        <p:spPr>
          <a:xfrm>
            <a:off x="1054646" y="2795066"/>
            <a:ext cx="9645438" cy="80401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EA8DEB66-9C69-4B1D-A18B-9B767E697A7F}"/>
              </a:ext>
            </a:extLst>
          </p:cNvPr>
          <p:cNvSpPr/>
          <p:nvPr/>
        </p:nvSpPr>
        <p:spPr>
          <a:xfrm>
            <a:off x="1054646" y="4269283"/>
            <a:ext cx="9141614" cy="1518869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991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89">
            <a:extLst>
              <a:ext uri="{FF2B5EF4-FFF2-40B4-BE49-F238E27FC236}">
                <a16:creationId xmlns:a16="http://schemas.microsoft.com/office/drawing/2014/main" id="{23FD3709-6E7D-4BEE-85DD-1740F2669252}"/>
              </a:ext>
            </a:extLst>
          </p:cNvPr>
          <p:cNvSpPr txBox="1"/>
          <p:nvPr/>
        </p:nvSpPr>
        <p:spPr>
          <a:xfrm>
            <a:off x="119172" y="61175"/>
            <a:ext cx="9731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i="1" kern="0" dirty="0">
                <a:solidFill>
                  <a:srgbClr val="4F81BD">
                    <a:lumMod val="75000"/>
                  </a:srgbClr>
                </a:solidFill>
                <a:latin typeface="+mn-lt"/>
                <a:ea typeface="+mn-ea"/>
                <a:cs typeface="+mn-cs"/>
              </a:rPr>
              <a:t>We have developed a scalable CC coating technique for large surfaces</a:t>
            </a:r>
          </a:p>
        </p:txBody>
      </p:sp>
      <p:pic>
        <p:nvPicPr>
          <p:cNvPr id="3" name="Picture 17" descr="A close-up of a copper bar&#10;&#10;AI-generated content may be incorrect.">
            <a:extLst>
              <a:ext uri="{FF2B5EF4-FFF2-40B4-BE49-F238E27FC236}">
                <a16:creationId xmlns:a16="http://schemas.microsoft.com/office/drawing/2014/main" id="{4DF0E64E-EA51-468F-A8DE-45354C3BD09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0" t="36183" r="2883" b="40452"/>
          <a:stretch>
            <a:fillRect/>
          </a:stretch>
        </p:blipFill>
        <p:spPr>
          <a:xfrm>
            <a:off x="850629" y="1736675"/>
            <a:ext cx="2337658" cy="77425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4" name="Picture 18" descr="A close-up of a piece of plastic&#10;&#10;AI-generated content may be incorrect.">
            <a:extLst>
              <a:ext uri="{FF2B5EF4-FFF2-40B4-BE49-F238E27FC236}">
                <a16:creationId xmlns:a16="http://schemas.microsoft.com/office/drawing/2014/main" id="{A424D5E3-0698-48BF-9B10-23C0D37E3D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" t="29358" r="521" b="46105"/>
          <a:stretch>
            <a:fillRect/>
          </a:stretch>
        </p:blipFill>
        <p:spPr>
          <a:xfrm>
            <a:off x="3533488" y="1736674"/>
            <a:ext cx="2337658" cy="77425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5" name="Picture 19">
            <a:extLst>
              <a:ext uri="{FF2B5EF4-FFF2-40B4-BE49-F238E27FC236}">
                <a16:creationId xmlns:a16="http://schemas.microsoft.com/office/drawing/2014/main" id="{70C85F9A-DBD2-4C5F-A688-5B1998B7937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2222" t="10452" r="24492" b="13255"/>
          <a:stretch>
            <a:fillRect/>
          </a:stretch>
        </p:blipFill>
        <p:spPr>
          <a:xfrm rot="5056188">
            <a:off x="6928233" y="994957"/>
            <a:ext cx="913882" cy="2257693"/>
          </a:xfrm>
          <a:prstGeom prst="rect">
            <a:avLst/>
          </a:prstGeom>
        </p:spPr>
      </p:pic>
      <p:pic>
        <p:nvPicPr>
          <p:cNvPr id="6" name="Picture 20">
            <a:extLst>
              <a:ext uri="{FF2B5EF4-FFF2-40B4-BE49-F238E27FC236}">
                <a16:creationId xmlns:a16="http://schemas.microsoft.com/office/drawing/2014/main" id="{3A417D19-66E8-4AFE-A69D-A60F22C1C90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4831" t="-482" r="361" b="542"/>
          <a:stretch>
            <a:fillRect/>
          </a:stretch>
        </p:blipFill>
        <p:spPr>
          <a:xfrm rot="5400000">
            <a:off x="7220396" y="204902"/>
            <a:ext cx="253742" cy="2485368"/>
          </a:xfrm>
          <a:prstGeom prst="rect">
            <a:avLst/>
          </a:prstGeom>
        </p:spPr>
      </p:pic>
      <p:pic>
        <p:nvPicPr>
          <p:cNvPr id="7" name="Picture 24" descr="A bar of metal on a white surface&#10;&#10;AI-generated content may be incorrect.">
            <a:extLst>
              <a:ext uri="{FF2B5EF4-FFF2-40B4-BE49-F238E27FC236}">
                <a16:creationId xmlns:a16="http://schemas.microsoft.com/office/drawing/2014/main" id="{7E942640-F0DD-4F36-9C73-29FB4915DB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08" b="33624"/>
          <a:stretch>
            <a:fillRect/>
          </a:stretch>
        </p:blipFill>
        <p:spPr>
          <a:xfrm>
            <a:off x="8899202" y="1736674"/>
            <a:ext cx="2337658" cy="774256"/>
          </a:xfrm>
          <a:prstGeom prst="rect">
            <a:avLst/>
          </a:prstGeom>
          <a:ln w="19050" cap="sq">
            <a:solidFill>
              <a:schemeClr val="tx1"/>
            </a:solidFill>
            <a:prstDash val="solid"/>
            <a:miter lim="800000"/>
          </a:ln>
          <a:effectLst/>
        </p:spPr>
      </p:pic>
      <p:pic>
        <p:nvPicPr>
          <p:cNvPr id="8" name="Picture 25" descr="A person holding a copper object&#10;&#10;AI-generated content may be incorrect.">
            <a:extLst>
              <a:ext uri="{FF2B5EF4-FFF2-40B4-BE49-F238E27FC236}">
                <a16:creationId xmlns:a16="http://schemas.microsoft.com/office/drawing/2014/main" id="{C52E181C-A5C2-4BA4-B4A8-83206D6FD8C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58" t="23082" r="27055" b="17998"/>
          <a:stretch>
            <a:fillRect/>
          </a:stretch>
        </p:blipFill>
        <p:spPr>
          <a:xfrm rot="16200000">
            <a:off x="9806691" y="2584737"/>
            <a:ext cx="522681" cy="2337658"/>
          </a:xfrm>
          <a:prstGeom prst="rect">
            <a:avLst/>
          </a:prstGeom>
          <a:noFill/>
          <a:ln w="19050" cap="sq">
            <a:solidFill>
              <a:schemeClr val="tx1"/>
            </a:solidFill>
            <a:prstDash val="solid"/>
            <a:miter lim="800000"/>
          </a:ln>
          <a:effectLst/>
        </p:spPr>
      </p:pic>
      <p:pic>
        <p:nvPicPr>
          <p:cNvPr id="9" name="Picture 26" descr="A plastic bag with a yellow strip&#10;&#10;AI-generated content may be incorrect.">
            <a:extLst>
              <a:ext uri="{FF2B5EF4-FFF2-40B4-BE49-F238E27FC236}">
                <a16:creationId xmlns:a16="http://schemas.microsoft.com/office/drawing/2014/main" id="{EB861B3D-F98A-4E35-8AD4-FB46AA6C7AA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47" t="13122" r="36024" b="13122"/>
          <a:stretch>
            <a:fillRect/>
          </a:stretch>
        </p:blipFill>
        <p:spPr>
          <a:xfrm rot="5400000">
            <a:off x="6994050" y="2457186"/>
            <a:ext cx="774256" cy="2337657"/>
          </a:xfrm>
          <a:prstGeom prst="rect">
            <a:avLst/>
          </a:prstGeom>
          <a:ln w="19050" cap="sq">
            <a:solidFill>
              <a:schemeClr val="tx1"/>
            </a:solidFill>
            <a:prstDash val="solid"/>
            <a:miter lim="800000"/>
          </a:ln>
          <a:effectLst/>
        </p:spPr>
      </p:pic>
      <p:pic>
        <p:nvPicPr>
          <p:cNvPr id="10" name="Picture 29" descr="A hand in a glove holding a pack of paper&#10;&#10;AI-generated content may be incorrect.">
            <a:extLst>
              <a:ext uri="{FF2B5EF4-FFF2-40B4-BE49-F238E27FC236}">
                <a16:creationId xmlns:a16="http://schemas.microsoft.com/office/drawing/2014/main" id="{A480E97B-12CC-4340-839F-4E9C17FE39D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08" t="43310" r="11341" b="36362"/>
          <a:stretch>
            <a:fillRect/>
          </a:stretch>
        </p:blipFill>
        <p:spPr>
          <a:xfrm>
            <a:off x="3530824" y="3238885"/>
            <a:ext cx="2337659" cy="774257"/>
          </a:xfrm>
          <a:prstGeom prst="rect">
            <a:avLst/>
          </a:prstGeom>
          <a:ln w="19050" cap="sq">
            <a:solidFill>
              <a:schemeClr val="tx1"/>
            </a:solidFill>
            <a:prstDash val="solid"/>
            <a:miter lim="800000"/>
          </a:ln>
          <a:effectLst/>
        </p:spPr>
      </p:pic>
      <p:pic>
        <p:nvPicPr>
          <p:cNvPr id="11" name="Picture 30" descr="A close-up of a metal object&#10;&#10;AI-generated content may be incorrect.">
            <a:extLst>
              <a:ext uri="{FF2B5EF4-FFF2-40B4-BE49-F238E27FC236}">
                <a16:creationId xmlns:a16="http://schemas.microsoft.com/office/drawing/2014/main" id="{12FEF1E8-5C17-40C1-9CC7-F59C336E216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74" t="21988" r="32376" b="23847"/>
          <a:stretch>
            <a:fillRect/>
          </a:stretch>
        </p:blipFill>
        <p:spPr>
          <a:xfrm>
            <a:off x="1319833" y="3238885"/>
            <a:ext cx="1402080" cy="226932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2" name="Arrow: Down 31">
            <a:extLst>
              <a:ext uri="{FF2B5EF4-FFF2-40B4-BE49-F238E27FC236}">
                <a16:creationId xmlns:a16="http://schemas.microsoft.com/office/drawing/2014/main" id="{C6FC7FBC-F036-4256-9E88-597BD4AC188A}"/>
              </a:ext>
            </a:extLst>
          </p:cNvPr>
          <p:cNvSpPr/>
          <p:nvPr/>
        </p:nvSpPr>
        <p:spPr>
          <a:xfrm>
            <a:off x="7493508" y="1000281"/>
            <a:ext cx="243840" cy="253742"/>
          </a:xfrm>
          <a:prstGeom prst="downArrow">
            <a:avLst/>
          </a:prstGeom>
          <a:solidFill>
            <a:srgbClr val="FB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TextBox 32">
            <a:extLst>
              <a:ext uri="{FF2B5EF4-FFF2-40B4-BE49-F238E27FC236}">
                <a16:creationId xmlns:a16="http://schemas.microsoft.com/office/drawing/2014/main" id="{37653D2C-42E1-4610-BF60-14360958B8F2}"/>
              </a:ext>
            </a:extLst>
          </p:cNvPr>
          <p:cNvSpPr txBox="1"/>
          <p:nvPr/>
        </p:nvSpPr>
        <p:spPr>
          <a:xfrm>
            <a:off x="7615428" y="908240"/>
            <a:ext cx="570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/>
              <a:t>Target</a:t>
            </a:r>
          </a:p>
        </p:txBody>
      </p:sp>
      <p:pic>
        <p:nvPicPr>
          <p:cNvPr id="14" name="Picture 33" descr="A plastic bag with brown liquid inside&#10;&#10;AI-generated content may be incorrect.">
            <a:extLst>
              <a:ext uri="{FF2B5EF4-FFF2-40B4-BE49-F238E27FC236}">
                <a16:creationId xmlns:a16="http://schemas.microsoft.com/office/drawing/2014/main" id="{A0E04FCA-2C54-4BE8-9AE4-4EFD84D876C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66" t="13022" r="45059" b="15983"/>
          <a:stretch>
            <a:fillRect/>
          </a:stretch>
        </p:blipFill>
        <p:spPr>
          <a:xfrm rot="5400000">
            <a:off x="4323342" y="3947599"/>
            <a:ext cx="774255" cy="233765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5" name="Picture 36">
            <a:extLst>
              <a:ext uri="{FF2B5EF4-FFF2-40B4-BE49-F238E27FC236}">
                <a16:creationId xmlns:a16="http://schemas.microsoft.com/office/drawing/2014/main" id="{3441FCEE-FB97-46CA-869E-D8CA50934547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t="11689" b="4316"/>
          <a:stretch>
            <a:fillRect/>
          </a:stretch>
        </p:blipFill>
        <p:spPr>
          <a:xfrm>
            <a:off x="6212349" y="4729298"/>
            <a:ext cx="2337658" cy="77425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6" name="Picture 37" descr="A metal object on a wall&#10;&#10;AI-generated content may be incorrect.">
            <a:extLst>
              <a:ext uri="{FF2B5EF4-FFF2-40B4-BE49-F238E27FC236}">
                <a16:creationId xmlns:a16="http://schemas.microsoft.com/office/drawing/2014/main" id="{4F3DF8CE-F076-44E7-B34E-BEB491E94EF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16" t="12403" r="25332" b="3277"/>
          <a:stretch>
            <a:fillRect/>
          </a:stretch>
        </p:blipFill>
        <p:spPr>
          <a:xfrm rot="16200000">
            <a:off x="9680902" y="3947597"/>
            <a:ext cx="774258" cy="233765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7" name="Oval 48">
            <a:extLst>
              <a:ext uri="{FF2B5EF4-FFF2-40B4-BE49-F238E27FC236}">
                <a16:creationId xmlns:a16="http://schemas.microsoft.com/office/drawing/2014/main" id="{DAB8575F-840A-426A-8AE4-44E94871D1B3}"/>
              </a:ext>
            </a:extLst>
          </p:cNvPr>
          <p:cNvSpPr/>
          <p:nvPr/>
        </p:nvSpPr>
        <p:spPr>
          <a:xfrm>
            <a:off x="1929458" y="2597595"/>
            <a:ext cx="180000" cy="180241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/>
              <a:t>0</a:t>
            </a:r>
            <a:endParaRPr lang="pt-BR" dirty="0"/>
          </a:p>
        </p:txBody>
      </p:sp>
      <p:sp>
        <p:nvSpPr>
          <p:cNvPr id="18" name="Oval 49">
            <a:extLst>
              <a:ext uri="{FF2B5EF4-FFF2-40B4-BE49-F238E27FC236}">
                <a16:creationId xmlns:a16="http://schemas.microsoft.com/office/drawing/2014/main" id="{1C3BF91E-6B32-4F22-B2DD-B579E95B4560}"/>
              </a:ext>
            </a:extLst>
          </p:cNvPr>
          <p:cNvSpPr/>
          <p:nvPr/>
        </p:nvSpPr>
        <p:spPr>
          <a:xfrm>
            <a:off x="4620469" y="2597595"/>
            <a:ext cx="180000" cy="180241"/>
          </a:xfrm>
          <a:prstGeom prst="ellips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/>
              <a:t>1</a:t>
            </a:r>
          </a:p>
        </p:txBody>
      </p:sp>
      <p:sp>
        <p:nvSpPr>
          <p:cNvPr id="19" name="Oval 50">
            <a:extLst>
              <a:ext uri="{FF2B5EF4-FFF2-40B4-BE49-F238E27FC236}">
                <a16:creationId xmlns:a16="http://schemas.microsoft.com/office/drawing/2014/main" id="{52BE3FA5-AAA8-4071-8ACC-781300721636}"/>
              </a:ext>
            </a:extLst>
          </p:cNvPr>
          <p:cNvSpPr/>
          <p:nvPr/>
        </p:nvSpPr>
        <p:spPr>
          <a:xfrm>
            <a:off x="7313508" y="2597595"/>
            <a:ext cx="180000" cy="180241"/>
          </a:xfrm>
          <a:prstGeom prst="ellips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/>
              <a:t>2</a:t>
            </a:r>
            <a:endParaRPr lang="pt-BR" dirty="0"/>
          </a:p>
        </p:txBody>
      </p:sp>
      <p:sp>
        <p:nvSpPr>
          <p:cNvPr id="20" name="Oval 51">
            <a:extLst>
              <a:ext uri="{FF2B5EF4-FFF2-40B4-BE49-F238E27FC236}">
                <a16:creationId xmlns:a16="http://schemas.microsoft.com/office/drawing/2014/main" id="{2ED1C729-C15A-4FC1-918B-6CF394ACB3E8}"/>
              </a:ext>
            </a:extLst>
          </p:cNvPr>
          <p:cNvSpPr/>
          <p:nvPr/>
        </p:nvSpPr>
        <p:spPr>
          <a:xfrm>
            <a:off x="9971683" y="2597595"/>
            <a:ext cx="180000" cy="180241"/>
          </a:xfrm>
          <a:prstGeom prst="ellips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/>
              <a:t>3</a:t>
            </a:r>
            <a:endParaRPr lang="pt-BR" dirty="0"/>
          </a:p>
        </p:txBody>
      </p:sp>
      <p:sp>
        <p:nvSpPr>
          <p:cNvPr id="21" name="Oval 52">
            <a:extLst>
              <a:ext uri="{FF2B5EF4-FFF2-40B4-BE49-F238E27FC236}">
                <a16:creationId xmlns:a16="http://schemas.microsoft.com/office/drawing/2014/main" id="{446678A7-A9E2-4B3E-A40A-7F74AD50ED7E}"/>
              </a:ext>
            </a:extLst>
          </p:cNvPr>
          <p:cNvSpPr/>
          <p:nvPr/>
        </p:nvSpPr>
        <p:spPr>
          <a:xfrm>
            <a:off x="7313508" y="4093709"/>
            <a:ext cx="180000" cy="180241"/>
          </a:xfrm>
          <a:prstGeom prst="ellipse">
            <a:avLst/>
          </a:prstGeom>
          <a:solidFill>
            <a:srgbClr val="7030A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/>
              <a:t>5</a:t>
            </a:r>
            <a:endParaRPr lang="pt-BR" dirty="0"/>
          </a:p>
        </p:txBody>
      </p:sp>
      <p:sp>
        <p:nvSpPr>
          <p:cNvPr id="22" name="Oval 53">
            <a:extLst>
              <a:ext uri="{FF2B5EF4-FFF2-40B4-BE49-F238E27FC236}">
                <a16:creationId xmlns:a16="http://schemas.microsoft.com/office/drawing/2014/main" id="{AF04FD45-3C53-4B9D-A5C9-3112FD1C82AC}"/>
              </a:ext>
            </a:extLst>
          </p:cNvPr>
          <p:cNvSpPr/>
          <p:nvPr/>
        </p:nvSpPr>
        <p:spPr>
          <a:xfrm>
            <a:off x="9978031" y="4093709"/>
            <a:ext cx="180000" cy="180241"/>
          </a:xfrm>
          <a:prstGeom prst="ellipse">
            <a:avLst/>
          </a:prstGeom>
          <a:solidFill>
            <a:srgbClr val="7030A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/>
              <a:t>4</a:t>
            </a:r>
            <a:endParaRPr lang="pt-BR" dirty="0"/>
          </a:p>
        </p:txBody>
      </p:sp>
      <p:sp>
        <p:nvSpPr>
          <p:cNvPr id="23" name="Oval 54">
            <a:extLst>
              <a:ext uri="{FF2B5EF4-FFF2-40B4-BE49-F238E27FC236}">
                <a16:creationId xmlns:a16="http://schemas.microsoft.com/office/drawing/2014/main" id="{7DA7CC0D-19F2-41CE-A598-4AEE1C478344}"/>
              </a:ext>
            </a:extLst>
          </p:cNvPr>
          <p:cNvSpPr/>
          <p:nvPr/>
        </p:nvSpPr>
        <p:spPr>
          <a:xfrm>
            <a:off x="4620469" y="4087612"/>
            <a:ext cx="180000" cy="180241"/>
          </a:xfrm>
          <a:prstGeom prst="ellipse">
            <a:avLst/>
          </a:prstGeom>
          <a:solidFill>
            <a:srgbClr val="7030A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/>
              <a:t>6</a:t>
            </a:r>
            <a:endParaRPr lang="pt-BR" dirty="0"/>
          </a:p>
        </p:txBody>
      </p:sp>
      <p:sp>
        <p:nvSpPr>
          <p:cNvPr id="24" name="Oval 55">
            <a:extLst>
              <a:ext uri="{FF2B5EF4-FFF2-40B4-BE49-F238E27FC236}">
                <a16:creationId xmlns:a16="http://schemas.microsoft.com/office/drawing/2014/main" id="{51536E2D-E51D-4F11-B0D6-5EB9676C1FEB}"/>
              </a:ext>
            </a:extLst>
          </p:cNvPr>
          <p:cNvSpPr/>
          <p:nvPr/>
        </p:nvSpPr>
        <p:spPr>
          <a:xfrm>
            <a:off x="4609653" y="5589824"/>
            <a:ext cx="180000" cy="180241"/>
          </a:xfrm>
          <a:prstGeom prst="ellipse">
            <a:avLst/>
          </a:prstGeom>
          <a:solidFill>
            <a:schemeClr val="accent6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/>
              <a:t>8</a:t>
            </a:r>
            <a:endParaRPr lang="pt-BR" dirty="0"/>
          </a:p>
        </p:txBody>
      </p:sp>
      <p:sp>
        <p:nvSpPr>
          <p:cNvPr id="25" name="Oval 56">
            <a:extLst>
              <a:ext uri="{FF2B5EF4-FFF2-40B4-BE49-F238E27FC236}">
                <a16:creationId xmlns:a16="http://schemas.microsoft.com/office/drawing/2014/main" id="{CAF822FC-640E-4127-9853-D9B400F3D6A8}"/>
              </a:ext>
            </a:extLst>
          </p:cNvPr>
          <p:cNvSpPr/>
          <p:nvPr/>
        </p:nvSpPr>
        <p:spPr>
          <a:xfrm>
            <a:off x="7313508" y="5589824"/>
            <a:ext cx="180000" cy="180241"/>
          </a:xfrm>
          <a:prstGeom prst="ellipse">
            <a:avLst/>
          </a:prstGeom>
          <a:solidFill>
            <a:schemeClr val="accent6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/>
              <a:t>9</a:t>
            </a:r>
            <a:endParaRPr lang="pt-BR" dirty="0"/>
          </a:p>
        </p:txBody>
      </p:sp>
      <p:sp>
        <p:nvSpPr>
          <p:cNvPr id="26" name="Oval 57">
            <a:extLst>
              <a:ext uri="{FF2B5EF4-FFF2-40B4-BE49-F238E27FC236}">
                <a16:creationId xmlns:a16="http://schemas.microsoft.com/office/drawing/2014/main" id="{8CFE4E0D-6B9C-443C-9683-CF58C255416B}"/>
              </a:ext>
            </a:extLst>
          </p:cNvPr>
          <p:cNvSpPr/>
          <p:nvPr/>
        </p:nvSpPr>
        <p:spPr>
          <a:xfrm>
            <a:off x="9978031" y="5589824"/>
            <a:ext cx="180000" cy="180241"/>
          </a:xfrm>
          <a:prstGeom prst="ellipse">
            <a:avLst/>
          </a:prstGeom>
          <a:solidFill>
            <a:schemeClr val="accent6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7" name="Oval 65">
            <a:extLst>
              <a:ext uri="{FF2B5EF4-FFF2-40B4-BE49-F238E27FC236}">
                <a16:creationId xmlns:a16="http://schemas.microsoft.com/office/drawing/2014/main" id="{BCFA62F1-66AB-49EF-96AA-2D7B0BCC96A6}"/>
              </a:ext>
            </a:extLst>
          </p:cNvPr>
          <p:cNvSpPr/>
          <p:nvPr/>
        </p:nvSpPr>
        <p:spPr>
          <a:xfrm>
            <a:off x="2846648" y="5589824"/>
            <a:ext cx="180000" cy="180241"/>
          </a:xfrm>
          <a:prstGeom prst="ellipse">
            <a:avLst/>
          </a:prstGeom>
          <a:solidFill>
            <a:srgbClr val="C0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/>
              <a:t>7</a:t>
            </a:r>
            <a:endParaRPr lang="pt-BR" dirty="0"/>
          </a:p>
        </p:txBody>
      </p:sp>
      <p:cxnSp>
        <p:nvCxnSpPr>
          <p:cNvPr id="28" name="Straight Arrow Connector 67">
            <a:extLst>
              <a:ext uri="{FF2B5EF4-FFF2-40B4-BE49-F238E27FC236}">
                <a16:creationId xmlns:a16="http://schemas.microsoft.com/office/drawing/2014/main" id="{4EEC9BB8-B7DE-4FE4-9EB7-C44168B972FB}"/>
              </a:ext>
            </a:extLst>
          </p:cNvPr>
          <p:cNvCxnSpPr>
            <a:stCxn id="17" idx="6"/>
            <a:endCxn id="18" idx="2"/>
          </p:cNvCxnSpPr>
          <p:nvPr/>
        </p:nvCxnSpPr>
        <p:spPr>
          <a:xfrm>
            <a:off x="2109458" y="2687716"/>
            <a:ext cx="251101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68">
            <a:extLst>
              <a:ext uri="{FF2B5EF4-FFF2-40B4-BE49-F238E27FC236}">
                <a16:creationId xmlns:a16="http://schemas.microsoft.com/office/drawing/2014/main" id="{936F3D72-0BC2-4C21-9061-26956A046A96}"/>
              </a:ext>
            </a:extLst>
          </p:cNvPr>
          <p:cNvCxnSpPr>
            <a:cxnSpLocks/>
            <a:stCxn id="18" idx="6"/>
            <a:endCxn id="19" idx="2"/>
          </p:cNvCxnSpPr>
          <p:nvPr/>
        </p:nvCxnSpPr>
        <p:spPr>
          <a:xfrm>
            <a:off x="4800469" y="2687716"/>
            <a:ext cx="251303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71">
            <a:extLst>
              <a:ext uri="{FF2B5EF4-FFF2-40B4-BE49-F238E27FC236}">
                <a16:creationId xmlns:a16="http://schemas.microsoft.com/office/drawing/2014/main" id="{819706F1-6408-491F-A0E8-19EF45D20560}"/>
              </a:ext>
            </a:extLst>
          </p:cNvPr>
          <p:cNvCxnSpPr>
            <a:cxnSpLocks/>
            <a:stCxn id="19" idx="6"/>
            <a:endCxn id="20" idx="2"/>
          </p:cNvCxnSpPr>
          <p:nvPr/>
        </p:nvCxnSpPr>
        <p:spPr>
          <a:xfrm>
            <a:off x="7493508" y="2687716"/>
            <a:ext cx="247817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74">
            <a:extLst>
              <a:ext uri="{FF2B5EF4-FFF2-40B4-BE49-F238E27FC236}">
                <a16:creationId xmlns:a16="http://schemas.microsoft.com/office/drawing/2014/main" id="{81222531-38C3-45CE-A3F6-0DA0B864FAA6}"/>
              </a:ext>
            </a:extLst>
          </p:cNvPr>
          <p:cNvCxnSpPr>
            <a:cxnSpLocks/>
            <a:stCxn id="22" idx="2"/>
            <a:endCxn id="21" idx="6"/>
          </p:cNvCxnSpPr>
          <p:nvPr/>
        </p:nvCxnSpPr>
        <p:spPr>
          <a:xfrm flipH="1">
            <a:off x="7493508" y="4183830"/>
            <a:ext cx="248452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77">
            <a:extLst>
              <a:ext uri="{FF2B5EF4-FFF2-40B4-BE49-F238E27FC236}">
                <a16:creationId xmlns:a16="http://schemas.microsoft.com/office/drawing/2014/main" id="{63FD2D64-86D7-41A4-9021-BAA69D1FE28F}"/>
              </a:ext>
            </a:extLst>
          </p:cNvPr>
          <p:cNvCxnSpPr>
            <a:cxnSpLocks/>
            <a:stCxn id="21" idx="2"/>
            <a:endCxn id="23" idx="6"/>
          </p:cNvCxnSpPr>
          <p:nvPr/>
        </p:nvCxnSpPr>
        <p:spPr>
          <a:xfrm flipH="1" flipV="1">
            <a:off x="4800469" y="4177733"/>
            <a:ext cx="2513039" cy="609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83">
            <a:extLst>
              <a:ext uri="{FF2B5EF4-FFF2-40B4-BE49-F238E27FC236}">
                <a16:creationId xmlns:a16="http://schemas.microsoft.com/office/drawing/2014/main" id="{7CB77D73-B5DA-43B6-8BF4-7B1FE306481C}"/>
              </a:ext>
            </a:extLst>
          </p:cNvPr>
          <p:cNvCxnSpPr>
            <a:cxnSpLocks/>
            <a:stCxn id="24" idx="6"/>
            <a:endCxn id="25" idx="2"/>
          </p:cNvCxnSpPr>
          <p:nvPr/>
        </p:nvCxnSpPr>
        <p:spPr>
          <a:xfrm>
            <a:off x="4789653" y="5679945"/>
            <a:ext cx="252385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87">
            <a:extLst>
              <a:ext uri="{FF2B5EF4-FFF2-40B4-BE49-F238E27FC236}">
                <a16:creationId xmlns:a16="http://schemas.microsoft.com/office/drawing/2014/main" id="{7C0A0CD8-0A4D-46AA-9228-EDA712BCBA94}"/>
              </a:ext>
            </a:extLst>
          </p:cNvPr>
          <p:cNvCxnSpPr>
            <a:cxnSpLocks/>
            <a:stCxn id="25" idx="6"/>
            <a:endCxn id="26" idx="2"/>
          </p:cNvCxnSpPr>
          <p:nvPr/>
        </p:nvCxnSpPr>
        <p:spPr>
          <a:xfrm>
            <a:off x="7493508" y="5679945"/>
            <a:ext cx="248452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Connector: Elbow 108">
            <a:extLst>
              <a:ext uri="{FF2B5EF4-FFF2-40B4-BE49-F238E27FC236}">
                <a16:creationId xmlns:a16="http://schemas.microsoft.com/office/drawing/2014/main" id="{871B5757-BFBE-491E-8245-EE2B034F9C7E}"/>
              </a:ext>
            </a:extLst>
          </p:cNvPr>
          <p:cNvCxnSpPr>
            <a:cxnSpLocks/>
            <a:stCxn id="23" idx="2"/>
            <a:endCxn id="27" idx="0"/>
          </p:cNvCxnSpPr>
          <p:nvPr/>
        </p:nvCxnSpPr>
        <p:spPr>
          <a:xfrm rot="10800000" flipV="1">
            <a:off x="2936649" y="4177732"/>
            <a:ext cx="1683821" cy="1412091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Connector: Elbow 114">
            <a:extLst>
              <a:ext uri="{FF2B5EF4-FFF2-40B4-BE49-F238E27FC236}">
                <a16:creationId xmlns:a16="http://schemas.microsoft.com/office/drawing/2014/main" id="{96A28F74-C2CC-4C5C-AF02-5C3DB0ABBCB9}"/>
              </a:ext>
            </a:extLst>
          </p:cNvPr>
          <p:cNvCxnSpPr>
            <a:stCxn id="20" idx="6"/>
            <a:endCxn id="22" idx="6"/>
          </p:cNvCxnSpPr>
          <p:nvPr/>
        </p:nvCxnSpPr>
        <p:spPr>
          <a:xfrm>
            <a:off x="10151683" y="2687716"/>
            <a:ext cx="6348" cy="1496114"/>
          </a:xfrm>
          <a:prstGeom prst="bentConnector3">
            <a:avLst>
              <a:gd name="adj1" fmla="val 23807467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TextBox 118">
            <a:extLst>
              <a:ext uri="{FF2B5EF4-FFF2-40B4-BE49-F238E27FC236}">
                <a16:creationId xmlns:a16="http://schemas.microsoft.com/office/drawing/2014/main" id="{DDA81D0C-1736-4D24-9BF3-D56E01CAADC8}"/>
              </a:ext>
            </a:extLst>
          </p:cNvPr>
          <p:cNvSpPr txBox="1"/>
          <p:nvPr/>
        </p:nvSpPr>
        <p:spPr>
          <a:xfrm>
            <a:off x="3526543" y="2783471"/>
            <a:ext cx="23462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200" dirty="0">
                <a:solidFill>
                  <a:schemeClr val="accent5"/>
                </a:solidFill>
              </a:rPr>
              <a:t>Design of a custom plastic adapter</a:t>
            </a:r>
          </a:p>
        </p:txBody>
      </p:sp>
      <p:sp>
        <p:nvSpPr>
          <p:cNvPr id="38" name="TextBox 119">
            <a:extLst>
              <a:ext uri="{FF2B5EF4-FFF2-40B4-BE49-F238E27FC236}">
                <a16:creationId xmlns:a16="http://schemas.microsoft.com/office/drawing/2014/main" id="{44FBCED9-CD6C-46EE-B8F0-AF9B0AA6E6C3}"/>
              </a:ext>
            </a:extLst>
          </p:cNvPr>
          <p:cNvSpPr txBox="1"/>
          <p:nvPr/>
        </p:nvSpPr>
        <p:spPr>
          <a:xfrm>
            <a:off x="6557539" y="2765090"/>
            <a:ext cx="1691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200" dirty="0">
                <a:solidFill>
                  <a:schemeClr val="accent5"/>
                </a:solidFill>
              </a:rPr>
              <a:t>Pressure measurements</a:t>
            </a:r>
          </a:p>
        </p:txBody>
      </p:sp>
      <p:sp>
        <p:nvSpPr>
          <p:cNvPr id="39" name="TextBox 120">
            <a:extLst>
              <a:ext uri="{FF2B5EF4-FFF2-40B4-BE49-F238E27FC236}">
                <a16:creationId xmlns:a16="http://schemas.microsoft.com/office/drawing/2014/main" id="{F4CDF486-A5CF-4308-AAB0-538523918A19}"/>
              </a:ext>
            </a:extLst>
          </p:cNvPr>
          <p:cNvSpPr txBox="1"/>
          <p:nvPr/>
        </p:nvSpPr>
        <p:spPr>
          <a:xfrm>
            <a:off x="8851319" y="2783471"/>
            <a:ext cx="24207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200" dirty="0">
                <a:solidFill>
                  <a:schemeClr val="accent5"/>
                </a:solidFill>
              </a:rPr>
              <a:t>Custom 3D-printed metallic adapter</a:t>
            </a:r>
          </a:p>
        </p:txBody>
      </p:sp>
      <p:sp>
        <p:nvSpPr>
          <p:cNvPr id="40" name="TextBox 122">
            <a:extLst>
              <a:ext uri="{FF2B5EF4-FFF2-40B4-BE49-F238E27FC236}">
                <a16:creationId xmlns:a16="http://schemas.microsoft.com/office/drawing/2014/main" id="{2E216E21-3FDE-4946-B1F7-8E7CDA2E29B1}"/>
              </a:ext>
            </a:extLst>
          </p:cNvPr>
          <p:cNvSpPr txBox="1"/>
          <p:nvPr/>
        </p:nvSpPr>
        <p:spPr>
          <a:xfrm>
            <a:off x="8997737" y="4311840"/>
            <a:ext cx="21278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200" dirty="0">
                <a:solidFill>
                  <a:srgbClr val="7030A0"/>
                </a:solidFill>
              </a:rPr>
              <a:t>Coated conductor preparation</a:t>
            </a:r>
          </a:p>
        </p:txBody>
      </p:sp>
      <p:sp>
        <p:nvSpPr>
          <p:cNvPr id="41" name="TextBox 123">
            <a:extLst>
              <a:ext uri="{FF2B5EF4-FFF2-40B4-BE49-F238E27FC236}">
                <a16:creationId xmlns:a16="http://schemas.microsoft.com/office/drawing/2014/main" id="{545F53D0-E8F7-46F6-BA22-1FD3C3B0648C}"/>
              </a:ext>
            </a:extLst>
          </p:cNvPr>
          <p:cNvSpPr txBox="1"/>
          <p:nvPr/>
        </p:nvSpPr>
        <p:spPr>
          <a:xfrm>
            <a:off x="6501054" y="4306341"/>
            <a:ext cx="18045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200" dirty="0">
                <a:solidFill>
                  <a:srgbClr val="7030A0"/>
                </a:solidFill>
              </a:rPr>
              <a:t>Placement and protection</a:t>
            </a:r>
          </a:p>
        </p:txBody>
      </p:sp>
      <p:sp>
        <p:nvSpPr>
          <p:cNvPr id="42" name="TextBox 124">
            <a:extLst>
              <a:ext uri="{FF2B5EF4-FFF2-40B4-BE49-F238E27FC236}">
                <a16:creationId xmlns:a16="http://schemas.microsoft.com/office/drawing/2014/main" id="{31A38F1F-1982-47F3-9174-42DEEF42A7EE}"/>
              </a:ext>
            </a:extLst>
          </p:cNvPr>
          <p:cNvSpPr txBox="1"/>
          <p:nvPr/>
        </p:nvSpPr>
        <p:spPr>
          <a:xfrm>
            <a:off x="3772714" y="4306341"/>
            <a:ext cx="18676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200" dirty="0">
                <a:solidFill>
                  <a:srgbClr val="7030A0"/>
                </a:solidFill>
              </a:rPr>
              <a:t>Homogenizers and adapter</a:t>
            </a:r>
          </a:p>
        </p:txBody>
      </p:sp>
      <p:sp>
        <p:nvSpPr>
          <p:cNvPr id="43" name="TextBox 126">
            <a:extLst>
              <a:ext uri="{FF2B5EF4-FFF2-40B4-BE49-F238E27FC236}">
                <a16:creationId xmlns:a16="http://schemas.microsoft.com/office/drawing/2014/main" id="{79F0ED1D-02B4-4A6C-978F-61C7A6F4487E}"/>
              </a:ext>
            </a:extLst>
          </p:cNvPr>
          <p:cNvSpPr txBox="1"/>
          <p:nvPr/>
        </p:nvSpPr>
        <p:spPr>
          <a:xfrm>
            <a:off x="2552008" y="5806479"/>
            <a:ext cx="7697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200" dirty="0">
                <a:solidFill>
                  <a:srgbClr val="C00000"/>
                </a:solidFill>
              </a:rPr>
              <a:t>Soldering</a:t>
            </a:r>
          </a:p>
        </p:txBody>
      </p:sp>
      <p:sp>
        <p:nvSpPr>
          <p:cNvPr id="44" name="TextBox 127">
            <a:extLst>
              <a:ext uri="{FF2B5EF4-FFF2-40B4-BE49-F238E27FC236}">
                <a16:creationId xmlns:a16="http://schemas.microsoft.com/office/drawing/2014/main" id="{5AEF296D-903E-4FDE-9855-740FA3C3E762}"/>
              </a:ext>
            </a:extLst>
          </p:cNvPr>
          <p:cNvSpPr txBox="1"/>
          <p:nvPr/>
        </p:nvSpPr>
        <p:spPr>
          <a:xfrm>
            <a:off x="3725008" y="5799108"/>
            <a:ext cx="1963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200" dirty="0">
                <a:solidFill>
                  <a:schemeClr val="accent6"/>
                </a:solidFill>
              </a:rPr>
              <a:t>Soldered coating (excess tin)</a:t>
            </a:r>
          </a:p>
        </p:txBody>
      </p:sp>
      <p:sp>
        <p:nvSpPr>
          <p:cNvPr id="45" name="TextBox 128">
            <a:extLst>
              <a:ext uri="{FF2B5EF4-FFF2-40B4-BE49-F238E27FC236}">
                <a16:creationId xmlns:a16="http://schemas.microsoft.com/office/drawing/2014/main" id="{00A206CE-8818-45D5-A3A2-F6E04C64D3AC}"/>
              </a:ext>
            </a:extLst>
          </p:cNvPr>
          <p:cNvSpPr txBox="1"/>
          <p:nvPr/>
        </p:nvSpPr>
        <p:spPr>
          <a:xfrm>
            <a:off x="6173044" y="5806260"/>
            <a:ext cx="2431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200" dirty="0">
                <a:solidFill>
                  <a:schemeClr val="accent6"/>
                </a:solidFill>
              </a:rPr>
              <a:t>Delaminated coating w/ protrusions</a:t>
            </a:r>
          </a:p>
        </p:txBody>
      </p:sp>
      <p:sp>
        <p:nvSpPr>
          <p:cNvPr id="46" name="TextBox 129">
            <a:extLst>
              <a:ext uri="{FF2B5EF4-FFF2-40B4-BE49-F238E27FC236}">
                <a16:creationId xmlns:a16="http://schemas.microsoft.com/office/drawing/2014/main" id="{16BD2E4F-4F3C-436C-AD69-9F0776C314EA}"/>
              </a:ext>
            </a:extLst>
          </p:cNvPr>
          <p:cNvSpPr txBox="1"/>
          <p:nvPr/>
        </p:nvSpPr>
        <p:spPr>
          <a:xfrm>
            <a:off x="9371108" y="5799108"/>
            <a:ext cx="13811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200" dirty="0">
                <a:solidFill>
                  <a:schemeClr val="accent6"/>
                </a:solidFill>
              </a:rPr>
              <a:t>Coated component</a:t>
            </a:r>
          </a:p>
        </p:txBody>
      </p:sp>
      <p:cxnSp>
        <p:nvCxnSpPr>
          <p:cNvPr id="47" name="Straight Arrow Connector 131">
            <a:extLst>
              <a:ext uri="{FF2B5EF4-FFF2-40B4-BE49-F238E27FC236}">
                <a16:creationId xmlns:a16="http://schemas.microsoft.com/office/drawing/2014/main" id="{6EF6DA67-35CF-43D4-AECF-C9915BA30AD0}"/>
              </a:ext>
            </a:extLst>
          </p:cNvPr>
          <p:cNvCxnSpPr>
            <a:cxnSpLocks/>
            <a:stCxn id="27" idx="6"/>
            <a:endCxn id="24" idx="2"/>
          </p:cNvCxnSpPr>
          <p:nvPr/>
        </p:nvCxnSpPr>
        <p:spPr>
          <a:xfrm>
            <a:off x="3026648" y="5679945"/>
            <a:ext cx="158300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8" name="TextBox 134">
            <a:extLst>
              <a:ext uri="{FF2B5EF4-FFF2-40B4-BE49-F238E27FC236}">
                <a16:creationId xmlns:a16="http://schemas.microsoft.com/office/drawing/2014/main" id="{7ACE855B-BBAD-4A7C-A66F-B98C8E1BDC61}"/>
              </a:ext>
            </a:extLst>
          </p:cNvPr>
          <p:cNvSpPr txBox="1"/>
          <p:nvPr/>
        </p:nvSpPr>
        <p:spPr>
          <a:xfrm>
            <a:off x="1017895" y="2765090"/>
            <a:ext cx="19850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200" dirty="0"/>
              <a:t>Hexagonal cavity component</a:t>
            </a:r>
          </a:p>
        </p:txBody>
      </p:sp>
      <p:cxnSp>
        <p:nvCxnSpPr>
          <p:cNvPr id="49" name="Straight Arrow Connector 4">
            <a:extLst>
              <a:ext uri="{FF2B5EF4-FFF2-40B4-BE49-F238E27FC236}">
                <a16:creationId xmlns:a16="http://schemas.microsoft.com/office/drawing/2014/main" id="{0BF06B70-0CBD-4FE7-A589-133AC4D1757B}"/>
              </a:ext>
            </a:extLst>
          </p:cNvPr>
          <p:cNvCxnSpPr>
            <a:cxnSpLocks/>
            <a:stCxn id="26" idx="6"/>
          </p:cNvCxnSpPr>
          <p:nvPr/>
        </p:nvCxnSpPr>
        <p:spPr>
          <a:xfrm>
            <a:off x="10158031" y="5679945"/>
            <a:ext cx="166566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0" name="TextBox 9">
            <a:extLst>
              <a:ext uri="{FF2B5EF4-FFF2-40B4-BE49-F238E27FC236}">
                <a16:creationId xmlns:a16="http://schemas.microsoft.com/office/drawing/2014/main" id="{FEA66425-01F2-4363-95B3-BEA1D1A3A07D}"/>
              </a:ext>
            </a:extLst>
          </p:cNvPr>
          <p:cNvSpPr txBox="1"/>
          <p:nvPr/>
        </p:nvSpPr>
        <p:spPr>
          <a:xfrm>
            <a:off x="9903563" y="5552035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52" name="Rectangle 11">
            <a:extLst>
              <a:ext uri="{FF2B5EF4-FFF2-40B4-BE49-F238E27FC236}">
                <a16:creationId xmlns:a16="http://schemas.microsoft.com/office/drawing/2014/main" id="{24CFFEDD-A33B-49F5-AF2E-054A6B880197}"/>
              </a:ext>
            </a:extLst>
          </p:cNvPr>
          <p:cNvSpPr/>
          <p:nvPr/>
        </p:nvSpPr>
        <p:spPr>
          <a:xfrm>
            <a:off x="6196408" y="1720416"/>
            <a:ext cx="2348475" cy="7987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15800D4E-7F4A-436B-A5FC-81D126C8E2C9}"/>
              </a:ext>
            </a:extLst>
          </p:cNvPr>
          <p:cNvSpPr txBox="1"/>
          <p:nvPr/>
        </p:nvSpPr>
        <p:spPr>
          <a:xfrm>
            <a:off x="2687531" y="6269324"/>
            <a:ext cx="5799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kern="0" dirty="0">
                <a:solidFill>
                  <a:srgbClr val="4F81BD">
                    <a:lumMod val="75000"/>
                  </a:srgbClr>
                </a:solidFill>
              </a:rPr>
              <a:t>We have developed technology to automatize all the steps</a:t>
            </a:r>
            <a:endParaRPr lang="es-ES" b="1" i="1" kern="0" dirty="0">
              <a:solidFill>
                <a:srgbClr val="4F81BD">
                  <a:lumMod val="75000"/>
                </a:srgbClr>
              </a:solidFill>
            </a:endParaRPr>
          </a:p>
        </p:txBody>
      </p:sp>
      <p:pic>
        <p:nvPicPr>
          <p:cNvPr id="54" name="Picture 1">
            <a:extLst>
              <a:ext uri="{FF2B5EF4-FFF2-40B4-BE49-F238E27FC236}">
                <a16:creationId xmlns:a16="http://schemas.microsoft.com/office/drawing/2014/main" id="{3FCCBC09-B419-43BB-AB3D-B5FDF43C4C60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44210" t="40195" r="27812" b="45565"/>
          <a:stretch/>
        </p:blipFill>
        <p:spPr>
          <a:xfrm>
            <a:off x="220697" y="582532"/>
            <a:ext cx="2331311" cy="88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4791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7 CuadroTexto">
            <a:extLst>
              <a:ext uri="{FF2B5EF4-FFF2-40B4-BE49-F238E27FC236}">
                <a16:creationId xmlns:a16="http://schemas.microsoft.com/office/drawing/2014/main" id="{A6A6A8E2-197C-4FEB-A8E2-50F2B38D6449}"/>
              </a:ext>
            </a:extLst>
          </p:cNvPr>
          <p:cNvSpPr txBox="1"/>
          <p:nvPr/>
        </p:nvSpPr>
        <p:spPr>
          <a:xfrm>
            <a:off x="1414686" y="3051326"/>
            <a:ext cx="9362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1 – REBCO HTS and its surface resistance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3DBAFE6E-AACA-4428-A3C8-817A7D2D48C2}"/>
              </a:ext>
            </a:extLst>
          </p:cNvPr>
          <p:cNvSpPr txBox="1"/>
          <p:nvPr/>
        </p:nvSpPr>
        <p:spPr>
          <a:xfrm>
            <a:off x="0" y="10619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kern="0" dirty="0">
                <a:solidFill>
                  <a:srgbClr val="BD0000"/>
                </a:solidFill>
              </a:rPr>
              <a:t>Outline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0" name="2 CuadroTexto">
            <a:extLst>
              <a:ext uri="{FF2B5EF4-FFF2-40B4-BE49-F238E27FC236}">
                <a16:creationId xmlns:a16="http://schemas.microsoft.com/office/drawing/2014/main" id="{62D448ED-466D-497B-A6F5-5630255ED654}"/>
              </a:ext>
            </a:extLst>
          </p:cNvPr>
          <p:cNvSpPr txBox="1"/>
          <p:nvPr/>
        </p:nvSpPr>
        <p:spPr>
          <a:xfrm>
            <a:off x="1414686" y="4269283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3 – </a:t>
            </a:r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REBCO coated </a:t>
            </a:r>
            <a:r>
              <a:rPr lang="en-GB" sz="2000" b="1" dirty="0" err="1">
                <a:solidFill>
                  <a:srgbClr val="002060"/>
                </a:solidFill>
                <a:cs typeface="Arial" pitchFamily="34" charset="0"/>
              </a:rPr>
              <a:t>haloscopes</a:t>
            </a:r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 for cold DM detection</a:t>
            </a:r>
            <a:endParaRPr lang="en-US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1" name="1 CuadroTexto">
            <a:extLst>
              <a:ext uri="{FF2B5EF4-FFF2-40B4-BE49-F238E27FC236}">
                <a16:creationId xmlns:a16="http://schemas.microsoft.com/office/drawing/2014/main" id="{EE74E82C-FC56-4EF9-92EF-DDB30FE0AE9D}"/>
              </a:ext>
            </a:extLst>
          </p:cNvPr>
          <p:cNvSpPr txBox="1"/>
          <p:nvPr/>
        </p:nvSpPr>
        <p:spPr>
          <a:xfrm>
            <a:off x="1414686" y="3660925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2 – </a:t>
            </a:r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How we coat surfaces with REBCO </a:t>
            </a:r>
            <a:endParaRPr lang="en-GB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8B99D88B-E8B2-4DAC-AF1F-6D52969B0A6C}"/>
              </a:ext>
            </a:extLst>
          </p:cNvPr>
          <p:cNvSpPr/>
          <p:nvPr/>
        </p:nvSpPr>
        <p:spPr>
          <a:xfrm>
            <a:off x="1054646" y="2843305"/>
            <a:ext cx="9722668" cy="1321854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210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71;p15">
            <a:extLst>
              <a:ext uri="{FF2B5EF4-FFF2-40B4-BE49-F238E27FC236}">
                <a16:creationId xmlns:a16="http://schemas.microsoft.com/office/drawing/2014/main" id="{E24C971E-68BD-4348-A883-0DA806B95F4F}"/>
              </a:ext>
            </a:extLst>
          </p:cNvPr>
          <p:cNvSpPr txBox="1"/>
          <p:nvPr/>
        </p:nvSpPr>
        <p:spPr>
          <a:xfrm>
            <a:off x="1660667" y="1402377"/>
            <a:ext cx="8808001" cy="10133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296" tIns="90296" rIns="90296" bIns="90296" anchor="t" anchorCtr="0">
            <a:spAutoFit/>
          </a:bodyPr>
          <a:lstStyle/>
          <a:p>
            <a:pPr algn="ctr"/>
            <a:r>
              <a:rPr lang="en-GB" dirty="0"/>
              <a:t>Guilherme Telles</a:t>
            </a:r>
            <a:r>
              <a:rPr lang="en-GB" baseline="30000" dirty="0"/>
              <a:t>1</a:t>
            </a:r>
            <a:r>
              <a:rPr lang="en-GB" dirty="0"/>
              <a:t>, Teresa Puig</a:t>
            </a:r>
            <a:r>
              <a:rPr lang="en-GB" baseline="30000" dirty="0"/>
              <a:t>1</a:t>
            </a:r>
            <a:r>
              <a:rPr lang="en-GB" dirty="0"/>
              <a:t>, Ahmed Irfan</a:t>
            </a:r>
            <a:r>
              <a:rPr lang="en-GB" baseline="30000" dirty="0"/>
              <a:t>1</a:t>
            </a:r>
            <a:r>
              <a:rPr lang="en-GB" dirty="0"/>
              <a:t>, Neil Lamas</a:t>
            </a:r>
            <a:r>
              <a:rPr lang="en-GB" baseline="30000" dirty="0"/>
              <a:t>1</a:t>
            </a:r>
            <a:r>
              <a:rPr lang="en-GB" dirty="0"/>
              <a:t>, Luca Benedetti</a:t>
            </a:r>
            <a:r>
              <a:rPr lang="en-GB" baseline="30000" dirty="0"/>
              <a:t>1</a:t>
            </a:r>
            <a:r>
              <a:rPr lang="en-GB" dirty="0"/>
              <a:t>, Xavier Granados</a:t>
            </a:r>
            <a:r>
              <a:rPr lang="en-GB" baseline="30000" dirty="0"/>
              <a:t>1</a:t>
            </a:r>
            <a:r>
              <a:rPr lang="en-GB" dirty="0"/>
              <a:t>, Rafael Garcia</a:t>
            </a:r>
            <a:r>
              <a:rPr lang="en-GB" baseline="30000" dirty="0"/>
              <a:t>2</a:t>
            </a:r>
            <a:r>
              <a:rPr lang="en-GB" dirty="0"/>
              <a:t>, Julia Mundet</a:t>
            </a:r>
            <a:r>
              <a:rPr lang="en-GB" baseline="30000" dirty="0"/>
              <a:t>2</a:t>
            </a:r>
            <a:r>
              <a:rPr lang="en-GB" dirty="0"/>
              <a:t>, Jessica Golm</a:t>
            </a:r>
            <a:r>
              <a:rPr lang="en-GB" baseline="30000" dirty="0"/>
              <a:t>3</a:t>
            </a:r>
            <a:r>
              <a:rPr lang="en-GB" dirty="0"/>
              <a:t>, Walter Wuensch</a:t>
            </a:r>
            <a:r>
              <a:rPr lang="en-GB" baseline="30000" dirty="0"/>
              <a:t>3</a:t>
            </a:r>
            <a:r>
              <a:rPr lang="en-GB" dirty="0"/>
              <a:t>, Sergio Calatroni</a:t>
            </a:r>
            <a:r>
              <a:rPr lang="en-GB" baseline="30000" dirty="0"/>
              <a:t>3</a:t>
            </a:r>
            <a:r>
              <a:rPr lang="en-GB" dirty="0"/>
              <a:t>, Alejandro </a:t>
            </a:r>
            <a:r>
              <a:rPr lang="en-GB" dirty="0" err="1"/>
              <a:t>Benedicto</a:t>
            </a:r>
            <a:r>
              <a:rPr lang="en-GB" dirty="0"/>
              <a:t> Díaz Morcillo</a:t>
            </a:r>
            <a:r>
              <a:rPr lang="en-GB" baseline="30000" dirty="0"/>
              <a:t>4</a:t>
            </a:r>
            <a:r>
              <a:rPr lang="en-GB" dirty="0"/>
              <a:t>, Jordi Miralda Escudé</a:t>
            </a:r>
            <a:r>
              <a:rPr lang="en-GB" baseline="30000" dirty="0"/>
              <a:t>5</a:t>
            </a:r>
            <a:r>
              <a:rPr lang="en-GB" dirty="0"/>
              <a:t>, Babette Dobrich</a:t>
            </a:r>
            <a:r>
              <a:rPr lang="en-GB" baseline="30000" dirty="0"/>
              <a:t>6</a:t>
            </a:r>
            <a:r>
              <a:rPr lang="en-GB" dirty="0"/>
              <a:t>, Igor Irastorza</a:t>
            </a:r>
            <a:r>
              <a:rPr lang="en-GB" baseline="30000" dirty="0"/>
              <a:t>7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FE411A9-DC1C-487C-A847-B8AD9943EFCD}"/>
              </a:ext>
            </a:extLst>
          </p:cNvPr>
          <p:cNvSpPr txBox="1"/>
          <p:nvPr/>
        </p:nvSpPr>
        <p:spPr>
          <a:xfrm>
            <a:off x="1411064" y="3010318"/>
            <a:ext cx="930720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/>
              <a:t>1- </a:t>
            </a:r>
            <a:r>
              <a:rPr lang="es-ES" sz="1600" dirty="0" err="1"/>
              <a:t>Institut</a:t>
            </a:r>
            <a:r>
              <a:rPr lang="es-ES" sz="1600" dirty="0"/>
              <a:t> de </a:t>
            </a:r>
            <a:r>
              <a:rPr lang="es-ES" sz="1600" dirty="0" err="1"/>
              <a:t>Ciència</a:t>
            </a:r>
            <a:r>
              <a:rPr lang="es-ES" sz="1600" dirty="0"/>
              <a:t> de </a:t>
            </a:r>
            <a:r>
              <a:rPr lang="es-ES" sz="1600" dirty="0" err="1"/>
              <a:t>Materials</a:t>
            </a:r>
            <a:r>
              <a:rPr lang="es-ES" sz="1600" dirty="0"/>
              <a:t> de Barcelona, </a:t>
            </a:r>
            <a:r>
              <a:rPr lang="es-ES" sz="1600" b="1" dirty="0"/>
              <a:t>ICMAB-CSIC</a:t>
            </a:r>
            <a:r>
              <a:rPr lang="es-ES" sz="1600" dirty="0"/>
              <a:t>, Bellaterra (</a:t>
            </a:r>
            <a:r>
              <a:rPr lang="es-ES" sz="1600" dirty="0" err="1"/>
              <a:t>Spain</a:t>
            </a:r>
            <a:r>
              <a:rPr lang="es-ES" sz="1600" dirty="0"/>
              <a:t>)</a:t>
            </a:r>
          </a:p>
          <a:p>
            <a:r>
              <a:rPr lang="es-ES" sz="1600" dirty="0"/>
              <a:t>2- </a:t>
            </a:r>
            <a:r>
              <a:rPr lang="es-ES" sz="1600" dirty="0" err="1"/>
              <a:t>Institut</a:t>
            </a:r>
            <a:r>
              <a:rPr lang="es-ES" sz="1600" dirty="0"/>
              <a:t> de Física </a:t>
            </a:r>
            <a:r>
              <a:rPr lang="es-ES" sz="1600" dirty="0" err="1"/>
              <a:t>d'Altes</a:t>
            </a:r>
            <a:r>
              <a:rPr lang="es-ES" sz="1600" dirty="0"/>
              <a:t> </a:t>
            </a:r>
            <a:r>
              <a:rPr lang="es-ES" sz="1600" dirty="0" err="1"/>
              <a:t>Energies</a:t>
            </a:r>
            <a:r>
              <a:rPr lang="es-ES" sz="1600" dirty="0"/>
              <a:t>, </a:t>
            </a:r>
            <a:r>
              <a:rPr lang="es-ES" sz="1600" b="1" dirty="0"/>
              <a:t>IFAE</a:t>
            </a:r>
            <a:r>
              <a:rPr lang="es-ES" sz="1600" dirty="0"/>
              <a:t>, Bellaterra (</a:t>
            </a:r>
            <a:r>
              <a:rPr lang="es-ES" sz="1600" dirty="0" err="1"/>
              <a:t>Spain</a:t>
            </a:r>
            <a:r>
              <a:rPr lang="es-ES" sz="1600" dirty="0"/>
              <a:t>)</a:t>
            </a:r>
          </a:p>
          <a:p>
            <a:r>
              <a:rPr lang="es-ES" sz="1600" dirty="0"/>
              <a:t>3- </a:t>
            </a:r>
            <a:r>
              <a:rPr lang="es-ES" sz="1600" b="1" dirty="0"/>
              <a:t>CERN</a:t>
            </a:r>
            <a:r>
              <a:rPr lang="es-ES" sz="1600" dirty="0"/>
              <a:t> -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European</a:t>
            </a:r>
            <a:r>
              <a:rPr lang="es-ES" sz="1600" dirty="0"/>
              <a:t> </a:t>
            </a:r>
            <a:r>
              <a:rPr lang="es-ES" sz="1600" dirty="0" err="1"/>
              <a:t>Organization</a:t>
            </a:r>
            <a:r>
              <a:rPr lang="es-ES" sz="1600" dirty="0"/>
              <a:t> </a:t>
            </a:r>
            <a:r>
              <a:rPr lang="es-ES" sz="1600" dirty="0" err="1"/>
              <a:t>for</a:t>
            </a:r>
            <a:r>
              <a:rPr lang="es-ES" sz="1600" dirty="0"/>
              <a:t> Nuclear </a:t>
            </a:r>
            <a:r>
              <a:rPr lang="es-ES" sz="1600" dirty="0" err="1"/>
              <a:t>Research</a:t>
            </a:r>
            <a:r>
              <a:rPr lang="es-ES" sz="1600" dirty="0"/>
              <a:t>, Geneva (</a:t>
            </a:r>
            <a:r>
              <a:rPr lang="es-ES" sz="1600" dirty="0" err="1"/>
              <a:t>Switzerland</a:t>
            </a:r>
            <a:r>
              <a:rPr lang="es-ES" sz="1600" dirty="0"/>
              <a:t>)</a:t>
            </a:r>
          </a:p>
          <a:p>
            <a:r>
              <a:rPr lang="es-ES" sz="1600" dirty="0"/>
              <a:t>4- </a:t>
            </a:r>
            <a:r>
              <a:rPr lang="es-ES" sz="1600" dirty="0" err="1"/>
              <a:t>Information</a:t>
            </a:r>
            <a:r>
              <a:rPr lang="es-ES" sz="1600" dirty="0"/>
              <a:t> and </a:t>
            </a:r>
            <a:r>
              <a:rPr lang="es-ES" sz="1600" dirty="0" err="1"/>
              <a:t>Communications</a:t>
            </a:r>
            <a:r>
              <a:rPr lang="es-ES" sz="1600" dirty="0"/>
              <a:t> Technologies </a:t>
            </a:r>
            <a:r>
              <a:rPr lang="es-ES" sz="1600" dirty="0" err="1"/>
              <a:t>Dept</a:t>
            </a:r>
            <a:r>
              <a:rPr lang="es-ES" sz="1600" dirty="0"/>
              <a:t>., </a:t>
            </a:r>
            <a:r>
              <a:rPr lang="es-ES" sz="1600" b="1" dirty="0" err="1"/>
              <a:t>Technical</a:t>
            </a:r>
            <a:r>
              <a:rPr lang="es-ES" sz="1600" b="1" dirty="0"/>
              <a:t> </a:t>
            </a:r>
            <a:r>
              <a:rPr lang="es-ES" sz="1600" b="1" dirty="0" err="1"/>
              <a:t>University</a:t>
            </a:r>
            <a:r>
              <a:rPr lang="es-ES" sz="1600" b="1" dirty="0"/>
              <a:t> </a:t>
            </a:r>
            <a:r>
              <a:rPr lang="es-ES" sz="1600" b="1" dirty="0" err="1"/>
              <a:t>of</a:t>
            </a:r>
            <a:r>
              <a:rPr lang="es-ES" sz="1600" b="1" dirty="0"/>
              <a:t> Cartagena</a:t>
            </a:r>
            <a:r>
              <a:rPr lang="es-ES" sz="1600" dirty="0"/>
              <a:t> (</a:t>
            </a:r>
            <a:r>
              <a:rPr lang="es-ES" sz="1600" dirty="0" err="1"/>
              <a:t>Spain</a:t>
            </a:r>
            <a:r>
              <a:rPr lang="es-ES" sz="1600" dirty="0"/>
              <a:t>)</a:t>
            </a:r>
          </a:p>
          <a:p>
            <a:r>
              <a:rPr lang="es-ES" sz="1600" dirty="0"/>
              <a:t>5- </a:t>
            </a:r>
            <a:r>
              <a:rPr lang="es-ES" sz="1600" dirty="0" err="1"/>
              <a:t>Institut</a:t>
            </a:r>
            <a:r>
              <a:rPr lang="es-ES" sz="1600" dirty="0"/>
              <a:t> de </a:t>
            </a:r>
            <a:r>
              <a:rPr lang="es-ES" sz="1600" dirty="0" err="1"/>
              <a:t>Ciencies</a:t>
            </a:r>
            <a:r>
              <a:rPr lang="es-ES" sz="1600" dirty="0"/>
              <a:t> del Cosmos, </a:t>
            </a:r>
            <a:r>
              <a:rPr lang="es-ES" sz="1600" b="1" dirty="0"/>
              <a:t>ICCUB</a:t>
            </a:r>
            <a:r>
              <a:rPr lang="es-ES" sz="1600" dirty="0"/>
              <a:t>, </a:t>
            </a:r>
            <a:r>
              <a:rPr lang="es-ES" sz="1600" dirty="0" err="1"/>
              <a:t>Universitat</a:t>
            </a:r>
            <a:r>
              <a:rPr lang="es-ES" sz="1600" dirty="0"/>
              <a:t> de Barcelona, Barcelona (</a:t>
            </a:r>
            <a:r>
              <a:rPr lang="es-ES" sz="1600" dirty="0" err="1"/>
              <a:t>Spain</a:t>
            </a:r>
            <a:r>
              <a:rPr lang="es-ES" sz="1600" dirty="0"/>
              <a:t>)</a:t>
            </a:r>
          </a:p>
          <a:p>
            <a:r>
              <a:rPr lang="es-ES" sz="1600" dirty="0"/>
              <a:t>6- Max-Planck-</a:t>
            </a:r>
            <a:r>
              <a:rPr lang="es-ES" sz="1600" dirty="0" err="1"/>
              <a:t>Institut</a:t>
            </a:r>
            <a:r>
              <a:rPr lang="es-ES" sz="1600" dirty="0"/>
              <a:t> </a:t>
            </a:r>
            <a:r>
              <a:rPr lang="es-ES" sz="1600" dirty="0" err="1"/>
              <a:t>fur</a:t>
            </a:r>
            <a:r>
              <a:rPr lang="es-ES" sz="1600" dirty="0"/>
              <a:t> </a:t>
            </a:r>
            <a:r>
              <a:rPr lang="es-ES" sz="1600" dirty="0" err="1"/>
              <a:t>Physik</a:t>
            </a:r>
            <a:r>
              <a:rPr lang="es-ES" sz="1600" dirty="0"/>
              <a:t>, </a:t>
            </a:r>
            <a:r>
              <a:rPr lang="es-ES" sz="1600" b="1" dirty="0"/>
              <a:t>MPP</a:t>
            </a:r>
            <a:r>
              <a:rPr lang="es-ES" sz="1600" dirty="0"/>
              <a:t>, </a:t>
            </a:r>
            <a:r>
              <a:rPr lang="es-ES" sz="1600" dirty="0" err="1"/>
              <a:t>Garching</a:t>
            </a:r>
            <a:r>
              <a:rPr lang="es-ES" sz="1600" dirty="0"/>
              <a:t> (</a:t>
            </a:r>
            <a:r>
              <a:rPr lang="es-ES" sz="1600" dirty="0" err="1"/>
              <a:t>Germany</a:t>
            </a:r>
            <a:r>
              <a:rPr lang="es-ES" sz="1600" dirty="0"/>
              <a:t>)</a:t>
            </a:r>
          </a:p>
          <a:p>
            <a:r>
              <a:rPr lang="es-ES" sz="1600" dirty="0"/>
              <a:t>7- Center </a:t>
            </a:r>
            <a:r>
              <a:rPr lang="es-ES" sz="1600" dirty="0" err="1"/>
              <a:t>for</a:t>
            </a:r>
            <a:r>
              <a:rPr lang="es-ES" sz="1600" dirty="0"/>
              <a:t> </a:t>
            </a:r>
            <a:r>
              <a:rPr lang="es-ES" sz="1600" dirty="0" err="1"/>
              <a:t>Astroparticles</a:t>
            </a:r>
            <a:r>
              <a:rPr lang="es-ES" sz="1600" dirty="0"/>
              <a:t> and High Energy </a:t>
            </a:r>
            <a:r>
              <a:rPr lang="es-ES" sz="1600" dirty="0" err="1"/>
              <a:t>Physics</a:t>
            </a:r>
            <a:r>
              <a:rPr lang="es-ES" sz="1600" dirty="0"/>
              <a:t> (</a:t>
            </a:r>
            <a:r>
              <a:rPr lang="es-ES" sz="1600" b="1" dirty="0"/>
              <a:t>CAPA</a:t>
            </a:r>
            <a:r>
              <a:rPr lang="es-ES" sz="1600" dirty="0"/>
              <a:t>), Universidad de Zaragoza (</a:t>
            </a:r>
            <a:r>
              <a:rPr lang="es-ES" sz="1600" dirty="0" err="1"/>
              <a:t>Spain</a:t>
            </a:r>
            <a:r>
              <a:rPr lang="es-ES" sz="1600" dirty="0"/>
              <a:t>)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D8CE60E5-D6BF-43B7-A349-563A2AC300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09" y="5115732"/>
            <a:ext cx="11207692" cy="1602297"/>
          </a:xfrm>
          <a:prstGeom prst="rect">
            <a:avLst/>
          </a:prstGeom>
        </p:spPr>
      </p:pic>
      <p:sp>
        <p:nvSpPr>
          <p:cNvPr id="12" name="Google Shape;69;p15">
            <a:extLst>
              <a:ext uri="{FF2B5EF4-FFF2-40B4-BE49-F238E27FC236}">
                <a16:creationId xmlns:a16="http://schemas.microsoft.com/office/drawing/2014/main" id="{23A6A0BA-2902-497C-BCCF-7AB70A6F6232}"/>
              </a:ext>
            </a:extLst>
          </p:cNvPr>
          <p:cNvSpPr txBox="1"/>
          <p:nvPr/>
        </p:nvSpPr>
        <p:spPr>
          <a:xfrm>
            <a:off x="374073" y="258865"/>
            <a:ext cx="10943111" cy="613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296" tIns="90296" rIns="90296" bIns="90296" anchor="ctr" anchorCtr="0">
            <a:spAutoFit/>
          </a:bodyPr>
          <a:lstStyle/>
          <a:p>
            <a:pPr algn="ctr"/>
            <a:r>
              <a:rPr lang="en-US" sz="2800" b="1" dirty="0" err="1">
                <a:solidFill>
                  <a:srgbClr val="373661"/>
                </a:solidFill>
                <a:latin typeface="Calibri" panose="020F0502020204030204" pitchFamily="34" charset="0"/>
                <a:ea typeface="Mukta Mahee ExtraBold"/>
                <a:cs typeface="Calibri" panose="020F0502020204030204" pitchFamily="34" charset="0"/>
                <a:sym typeface="Mukta Mahee ExtraBold"/>
              </a:rPr>
              <a:t>Aknowledgements</a:t>
            </a:r>
            <a:endParaRPr lang="en-US" sz="2800" b="1" dirty="0">
              <a:solidFill>
                <a:srgbClr val="373661"/>
              </a:solidFill>
              <a:latin typeface="Calibri" panose="020F0502020204030204" pitchFamily="34" charset="0"/>
              <a:ea typeface="Mukta Mahee ExtraBold"/>
              <a:cs typeface="Calibri" panose="020F0502020204030204" pitchFamily="34" charset="0"/>
              <a:sym typeface="Mukta Mahee ExtraBold"/>
            </a:endParaRPr>
          </a:p>
        </p:txBody>
      </p:sp>
    </p:spTree>
    <p:extLst>
      <p:ext uri="{BB962C8B-B14F-4D97-AF65-F5344CB8AC3E}">
        <p14:creationId xmlns:p14="http://schemas.microsoft.com/office/powerpoint/2010/main" val="31431210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BA0F5A-3DEF-4699-2C77-B3681D86B5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89">
            <a:extLst>
              <a:ext uri="{FF2B5EF4-FFF2-40B4-BE49-F238E27FC236}">
                <a16:creationId xmlns:a16="http://schemas.microsoft.com/office/drawing/2014/main" id="{F9065493-4AF0-1059-9444-A7F5FAF594F2}"/>
              </a:ext>
            </a:extLst>
          </p:cNvPr>
          <p:cNvSpPr txBox="1"/>
          <p:nvPr/>
        </p:nvSpPr>
        <p:spPr>
          <a:xfrm>
            <a:off x="119171" y="61175"/>
            <a:ext cx="9900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kern="0" dirty="0">
                <a:solidFill>
                  <a:srgbClr val="4F81BD">
                    <a:lumMod val="75000"/>
                  </a:srgbClr>
                </a:solidFill>
              </a:rPr>
              <a:t>HTS coated </a:t>
            </a:r>
            <a:r>
              <a:rPr lang="en-US" sz="2800" b="1" i="1" kern="0" dirty="0" err="1">
                <a:solidFill>
                  <a:srgbClr val="4F81BD">
                    <a:lumMod val="75000"/>
                  </a:srgbClr>
                </a:solidFill>
              </a:rPr>
              <a:t>haloscopes</a:t>
            </a:r>
            <a:r>
              <a:rPr lang="en-US" sz="2800" b="1" i="1" kern="0" dirty="0">
                <a:solidFill>
                  <a:srgbClr val="4F81BD">
                    <a:lumMod val="75000"/>
                  </a:srgbClr>
                </a:solidFill>
              </a:rPr>
              <a:t> outperform state of the art Cu </a:t>
            </a:r>
            <a:r>
              <a:rPr lang="en-US" sz="2800" b="1" i="1" kern="0" dirty="0" err="1">
                <a:solidFill>
                  <a:srgbClr val="4F81BD">
                    <a:lumMod val="75000"/>
                  </a:srgbClr>
                </a:solidFill>
              </a:rPr>
              <a:t>haloscopes</a:t>
            </a:r>
            <a:endParaRPr lang="en-US" sz="2800" b="1" i="1" kern="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528FC0DF-B679-FFEA-9F3A-D499EC5A10ED}"/>
              </a:ext>
            </a:extLst>
          </p:cNvPr>
          <p:cNvSpPr txBox="1"/>
          <p:nvPr/>
        </p:nvSpPr>
        <p:spPr>
          <a:xfrm>
            <a:off x="2647772" y="6463410"/>
            <a:ext cx="6896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Progress on HTS Coatings of Cavities and Characterization</a:t>
            </a:r>
            <a:endParaRPr lang="pt-BR" sz="1400" dirty="0">
              <a:solidFill>
                <a:schemeClr val="bg1"/>
              </a:solidFill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364032CD-0A5A-8064-C952-E29335C485A3}"/>
              </a:ext>
            </a:extLst>
          </p:cNvPr>
          <p:cNvSpPr txBox="1"/>
          <p:nvPr/>
        </p:nvSpPr>
        <p:spPr>
          <a:xfrm>
            <a:off x="11591832" y="6417243"/>
            <a:ext cx="4833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dirty="0">
                <a:solidFill>
                  <a:schemeClr val="bg1"/>
                </a:solidFill>
              </a:rPr>
              <a:t>13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4419309-B795-C75D-3418-8E6D41A7592F}"/>
              </a:ext>
            </a:extLst>
          </p:cNvPr>
          <p:cNvGrpSpPr/>
          <p:nvPr/>
        </p:nvGrpSpPr>
        <p:grpSpPr>
          <a:xfrm>
            <a:off x="6575710" y="3292454"/>
            <a:ext cx="5016122" cy="2815633"/>
            <a:chOff x="5262506" y="2366195"/>
            <a:chExt cx="6007327" cy="352912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D0C9F85-279C-A7A8-DA66-7A919EC8A7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437" t="8814" r="1630" b="2463"/>
            <a:stretch>
              <a:fillRect/>
            </a:stretch>
          </p:blipFill>
          <p:spPr>
            <a:xfrm>
              <a:off x="5700730" y="2366195"/>
              <a:ext cx="5569103" cy="308006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BC2887F-336B-4337-807F-9A9792679FD3}"/>
                </a:ext>
              </a:extLst>
            </p:cNvPr>
            <p:cNvSpPr txBox="1"/>
            <p:nvPr/>
          </p:nvSpPr>
          <p:spPr>
            <a:xfrm>
              <a:off x="8232874" y="5446254"/>
              <a:ext cx="1004990" cy="449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B-field</a:t>
              </a:r>
              <a:endParaRPr lang="en-GB" sz="16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A7DFA98-A7F2-7D79-E8FB-A7FEC8607D6F}"/>
                </a:ext>
              </a:extLst>
            </p:cNvPr>
            <p:cNvSpPr txBox="1"/>
            <p:nvPr/>
          </p:nvSpPr>
          <p:spPr>
            <a:xfrm rot="16200000">
              <a:off x="5104731" y="3569640"/>
              <a:ext cx="721003" cy="405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Q</a:t>
              </a:r>
              <a:r>
                <a:rPr lang="en-US" sz="1600" i="1" baseline="-25000" dirty="0"/>
                <a:t>0</a:t>
              </a:r>
              <a:endParaRPr lang="en-GB" sz="1600" i="1" baseline="-25000" dirty="0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7225B7EA-F42A-BA70-D168-6C4C8021502C}"/>
                </a:ext>
              </a:extLst>
            </p:cNvPr>
            <p:cNvCxnSpPr>
              <a:cxnSpLocks/>
            </p:cNvCxnSpPr>
            <p:nvPr/>
          </p:nvCxnSpPr>
          <p:spPr>
            <a:xfrm>
              <a:off x="6420552" y="2884413"/>
              <a:ext cx="604587" cy="780860"/>
            </a:xfrm>
            <a:prstGeom prst="straightConnector1">
              <a:avLst/>
            </a:prstGeom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24D560B0-63F8-7C80-0EF8-E48765BCC0F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541879" y="4008829"/>
              <a:ext cx="1175307" cy="248082"/>
            </a:xfrm>
            <a:prstGeom prst="straightConnector1">
              <a:avLst/>
            </a:prstGeom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50C8F1D-980B-3ADA-27B3-028E294BE6B5}"/>
                </a:ext>
              </a:extLst>
            </p:cNvPr>
            <p:cNvCxnSpPr>
              <a:cxnSpLocks/>
            </p:cNvCxnSpPr>
            <p:nvPr/>
          </p:nvCxnSpPr>
          <p:spPr>
            <a:xfrm>
              <a:off x="7250373" y="4008829"/>
              <a:ext cx="820509" cy="489101"/>
            </a:xfrm>
            <a:prstGeom prst="straightConnector1">
              <a:avLst/>
            </a:prstGeom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pic>
        <p:nvPicPr>
          <p:cNvPr id="15" name="Content Placeholder 4" descr="A metal mold with black tubes&#10;&#10;AI-generated content may be incorrect.">
            <a:extLst>
              <a:ext uri="{FF2B5EF4-FFF2-40B4-BE49-F238E27FC236}">
                <a16:creationId xmlns:a16="http://schemas.microsoft.com/office/drawing/2014/main" id="{D43B1176-5947-75CC-1C6D-EA19564787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9" t="12639" r="14018" b="10670"/>
          <a:stretch>
            <a:fillRect/>
          </a:stretch>
        </p:blipFill>
        <p:spPr>
          <a:xfrm>
            <a:off x="3497561" y="3527190"/>
            <a:ext cx="2797089" cy="215160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3CAAEDC-5A3D-1F5F-794A-4F5E9B268482}"/>
              </a:ext>
            </a:extLst>
          </p:cNvPr>
          <p:cNvSpPr txBox="1"/>
          <p:nvPr/>
        </p:nvSpPr>
        <p:spPr>
          <a:xfrm>
            <a:off x="10124574" y="3648067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accent2"/>
                </a:solidFill>
              </a:rPr>
              <a:t>Copper: 40k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068EE00-43FC-D897-C885-2DE6BC4DBE2A}"/>
              </a:ext>
            </a:extLst>
          </p:cNvPr>
          <p:cNvSpPr txBox="1"/>
          <p:nvPr/>
        </p:nvSpPr>
        <p:spPr>
          <a:xfrm>
            <a:off x="9055969" y="6105136"/>
            <a:ext cx="31327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err="1"/>
              <a:t>Analysed</a:t>
            </a:r>
            <a:r>
              <a:rPr lang="en-US" sz="1100" dirty="0"/>
              <a:t> with https://www.arpe.upc.edu/</a:t>
            </a:r>
            <a:endParaRPr lang="en-GB" sz="11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200E2DA-7908-29D5-6C97-260A5F73A7CB}"/>
              </a:ext>
            </a:extLst>
          </p:cNvPr>
          <p:cNvSpPr txBox="1"/>
          <p:nvPr/>
        </p:nvSpPr>
        <p:spPr>
          <a:xfrm>
            <a:off x="372825" y="3498102"/>
            <a:ext cx="297478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Original RADES </a:t>
            </a:r>
            <a:r>
              <a:rPr lang="pt-BR" dirty="0" err="1"/>
              <a:t>Cavity</a:t>
            </a:r>
            <a:endParaRPr lang="pt-BR" dirty="0"/>
          </a:p>
          <a:p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b="1" dirty="0"/>
              <a:t>Very low amount of flux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accent2"/>
                </a:solidFill>
              </a:rPr>
              <a:t>Factor 4 – 6 better than Cu</a:t>
            </a:r>
            <a:endParaRPr lang="pt-B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C00000"/>
                </a:solidFill>
              </a:rPr>
              <a:t>Not dettached!</a:t>
            </a:r>
          </a:p>
        </p:txBody>
      </p:sp>
    </p:spTree>
    <p:extLst>
      <p:ext uri="{BB962C8B-B14F-4D97-AF65-F5344CB8AC3E}">
        <p14:creationId xmlns:p14="http://schemas.microsoft.com/office/powerpoint/2010/main" val="179400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BA0F5A-3DEF-4699-2C77-B3681D86B5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528FC0DF-B679-FFEA-9F3A-D499EC5A10ED}"/>
              </a:ext>
            </a:extLst>
          </p:cNvPr>
          <p:cNvSpPr txBox="1"/>
          <p:nvPr/>
        </p:nvSpPr>
        <p:spPr>
          <a:xfrm>
            <a:off x="2647772" y="6463410"/>
            <a:ext cx="6896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Progress on HTS Coatings of Cavities and Characterization</a:t>
            </a:r>
            <a:endParaRPr lang="pt-BR" sz="1400" dirty="0">
              <a:solidFill>
                <a:schemeClr val="bg1"/>
              </a:solidFill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364032CD-0A5A-8064-C952-E29335C485A3}"/>
              </a:ext>
            </a:extLst>
          </p:cNvPr>
          <p:cNvSpPr txBox="1"/>
          <p:nvPr/>
        </p:nvSpPr>
        <p:spPr>
          <a:xfrm>
            <a:off x="11591832" y="6417243"/>
            <a:ext cx="4833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dirty="0">
                <a:solidFill>
                  <a:schemeClr val="bg1"/>
                </a:solidFill>
              </a:rPr>
              <a:t>13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4419309-B795-C75D-3418-8E6D41A7592F}"/>
              </a:ext>
            </a:extLst>
          </p:cNvPr>
          <p:cNvGrpSpPr/>
          <p:nvPr/>
        </p:nvGrpSpPr>
        <p:grpSpPr>
          <a:xfrm>
            <a:off x="6575710" y="3292456"/>
            <a:ext cx="5016122" cy="2815631"/>
            <a:chOff x="5262506" y="2366195"/>
            <a:chExt cx="6007327" cy="352912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D0C9F85-279C-A7A8-DA66-7A919EC8A7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437" t="8814" r="1630" b="2463"/>
            <a:stretch>
              <a:fillRect/>
            </a:stretch>
          </p:blipFill>
          <p:spPr>
            <a:xfrm>
              <a:off x="5700730" y="2366195"/>
              <a:ext cx="5569103" cy="308006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BC2887F-336B-4337-807F-9A9792679FD3}"/>
                </a:ext>
              </a:extLst>
            </p:cNvPr>
            <p:cNvSpPr txBox="1"/>
            <p:nvPr/>
          </p:nvSpPr>
          <p:spPr>
            <a:xfrm>
              <a:off x="8232874" y="5446254"/>
              <a:ext cx="1004990" cy="449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B-field</a:t>
              </a:r>
              <a:endParaRPr lang="en-GB" sz="16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A7DFA98-A7F2-7D79-E8FB-A7FEC8607D6F}"/>
                </a:ext>
              </a:extLst>
            </p:cNvPr>
            <p:cNvSpPr txBox="1"/>
            <p:nvPr/>
          </p:nvSpPr>
          <p:spPr>
            <a:xfrm rot="16200000">
              <a:off x="5104731" y="3569640"/>
              <a:ext cx="721003" cy="405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Q</a:t>
              </a:r>
              <a:r>
                <a:rPr lang="en-US" sz="1600" i="1" baseline="-25000" dirty="0"/>
                <a:t>0</a:t>
              </a:r>
              <a:endParaRPr lang="en-GB" sz="1600" i="1" baseline="-25000" dirty="0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7225B7EA-F42A-BA70-D168-6C4C8021502C}"/>
                </a:ext>
              </a:extLst>
            </p:cNvPr>
            <p:cNvCxnSpPr>
              <a:cxnSpLocks/>
            </p:cNvCxnSpPr>
            <p:nvPr/>
          </p:nvCxnSpPr>
          <p:spPr>
            <a:xfrm>
              <a:off x="6420552" y="2884413"/>
              <a:ext cx="604587" cy="780860"/>
            </a:xfrm>
            <a:prstGeom prst="straightConnector1">
              <a:avLst/>
            </a:prstGeom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24D560B0-63F8-7C80-0EF8-E48765BCC0F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541879" y="4008829"/>
              <a:ext cx="1175307" cy="248082"/>
            </a:xfrm>
            <a:prstGeom prst="straightConnector1">
              <a:avLst/>
            </a:prstGeom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50C8F1D-980B-3ADA-27B3-028E294BE6B5}"/>
                </a:ext>
              </a:extLst>
            </p:cNvPr>
            <p:cNvCxnSpPr>
              <a:cxnSpLocks/>
            </p:cNvCxnSpPr>
            <p:nvPr/>
          </p:nvCxnSpPr>
          <p:spPr>
            <a:xfrm>
              <a:off x="7250373" y="4008829"/>
              <a:ext cx="820509" cy="489101"/>
            </a:xfrm>
            <a:prstGeom prst="straightConnector1">
              <a:avLst/>
            </a:prstGeom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pic>
        <p:nvPicPr>
          <p:cNvPr id="15" name="Content Placeholder 4" descr="A metal mold with black tubes&#10;&#10;AI-generated content may be incorrect.">
            <a:extLst>
              <a:ext uri="{FF2B5EF4-FFF2-40B4-BE49-F238E27FC236}">
                <a16:creationId xmlns:a16="http://schemas.microsoft.com/office/drawing/2014/main" id="{D43B1176-5947-75CC-1C6D-EA19564787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9" t="12639" r="14018" b="10670"/>
          <a:stretch>
            <a:fillRect/>
          </a:stretch>
        </p:blipFill>
        <p:spPr>
          <a:xfrm>
            <a:off x="3497561" y="3527190"/>
            <a:ext cx="2797089" cy="2151607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CCF8BBFC-1BB1-3294-2ECD-84502003576D}"/>
              </a:ext>
            </a:extLst>
          </p:cNvPr>
          <p:cNvGrpSpPr/>
          <p:nvPr/>
        </p:nvGrpSpPr>
        <p:grpSpPr>
          <a:xfrm>
            <a:off x="6914266" y="878038"/>
            <a:ext cx="4677566" cy="2457359"/>
            <a:chOff x="6530089" y="569773"/>
            <a:chExt cx="5014019" cy="2603940"/>
          </a:xfrm>
        </p:grpSpPr>
        <p:pic>
          <p:nvPicPr>
            <p:cNvPr id="18" name="Content Placeholder 4">
              <a:extLst>
                <a:ext uri="{FF2B5EF4-FFF2-40B4-BE49-F238E27FC236}">
                  <a16:creationId xmlns:a16="http://schemas.microsoft.com/office/drawing/2014/main" id="{1C007644-8600-C1F0-014F-56A82828639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584" t="13409" r="1415" b="2177"/>
            <a:stretch>
              <a:fillRect/>
            </a:stretch>
          </p:blipFill>
          <p:spPr>
            <a:xfrm>
              <a:off x="6530089" y="569773"/>
              <a:ext cx="5014019" cy="2603940"/>
            </a:xfrm>
            <a:prstGeom prst="rect">
              <a:avLst/>
            </a:prstGeom>
          </p:spPr>
        </p:pic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3934FE50-AB68-3B00-5EEA-01290345195E}"/>
                </a:ext>
              </a:extLst>
            </p:cNvPr>
            <p:cNvCxnSpPr>
              <a:cxnSpLocks/>
            </p:cNvCxnSpPr>
            <p:nvPr/>
          </p:nvCxnSpPr>
          <p:spPr>
            <a:xfrm>
              <a:off x="8539028" y="1228860"/>
              <a:ext cx="1089380" cy="392387"/>
            </a:xfrm>
            <a:prstGeom prst="straightConnector1">
              <a:avLst/>
            </a:prstGeom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05BC3CD3-4DED-21A7-83E8-FA81A95DF71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238640" y="1888391"/>
              <a:ext cx="1208202" cy="120522"/>
            </a:xfrm>
            <a:prstGeom prst="straightConnector1">
              <a:avLst/>
            </a:prstGeom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112CE957-367B-613A-9771-BC2587DB0497}"/>
              </a:ext>
            </a:extLst>
          </p:cNvPr>
          <p:cNvSpPr txBox="1"/>
          <p:nvPr/>
        </p:nvSpPr>
        <p:spPr>
          <a:xfrm rot="16200000">
            <a:off x="6457369" y="1798381"/>
            <a:ext cx="575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Q</a:t>
            </a:r>
            <a:r>
              <a:rPr lang="en-US" sz="1600" i="1" baseline="-25000" dirty="0"/>
              <a:t>0</a:t>
            </a:r>
            <a:endParaRPr lang="en-GB" sz="1600" i="1" baseline="-25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3CAAEDC-5A3D-1F5F-794A-4F5E9B268482}"/>
              </a:ext>
            </a:extLst>
          </p:cNvPr>
          <p:cNvSpPr txBox="1"/>
          <p:nvPr/>
        </p:nvSpPr>
        <p:spPr>
          <a:xfrm>
            <a:off x="10124574" y="3648067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accent2"/>
                </a:solidFill>
              </a:rPr>
              <a:t>Copper: 40k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01E99E-A037-109D-5B71-6CCA5F43497B}"/>
              </a:ext>
            </a:extLst>
          </p:cNvPr>
          <p:cNvSpPr txBox="1"/>
          <p:nvPr/>
        </p:nvSpPr>
        <p:spPr>
          <a:xfrm>
            <a:off x="10124574" y="2546580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accent2"/>
                </a:solidFill>
              </a:rPr>
              <a:t>Copper: 80k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068EE00-43FC-D897-C885-2DE6BC4DBE2A}"/>
              </a:ext>
            </a:extLst>
          </p:cNvPr>
          <p:cNvSpPr txBox="1"/>
          <p:nvPr/>
        </p:nvSpPr>
        <p:spPr>
          <a:xfrm>
            <a:off x="9055969" y="6105136"/>
            <a:ext cx="31327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err="1"/>
              <a:t>Analysed</a:t>
            </a:r>
            <a:r>
              <a:rPr lang="en-US" sz="1100" dirty="0"/>
              <a:t> with https://www.arpe.upc.edu/</a:t>
            </a:r>
            <a:endParaRPr lang="en-GB" sz="11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84DE7B4-BF45-71BC-ECBF-F3A628728D1A}"/>
              </a:ext>
            </a:extLst>
          </p:cNvPr>
          <p:cNvSpPr txBox="1"/>
          <p:nvPr/>
        </p:nvSpPr>
        <p:spPr>
          <a:xfrm>
            <a:off x="372825" y="890375"/>
            <a:ext cx="3092257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Hexagonal Cavity</a:t>
            </a:r>
          </a:p>
          <a:p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First iteration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Dettachment in 2/6 pieces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High Q-factor preserved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Low field dependence (parallel)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accent2"/>
                </a:solidFill>
              </a:rPr>
              <a:t>Factor 5 – 8 better than Cu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C00000"/>
                </a:solidFill>
              </a:rPr>
              <a:t>660k Q if not dettached?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200E2DA-7908-29D5-6C97-260A5F73A7CB}"/>
              </a:ext>
            </a:extLst>
          </p:cNvPr>
          <p:cNvSpPr txBox="1"/>
          <p:nvPr/>
        </p:nvSpPr>
        <p:spPr>
          <a:xfrm>
            <a:off x="372825" y="3498102"/>
            <a:ext cx="297478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Original RADES </a:t>
            </a:r>
            <a:r>
              <a:rPr lang="pt-BR" dirty="0" err="1"/>
              <a:t>Cavity</a:t>
            </a:r>
            <a:endParaRPr lang="pt-BR" dirty="0"/>
          </a:p>
          <a:p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b="1" dirty="0"/>
              <a:t>Very low amount of flux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accent2"/>
                </a:solidFill>
              </a:rPr>
              <a:t>Factor 4 – 6 better than Cu</a:t>
            </a:r>
            <a:endParaRPr lang="pt-B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C00000"/>
                </a:solidFill>
              </a:rPr>
              <a:t>Not dettached!</a:t>
            </a:r>
          </a:p>
        </p:txBody>
      </p:sp>
      <p:pic>
        <p:nvPicPr>
          <p:cNvPr id="41" name="Picture 137" descr="A close-up of a metal object&#10;&#10;AI-generated content may be incorrect.">
            <a:extLst>
              <a:ext uri="{FF2B5EF4-FFF2-40B4-BE49-F238E27FC236}">
                <a16:creationId xmlns:a16="http://schemas.microsoft.com/office/drawing/2014/main" id="{129DE880-3600-4B80-B436-A5B214F62D6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22" t="15752" r="47365" b="16850"/>
          <a:stretch>
            <a:fillRect/>
          </a:stretch>
        </p:blipFill>
        <p:spPr>
          <a:xfrm>
            <a:off x="3523445" y="722442"/>
            <a:ext cx="1308222" cy="2448000"/>
          </a:xfrm>
          <a:prstGeom prst="rect">
            <a:avLst/>
          </a:prstGeom>
        </p:spPr>
      </p:pic>
      <p:pic>
        <p:nvPicPr>
          <p:cNvPr id="44" name="Picture 139" descr="A metal cylinder with metal wheels&#10;&#10;AI-generated content may be incorrect.">
            <a:extLst>
              <a:ext uri="{FF2B5EF4-FFF2-40B4-BE49-F238E27FC236}">
                <a16:creationId xmlns:a16="http://schemas.microsoft.com/office/drawing/2014/main" id="{20786CDE-E36F-4458-8537-34091642F47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58" b="32964"/>
          <a:stretch>
            <a:fillRect/>
          </a:stretch>
        </p:blipFill>
        <p:spPr>
          <a:xfrm rot="16200000">
            <a:off x="4451143" y="1355864"/>
            <a:ext cx="2448000" cy="1190642"/>
          </a:xfrm>
          <a:prstGeom prst="rect">
            <a:avLst/>
          </a:prstGeom>
        </p:spPr>
      </p:pic>
      <p:sp>
        <p:nvSpPr>
          <p:cNvPr id="47" name="TextBox 189">
            <a:extLst>
              <a:ext uri="{FF2B5EF4-FFF2-40B4-BE49-F238E27FC236}">
                <a16:creationId xmlns:a16="http://schemas.microsoft.com/office/drawing/2014/main" id="{7151BDE2-DE2D-4C4A-B2D6-FB1788A96846}"/>
              </a:ext>
            </a:extLst>
          </p:cNvPr>
          <p:cNvSpPr txBox="1"/>
          <p:nvPr/>
        </p:nvSpPr>
        <p:spPr>
          <a:xfrm>
            <a:off x="119171" y="61175"/>
            <a:ext cx="9900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kern="0" dirty="0">
                <a:solidFill>
                  <a:srgbClr val="4F81BD">
                    <a:lumMod val="75000"/>
                  </a:srgbClr>
                </a:solidFill>
              </a:rPr>
              <a:t>HTS coated </a:t>
            </a:r>
            <a:r>
              <a:rPr lang="en-US" sz="2800" b="1" i="1" kern="0" dirty="0" err="1">
                <a:solidFill>
                  <a:srgbClr val="4F81BD">
                    <a:lumMod val="75000"/>
                  </a:srgbClr>
                </a:solidFill>
              </a:rPr>
              <a:t>haloscopes</a:t>
            </a:r>
            <a:r>
              <a:rPr lang="en-US" sz="2800" b="1" i="1" kern="0" dirty="0">
                <a:solidFill>
                  <a:srgbClr val="4F81BD">
                    <a:lumMod val="75000"/>
                  </a:srgbClr>
                </a:solidFill>
              </a:rPr>
              <a:t> outperform state of the art Cu </a:t>
            </a:r>
            <a:r>
              <a:rPr lang="en-US" sz="2800" b="1" i="1" kern="0" dirty="0" err="1">
                <a:solidFill>
                  <a:srgbClr val="4F81BD">
                    <a:lumMod val="75000"/>
                  </a:srgbClr>
                </a:solidFill>
              </a:rPr>
              <a:t>haloscopes</a:t>
            </a:r>
            <a:endParaRPr lang="en-US" sz="2800" b="1" i="1" kern="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48" name="TextBox 12">
            <a:extLst>
              <a:ext uri="{FF2B5EF4-FFF2-40B4-BE49-F238E27FC236}">
                <a16:creationId xmlns:a16="http://schemas.microsoft.com/office/drawing/2014/main" id="{26466D78-9B30-488E-9C4C-3F1EC3865576}"/>
              </a:ext>
            </a:extLst>
          </p:cNvPr>
          <p:cNvSpPr txBox="1"/>
          <p:nvPr/>
        </p:nvSpPr>
        <p:spPr>
          <a:xfrm>
            <a:off x="8578143" y="727241"/>
            <a:ext cx="17005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Preliminary results!</a:t>
            </a:r>
            <a:endParaRPr lang="en-GB" sz="1400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256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BA0F5A-3DEF-4699-2C77-B3681D86B5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528FC0DF-B679-FFEA-9F3A-D499EC5A10ED}"/>
              </a:ext>
            </a:extLst>
          </p:cNvPr>
          <p:cNvSpPr txBox="1"/>
          <p:nvPr/>
        </p:nvSpPr>
        <p:spPr>
          <a:xfrm>
            <a:off x="2647772" y="6463410"/>
            <a:ext cx="6896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Progress on HTS Coatings of Cavities and Characterization</a:t>
            </a:r>
            <a:endParaRPr lang="pt-BR" sz="1400" dirty="0">
              <a:solidFill>
                <a:schemeClr val="bg1"/>
              </a:solidFill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364032CD-0A5A-8064-C952-E29335C485A3}"/>
              </a:ext>
            </a:extLst>
          </p:cNvPr>
          <p:cNvSpPr txBox="1"/>
          <p:nvPr/>
        </p:nvSpPr>
        <p:spPr>
          <a:xfrm>
            <a:off x="11591832" y="6417243"/>
            <a:ext cx="4833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dirty="0">
                <a:solidFill>
                  <a:schemeClr val="bg1"/>
                </a:solidFill>
              </a:rPr>
              <a:t>13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4419309-B795-C75D-3418-8E6D41A7592F}"/>
              </a:ext>
            </a:extLst>
          </p:cNvPr>
          <p:cNvGrpSpPr/>
          <p:nvPr/>
        </p:nvGrpSpPr>
        <p:grpSpPr>
          <a:xfrm>
            <a:off x="6575710" y="3292454"/>
            <a:ext cx="5016122" cy="2815633"/>
            <a:chOff x="5262506" y="2366195"/>
            <a:chExt cx="6007327" cy="352912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D0C9F85-279C-A7A8-DA66-7A919EC8A7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437" t="8814" r="1630" b="2463"/>
            <a:stretch>
              <a:fillRect/>
            </a:stretch>
          </p:blipFill>
          <p:spPr>
            <a:xfrm>
              <a:off x="5700730" y="2366195"/>
              <a:ext cx="5569103" cy="308006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BC2887F-336B-4337-807F-9A9792679FD3}"/>
                </a:ext>
              </a:extLst>
            </p:cNvPr>
            <p:cNvSpPr txBox="1"/>
            <p:nvPr/>
          </p:nvSpPr>
          <p:spPr>
            <a:xfrm>
              <a:off x="8232874" y="5446254"/>
              <a:ext cx="1004990" cy="449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B-field</a:t>
              </a:r>
              <a:endParaRPr lang="en-GB" sz="16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A7DFA98-A7F2-7D79-E8FB-A7FEC8607D6F}"/>
                </a:ext>
              </a:extLst>
            </p:cNvPr>
            <p:cNvSpPr txBox="1"/>
            <p:nvPr/>
          </p:nvSpPr>
          <p:spPr>
            <a:xfrm rot="16200000">
              <a:off x="5104731" y="3569640"/>
              <a:ext cx="721003" cy="405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Q</a:t>
              </a:r>
              <a:r>
                <a:rPr lang="en-US" sz="1600" i="1" baseline="-25000" dirty="0"/>
                <a:t>0</a:t>
              </a:r>
              <a:endParaRPr lang="en-GB" sz="1600" i="1" baseline="-25000" dirty="0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7225B7EA-F42A-BA70-D168-6C4C8021502C}"/>
                </a:ext>
              </a:extLst>
            </p:cNvPr>
            <p:cNvCxnSpPr>
              <a:cxnSpLocks/>
            </p:cNvCxnSpPr>
            <p:nvPr/>
          </p:nvCxnSpPr>
          <p:spPr>
            <a:xfrm>
              <a:off x="6420552" y="2884413"/>
              <a:ext cx="604587" cy="780860"/>
            </a:xfrm>
            <a:prstGeom prst="straightConnector1">
              <a:avLst/>
            </a:prstGeom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24D560B0-63F8-7C80-0EF8-E48765BCC0F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541879" y="4008829"/>
              <a:ext cx="1175307" cy="248082"/>
            </a:xfrm>
            <a:prstGeom prst="straightConnector1">
              <a:avLst/>
            </a:prstGeom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50C8F1D-980B-3ADA-27B3-028E294BE6B5}"/>
                </a:ext>
              </a:extLst>
            </p:cNvPr>
            <p:cNvCxnSpPr>
              <a:cxnSpLocks/>
            </p:cNvCxnSpPr>
            <p:nvPr/>
          </p:nvCxnSpPr>
          <p:spPr>
            <a:xfrm>
              <a:off x="7250373" y="4008829"/>
              <a:ext cx="820509" cy="489101"/>
            </a:xfrm>
            <a:prstGeom prst="straightConnector1">
              <a:avLst/>
            </a:prstGeom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pic>
        <p:nvPicPr>
          <p:cNvPr id="15" name="Content Placeholder 4" descr="A metal mold with black tubes&#10;&#10;AI-generated content may be incorrect.">
            <a:extLst>
              <a:ext uri="{FF2B5EF4-FFF2-40B4-BE49-F238E27FC236}">
                <a16:creationId xmlns:a16="http://schemas.microsoft.com/office/drawing/2014/main" id="{D43B1176-5947-75CC-1C6D-EA19564787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9" t="12639" r="14018" b="10670"/>
          <a:stretch>
            <a:fillRect/>
          </a:stretch>
        </p:blipFill>
        <p:spPr>
          <a:xfrm>
            <a:off x="3497561" y="3527190"/>
            <a:ext cx="2797089" cy="2151607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CCF8BBFC-1BB1-3294-2ECD-84502003576D}"/>
              </a:ext>
            </a:extLst>
          </p:cNvPr>
          <p:cNvGrpSpPr/>
          <p:nvPr/>
        </p:nvGrpSpPr>
        <p:grpSpPr>
          <a:xfrm>
            <a:off x="6914266" y="878038"/>
            <a:ext cx="4677566" cy="2457359"/>
            <a:chOff x="6530089" y="569773"/>
            <a:chExt cx="5014019" cy="2603940"/>
          </a:xfrm>
        </p:grpSpPr>
        <p:pic>
          <p:nvPicPr>
            <p:cNvPr id="18" name="Content Placeholder 4">
              <a:extLst>
                <a:ext uri="{FF2B5EF4-FFF2-40B4-BE49-F238E27FC236}">
                  <a16:creationId xmlns:a16="http://schemas.microsoft.com/office/drawing/2014/main" id="{1C007644-8600-C1F0-014F-56A82828639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584" t="13409" r="1415" b="2177"/>
            <a:stretch>
              <a:fillRect/>
            </a:stretch>
          </p:blipFill>
          <p:spPr>
            <a:xfrm>
              <a:off x="6530089" y="569773"/>
              <a:ext cx="5014019" cy="2603940"/>
            </a:xfrm>
            <a:prstGeom prst="rect">
              <a:avLst/>
            </a:prstGeom>
          </p:spPr>
        </p:pic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3934FE50-AB68-3B00-5EEA-01290345195E}"/>
                </a:ext>
              </a:extLst>
            </p:cNvPr>
            <p:cNvCxnSpPr>
              <a:cxnSpLocks/>
            </p:cNvCxnSpPr>
            <p:nvPr/>
          </p:nvCxnSpPr>
          <p:spPr>
            <a:xfrm>
              <a:off x="8539028" y="1228860"/>
              <a:ext cx="1089380" cy="392387"/>
            </a:xfrm>
            <a:prstGeom prst="straightConnector1">
              <a:avLst/>
            </a:prstGeom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05BC3CD3-4DED-21A7-83E8-FA81A95DF71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238640" y="1888391"/>
              <a:ext cx="1208202" cy="120522"/>
            </a:xfrm>
            <a:prstGeom prst="straightConnector1">
              <a:avLst/>
            </a:prstGeom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112CE957-367B-613A-9771-BC2587DB0497}"/>
              </a:ext>
            </a:extLst>
          </p:cNvPr>
          <p:cNvSpPr txBox="1"/>
          <p:nvPr/>
        </p:nvSpPr>
        <p:spPr>
          <a:xfrm rot="16200000">
            <a:off x="6457369" y="1798381"/>
            <a:ext cx="575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Q</a:t>
            </a:r>
            <a:r>
              <a:rPr lang="en-US" sz="1600" i="1" baseline="-25000" dirty="0"/>
              <a:t>0</a:t>
            </a:r>
            <a:endParaRPr lang="en-GB" sz="1600" i="1" baseline="-25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3CAAEDC-5A3D-1F5F-794A-4F5E9B268482}"/>
              </a:ext>
            </a:extLst>
          </p:cNvPr>
          <p:cNvSpPr txBox="1"/>
          <p:nvPr/>
        </p:nvSpPr>
        <p:spPr>
          <a:xfrm>
            <a:off x="10124574" y="3648067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accent2"/>
                </a:solidFill>
              </a:rPr>
              <a:t>Copper: 40k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01E99E-A037-109D-5B71-6CCA5F43497B}"/>
              </a:ext>
            </a:extLst>
          </p:cNvPr>
          <p:cNvSpPr txBox="1"/>
          <p:nvPr/>
        </p:nvSpPr>
        <p:spPr>
          <a:xfrm>
            <a:off x="10124574" y="2546580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accent2"/>
                </a:solidFill>
              </a:rPr>
              <a:t>Copper: 80k</a:t>
            </a:r>
          </a:p>
        </p:txBody>
      </p:sp>
      <p:pic>
        <p:nvPicPr>
          <p:cNvPr id="27" name="Picture 26" descr="A group of metal bars&#10;&#10;AI-generated content may be incorrect.">
            <a:extLst>
              <a:ext uri="{FF2B5EF4-FFF2-40B4-BE49-F238E27FC236}">
                <a16:creationId xmlns:a16="http://schemas.microsoft.com/office/drawing/2014/main" id="{B3261DFE-BAA2-6420-D99B-347832C0E0F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543" y="986387"/>
            <a:ext cx="2797087" cy="2097815"/>
          </a:xfrm>
          <a:prstGeom prst="rect">
            <a:avLst/>
          </a:prstGeom>
        </p:spPr>
      </p:pic>
      <p:sp>
        <p:nvSpPr>
          <p:cNvPr id="28" name="Oval 27">
            <a:extLst>
              <a:ext uri="{FF2B5EF4-FFF2-40B4-BE49-F238E27FC236}">
                <a16:creationId xmlns:a16="http://schemas.microsoft.com/office/drawing/2014/main" id="{BCCE538F-3C2F-2C21-74DA-9B1DEC893669}"/>
              </a:ext>
            </a:extLst>
          </p:cNvPr>
          <p:cNvSpPr/>
          <p:nvPr/>
        </p:nvSpPr>
        <p:spPr>
          <a:xfrm rot="16200000">
            <a:off x="5352456" y="2339827"/>
            <a:ext cx="307399" cy="314230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55BCDF3-231C-3A0F-2CD5-BBEA1B844FC7}"/>
              </a:ext>
            </a:extLst>
          </p:cNvPr>
          <p:cNvSpPr/>
          <p:nvPr/>
        </p:nvSpPr>
        <p:spPr>
          <a:xfrm rot="16200000">
            <a:off x="5728165" y="1554252"/>
            <a:ext cx="307399" cy="314230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068EE00-43FC-D897-C885-2DE6BC4DBE2A}"/>
              </a:ext>
            </a:extLst>
          </p:cNvPr>
          <p:cNvSpPr txBox="1"/>
          <p:nvPr/>
        </p:nvSpPr>
        <p:spPr>
          <a:xfrm>
            <a:off x="9055969" y="6105136"/>
            <a:ext cx="31327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err="1"/>
              <a:t>Analysed</a:t>
            </a:r>
            <a:r>
              <a:rPr lang="en-US" sz="1100" dirty="0"/>
              <a:t> with https://www.arpe.upc.edu/</a:t>
            </a:r>
            <a:endParaRPr lang="en-GB" sz="11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84DE7B4-BF45-71BC-ECBF-F3A628728D1A}"/>
              </a:ext>
            </a:extLst>
          </p:cNvPr>
          <p:cNvSpPr txBox="1"/>
          <p:nvPr/>
        </p:nvSpPr>
        <p:spPr>
          <a:xfrm>
            <a:off x="372825" y="890375"/>
            <a:ext cx="3092257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Hexagonal Cavity</a:t>
            </a:r>
          </a:p>
          <a:p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First iteration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Dettachment in 2/6 pieces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High Q-factor preserved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Low field dependence (parallel)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accent2"/>
                </a:solidFill>
              </a:rPr>
              <a:t>Factor 5 – 8 better than Cu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C00000"/>
                </a:solidFill>
              </a:rPr>
              <a:t>660k Q if not dettached?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200E2DA-7908-29D5-6C97-260A5F73A7CB}"/>
              </a:ext>
            </a:extLst>
          </p:cNvPr>
          <p:cNvSpPr txBox="1"/>
          <p:nvPr/>
        </p:nvSpPr>
        <p:spPr>
          <a:xfrm>
            <a:off x="372825" y="3498102"/>
            <a:ext cx="297478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Original RADES </a:t>
            </a:r>
            <a:r>
              <a:rPr lang="pt-BR" dirty="0" err="1"/>
              <a:t>Cavity</a:t>
            </a:r>
            <a:endParaRPr lang="pt-BR" dirty="0"/>
          </a:p>
          <a:p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b="1" dirty="0"/>
              <a:t>Very low amount of flux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accent2"/>
                </a:solidFill>
              </a:rPr>
              <a:t>Factor 4 – 6 better than Cu</a:t>
            </a:r>
            <a:endParaRPr lang="pt-B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C00000"/>
                </a:solidFill>
              </a:rPr>
              <a:t>Not dettached!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B8F26B6-1C05-EF1C-59FA-DB86C6B0570B}"/>
              </a:ext>
            </a:extLst>
          </p:cNvPr>
          <p:cNvGrpSpPr/>
          <p:nvPr/>
        </p:nvGrpSpPr>
        <p:grpSpPr>
          <a:xfrm>
            <a:off x="7415677" y="945938"/>
            <a:ext cx="4031695" cy="374790"/>
            <a:chOff x="7415677" y="945938"/>
            <a:chExt cx="4031695" cy="374790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1148B8D-DF6E-C895-8F33-2823E49AA913}"/>
                </a:ext>
              </a:extLst>
            </p:cNvPr>
            <p:cNvSpPr/>
            <p:nvPr/>
          </p:nvSpPr>
          <p:spPr>
            <a:xfrm>
              <a:off x="7415677" y="1133999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F9D8CAB1-715B-9A0F-1035-046DCCE762FD}"/>
                </a:ext>
              </a:extLst>
            </p:cNvPr>
            <p:cNvSpPr/>
            <p:nvPr/>
          </p:nvSpPr>
          <p:spPr>
            <a:xfrm>
              <a:off x="8872006" y="1125440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BDCF72A-FC5E-1CE4-0B1B-53D27A1CDEC7}"/>
                </a:ext>
              </a:extLst>
            </p:cNvPr>
            <p:cNvSpPr/>
            <p:nvPr/>
          </p:nvSpPr>
          <p:spPr>
            <a:xfrm>
              <a:off x="9598175" y="1248728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5B884A8-BB35-DC4F-3435-F57C79DFE3F3}"/>
                </a:ext>
              </a:extLst>
            </p:cNvPr>
            <p:cNvSpPr/>
            <p:nvPr/>
          </p:nvSpPr>
          <p:spPr>
            <a:xfrm>
              <a:off x="10768148" y="1245553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1AFF7E6-9811-CA45-278D-433B490C3F7E}"/>
                </a:ext>
              </a:extLst>
            </p:cNvPr>
            <p:cNvCxnSpPr>
              <a:stCxn id="37" idx="6"/>
              <a:endCxn id="38" idx="2"/>
            </p:cNvCxnSpPr>
            <p:nvPr/>
          </p:nvCxnSpPr>
          <p:spPr>
            <a:xfrm flipV="1">
              <a:off x="7487677" y="1161440"/>
              <a:ext cx="1384329" cy="8559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34C372A4-70B8-7B6D-44C9-04097426A56E}"/>
                </a:ext>
              </a:extLst>
            </p:cNvPr>
            <p:cNvCxnSpPr>
              <a:cxnSpLocks/>
              <a:stCxn id="38" idx="6"/>
              <a:endCxn id="39" idx="2"/>
            </p:cNvCxnSpPr>
            <p:nvPr/>
          </p:nvCxnSpPr>
          <p:spPr>
            <a:xfrm>
              <a:off x="8944006" y="1161440"/>
              <a:ext cx="654169" cy="123288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E601D082-5625-19F2-57A6-71C1F3D5EB24}"/>
                </a:ext>
              </a:extLst>
            </p:cNvPr>
            <p:cNvCxnSpPr>
              <a:cxnSpLocks/>
              <a:stCxn id="39" idx="6"/>
              <a:endCxn id="40" idx="2"/>
            </p:cNvCxnSpPr>
            <p:nvPr/>
          </p:nvCxnSpPr>
          <p:spPr>
            <a:xfrm flipV="1">
              <a:off x="9670175" y="1281553"/>
              <a:ext cx="1097973" cy="3175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C4850301-10B6-6A40-AE4A-7C88E7D1FD75}"/>
                </a:ext>
              </a:extLst>
            </p:cNvPr>
            <p:cNvSpPr txBox="1"/>
            <p:nvPr/>
          </p:nvSpPr>
          <p:spPr>
            <a:xfrm>
              <a:off x="9308710" y="945938"/>
              <a:ext cx="21386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>
                  <a:solidFill>
                    <a:srgbClr val="C00000"/>
                  </a:solidFill>
                </a:rPr>
                <a:t>Prediction if not dettached</a:t>
              </a: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E83AB2B-CE50-80D1-73B6-618611611F2A}"/>
                </a:ext>
              </a:extLst>
            </p:cNvPr>
            <p:cNvCxnSpPr>
              <a:cxnSpLocks/>
              <a:stCxn id="40" idx="6"/>
            </p:cNvCxnSpPr>
            <p:nvPr/>
          </p:nvCxnSpPr>
          <p:spPr>
            <a:xfrm>
              <a:off x="10840148" y="1281553"/>
              <a:ext cx="607224" cy="0"/>
            </a:xfrm>
            <a:prstGeom prst="line">
              <a:avLst/>
            </a:prstGeom>
            <a:ln>
              <a:solidFill>
                <a:srgbClr val="C00000"/>
              </a:solidFill>
              <a:prstDash val="sysDot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189">
            <a:extLst>
              <a:ext uri="{FF2B5EF4-FFF2-40B4-BE49-F238E27FC236}">
                <a16:creationId xmlns:a16="http://schemas.microsoft.com/office/drawing/2014/main" id="{9F91FF9D-3CA4-4488-9CC8-6A6635629774}"/>
              </a:ext>
            </a:extLst>
          </p:cNvPr>
          <p:cNvSpPr txBox="1"/>
          <p:nvPr/>
        </p:nvSpPr>
        <p:spPr>
          <a:xfrm>
            <a:off x="119171" y="61175"/>
            <a:ext cx="9900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kern="0" dirty="0">
                <a:solidFill>
                  <a:srgbClr val="4F81BD">
                    <a:lumMod val="75000"/>
                  </a:srgbClr>
                </a:solidFill>
              </a:rPr>
              <a:t>HTS coated </a:t>
            </a:r>
            <a:r>
              <a:rPr lang="en-US" sz="2800" b="1" i="1" kern="0" dirty="0" err="1">
                <a:solidFill>
                  <a:srgbClr val="4F81BD">
                    <a:lumMod val="75000"/>
                  </a:srgbClr>
                </a:solidFill>
              </a:rPr>
              <a:t>haloscopes</a:t>
            </a:r>
            <a:r>
              <a:rPr lang="en-US" sz="2800" b="1" i="1" kern="0" dirty="0">
                <a:solidFill>
                  <a:srgbClr val="4F81BD">
                    <a:lumMod val="75000"/>
                  </a:srgbClr>
                </a:solidFill>
              </a:rPr>
              <a:t> outperform state of the art Cu </a:t>
            </a:r>
            <a:r>
              <a:rPr lang="en-US" sz="2800" b="1" i="1" kern="0" dirty="0" err="1">
                <a:solidFill>
                  <a:srgbClr val="4F81BD">
                    <a:lumMod val="75000"/>
                  </a:srgbClr>
                </a:solidFill>
              </a:rPr>
              <a:t>haloscopes</a:t>
            </a:r>
            <a:endParaRPr lang="en-US" sz="2800" b="1" i="1" kern="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45" name="TextBox 12">
            <a:extLst>
              <a:ext uri="{FF2B5EF4-FFF2-40B4-BE49-F238E27FC236}">
                <a16:creationId xmlns:a16="http://schemas.microsoft.com/office/drawing/2014/main" id="{A30768D7-79C3-4A11-ABE0-F89889926E91}"/>
              </a:ext>
            </a:extLst>
          </p:cNvPr>
          <p:cNvSpPr txBox="1"/>
          <p:nvPr/>
        </p:nvSpPr>
        <p:spPr>
          <a:xfrm>
            <a:off x="8578143" y="727241"/>
            <a:ext cx="17005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Preliminary results!</a:t>
            </a:r>
            <a:endParaRPr lang="en-GB" sz="1400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1BE80CF3-C9C2-4B90-A483-E32612DF145A}"/>
              </a:ext>
            </a:extLst>
          </p:cNvPr>
          <p:cNvSpPr txBox="1"/>
          <p:nvPr/>
        </p:nvSpPr>
        <p:spPr>
          <a:xfrm>
            <a:off x="2687531" y="6269324"/>
            <a:ext cx="5981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kern="0" dirty="0">
                <a:solidFill>
                  <a:srgbClr val="4F81BD">
                    <a:lumMod val="75000"/>
                  </a:srgbClr>
                </a:solidFill>
              </a:rPr>
              <a:t>The geometry of the </a:t>
            </a:r>
            <a:r>
              <a:rPr lang="en-US" b="1" i="1" kern="0" dirty="0" err="1">
                <a:solidFill>
                  <a:srgbClr val="4F81BD">
                    <a:lumMod val="75000"/>
                  </a:srgbClr>
                </a:solidFill>
              </a:rPr>
              <a:t>haloscope</a:t>
            </a:r>
            <a:r>
              <a:rPr lang="en-US" b="1" i="1" kern="0" dirty="0">
                <a:solidFill>
                  <a:srgbClr val="4F81BD">
                    <a:lumMod val="75000"/>
                  </a:srgbClr>
                </a:solidFill>
              </a:rPr>
              <a:t> has to be adapted to the HTS</a:t>
            </a:r>
            <a:endParaRPr lang="es-ES" b="1" i="1" kern="0"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372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036CD016-4F76-4406-AED5-9F8955EA877D}"/>
              </a:ext>
            </a:extLst>
          </p:cNvPr>
          <p:cNvSpPr txBox="1"/>
          <p:nvPr/>
        </p:nvSpPr>
        <p:spPr>
          <a:xfrm>
            <a:off x="1242201" y="715455"/>
            <a:ext cx="704931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0"/>
              </a:spcAft>
              <a:buFont typeface="Arial" panose="020B0604020202020204" pitchFamily="34" charset="0"/>
              <a:buChar char="•"/>
            </a:pPr>
            <a:r>
              <a:rPr lang="en-GB" sz="2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The search for Cold DM Axions is challenging but HTS coated </a:t>
            </a:r>
            <a:r>
              <a:rPr lang="en-GB" sz="22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haloscopes</a:t>
            </a:r>
            <a:r>
              <a:rPr lang="en-GB" sz="2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can help.</a:t>
            </a:r>
          </a:p>
        </p:txBody>
      </p:sp>
      <p:sp>
        <p:nvSpPr>
          <p:cNvPr id="4" name="TextBox 189">
            <a:extLst>
              <a:ext uri="{FF2B5EF4-FFF2-40B4-BE49-F238E27FC236}">
                <a16:creationId xmlns:a16="http://schemas.microsoft.com/office/drawing/2014/main" id="{0E17B21C-6110-4A5D-BB7A-D295E8EDDAB7}"/>
              </a:ext>
            </a:extLst>
          </p:cNvPr>
          <p:cNvSpPr txBox="1"/>
          <p:nvPr/>
        </p:nvSpPr>
        <p:spPr>
          <a:xfrm>
            <a:off x="119172" y="61175"/>
            <a:ext cx="6768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kern="0" dirty="0">
                <a:solidFill>
                  <a:srgbClr val="4F81BD">
                    <a:lumMod val="75000"/>
                  </a:srgbClr>
                </a:solidFill>
              </a:rPr>
              <a:t>Conclusions</a:t>
            </a:r>
          </a:p>
        </p:txBody>
      </p:sp>
      <p:pic>
        <p:nvPicPr>
          <p:cNvPr id="15" name="Picture 138" descr="A metal piece with screws&#10;&#10;AI-generated content may be incorrect.">
            <a:extLst>
              <a:ext uri="{FF2B5EF4-FFF2-40B4-BE49-F238E27FC236}">
                <a16:creationId xmlns:a16="http://schemas.microsoft.com/office/drawing/2014/main" id="{6C3DA956-83E5-4AC7-90F5-C2C75808543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395" y="440987"/>
            <a:ext cx="950235" cy="1266980"/>
          </a:xfrm>
          <a:prstGeom prst="rect">
            <a:avLst/>
          </a:prstGeom>
        </p:spPr>
      </p:pic>
      <p:pic>
        <p:nvPicPr>
          <p:cNvPr id="16" name="Content Placeholder 4" descr="A metal mold with black tubes&#10;&#10;AI-generated content may be incorrect.">
            <a:extLst>
              <a:ext uri="{FF2B5EF4-FFF2-40B4-BE49-F238E27FC236}">
                <a16:creationId xmlns:a16="http://schemas.microsoft.com/office/drawing/2014/main" id="{CF0BD22A-8342-4E80-8C26-4C3EC7A60A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9" t="12639" r="14018" b="10670"/>
          <a:stretch>
            <a:fillRect/>
          </a:stretch>
        </p:blipFill>
        <p:spPr>
          <a:xfrm>
            <a:off x="8998487" y="440987"/>
            <a:ext cx="1725936" cy="1327643"/>
          </a:xfrm>
          <a:prstGeom prst="rect">
            <a:avLst/>
          </a:prstGeom>
        </p:spPr>
      </p:pic>
      <p:sp>
        <p:nvSpPr>
          <p:cNvPr id="39" name="Rectángulo 38">
            <a:extLst>
              <a:ext uri="{FF2B5EF4-FFF2-40B4-BE49-F238E27FC236}">
                <a16:creationId xmlns:a16="http://schemas.microsoft.com/office/drawing/2014/main" id="{631B82E5-EC29-4472-894B-C02DA57ECACA}"/>
              </a:ext>
            </a:extLst>
          </p:cNvPr>
          <p:cNvSpPr/>
          <p:nvPr/>
        </p:nvSpPr>
        <p:spPr>
          <a:xfrm>
            <a:off x="5804170" y="6574380"/>
            <a:ext cx="2321668" cy="2224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59234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036CD016-4F76-4406-AED5-9F8955EA877D}"/>
              </a:ext>
            </a:extLst>
          </p:cNvPr>
          <p:cNvSpPr txBox="1"/>
          <p:nvPr/>
        </p:nvSpPr>
        <p:spPr>
          <a:xfrm>
            <a:off x="1242201" y="715455"/>
            <a:ext cx="7049312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0"/>
              </a:spcAft>
              <a:buFont typeface="Arial" panose="020B0604020202020204" pitchFamily="34" charset="0"/>
              <a:buChar char="•"/>
            </a:pPr>
            <a:r>
              <a:rPr lang="en-GB" sz="2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The search for Cold DM Axions is challenging but HTS coated </a:t>
            </a:r>
            <a:r>
              <a:rPr lang="en-GB" sz="22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haloscopes</a:t>
            </a:r>
            <a:r>
              <a:rPr lang="en-GB" sz="2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can help.</a:t>
            </a:r>
          </a:p>
          <a:p>
            <a:pPr marL="285750" indent="-285750">
              <a:spcAft>
                <a:spcPts val="6000"/>
              </a:spcAft>
              <a:buFont typeface="Arial" panose="020B0604020202020204" pitchFamily="34" charset="0"/>
              <a:buChar char="•"/>
            </a:pPr>
            <a:r>
              <a:rPr lang="en-GB" sz="2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HTS enhances the sensitivity (Q-factor) of resonant cavities and can operate under high magnetic fields.</a:t>
            </a:r>
          </a:p>
        </p:txBody>
      </p:sp>
      <p:sp>
        <p:nvSpPr>
          <p:cNvPr id="4" name="TextBox 189">
            <a:extLst>
              <a:ext uri="{FF2B5EF4-FFF2-40B4-BE49-F238E27FC236}">
                <a16:creationId xmlns:a16="http://schemas.microsoft.com/office/drawing/2014/main" id="{0E17B21C-6110-4A5D-BB7A-D295E8EDDAB7}"/>
              </a:ext>
            </a:extLst>
          </p:cNvPr>
          <p:cNvSpPr txBox="1"/>
          <p:nvPr/>
        </p:nvSpPr>
        <p:spPr>
          <a:xfrm>
            <a:off x="119172" y="61175"/>
            <a:ext cx="6768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kern="0" dirty="0">
                <a:solidFill>
                  <a:srgbClr val="4F81BD">
                    <a:lumMod val="75000"/>
                  </a:srgbClr>
                </a:solidFill>
              </a:rPr>
              <a:t>Conclusions</a:t>
            </a:r>
          </a:p>
        </p:txBody>
      </p:sp>
      <p:pic>
        <p:nvPicPr>
          <p:cNvPr id="15" name="Picture 138" descr="A metal piece with screws&#10;&#10;AI-generated content may be incorrect.">
            <a:extLst>
              <a:ext uri="{FF2B5EF4-FFF2-40B4-BE49-F238E27FC236}">
                <a16:creationId xmlns:a16="http://schemas.microsoft.com/office/drawing/2014/main" id="{6C3DA956-83E5-4AC7-90F5-C2C75808543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395" y="440987"/>
            <a:ext cx="950235" cy="1266980"/>
          </a:xfrm>
          <a:prstGeom prst="rect">
            <a:avLst/>
          </a:prstGeom>
        </p:spPr>
      </p:pic>
      <p:pic>
        <p:nvPicPr>
          <p:cNvPr id="16" name="Content Placeholder 4" descr="A metal mold with black tubes&#10;&#10;AI-generated content may be incorrect.">
            <a:extLst>
              <a:ext uri="{FF2B5EF4-FFF2-40B4-BE49-F238E27FC236}">
                <a16:creationId xmlns:a16="http://schemas.microsoft.com/office/drawing/2014/main" id="{CF0BD22A-8342-4E80-8C26-4C3EC7A60A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9" t="12639" r="14018" b="10670"/>
          <a:stretch>
            <a:fillRect/>
          </a:stretch>
        </p:blipFill>
        <p:spPr>
          <a:xfrm>
            <a:off x="8998487" y="440987"/>
            <a:ext cx="1725936" cy="1327643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8A53FEE7-47FB-47A5-A982-B76E7DA36F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4409" y="1802544"/>
            <a:ext cx="3547158" cy="1730635"/>
          </a:xfrm>
          <a:prstGeom prst="rect">
            <a:avLst/>
          </a:prstGeom>
        </p:spPr>
      </p:pic>
      <p:sp>
        <p:nvSpPr>
          <p:cNvPr id="39" name="Rectángulo 38">
            <a:extLst>
              <a:ext uri="{FF2B5EF4-FFF2-40B4-BE49-F238E27FC236}">
                <a16:creationId xmlns:a16="http://schemas.microsoft.com/office/drawing/2014/main" id="{631B82E5-EC29-4472-894B-C02DA57ECACA}"/>
              </a:ext>
            </a:extLst>
          </p:cNvPr>
          <p:cNvSpPr/>
          <p:nvPr/>
        </p:nvSpPr>
        <p:spPr>
          <a:xfrm>
            <a:off x="5804170" y="6574380"/>
            <a:ext cx="2321668" cy="2224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14135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036CD016-4F76-4406-AED5-9F8955EA877D}"/>
              </a:ext>
            </a:extLst>
          </p:cNvPr>
          <p:cNvSpPr txBox="1"/>
          <p:nvPr/>
        </p:nvSpPr>
        <p:spPr>
          <a:xfrm>
            <a:off x="1242201" y="715455"/>
            <a:ext cx="7049312" cy="366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0"/>
              </a:spcAft>
              <a:buFont typeface="Arial" panose="020B0604020202020204" pitchFamily="34" charset="0"/>
              <a:buChar char="•"/>
            </a:pPr>
            <a:r>
              <a:rPr lang="en-GB" sz="2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The search for Cold DM Axions is challenging but HTS coated </a:t>
            </a:r>
            <a:r>
              <a:rPr lang="en-GB" sz="22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haloscopes</a:t>
            </a:r>
            <a:r>
              <a:rPr lang="en-GB" sz="2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can help.</a:t>
            </a:r>
          </a:p>
          <a:p>
            <a:pPr marL="285750" indent="-285750">
              <a:spcAft>
                <a:spcPts val="6000"/>
              </a:spcAft>
              <a:buFont typeface="Arial" panose="020B0604020202020204" pitchFamily="34" charset="0"/>
              <a:buChar char="•"/>
            </a:pPr>
            <a:r>
              <a:rPr lang="en-GB" sz="2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HTS enhances the sensitivity (Q-factor) of resonant cavities and can operate under high magnetic fields.</a:t>
            </a:r>
          </a:p>
          <a:p>
            <a:pPr marL="285750" indent="-285750">
              <a:spcAft>
                <a:spcPts val="6000"/>
              </a:spcAft>
              <a:buFont typeface="Arial" panose="020B0604020202020204" pitchFamily="34" charset="0"/>
              <a:buChar char="•"/>
            </a:pPr>
            <a:r>
              <a:rPr lang="en-GB" sz="2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 robust coating technology adapted to complex surfaces is being developed and automatized.</a:t>
            </a:r>
          </a:p>
        </p:txBody>
      </p:sp>
      <p:sp>
        <p:nvSpPr>
          <p:cNvPr id="4" name="TextBox 189">
            <a:extLst>
              <a:ext uri="{FF2B5EF4-FFF2-40B4-BE49-F238E27FC236}">
                <a16:creationId xmlns:a16="http://schemas.microsoft.com/office/drawing/2014/main" id="{0E17B21C-6110-4A5D-BB7A-D295E8EDDAB7}"/>
              </a:ext>
            </a:extLst>
          </p:cNvPr>
          <p:cNvSpPr txBox="1"/>
          <p:nvPr/>
        </p:nvSpPr>
        <p:spPr>
          <a:xfrm>
            <a:off x="119172" y="61175"/>
            <a:ext cx="6768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kern="0" dirty="0">
                <a:solidFill>
                  <a:srgbClr val="4F81BD">
                    <a:lumMod val="75000"/>
                  </a:srgbClr>
                </a:solidFill>
              </a:rPr>
              <a:t>Conclusions</a:t>
            </a:r>
          </a:p>
        </p:txBody>
      </p:sp>
      <p:pic>
        <p:nvPicPr>
          <p:cNvPr id="5" name="Imagem 1228" descr="Pia de cozinha&#10;&#10;Descrição gerada automaticamente com confiança média">
            <a:extLst>
              <a:ext uri="{FF2B5EF4-FFF2-40B4-BE49-F238E27FC236}">
                <a16:creationId xmlns:a16="http://schemas.microsoft.com/office/drawing/2014/main" id="{5A013852-1FDD-4FC1-8F77-9498CF5037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3431" y="3820715"/>
            <a:ext cx="1425255" cy="858147"/>
          </a:xfrm>
          <a:prstGeom prst="rect">
            <a:avLst/>
          </a:prstGeom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37D79F54-6CC8-462D-B0E4-87FD88AB1D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3631" y="3774474"/>
            <a:ext cx="1425719" cy="950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m 1230" descr="Uma imagem contendo no interior, mesa, quarto, verde&#10;&#10;Descrição gerada automaticamente">
            <a:extLst>
              <a:ext uri="{FF2B5EF4-FFF2-40B4-BE49-F238E27FC236}">
                <a16:creationId xmlns:a16="http://schemas.microsoft.com/office/drawing/2014/main" id="{83348761-38A0-43C2-BF31-F0CDE9DB65F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-210"/>
          <a:stretch>
            <a:fillRect/>
          </a:stretch>
        </p:blipFill>
        <p:spPr>
          <a:xfrm>
            <a:off x="8251656" y="3627756"/>
            <a:ext cx="746830" cy="1463053"/>
          </a:xfrm>
          <a:prstGeom prst="rect">
            <a:avLst/>
          </a:prstGeom>
        </p:spPr>
      </p:pic>
      <p:pic>
        <p:nvPicPr>
          <p:cNvPr id="15" name="Picture 138" descr="A metal piece with screws&#10;&#10;AI-generated content may be incorrect.">
            <a:extLst>
              <a:ext uri="{FF2B5EF4-FFF2-40B4-BE49-F238E27FC236}">
                <a16:creationId xmlns:a16="http://schemas.microsoft.com/office/drawing/2014/main" id="{6C3DA956-83E5-4AC7-90F5-C2C75808543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395" y="440987"/>
            <a:ext cx="950235" cy="1266980"/>
          </a:xfrm>
          <a:prstGeom prst="rect">
            <a:avLst/>
          </a:prstGeom>
        </p:spPr>
      </p:pic>
      <p:pic>
        <p:nvPicPr>
          <p:cNvPr id="16" name="Content Placeholder 4" descr="A metal mold with black tubes&#10;&#10;AI-generated content may be incorrect.">
            <a:extLst>
              <a:ext uri="{FF2B5EF4-FFF2-40B4-BE49-F238E27FC236}">
                <a16:creationId xmlns:a16="http://schemas.microsoft.com/office/drawing/2014/main" id="{CF0BD22A-8342-4E80-8C26-4C3EC7A60AD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9" t="12639" r="14018" b="10670"/>
          <a:stretch>
            <a:fillRect/>
          </a:stretch>
        </p:blipFill>
        <p:spPr>
          <a:xfrm>
            <a:off x="8998487" y="440987"/>
            <a:ext cx="1725936" cy="1327643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8A53FEE7-47FB-47A5-A982-B76E7DA36F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14409" y="1802544"/>
            <a:ext cx="3547158" cy="1730635"/>
          </a:xfrm>
          <a:prstGeom prst="rect">
            <a:avLst/>
          </a:prstGeom>
        </p:spPr>
      </p:pic>
      <p:sp>
        <p:nvSpPr>
          <p:cNvPr id="39" name="Rectángulo 38">
            <a:extLst>
              <a:ext uri="{FF2B5EF4-FFF2-40B4-BE49-F238E27FC236}">
                <a16:creationId xmlns:a16="http://schemas.microsoft.com/office/drawing/2014/main" id="{631B82E5-EC29-4472-894B-C02DA57ECACA}"/>
              </a:ext>
            </a:extLst>
          </p:cNvPr>
          <p:cNvSpPr/>
          <p:nvPr/>
        </p:nvSpPr>
        <p:spPr>
          <a:xfrm>
            <a:off x="5804170" y="6574380"/>
            <a:ext cx="2321668" cy="2224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69380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036CD016-4F76-4406-AED5-9F8955EA877D}"/>
              </a:ext>
            </a:extLst>
          </p:cNvPr>
          <p:cNvSpPr txBox="1"/>
          <p:nvPr/>
        </p:nvSpPr>
        <p:spPr>
          <a:xfrm>
            <a:off x="1242201" y="715455"/>
            <a:ext cx="7049312" cy="51090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0"/>
              </a:spcAft>
              <a:buFont typeface="Arial" panose="020B0604020202020204" pitchFamily="34" charset="0"/>
              <a:buChar char="•"/>
            </a:pPr>
            <a:r>
              <a:rPr lang="en-GB" sz="2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The search for Cold DM Axions is challenging but HTS coated </a:t>
            </a:r>
            <a:r>
              <a:rPr lang="en-GB" sz="22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haloscopes</a:t>
            </a:r>
            <a:r>
              <a:rPr lang="en-GB" sz="2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can help.</a:t>
            </a:r>
          </a:p>
          <a:p>
            <a:pPr marL="285750" indent="-285750">
              <a:spcAft>
                <a:spcPts val="6000"/>
              </a:spcAft>
              <a:buFont typeface="Arial" panose="020B0604020202020204" pitchFamily="34" charset="0"/>
              <a:buChar char="•"/>
            </a:pPr>
            <a:r>
              <a:rPr lang="en-GB" sz="2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HTS enhances the sensitivity (Q-factor) of resonant cavities and can operate under high magnetic fields.</a:t>
            </a:r>
          </a:p>
          <a:p>
            <a:pPr marL="285750" indent="-285750">
              <a:spcAft>
                <a:spcPts val="6000"/>
              </a:spcAft>
              <a:buFont typeface="Arial" panose="020B0604020202020204" pitchFamily="34" charset="0"/>
              <a:buChar char="•"/>
            </a:pPr>
            <a:r>
              <a:rPr lang="en-GB" sz="2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 robust coating technology adapted to complex surfaces is being developed and automatized.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Cooperation between HEP and HTS may lead to new leaps in technology.</a:t>
            </a:r>
          </a:p>
        </p:txBody>
      </p:sp>
      <p:sp>
        <p:nvSpPr>
          <p:cNvPr id="4" name="TextBox 189">
            <a:extLst>
              <a:ext uri="{FF2B5EF4-FFF2-40B4-BE49-F238E27FC236}">
                <a16:creationId xmlns:a16="http://schemas.microsoft.com/office/drawing/2014/main" id="{0E17B21C-6110-4A5D-BB7A-D295E8EDDAB7}"/>
              </a:ext>
            </a:extLst>
          </p:cNvPr>
          <p:cNvSpPr txBox="1"/>
          <p:nvPr/>
        </p:nvSpPr>
        <p:spPr>
          <a:xfrm>
            <a:off x="119172" y="61175"/>
            <a:ext cx="6768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kern="0" dirty="0">
                <a:solidFill>
                  <a:srgbClr val="4F81BD">
                    <a:lumMod val="75000"/>
                  </a:srgbClr>
                </a:solidFill>
              </a:rPr>
              <a:t>Conclusions</a:t>
            </a:r>
          </a:p>
        </p:txBody>
      </p:sp>
      <p:pic>
        <p:nvPicPr>
          <p:cNvPr id="5" name="Imagem 1228" descr="Pia de cozinha&#10;&#10;Descrição gerada automaticamente com confiança média">
            <a:extLst>
              <a:ext uri="{FF2B5EF4-FFF2-40B4-BE49-F238E27FC236}">
                <a16:creationId xmlns:a16="http://schemas.microsoft.com/office/drawing/2014/main" id="{5A013852-1FDD-4FC1-8F77-9498CF5037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3431" y="3820715"/>
            <a:ext cx="1425255" cy="858147"/>
          </a:xfrm>
          <a:prstGeom prst="rect">
            <a:avLst/>
          </a:prstGeom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37D79F54-6CC8-462D-B0E4-87FD88AB1D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3631" y="3774474"/>
            <a:ext cx="1425719" cy="950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m 1230" descr="Uma imagem contendo no interior, mesa, quarto, verde&#10;&#10;Descrição gerada automaticamente">
            <a:extLst>
              <a:ext uri="{FF2B5EF4-FFF2-40B4-BE49-F238E27FC236}">
                <a16:creationId xmlns:a16="http://schemas.microsoft.com/office/drawing/2014/main" id="{83348761-38A0-43C2-BF31-F0CDE9DB65F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-210"/>
          <a:stretch>
            <a:fillRect/>
          </a:stretch>
        </p:blipFill>
        <p:spPr>
          <a:xfrm>
            <a:off x="8251656" y="3627756"/>
            <a:ext cx="746830" cy="1463053"/>
          </a:xfrm>
          <a:prstGeom prst="rect">
            <a:avLst/>
          </a:prstGeom>
        </p:spPr>
      </p:pic>
      <p:pic>
        <p:nvPicPr>
          <p:cNvPr id="15" name="Picture 138" descr="A metal piece with screws&#10;&#10;AI-generated content may be incorrect.">
            <a:extLst>
              <a:ext uri="{FF2B5EF4-FFF2-40B4-BE49-F238E27FC236}">
                <a16:creationId xmlns:a16="http://schemas.microsoft.com/office/drawing/2014/main" id="{6C3DA956-83E5-4AC7-90F5-C2C75808543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395" y="440987"/>
            <a:ext cx="950235" cy="1266980"/>
          </a:xfrm>
          <a:prstGeom prst="rect">
            <a:avLst/>
          </a:prstGeom>
        </p:spPr>
      </p:pic>
      <p:pic>
        <p:nvPicPr>
          <p:cNvPr id="16" name="Content Placeholder 4" descr="A metal mold with black tubes&#10;&#10;AI-generated content may be incorrect.">
            <a:extLst>
              <a:ext uri="{FF2B5EF4-FFF2-40B4-BE49-F238E27FC236}">
                <a16:creationId xmlns:a16="http://schemas.microsoft.com/office/drawing/2014/main" id="{CF0BD22A-8342-4E80-8C26-4C3EC7A60AD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9" t="12639" r="14018" b="10670"/>
          <a:stretch>
            <a:fillRect/>
          </a:stretch>
        </p:blipFill>
        <p:spPr>
          <a:xfrm>
            <a:off x="8998487" y="440987"/>
            <a:ext cx="1725936" cy="1327643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8A53FEE7-47FB-47A5-A982-B76E7DA36F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14409" y="1802544"/>
            <a:ext cx="3547158" cy="1730635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BF04165B-11FC-467B-8F95-F330FF05867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64554" y="5209860"/>
            <a:ext cx="3292720" cy="1364520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053AF2FD-9DC0-41DA-9EF3-DA1F2A2E7827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6965"/>
          <a:stretch/>
        </p:blipFill>
        <p:spPr>
          <a:xfrm>
            <a:off x="4071295" y="5470552"/>
            <a:ext cx="4049409" cy="1256923"/>
          </a:xfrm>
          <a:prstGeom prst="rect">
            <a:avLst/>
          </a:prstGeom>
        </p:spPr>
      </p:pic>
      <p:sp>
        <p:nvSpPr>
          <p:cNvPr id="39" name="Rectángulo 38">
            <a:extLst>
              <a:ext uri="{FF2B5EF4-FFF2-40B4-BE49-F238E27FC236}">
                <a16:creationId xmlns:a16="http://schemas.microsoft.com/office/drawing/2014/main" id="{631B82E5-EC29-4472-894B-C02DA57ECACA}"/>
              </a:ext>
            </a:extLst>
          </p:cNvPr>
          <p:cNvSpPr/>
          <p:nvPr/>
        </p:nvSpPr>
        <p:spPr>
          <a:xfrm>
            <a:off x="5804170" y="6574380"/>
            <a:ext cx="2321668" cy="2224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19563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5ED5DB08-EBD7-4342-AC66-319298087A6C}"/>
                  </a:ext>
                </a:extLst>
              </p:cNvPr>
              <p:cNvSpPr/>
              <p:nvPr/>
            </p:nvSpPr>
            <p:spPr>
              <a:xfrm>
                <a:off x="6284400" y="5118806"/>
                <a:ext cx="59076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ClrTx/>
                </a:pPr>
                <a:r>
                  <a:rPr lang="en-US" b="1" i="1" dirty="0">
                    <a:solidFill>
                      <a:srgbClr val="37609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REBCO CCs’ R</a:t>
                </a:r>
                <a:r>
                  <a:rPr lang="en-US" b="1" i="1" baseline="-25000" dirty="0">
                    <a:solidFill>
                      <a:srgbClr val="37609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</a:t>
                </a:r>
                <a:r>
                  <a:rPr lang="en-US" b="1" i="1" dirty="0">
                    <a:solidFill>
                      <a:srgbClr val="37609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(H) shows a stronger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37609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𝝂</m:t>
                    </m:r>
                  </m:oMath>
                </a14:m>
                <a:r>
                  <a:rPr lang="en-US" b="1" i="1" dirty="0">
                    <a:solidFill>
                      <a:srgbClr val="37609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dependence than Cu</a:t>
                </a: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5ED5DB08-EBD7-4342-AC66-319298087A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4400" y="5118806"/>
                <a:ext cx="5907600" cy="369332"/>
              </a:xfrm>
              <a:prstGeom prst="rect">
                <a:avLst/>
              </a:prstGeom>
              <a:blipFill>
                <a:blip r:embed="rId2"/>
                <a:stretch>
                  <a:fillRect l="-929" t="-10000" b="-2666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ángulo 2">
            <a:extLst>
              <a:ext uri="{FF2B5EF4-FFF2-40B4-BE49-F238E27FC236}">
                <a16:creationId xmlns:a16="http://schemas.microsoft.com/office/drawing/2014/main" id="{9D9C680B-D7E6-4B3E-BE3E-8A1F89725D63}"/>
              </a:ext>
            </a:extLst>
          </p:cNvPr>
          <p:cNvSpPr/>
          <p:nvPr/>
        </p:nvSpPr>
        <p:spPr>
          <a:xfrm>
            <a:off x="8835215" y="1960133"/>
            <a:ext cx="3291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GB" sz="2000" b="1" i="1" dirty="0">
                <a:solidFill>
                  <a:srgbClr val="376092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n</a:t>
            </a:r>
            <a:r>
              <a:rPr lang="en-GB" sz="2000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&lt;&lt; </a:t>
            </a:r>
            <a:r>
              <a:rPr lang="en-GB" sz="2000" b="1" i="1" dirty="0">
                <a:solidFill>
                  <a:srgbClr val="376092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n</a:t>
            </a:r>
            <a:r>
              <a:rPr lang="en-GB" sz="2000" b="1" baseline="-25000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sz="2000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2B</a:t>
            </a:r>
            <a:r>
              <a:rPr lang="en-GB" sz="2000" b="1" baseline="-25000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c1</a:t>
            </a:r>
            <a:r>
              <a:rPr lang="en-GB" sz="2000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&lt; B &lt;&lt; B</a:t>
            </a:r>
            <a:r>
              <a:rPr lang="en-GB" sz="2000" b="1" baseline="-25000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DAC73E5E-CBE7-4ED3-99D0-91BB7B3A1392}"/>
                  </a:ext>
                </a:extLst>
              </p:cNvPr>
              <p:cNvSpPr txBox="1"/>
              <p:nvPr/>
            </p:nvSpPr>
            <p:spPr>
              <a:xfrm>
                <a:off x="9697967" y="2388473"/>
                <a:ext cx="1302215" cy="4070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1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b="1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s-ES" sz="2000" b="1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n-GB" sz="2000" b="1" i="1" smtClean="0">
                          <a:solidFill>
                            <a:srgbClr val="3760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2000" b="1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1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s-ES" sz="2000" b="1" i="1" smtClean="0">
                          <a:solidFill>
                            <a:srgbClr val="3760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𝑩</m:t>
                      </m:r>
                    </m:oMath>
                  </m:oMathPara>
                </a14:m>
                <a:endParaRPr lang="en-GB" sz="2000" b="1" dirty="0">
                  <a:solidFill>
                    <a:srgbClr val="376092"/>
                  </a:solidFill>
                </a:endParaRP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DAC73E5E-CBE7-4ED3-99D0-91BB7B3A13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7967" y="2388473"/>
                <a:ext cx="1302215" cy="4070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ángulo 4">
            <a:extLst>
              <a:ext uri="{FF2B5EF4-FFF2-40B4-BE49-F238E27FC236}">
                <a16:creationId xmlns:a16="http://schemas.microsoft.com/office/drawing/2014/main" id="{BCD27E42-C2E1-476C-978F-06684856F598}"/>
              </a:ext>
            </a:extLst>
          </p:cNvPr>
          <p:cNvSpPr/>
          <p:nvPr/>
        </p:nvSpPr>
        <p:spPr>
          <a:xfrm>
            <a:off x="7797699" y="4678080"/>
            <a:ext cx="358914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/>
              <a:t>In agreement with N. Belk et al. Phys. Rev. B </a:t>
            </a:r>
            <a:r>
              <a:rPr lang="en-GB" sz="1200" b="1"/>
              <a:t>53</a:t>
            </a:r>
            <a:r>
              <a:rPr lang="en-GB" sz="1200"/>
              <a:t> 1996</a:t>
            </a:r>
          </a:p>
        </p:txBody>
      </p:sp>
      <p:sp>
        <p:nvSpPr>
          <p:cNvPr id="6" name="TextBox 18">
            <a:extLst>
              <a:ext uri="{FF2B5EF4-FFF2-40B4-BE49-F238E27FC236}">
                <a16:creationId xmlns:a16="http://schemas.microsoft.com/office/drawing/2014/main" id="{F4DDF9B0-1CC9-4BF5-98FC-13FF69CB0466}"/>
              </a:ext>
            </a:extLst>
          </p:cNvPr>
          <p:cNvSpPr txBox="1"/>
          <p:nvPr/>
        </p:nvSpPr>
        <p:spPr>
          <a:xfrm>
            <a:off x="7064992" y="923807"/>
            <a:ext cx="2061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Normal conductors:</a:t>
            </a:r>
          </a:p>
        </p:txBody>
      </p:sp>
      <p:sp>
        <p:nvSpPr>
          <p:cNvPr id="7" name="TextBox 18">
            <a:extLst>
              <a:ext uri="{FF2B5EF4-FFF2-40B4-BE49-F238E27FC236}">
                <a16:creationId xmlns:a16="http://schemas.microsoft.com/office/drawing/2014/main" id="{5CC897E8-D54E-4046-B7C0-DFA753AF3003}"/>
              </a:ext>
            </a:extLst>
          </p:cNvPr>
          <p:cNvSpPr txBox="1"/>
          <p:nvPr/>
        </p:nvSpPr>
        <p:spPr>
          <a:xfrm>
            <a:off x="7046532" y="1974122"/>
            <a:ext cx="2061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Superconductors: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A5B03876-3694-4B7C-9866-B3739D2200FE}"/>
              </a:ext>
            </a:extLst>
          </p:cNvPr>
          <p:cNvSpPr/>
          <p:nvPr/>
        </p:nvSpPr>
        <p:spPr>
          <a:xfrm>
            <a:off x="9108528" y="2879079"/>
            <a:ext cx="29064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S. </a:t>
            </a:r>
            <a:r>
              <a:rPr lang="en-GB" sz="1200" dirty="0" err="1"/>
              <a:t>Calatroni</a:t>
            </a:r>
            <a:r>
              <a:rPr lang="en-GB" sz="1200" dirty="0"/>
              <a:t> and R. </a:t>
            </a:r>
            <a:r>
              <a:rPr lang="en-GB" sz="1200" dirty="0" err="1"/>
              <a:t>Vaglio</a:t>
            </a:r>
            <a:r>
              <a:rPr lang="en-GB" sz="1200" dirty="0"/>
              <a:t>, IEEE TAS </a:t>
            </a:r>
            <a:r>
              <a:rPr lang="en-GB" sz="1200" b="1" dirty="0"/>
              <a:t>27</a:t>
            </a:r>
            <a:r>
              <a:rPr lang="en-GB" sz="1200" dirty="0"/>
              <a:t>, 2017</a:t>
            </a:r>
            <a:endParaRPr lang="es-ES" sz="120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297F236-7EE6-412F-A39B-31C014C9B0B1}"/>
              </a:ext>
            </a:extLst>
          </p:cNvPr>
          <p:cNvSpPr txBox="1"/>
          <p:nvPr/>
        </p:nvSpPr>
        <p:spPr>
          <a:xfrm>
            <a:off x="9401822" y="1378692"/>
            <a:ext cx="170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2">
                    <a:lumMod val="75000"/>
                  </a:schemeClr>
                </a:solidFill>
              </a:rPr>
              <a:t>(B independent)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CF6B8054-BCB4-404B-A9E9-E895315FFB84}"/>
              </a:ext>
            </a:extLst>
          </p:cNvPr>
          <p:cNvGrpSpPr/>
          <p:nvPr/>
        </p:nvGrpSpPr>
        <p:grpSpPr>
          <a:xfrm>
            <a:off x="9126988" y="563071"/>
            <a:ext cx="2498955" cy="918008"/>
            <a:chOff x="9126988" y="563071"/>
            <a:chExt cx="2498955" cy="918008"/>
          </a:xfrm>
        </p:grpSpPr>
        <p:pic>
          <p:nvPicPr>
            <p:cNvPr id="11" name="Picture 17">
              <a:extLst>
                <a:ext uri="{FF2B5EF4-FFF2-40B4-BE49-F238E27FC236}">
                  <a16:creationId xmlns:a16="http://schemas.microsoft.com/office/drawing/2014/main" id="{B7AFEBC5-1369-451F-B185-4D49218C1C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9126988" y="577355"/>
              <a:ext cx="2448267" cy="828791"/>
            </a:xfrm>
            <a:prstGeom prst="rect">
              <a:avLst/>
            </a:prstGeom>
          </p:spPr>
        </p:pic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3CF09B6A-93DA-45A2-B1C8-4CF7582A49C3}"/>
                </a:ext>
              </a:extLst>
            </p:cNvPr>
            <p:cNvSpPr/>
            <p:nvPr/>
          </p:nvSpPr>
          <p:spPr>
            <a:xfrm>
              <a:off x="10365436" y="563071"/>
              <a:ext cx="1260507" cy="9180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B3E6F2D5-492A-4D06-865E-50C2BB830179}"/>
              </a:ext>
            </a:extLst>
          </p:cNvPr>
          <p:cNvGrpSpPr/>
          <p:nvPr/>
        </p:nvGrpSpPr>
        <p:grpSpPr>
          <a:xfrm>
            <a:off x="8415088" y="3723983"/>
            <a:ext cx="2110958" cy="807281"/>
            <a:chOff x="7521598" y="3448728"/>
            <a:chExt cx="2110958" cy="80728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CuadroTexto 13">
                  <a:extLst>
                    <a:ext uri="{FF2B5EF4-FFF2-40B4-BE49-F238E27FC236}">
                      <a16:creationId xmlns:a16="http://schemas.microsoft.com/office/drawing/2014/main" id="{5694C666-706F-4BE1-9757-CE5E6135DBD5}"/>
                    </a:ext>
                  </a:extLst>
                </p:cNvPr>
                <p:cNvSpPr txBox="1"/>
                <p:nvPr/>
              </p:nvSpPr>
              <p:spPr>
                <a:xfrm>
                  <a:off x="7702959" y="3567054"/>
                  <a:ext cx="1748236" cy="4385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200" b="1" i="1" smtClean="0">
                            <a:solidFill>
                              <a:srgbClr val="37609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>
                          <m:sSubPr>
                            <m:ctrlPr>
                              <a:rPr lang="en-GB" sz="2200" b="1" i="1" smtClean="0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200" b="1" i="1" smtClean="0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s-ES" sz="2200" b="1" i="1" smtClean="0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</m:sub>
                        </m:sSub>
                        <m:r>
                          <a:rPr lang="en-GB" sz="2200" b="1" i="1" smtClean="0">
                            <a:solidFill>
                              <a:srgbClr val="37609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sSup>
                          <m:sSupPr>
                            <m:ctrlPr>
                              <a:rPr lang="en-GB" sz="2200" b="1" i="1" smtClean="0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200" b="1" i="1" smtClean="0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𝝂</m:t>
                            </m:r>
                          </m:e>
                          <m:sup>
                            <m:r>
                              <a:rPr lang="es-ES" sz="2200" b="1" i="1" smtClean="0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s-ES" sz="2200" b="1" i="1" smtClean="0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s-ES" sz="2200" b="1" i="1" smtClean="0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</m:t>
                            </m:r>
                          </m:sup>
                        </m:sSup>
                        <m:r>
                          <a:rPr lang="es-ES" sz="2200" b="1" i="1" smtClean="0">
                            <a:solidFill>
                              <a:srgbClr val="37609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𝑩</m:t>
                        </m:r>
                      </m:oMath>
                    </m:oMathPara>
                  </a14:m>
                  <a:endParaRPr lang="en-GB" sz="2200" b="1" dirty="0">
                    <a:solidFill>
                      <a:srgbClr val="376092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CuadroTexto 13">
                  <a:extLst>
                    <a:ext uri="{FF2B5EF4-FFF2-40B4-BE49-F238E27FC236}">
                      <a16:creationId xmlns:a16="http://schemas.microsoft.com/office/drawing/2014/main" id="{5694C666-706F-4BE1-9757-CE5E6135DBD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02959" y="3567054"/>
                  <a:ext cx="1748236" cy="43858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16215802-BEF3-4A15-BE3F-0A4A38DB1F41}"/>
                </a:ext>
              </a:extLst>
            </p:cNvPr>
            <p:cNvSpPr/>
            <p:nvPr/>
          </p:nvSpPr>
          <p:spPr>
            <a:xfrm>
              <a:off x="7521598" y="3448728"/>
              <a:ext cx="2110958" cy="807281"/>
            </a:xfrm>
            <a:prstGeom prst="rect">
              <a:avLst/>
            </a:prstGeom>
            <a:no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0">
                <a:extLst>
                  <a:ext uri="{FF2B5EF4-FFF2-40B4-BE49-F238E27FC236}">
                    <a16:creationId xmlns:a16="http://schemas.microsoft.com/office/drawing/2014/main" id="{5E50BA1D-0C82-411F-80E2-DAE00857768C}"/>
                  </a:ext>
                </a:extLst>
              </p:cNvPr>
              <p:cNvSpPr txBox="1"/>
              <p:nvPr/>
            </p:nvSpPr>
            <p:spPr>
              <a:xfrm>
                <a:off x="209079" y="5613255"/>
                <a:ext cx="2414764" cy="5532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rgbClr val="FF33CC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FF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FF33CC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FF33CC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FF33CC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d>
                            </m:den>
                          </m:f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</m:den>
                          </m:f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6" name="TextBox 10">
                <a:extLst>
                  <a:ext uri="{FF2B5EF4-FFF2-40B4-BE49-F238E27FC236}">
                    <a16:creationId xmlns:a16="http://schemas.microsoft.com/office/drawing/2014/main" id="{5E50BA1D-0C82-411F-80E2-DAE0085776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079" y="5613255"/>
                <a:ext cx="2414764" cy="55322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uadroTexto 16">
            <a:extLst>
              <a:ext uri="{FF2B5EF4-FFF2-40B4-BE49-F238E27FC236}">
                <a16:creationId xmlns:a16="http://schemas.microsoft.com/office/drawing/2014/main" id="{47C67B08-8743-433C-8976-BBB0091F66E8}"/>
              </a:ext>
            </a:extLst>
          </p:cNvPr>
          <p:cNvSpPr txBox="1"/>
          <p:nvPr/>
        </p:nvSpPr>
        <p:spPr>
          <a:xfrm>
            <a:off x="7138454" y="3308025"/>
            <a:ext cx="2332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Experimentally REBCO:</a:t>
            </a:r>
          </a:p>
        </p:txBody>
      </p:sp>
      <p:pic>
        <p:nvPicPr>
          <p:cNvPr id="18" name="Picture 4">
            <a:extLst>
              <a:ext uri="{FF2B5EF4-FFF2-40B4-BE49-F238E27FC236}">
                <a16:creationId xmlns:a16="http://schemas.microsoft.com/office/drawing/2014/main" id="{96DF8B83-791A-43E7-81DA-F9E04F2B176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771" y="1924049"/>
            <a:ext cx="6043950" cy="3337669"/>
          </a:xfrm>
          <a:prstGeom prst="rect">
            <a:avLst/>
          </a:prstGeom>
        </p:spPr>
      </p:pic>
      <p:sp>
        <p:nvSpPr>
          <p:cNvPr id="19" name="TextBox 3">
            <a:extLst>
              <a:ext uri="{FF2B5EF4-FFF2-40B4-BE49-F238E27FC236}">
                <a16:creationId xmlns:a16="http://schemas.microsoft.com/office/drawing/2014/main" id="{572CD892-7261-46D1-8245-43ED2BCC76C6}"/>
              </a:ext>
            </a:extLst>
          </p:cNvPr>
          <p:cNvSpPr txBox="1"/>
          <p:nvPr/>
        </p:nvSpPr>
        <p:spPr>
          <a:xfrm>
            <a:off x="180000" y="180000"/>
            <a:ext cx="11395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</a:pPr>
            <a:r>
              <a:rPr lang="en-GB" sz="2800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Going to lower frequencies benefits a lot REBCO CC as compared to Cu</a:t>
            </a:r>
          </a:p>
        </p:txBody>
      </p:sp>
      <p:sp>
        <p:nvSpPr>
          <p:cNvPr id="20" name="Rectangle 75">
            <a:extLst>
              <a:ext uri="{FF2B5EF4-FFF2-40B4-BE49-F238E27FC236}">
                <a16:creationId xmlns:a16="http://schemas.microsoft.com/office/drawing/2014/main" id="{80E7CABD-851E-4363-90B1-E295C1CE29C7}"/>
              </a:ext>
            </a:extLst>
          </p:cNvPr>
          <p:cNvSpPr/>
          <p:nvPr/>
        </p:nvSpPr>
        <p:spPr>
          <a:xfrm>
            <a:off x="3258575" y="1554717"/>
            <a:ext cx="950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s-ES" sz="1800" b="1" i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T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50 K</a:t>
            </a:r>
            <a:endParaRPr lang="en-US" sz="1800" b="1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ángulo 20">
                <a:extLst>
                  <a:ext uri="{FF2B5EF4-FFF2-40B4-BE49-F238E27FC236}">
                    <a16:creationId xmlns:a16="http://schemas.microsoft.com/office/drawing/2014/main" id="{8CA3F9BD-2086-4590-8D41-4142A80D0865}"/>
                  </a:ext>
                </a:extLst>
              </p:cNvPr>
              <p:cNvSpPr/>
              <p:nvPr/>
            </p:nvSpPr>
            <p:spPr>
              <a:xfrm>
                <a:off x="10367348" y="855060"/>
                <a:ext cx="893321" cy="4036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200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</m:t>
                          </m:r>
                        </m:e>
                        <m:sup>
                          <m:r>
                            <a:rPr lang="es-ES" sz="20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0.5</m:t>
                          </m:r>
                        </m:sup>
                      </m:sSup>
                    </m:oMath>
                  </m:oMathPara>
                </a14:m>
                <a:endParaRPr lang="en-GB" sz="2000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1" name="Rectángulo 20">
                <a:extLst>
                  <a:ext uri="{FF2B5EF4-FFF2-40B4-BE49-F238E27FC236}">
                    <a16:creationId xmlns:a16="http://schemas.microsoft.com/office/drawing/2014/main" id="{8CA3F9BD-2086-4590-8D41-4142A80D08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7348" y="855060"/>
                <a:ext cx="893321" cy="40363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3">
            <a:extLst>
              <a:ext uri="{FF2B5EF4-FFF2-40B4-BE49-F238E27FC236}">
                <a16:creationId xmlns:a16="http://schemas.microsoft.com/office/drawing/2014/main" id="{419C1BB5-472D-4AA0-AAED-352E34EE445B}"/>
              </a:ext>
            </a:extLst>
          </p:cNvPr>
          <p:cNvSpPr/>
          <p:nvPr/>
        </p:nvSpPr>
        <p:spPr>
          <a:xfrm>
            <a:off x="3379746" y="5492550"/>
            <a:ext cx="27935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b="1" dirty="0"/>
              <a:t>N. </a:t>
            </a:r>
            <a:r>
              <a:rPr lang="es-ES" sz="1200" b="1" dirty="0" err="1"/>
              <a:t>Tagdulang</a:t>
            </a:r>
            <a:r>
              <a:rPr lang="es-ES" sz="1200" dirty="0"/>
              <a:t>, </a:t>
            </a:r>
            <a:r>
              <a:rPr lang="es-ES" sz="1200" dirty="0" err="1"/>
              <a:t>Ph.D</a:t>
            </a:r>
            <a:r>
              <a:rPr lang="es-ES" sz="1200" dirty="0"/>
              <a:t>. </a:t>
            </a:r>
            <a:r>
              <a:rPr lang="es-ES" sz="1200" dirty="0" err="1"/>
              <a:t>Thesis</a:t>
            </a:r>
            <a:r>
              <a:rPr lang="es-ES" sz="1200" dirty="0"/>
              <a:t>, UPC (2024)</a:t>
            </a:r>
          </a:p>
        </p:txBody>
      </p:sp>
    </p:spTree>
    <p:extLst>
      <p:ext uri="{BB962C8B-B14F-4D97-AF65-F5344CB8AC3E}">
        <p14:creationId xmlns:p14="http://schemas.microsoft.com/office/powerpoint/2010/main" val="37818983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856FC3-47D8-CF84-2E21-FFD48739CB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89">
            <a:extLst>
              <a:ext uri="{FF2B5EF4-FFF2-40B4-BE49-F238E27FC236}">
                <a16:creationId xmlns:a16="http://schemas.microsoft.com/office/drawing/2014/main" id="{32BFB022-70EE-B6CA-0EFF-D32B0C46B07F}"/>
              </a:ext>
            </a:extLst>
          </p:cNvPr>
          <p:cNvSpPr txBox="1"/>
          <p:nvPr/>
        </p:nvSpPr>
        <p:spPr>
          <a:xfrm>
            <a:off x="119171" y="61175"/>
            <a:ext cx="8129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Million quality factor: depends on the frequency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9590B90-1E90-33D0-A396-B0FFE75B2D8F}"/>
              </a:ext>
            </a:extLst>
          </p:cNvPr>
          <p:cNvSpPr txBox="1"/>
          <p:nvPr/>
        </p:nvSpPr>
        <p:spPr>
          <a:xfrm>
            <a:off x="2647772" y="6463410"/>
            <a:ext cx="6896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Progress on HTS Coatings of Cavities and Characterization</a:t>
            </a:r>
            <a:endParaRPr lang="pt-BR" sz="1400" dirty="0">
              <a:solidFill>
                <a:schemeClr val="bg1"/>
              </a:solidFill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49075E2-7A5D-2B86-95C3-94323C23801E}"/>
              </a:ext>
            </a:extLst>
          </p:cNvPr>
          <p:cNvSpPr txBox="1"/>
          <p:nvPr/>
        </p:nvSpPr>
        <p:spPr>
          <a:xfrm>
            <a:off x="11591832" y="6417243"/>
            <a:ext cx="4833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dirty="0">
                <a:solidFill>
                  <a:schemeClr val="bg1"/>
                </a:solidFill>
              </a:rPr>
              <a:t>14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E3F7FB2-3178-E584-702E-C6C024D3F030}"/>
              </a:ext>
            </a:extLst>
          </p:cNvPr>
          <p:cNvGrpSpPr/>
          <p:nvPr/>
        </p:nvGrpSpPr>
        <p:grpSpPr>
          <a:xfrm>
            <a:off x="6914266" y="878038"/>
            <a:ext cx="4677566" cy="2457359"/>
            <a:chOff x="6530089" y="569773"/>
            <a:chExt cx="5014019" cy="2603940"/>
          </a:xfrm>
        </p:grpSpPr>
        <p:pic>
          <p:nvPicPr>
            <p:cNvPr id="18" name="Content Placeholder 4">
              <a:extLst>
                <a:ext uri="{FF2B5EF4-FFF2-40B4-BE49-F238E27FC236}">
                  <a16:creationId xmlns:a16="http://schemas.microsoft.com/office/drawing/2014/main" id="{356E7D35-8B2F-7B04-1189-37BF67017F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584" t="13409" r="1415" b="2177"/>
            <a:stretch>
              <a:fillRect/>
            </a:stretch>
          </p:blipFill>
          <p:spPr>
            <a:xfrm>
              <a:off x="6530089" y="569773"/>
              <a:ext cx="5014019" cy="2603940"/>
            </a:xfrm>
            <a:prstGeom prst="rect">
              <a:avLst/>
            </a:prstGeom>
          </p:spPr>
        </p:pic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7D239F2-2826-02ED-0C61-605033FF4C36}"/>
                </a:ext>
              </a:extLst>
            </p:cNvPr>
            <p:cNvCxnSpPr>
              <a:cxnSpLocks/>
            </p:cNvCxnSpPr>
            <p:nvPr/>
          </p:nvCxnSpPr>
          <p:spPr>
            <a:xfrm>
              <a:off x="8539028" y="1228860"/>
              <a:ext cx="1089380" cy="392387"/>
            </a:xfrm>
            <a:prstGeom prst="straightConnector1">
              <a:avLst/>
            </a:prstGeom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B54ED5C7-F514-34A2-2853-69A0FF74401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238640" y="1888391"/>
              <a:ext cx="1208202" cy="120522"/>
            </a:xfrm>
            <a:prstGeom prst="straightConnector1">
              <a:avLst/>
            </a:prstGeom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CE75DB37-960C-1A75-B59F-1FCFF0C044F2}"/>
              </a:ext>
            </a:extLst>
          </p:cNvPr>
          <p:cNvSpPr txBox="1"/>
          <p:nvPr/>
        </p:nvSpPr>
        <p:spPr>
          <a:xfrm rot="16200000">
            <a:off x="6457369" y="1798381"/>
            <a:ext cx="575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Q0</a:t>
            </a:r>
            <a:endParaRPr lang="en-GB" sz="16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CA134EE-BBD6-B108-9BA9-2390D38AE95B}"/>
              </a:ext>
            </a:extLst>
          </p:cNvPr>
          <p:cNvSpPr txBox="1"/>
          <p:nvPr/>
        </p:nvSpPr>
        <p:spPr>
          <a:xfrm>
            <a:off x="10124574" y="2546580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accent2"/>
                </a:solidFill>
              </a:rPr>
              <a:t>Copper: 80k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51B0844-680A-1A78-F09D-3CABB787F2DF}"/>
              </a:ext>
            </a:extLst>
          </p:cNvPr>
          <p:cNvGrpSpPr>
            <a:grpSpLocks noChangeAspect="1"/>
          </p:cNvGrpSpPr>
          <p:nvPr/>
        </p:nvGrpSpPr>
        <p:grpSpPr>
          <a:xfrm rot="16200000">
            <a:off x="3853179" y="636751"/>
            <a:ext cx="2097815" cy="2797087"/>
            <a:chOff x="2826210" y="1295952"/>
            <a:chExt cx="3052286" cy="4069715"/>
          </a:xfrm>
        </p:grpSpPr>
        <p:pic>
          <p:nvPicPr>
            <p:cNvPr id="27" name="Picture 26" descr="A group of metal bars&#10;&#10;AI-generated content may be incorrect.">
              <a:extLst>
                <a:ext uri="{FF2B5EF4-FFF2-40B4-BE49-F238E27FC236}">
                  <a16:creationId xmlns:a16="http://schemas.microsoft.com/office/drawing/2014/main" id="{9DF5BD98-4A11-794D-2ED9-2032F91F39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317495" y="1804667"/>
              <a:ext cx="4069715" cy="3052286"/>
            </a:xfrm>
            <a:prstGeom prst="rect">
              <a:avLst/>
            </a:prstGeom>
          </p:spPr>
        </p:pic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D0C2919-E029-8D06-C656-8C82408377DB}"/>
                </a:ext>
              </a:extLst>
            </p:cNvPr>
            <p:cNvSpPr/>
            <p:nvPr/>
          </p:nvSpPr>
          <p:spPr>
            <a:xfrm>
              <a:off x="3457033" y="3981120"/>
              <a:ext cx="447261" cy="457200"/>
            </a:xfrm>
            <a:prstGeom prst="ellipse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C000"/>
                </a:solidFill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0F9245B-FE36-CE90-F2CF-9C25D8ED4EF5}"/>
                </a:ext>
              </a:extLst>
            </p:cNvPr>
            <p:cNvSpPr/>
            <p:nvPr/>
          </p:nvSpPr>
          <p:spPr>
            <a:xfrm>
              <a:off x="4600032" y="4527771"/>
              <a:ext cx="447261" cy="457200"/>
            </a:xfrm>
            <a:prstGeom prst="ellipse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C000"/>
                </a:solidFill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253391DC-BFD9-7603-94C8-B1041A6F3988}"/>
              </a:ext>
            </a:extLst>
          </p:cNvPr>
          <p:cNvSpPr txBox="1"/>
          <p:nvPr/>
        </p:nvSpPr>
        <p:spPr>
          <a:xfrm>
            <a:off x="6820408" y="674534"/>
            <a:ext cx="31327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err="1"/>
              <a:t>Analysed</a:t>
            </a:r>
            <a:r>
              <a:rPr lang="en-US" sz="1100" dirty="0"/>
              <a:t> with https://www.arpe.upc.edu/</a:t>
            </a:r>
            <a:endParaRPr lang="en-GB" sz="11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B5C4EE7-27F6-9DEF-0B9C-602CC8201F95}"/>
              </a:ext>
            </a:extLst>
          </p:cNvPr>
          <p:cNvSpPr txBox="1"/>
          <p:nvPr/>
        </p:nvSpPr>
        <p:spPr>
          <a:xfrm>
            <a:off x="3940543" y="681773"/>
            <a:ext cx="19511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As reported by </a:t>
            </a:r>
            <a:r>
              <a:rPr lang="en-US" sz="1100" b="1" dirty="0"/>
              <a:t>Jessica </a:t>
            </a:r>
            <a:r>
              <a:rPr lang="en-US" sz="1100" b="1" dirty="0" err="1"/>
              <a:t>Golm</a:t>
            </a:r>
            <a:endParaRPr lang="en-GB" sz="11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6F83043-277A-9733-56B2-A78E97966EA4}"/>
              </a:ext>
            </a:extLst>
          </p:cNvPr>
          <p:cNvSpPr txBox="1"/>
          <p:nvPr/>
        </p:nvSpPr>
        <p:spPr>
          <a:xfrm>
            <a:off x="372825" y="890375"/>
            <a:ext cx="3092257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Hexagonal Cavity</a:t>
            </a:r>
          </a:p>
          <a:p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First iteration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Dettachment in 2/6 pieces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High Q-factor preserved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Low field dependence (parallel)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accent2"/>
                </a:solidFill>
              </a:rPr>
              <a:t>Factor 5 – 8 better than Cu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C00000"/>
                </a:solidFill>
              </a:rPr>
              <a:t>6.5e5 Q if not dettached?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41A67598-E100-635C-671E-0E45D3752853}"/>
              </a:ext>
            </a:extLst>
          </p:cNvPr>
          <p:cNvGrpSpPr/>
          <p:nvPr/>
        </p:nvGrpSpPr>
        <p:grpSpPr>
          <a:xfrm>
            <a:off x="7415677" y="945938"/>
            <a:ext cx="4031695" cy="374790"/>
            <a:chOff x="7415677" y="945938"/>
            <a:chExt cx="4031695" cy="374790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CEA33E44-83F8-F977-7012-E2FCCFAB8CE6}"/>
                </a:ext>
              </a:extLst>
            </p:cNvPr>
            <p:cNvSpPr/>
            <p:nvPr/>
          </p:nvSpPr>
          <p:spPr>
            <a:xfrm>
              <a:off x="7415677" y="1133999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17AFADA-3B24-6E53-AC6B-806D23B03748}"/>
                </a:ext>
              </a:extLst>
            </p:cNvPr>
            <p:cNvSpPr/>
            <p:nvPr/>
          </p:nvSpPr>
          <p:spPr>
            <a:xfrm>
              <a:off x="8872006" y="1125440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6529D8D3-F57F-430A-6455-22CF3BFF9F30}"/>
                </a:ext>
              </a:extLst>
            </p:cNvPr>
            <p:cNvSpPr/>
            <p:nvPr/>
          </p:nvSpPr>
          <p:spPr>
            <a:xfrm>
              <a:off x="9598175" y="1248728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DEA380F0-0A0A-FD7B-1DEE-5A54ED2DEB5F}"/>
                </a:ext>
              </a:extLst>
            </p:cNvPr>
            <p:cNvSpPr/>
            <p:nvPr/>
          </p:nvSpPr>
          <p:spPr>
            <a:xfrm>
              <a:off x="10768148" y="1245553"/>
              <a:ext cx="72000" cy="72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24DD56F3-40CA-9ABC-380D-D4F0C9D78A3A}"/>
                </a:ext>
              </a:extLst>
            </p:cNvPr>
            <p:cNvCxnSpPr>
              <a:stCxn id="37" idx="6"/>
              <a:endCxn id="38" idx="2"/>
            </p:cNvCxnSpPr>
            <p:nvPr/>
          </p:nvCxnSpPr>
          <p:spPr>
            <a:xfrm flipV="1">
              <a:off x="7487677" y="1161440"/>
              <a:ext cx="1384329" cy="8559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455DCF20-D502-189A-79F2-14B566C15B73}"/>
                </a:ext>
              </a:extLst>
            </p:cNvPr>
            <p:cNvCxnSpPr>
              <a:cxnSpLocks/>
              <a:stCxn id="38" idx="6"/>
              <a:endCxn id="39" idx="2"/>
            </p:cNvCxnSpPr>
            <p:nvPr/>
          </p:nvCxnSpPr>
          <p:spPr>
            <a:xfrm>
              <a:off x="8944006" y="1161440"/>
              <a:ext cx="654169" cy="123288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D7D7DC9-FE84-14EF-EACC-953BD5112EB1}"/>
                </a:ext>
              </a:extLst>
            </p:cNvPr>
            <p:cNvCxnSpPr>
              <a:cxnSpLocks/>
              <a:stCxn id="39" idx="6"/>
              <a:endCxn id="40" idx="2"/>
            </p:cNvCxnSpPr>
            <p:nvPr/>
          </p:nvCxnSpPr>
          <p:spPr>
            <a:xfrm flipV="1">
              <a:off x="9670175" y="1281553"/>
              <a:ext cx="1097973" cy="3175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D419D1F-C297-A393-8A79-E6C620D88384}"/>
                </a:ext>
              </a:extLst>
            </p:cNvPr>
            <p:cNvSpPr txBox="1"/>
            <p:nvPr/>
          </p:nvSpPr>
          <p:spPr>
            <a:xfrm>
              <a:off x="9308710" y="945938"/>
              <a:ext cx="21386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400" dirty="0">
                  <a:solidFill>
                    <a:srgbClr val="C00000"/>
                  </a:solidFill>
                </a:rPr>
                <a:t>Prediction if not dettached</a:t>
              </a: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B88BE02A-90FD-D8CA-313B-231232357771}"/>
                </a:ext>
              </a:extLst>
            </p:cNvPr>
            <p:cNvCxnSpPr>
              <a:cxnSpLocks/>
              <a:stCxn id="40" idx="6"/>
            </p:cNvCxnSpPr>
            <p:nvPr/>
          </p:nvCxnSpPr>
          <p:spPr>
            <a:xfrm>
              <a:off x="10840148" y="1281553"/>
              <a:ext cx="607224" cy="0"/>
            </a:xfrm>
            <a:prstGeom prst="line">
              <a:avLst/>
            </a:prstGeom>
            <a:ln>
              <a:solidFill>
                <a:srgbClr val="C00000"/>
              </a:solidFill>
              <a:prstDash val="sysDot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5A58D7F9-2B37-1621-254F-DBE21ED8A6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3850252" y="3378189"/>
            <a:ext cx="2097814" cy="2791233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A835D54B-CBF2-7BF4-440E-94A4646F0C9A}"/>
              </a:ext>
            </a:extLst>
          </p:cNvPr>
          <p:cNvSpPr txBox="1"/>
          <p:nvPr/>
        </p:nvSpPr>
        <p:spPr>
          <a:xfrm>
            <a:off x="372824" y="3724898"/>
            <a:ext cx="2454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CAPP’s 3rd Gen. Cavities</a:t>
            </a:r>
          </a:p>
        </p:txBody>
      </p:sp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677962DF-64AF-4942-E930-760AA4F2C885}"/>
              </a:ext>
            </a:extLst>
          </p:cNvPr>
          <p:cNvGraphicFramePr>
            <a:graphicFrameLocks noGrp="1"/>
          </p:cNvGraphicFramePr>
          <p:nvPr/>
        </p:nvGraphicFramePr>
        <p:xfrm>
          <a:off x="288619" y="4339353"/>
          <a:ext cx="3092255" cy="148336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763130">
                  <a:extLst>
                    <a:ext uri="{9D8B030D-6E8A-4147-A177-3AD203B41FA5}">
                      <a16:colId xmlns:a16="http://schemas.microsoft.com/office/drawing/2014/main" val="1724515148"/>
                    </a:ext>
                  </a:extLst>
                </a:gridCol>
                <a:gridCol w="892835">
                  <a:extLst>
                    <a:ext uri="{9D8B030D-6E8A-4147-A177-3AD203B41FA5}">
                      <a16:colId xmlns:a16="http://schemas.microsoft.com/office/drawing/2014/main" val="1853063068"/>
                    </a:ext>
                  </a:extLst>
                </a:gridCol>
                <a:gridCol w="664798">
                  <a:extLst>
                    <a:ext uri="{9D8B030D-6E8A-4147-A177-3AD203B41FA5}">
                      <a16:colId xmlns:a16="http://schemas.microsoft.com/office/drawing/2014/main" val="788112578"/>
                    </a:ext>
                  </a:extLst>
                </a:gridCol>
                <a:gridCol w="771492">
                  <a:extLst>
                    <a:ext uri="{9D8B030D-6E8A-4147-A177-3AD203B41FA5}">
                      <a16:colId xmlns:a16="http://schemas.microsoft.com/office/drawing/2014/main" val="21949145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/>
                        <a:t>RADES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BR" sz="1800" dirty="0"/>
                        <a:t>CAPP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3670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T (K)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5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&lt; 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236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f (GHz)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9.2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5.4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22804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6.5e5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3.5e6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1.3e7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2984122"/>
                  </a:ext>
                </a:extLst>
              </a:tr>
            </a:tbl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7239EBA6-BA96-C6CA-1EE6-B999F35BFF94}"/>
              </a:ext>
            </a:extLst>
          </p:cNvPr>
          <p:cNvSpPr txBox="1"/>
          <p:nvPr/>
        </p:nvSpPr>
        <p:spPr>
          <a:xfrm>
            <a:off x="6914265" y="3420869"/>
            <a:ext cx="5114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What would our Q-factor be at 2.3 and 5.4 GHz?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72812CAA-513B-0D97-9FA2-1A654EE6D09F}"/>
                  </a:ext>
                </a:extLst>
              </p:cNvPr>
              <p:cNvSpPr txBox="1"/>
              <p:nvPr/>
            </p:nvSpPr>
            <p:spPr>
              <a:xfrm>
                <a:off x="6551924" y="3765470"/>
                <a:ext cx="2389441" cy="6889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1600" b="0" i="1" smtClean="0">
                          <a:latin typeface="Cambria Math" panose="02040503050406030204" pitchFamily="18" charset="0"/>
                        </a:rPr>
                        <m:t>𝑄</m:t>
                      </m:r>
                      <m:d>
                        <m:dPr>
                          <m:ctrlPr>
                            <a:rPr lang="pt-BR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pt-B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BR" sz="16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pt-BR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pt-BR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BR" sz="1600" b="0" i="1" smtClean="0">
                          <a:latin typeface="Cambria Math" panose="02040503050406030204" pitchFamily="18" charset="0"/>
                        </a:rPr>
                        <m:t>𝑄</m:t>
                      </m:r>
                      <m:d>
                        <m:dPr>
                          <m:ctrlPr>
                            <a:rPr lang="pt-BR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pt-B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BR" sz="16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pt-BR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pt-BR" sz="16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pt-BR" sz="16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pt-BR" sz="16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pt-BR" sz="1600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t-BR" sz="1600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pt-BR" sz="1600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pt-BR" sz="1600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t-BR" sz="1600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pt-BR" sz="1600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pt-BR" sz="16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1.3</m:t>
                          </m:r>
                        </m:sup>
                      </m:sSup>
                    </m:oMath>
                  </m:oMathPara>
                </a14:m>
                <a:endParaRPr lang="pt-BR" sz="160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72812CAA-513B-0D97-9FA2-1A654EE6D0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1924" y="3765470"/>
                <a:ext cx="2389441" cy="68890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87335B40-37CA-0A81-D04C-17A9318E3AA0}"/>
                  </a:ext>
                </a:extLst>
              </p:cNvPr>
              <p:cNvSpPr txBox="1"/>
              <p:nvPr/>
            </p:nvSpPr>
            <p:spPr>
              <a:xfrm>
                <a:off x="9144061" y="3825425"/>
                <a:ext cx="2521824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pt-BR" sz="1600" b="0" i="1" smtClean="0">
                          <a:latin typeface="Cambria Math" panose="02040503050406030204" pitchFamily="18" charset="0"/>
                        </a:rPr>
                        <m:t>𝑄</m:t>
                      </m:r>
                      <m:d>
                        <m:dPr>
                          <m:ctrlPr>
                            <a:rPr lang="pt-BR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t-BR" sz="1600" b="0" i="1" smtClean="0">
                              <a:latin typeface="Cambria Math" panose="02040503050406030204" pitchFamily="18" charset="0"/>
                            </a:rPr>
                            <m:t>2.3</m:t>
                          </m:r>
                        </m:e>
                      </m:d>
                      <m:r>
                        <a:rPr lang="pt-BR" sz="1600" b="0" i="1" smtClean="0">
                          <a:latin typeface="Cambria Math" panose="02040503050406030204" pitchFamily="18" charset="0"/>
                        </a:rPr>
                        <m:t>=6.5</m:t>
                      </m:r>
                      <m:r>
                        <a:rPr lang="pt-BR" sz="1600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pt-BR" sz="1600" b="0" i="1" smtClean="0">
                          <a:latin typeface="Cambria Math" panose="02040503050406030204" pitchFamily="18" charset="0"/>
                        </a:rPr>
                        <m:t>5⋅6=3.9</m:t>
                      </m:r>
                      <m:r>
                        <a:rPr lang="pt-BR" sz="1600" i="1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pt-BR" sz="1600" i="1">
                          <a:latin typeface="Cambria Math" panose="02040503050406030204" pitchFamily="18" charset="0"/>
                        </a:rPr>
                        <m:t>6</m:t>
                      </m:r>
                    </m:oMath>
                  </m:oMathPara>
                </a14:m>
                <a:endParaRPr lang="pt-BR" sz="160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87335B40-37CA-0A81-D04C-17A9318E3A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61" y="3825425"/>
                <a:ext cx="2521824" cy="338554"/>
              </a:xfrm>
              <a:prstGeom prst="rect">
                <a:avLst/>
              </a:prstGeom>
              <a:blipFill>
                <a:blip r:embed="rId7"/>
                <a:stretch>
                  <a:fillRect b="-727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TextBox 51">
            <a:extLst>
              <a:ext uri="{FF2B5EF4-FFF2-40B4-BE49-F238E27FC236}">
                <a16:creationId xmlns:a16="http://schemas.microsoft.com/office/drawing/2014/main" id="{4DD7FFA5-2FB1-EDED-6F40-05536EC9E265}"/>
              </a:ext>
            </a:extLst>
          </p:cNvPr>
          <p:cNvSpPr txBox="1"/>
          <p:nvPr/>
        </p:nvSpPr>
        <p:spPr>
          <a:xfrm>
            <a:off x="2954648" y="5881451"/>
            <a:ext cx="39604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From </a:t>
            </a:r>
            <a:r>
              <a:rPr lang="en-US" sz="1100" b="1" dirty="0" err="1"/>
              <a:t>Dahno</a:t>
            </a:r>
            <a:r>
              <a:rPr lang="en-US" sz="1100" b="1" dirty="0"/>
              <a:t> Ahn’s </a:t>
            </a:r>
            <a:r>
              <a:rPr lang="en-US" sz="1100" dirty="0"/>
              <a:t>presentation at the 18</a:t>
            </a:r>
            <a:r>
              <a:rPr lang="en-US" sz="1100" baseline="30000" dirty="0"/>
              <a:t>th</a:t>
            </a:r>
            <a:r>
              <a:rPr lang="en-US" sz="1100" dirty="0"/>
              <a:t> PATRAS Workshop</a:t>
            </a:r>
            <a:endParaRPr lang="en-GB" sz="1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E638847B-BE5D-574A-0A29-D26F46D10846}"/>
                  </a:ext>
                </a:extLst>
              </p:cNvPr>
              <p:cNvSpPr txBox="1"/>
              <p:nvPr/>
            </p:nvSpPr>
            <p:spPr>
              <a:xfrm>
                <a:off x="9144061" y="4114979"/>
                <a:ext cx="2682302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pt-BR" sz="1600" b="0" i="1" smtClean="0">
                        <a:latin typeface="Cambria Math" panose="02040503050406030204" pitchFamily="18" charset="0"/>
                      </a:rPr>
                      <m:t>𝑄</m:t>
                    </m:r>
                    <m:d>
                      <m:dPr>
                        <m:ctrlPr>
                          <a:rPr lang="pt-BR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t-BR" sz="1600" b="0" i="1" smtClean="0">
                            <a:latin typeface="Cambria Math" panose="02040503050406030204" pitchFamily="18" charset="0"/>
                          </a:rPr>
                          <m:t>5.4</m:t>
                        </m:r>
                      </m:e>
                    </m:d>
                    <m:r>
                      <a:rPr lang="pt-BR" sz="1600" b="0" i="1" smtClean="0">
                        <a:latin typeface="Cambria Math" panose="02040503050406030204" pitchFamily="18" charset="0"/>
                      </a:rPr>
                      <m:t>=6.5</m:t>
                    </m:r>
                    <m:r>
                      <a:rPr lang="pt-BR" sz="1600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pt-BR" sz="1600" b="0" i="1" smtClean="0">
                        <a:latin typeface="Cambria Math" panose="02040503050406030204" pitchFamily="18" charset="0"/>
                      </a:rPr>
                      <m:t>5⋅2</m:t>
                    </m:r>
                  </m:oMath>
                </a14:m>
                <a:r>
                  <a:rPr lang="pt-BR" sz="1600" dirty="0"/>
                  <a:t> </a:t>
                </a:r>
                <a14:m>
                  <m:oMath xmlns:m="http://schemas.openxmlformats.org/officeDocument/2006/math">
                    <m:r>
                      <a:rPr lang="pt-BR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pt-BR" sz="1600" i="1">
                        <a:latin typeface="Cambria Math" panose="02040503050406030204" pitchFamily="18" charset="0"/>
                      </a:rPr>
                      <m:t>1.3</m:t>
                    </m:r>
                    <m:r>
                      <a:rPr lang="pt-BR" sz="1600" i="1">
                        <a:latin typeface="Cambria Math" panose="02040503050406030204" pitchFamily="18" charset="0"/>
                      </a:rPr>
                      <m:t>𝑒</m:t>
                    </m:r>
                    <m:r>
                      <a:rPr lang="pt-BR" sz="1600" i="1">
                        <a:latin typeface="Cambria Math" panose="02040503050406030204" pitchFamily="18" charset="0"/>
                      </a:rPr>
                      <m:t>6</m:t>
                    </m:r>
                  </m:oMath>
                </a14:m>
                <a:endParaRPr lang="pt-BR" sz="1600" dirty="0"/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E638847B-BE5D-574A-0A29-D26F46D108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61" y="4114979"/>
                <a:ext cx="2682302" cy="338554"/>
              </a:xfrm>
              <a:prstGeom prst="rect">
                <a:avLst/>
              </a:prstGeom>
              <a:blipFill>
                <a:blip r:embed="rId8"/>
                <a:stretch>
                  <a:fillRect b="-5357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TextBox 57">
            <a:extLst>
              <a:ext uri="{FF2B5EF4-FFF2-40B4-BE49-F238E27FC236}">
                <a16:creationId xmlns:a16="http://schemas.microsoft.com/office/drawing/2014/main" id="{90FD6C87-1807-2F63-6610-6B1B953413F9}"/>
              </a:ext>
            </a:extLst>
          </p:cNvPr>
          <p:cNvSpPr txBox="1"/>
          <p:nvPr/>
        </p:nvSpPr>
        <p:spPr>
          <a:xfrm>
            <a:off x="6914265" y="4597249"/>
            <a:ext cx="591145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We are already matching CAPP’s 2.3 GHz cavity!</a:t>
            </a:r>
          </a:p>
          <a:p>
            <a:r>
              <a:rPr lang="pt-BR" dirty="0"/>
              <a:t> But how can we improve?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Higher REBCO ratio (12 mm tapes in 14 mm facets)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More well-aligned facets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Flux-free solder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/>
              <a:t>Solder vs. Glue</a:t>
            </a:r>
          </a:p>
        </p:txBody>
      </p:sp>
    </p:spTree>
    <p:extLst>
      <p:ext uri="{BB962C8B-B14F-4D97-AF65-F5344CB8AC3E}">
        <p14:creationId xmlns:p14="http://schemas.microsoft.com/office/powerpoint/2010/main" val="3829976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5">
            <a:extLst>
              <a:ext uri="{FF2B5EF4-FFF2-40B4-BE49-F238E27FC236}">
                <a16:creationId xmlns:a16="http://schemas.microsoft.com/office/drawing/2014/main" id="{F7723129-6182-43AE-A4FD-D7A2AD189EE7}"/>
              </a:ext>
            </a:extLst>
          </p:cNvPr>
          <p:cNvSpPr txBox="1"/>
          <p:nvPr/>
        </p:nvSpPr>
        <p:spPr>
          <a:xfrm>
            <a:off x="312163" y="291836"/>
            <a:ext cx="108654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Initial study shows that CCs have a weak dependence with the RF power</a:t>
            </a:r>
          </a:p>
        </p:txBody>
      </p:sp>
      <p:sp>
        <p:nvSpPr>
          <p:cNvPr id="4" name="Rectangle 23">
            <a:extLst>
              <a:ext uri="{FF2B5EF4-FFF2-40B4-BE49-F238E27FC236}">
                <a16:creationId xmlns:a16="http://schemas.microsoft.com/office/drawing/2014/main" id="{DFCDC44C-E8F7-4E8C-96AD-266C160D0F23}"/>
              </a:ext>
            </a:extLst>
          </p:cNvPr>
          <p:cNvSpPr/>
          <p:nvPr/>
        </p:nvSpPr>
        <p:spPr>
          <a:xfrm>
            <a:off x="7702485" y="2742460"/>
            <a:ext cx="34751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P. </a:t>
            </a:r>
            <a:r>
              <a:rPr lang="en-US" sz="1200" b="1" i="1" dirty="0" err="1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Krkotic</a:t>
            </a:r>
            <a:r>
              <a:rPr lang="en-US" sz="1200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, et al. </a:t>
            </a:r>
            <a:r>
              <a:rPr lang="fr-FR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Supercond</a:t>
            </a:r>
            <a:r>
              <a:rPr lang="fr-FR" sz="1200" i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Sci</a:t>
            </a:r>
            <a:r>
              <a:rPr lang="fr-FR" sz="1200" i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Technol</a:t>
            </a:r>
            <a:r>
              <a:rPr lang="fr-FR" sz="1200" i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1200" b="1" dirty="0"/>
              <a:t>35</a:t>
            </a:r>
            <a:r>
              <a:rPr lang="fr-FR" sz="1200" dirty="0"/>
              <a:t> (2022)</a:t>
            </a:r>
            <a:endParaRPr lang="es-ES" sz="1200" i="1" dirty="0">
              <a:solidFill>
                <a:prstClr val="black"/>
              </a:solidFill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5" name="Objeto 4">
            <a:extLst>
              <a:ext uri="{FF2B5EF4-FFF2-40B4-BE49-F238E27FC236}">
                <a16:creationId xmlns:a16="http://schemas.microsoft.com/office/drawing/2014/main" id="{29776669-20B9-4BB8-A248-96B5F6DFD41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70964" y="1195977"/>
          <a:ext cx="5324809" cy="40744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Graph" r:id="rId3" imgW="3920760" imgH="3000960" progId="Origin95.Graph">
                  <p:embed/>
                </p:oleObj>
              </mc:Choice>
              <mc:Fallback>
                <p:oleObj name="Graph" r:id="rId3" imgW="3920760" imgH="3000960" progId="Origin95.Graph">
                  <p:embed/>
                  <p:pic>
                    <p:nvPicPr>
                      <p:cNvPr id="5" name="Objeto 4">
                        <a:extLst>
                          <a:ext uri="{FF2B5EF4-FFF2-40B4-BE49-F238E27FC236}">
                            <a16:creationId xmlns:a16="http://schemas.microsoft.com/office/drawing/2014/main" id="{29776669-20B9-4BB8-A248-96B5F6DFD4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70964" y="1195977"/>
                        <a:ext cx="5324809" cy="40744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75">
            <a:extLst>
              <a:ext uri="{FF2B5EF4-FFF2-40B4-BE49-F238E27FC236}">
                <a16:creationId xmlns:a16="http://schemas.microsoft.com/office/drawing/2014/main" id="{3D872142-E756-4DEB-B2B3-9F97271F9F7E}"/>
              </a:ext>
            </a:extLst>
          </p:cNvPr>
          <p:cNvSpPr/>
          <p:nvPr/>
        </p:nvSpPr>
        <p:spPr>
          <a:xfrm>
            <a:off x="5449457" y="1321831"/>
            <a:ext cx="20890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s-ES" sz="1800" b="1" i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T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50 K,   </a:t>
            </a:r>
            <a:r>
              <a:rPr lang="es-ES" sz="1800" b="1" i="1" kern="120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n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8 GHz</a:t>
            </a:r>
            <a:endParaRPr lang="en-US" sz="1800" b="1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7" name="Rectangle 56">
            <a:extLst>
              <a:ext uri="{FF2B5EF4-FFF2-40B4-BE49-F238E27FC236}">
                <a16:creationId xmlns:a16="http://schemas.microsoft.com/office/drawing/2014/main" id="{A946A30F-A454-483C-9CF3-9FE5EB0E051D}"/>
              </a:ext>
            </a:extLst>
          </p:cNvPr>
          <p:cNvSpPr/>
          <p:nvPr/>
        </p:nvSpPr>
        <p:spPr>
          <a:xfrm>
            <a:off x="1333622" y="5538411"/>
            <a:ext cx="95247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Opens the possibility for high-power applications</a:t>
            </a:r>
          </a:p>
          <a:p>
            <a:pPr>
              <a:defRPr/>
            </a:pPr>
            <a:r>
              <a:rPr lang="en-US" b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		Medicine: Compact </a:t>
            </a:r>
            <a:r>
              <a:rPr lang="en-US" b="1" dirty="0" err="1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linacs</a:t>
            </a:r>
            <a:endParaRPr lang="en-US" b="1" dirty="0">
              <a:solidFill>
                <a:srgbClr val="37609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en-US" b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		High-energy physics: Muon collider</a:t>
            </a:r>
          </a:p>
        </p:txBody>
      </p:sp>
    </p:spTree>
    <p:extLst>
      <p:ext uri="{BB962C8B-B14F-4D97-AF65-F5344CB8AC3E}">
        <p14:creationId xmlns:p14="http://schemas.microsoft.com/office/powerpoint/2010/main" val="800079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7 CuadroTexto">
            <a:extLst>
              <a:ext uri="{FF2B5EF4-FFF2-40B4-BE49-F238E27FC236}">
                <a16:creationId xmlns:a16="http://schemas.microsoft.com/office/drawing/2014/main" id="{BF70530E-1CCF-4393-B248-AABEEB4FFFDB}"/>
              </a:ext>
            </a:extLst>
          </p:cNvPr>
          <p:cNvSpPr txBox="1"/>
          <p:nvPr/>
        </p:nvSpPr>
        <p:spPr>
          <a:xfrm>
            <a:off x="180000" y="180000"/>
            <a:ext cx="116490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GB" sz="2800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We are trying to detect the AXION, an excellent dark matter candidate</a:t>
            </a:r>
            <a:endParaRPr kumimoji="0" lang="en-GB" sz="2800" b="1" i="1" u="none" strike="noStrike" kern="0" cap="none" spc="0" normalizeH="0" baseline="-25000" dirty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ADD930E-8645-44DB-8579-F17AD041AC99}"/>
              </a:ext>
            </a:extLst>
          </p:cNvPr>
          <p:cNvSpPr txBox="1"/>
          <p:nvPr/>
        </p:nvSpPr>
        <p:spPr>
          <a:xfrm>
            <a:off x="130067" y="1048412"/>
            <a:ext cx="64126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</a:t>
            </a:r>
            <a:r>
              <a:rPr lang="en-US" b="1" dirty="0"/>
              <a:t>axion</a:t>
            </a:r>
            <a:r>
              <a:rPr lang="en-US" dirty="0"/>
              <a:t> is a </a:t>
            </a:r>
            <a:r>
              <a:rPr lang="en-US" b="1" dirty="0"/>
              <a:t>hypothetical</a:t>
            </a:r>
            <a:r>
              <a:rPr lang="en-US" dirty="0"/>
              <a:t> elementary particle that emerges very naturally when trying to solve the </a:t>
            </a:r>
            <a:r>
              <a:rPr lang="en-US" b="1" dirty="0"/>
              <a:t>strong CP problem</a:t>
            </a:r>
            <a:r>
              <a:rPr lang="en-US" dirty="0"/>
              <a:t> in QCD.</a:t>
            </a:r>
            <a:endParaRPr lang="es-E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DDD1BF8-0AF6-4BDC-BEA5-064F196E89DC}"/>
              </a:ext>
            </a:extLst>
          </p:cNvPr>
          <p:cNvSpPr txBox="1"/>
          <p:nvPr/>
        </p:nvSpPr>
        <p:spPr>
          <a:xfrm>
            <a:off x="465085" y="1833961"/>
            <a:ext cx="66569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Very light</a:t>
            </a:r>
            <a:r>
              <a:rPr lang="en-US" dirty="0"/>
              <a:t> (</a:t>
            </a:r>
            <a:r>
              <a:rPr lang="en-US" i="1" dirty="0"/>
              <a:t>m</a:t>
            </a:r>
            <a:r>
              <a:rPr lang="en-US" i="1" baseline="-25000" dirty="0"/>
              <a:t>a</a:t>
            </a:r>
            <a:r>
              <a:rPr lang="en-US" dirty="0"/>
              <a:t>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Extremely weakly interacting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Couples to photons</a:t>
            </a:r>
            <a:r>
              <a:rPr lang="en-US" dirty="0"/>
              <a:t> (</a:t>
            </a:r>
            <a:r>
              <a:rPr lang="en-US" i="1" dirty="0"/>
              <a:t>g</a:t>
            </a:r>
            <a:r>
              <a:rPr lang="en-US" i="1" baseline="-25000" dirty="0"/>
              <a:t>a</a:t>
            </a:r>
            <a:r>
              <a:rPr lang="en-US" i="1" baseline="-25000" dirty="0">
                <a:latin typeface="Symbol" panose="05050102010706020507" pitchFamily="18" charset="2"/>
              </a:rPr>
              <a:t>g</a:t>
            </a:r>
            <a:r>
              <a:rPr lang="en-US" i="1" dirty="0">
                <a:latin typeface="Symbol" panose="05050102010706020507" pitchFamily="18" charset="2"/>
              </a:rPr>
              <a:t> </a:t>
            </a:r>
            <a:r>
              <a:rPr lang="en-US" dirty="0"/>
              <a:t>) very feebly.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09101706-77EC-457B-BE47-C4E96163EBEF}"/>
              </a:ext>
            </a:extLst>
          </p:cNvPr>
          <p:cNvGrpSpPr/>
          <p:nvPr/>
        </p:nvGrpSpPr>
        <p:grpSpPr>
          <a:xfrm>
            <a:off x="7122075" y="1639613"/>
            <a:ext cx="4756320" cy="4156181"/>
            <a:chOff x="7315107" y="1397221"/>
            <a:chExt cx="4756320" cy="4156181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41F5C7F9-7A66-402C-975A-158C82701C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5680"/>
            <a:stretch/>
          </p:blipFill>
          <p:spPr>
            <a:xfrm>
              <a:off x="7315107" y="1397221"/>
              <a:ext cx="4756320" cy="4156181"/>
            </a:xfrm>
            <a:prstGeom prst="rect">
              <a:avLst/>
            </a:prstGeom>
          </p:spPr>
        </p:pic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461D2B30-BE24-4DAE-91C1-95FEC8EBF34A}"/>
                </a:ext>
              </a:extLst>
            </p:cNvPr>
            <p:cNvSpPr/>
            <p:nvPr/>
          </p:nvSpPr>
          <p:spPr>
            <a:xfrm>
              <a:off x="7315107" y="2920563"/>
              <a:ext cx="295427" cy="9656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9AB8EBA-DCE9-4A7D-AC3E-4B1870D1F250}"/>
              </a:ext>
            </a:extLst>
          </p:cNvPr>
          <p:cNvSpPr txBox="1"/>
          <p:nvPr/>
        </p:nvSpPr>
        <p:spPr>
          <a:xfrm>
            <a:off x="9445061" y="5855071"/>
            <a:ext cx="2746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 arXiv:2504.00079 [</a:t>
            </a:r>
            <a:r>
              <a:rPr lang="es-ES" dirty="0" err="1"/>
              <a:t>hep-ph</a:t>
            </a:r>
            <a:r>
              <a:rPr lang="es-ES" dirty="0"/>
              <a:t>]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DEFB566-B493-4548-AD2E-D98DA5A7C0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6839" y="1237170"/>
            <a:ext cx="1224706" cy="491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577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 descr="A metal mold with black tubes&#10;&#10;AI-generated content may be incorrect.">
            <a:extLst>
              <a:ext uri="{FF2B5EF4-FFF2-40B4-BE49-F238E27FC236}">
                <a16:creationId xmlns:a16="http://schemas.microsoft.com/office/drawing/2014/main" id="{F82331F2-401F-488C-B8EB-2A0E28E111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9" t="12639" r="14018" b="10670"/>
          <a:stretch>
            <a:fillRect/>
          </a:stretch>
        </p:blipFill>
        <p:spPr>
          <a:xfrm rot="5400000">
            <a:off x="-84301" y="1609358"/>
            <a:ext cx="3462167" cy="2663205"/>
          </a:xfrm>
          <a:prstGeom prst="rect">
            <a:avLst/>
          </a:prstGeom>
        </p:spPr>
      </p:pic>
      <p:pic>
        <p:nvPicPr>
          <p:cNvPr id="3" name="Picture 23">
            <a:extLst>
              <a:ext uri="{FF2B5EF4-FFF2-40B4-BE49-F238E27FC236}">
                <a16:creationId xmlns:a16="http://schemas.microsoft.com/office/drawing/2014/main" id="{1A9AAC9A-0157-4D65-8302-4A32BA7F2C2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000" t="24204" r="28750" b="31722"/>
          <a:stretch>
            <a:fillRect/>
          </a:stretch>
        </p:blipFill>
        <p:spPr>
          <a:xfrm>
            <a:off x="2065268" y="3514328"/>
            <a:ext cx="3192786" cy="2478418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39DAA552-979E-4C4A-8279-CB909757A05E}"/>
              </a:ext>
            </a:extLst>
          </p:cNvPr>
          <p:cNvSpPr txBox="1"/>
          <p:nvPr/>
        </p:nvSpPr>
        <p:spPr>
          <a:xfrm>
            <a:off x="3223098" y="3514328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TE</a:t>
            </a:r>
            <a:r>
              <a:rPr lang="es-ES" baseline="-25000" dirty="0"/>
              <a:t>111</a:t>
            </a:r>
          </a:p>
        </p:txBody>
      </p:sp>
      <p:pic>
        <p:nvPicPr>
          <p:cNvPr id="8" name="Picture 137" descr="A close-up of a metal object&#10;&#10;AI-generated content may be incorrect.">
            <a:extLst>
              <a:ext uri="{FF2B5EF4-FFF2-40B4-BE49-F238E27FC236}">
                <a16:creationId xmlns:a16="http://schemas.microsoft.com/office/drawing/2014/main" id="{3BA1061E-4B09-4623-8ABA-5070536BA3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22" t="15752" r="47365" b="16850"/>
          <a:stretch>
            <a:fillRect/>
          </a:stretch>
        </p:blipFill>
        <p:spPr>
          <a:xfrm>
            <a:off x="6499920" y="1209876"/>
            <a:ext cx="2248300" cy="4207113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AE150364-E39D-49EA-8465-9A53FF06738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53"/>
          <a:stretch/>
        </p:blipFill>
        <p:spPr>
          <a:xfrm>
            <a:off x="9014298" y="1370116"/>
            <a:ext cx="2596540" cy="3674378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6EDCA710-4D34-42DA-BAE6-FC971EE5EB02}"/>
              </a:ext>
            </a:extLst>
          </p:cNvPr>
          <p:cNvSpPr txBox="1"/>
          <p:nvPr/>
        </p:nvSpPr>
        <p:spPr>
          <a:xfrm>
            <a:off x="6589799" y="3022639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3366FF"/>
                </a:solidFill>
              </a:rPr>
              <a:t>B</a:t>
            </a: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9F568D03-CED9-4347-A739-0595D10602C7}"/>
              </a:ext>
            </a:extLst>
          </p:cNvPr>
          <p:cNvCxnSpPr/>
          <p:nvPr/>
        </p:nvCxnSpPr>
        <p:spPr>
          <a:xfrm flipV="1">
            <a:off x="6927008" y="2662136"/>
            <a:ext cx="0" cy="91490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3A55BB6-EBEE-47A2-AADF-490F72DE4D97}"/>
              </a:ext>
            </a:extLst>
          </p:cNvPr>
          <p:cNvSpPr txBox="1"/>
          <p:nvPr/>
        </p:nvSpPr>
        <p:spPr>
          <a:xfrm>
            <a:off x="4158539" y="516596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chemeClr val="accent1">
                    <a:lumMod val="75000"/>
                  </a:schemeClr>
                </a:solidFill>
              </a:rPr>
              <a:t>B</a:t>
            </a:r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BD2EC69C-E0B6-4A3A-A9A9-015DEBEA0DCC}"/>
              </a:ext>
            </a:extLst>
          </p:cNvPr>
          <p:cNvCxnSpPr/>
          <p:nvPr/>
        </p:nvCxnSpPr>
        <p:spPr>
          <a:xfrm flipV="1">
            <a:off x="4468239" y="4893172"/>
            <a:ext cx="0" cy="91490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89">
            <a:extLst>
              <a:ext uri="{FF2B5EF4-FFF2-40B4-BE49-F238E27FC236}">
                <a16:creationId xmlns:a16="http://schemas.microsoft.com/office/drawing/2014/main" id="{6FA35AFB-77F0-44E7-AB11-8010BAC2DD71}"/>
              </a:ext>
            </a:extLst>
          </p:cNvPr>
          <p:cNvSpPr txBox="1"/>
          <p:nvPr/>
        </p:nvSpPr>
        <p:spPr>
          <a:xfrm>
            <a:off x="119171" y="61175"/>
            <a:ext cx="8129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 and E configurations 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F12E96CD-870F-4180-B1C5-252A45D1BA83}"/>
              </a:ext>
            </a:extLst>
          </p:cNvPr>
          <p:cNvSpPr txBox="1"/>
          <p:nvPr/>
        </p:nvSpPr>
        <p:spPr>
          <a:xfrm>
            <a:off x="9782783" y="1000784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TE</a:t>
            </a:r>
            <a:r>
              <a:rPr lang="es-ES" baseline="-25000" dirty="0"/>
              <a:t>010</a:t>
            </a:r>
          </a:p>
        </p:txBody>
      </p:sp>
    </p:spTree>
    <p:extLst>
      <p:ext uri="{BB962C8B-B14F-4D97-AF65-F5344CB8AC3E}">
        <p14:creationId xmlns:p14="http://schemas.microsoft.com/office/powerpoint/2010/main" val="25555269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84">
            <a:extLst>
              <a:ext uri="{FF2B5EF4-FFF2-40B4-BE49-F238E27FC236}">
                <a16:creationId xmlns:a16="http://schemas.microsoft.com/office/drawing/2014/main" id="{FB04F831-0504-4DD9-9657-AF9B0FD32EC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21"/>
          <a:stretch/>
        </p:blipFill>
        <p:spPr>
          <a:xfrm>
            <a:off x="2523698" y="2244046"/>
            <a:ext cx="2259420" cy="2511006"/>
          </a:xfrm>
          <a:prstGeom prst="rect">
            <a:avLst/>
          </a:prstGeom>
        </p:spPr>
      </p:pic>
      <p:sp>
        <p:nvSpPr>
          <p:cNvPr id="88" name="TextBox 87">
            <a:extLst>
              <a:ext uri="{FF2B5EF4-FFF2-40B4-BE49-F238E27FC236}">
                <a16:creationId xmlns:a16="http://schemas.microsoft.com/office/drawing/2014/main" id="{FCB2BA51-61F1-49EE-9B0A-30804AD5D6B4}"/>
              </a:ext>
            </a:extLst>
          </p:cNvPr>
          <p:cNvSpPr txBox="1"/>
          <p:nvPr/>
        </p:nvSpPr>
        <p:spPr>
          <a:xfrm>
            <a:off x="1858283" y="1716223"/>
            <a:ext cx="3490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b="1" i="1" dirty="0"/>
              <a:t>Magnetic phase diagram of HTS</a:t>
            </a:r>
            <a:endParaRPr lang="de-DE" sz="14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2096CDCB-EA25-4123-B7DE-2EC04DFFE949}"/>
                  </a:ext>
                </a:extLst>
              </p:cNvPr>
              <p:cNvSpPr txBox="1"/>
              <p:nvPr/>
            </p:nvSpPr>
            <p:spPr>
              <a:xfrm>
                <a:off x="6214013" y="4681792"/>
                <a:ext cx="4481099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400" b="1" dirty="0"/>
                  <a:t>Vortex length scales: </a:t>
                </a:r>
              </a:p>
              <a:p>
                <a:pPr marL="342900" indent="-342900"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AU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4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AU" sz="1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AU" sz="1400" i="1">
                        <a:latin typeface="Cambria Math" panose="02040503050406030204" pitchFamily="18" charset="0"/>
                      </a:rPr>
                      <m:t>≐</m:t>
                    </m:r>
                  </m:oMath>
                </a14:m>
                <a:r>
                  <a:rPr lang="de-DE" sz="1400" dirty="0"/>
                  <a:t> Distance upon which magnetic field decays.</a:t>
                </a:r>
              </a:p>
              <a:p>
                <a:pPr marL="342900" indent="-342900">
                  <a:buAutoNum type="arabicPeriod"/>
                </a:pPr>
                <a14:m>
                  <m:oMath xmlns:m="http://schemas.openxmlformats.org/officeDocument/2006/math">
                    <m:r>
                      <a:rPr lang="en-AU" sz="1400" b="0" i="1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AU" sz="1400" i="1">
                        <a:latin typeface="Cambria Math" panose="02040503050406030204" pitchFamily="18" charset="0"/>
                      </a:rPr>
                      <m:t>≐</m:t>
                    </m:r>
                  </m:oMath>
                </a14:m>
                <a:r>
                  <a:rPr lang="de-DE" sz="1400" dirty="0"/>
                  <a:t> Distance upon which the order parameter decays.</a:t>
                </a:r>
              </a:p>
            </p:txBody>
          </p:sp>
        </mc:Choice>
        <mc:Fallback xmlns="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2096CDCB-EA25-4123-B7DE-2EC04DFFE9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4013" y="4681792"/>
                <a:ext cx="4481099" cy="738664"/>
              </a:xfrm>
              <a:prstGeom prst="rect">
                <a:avLst/>
              </a:prstGeom>
              <a:blipFill>
                <a:blip r:embed="rId3"/>
                <a:stretch>
                  <a:fillRect l="-408" t="-1653" b="-826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7" name="Group 76">
            <a:extLst>
              <a:ext uri="{FF2B5EF4-FFF2-40B4-BE49-F238E27FC236}">
                <a16:creationId xmlns:a16="http://schemas.microsoft.com/office/drawing/2014/main" id="{831C480B-835D-4EFE-8948-EB19CB107F1C}"/>
              </a:ext>
            </a:extLst>
          </p:cNvPr>
          <p:cNvGrpSpPr/>
          <p:nvPr/>
        </p:nvGrpSpPr>
        <p:grpSpPr>
          <a:xfrm>
            <a:off x="6636282" y="1688778"/>
            <a:ext cx="3067635" cy="2933123"/>
            <a:chOff x="8817046" y="3852638"/>
            <a:chExt cx="3067635" cy="2933123"/>
          </a:xfrm>
        </p:grpSpPr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C3CE35BC-E5F1-4894-B676-A55AACBC5E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8"/>
            <a:stretch/>
          </p:blipFill>
          <p:spPr>
            <a:xfrm>
              <a:off x="9208889" y="4324244"/>
              <a:ext cx="2292393" cy="2461517"/>
            </a:xfrm>
            <a:prstGeom prst="rect">
              <a:avLst/>
            </a:prstGeom>
          </p:spPr>
        </p:pic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A378312A-15C8-4120-A103-7DDB3063E6FD}"/>
                </a:ext>
              </a:extLst>
            </p:cNvPr>
            <p:cNvSpPr txBox="1"/>
            <p:nvPr/>
          </p:nvSpPr>
          <p:spPr>
            <a:xfrm>
              <a:off x="8817046" y="3852638"/>
              <a:ext cx="30676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400" b="1" i="1" dirty="0"/>
                <a:t>Vortex in HTS carries a quantum of flux</a:t>
              </a:r>
              <a:endParaRPr lang="de-DE" sz="1400" b="1" i="1" dirty="0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72B5B4FE-0D56-4FA0-96E4-D53960F5A031}"/>
                </a:ext>
              </a:extLst>
            </p:cNvPr>
            <p:cNvSpPr/>
            <p:nvPr/>
          </p:nvSpPr>
          <p:spPr>
            <a:xfrm>
              <a:off x="9111194" y="4242912"/>
              <a:ext cx="361950" cy="1649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DD11470F-5A5E-454D-8D92-BC9FC214A16F}"/>
                </a:ext>
              </a:extLst>
            </p:cNvPr>
            <p:cNvSpPr/>
            <p:nvPr/>
          </p:nvSpPr>
          <p:spPr>
            <a:xfrm>
              <a:off x="10927137" y="4160415"/>
              <a:ext cx="361950" cy="1649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CED5EF67-C6A0-BD6A-6E9D-6E7E056E1597}"/>
              </a:ext>
            </a:extLst>
          </p:cNvPr>
          <p:cNvSpPr txBox="1"/>
          <p:nvPr/>
        </p:nvSpPr>
        <p:spPr>
          <a:xfrm>
            <a:off x="2159016" y="4858876"/>
            <a:ext cx="288880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1400" dirty="0"/>
              <a:t>Characterized by </a:t>
            </a:r>
            <a:r>
              <a:rPr lang="en-AU" sz="1400" dirty="0">
                <a:solidFill>
                  <a:srgbClr val="C00000"/>
                </a:solidFill>
              </a:rPr>
              <a:t>mixed state</a:t>
            </a:r>
            <a:r>
              <a:rPr lang="en-AU" sz="1400" dirty="0"/>
              <a:t> with</a:t>
            </a:r>
          </a:p>
          <a:p>
            <a:pPr algn="ctr"/>
            <a:r>
              <a:rPr lang="en-AU" sz="1400" dirty="0"/>
              <a:t>quantized magnetic field penetration</a:t>
            </a:r>
          </a:p>
          <a:p>
            <a:pPr algn="ctr"/>
            <a:r>
              <a:rPr lang="en-AU" sz="1400" dirty="0"/>
              <a:t>called </a:t>
            </a:r>
            <a:r>
              <a:rPr lang="en-AU" sz="1400" dirty="0">
                <a:solidFill>
                  <a:srgbClr val="C00000"/>
                </a:solidFill>
              </a:rPr>
              <a:t>vortices</a:t>
            </a:r>
            <a:r>
              <a:rPr lang="en-AU" sz="1400" dirty="0"/>
              <a:t>.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4C5E5BE-EC3B-494D-EDCC-C1264D43D2AC}"/>
              </a:ext>
            </a:extLst>
          </p:cNvPr>
          <p:cNvCxnSpPr>
            <a:cxnSpLocks/>
          </p:cNvCxnSpPr>
          <p:nvPr/>
        </p:nvCxnSpPr>
        <p:spPr>
          <a:xfrm flipV="1">
            <a:off x="3840865" y="3828197"/>
            <a:ext cx="2921601" cy="4935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17 CuadroTexto">
            <a:extLst>
              <a:ext uri="{FF2B5EF4-FFF2-40B4-BE49-F238E27FC236}">
                <a16:creationId xmlns:a16="http://schemas.microsoft.com/office/drawing/2014/main" id="{19E4D9D8-0D61-498D-A7A6-3FB84DC14E47}"/>
              </a:ext>
            </a:extLst>
          </p:cNvPr>
          <p:cNvSpPr txBox="1"/>
          <p:nvPr/>
        </p:nvSpPr>
        <p:spPr>
          <a:xfrm>
            <a:off x="180000" y="180000"/>
            <a:ext cx="117487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US" sz="2800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The mixed state in HTS allows </a:t>
            </a:r>
          </a:p>
          <a:p>
            <a:pPr lvl="0"/>
            <a:r>
              <a:rPr kumimoji="0" lang="en-US" sz="2800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			superconductivity to survive up to very high-magnetic fields</a:t>
            </a:r>
          </a:p>
        </p:txBody>
      </p:sp>
      <p:sp>
        <p:nvSpPr>
          <p:cNvPr id="19" name="TextBox 41">
            <a:extLst>
              <a:ext uri="{FF2B5EF4-FFF2-40B4-BE49-F238E27FC236}">
                <a16:creationId xmlns:a16="http://schemas.microsoft.com/office/drawing/2014/main" id="{EBCC873C-3A39-4071-AC15-D644979A4EBD}"/>
              </a:ext>
            </a:extLst>
          </p:cNvPr>
          <p:cNvSpPr txBox="1"/>
          <p:nvPr/>
        </p:nvSpPr>
        <p:spPr>
          <a:xfrm>
            <a:off x="1858283" y="5807856"/>
            <a:ext cx="8783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When vortices move (due to Lorentz like forces) generate dissipation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10">
                <a:extLst>
                  <a:ext uri="{FF2B5EF4-FFF2-40B4-BE49-F238E27FC236}">
                    <a16:creationId xmlns:a16="http://schemas.microsoft.com/office/drawing/2014/main" id="{1A492505-67DD-44DD-8E6A-4C9DE67DD7A1}"/>
                  </a:ext>
                </a:extLst>
              </p:cNvPr>
              <p:cNvSpPr txBox="1"/>
              <p:nvPr/>
            </p:nvSpPr>
            <p:spPr>
              <a:xfrm>
                <a:off x="5473570" y="6315296"/>
                <a:ext cx="1250214" cy="4029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en-AU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⃑"/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en-AU" b="0" i="1" smtClean="0">
                          <a:latin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⃑"/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4" name="TextBox 10">
                <a:extLst>
                  <a:ext uri="{FF2B5EF4-FFF2-40B4-BE49-F238E27FC236}">
                    <a16:creationId xmlns:a16="http://schemas.microsoft.com/office/drawing/2014/main" id="{1A492505-67DD-44DD-8E6A-4C9DE67DD7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3570" y="6315296"/>
                <a:ext cx="1250214" cy="4029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0026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19" grpId="0"/>
      <p:bldP spid="2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DDD143-288B-7C5C-AEDB-7CBB7FB9E8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814" y="1560366"/>
            <a:ext cx="4773606" cy="22659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9EB20AD-6737-7EE9-151C-285DB8CBD0DB}"/>
              </a:ext>
            </a:extLst>
          </p:cNvPr>
          <p:cNvSpPr txBox="1"/>
          <p:nvPr/>
        </p:nvSpPr>
        <p:spPr>
          <a:xfrm>
            <a:off x="3359107" y="1111787"/>
            <a:ext cx="4166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i="1" dirty="0"/>
              <a:t>Material defects: Strategy to pin vortices </a:t>
            </a:r>
            <a:endParaRPr lang="de-DE" b="1" i="1" dirty="0"/>
          </a:p>
        </p:txBody>
      </p:sp>
      <p:sp>
        <p:nvSpPr>
          <p:cNvPr id="19" name="17 CuadroTexto">
            <a:extLst>
              <a:ext uri="{FF2B5EF4-FFF2-40B4-BE49-F238E27FC236}">
                <a16:creationId xmlns:a16="http://schemas.microsoft.com/office/drawing/2014/main" id="{8F337C76-370F-4153-B023-9D9686A0B2E4}"/>
              </a:ext>
            </a:extLst>
          </p:cNvPr>
          <p:cNvSpPr txBox="1"/>
          <p:nvPr/>
        </p:nvSpPr>
        <p:spPr>
          <a:xfrm>
            <a:off x="6548541" y="4037116"/>
            <a:ext cx="3146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US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Some material defects act</a:t>
            </a:r>
            <a:r>
              <a:rPr kumimoji="0" lang="en-US" b="1" i="1" u="none" strike="noStrike" kern="0" cap="none" spc="0" normalizeH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 as pinning centers for vortices</a:t>
            </a:r>
            <a:endParaRPr kumimoji="0" lang="en-US" b="1" i="1" u="none" strike="noStrike" kern="0" cap="none" spc="0" normalizeH="0" baseline="0" dirty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81A57B5-49EA-49E3-8356-9CC962D50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7850" y="3772673"/>
            <a:ext cx="1578731" cy="1474277"/>
          </a:xfrm>
          <a:prstGeom prst="rect">
            <a:avLst/>
          </a:prstGeom>
        </p:spPr>
      </p:pic>
      <p:sp>
        <p:nvSpPr>
          <p:cNvPr id="2" name="Elipse 1">
            <a:extLst>
              <a:ext uri="{FF2B5EF4-FFF2-40B4-BE49-F238E27FC236}">
                <a16:creationId xmlns:a16="http://schemas.microsoft.com/office/drawing/2014/main" id="{8AB03944-D0AA-4150-8432-53364BD25066}"/>
              </a:ext>
            </a:extLst>
          </p:cNvPr>
          <p:cNvSpPr/>
          <p:nvPr/>
        </p:nvSpPr>
        <p:spPr>
          <a:xfrm>
            <a:off x="5559500" y="4688839"/>
            <a:ext cx="97627" cy="9762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TextBox 41">
            <a:extLst>
              <a:ext uri="{FF2B5EF4-FFF2-40B4-BE49-F238E27FC236}">
                <a16:creationId xmlns:a16="http://schemas.microsoft.com/office/drawing/2014/main" id="{F2A2600E-6DF0-4EA1-BC56-65330AA04ED7}"/>
              </a:ext>
            </a:extLst>
          </p:cNvPr>
          <p:cNvSpPr txBox="1"/>
          <p:nvPr/>
        </p:nvSpPr>
        <p:spPr>
          <a:xfrm>
            <a:off x="1625259" y="5971044"/>
            <a:ext cx="8311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DC</a:t>
            </a:r>
            <a:r>
              <a:rPr lang="en-AU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pinning centres provide lossless operation until a certain critical current density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32">
                <a:extLst>
                  <a:ext uri="{FF2B5EF4-FFF2-40B4-BE49-F238E27FC236}">
                    <a16:creationId xmlns:a16="http://schemas.microsoft.com/office/drawing/2014/main" id="{84D632CF-B577-4ED8-93D6-D195271A0832}"/>
                  </a:ext>
                </a:extLst>
              </p:cNvPr>
              <p:cNvSpPr txBox="1"/>
              <p:nvPr/>
            </p:nvSpPr>
            <p:spPr>
              <a:xfrm>
                <a:off x="5225379" y="6340376"/>
                <a:ext cx="1111202" cy="333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AU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AU" sz="14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b>
                          <m:r>
                            <a:rPr lang="en-AU" sz="1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AU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AU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AU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AU" sz="14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</m:acc>
                        </m:e>
                        <m:sub>
                          <m:r>
                            <a:rPr lang="en-AU" sz="1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AU" sz="1400" b="0" i="1" smtClean="0">
                          <a:latin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⃑"/>
                          <m:ctrlPr>
                            <a:rPr lang="en-AU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AU" sz="1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de-DE" sz="1400" dirty="0"/>
              </a:p>
            </p:txBody>
          </p:sp>
        </mc:Choice>
        <mc:Fallback xmlns="">
          <p:sp>
            <p:nvSpPr>
              <p:cNvPr id="18" name="TextBox 32">
                <a:extLst>
                  <a:ext uri="{FF2B5EF4-FFF2-40B4-BE49-F238E27FC236}">
                    <a16:creationId xmlns:a16="http://schemas.microsoft.com/office/drawing/2014/main" id="{84D632CF-B577-4ED8-93D6-D195271A08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5379" y="6340376"/>
                <a:ext cx="1111202" cy="333938"/>
              </a:xfrm>
              <a:prstGeom prst="rect">
                <a:avLst/>
              </a:prstGeom>
              <a:blipFill>
                <a:blip r:embed="rId9"/>
                <a:stretch>
                  <a:fillRect b="-363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17 CuadroTexto">
            <a:extLst>
              <a:ext uri="{FF2B5EF4-FFF2-40B4-BE49-F238E27FC236}">
                <a16:creationId xmlns:a16="http://schemas.microsoft.com/office/drawing/2014/main" id="{F2CAA37E-0855-449F-AF79-CFA64694DFE3}"/>
              </a:ext>
            </a:extLst>
          </p:cNvPr>
          <p:cNvSpPr txBox="1"/>
          <p:nvPr/>
        </p:nvSpPr>
        <p:spPr>
          <a:xfrm>
            <a:off x="180000" y="180000"/>
            <a:ext cx="116490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US" sz="2800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Immobilization of vortices is key for lossless operation</a:t>
            </a:r>
          </a:p>
        </p:txBody>
      </p:sp>
    </p:spTree>
    <p:extLst>
      <p:ext uri="{BB962C8B-B14F-4D97-AF65-F5344CB8AC3E}">
        <p14:creationId xmlns:p14="http://schemas.microsoft.com/office/powerpoint/2010/main" val="726310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7 CuadroTexto">
            <a:extLst>
              <a:ext uri="{FF2B5EF4-FFF2-40B4-BE49-F238E27FC236}">
                <a16:creationId xmlns:a16="http://schemas.microsoft.com/office/drawing/2014/main" id="{44EBCB9D-D0B8-46A4-B067-709012D55C4C}"/>
              </a:ext>
            </a:extLst>
          </p:cNvPr>
          <p:cNvSpPr txBox="1"/>
          <p:nvPr/>
        </p:nvSpPr>
        <p:spPr>
          <a:xfrm>
            <a:off x="180000" y="180000"/>
            <a:ext cx="9971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US" sz="2800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The surface resistance of an HTS under B is dominated by vortices</a:t>
            </a:r>
          </a:p>
        </p:txBody>
      </p:sp>
      <p:sp>
        <p:nvSpPr>
          <p:cNvPr id="14" name="17 CuadroTexto">
            <a:extLst>
              <a:ext uri="{FF2B5EF4-FFF2-40B4-BE49-F238E27FC236}">
                <a16:creationId xmlns:a16="http://schemas.microsoft.com/office/drawing/2014/main" id="{6B00595E-3BD7-4E88-834D-FF23CA68A8BE}"/>
              </a:ext>
            </a:extLst>
          </p:cNvPr>
          <p:cNvSpPr txBox="1"/>
          <p:nvPr/>
        </p:nvSpPr>
        <p:spPr>
          <a:xfrm>
            <a:off x="261730" y="1278361"/>
            <a:ext cx="3146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US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Some material defects act</a:t>
            </a:r>
            <a:r>
              <a:rPr kumimoji="0" lang="en-US" b="1" i="1" u="none" strike="noStrike" kern="0" cap="none" spc="0" normalizeH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 as pinning centers for vortices</a:t>
            </a:r>
            <a:endParaRPr kumimoji="0" lang="en-US" b="1" i="1" u="none" strike="noStrike" kern="0" cap="none" spc="0" normalizeH="0" baseline="0" dirty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7152A81A-354E-4F69-A4ED-47D3E4E04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183" y="2007308"/>
            <a:ext cx="1578731" cy="1474277"/>
          </a:xfrm>
          <a:prstGeom prst="rect">
            <a:avLst/>
          </a:prstGeom>
        </p:spPr>
      </p:pic>
      <p:sp>
        <p:nvSpPr>
          <p:cNvPr id="18" name="Elipse 17">
            <a:extLst>
              <a:ext uri="{FF2B5EF4-FFF2-40B4-BE49-F238E27FC236}">
                <a16:creationId xmlns:a16="http://schemas.microsoft.com/office/drawing/2014/main" id="{C9AC7348-30A1-4C3F-A695-4194837BF6F5}"/>
              </a:ext>
            </a:extLst>
          </p:cNvPr>
          <p:cNvSpPr/>
          <p:nvPr/>
        </p:nvSpPr>
        <p:spPr>
          <a:xfrm>
            <a:off x="1410833" y="2923474"/>
            <a:ext cx="97627" cy="9762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feld 1">
                <a:extLst>
                  <a:ext uri="{FF2B5EF4-FFF2-40B4-BE49-F238E27FC236}">
                    <a16:creationId xmlns:a16="http://schemas.microsoft.com/office/drawing/2014/main" id="{67C70660-57C6-496F-9506-EB32E2CE0A4B}"/>
                  </a:ext>
                </a:extLst>
              </p:cNvPr>
              <p:cNvSpPr txBox="1"/>
              <p:nvPr/>
            </p:nvSpPr>
            <p:spPr>
              <a:xfrm>
                <a:off x="2513379" y="5656635"/>
                <a:ext cx="2946191" cy="379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1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AU" sz="16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AU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AU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16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AU" sz="1600" b="0" i="1" smtClean="0">
                                  <a:latin typeface="Cambria Math" panose="02040503050406030204" pitchFamily="18" charset="0"/>
                                </a:rPr>
                                <m:t>𝑟𝑓</m:t>
                              </m:r>
                            </m:sub>
                          </m:sSub>
                          <m:r>
                            <a:rPr lang="en-AU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AU" sz="1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AU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AU" sz="16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de-DE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sSub>
                        <m:sSubPr>
                          <m:ctrlPr>
                            <a:rPr lang="en-AU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1600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AU" sz="1600" b="1" i="1" smtClean="0">
                              <a:latin typeface="Cambria Math" panose="02040503050406030204" pitchFamily="18" charset="0"/>
                            </a:rPr>
                            <m:t>𝒗𝒎</m:t>
                          </m:r>
                        </m:sub>
                      </m:sSub>
                      <m:r>
                        <a:rPr lang="en-AU" sz="1600" b="1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AU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1600" b="1" i="1" smtClean="0">
                              <a:latin typeface="Cambria Math" panose="02040503050406030204" pitchFamily="18" charset="0"/>
                            </a:rPr>
                            <m:t>𝑯</m:t>
                          </m:r>
                        </m:e>
                        <m:sub>
                          <m:r>
                            <a:rPr lang="en-AU" sz="1600" b="1" i="1" smtClean="0">
                              <a:latin typeface="Cambria Math" panose="02040503050406030204" pitchFamily="18" charset="0"/>
                            </a:rPr>
                            <m:t>𝒓𝒇</m:t>
                          </m:r>
                        </m:sub>
                      </m:sSub>
                      <m:r>
                        <a:rPr lang="en-AU" sz="1600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AU" sz="1600" b="1" i="1" smtClean="0">
                          <a:latin typeface="Cambria Math" panose="02040503050406030204" pitchFamily="18" charset="0"/>
                        </a:rPr>
                        <m:t>𝑩</m:t>
                      </m:r>
                      <m:r>
                        <a:rPr lang="en-AU" sz="1600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AU" sz="1600" b="1" i="1" smtClean="0"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en-AU" sz="1600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sz="1600" b="1" dirty="0"/>
              </a:p>
            </p:txBody>
          </p:sp>
        </mc:Choice>
        <mc:Fallback xmlns="">
          <p:sp>
            <p:nvSpPr>
              <p:cNvPr id="19" name="Textfeld 1">
                <a:extLst>
                  <a:ext uri="{FF2B5EF4-FFF2-40B4-BE49-F238E27FC236}">
                    <a16:creationId xmlns:a16="http://schemas.microsoft.com/office/drawing/2014/main" id="{67C70660-57C6-496F-9506-EB32E2CE0A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3379" y="5656635"/>
                <a:ext cx="2946191" cy="379527"/>
              </a:xfrm>
              <a:prstGeom prst="rect">
                <a:avLst/>
              </a:prstGeom>
              <a:blipFill>
                <a:blip r:embed="rId3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CE0707BB-69C9-4632-B6BC-13A8AD1957C6}"/>
                  </a:ext>
                </a:extLst>
              </p:cNvPr>
              <p:cNvSpPr txBox="1"/>
              <p:nvPr/>
            </p:nvSpPr>
            <p:spPr>
              <a:xfrm>
                <a:off x="5970567" y="1653652"/>
                <a:ext cx="4719112" cy="3915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i="1" dirty="0"/>
                  <a:t>if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𝑟𝑓</m:t>
                        </m:r>
                      </m:sub>
                    </m:sSub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GB" dirty="0"/>
                  <a:t> pinning </a:t>
                </a:r>
                <a:r>
                  <a:rPr lang="en-GB" dirty="0" err="1"/>
                  <a:t>centers</a:t>
                </a:r>
                <a:r>
                  <a:rPr lang="en-GB" dirty="0"/>
                  <a:t> modulate dissipation</a:t>
                </a:r>
              </a:p>
            </p:txBody>
          </p:sp>
        </mc:Choice>
        <mc:Fallback xmlns="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CE0707BB-69C9-4632-B6BC-13A8AD1957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0567" y="1653652"/>
                <a:ext cx="4719112" cy="391582"/>
              </a:xfrm>
              <a:prstGeom prst="rect">
                <a:avLst/>
              </a:prstGeom>
              <a:blipFill>
                <a:blip r:embed="rId4"/>
                <a:stretch>
                  <a:fillRect l="-1032" t="-6154" r="-516" b="-1846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upo 27">
            <a:extLst>
              <a:ext uri="{FF2B5EF4-FFF2-40B4-BE49-F238E27FC236}">
                <a16:creationId xmlns:a16="http://schemas.microsoft.com/office/drawing/2014/main" id="{8F63D0F8-D124-489B-AB58-758C3ABBD1F0}"/>
              </a:ext>
            </a:extLst>
          </p:cNvPr>
          <p:cNvGrpSpPr/>
          <p:nvPr/>
        </p:nvGrpSpPr>
        <p:grpSpPr>
          <a:xfrm>
            <a:off x="2014345" y="3564201"/>
            <a:ext cx="3080318" cy="1843018"/>
            <a:chOff x="279834" y="4527501"/>
            <a:chExt cx="3520353" cy="2106301"/>
          </a:xfrm>
        </p:grpSpPr>
        <p:grpSp>
          <p:nvGrpSpPr>
            <p:cNvPr id="29" name="Grupo 28">
              <a:extLst>
                <a:ext uri="{FF2B5EF4-FFF2-40B4-BE49-F238E27FC236}">
                  <a16:creationId xmlns:a16="http://schemas.microsoft.com/office/drawing/2014/main" id="{2BD65215-8340-4C98-B66E-3C3A5AABDC8A}"/>
                </a:ext>
              </a:extLst>
            </p:cNvPr>
            <p:cNvGrpSpPr/>
            <p:nvPr/>
          </p:nvGrpSpPr>
          <p:grpSpPr>
            <a:xfrm>
              <a:off x="279834" y="4527501"/>
              <a:ext cx="3520353" cy="2106301"/>
              <a:chOff x="329967" y="1070011"/>
              <a:chExt cx="3520353" cy="2106301"/>
            </a:xfrm>
          </p:grpSpPr>
          <p:pic>
            <p:nvPicPr>
              <p:cNvPr id="31" name="Imagen 30">
                <a:extLst>
                  <a:ext uri="{FF2B5EF4-FFF2-40B4-BE49-F238E27FC236}">
                    <a16:creationId xmlns:a16="http://schemas.microsoft.com/office/drawing/2014/main" id="{BDD0F7BC-9B37-4E0E-9BC2-A5C7F5E9CE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74791" y="1070011"/>
                <a:ext cx="2375529" cy="210630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32" name="Imagen 31">
                <a:extLst>
                  <a:ext uri="{FF2B5EF4-FFF2-40B4-BE49-F238E27FC236}">
                    <a16:creationId xmlns:a16="http://schemas.microsoft.com/office/drawing/2014/main" id="{DD3478B2-FF9C-4051-A73E-7D1CA104D9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9967" y="1608505"/>
                <a:ext cx="879294" cy="472353"/>
              </a:xfrm>
              <a:prstGeom prst="rect">
                <a:avLst/>
              </a:prstGeom>
            </p:spPr>
          </p:pic>
        </p:grpSp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E7592E95-8464-4C6C-B2E0-48F2D0126660}"/>
                </a:ext>
              </a:extLst>
            </p:cNvPr>
            <p:cNvSpPr txBox="1"/>
            <p:nvPr/>
          </p:nvSpPr>
          <p:spPr>
            <a:xfrm>
              <a:off x="416035" y="4881329"/>
              <a:ext cx="1828800" cy="422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8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RF</a:t>
              </a:r>
            </a:p>
          </p:txBody>
        </p:sp>
      </p:grpSp>
      <p:pic>
        <p:nvPicPr>
          <p:cNvPr id="17" name="Imagen 16">
            <a:extLst>
              <a:ext uri="{FF2B5EF4-FFF2-40B4-BE49-F238E27FC236}">
                <a16:creationId xmlns:a16="http://schemas.microsoft.com/office/drawing/2014/main" id="{39FD7C39-F657-4116-8450-FECDBCBA946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40383"/>
          <a:stretch/>
        </p:blipFill>
        <p:spPr>
          <a:xfrm>
            <a:off x="6127245" y="2234476"/>
            <a:ext cx="4180966" cy="3422159"/>
          </a:xfrm>
          <a:prstGeom prst="rect">
            <a:avLst/>
          </a:prstGeom>
        </p:spPr>
      </p:pic>
      <p:sp>
        <p:nvSpPr>
          <p:cNvPr id="20" name="Rectangle 41">
            <a:extLst>
              <a:ext uri="{FF2B5EF4-FFF2-40B4-BE49-F238E27FC236}">
                <a16:creationId xmlns:a16="http://schemas.microsoft.com/office/drawing/2014/main" id="{C827360A-7FF2-481B-B439-1646FC515DC5}"/>
              </a:ext>
            </a:extLst>
          </p:cNvPr>
          <p:cNvSpPr/>
          <p:nvPr/>
        </p:nvSpPr>
        <p:spPr>
          <a:xfrm>
            <a:off x="2249213" y="6204291"/>
            <a:ext cx="37213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cs typeface="Arial" panose="020B0604020202020204" pitchFamily="34" charset="0"/>
              </a:rPr>
              <a:t>A. Romanov</a:t>
            </a:r>
            <a:r>
              <a:rPr lang="en-US" sz="1400" i="1" dirty="0">
                <a:cs typeface="Arial" panose="020B0604020202020204" pitchFamily="34" charset="0"/>
              </a:rPr>
              <a:t>, et al. Scientific reports </a:t>
            </a:r>
            <a:r>
              <a:rPr lang="en-US" sz="1400" b="1" i="1" dirty="0">
                <a:cs typeface="Arial" panose="020B0604020202020204" pitchFamily="34" charset="0"/>
              </a:rPr>
              <a:t>10</a:t>
            </a:r>
            <a:r>
              <a:rPr lang="en-US" sz="1400" i="1" dirty="0">
                <a:cs typeface="Arial" panose="020B0604020202020204" pitchFamily="34" charset="0"/>
              </a:rPr>
              <a:t> (2020)</a:t>
            </a:r>
            <a:endParaRPr lang="fr-FR" sz="1400" i="1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537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7 CuadroTexto">
            <a:extLst>
              <a:ext uri="{FF2B5EF4-FFF2-40B4-BE49-F238E27FC236}">
                <a16:creationId xmlns:a16="http://schemas.microsoft.com/office/drawing/2014/main" id="{BF70530E-1CCF-4393-B248-AABEEB4FFFDB}"/>
              </a:ext>
            </a:extLst>
          </p:cNvPr>
          <p:cNvSpPr txBox="1"/>
          <p:nvPr/>
        </p:nvSpPr>
        <p:spPr>
          <a:xfrm>
            <a:off x="180000" y="180000"/>
            <a:ext cx="116490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GB" sz="2800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We are trying to detect the AXION, an excellent dark matter candidate</a:t>
            </a:r>
            <a:endParaRPr kumimoji="0" lang="en-GB" sz="2800" b="1" i="1" u="none" strike="noStrike" kern="0" cap="none" spc="0" normalizeH="0" baseline="-25000" dirty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ADD930E-8645-44DB-8579-F17AD041AC99}"/>
              </a:ext>
            </a:extLst>
          </p:cNvPr>
          <p:cNvSpPr txBox="1"/>
          <p:nvPr/>
        </p:nvSpPr>
        <p:spPr>
          <a:xfrm>
            <a:off x="130067" y="1048412"/>
            <a:ext cx="64126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</a:t>
            </a:r>
            <a:r>
              <a:rPr lang="en-US" b="1" dirty="0"/>
              <a:t>axion</a:t>
            </a:r>
            <a:r>
              <a:rPr lang="en-US" dirty="0"/>
              <a:t> is a </a:t>
            </a:r>
            <a:r>
              <a:rPr lang="en-US" b="1" dirty="0"/>
              <a:t>hypothetical</a:t>
            </a:r>
            <a:r>
              <a:rPr lang="en-US" dirty="0"/>
              <a:t> elementary particle that emerges very naturally when trying to solve the </a:t>
            </a:r>
            <a:r>
              <a:rPr lang="en-US" b="1" dirty="0"/>
              <a:t>strong CP problem</a:t>
            </a:r>
            <a:r>
              <a:rPr lang="en-US" dirty="0"/>
              <a:t> in QCD.</a:t>
            </a:r>
            <a:endParaRPr lang="es-E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DDD1BF8-0AF6-4BDC-BEA5-064F196E89DC}"/>
              </a:ext>
            </a:extLst>
          </p:cNvPr>
          <p:cNvSpPr txBox="1"/>
          <p:nvPr/>
        </p:nvSpPr>
        <p:spPr>
          <a:xfrm>
            <a:off x="465085" y="1833961"/>
            <a:ext cx="66569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Very light</a:t>
            </a:r>
            <a:r>
              <a:rPr lang="en-US" dirty="0"/>
              <a:t> (</a:t>
            </a:r>
            <a:r>
              <a:rPr lang="en-US" i="1" dirty="0"/>
              <a:t>m</a:t>
            </a:r>
            <a:r>
              <a:rPr lang="en-US" i="1" baseline="-25000" dirty="0"/>
              <a:t>a</a:t>
            </a:r>
            <a:r>
              <a:rPr lang="en-US" dirty="0"/>
              <a:t>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Extremely weakly interacting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Couples to photons</a:t>
            </a:r>
            <a:r>
              <a:rPr lang="en-US" dirty="0"/>
              <a:t> (</a:t>
            </a:r>
            <a:r>
              <a:rPr lang="en-US" i="1" dirty="0"/>
              <a:t>g</a:t>
            </a:r>
            <a:r>
              <a:rPr lang="en-US" i="1" baseline="-25000" dirty="0"/>
              <a:t>a</a:t>
            </a:r>
            <a:r>
              <a:rPr lang="en-US" i="1" baseline="-25000" dirty="0">
                <a:latin typeface="Symbol" panose="05050102010706020507" pitchFamily="18" charset="2"/>
              </a:rPr>
              <a:t>g</a:t>
            </a:r>
            <a:r>
              <a:rPr lang="en-US" i="1" dirty="0">
                <a:latin typeface="Symbol" panose="05050102010706020507" pitchFamily="18" charset="2"/>
              </a:rPr>
              <a:t> </a:t>
            </a:r>
            <a:r>
              <a:rPr lang="en-US" dirty="0"/>
              <a:t>) very feebly.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1C6469D-6B4A-4F10-96AF-9768B9BD1BE7}"/>
              </a:ext>
            </a:extLst>
          </p:cNvPr>
          <p:cNvSpPr txBox="1"/>
          <p:nvPr/>
        </p:nvSpPr>
        <p:spPr>
          <a:xfrm>
            <a:off x="180000" y="3524454"/>
            <a:ext cx="6756914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b="1" dirty="0" err="1"/>
              <a:t>Why</a:t>
            </a:r>
            <a:r>
              <a:rPr lang="es-ES" b="1" dirty="0"/>
              <a:t> </a:t>
            </a:r>
            <a:r>
              <a:rPr lang="es-ES" b="1" dirty="0" err="1"/>
              <a:t>axions</a:t>
            </a:r>
            <a:r>
              <a:rPr lang="es-ES" b="1" dirty="0"/>
              <a:t> can be </a:t>
            </a:r>
            <a:r>
              <a:rPr lang="es-ES" b="1" dirty="0" err="1"/>
              <a:t>cold</a:t>
            </a:r>
            <a:r>
              <a:rPr lang="es-ES" b="1" dirty="0"/>
              <a:t> </a:t>
            </a:r>
            <a:r>
              <a:rPr lang="es-ES" b="1" dirty="0" err="1"/>
              <a:t>dark</a:t>
            </a:r>
            <a:r>
              <a:rPr lang="es-ES" b="1" dirty="0"/>
              <a:t> </a:t>
            </a:r>
            <a:r>
              <a:rPr lang="es-ES" b="1" dirty="0" err="1"/>
              <a:t>matter</a:t>
            </a:r>
            <a:endParaRPr lang="es-ES" b="1" dirty="0"/>
          </a:p>
          <a:p>
            <a:pPr>
              <a:spcAft>
                <a:spcPts val="600"/>
              </a:spcAft>
            </a:pPr>
            <a:r>
              <a:rPr lang="es-ES" dirty="0" err="1"/>
              <a:t>Axions</a:t>
            </a:r>
            <a:r>
              <a:rPr lang="es-ES" dirty="0"/>
              <a:t> </a:t>
            </a:r>
            <a:r>
              <a:rPr lang="es-ES" dirty="0" err="1"/>
              <a:t>fit</a:t>
            </a:r>
            <a:r>
              <a:rPr lang="es-ES" dirty="0"/>
              <a:t> </a:t>
            </a:r>
            <a:r>
              <a:rPr lang="es-ES" dirty="0" err="1"/>
              <a:t>every</a:t>
            </a:r>
            <a:r>
              <a:rPr lang="es-ES" dirty="0"/>
              <a:t> </a:t>
            </a:r>
            <a:r>
              <a:rPr lang="es-ES" dirty="0" err="1"/>
              <a:t>criterion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cold</a:t>
            </a:r>
            <a:r>
              <a:rPr lang="es-ES" dirty="0"/>
              <a:t> </a:t>
            </a:r>
            <a:r>
              <a:rPr lang="es-ES" dirty="0" err="1"/>
              <a:t>dark</a:t>
            </a:r>
            <a:r>
              <a:rPr lang="es-ES" dirty="0"/>
              <a:t> </a:t>
            </a:r>
            <a:r>
              <a:rPr lang="es-ES" dirty="0" err="1"/>
              <a:t>matter</a:t>
            </a:r>
            <a:r>
              <a:rPr lang="es-ES" dirty="0"/>
              <a:t>:</a:t>
            </a:r>
          </a:p>
          <a:p>
            <a:pPr>
              <a:spcAft>
                <a:spcPts val="600"/>
              </a:spcAft>
            </a:pPr>
            <a:r>
              <a:rPr lang="es-ES" b="1" dirty="0"/>
              <a:t>✔ </a:t>
            </a:r>
            <a:r>
              <a:rPr lang="es-ES" b="1" dirty="0" err="1"/>
              <a:t>Produced</a:t>
            </a:r>
            <a:r>
              <a:rPr lang="es-ES" b="1" dirty="0"/>
              <a:t> </a:t>
            </a:r>
            <a:r>
              <a:rPr lang="es-ES" b="1" dirty="0" err="1"/>
              <a:t>cold</a:t>
            </a:r>
            <a:r>
              <a:rPr lang="es-ES" b="1" dirty="0"/>
              <a:t>: </a:t>
            </a:r>
            <a:r>
              <a:rPr lang="es-ES" dirty="0"/>
              <a:t>non-</a:t>
            </a:r>
            <a:r>
              <a:rPr lang="es-ES" dirty="0" err="1"/>
              <a:t>thermal</a:t>
            </a:r>
            <a:r>
              <a:rPr lang="es-ES" dirty="0"/>
              <a:t>, non-</a:t>
            </a:r>
            <a:r>
              <a:rPr lang="es-ES" dirty="0" err="1"/>
              <a:t>relativistic</a:t>
            </a:r>
            <a:endParaRPr lang="es-ES" dirty="0"/>
          </a:p>
          <a:p>
            <a:pPr>
              <a:spcAft>
                <a:spcPts val="600"/>
              </a:spcAft>
            </a:pPr>
            <a:r>
              <a:rPr lang="es-ES" b="1" dirty="0"/>
              <a:t>✔ </a:t>
            </a:r>
            <a:r>
              <a:rPr lang="es-ES" b="1" dirty="0" err="1"/>
              <a:t>Extremely</a:t>
            </a:r>
            <a:r>
              <a:rPr lang="es-ES" b="1" dirty="0"/>
              <a:t> </a:t>
            </a:r>
            <a:r>
              <a:rPr lang="es-ES" b="1" dirty="0" err="1"/>
              <a:t>long-lived</a:t>
            </a:r>
            <a:r>
              <a:rPr lang="es-ES" b="1" dirty="0"/>
              <a:t>: </a:t>
            </a:r>
            <a:r>
              <a:rPr lang="en-US" dirty="0"/>
              <a:t>&gt; age of universe</a:t>
            </a:r>
            <a:endParaRPr lang="es-ES" dirty="0"/>
          </a:p>
          <a:p>
            <a:pPr>
              <a:spcAft>
                <a:spcPts val="600"/>
              </a:spcAft>
            </a:pPr>
            <a:r>
              <a:rPr lang="es-ES" b="1" dirty="0"/>
              <a:t>✔ </a:t>
            </a:r>
            <a:r>
              <a:rPr lang="es-ES" b="1" dirty="0" err="1"/>
              <a:t>Weakly</a:t>
            </a:r>
            <a:r>
              <a:rPr lang="es-ES" b="1" dirty="0"/>
              <a:t> </a:t>
            </a:r>
            <a:r>
              <a:rPr lang="es-ES" b="1" dirty="0" err="1"/>
              <a:t>interacting</a:t>
            </a:r>
            <a:r>
              <a:rPr lang="es-ES" b="1" dirty="0"/>
              <a:t>: </a:t>
            </a:r>
            <a:r>
              <a:rPr lang="es-ES" dirty="0" err="1"/>
              <a:t>won’t</a:t>
            </a:r>
            <a:r>
              <a:rPr lang="es-ES" dirty="0"/>
              <a:t> </a:t>
            </a:r>
            <a:r>
              <a:rPr lang="es-ES" dirty="0" err="1"/>
              <a:t>scatter</a:t>
            </a:r>
            <a:r>
              <a:rPr lang="es-ES" dirty="0"/>
              <a:t> </a:t>
            </a:r>
            <a:r>
              <a:rPr lang="es-ES" dirty="0" err="1"/>
              <a:t>or</a:t>
            </a:r>
            <a:r>
              <a:rPr lang="es-ES" dirty="0"/>
              <a:t> </a:t>
            </a:r>
            <a:r>
              <a:rPr lang="es-ES" dirty="0" err="1"/>
              <a:t>dissipate</a:t>
            </a:r>
            <a:r>
              <a:rPr lang="es-ES" dirty="0"/>
              <a:t> </a:t>
            </a:r>
            <a:r>
              <a:rPr lang="es-ES" dirty="0" err="1"/>
              <a:t>energy</a:t>
            </a:r>
            <a:endParaRPr lang="es-ES" dirty="0"/>
          </a:p>
          <a:p>
            <a:pPr>
              <a:spcAft>
                <a:spcPts val="600"/>
              </a:spcAft>
            </a:pPr>
            <a:r>
              <a:rPr lang="es-ES" b="1" dirty="0"/>
              <a:t>✔ </a:t>
            </a:r>
            <a:r>
              <a:rPr lang="es-ES" b="1" dirty="0" err="1"/>
              <a:t>Abundant</a:t>
            </a:r>
            <a:r>
              <a:rPr lang="es-ES" b="1" dirty="0"/>
              <a:t>: </a:t>
            </a:r>
            <a:r>
              <a:rPr lang="es-ES" dirty="0"/>
              <a:t>natural </a:t>
            </a:r>
            <a:r>
              <a:rPr lang="es-ES" dirty="0" err="1"/>
              <a:t>cosmological</a:t>
            </a:r>
            <a:r>
              <a:rPr lang="es-ES" dirty="0"/>
              <a:t> </a:t>
            </a:r>
            <a:r>
              <a:rPr lang="es-ES" dirty="0" err="1"/>
              <a:t>production</a:t>
            </a:r>
            <a:r>
              <a:rPr lang="es-ES" dirty="0"/>
              <a:t> </a:t>
            </a:r>
            <a:r>
              <a:rPr lang="es-ES" dirty="0" err="1"/>
              <a:t>gives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right</a:t>
            </a:r>
            <a:r>
              <a:rPr lang="es-ES" dirty="0"/>
              <a:t> </a:t>
            </a:r>
            <a:r>
              <a:rPr lang="es-ES" dirty="0" err="1"/>
              <a:t>density</a:t>
            </a:r>
            <a:endParaRPr lang="es-ES" dirty="0"/>
          </a:p>
          <a:p>
            <a:r>
              <a:rPr lang="es-ES" b="1" dirty="0"/>
              <a:t>✔ Predictive: </a:t>
            </a:r>
            <a:r>
              <a:rPr lang="es-ES" dirty="0" err="1"/>
              <a:t>oscillating</a:t>
            </a:r>
            <a:r>
              <a:rPr lang="es-ES" dirty="0"/>
              <a:t> </a:t>
            </a:r>
            <a:r>
              <a:rPr lang="es-ES" dirty="0" err="1"/>
              <a:t>fields</a:t>
            </a:r>
            <a:r>
              <a:rPr lang="es-ES" dirty="0"/>
              <a:t>, </a:t>
            </a:r>
            <a:r>
              <a:rPr lang="es-ES" dirty="0" err="1"/>
              <a:t>couplings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photons</a:t>
            </a:r>
            <a:r>
              <a:rPr lang="es-ES" dirty="0"/>
              <a:t>, etc.</a:t>
            </a:r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24E81496-487F-47B8-8C00-03E5A259D9D3}"/>
              </a:ext>
            </a:extLst>
          </p:cNvPr>
          <p:cNvGrpSpPr/>
          <p:nvPr/>
        </p:nvGrpSpPr>
        <p:grpSpPr>
          <a:xfrm>
            <a:off x="7122075" y="1639613"/>
            <a:ext cx="4756320" cy="4156181"/>
            <a:chOff x="7315107" y="1397221"/>
            <a:chExt cx="4756320" cy="4156181"/>
          </a:xfrm>
        </p:grpSpPr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05FA5D78-77C9-4DF8-B175-9E0C5FCA42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5680"/>
            <a:stretch/>
          </p:blipFill>
          <p:spPr>
            <a:xfrm>
              <a:off x="7315107" y="1397221"/>
              <a:ext cx="4756320" cy="4156181"/>
            </a:xfrm>
            <a:prstGeom prst="rect">
              <a:avLst/>
            </a:prstGeom>
          </p:spPr>
        </p:pic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9288EEE0-931D-4CB6-A4B7-765FE6BC91BD}"/>
                </a:ext>
              </a:extLst>
            </p:cNvPr>
            <p:cNvSpPr/>
            <p:nvPr/>
          </p:nvSpPr>
          <p:spPr>
            <a:xfrm>
              <a:off x="7315107" y="2920563"/>
              <a:ext cx="295427" cy="9656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4" name="17 CuadroTexto">
            <a:extLst>
              <a:ext uri="{FF2B5EF4-FFF2-40B4-BE49-F238E27FC236}">
                <a16:creationId xmlns:a16="http://schemas.microsoft.com/office/drawing/2014/main" id="{20FE9269-6AC8-4402-B009-60385762EEB4}"/>
              </a:ext>
            </a:extLst>
          </p:cNvPr>
          <p:cNvSpPr txBox="1"/>
          <p:nvPr/>
        </p:nvSpPr>
        <p:spPr>
          <a:xfrm>
            <a:off x="2744525" y="6261387"/>
            <a:ext cx="7093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GB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In one stroke axions solves the CP problem and the dark matter mystery</a:t>
            </a:r>
            <a:endParaRPr kumimoji="0" lang="en-GB" b="1" i="1" u="none" strike="noStrike" kern="0" cap="none" spc="0" normalizeH="0" baseline="-25000" dirty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D236B5E-D5F3-4F22-95B6-9A387EDFF72F}"/>
              </a:ext>
            </a:extLst>
          </p:cNvPr>
          <p:cNvSpPr txBox="1"/>
          <p:nvPr/>
        </p:nvSpPr>
        <p:spPr>
          <a:xfrm>
            <a:off x="9445061" y="5855071"/>
            <a:ext cx="2746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 arXiv:2504.00079 [</a:t>
            </a:r>
            <a:r>
              <a:rPr lang="es-ES" dirty="0" err="1"/>
              <a:t>hep-ph</a:t>
            </a:r>
            <a:r>
              <a:rPr lang="es-ES" dirty="0"/>
              <a:t>]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4B1AFC68-94CE-4BC7-BD8C-625A661065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6839" y="1237170"/>
            <a:ext cx="1224706" cy="491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587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7 CuadroTexto">
            <a:extLst>
              <a:ext uri="{FF2B5EF4-FFF2-40B4-BE49-F238E27FC236}">
                <a16:creationId xmlns:a16="http://schemas.microsoft.com/office/drawing/2014/main" id="{705CC753-DB77-4397-BF00-5DDB77E68285}"/>
              </a:ext>
            </a:extLst>
          </p:cNvPr>
          <p:cNvSpPr txBox="1"/>
          <p:nvPr/>
        </p:nvSpPr>
        <p:spPr>
          <a:xfrm>
            <a:off x="180000" y="180000"/>
            <a:ext cx="116490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GB" sz="2800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Axions can be detected through the </a:t>
            </a:r>
            <a:r>
              <a:rPr kumimoji="0" lang="en-GB" sz="2800" b="1" i="1" u="none" strike="noStrike" kern="0" cap="none" spc="0" normalizeH="0" baseline="0" dirty="0" err="1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Primakoff</a:t>
            </a:r>
            <a:r>
              <a:rPr kumimoji="0" lang="en-GB" sz="2800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 effect</a:t>
            </a:r>
            <a:endParaRPr kumimoji="0" lang="en-GB" sz="2800" b="1" i="1" u="none" strike="noStrike" kern="0" cap="none" spc="0" normalizeH="0" baseline="-25000" dirty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</a:endParaRPr>
          </a:p>
        </p:txBody>
      </p:sp>
      <p:grpSp>
        <p:nvGrpSpPr>
          <p:cNvPr id="19" name="Grupo 18">
            <a:extLst>
              <a:ext uri="{FF2B5EF4-FFF2-40B4-BE49-F238E27FC236}">
                <a16:creationId xmlns:a16="http://schemas.microsoft.com/office/drawing/2014/main" id="{BE679DCD-09F1-479C-9F90-C7D14740203D}"/>
              </a:ext>
            </a:extLst>
          </p:cNvPr>
          <p:cNvGrpSpPr/>
          <p:nvPr/>
        </p:nvGrpSpPr>
        <p:grpSpPr>
          <a:xfrm>
            <a:off x="144846" y="1030671"/>
            <a:ext cx="3899016" cy="2171700"/>
            <a:chOff x="282794" y="1290802"/>
            <a:chExt cx="3899016" cy="2171700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EE5A4750-1AE6-4427-AE8D-175AC10F90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2794" y="1290802"/>
              <a:ext cx="2876550" cy="2171700"/>
            </a:xfrm>
            <a:prstGeom prst="rect">
              <a:avLst/>
            </a:prstGeom>
          </p:spPr>
        </p:pic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B6440C8B-B869-4268-8B06-54DF1E860130}"/>
                </a:ext>
              </a:extLst>
            </p:cNvPr>
            <p:cNvSpPr/>
            <p:nvPr/>
          </p:nvSpPr>
          <p:spPr>
            <a:xfrm>
              <a:off x="1396359" y="1929764"/>
              <a:ext cx="337191" cy="1698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457CE734-732F-4389-806F-7994D4EDCF09}"/>
                </a:ext>
              </a:extLst>
            </p:cNvPr>
            <p:cNvSpPr txBox="1"/>
            <p:nvPr/>
          </p:nvSpPr>
          <p:spPr>
            <a:xfrm>
              <a:off x="1342778" y="1773621"/>
              <a:ext cx="444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i="1" dirty="0"/>
                <a:t>g</a:t>
              </a:r>
              <a:r>
                <a:rPr lang="es-ES" i="1" baseline="-25000" dirty="0"/>
                <a:t>a</a:t>
              </a:r>
              <a:r>
                <a:rPr lang="es-ES" i="1" baseline="-25000" dirty="0">
                  <a:latin typeface="Symbol" panose="05050102010706020507" pitchFamily="18" charset="2"/>
                </a:rPr>
                <a:t>g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uadroTexto 10">
                  <a:extLst>
                    <a:ext uri="{FF2B5EF4-FFF2-40B4-BE49-F238E27FC236}">
                      <a16:creationId xmlns:a16="http://schemas.microsoft.com/office/drawing/2014/main" id="{62F495DA-BF74-4212-9B0B-5727CAF90D21}"/>
                    </a:ext>
                  </a:extLst>
                </p:cNvPr>
                <p:cNvSpPr txBox="1"/>
                <p:nvPr/>
              </p:nvSpPr>
              <p:spPr>
                <a:xfrm>
                  <a:off x="2500418" y="1320363"/>
                  <a:ext cx="1681392" cy="4112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s-E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s-E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es-E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sub>
                            </m:sSub>
                            <m:r>
                              <a:rPr lang="es-E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∝</m:t>
                            </m:r>
                            <m:sSub>
                              <m:sSubPr>
                                <m:ctrlPr>
                                  <a:rPr lang="es-E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s-ES" dirty="0"/>
                </a:p>
              </p:txBody>
            </p:sp>
          </mc:Choice>
          <mc:Fallback xmlns="">
            <p:sp>
              <p:nvSpPr>
                <p:cNvPr id="11" name="CuadroTexto 10">
                  <a:extLst>
                    <a:ext uri="{FF2B5EF4-FFF2-40B4-BE49-F238E27FC236}">
                      <a16:creationId xmlns:a16="http://schemas.microsoft.com/office/drawing/2014/main" id="{62F495DA-BF74-4212-9B0B-5727CAF90D2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00418" y="1320363"/>
                  <a:ext cx="1681392" cy="411266"/>
                </a:xfrm>
                <a:prstGeom prst="rect">
                  <a:avLst/>
                </a:prstGeom>
                <a:blipFill>
                  <a:blip r:embed="rId3"/>
                  <a:stretch>
                    <a:fillRect b="-2985"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2FF6512-30DD-44DA-95A0-FB6D1C7807D0}"/>
              </a:ext>
            </a:extLst>
          </p:cNvPr>
          <p:cNvSpPr txBox="1"/>
          <p:nvPr/>
        </p:nvSpPr>
        <p:spPr>
          <a:xfrm>
            <a:off x="6970398" y="1072825"/>
            <a:ext cx="3112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Haloscope’s</a:t>
            </a:r>
            <a:r>
              <a:rPr lang="en-GB" dirty="0"/>
              <a:t> detection principle</a:t>
            </a:r>
          </a:p>
        </p:txBody>
      </p:sp>
      <p:grpSp>
        <p:nvGrpSpPr>
          <p:cNvPr id="54" name="Grupo 53">
            <a:extLst>
              <a:ext uri="{FF2B5EF4-FFF2-40B4-BE49-F238E27FC236}">
                <a16:creationId xmlns:a16="http://schemas.microsoft.com/office/drawing/2014/main" id="{868B3EA7-D600-45DA-8E11-8349031F57BE}"/>
              </a:ext>
            </a:extLst>
          </p:cNvPr>
          <p:cNvGrpSpPr/>
          <p:nvPr/>
        </p:nvGrpSpPr>
        <p:grpSpPr>
          <a:xfrm>
            <a:off x="6456873" y="1554049"/>
            <a:ext cx="5464261" cy="2901734"/>
            <a:chOff x="3746407" y="1554049"/>
            <a:chExt cx="5464261" cy="2901734"/>
          </a:xfrm>
        </p:grpSpPr>
        <p:pic>
          <p:nvPicPr>
            <p:cNvPr id="55" name="Imagen 54">
              <a:extLst>
                <a:ext uri="{FF2B5EF4-FFF2-40B4-BE49-F238E27FC236}">
                  <a16:creationId xmlns:a16="http://schemas.microsoft.com/office/drawing/2014/main" id="{094DDB34-C971-4A05-BD45-F47B543CE8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46407" y="1554049"/>
              <a:ext cx="5464261" cy="2901734"/>
            </a:xfrm>
            <a:prstGeom prst="rect">
              <a:avLst/>
            </a:prstGeom>
          </p:spPr>
        </p:pic>
        <p:cxnSp>
          <p:nvCxnSpPr>
            <p:cNvPr id="56" name="Conector recto de flecha 55">
              <a:extLst>
                <a:ext uri="{FF2B5EF4-FFF2-40B4-BE49-F238E27FC236}">
                  <a16:creationId xmlns:a16="http://schemas.microsoft.com/office/drawing/2014/main" id="{28F7083F-FF64-4760-8457-CA1451CEB856}"/>
                </a:ext>
              </a:extLst>
            </p:cNvPr>
            <p:cNvCxnSpPr/>
            <p:nvPr/>
          </p:nvCxnSpPr>
          <p:spPr>
            <a:xfrm flipV="1">
              <a:off x="4331368" y="3202371"/>
              <a:ext cx="0" cy="894382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CuadroTexto 56">
              <a:extLst>
                <a:ext uri="{FF2B5EF4-FFF2-40B4-BE49-F238E27FC236}">
                  <a16:creationId xmlns:a16="http://schemas.microsoft.com/office/drawing/2014/main" id="{72826ED2-E4BC-4A26-82C3-81BE38C41DB1}"/>
                </a:ext>
              </a:extLst>
            </p:cNvPr>
            <p:cNvSpPr txBox="1"/>
            <p:nvPr/>
          </p:nvSpPr>
          <p:spPr>
            <a:xfrm>
              <a:off x="4176518" y="2863817"/>
              <a:ext cx="309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i="1" dirty="0"/>
                <a:t>B</a:t>
              </a:r>
            </a:p>
          </p:txBody>
        </p:sp>
      </p:grpSp>
      <p:sp>
        <p:nvSpPr>
          <p:cNvPr id="58" name="CuadroTexto 57">
            <a:extLst>
              <a:ext uri="{FF2B5EF4-FFF2-40B4-BE49-F238E27FC236}">
                <a16:creationId xmlns:a16="http://schemas.microsoft.com/office/drawing/2014/main" id="{6EEDA451-E12D-4134-A437-3AB0502E6BC6}"/>
              </a:ext>
            </a:extLst>
          </p:cNvPr>
          <p:cNvSpPr txBox="1"/>
          <p:nvPr/>
        </p:nvSpPr>
        <p:spPr>
          <a:xfrm>
            <a:off x="9128841" y="1426085"/>
            <a:ext cx="3063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P. </a:t>
            </a:r>
            <a:r>
              <a:rPr lang="es-ES" sz="1400" dirty="0" err="1"/>
              <a:t>Sikivie</a:t>
            </a:r>
            <a:r>
              <a:rPr lang="es-ES" sz="1400" dirty="0"/>
              <a:t>, </a:t>
            </a:r>
            <a:r>
              <a:rPr lang="es-ES" sz="1400" dirty="0" err="1"/>
              <a:t>Phys</a:t>
            </a:r>
            <a:r>
              <a:rPr lang="es-ES" sz="1400" dirty="0"/>
              <a:t>. Rev. </a:t>
            </a:r>
            <a:r>
              <a:rPr lang="es-ES" sz="1400" dirty="0" err="1"/>
              <a:t>Lett</a:t>
            </a:r>
            <a:r>
              <a:rPr lang="es-ES" sz="1400" dirty="0"/>
              <a:t>. </a:t>
            </a:r>
            <a:r>
              <a:rPr lang="es-ES" sz="1400" b="1" dirty="0"/>
              <a:t>52</a:t>
            </a:r>
            <a:r>
              <a:rPr lang="es-ES" sz="1400" dirty="0"/>
              <a:t>, 695 (1984)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056D2FB-55EA-4919-82BF-41BE76487DBE}"/>
              </a:ext>
            </a:extLst>
          </p:cNvPr>
          <p:cNvSpPr txBox="1"/>
          <p:nvPr/>
        </p:nvSpPr>
        <p:spPr>
          <a:xfrm>
            <a:off x="6456873" y="4494410"/>
            <a:ext cx="4835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I. G. Irastorza &amp; J. Redondo, </a:t>
            </a:r>
            <a:r>
              <a:rPr lang="en-US" sz="1400" dirty="0"/>
              <a:t>Prog. Part. </a:t>
            </a:r>
            <a:r>
              <a:rPr lang="en-US" sz="1400" dirty="0" err="1"/>
              <a:t>Nucl</a:t>
            </a:r>
            <a:r>
              <a:rPr lang="en-US" sz="1400" dirty="0"/>
              <a:t>. Phys. </a:t>
            </a:r>
            <a:r>
              <a:rPr lang="en-US" sz="1400" b="1" dirty="0"/>
              <a:t>102</a:t>
            </a:r>
            <a:r>
              <a:rPr lang="en-US" sz="1400" dirty="0"/>
              <a:t>,89 (2018)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1200585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7 CuadroTexto">
            <a:extLst>
              <a:ext uri="{FF2B5EF4-FFF2-40B4-BE49-F238E27FC236}">
                <a16:creationId xmlns:a16="http://schemas.microsoft.com/office/drawing/2014/main" id="{705CC753-DB77-4397-BF00-5DDB77E68285}"/>
              </a:ext>
            </a:extLst>
          </p:cNvPr>
          <p:cNvSpPr txBox="1"/>
          <p:nvPr/>
        </p:nvSpPr>
        <p:spPr>
          <a:xfrm>
            <a:off x="180000" y="180000"/>
            <a:ext cx="116490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GB" sz="2800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Axions can be detected through the </a:t>
            </a:r>
            <a:r>
              <a:rPr kumimoji="0" lang="en-GB" sz="2800" b="1" i="1" u="none" strike="noStrike" kern="0" cap="none" spc="0" normalizeH="0" baseline="0" dirty="0" err="1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Primakoff</a:t>
            </a:r>
            <a:r>
              <a:rPr kumimoji="0" lang="en-GB" sz="2800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 effect</a:t>
            </a:r>
            <a:endParaRPr kumimoji="0" lang="en-GB" sz="2800" b="1" i="1" u="none" strike="noStrike" kern="0" cap="none" spc="0" normalizeH="0" baseline="-25000" dirty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</a:endParaRPr>
          </a:p>
        </p:txBody>
      </p:sp>
      <p:grpSp>
        <p:nvGrpSpPr>
          <p:cNvPr id="19" name="Grupo 18">
            <a:extLst>
              <a:ext uri="{FF2B5EF4-FFF2-40B4-BE49-F238E27FC236}">
                <a16:creationId xmlns:a16="http://schemas.microsoft.com/office/drawing/2014/main" id="{BE679DCD-09F1-479C-9F90-C7D14740203D}"/>
              </a:ext>
            </a:extLst>
          </p:cNvPr>
          <p:cNvGrpSpPr/>
          <p:nvPr/>
        </p:nvGrpSpPr>
        <p:grpSpPr>
          <a:xfrm>
            <a:off x="144846" y="1030671"/>
            <a:ext cx="3899016" cy="2171700"/>
            <a:chOff x="282794" y="1290802"/>
            <a:chExt cx="3899016" cy="2171700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EE5A4750-1AE6-4427-AE8D-175AC10F90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2794" y="1290802"/>
              <a:ext cx="2876550" cy="2171700"/>
            </a:xfrm>
            <a:prstGeom prst="rect">
              <a:avLst/>
            </a:prstGeom>
          </p:spPr>
        </p:pic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B6440C8B-B869-4268-8B06-54DF1E860130}"/>
                </a:ext>
              </a:extLst>
            </p:cNvPr>
            <p:cNvSpPr/>
            <p:nvPr/>
          </p:nvSpPr>
          <p:spPr>
            <a:xfrm>
              <a:off x="1396359" y="1929764"/>
              <a:ext cx="337191" cy="1698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457CE734-732F-4389-806F-7994D4EDCF09}"/>
                </a:ext>
              </a:extLst>
            </p:cNvPr>
            <p:cNvSpPr txBox="1"/>
            <p:nvPr/>
          </p:nvSpPr>
          <p:spPr>
            <a:xfrm>
              <a:off x="1342778" y="1773621"/>
              <a:ext cx="444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i="1" dirty="0"/>
                <a:t>g</a:t>
              </a:r>
              <a:r>
                <a:rPr lang="es-ES" i="1" baseline="-25000" dirty="0"/>
                <a:t>a</a:t>
              </a:r>
              <a:r>
                <a:rPr lang="es-ES" i="1" baseline="-25000" dirty="0">
                  <a:latin typeface="Symbol" panose="05050102010706020507" pitchFamily="18" charset="2"/>
                </a:rPr>
                <a:t>g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uadroTexto 10">
                  <a:extLst>
                    <a:ext uri="{FF2B5EF4-FFF2-40B4-BE49-F238E27FC236}">
                      <a16:creationId xmlns:a16="http://schemas.microsoft.com/office/drawing/2014/main" id="{62F495DA-BF74-4212-9B0B-5727CAF90D21}"/>
                    </a:ext>
                  </a:extLst>
                </p:cNvPr>
                <p:cNvSpPr txBox="1"/>
                <p:nvPr/>
              </p:nvSpPr>
              <p:spPr>
                <a:xfrm>
                  <a:off x="2500418" y="1320363"/>
                  <a:ext cx="1681392" cy="4112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s-E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s-E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es-E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sub>
                            </m:sSub>
                            <m:r>
                              <a:rPr lang="es-E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∝</m:t>
                            </m:r>
                            <m:sSub>
                              <m:sSubPr>
                                <m:ctrlPr>
                                  <a:rPr lang="es-E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s-ES" dirty="0"/>
                </a:p>
              </p:txBody>
            </p:sp>
          </mc:Choice>
          <mc:Fallback xmlns="">
            <p:sp>
              <p:nvSpPr>
                <p:cNvPr id="11" name="CuadroTexto 10">
                  <a:extLst>
                    <a:ext uri="{FF2B5EF4-FFF2-40B4-BE49-F238E27FC236}">
                      <a16:creationId xmlns:a16="http://schemas.microsoft.com/office/drawing/2014/main" id="{62F495DA-BF74-4212-9B0B-5727CAF90D2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00418" y="1320363"/>
                  <a:ext cx="1681392" cy="411266"/>
                </a:xfrm>
                <a:prstGeom prst="rect">
                  <a:avLst/>
                </a:prstGeom>
                <a:blipFill>
                  <a:blip r:embed="rId3"/>
                  <a:stretch>
                    <a:fillRect b="-2985"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upo 2">
            <a:extLst>
              <a:ext uri="{FF2B5EF4-FFF2-40B4-BE49-F238E27FC236}">
                <a16:creationId xmlns:a16="http://schemas.microsoft.com/office/drawing/2014/main" id="{0FD0F407-21E6-4A65-9C10-83C88B01C6D2}"/>
              </a:ext>
            </a:extLst>
          </p:cNvPr>
          <p:cNvGrpSpPr/>
          <p:nvPr/>
        </p:nvGrpSpPr>
        <p:grpSpPr>
          <a:xfrm>
            <a:off x="3069356" y="3111618"/>
            <a:ext cx="2933661" cy="1942067"/>
            <a:chOff x="9190908" y="2030015"/>
            <a:chExt cx="2933661" cy="194206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CuadroTexto 17">
                  <a:extLst>
                    <a:ext uri="{FF2B5EF4-FFF2-40B4-BE49-F238E27FC236}">
                      <a16:creationId xmlns:a16="http://schemas.microsoft.com/office/drawing/2014/main" id="{2B1BF9EB-A079-4C8E-B734-623C53E89C6B}"/>
                    </a:ext>
                  </a:extLst>
                </p:cNvPr>
                <p:cNvSpPr txBox="1"/>
                <p:nvPr/>
              </p:nvSpPr>
              <p:spPr>
                <a:xfrm>
                  <a:off x="9292997" y="2688570"/>
                  <a:ext cx="2208169" cy="64915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ES" sz="2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2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s-ES" sz="22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s-ES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sSubSup>
                          <m:sSubSupPr>
                            <m:ctrlPr>
                              <a:rPr lang="es-ES" sz="2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s-E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s-E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s-E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sub>
                          <m:sup>
                            <m:r>
                              <a:rPr lang="es-E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s-E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Q</m:t>
                        </m:r>
                        <m:sSup>
                          <m:sSupPr>
                            <m:ctrlPr>
                              <a:rPr lang="es-E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s-E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s-E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  <m:f>
                          <m:fPr>
                            <m:ctrlPr>
                              <a:rPr lang="es-E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s-ES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s-ES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num>
                          <m:den>
                            <m:sSubSup>
                              <m:sSubSupPr>
                                <m:ctrlPr>
                                  <a:rPr lang="es-ES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ES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s-ES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  <m:sup>
                                <m:r>
                                  <a:rPr lang="es-ES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oMath>
                    </m:oMathPara>
                  </a14:m>
                  <a:endParaRPr lang="es-ES" sz="2200" dirty="0"/>
                </a:p>
              </p:txBody>
            </p:sp>
          </mc:Choice>
          <mc:Fallback xmlns="">
            <p:sp>
              <p:nvSpPr>
                <p:cNvPr id="18" name="CuadroTexto 17">
                  <a:extLst>
                    <a:ext uri="{FF2B5EF4-FFF2-40B4-BE49-F238E27FC236}">
                      <a16:creationId xmlns:a16="http://schemas.microsoft.com/office/drawing/2014/main" id="{2B1BF9EB-A079-4C8E-B734-623C53E89C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92997" y="2688570"/>
                  <a:ext cx="2208169" cy="64915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6D294877-B74C-43B4-A5F5-105B1BEA941E}"/>
                </a:ext>
              </a:extLst>
            </p:cNvPr>
            <p:cNvSpPr txBox="1"/>
            <p:nvPr/>
          </p:nvSpPr>
          <p:spPr>
            <a:xfrm>
              <a:off x="9190908" y="3695083"/>
              <a:ext cx="15194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Cavity’s quality factor</a:t>
              </a:r>
            </a:p>
          </p:txBody>
        </p:sp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509E10A3-C75D-4E8D-AC71-2E360F7BF128}"/>
                </a:ext>
              </a:extLst>
            </p:cNvPr>
            <p:cNvSpPr txBox="1"/>
            <p:nvPr/>
          </p:nvSpPr>
          <p:spPr>
            <a:xfrm>
              <a:off x="9410679" y="2030015"/>
              <a:ext cx="10799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Magnetic field</a:t>
              </a:r>
            </a:p>
          </p:txBody>
        </p:sp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ED5E0AE3-A40E-44C9-BFB3-865BB8F6C770}"/>
                </a:ext>
              </a:extLst>
            </p:cNvPr>
            <p:cNvSpPr txBox="1"/>
            <p:nvPr/>
          </p:nvSpPr>
          <p:spPr>
            <a:xfrm>
              <a:off x="10967521" y="3684591"/>
              <a:ext cx="11570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Cavity’s volume</a:t>
              </a:r>
            </a:p>
          </p:txBody>
        </p:sp>
        <p:sp>
          <p:nvSpPr>
            <p:cNvPr id="25" name="CuadroTexto 24">
              <a:extLst>
                <a:ext uri="{FF2B5EF4-FFF2-40B4-BE49-F238E27FC236}">
                  <a16:creationId xmlns:a16="http://schemas.microsoft.com/office/drawing/2014/main" id="{C9351037-7263-4DB9-98DC-F129A231F5C1}"/>
                </a:ext>
              </a:extLst>
            </p:cNvPr>
            <p:cNvSpPr txBox="1"/>
            <p:nvPr/>
          </p:nvSpPr>
          <p:spPr>
            <a:xfrm>
              <a:off x="11073353" y="2207116"/>
              <a:ext cx="10278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Axion density</a:t>
              </a:r>
            </a:p>
          </p:txBody>
        </p:sp>
        <p:cxnSp>
          <p:nvCxnSpPr>
            <p:cNvPr id="27" name="Conector recto de flecha 26">
              <a:extLst>
                <a:ext uri="{FF2B5EF4-FFF2-40B4-BE49-F238E27FC236}">
                  <a16:creationId xmlns:a16="http://schemas.microsoft.com/office/drawing/2014/main" id="{B7EC2CB3-F36C-49BC-9358-7BC82694FE73}"/>
                </a:ext>
              </a:extLst>
            </p:cNvPr>
            <p:cNvCxnSpPr>
              <a:cxnSpLocks/>
            </p:cNvCxnSpPr>
            <p:nvPr/>
          </p:nvCxnSpPr>
          <p:spPr>
            <a:xfrm>
              <a:off x="10133286" y="2281999"/>
              <a:ext cx="437493" cy="56761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ector recto de flecha 28">
              <a:extLst>
                <a:ext uri="{FF2B5EF4-FFF2-40B4-BE49-F238E27FC236}">
                  <a16:creationId xmlns:a16="http://schemas.microsoft.com/office/drawing/2014/main" id="{11E9B8C5-F7E3-45DD-A555-5502BCF6CF4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929169" y="3141023"/>
              <a:ext cx="264472" cy="54356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recto de flecha 31">
              <a:extLst>
                <a:ext uri="{FF2B5EF4-FFF2-40B4-BE49-F238E27FC236}">
                  <a16:creationId xmlns:a16="http://schemas.microsoft.com/office/drawing/2014/main" id="{7AD960AD-A638-4C92-A220-40AB0842681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374611" y="2452717"/>
              <a:ext cx="155692" cy="23585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ector recto de flecha 34">
              <a:extLst>
                <a:ext uri="{FF2B5EF4-FFF2-40B4-BE49-F238E27FC236}">
                  <a16:creationId xmlns:a16="http://schemas.microsoft.com/office/drawing/2014/main" id="{CD6EB7A0-B124-4B7E-880B-B096133C42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31821" y="3141023"/>
              <a:ext cx="165260" cy="55406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0CFE1E7E-7A15-4E57-BEB1-189BC2C7F7A8}"/>
              </a:ext>
            </a:extLst>
          </p:cNvPr>
          <p:cNvSpPr txBox="1"/>
          <p:nvPr/>
        </p:nvSpPr>
        <p:spPr>
          <a:xfrm>
            <a:off x="2476598" y="5273302"/>
            <a:ext cx="42244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We want</a:t>
            </a:r>
          </a:p>
          <a:p>
            <a:pPr algn="ctr"/>
            <a:r>
              <a:rPr lang="en-US" b="1" dirty="0"/>
              <a:t>High-</a:t>
            </a:r>
            <a:r>
              <a:rPr lang="en-US" b="1" i="1" dirty="0"/>
              <a:t>Q</a:t>
            </a:r>
            <a:r>
              <a:rPr lang="en-US" dirty="0"/>
              <a:t> (</a:t>
            </a:r>
            <a:r>
              <a:rPr lang="en-US" b="1" dirty="0"/>
              <a:t>low-</a:t>
            </a:r>
            <a:r>
              <a:rPr lang="en-US" b="1" i="1" dirty="0"/>
              <a:t>R</a:t>
            </a:r>
            <a:r>
              <a:rPr lang="en-US" b="1" i="1" baseline="-25000" dirty="0"/>
              <a:t>s</a:t>
            </a:r>
            <a:r>
              <a:rPr lang="en-US" dirty="0"/>
              <a:t>) cavities under </a:t>
            </a:r>
            <a:r>
              <a:rPr lang="en-US" b="1" dirty="0"/>
              <a:t>high-</a:t>
            </a:r>
            <a:r>
              <a:rPr lang="en-US" b="1" i="1" dirty="0"/>
              <a:t>B</a:t>
            </a:r>
            <a:r>
              <a:rPr lang="en-US" dirty="0"/>
              <a:t> fields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10105231-F117-42A1-9F5F-0F740D0A48DC}"/>
              </a:ext>
            </a:extLst>
          </p:cNvPr>
          <p:cNvSpPr txBox="1"/>
          <p:nvPr/>
        </p:nvSpPr>
        <p:spPr>
          <a:xfrm>
            <a:off x="6970398" y="1072825"/>
            <a:ext cx="3112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Haloscope’s</a:t>
            </a:r>
            <a:r>
              <a:rPr lang="en-GB" dirty="0"/>
              <a:t> detection principle</a:t>
            </a:r>
          </a:p>
        </p:txBody>
      </p:sp>
      <p:grpSp>
        <p:nvGrpSpPr>
          <p:cNvPr id="31" name="Grupo 30">
            <a:extLst>
              <a:ext uri="{FF2B5EF4-FFF2-40B4-BE49-F238E27FC236}">
                <a16:creationId xmlns:a16="http://schemas.microsoft.com/office/drawing/2014/main" id="{72432484-F067-4B57-B43A-37A99F4ECEBE}"/>
              </a:ext>
            </a:extLst>
          </p:cNvPr>
          <p:cNvGrpSpPr/>
          <p:nvPr/>
        </p:nvGrpSpPr>
        <p:grpSpPr>
          <a:xfrm>
            <a:off x="6456873" y="1554049"/>
            <a:ext cx="5464261" cy="2901734"/>
            <a:chOff x="3746407" y="1554049"/>
            <a:chExt cx="5464261" cy="2901734"/>
          </a:xfrm>
        </p:grpSpPr>
        <p:pic>
          <p:nvPicPr>
            <p:cNvPr id="33" name="Imagen 32">
              <a:extLst>
                <a:ext uri="{FF2B5EF4-FFF2-40B4-BE49-F238E27FC236}">
                  <a16:creationId xmlns:a16="http://schemas.microsoft.com/office/drawing/2014/main" id="{EDA39EE6-CFCD-4AAB-8C4A-10A208055E3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46407" y="1554049"/>
              <a:ext cx="5464261" cy="2901734"/>
            </a:xfrm>
            <a:prstGeom prst="rect">
              <a:avLst/>
            </a:prstGeom>
          </p:spPr>
        </p:pic>
        <p:cxnSp>
          <p:nvCxnSpPr>
            <p:cNvPr id="34" name="Conector recto de flecha 33">
              <a:extLst>
                <a:ext uri="{FF2B5EF4-FFF2-40B4-BE49-F238E27FC236}">
                  <a16:creationId xmlns:a16="http://schemas.microsoft.com/office/drawing/2014/main" id="{53885345-3210-4BE6-B0B6-E0B663B5B1B1}"/>
                </a:ext>
              </a:extLst>
            </p:cNvPr>
            <p:cNvCxnSpPr/>
            <p:nvPr/>
          </p:nvCxnSpPr>
          <p:spPr>
            <a:xfrm flipV="1">
              <a:off x="4331368" y="3202371"/>
              <a:ext cx="0" cy="894382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CuadroTexto 35">
              <a:extLst>
                <a:ext uri="{FF2B5EF4-FFF2-40B4-BE49-F238E27FC236}">
                  <a16:creationId xmlns:a16="http://schemas.microsoft.com/office/drawing/2014/main" id="{4EA4CAFA-22A2-4FFB-937B-4917F50720EC}"/>
                </a:ext>
              </a:extLst>
            </p:cNvPr>
            <p:cNvSpPr txBox="1"/>
            <p:nvPr/>
          </p:nvSpPr>
          <p:spPr>
            <a:xfrm>
              <a:off x="4176518" y="2863817"/>
              <a:ext cx="309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i="1" dirty="0"/>
                <a:t>B</a:t>
              </a:r>
            </a:p>
          </p:txBody>
        </p:sp>
      </p:grpSp>
      <p:sp>
        <p:nvSpPr>
          <p:cNvPr id="37" name="CuadroTexto 36">
            <a:extLst>
              <a:ext uri="{FF2B5EF4-FFF2-40B4-BE49-F238E27FC236}">
                <a16:creationId xmlns:a16="http://schemas.microsoft.com/office/drawing/2014/main" id="{90ABB2F8-C0FA-4D0B-8336-39A4835A7555}"/>
              </a:ext>
            </a:extLst>
          </p:cNvPr>
          <p:cNvSpPr txBox="1"/>
          <p:nvPr/>
        </p:nvSpPr>
        <p:spPr>
          <a:xfrm>
            <a:off x="9128841" y="1426085"/>
            <a:ext cx="3063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P. </a:t>
            </a:r>
            <a:r>
              <a:rPr lang="es-ES" sz="1400" dirty="0" err="1"/>
              <a:t>Sikivie</a:t>
            </a:r>
            <a:r>
              <a:rPr lang="es-ES" sz="1400" dirty="0"/>
              <a:t>, </a:t>
            </a:r>
            <a:r>
              <a:rPr lang="es-ES" sz="1400" dirty="0" err="1"/>
              <a:t>Phys</a:t>
            </a:r>
            <a:r>
              <a:rPr lang="es-ES" sz="1400" dirty="0"/>
              <a:t>. Rev. </a:t>
            </a:r>
            <a:r>
              <a:rPr lang="es-ES" sz="1400" dirty="0" err="1"/>
              <a:t>Lett</a:t>
            </a:r>
            <a:r>
              <a:rPr lang="es-ES" sz="1400" dirty="0"/>
              <a:t>. </a:t>
            </a:r>
            <a:r>
              <a:rPr lang="es-ES" sz="1400" b="1" dirty="0"/>
              <a:t>52</a:t>
            </a:r>
            <a:r>
              <a:rPr lang="es-ES" sz="1400" dirty="0"/>
              <a:t>, 695 (1984)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C3C10F83-3C45-4A4B-8145-4272C039D611}"/>
              </a:ext>
            </a:extLst>
          </p:cNvPr>
          <p:cNvSpPr txBox="1"/>
          <p:nvPr/>
        </p:nvSpPr>
        <p:spPr>
          <a:xfrm>
            <a:off x="2687531" y="6269324"/>
            <a:ext cx="6312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kern="0" dirty="0">
                <a:solidFill>
                  <a:srgbClr val="4F81BD">
                    <a:lumMod val="75000"/>
                  </a:srgbClr>
                </a:solidFill>
              </a:rPr>
              <a:t>High Temperature Superconductors (HTS) can be ideal materials</a:t>
            </a:r>
            <a:endParaRPr lang="es-ES" b="1" i="1" kern="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49563A08-DB63-4AE6-B984-FCC2A57B3E12}"/>
              </a:ext>
            </a:extLst>
          </p:cNvPr>
          <p:cNvSpPr txBox="1"/>
          <p:nvPr/>
        </p:nvSpPr>
        <p:spPr>
          <a:xfrm>
            <a:off x="6456873" y="4494410"/>
            <a:ext cx="4835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I. G. Irastorza &amp; J. Redondo, </a:t>
            </a:r>
            <a:r>
              <a:rPr lang="en-US" sz="1400" dirty="0"/>
              <a:t>Prog. Part. </a:t>
            </a:r>
            <a:r>
              <a:rPr lang="en-US" sz="1400" dirty="0" err="1"/>
              <a:t>Nucl</a:t>
            </a:r>
            <a:r>
              <a:rPr lang="en-US" sz="1400" dirty="0"/>
              <a:t>. Phys. </a:t>
            </a:r>
            <a:r>
              <a:rPr lang="en-US" sz="1400" b="1" dirty="0"/>
              <a:t>102</a:t>
            </a:r>
            <a:r>
              <a:rPr lang="en-US" sz="1400" dirty="0"/>
              <a:t>,89 (2018)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843257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17 CuadroTexto">
                <a:extLst>
                  <a:ext uri="{FF2B5EF4-FFF2-40B4-BE49-F238E27FC236}">
                    <a16:creationId xmlns:a16="http://schemas.microsoft.com/office/drawing/2014/main" id="{B5D175C5-52BF-4E55-BB9B-CC6F90F63B22}"/>
                  </a:ext>
                </a:extLst>
              </p:cNvPr>
              <p:cNvSpPr txBox="1"/>
              <p:nvPr/>
            </p:nvSpPr>
            <p:spPr>
              <a:xfrm>
                <a:off x="180000" y="180000"/>
                <a:ext cx="11649011" cy="6032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kumimoji="0" lang="en-GB" sz="2800" b="1" i="1" u="none" strike="noStrike" kern="0" cap="none" spc="0" normalizeH="0" baseline="0" dirty="0">
                    <a:ln>
                      <a:noFill/>
                    </a:ln>
                    <a:solidFill>
                      <a:srgbClr val="4F81BD">
                        <a:lumMod val="75000"/>
                      </a:srgbClr>
                    </a:solidFill>
                    <a:effectLst/>
                    <a:uLnTx/>
                    <a:uFillTx/>
                  </a:rPr>
                  <a:t>Superconductors are the </a:t>
                </a:r>
                <a:r>
                  <a:rPr lang="en-GB" sz="2800" b="1" i="1" kern="0" dirty="0">
                    <a:solidFill>
                      <a:srgbClr val="4F81BD">
                        <a:lumMod val="75000"/>
                      </a:srgbClr>
                    </a:solidFill>
                  </a:rPr>
                  <a:t>materials with</a:t>
                </a:r>
                <a:r>
                  <a:rPr kumimoji="0" lang="en-GB" sz="2800" b="1" i="1" u="none" strike="noStrike" kern="0" cap="none" spc="0" normalizeH="0" baseline="0" dirty="0">
                    <a:ln>
                      <a:noFill/>
                    </a:ln>
                    <a:solidFill>
                      <a:srgbClr val="4F81BD">
                        <a:lumMod val="75000"/>
                      </a:srgbClr>
                    </a:solidFill>
                    <a:effectLst/>
                    <a:uLnTx/>
                    <a:uFillTx/>
                  </a:rPr>
                  <a:t> the lowest resistance </a:t>
                </a:r>
                <a14:m>
                  <m:oMath xmlns:m="http://schemas.openxmlformats.org/officeDocument/2006/math">
                    <m:d>
                      <m:dPr>
                        <m:ctrlPr>
                          <a:rPr kumimoji="0" lang="es-ES" sz="2800" b="1" i="1" u="none" strike="noStrike" kern="0" cap="none" spc="0" normalizeH="0" baseline="0" smtClean="0">
                            <a:ln>
                              <a:noFill/>
                            </a:ln>
                            <a:solidFill>
                              <a:srgbClr val="4F81BD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sz="2800" b="1" i="1" kern="0">
                            <a:solidFill>
                              <a:srgbClr val="4F81BD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  <m:r>
                          <a:rPr lang="es-ES" sz="2800" b="1" i="1" kern="0">
                            <a:solidFill>
                              <a:srgbClr val="4F81BD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f>
                          <m:fPr>
                            <m:type m:val="skw"/>
                            <m:ctrlPr>
                              <a:rPr lang="es-ES" sz="2800" b="1" i="1" kern="0">
                                <a:solidFill>
                                  <a:srgbClr val="4F81BD">
                                    <a:lumMod val="75000"/>
                                  </a:srgb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sz="2800" b="1" i="1" kern="0">
                                <a:solidFill>
                                  <a:srgbClr val="4F81BD">
                                    <a:lumMod val="75000"/>
                                  </a:srgb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s-ES" sz="2800" b="1" i="1" kern="0">
                                    <a:solidFill>
                                      <a:srgbClr val="4F81BD">
                                        <a:lumMod val="75000"/>
                                      </a:srgb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sz="2800" b="1" i="1" kern="0">
                                    <a:solidFill>
                                      <a:srgbClr val="4F81BD">
                                        <a:lumMod val="75000"/>
                                      </a:srgb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𝑹</m:t>
                                </m:r>
                              </m:e>
                              <m:sub>
                                <m:r>
                                  <a:rPr lang="es-ES" sz="2800" b="1" i="1" kern="0">
                                    <a:solidFill>
                                      <a:srgbClr val="4F81BD">
                                        <a:lumMod val="75000"/>
                                      </a:srgb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𝒔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kumimoji="0" lang="en-GB" sz="2800" b="1" i="1" u="none" strike="noStrike" kern="0" cap="none" spc="0" normalizeH="0" dirty="0">
                  <a:ln>
                    <a:noFill/>
                  </a:ln>
                  <a:solidFill>
                    <a:srgbClr val="4F81BD">
                      <a:lumMod val="75000"/>
                    </a:srgbClr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8" name="17 CuadroTexto">
                <a:extLst>
                  <a:ext uri="{FF2B5EF4-FFF2-40B4-BE49-F238E27FC236}">
                    <a16:creationId xmlns:a16="http://schemas.microsoft.com/office/drawing/2014/main" id="{B5D175C5-52BF-4E55-BB9B-CC6F90F63B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00" y="180000"/>
                <a:ext cx="11649011" cy="603242"/>
              </a:xfrm>
              <a:prstGeom prst="rect">
                <a:avLst/>
              </a:prstGeom>
              <a:blipFill>
                <a:blip r:embed="rId2"/>
                <a:stretch>
                  <a:fillRect l="-1099" t="-5102" b="-2142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n 1">
            <a:extLst>
              <a:ext uri="{FF2B5EF4-FFF2-40B4-BE49-F238E27FC236}">
                <a16:creationId xmlns:a16="http://schemas.microsoft.com/office/drawing/2014/main" id="{564FF89C-D022-49F7-BBC6-CBD92833BB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000" t="8567" r="17171" b="5858"/>
          <a:stretch/>
        </p:blipFill>
        <p:spPr>
          <a:xfrm>
            <a:off x="484832" y="1303747"/>
            <a:ext cx="4045240" cy="3139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9309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7">
            <a:extLst>
              <a:ext uri="{FF2B5EF4-FFF2-40B4-BE49-F238E27FC236}">
                <a16:creationId xmlns:a16="http://schemas.microsoft.com/office/drawing/2014/main" id="{D46B901A-E520-47C8-9597-42E456314C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0309" y="2090230"/>
            <a:ext cx="4720280" cy="843912"/>
          </a:xfrm>
          <a:prstGeom prst="rect">
            <a:avLst/>
          </a:prstGeom>
        </p:spPr>
      </p:pic>
      <p:sp>
        <p:nvSpPr>
          <p:cNvPr id="33" name="TextBox 11">
            <a:extLst>
              <a:ext uri="{FF2B5EF4-FFF2-40B4-BE49-F238E27FC236}">
                <a16:creationId xmlns:a16="http://schemas.microsoft.com/office/drawing/2014/main" id="{7B91FC60-A6D3-43E5-A9B8-653DBBB08FE3}"/>
              </a:ext>
            </a:extLst>
          </p:cNvPr>
          <p:cNvSpPr txBox="1"/>
          <p:nvPr/>
        </p:nvSpPr>
        <p:spPr>
          <a:xfrm>
            <a:off x="6196763" y="1705509"/>
            <a:ext cx="3709734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>
                <a:solidFill>
                  <a:srgbClr val="000000"/>
                </a:solidFill>
              </a:rPr>
              <a:t>Cavity coated with LTS pure Nb</a:t>
            </a:r>
          </a:p>
          <a:p>
            <a:pPr algn="ctr"/>
            <a:endParaRPr lang="en-US" sz="2200" dirty="0">
              <a:solidFill>
                <a:srgbClr val="000000"/>
              </a:solidFill>
            </a:endParaRPr>
          </a:p>
          <a:p>
            <a:pPr algn="ctr"/>
            <a:endParaRPr lang="en-US" sz="2200" dirty="0">
              <a:solidFill>
                <a:srgbClr val="000000"/>
              </a:solidFill>
            </a:endParaRPr>
          </a:p>
          <a:p>
            <a:pPr algn="ctr"/>
            <a:endParaRPr lang="en-US" sz="2200" dirty="0">
              <a:solidFill>
                <a:srgbClr val="000000"/>
              </a:solidFill>
            </a:endParaRPr>
          </a:p>
          <a:p>
            <a:pPr algn="ctr"/>
            <a:r>
              <a:rPr lang="en-US" sz="2200" dirty="0">
                <a:solidFill>
                  <a:srgbClr val="000000"/>
                </a:solidFill>
              </a:rPr>
              <a:t>Q</a:t>
            </a:r>
            <a:r>
              <a:rPr lang="en-US" sz="2200" baseline="-25000" dirty="0">
                <a:solidFill>
                  <a:srgbClr val="000000"/>
                </a:solidFill>
              </a:rPr>
              <a:t>0</a:t>
            </a:r>
            <a:r>
              <a:rPr lang="en-US" sz="2200" dirty="0">
                <a:solidFill>
                  <a:srgbClr val="000000"/>
                </a:solidFill>
              </a:rPr>
              <a:t> </a:t>
            </a:r>
            <a:r>
              <a:rPr lang="en-US" sz="2200" dirty="0">
                <a:solidFill>
                  <a:srgbClr val="000000"/>
                </a:solidFill>
                <a:sym typeface="Symbol" panose="05050102010706020507" pitchFamily="18" charset="2"/>
              </a:rPr>
              <a:t> 10</a:t>
            </a:r>
            <a:r>
              <a:rPr lang="en-US" sz="2200" baseline="30000" dirty="0">
                <a:solidFill>
                  <a:srgbClr val="000000"/>
                </a:solidFill>
                <a:sym typeface="Symbol" panose="05050102010706020507" pitchFamily="18" charset="2"/>
              </a:rPr>
              <a:t>10</a:t>
            </a:r>
          </a:p>
        </p:txBody>
      </p:sp>
      <p:sp>
        <p:nvSpPr>
          <p:cNvPr id="51" name="TextBox 41">
            <a:extLst>
              <a:ext uri="{FF2B5EF4-FFF2-40B4-BE49-F238E27FC236}">
                <a16:creationId xmlns:a16="http://schemas.microsoft.com/office/drawing/2014/main" id="{CA18ECD1-F54D-4B4A-9612-2ACF0F4D93AD}"/>
              </a:ext>
            </a:extLst>
          </p:cNvPr>
          <p:cNvSpPr txBox="1"/>
          <p:nvPr/>
        </p:nvSpPr>
        <p:spPr>
          <a:xfrm>
            <a:off x="2607735" y="5461196"/>
            <a:ext cx="744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</a:t>
            </a:r>
            <a:r>
              <a:rPr lang="en-AU" b="1" i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Nb cavities’ Q-factor dramatically decreases in the presence of a few </a:t>
            </a:r>
            <a:r>
              <a:rPr lang="en-AU" b="1" i="1" dirty="0" err="1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mT</a:t>
            </a:r>
            <a:endParaRPr lang="en-AU" b="1" i="1" dirty="0">
              <a:solidFill>
                <a:srgbClr val="37609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17 CuadroTexto">
            <a:extLst>
              <a:ext uri="{FF2B5EF4-FFF2-40B4-BE49-F238E27FC236}">
                <a16:creationId xmlns:a16="http://schemas.microsoft.com/office/drawing/2014/main" id="{B5D175C5-52BF-4E55-BB9B-CC6F90F63B22}"/>
              </a:ext>
            </a:extLst>
          </p:cNvPr>
          <p:cNvSpPr txBox="1"/>
          <p:nvPr/>
        </p:nvSpPr>
        <p:spPr>
          <a:xfrm>
            <a:off x="180000" y="180000"/>
            <a:ext cx="116490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GB" sz="2800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High-purity LTS Nb coated cavities are used due to their very high-Q</a:t>
            </a:r>
            <a:endParaRPr kumimoji="0" lang="en-GB" sz="2800" b="1" i="1" u="none" strike="noStrike" kern="0" cap="none" spc="0" normalizeH="0" dirty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564FF89C-D022-49F7-BBC6-CBD92833BB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000" t="8567" r="17171" b="5858"/>
          <a:stretch/>
        </p:blipFill>
        <p:spPr>
          <a:xfrm>
            <a:off x="484832" y="1303747"/>
            <a:ext cx="4045240" cy="3139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866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3C23A2B-8DA7-408D-A016-E69385359A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275"/>
          <a:stretch/>
        </p:blipFill>
        <p:spPr>
          <a:xfrm>
            <a:off x="482600" y="1528233"/>
            <a:ext cx="3818079" cy="3598334"/>
          </a:xfrm>
          <a:prstGeom prst="rect">
            <a:avLst/>
          </a:prstGeom>
        </p:spPr>
      </p:pic>
      <p:sp>
        <p:nvSpPr>
          <p:cNvPr id="4" name="17 CuadroTexto">
            <a:extLst>
              <a:ext uri="{FF2B5EF4-FFF2-40B4-BE49-F238E27FC236}">
                <a16:creationId xmlns:a16="http://schemas.microsoft.com/office/drawing/2014/main" id="{9FA1292F-F375-44A6-BA8E-454DD0FCE9E8}"/>
              </a:ext>
            </a:extLst>
          </p:cNvPr>
          <p:cNvSpPr txBox="1"/>
          <p:nvPr/>
        </p:nvSpPr>
        <p:spPr>
          <a:xfrm>
            <a:off x="180000" y="180000"/>
            <a:ext cx="117487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US" sz="2800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The mixed state in HTS allows </a:t>
            </a:r>
          </a:p>
          <a:p>
            <a:pPr lvl="0"/>
            <a:r>
              <a:rPr kumimoji="0" lang="en-US" sz="2800" b="1" i="1" u="none" strike="noStrike" kern="0" cap="none" spc="0" normalizeH="0" baseline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			superconductivity to survive up to very high-magnetic fields</a:t>
            </a:r>
          </a:p>
        </p:txBody>
      </p:sp>
    </p:spTree>
    <p:extLst>
      <p:ext uri="{BB962C8B-B14F-4D97-AF65-F5344CB8AC3E}">
        <p14:creationId xmlns:p14="http://schemas.microsoft.com/office/powerpoint/2010/main" val="19777629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2130</TotalTime>
  <Words>2063</Words>
  <Application>Microsoft Office PowerPoint</Application>
  <PresentationFormat>Panorámica</PresentationFormat>
  <Paragraphs>317</Paragraphs>
  <Slides>33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40" baseType="lpstr">
      <vt:lpstr>Arial</vt:lpstr>
      <vt:lpstr>Calibri</vt:lpstr>
      <vt:lpstr>Calibri Light</vt:lpstr>
      <vt:lpstr>Cambria Math</vt:lpstr>
      <vt:lpstr>Symbol</vt:lpstr>
      <vt:lpstr>Tema de Office</vt:lpstr>
      <vt:lpstr>Graph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Joffre Gutierrez</dc:creator>
  <cp:lastModifiedBy>Joffre Gutierrez</cp:lastModifiedBy>
  <cp:revision>45</cp:revision>
  <dcterms:created xsi:type="dcterms:W3CDTF">2025-11-21T21:36:56Z</dcterms:created>
  <dcterms:modified xsi:type="dcterms:W3CDTF">2025-11-25T11:40:50Z</dcterms:modified>
</cp:coreProperties>
</file>