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0"/>
  </p:notesMasterIdLst>
  <p:sldIdLst>
    <p:sldId id="256" r:id="rId5"/>
    <p:sldId id="257" r:id="rId6"/>
    <p:sldId id="266" r:id="rId7"/>
    <p:sldId id="267" r:id="rId8"/>
    <p:sldId id="269" r:id="rId9"/>
    <p:sldId id="281" r:id="rId10"/>
    <p:sldId id="258" r:id="rId11"/>
    <p:sldId id="262" r:id="rId12"/>
    <p:sldId id="287" r:id="rId13"/>
    <p:sldId id="288" r:id="rId14"/>
    <p:sldId id="289" r:id="rId15"/>
    <p:sldId id="290" r:id="rId16"/>
    <p:sldId id="260" r:id="rId17"/>
    <p:sldId id="284" r:id="rId18"/>
    <p:sldId id="296" r:id="rId19"/>
    <p:sldId id="292" r:id="rId20"/>
    <p:sldId id="261" r:id="rId21"/>
    <p:sldId id="297" r:id="rId22"/>
    <p:sldId id="280" r:id="rId23"/>
    <p:sldId id="294" r:id="rId24"/>
    <p:sldId id="279" r:id="rId25"/>
    <p:sldId id="295" r:id="rId26"/>
    <p:sldId id="298" r:id="rId27"/>
    <p:sldId id="278" r:id="rId28"/>
    <p:sldId id="275" r:id="rId2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bely" initials="c" lastIdx="1" clrIdx="0">
    <p:extLst>
      <p:ext uri="{19B8F6BF-5375-455C-9EA6-DF929625EA0E}">
        <p15:presenceInfo xmlns:p15="http://schemas.microsoft.com/office/powerpoint/2012/main" userId="5ac9fd1148478a5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97A2"/>
    <a:srgbClr val="1D74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46"/>
    <p:restoredTop sz="94694"/>
  </p:normalViewPr>
  <p:slideViewPr>
    <p:cSldViewPr snapToGrid="0">
      <p:cViewPr varScale="1">
        <p:scale>
          <a:sx n="90" d="100"/>
          <a:sy n="90" d="100"/>
        </p:scale>
        <p:origin x="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75217-0CF1-5145-B6A8-233AF9CD2FE1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A39C3-DCD3-C74E-9060-E8E6F0FC74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4244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A39C3-DCD3-C74E-9060-E8E6F0FC741A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638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A39C3-DCD3-C74E-9060-E8E6F0FC741A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4708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4CCE28-BC1A-46C5-B90C-87BCD9719D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90E97CC-557A-497B-9526-3374706EC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315424-DBC0-4700-BBBD-BE7D65AEB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7C1653-2E96-4A01-80C6-760FB9E54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65ED75-B6CE-4A8B-B066-CDA8301F6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9107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14BC8F-4F9B-4656-BE80-35E19964D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5ABAA3E-6A3F-472B-A73C-26B45408A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F18EE6-3A91-487B-81DC-4C77B6A75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1C474FF-68B7-4797-A9F8-3F8947DA0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EED732-F8D7-4B53-92F4-18412D8A2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835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E3C4813-3A8D-4534-A92B-E6A5D7D0C8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4E7D8EB-A542-4562-BEA7-73C61B9493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2C780F-8254-4ACD-9A80-4BC30B534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117DFA-5A92-4A03-8FFF-D1C8C7C26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CF5D7F-4DE2-40A5-909E-F42E7A745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9323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DA86EB-9199-4F02-A8C0-F745F966C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21BB37-D9C2-4739-BB61-4A0F87579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40DE30-761E-484E-A6CD-84512078A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DD319B-81E2-476E-BBD9-7D1F9D2B1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DBE3EF-EF3A-4793-8723-1247A49E1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8355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2A5B3D-7282-4A8E-A05D-343FF2593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F5CFAFF-2DB3-4004-955B-2A99FD5D05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A2E902-B56E-4EDB-823C-5DCC2CBD8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1D23DC-677C-4427-8BA0-DF6199E1A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227ADF-2B0C-461B-83DC-CF14F9027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0982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5FDECB-421C-45B4-BEB0-C48684CAA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562530-0B15-4A71-B72B-71EDEE8B25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CEEF2A3-6FEF-4CA6-BB49-30C504864C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8ACB148-D6F9-47AD-821D-B17C641DD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531783D-30CC-4C31-8C75-EAB5D454B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8F6C25-5BB6-4327-8BBB-801CFCB74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3529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0F4F79-F202-48F5-B4AE-1AB0E3C41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88F1C9-AF6E-4DE0-85E8-85C1C34A5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146FC8E-3ADD-4704-88BA-E1631F1E96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2108CE1-CA3E-480B-AA6A-7F0C3628D2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40DBD1F-50FF-4C31-B6AC-5BC48A2932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8126F8D-FC2D-4C40-9378-AF1038175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26A2D36-8A28-43D6-9128-26F9273D6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2C9DCA2-E68F-4579-9573-0094EC624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610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0D1E03-12C3-4DFB-92BE-5E8499BC0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E986219-B09C-4395-8644-10847A56D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01A7B4E-0D70-43E1-8107-87353E933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B462BFE-B428-4E20-9B2E-AD0F64997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9338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E8A3A5A-D945-48DA-8627-8F8A36A02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E122307-9001-47CC-A2CF-F093108E6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650F5C7-9525-4A08-B210-F1F4AB172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152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AFAD07-13E5-4ECF-8393-A8F0A827A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747160-CF83-4F2A-B497-8945BC2AA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BBCF01B-A0A1-4395-B184-EE204EC3ED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CFC3B6F-D054-4771-A51F-4A7153594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3705B7A-6694-46CB-AEC0-003224B7B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07B0297-55CF-45B4-9078-E249D7ED9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004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86EBCA-3C79-456A-B311-BB8DE5DBF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DB6DFA1-F912-4D03-ACEE-87AF7C914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FAA5C93-58CB-4647-88FA-897BCDFD6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48E16B1-F07B-4287-AD1E-60344C858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25E947-3BF5-484C-BE56-CFA700B2C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7BF1380-3302-4244-A94F-7C43FAE30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4145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14BBE68-517B-451C-BE72-55D9D8B3D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2D504AA-63ED-498F-B279-0C85E787C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2ED7875-EC38-448D-81C5-E87EFD3D0C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67EF8-AA8F-4D8C-97F4-6F8FB8D010ED}" type="datetimeFigureOut">
              <a:rPr lang="es-ES" smtClean="0"/>
              <a:t>26/11/25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A4BB27-7031-424C-86C7-81A207ADD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2B6E1B-ACB4-44C3-9964-D8DCB7B5F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EBEC5-E86F-463E-ACCC-CFDF91A90D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58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emf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2.jpeg"/><Relationship Id="rId7" Type="http://schemas.openxmlformats.org/officeDocument/2006/relationships/image" Target="../media/image3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34.emf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2.png"/><Relationship Id="rId7" Type="http://schemas.openxmlformats.org/officeDocument/2006/relationships/image" Target="../media/image4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2.png"/><Relationship Id="rId7" Type="http://schemas.openxmlformats.org/officeDocument/2006/relationships/image" Target="../media/image5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emf"/><Relationship Id="rId9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2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image" Target="../media/image56.png"/><Relationship Id="rId9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gif"/><Relationship Id="rId4" Type="http://schemas.openxmlformats.org/officeDocument/2006/relationships/image" Target="../media/image6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64.jpeg"/><Relationship Id="rId4" Type="http://schemas.openxmlformats.org/officeDocument/2006/relationships/image" Target="../media/image6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6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emf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emf"/><Relationship Id="rId5" Type="http://schemas.openxmlformats.org/officeDocument/2006/relationships/hyperlink" Target="https://doi.org/10.3390/app15158228" TargetMode="Externa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3DF4B2D0-410A-4014-A4BF-AAF4A46224A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6390" y="2121661"/>
            <a:ext cx="3671262" cy="1485138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1D72BF9D-6539-4574-895A-EB7F5B9B0F42}"/>
              </a:ext>
            </a:extLst>
          </p:cNvPr>
          <p:cNvSpPr txBox="1"/>
          <p:nvPr/>
        </p:nvSpPr>
        <p:spPr>
          <a:xfrm>
            <a:off x="5853707" y="3612482"/>
            <a:ext cx="36712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/>
              <a:t>José Manuel Blanes Martínez</a:t>
            </a:r>
            <a:endParaRPr lang="es-ES" sz="2200" b="1" baseline="30000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F208580-7DB3-4ED9-B061-E10E8BC4DA27}"/>
              </a:ext>
            </a:extLst>
          </p:cNvPr>
          <p:cNvSpPr txBox="1"/>
          <p:nvPr/>
        </p:nvSpPr>
        <p:spPr>
          <a:xfrm>
            <a:off x="5853707" y="4346770"/>
            <a:ext cx="5162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bg1">
                    <a:lumMod val="65000"/>
                  </a:schemeClr>
                </a:solidFill>
              </a:rPr>
              <a:t>Universidad Miguel Hernández de Elche</a:t>
            </a:r>
            <a:endParaRPr lang="es-ES" sz="1600" b="1" baseline="30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C634810F-409E-45F2-944F-4665FCCE14A7}"/>
              </a:ext>
            </a:extLst>
          </p:cNvPr>
          <p:cNvSpPr txBox="1"/>
          <p:nvPr/>
        </p:nvSpPr>
        <p:spPr>
          <a:xfrm>
            <a:off x="5853707" y="1930545"/>
            <a:ext cx="594141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1D746C"/>
                </a:solidFill>
              </a:rPr>
              <a:t>Deep Space Microsatellite Power System Design and Development</a:t>
            </a:r>
          </a:p>
          <a:p>
            <a:r>
              <a:rPr lang="es-ES" sz="2800" b="1" dirty="0">
                <a:solidFill>
                  <a:srgbClr val="1D746C"/>
                </a:solidFill>
              </a:rPr>
              <a:t>ASFAE/2022/021</a:t>
            </a:r>
            <a:endParaRPr lang="en-GB" sz="2800" b="1" dirty="0">
              <a:solidFill>
                <a:srgbClr val="1D746C"/>
              </a:solidFill>
            </a:endParaRPr>
          </a:p>
          <a:p>
            <a:endParaRPr lang="en-GB" sz="3200" b="1" dirty="0">
              <a:solidFill>
                <a:srgbClr val="1D746C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B749E7B-6548-4686-BF34-DDC54467E6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569" y="41953"/>
            <a:ext cx="5258971" cy="4660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85A7DAF-315C-A4EB-ADB5-448B8B6BDA76}"/>
              </a:ext>
            </a:extLst>
          </p:cNvPr>
          <p:cNvSpPr txBox="1"/>
          <p:nvPr/>
        </p:nvSpPr>
        <p:spPr>
          <a:xfrm>
            <a:off x="5853707" y="4004021"/>
            <a:ext cx="5162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err="1">
                <a:solidFill>
                  <a:srgbClr val="C00000"/>
                </a:solidFill>
              </a:rPr>
              <a:t>Space</a:t>
            </a:r>
            <a:r>
              <a:rPr lang="es-ES" sz="1600" b="1" dirty="0">
                <a:solidFill>
                  <a:srgbClr val="C00000"/>
                </a:solidFill>
              </a:rPr>
              <a:t> </a:t>
            </a:r>
            <a:r>
              <a:rPr lang="es-ES" sz="1600" b="1" dirty="0" err="1">
                <a:solidFill>
                  <a:srgbClr val="C00000"/>
                </a:solidFill>
              </a:rPr>
              <a:t>Power</a:t>
            </a:r>
            <a:r>
              <a:rPr lang="es-ES" sz="1600" b="1" dirty="0">
                <a:solidFill>
                  <a:srgbClr val="C00000"/>
                </a:solidFill>
              </a:rPr>
              <a:t> and </a:t>
            </a:r>
            <a:r>
              <a:rPr lang="es-ES" sz="1600" b="1" dirty="0" err="1">
                <a:solidFill>
                  <a:srgbClr val="C00000"/>
                </a:solidFill>
              </a:rPr>
              <a:t>Electronics</a:t>
            </a:r>
            <a:r>
              <a:rPr lang="es-ES" sz="1600" b="1" dirty="0">
                <a:solidFill>
                  <a:srgbClr val="C00000"/>
                </a:solidFill>
              </a:rPr>
              <a:t> </a:t>
            </a:r>
            <a:r>
              <a:rPr lang="es-ES" sz="1600" b="1" dirty="0" err="1">
                <a:solidFill>
                  <a:srgbClr val="C00000"/>
                </a:solidFill>
              </a:rPr>
              <a:t>System</a:t>
            </a:r>
            <a:r>
              <a:rPr lang="es-ES" sz="1600" b="1" dirty="0">
                <a:solidFill>
                  <a:srgbClr val="C00000"/>
                </a:solidFill>
              </a:rPr>
              <a:t> </a:t>
            </a:r>
            <a:r>
              <a:rPr lang="es-ES" sz="1600" b="1" dirty="0" err="1">
                <a:solidFill>
                  <a:srgbClr val="C00000"/>
                </a:solidFill>
              </a:rPr>
              <a:t>Group</a:t>
            </a:r>
            <a:endParaRPr lang="es-ES" sz="1600" b="1" baseline="30000" dirty="0">
              <a:solidFill>
                <a:srgbClr val="C00000"/>
              </a:solidFill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DE3BA17C-D36B-EE3D-57ED-E008636204C9}"/>
              </a:ext>
            </a:extLst>
          </p:cNvPr>
          <p:cNvGrpSpPr>
            <a:grpSpLocks noChangeAspect="1"/>
          </p:cNvGrpSpPr>
          <p:nvPr/>
        </p:nvGrpSpPr>
        <p:grpSpPr>
          <a:xfrm>
            <a:off x="7689338" y="4737387"/>
            <a:ext cx="1305079" cy="504982"/>
            <a:chOff x="10174680" y="5548736"/>
            <a:chExt cx="1870175" cy="723638"/>
          </a:xfrm>
        </p:grpSpPr>
        <p:pic>
          <p:nvPicPr>
            <p:cNvPr id="5" name="Picture 2" descr="Imagen1">
              <a:extLst>
                <a:ext uri="{FF2B5EF4-FFF2-40B4-BE49-F238E27FC236}">
                  <a16:creationId xmlns:a16="http://schemas.microsoft.com/office/drawing/2014/main" id="{5955CC87-62CA-E640-E890-FA90560FC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74680" y="5589868"/>
              <a:ext cx="682506" cy="6825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B6CA89A6-A4A9-635D-64B8-18A933C2E044}"/>
                </a:ext>
              </a:extLst>
            </p:cNvPr>
            <p:cNvSpPr txBox="1">
              <a:spLocks/>
            </p:cNvSpPr>
            <p:nvPr/>
          </p:nvSpPr>
          <p:spPr>
            <a:xfrm>
              <a:off x="10857185" y="5548736"/>
              <a:ext cx="1187670" cy="6615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SPES</a:t>
              </a:r>
              <a:endParaRPr lang="es-ES" sz="1200" i="1" dirty="0"/>
            </a:p>
          </p:txBody>
        </p:sp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9907427E-37E8-CB21-451E-5CDA998074E3}"/>
              </a:ext>
            </a:extLst>
          </p:cNvPr>
          <p:cNvSpPr txBox="1"/>
          <p:nvPr/>
        </p:nvSpPr>
        <p:spPr>
          <a:xfrm>
            <a:off x="5853708" y="5441118"/>
            <a:ext cx="42046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1D746C"/>
                </a:solidFill>
              </a:rPr>
              <a:t>Reunión Final del Plan Complementario de Astrofísica y Altas Energías</a:t>
            </a:r>
          </a:p>
          <a:p>
            <a:r>
              <a:rPr lang="es-ES" sz="1600" b="1" dirty="0">
                <a:solidFill>
                  <a:srgbClr val="1D746C"/>
                </a:solidFill>
              </a:rPr>
              <a:t>Noviembre 2025, Santander</a:t>
            </a:r>
          </a:p>
          <a:p>
            <a:endParaRPr lang="es-ES" sz="1600" b="1" dirty="0">
              <a:solidFill>
                <a:srgbClr val="1D746C"/>
              </a:solidFill>
            </a:endParaRPr>
          </a:p>
        </p:txBody>
      </p:sp>
      <p:pic>
        <p:nvPicPr>
          <p:cNvPr id="8" name="Picture 4" descr="Servicio de Comunicación, Marketing y Atención al Estudiantado » Imagen  Corporativa">
            <a:extLst>
              <a:ext uri="{FF2B5EF4-FFF2-40B4-BE49-F238E27FC236}">
                <a16:creationId xmlns:a16="http://schemas.microsoft.com/office/drawing/2014/main" id="{DF93AC9C-2125-C4E0-DC7D-CDFE2BF2C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847" y="4619404"/>
            <a:ext cx="1806502" cy="74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090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62837-5374-5CA3-A753-73A5BADA5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00B54DE1-2045-C4AC-20A7-5EF89F6C02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01D2AFE-F742-7337-8957-E1B6E9FBC96C}"/>
              </a:ext>
            </a:extLst>
          </p:cNvPr>
          <p:cNvSpPr txBox="1"/>
          <p:nvPr/>
        </p:nvSpPr>
        <p:spPr>
          <a:xfrm>
            <a:off x="576029" y="285956"/>
            <a:ext cx="9413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srgbClr val="C00000"/>
                </a:solidFill>
              </a:rPr>
              <a:t>PCDU Architecture </a:t>
            </a:r>
            <a:r>
              <a:rPr lang="en-AU" sz="3200" b="1" dirty="0">
                <a:solidFill>
                  <a:srgbClr val="1D746C"/>
                </a:solidFill>
              </a:rPr>
              <a:t>– Battery Pack</a:t>
            </a:r>
            <a:endParaRPr lang="en-AU" sz="3600" b="1" dirty="0">
              <a:solidFill>
                <a:srgbClr val="1D746C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75CBD7-4307-2686-2F11-85CEAA1952D8}"/>
              </a:ext>
            </a:extLst>
          </p:cNvPr>
          <p:cNvSpPr txBox="1"/>
          <p:nvPr/>
        </p:nvSpPr>
        <p:spPr>
          <a:xfrm>
            <a:off x="576029" y="1134095"/>
            <a:ext cx="106452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b="1">
              <a:solidFill>
                <a:srgbClr val="1D746C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59BC991-5117-519D-8178-57C989ABCE59}"/>
              </a:ext>
            </a:extLst>
          </p:cNvPr>
          <p:cNvSpPr txBox="1"/>
          <p:nvPr/>
        </p:nvSpPr>
        <p:spPr>
          <a:xfrm>
            <a:off x="713772" y="971453"/>
            <a:ext cx="456918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COTS: Extended temperature range automotive qualified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Li-ion </a:t>
            </a:r>
            <a:r>
              <a:rPr lang="es-ES" dirty="0" err="1"/>
              <a:t>Commercial</a:t>
            </a:r>
            <a:r>
              <a:rPr lang="es-ES" dirty="0"/>
              <a:t> 18650 </a:t>
            </a:r>
            <a:r>
              <a:rPr lang="en-AU" sz="1800" dirty="0"/>
              <a:t>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4 Independent Heaters</a:t>
            </a:r>
            <a:endParaRPr lang="en-AU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4 Cell temperature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2S2P (other conf: 2 x 1S1P+1S1P, 4S1P)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Over temperature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C00000"/>
                </a:solidFill>
              </a:rPr>
              <a:t>Fault-Free Operation TID &gt; 70 </a:t>
            </a:r>
            <a:r>
              <a:rPr lang="en-AU" dirty="0" err="1">
                <a:solidFill>
                  <a:srgbClr val="C00000"/>
                </a:solidFill>
              </a:rPr>
              <a:t>kRads</a:t>
            </a:r>
            <a:endParaRPr lang="en-AU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C00000"/>
                </a:solidFill>
              </a:rPr>
              <a:t>Fault-Free Operation TVAC -40ºC-60ºC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5E762A8-7CBA-9791-7A76-8701116DE2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4" t="17105" r="22669" b="19510"/>
          <a:stretch/>
        </p:blipFill>
        <p:spPr bwMode="auto">
          <a:xfrm>
            <a:off x="875669" y="3833775"/>
            <a:ext cx="3797268" cy="28805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F035182C-61E5-D858-C7DB-058950420487}"/>
              </a:ext>
            </a:extLst>
          </p:cNvPr>
          <p:cNvSpPr txBox="1"/>
          <p:nvPr/>
        </p:nvSpPr>
        <p:spPr>
          <a:xfrm>
            <a:off x="5602102" y="5675147"/>
            <a:ext cx="645944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/>
              <a:t>P. Casado, J.M. Blanes, A. </a:t>
            </a:r>
            <a:r>
              <a:rPr lang="es-ES" sz="1400" dirty="0" err="1"/>
              <a:t>Garrigós</a:t>
            </a:r>
            <a:r>
              <a:rPr lang="es-ES" sz="1400" dirty="0"/>
              <a:t>, D. Marroquí, C. Torres,</a:t>
            </a:r>
          </a:p>
          <a:p>
            <a:r>
              <a:rPr lang="es-ES" sz="1400" b="1" i="1" dirty="0"/>
              <a:t>“</a:t>
            </a:r>
            <a:r>
              <a:rPr lang="es-ES" sz="1400" b="1" i="1" dirty="0" err="1"/>
              <a:t>Evaluation</a:t>
            </a:r>
            <a:r>
              <a:rPr lang="es-ES" sz="1400" b="1" i="1" dirty="0"/>
              <a:t> </a:t>
            </a:r>
            <a:r>
              <a:rPr lang="es-ES" sz="1400" b="1" i="1" dirty="0" err="1"/>
              <a:t>of</a:t>
            </a:r>
            <a:r>
              <a:rPr lang="es-ES" sz="1400" b="1" i="1" dirty="0"/>
              <a:t> </a:t>
            </a:r>
            <a:r>
              <a:rPr lang="es-ES" sz="1400" b="1" i="1" dirty="0" err="1"/>
              <a:t>commercial</a:t>
            </a:r>
            <a:r>
              <a:rPr lang="es-ES" sz="1400" b="1" i="1" dirty="0"/>
              <a:t> Li-Ion 18650 </a:t>
            </a:r>
            <a:r>
              <a:rPr lang="es-ES" sz="1400" b="1" i="1" dirty="0" err="1"/>
              <a:t>battery</a:t>
            </a:r>
            <a:r>
              <a:rPr lang="es-ES" sz="1400" b="1" i="1" dirty="0"/>
              <a:t> </a:t>
            </a:r>
            <a:r>
              <a:rPr lang="es-ES" sz="1400" b="1" i="1" dirty="0" err="1"/>
              <a:t>cells</a:t>
            </a:r>
            <a:r>
              <a:rPr lang="es-ES" sz="1400" b="1" i="1" dirty="0"/>
              <a:t> </a:t>
            </a:r>
            <a:r>
              <a:rPr lang="es-ES" sz="1400" b="1" i="1" dirty="0" err="1"/>
              <a:t>for</a:t>
            </a:r>
            <a:r>
              <a:rPr lang="es-ES" sz="1400" b="1" i="1" dirty="0"/>
              <a:t> </a:t>
            </a:r>
            <a:r>
              <a:rPr lang="es-ES" sz="1400" b="1" i="1" dirty="0" err="1"/>
              <a:t>deep</a:t>
            </a:r>
            <a:r>
              <a:rPr lang="es-ES" sz="1400" b="1" i="1" dirty="0"/>
              <a:t> </a:t>
            </a:r>
            <a:r>
              <a:rPr lang="es-ES" sz="1400" b="1" i="1" dirty="0" err="1"/>
              <a:t>space</a:t>
            </a:r>
            <a:r>
              <a:rPr lang="es-ES" sz="1400" b="1" i="1" dirty="0"/>
              <a:t> </a:t>
            </a:r>
            <a:r>
              <a:rPr lang="es-ES" sz="1400" b="1" i="1" dirty="0" err="1"/>
              <a:t>applications</a:t>
            </a:r>
            <a:r>
              <a:rPr lang="es-ES" sz="1400" b="1" dirty="0"/>
              <a:t>”,</a:t>
            </a:r>
          </a:p>
          <a:p>
            <a:r>
              <a:rPr lang="es-ES" sz="1400" dirty="0" err="1"/>
              <a:t>Journal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Power</a:t>
            </a:r>
            <a:r>
              <a:rPr lang="es-ES" sz="1400" dirty="0"/>
              <a:t> </a:t>
            </a:r>
            <a:r>
              <a:rPr lang="es-ES" sz="1400" dirty="0" err="1"/>
              <a:t>Sources</a:t>
            </a:r>
            <a:r>
              <a:rPr lang="es-ES" sz="1400" dirty="0"/>
              <a:t>, </a:t>
            </a:r>
            <a:r>
              <a:rPr lang="es-ES" sz="1400" dirty="0" err="1"/>
              <a:t>Volume</a:t>
            </a:r>
            <a:r>
              <a:rPr lang="es-ES" sz="1400" dirty="0"/>
              <a:t> 638, 2025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78B8DD7-8A11-656A-1C11-1DA87DA94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829" y="807979"/>
            <a:ext cx="6038397" cy="248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563D845-8EA5-6326-5A5A-146C26BEC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287" y="3340840"/>
            <a:ext cx="4191000" cy="233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2809D300-EC85-39BE-931B-74D95B7BE57C}"/>
              </a:ext>
            </a:extLst>
          </p:cNvPr>
          <p:cNvGrpSpPr/>
          <p:nvPr/>
        </p:nvGrpSpPr>
        <p:grpSpPr>
          <a:xfrm>
            <a:off x="153369" y="6305441"/>
            <a:ext cx="3094655" cy="415497"/>
            <a:chOff x="347933" y="6092911"/>
            <a:chExt cx="3055390" cy="355888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3CFE6E9F-7411-82F6-A389-E3880C168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1048B67C-76AA-1259-64F0-32926E97317D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6166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9" y="285956"/>
            <a:ext cx="10274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C00000"/>
                </a:solidFill>
              </a:rPr>
              <a:t>PCDU Architecture </a:t>
            </a:r>
            <a:r>
              <a:rPr lang="en-GB" sz="3200" b="1" dirty="0">
                <a:solidFill>
                  <a:srgbClr val="1D746C"/>
                </a:solidFill>
              </a:rPr>
              <a:t>- </a:t>
            </a:r>
            <a:r>
              <a:rPr lang="en-AU" sz="3200" b="1" dirty="0">
                <a:solidFill>
                  <a:srgbClr val="1D746C"/>
                </a:solidFill>
              </a:rPr>
              <a:t>Power Distribution Unit (PDU)</a:t>
            </a:r>
            <a:endParaRPr lang="en-AU" sz="3600" b="1" dirty="0">
              <a:solidFill>
                <a:srgbClr val="1D746C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722924-4CF0-1E47-C247-8DCF729FCC91}"/>
              </a:ext>
            </a:extLst>
          </p:cNvPr>
          <p:cNvSpPr txBox="1"/>
          <p:nvPr/>
        </p:nvSpPr>
        <p:spPr>
          <a:xfrm>
            <a:off x="576029" y="1134095"/>
            <a:ext cx="106452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b="1">
              <a:solidFill>
                <a:srgbClr val="1D746C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57057BD-5C34-C05B-B07B-F46B40771400}"/>
              </a:ext>
            </a:extLst>
          </p:cNvPr>
          <p:cNvSpPr txBox="1"/>
          <p:nvPr/>
        </p:nvSpPr>
        <p:spPr>
          <a:xfrm>
            <a:off x="713771" y="980207"/>
            <a:ext cx="722772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COTS: Extended temperature range automotive qualified components</a:t>
            </a:r>
            <a:endParaRPr lang="en-AU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dirty="0"/>
              <a:t>PCDU Payload/Avionics backplane connection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dirty="0"/>
              <a:t>Outputs: </a:t>
            </a:r>
            <a:r>
              <a:rPr lang="en-AU" sz="1800" dirty="0" err="1"/>
              <a:t>Vbat</a:t>
            </a:r>
            <a:r>
              <a:rPr lang="en-AU" sz="1800" dirty="0"/>
              <a:t>, 5V, 3.3V outputs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dirty="0"/>
              <a:t>OC and UV protections (LCL)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OBC dedicated supply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Integrated PWM controller (</a:t>
            </a:r>
            <a:r>
              <a:rPr lang="en-AU" dirty="0">
                <a:solidFill>
                  <a:srgbClr val="C00000"/>
                </a:solidFill>
              </a:rPr>
              <a:t>rad hard option</a:t>
            </a:r>
            <a:r>
              <a:rPr lang="en-AU" dirty="0"/>
              <a:t>)</a:t>
            </a:r>
            <a:endParaRPr lang="en-AU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µController (</a:t>
            </a:r>
            <a:r>
              <a:rPr lang="en-AU" dirty="0" err="1">
                <a:solidFill>
                  <a:srgbClr val="C00000"/>
                </a:solidFill>
              </a:rPr>
              <a:t>radtol</a:t>
            </a:r>
            <a:r>
              <a:rPr lang="en-AU" dirty="0">
                <a:solidFill>
                  <a:srgbClr val="C00000"/>
                </a:solidFill>
              </a:rPr>
              <a:t> version available</a:t>
            </a:r>
            <a:r>
              <a:rPr lang="en-AU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C00000"/>
                </a:solidFill>
              </a:rPr>
              <a:t>Fault-Free Operation TID &gt; 70 </a:t>
            </a:r>
            <a:r>
              <a:rPr lang="en-AU" dirty="0" err="1">
                <a:solidFill>
                  <a:srgbClr val="C00000"/>
                </a:solidFill>
              </a:rPr>
              <a:t>kRads</a:t>
            </a:r>
            <a:endParaRPr lang="en-AU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C00000"/>
                </a:solidFill>
              </a:rPr>
              <a:t>Fault-Free Operation TVAC -40ºC-60ºC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8AEE737-0136-56FF-4B82-3CDCFB7A91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" t="12000" r="3666" b="17334"/>
          <a:stretch/>
        </p:blipFill>
        <p:spPr bwMode="auto">
          <a:xfrm>
            <a:off x="781506" y="4191224"/>
            <a:ext cx="2575181" cy="25818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 descr="Un circuito electrónico&#10;&#10;El contenido generado por IA puede ser incorrecto.">
            <a:extLst>
              <a:ext uri="{FF2B5EF4-FFF2-40B4-BE49-F238E27FC236}">
                <a16:creationId xmlns:a16="http://schemas.microsoft.com/office/drawing/2014/main" id="{55843BE9-D92E-E714-A1B6-6059D2AEFC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9500" r="1999" b="17750"/>
          <a:stretch/>
        </p:blipFill>
        <p:spPr bwMode="auto">
          <a:xfrm>
            <a:off x="3679838" y="4229004"/>
            <a:ext cx="2564856" cy="25818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F10A408-103B-36D0-ECB3-2A5B0101E7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8065" y="1062399"/>
            <a:ext cx="2796139" cy="226500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B88A27EF-B0F0-9E27-13AD-8A953D4782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9" y="5094897"/>
            <a:ext cx="4260167" cy="1187398"/>
          </a:xfrm>
          <a:prstGeom prst="rect">
            <a:avLst/>
          </a:prstGeom>
          <a:noFill/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E27F7F19-874E-0B31-AE09-081164355B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8" y="3751855"/>
            <a:ext cx="4260167" cy="1192565"/>
          </a:xfrm>
          <a:prstGeom prst="rect">
            <a:avLst/>
          </a:prstGeom>
          <a:noFill/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2678132B-1DA2-603D-9203-CA5ADE809497}"/>
              </a:ext>
            </a:extLst>
          </p:cNvPr>
          <p:cNvGrpSpPr/>
          <p:nvPr/>
        </p:nvGrpSpPr>
        <p:grpSpPr>
          <a:xfrm>
            <a:off x="111038" y="6332193"/>
            <a:ext cx="3094655" cy="415497"/>
            <a:chOff x="347933" y="6092911"/>
            <a:chExt cx="3055390" cy="355888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9B6AC52-F611-8F74-5748-6DF56EF99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FA7424CE-ACE1-8A78-4503-6E00C3772C37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56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7534A-CD80-7758-71F5-E06ABA7C0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F1338D56-D00D-8DC7-F45C-5605DFFBBD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3303A05-507C-3587-DB80-6F08BF0FA585}"/>
              </a:ext>
            </a:extLst>
          </p:cNvPr>
          <p:cNvSpPr txBox="1"/>
          <p:nvPr/>
        </p:nvSpPr>
        <p:spPr>
          <a:xfrm>
            <a:off x="576029" y="308539"/>
            <a:ext cx="9413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C00000"/>
                </a:solidFill>
              </a:rPr>
              <a:t>PCDU Architecture </a:t>
            </a:r>
            <a:r>
              <a:rPr lang="en-GB" sz="3200" b="1" dirty="0">
                <a:solidFill>
                  <a:srgbClr val="1D746C"/>
                </a:solidFill>
              </a:rPr>
              <a:t>- </a:t>
            </a:r>
            <a:r>
              <a:rPr lang="en-AU" sz="3200" b="1" dirty="0">
                <a:solidFill>
                  <a:srgbClr val="1D746C"/>
                </a:solidFill>
              </a:rPr>
              <a:t>DC Transformer (DCX)</a:t>
            </a:r>
            <a:endParaRPr lang="en-AU" sz="3600" b="1" dirty="0">
              <a:solidFill>
                <a:srgbClr val="1D746C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DFEAC10-5D5B-D7CA-88C2-A5C9700E27BD}"/>
              </a:ext>
            </a:extLst>
          </p:cNvPr>
          <p:cNvSpPr txBox="1"/>
          <p:nvPr/>
        </p:nvSpPr>
        <p:spPr>
          <a:xfrm>
            <a:off x="576029" y="1134095"/>
            <a:ext cx="106452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b="1">
              <a:solidFill>
                <a:srgbClr val="1D746C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CE464BF-49DE-92EE-7D6D-CF1B4D574AEE}"/>
              </a:ext>
            </a:extLst>
          </p:cNvPr>
          <p:cNvSpPr txBox="1"/>
          <p:nvPr/>
        </p:nvSpPr>
        <p:spPr>
          <a:xfrm>
            <a:off x="576029" y="1134095"/>
            <a:ext cx="456918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dirty="0"/>
              <a:t>COTS: Extended temperature range automotive qualified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EMI filter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Planar transformer - Isolated outputs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Si MOSFET or </a:t>
            </a:r>
            <a:r>
              <a:rPr lang="en-AU" dirty="0" err="1"/>
              <a:t>GaN</a:t>
            </a:r>
            <a:r>
              <a:rPr lang="en-AU" dirty="0"/>
              <a:t> FETs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Zero voltage and zero current switching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µController (</a:t>
            </a:r>
            <a:r>
              <a:rPr lang="en-AU" dirty="0" err="1">
                <a:solidFill>
                  <a:srgbClr val="C00000"/>
                </a:solidFill>
              </a:rPr>
              <a:t>radtol</a:t>
            </a:r>
            <a:r>
              <a:rPr lang="en-AU" dirty="0">
                <a:solidFill>
                  <a:srgbClr val="C00000"/>
                </a:solidFill>
              </a:rPr>
              <a:t> version available</a:t>
            </a:r>
            <a:r>
              <a:rPr lang="en-AU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dirty="0"/>
              <a:t>OC and UV protections (LCL)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C00000"/>
                </a:solidFill>
              </a:rPr>
              <a:t>Fault-Free Operation TID &gt; 70 </a:t>
            </a:r>
            <a:r>
              <a:rPr lang="en-AU" dirty="0" err="1">
                <a:solidFill>
                  <a:srgbClr val="C00000"/>
                </a:solidFill>
              </a:rPr>
              <a:t>kRads</a:t>
            </a:r>
            <a:endParaRPr lang="en-AU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C00000"/>
                </a:solidFill>
              </a:rPr>
              <a:t>Fault-Free Operation TVAC -40ºC-60ºC</a:t>
            </a:r>
          </a:p>
        </p:txBody>
      </p:sp>
      <p:pic>
        <p:nvPicPr>
          <p:cNvPr id="7" name="Imagen 6" descr="Un circuito electrónico&#10;&#10;El contenido generado por IA puede ser incorrecto.">
            <a:extLst>
              <a:ext uri="{FF2B5EF4-FFF2-40B4-BE49-F238E27FC236}">
                <a16:creationId xmlns:a16="http://schemas.microsoft.com/office/drawing/2014/main" id="{994B3478-3244-41EA-871C-8866066DAA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7" t="22778" r="14197" b="21667"/>
          <a:stretch/>
        </p:blipFill>
        <p:spPr>
          <a:xfrm rot="16200000">
            <a:off x="6079495" y="1248655"/>
            <a:ext cx="2444017" cy="2396095"/>
          </a:xfrm>
          <a:prstGeom prst="rect">
            <a:avLst/>
          </a:prstGeom>
        </p:spPr>
      </p:pic>
      <p:pic>
        <p:nvPicPr>
          <p:cNvPr id="10" name="Imagen 9" descr="Un circuito electrónico&#10;&#10;El contenido generado por IA puede ser incorrecto.">
            <a:extLst>
              <a:ext uri="{FF2B5EF4-FFF2-40B4-BE49-F238E27FC236}">
                <a16:creationId xmlns:a16="http://schemas.microsoft.com/office/drawing/2014/main" id="{EFCE9E2D-BDC2-6908-C82C-AE6A7E3F5D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1" t="23965" r="21078" b="14814"/>
          <a:stretch/>
        </p:blipFill>
        <p:spPr>
          <a:xfrm>
            <a:off x="8902329" y="1224694"/>
            <a:ext cx="2713642" cy="244401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2829E10-0F68-272D-0728-DCC91EA473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349" y="4427654"/>
            <a:ext cx="4871609" cy="1446550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52182A1C-0F4C-7EA6-B210-252FAF948DDD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12C9B995-A580-B0EA-449C-CADB9F5C8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C06AF27C-659F-9F90-74B8-95FBBFBE90A5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</a:t>
              </a:r>
              <a:r>
                <a:rPr lang="en-US" sz="700" dirty="0" err="1">
                  <a:solidFill>
                    <a:schemeClr val="bg2">
                      <a:lumMod val="50000"/>
                    </a:schemeClr>
                  </a:solidFill>
                </a:rPr>
                <a:t>NextGenerationEU</a:t>
              </a:r>
              <a:r>
                <a:rPr lang="en-US" sz="700" dirty="0">
                  <a:solidFill>
                    <a:schemeClr val="bg2">
                      <a:lumMod val="50000"/>
                    </a:schemeClr>
                  </a:solidFill>
                </a:rPr>
                <a:t> and Generalitat Valenciana.</a:t>
              </a:r>
              <a:endParaRPr lang="es-ES" sz="7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827983BF-E07A-ABAE-0008-9021199530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8912" y="3996417"/>
            <a:ext cx="2876386" cy="197122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9FD006-6695-82FF-4095-D29DE85C52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2329" y="4279090"/>
            <a:ext cx="2556957" cy="168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684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8" y="285956"/>
            <a:ext cx="8491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srgbClr val="C00000"/>
                </a:solidFill>
              </a:rPr>
              <a:t>PCDU Architecture </a:t>
            </a:r>
            <a:r>
              <a:rPr lang="en-AU" sz="3200" b="1" dirty="0">
                <a:solidFill>
                  <a:srgbClr val="1D746C"/>
                </a:solidFill>
              </a:rPr>
              <a:t>– Modular Design</a:t>
            </a:r>
            <a:endParaRPr lang="en-AU" sz="3600" b="1" dirty="0">
              <a:solidFill>
                <a:srgbClr val="1D746C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44ED340-E64D-05E2-096C-D0450A01AC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344" y="925450"/>
            <a:ext cx="10459305" cy="545343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FC27C03-CC9F-4682-6898-962BAD156D3F}"/>
              </a:ext>
            </a:extLst>
          </p:cNvPr>
          <p:cNvSpPr txBox="1"/>
          <p:nvPr/>
        </p:nvSpPr>
        <p:spPr>
          <a:xfrm>
            <a:off x="2874724" y="2044967"/>
            <a:ext cx="6100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1.SAR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5EAA3DE-FD84-BB60-EAEA-504B828C084C}"/>
              </a:ext>
            </a:extLst>
          </p:cNvPr>
          <p:cNvSpPr txBox="1"/>
          <p:nvPr/>
        </p:nvSpPr>
        <p:spPr>
          <a:xfrm>
            <a:off x="2874724" y="4669540"/>
            <a:ext cx="6100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2.SAR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3CD5BBC-D8F3-26B9-E351-44B3842E4531}"/>
              </a:ext>
            </a:extLst>
          </p:cNvPr>
          <p:cNvSpPr txBox="1"/>
          <p:nvPr/>
        </p:nvSpPr>
        <p:spPr>
          <a:xfrm>
            <a:off x="7022927" y="3971382"/>
            <a:ext cx="6100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3.BMS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A53A06B-89A2-B480-BFB9-DEA40629C5C7}"/>
              </a:ext>
            </a:extLst>
          </p:cNvPr>
          <p:cNvSpPr txBox="1"/>
          <p:nvPr/>
        </p:nvSpPr>
        <p:spPr>
          <a:xfrm>
            <a:off x="10645037" y="1117535"/>
            <a:ext cx="10166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4.DCX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1C585E2-5577-0EE4-4E01-D225475A5A4F}"/>
              </a:ext>
            </a:extLst>
          </p:cNvPr>
          <p:cNvSpPr txBox="1"/>
          <p:nvPr/>
        </p:nvSpPr>
        <p:spPr>
          <a:xfrm>
            <a:off x="10772842" y="5617817"/>
            <a:ext cx="9778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7.DCX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BA4FD9B-08A8-1F36-786A-F8B9137E633E}"/>
              </a:ext>
            </a:extLst>
          </p:cNvPr>
          <p:cNvSpPr txBox="1"/>
          <p:nvPr/>
        </p:nvSpPr>
        <p:spPr>
          <a:xfrm>
            <a:off x="10697687" y="2275799"/>
            <a:ext cx="10166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5.PDU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2A729A0-3EB5-37BB-BD7A-FB98F8130DD6}"/>
              </a:ext>
            </a:extLst>
          </p:cNvPr>
          <p:cNvSpPr txBox="1"/>
          <p:nvPr/>
        </p:nvSpPr>
        <p:spPr>
          <a:xfrm>
            <a:off x="10682615" y="4163467"/>
            <a:ext cx="10166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6.PDU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ED76BB0-F015-8E69-B2A7-D1FD5B4BD75D}"/>
              </a:ext>
            </a:extLst>
          </p:cNvPr>
          <p:cNvSpPr txBox="1"/>
          <p:nvPr/>
        </p:nvSpPr>
        <p:spPr>
          <a:xfrm>
            <a:off x="6096000" y="4487766"/>
            <a:ext cx="10166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0.BAT</a:t>
            </a:r>
            <a:endParaRPr lang="es-ES" sz="2400" dirty="0">
              <a:solidFill>
                <a:srgbClr val="1D74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716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BAD9A-0310-0288-F00D-D2B15D29D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59772F61-CD8F-6B74-60B3-07570D9CF405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C63BE0FC-4CDA-4EC8-D7E7-4008E3B10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22B83C0D-1C2B-B96E-0844-A0F52F6E5255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FD6052D2-4C7C-584A-047C-3C8C97AF4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003072F-3433-D5E8-71E1-5B244BB97F6F}"/>
              </a:ext>
            </a:extLst>
          </p:cNvPr>
          <p:cNvSpPr txBox="1"/>
          <p:nvPr/>
        </p:nvSpPr>
        <p:spPr>
          <a:xfrm>
            <a:off x="576029" y="285956"/>
            <a:ext cx="8559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srgbClr val="C00000"/>
                </a:solidFill>
              </a:rPr>
              <a:t>PCDU Architecture </a:t>
            </a:r>
            <a:r>
              <a:rPr lang="en-AU" sz="3200" b="1" dirty="0">
                <a:solidFill>
                  <a:srgbClr val="1D746C"/>
                </a:solidFill>
              </a:rPr>
              <a:t>– Modular Design</a:t>
            </a:r>
            <a:endParaRPr lang="en-AU" sz="3600" b="1" dirty="0">
              <a:solidFill>
                <a:srgbClr val="1D746C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B2B0007-A417-5C82-5343-6E332052D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344" y="1438756"/>
            <a:ext cx="10935653" cy="3309429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0B405E6-B2F6-B261-28DC-6C2B3C2D5281}"/>
              </a:ext>
            </a:extLst>
          </p:cNvPr>
          <p:cNvSpPr txBox="1"/>
          <p:nvPr/>
        </p:nvSpPr>
        <p:spPr>
          <a:xfrm>
            <a:off x="2859083" y="3093470"/>
            <a:ext cx="6100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1.SAR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975CB31-52B1-98A6-B059-76946728E553}"/>
              </a:ext>
            </a:extLst>
          </p:cNvPr>
          <p:cNvSpPr txBox="1"/>
          <p:nvPr/>
        </p:nvSpPr>
        <p:spPr>
          <a:xfrm>
            <a:off x="9610018" y="1438756"/>
            <a:ext cx="10166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4.DCX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E95CDC1-080F-4B70-7E5D-2F59A97D5F3F}"/>
              </a:ext>
            </a:extLst>
          </p:cNvPr>
          <p:cNvSpPr txBox="1"/>
          <p:nvPr/>
        </p:nvSpPr>
        <p:spPr>
          <a:xfrm>
            <a:off x="9581602" y="4444368"/>
            <a:ext cx="10166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3.PDU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D49CCD3-E518-FCC4-6580-558591D9C31C}"/>
              </a:ext>
            </a:extLst>
          </p:cNvPr>
          <p:cNvSpPr txBox="1"/>
          <p:nvPr/>
        </p:nvSpPr>
        <p:spPr>
          <a:xfrm>
            <a:off x="6250489" y="4444369"/>
            <a:ext cx="10166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0.BAT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98EE9AE-8836-249A-6F2C-BD76E65123C5}"/>
              </a:ext>
            </a:extLst>
          </p:cNvPr>
          <p:cNvSpPr txBox="1"/>
          <p:nvPr/>
        </p:nvSpPr>
        <p:spPr>
          <a:xfrm>
            <a:off x="7267184" y="3929524"/>
            <a:ext cx="11252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746C"/>
                </a:solidFill>
              </a:rPr>
              <a:t>2.BMS</a:t>
            </a:r>
            <a:endParaRPr lang="es-ES" sz="2400" dirty="0">
              <a:solidFill>
                <a:srgbClr val="1D746C"/>
              </a:solidFill>
            </a:endParaRP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37A91B42-8A0E-C7D7-5D5F-393335B87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171396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200" b="1" i="0" u="none" strike="noStrike" cap="none" normalizeH="0" baseline="0">
                <a:ln>
                  <a:noFill/>
                </a:ln>
                <a:solidFill>
                  <a:srgbClr val="0A0A0A"/>
                </a:solidFill>
                <a:effectLst/>
                <a:latin typeface="Google Sans"/>
              </a:rPr>
              <a:t>selecting, testing, and designing</a:t>
            </a:r>
            <a:r>
              <a:rPr kumimoji="0" lang="es-ES" altLang="es-ES" sz="1200" b="0" i="0" u="none" strike="noStrike" cap="none" normalizeH="0" baseline="0">
                <a:ln>
                  <a:noFill/>
                </a:ln>
                <a:solidFill>
                  <a:srgbClr val="0A0A0A"/>
                </a:solidFill>
                <a:effectLst/>
                <a:latin typeface="Google Sans"/>
              </a:rPr>
              <a:t> around the commercial components. </a:t>
            </a:r>
            <a:endParaRPr kumimoji="0" lang="es-ES" altLang="es-E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730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0DA20-999A-460A-11A2-D039E5357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C7FDFA8-18BF-CE1D-1AB3-5546B433D3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98EFA31-9CED-6C6A-3529-A14FAFBA1C91}"/>
              </a:ext>
            </a:extLst>
          </p:cNvPr>
          <p:cNvSpPr txBox="1"/>
          <p:nvPr/>
        </p:nvSpPr>
        <p:spPr>
          <a:xfrm>
            <a:off x="576029" y="308539"/>
            <a:ext cx="9413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C00000"/>
                </a:solidFill>
              </a:rPr>
              <a:t>PCDU Architecture - </a:t>
            </a:r>
            <a:r>
              <a:rPr lang="en-GB" sz="3200" b="1" dirty="0">
                <a:solidFill>
                  <a:srgbClr val="1D746C"/>
                </a:solidFill>
              </a:rPr>
              <a:t>Integration</a:t>
            </a:r>
            <a:endParaRPr lang="en-AU" sz="3600" b="1" dirty="0">
              <a:solidFill>
                <a:srgbClr val="C00000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0AE9C95-CF36-F80B-F9F7-19874E4F815C}"/>
              </a:ext>
            </a:extLst>
          </p:cNvPr>
          <p:cNvSpPr txBox="1"/>
          <p:nvPr/>
        </p:nvSpPr>
        <p:spPr>
          <a:xfrm>
            <a:off x="576029" y="1134095"/>
            <a:ext cx="106452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b="1">
              <a:solidFill>
                <a:srgbClr val="1D746C"/>
              </a:solidFill>
            </a:endParaRPr>
          </a:p>
        </p:txBody>
      </p:sp>
      <p:pic>
        <p:nvPicPr>
          <p:cNvPr id="16" name="Imagen 15" descr="Un circuito electrónico&#10;&#10;El contenido generado por IA puede ser incorrecto.">
            <a:extLst>
              <a:ext uri="{FF2B5EF4-FFF2-40B4-BE49-F238E27FC236}">
                <a16:creationId xmlns:a16="http://schemas.microsoft.com/office/drawing/2014/main" id="{004498A7-DFFE-3364-D021-9BF9BC57AC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0" r="7796" b="3067"/>
          <a:stretch>
            <a:fillRect/>
          </a:stretch>
        </p:blipFill>
        <p:spPr>
          <a:xfrm rot="5400000">
            <a:off x="1546089" y="93309"/>
            <a:ext cx="4759423" cy="7069263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AA6E7EDC-CA2E-1F67-528C-6B4F94FB3EFE}"/>
              </a:ext>
            </a:extLst>
          </p:cNvPr>
          <p:cNvGrpSpPr/>
          <p:nvPr/>
        </p:nvGrpSpPr>
        <p:grpSpPr>
          <a:xfrm>
            <a:off x="132550" y="6362567"/>
            <a:ext cx="3094655" cy="415497"/>
            <a:chOff x="347933" y="6092911"/>
            <a:chExt cx="3055390" cy="355888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979244DD-ACBF-9DD2-D0EE-A5DBF27EF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F9D0E16F-D3FE-0271-9BDA-A846D030462B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10" name="Imagen 9" descr="Caja de madera&#10;&#10;El contenido generado por IA puede ser incorrecto.">
            <a:extLst>
              <a:ext uri="{FF2B5EF4-FFF2-40B4-BE49-F238E27FC236}">
                <a16:creationId xmlns:a16="http://schemas.microsoft.com/office/drawing/2014/main" id="{C1182667-6FE5-5FA3-193A-814DD9E238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126" y="1248229"/>
            <a:ext cx="3529123" cy="470549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08FF1952-4F82-D112-41D7-189F16EE17A0}"/>
              </a:ext>
            </a:extLst>
          </p:cNvPr>
          <p:cNvSpPr txBox="1"/>
          <p:nvPr/>
        </p:nvSpPr>
        <p:spPr>
          <a:xfrm>
            <a:off x="7796126" y="90654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1D746C"/>
                </a:solidFill>
              </a:rPr>
              <a:t>PCDU – Aluminium Enclosure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13016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1665D-083C-9960-804E-BB788EBD9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5742242D-E78C-795C-0125-F83B61F66A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D6622D0-84D5-1D34-D467-F83753BCB47D}"/>
              </a:ext>
            </a:extLst>
          </p:cNvPr>
          <p:cNvSpPr txBox="1"/>
          <p:nvPr/>
        </p:nvSpPr>
        <p:spPr>
          <a:xfrm>
            <a:off x="576029" y="308539"/>
            <a:ext cx="9413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C00000"/>
                </a:solidFill>
              </a:rPr>
              <a:t>PCDU Architecture </a:t>
            </a:r>
            <a:r>
              <a:rPr lang="en-GB" sz="3200" b="1" dirty="0">
                <a:solidFill>
                  <a:srgbClr val="1D746C"/>
                </a:solidFill>
              </a:rPr>
              <a:t>– Structure Integration</a:t>
            </a:r>
            <a:endParaRPr lang="en-AU" sz="3600" b="1" dirty="0">
              <a:solidFill>
                <a:srgbClr val="1D746C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F33076F-E00B-15ED-B2A8-5A3B19C94BA8}"/>
              </a:ext>
            </a:extLst>
          </p:cNvPr>
          <p:cNvSpPr txBox="1"/>
          <p:nvPr/>
        </p:nvSpPr>
        <p:spPr>
          <a:xfrm>
            <a:off x="576029" y="1134095"/>
            <a:ext cx="106452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b="1">
              <a:solidFill>
                <a:srgbClr val="1D746C"/>
              </a:solidFill>
            </a:endParaRPr>
          </a:p>
        </p:txBody>
      </p:sp>
      <p:pic>
        <p:nvPicPr>
          <p:cNvPr id="14" name="Imagen 13" descr="Imagen que contiene interior, tabla, pequeño, cuarto&#10;&#10;El contenido generado por IA puede ser incorrecto.">
            <a:extLst>
              <a:ext uri="{FF2B5EF4-FFF2-40B4-BE49-F238E27FC236}">
                <a16:creationId xmlns:a16="http://schemas.microsoft.com/office/drawing/2014/main" id="{8450F37A-769C-B88D-4DC2-50DB4B2A1C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855" y="976226"/>
            <a:ext cx="3906078" cy="5208103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38ED7847-9467-87D4-AF54-A2BFA39D620E}"/>
              </a:ext>
            </a:extLst>
          </p:cNvPr>
          <p:cNvGrpSpPr/>
          <p:nvPr/>
        </p:nvGrpSpPr>
        <p:grpSpPr>
          <a:xfrm>
            <a:off x="132550" y="6362567"/>
            <a:ext cx="3094655" cy="415497"/>
            <a:chOff x="347933" y="6092911"/>
            <a:chExt cx="3055390" cy="355888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E950FF89-1544-366A-2618-868251E85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7D0B418B-0F07-F610-8A87-6BA18013E498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12" name="Imagen 11" descr="Imagen que contiene interior, persona, tabla, computadora&#10;&#10;El contenido generado por IA puede ser incorrecto.">
            <a:extLst>
              <a:ext uri="{FF2B5EF4-FFF2-40B4-BE49-F238E27FC236}">
                <a16:creationId xmlns:a16="http://schemas.microsoft.com/office/drawing/2014/main" id="{AB8EDE2A-8697-2633-7747-267C0192B3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9" t="16923" r="27322" b="20769"/>
          <a:stretch>
            <a:fillRect/>
          </a:stretch>
        </p:blipFill>
        <p:spPr>
          <a:xfrm>
            <a:off x="6186818" y="976226"/>
            <a:ext cx="3202715" cy="5187696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6CA1C793-1502-7B7E-3332-0E87AC593BDC}"/>
              </a:ext>
            </a:extLst>
          </p:cNvPr>
          <p:cNvSpPr/>
          <p:nvPr/>
        </p:nvSpPr>
        <p:spPr>
          <a:xfrm>
            <a:off x="9580507" y="1715456"/>
            <a:ext cx="2585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b="1" dirty="0">
                <a:solidFill>
                  <a:srgbClr val="211E1E"/>
                </a:solidFill>
                <a:latin typeface="AdvPADBA"/>
              </a:rPr>
              <a:t>6U </a:t>
            </a:r>
            <a:r>
              <a:rPr lang="en-IE" b="1" dirty="0" err="1">
                <a:solidFill>
                  <a:srgbClr val="211E1E"/>
                </a:solidFill>
                <a:latin typeface="AdvPADBA"/>
              </a:rPr>
              <a:t>Cubesat</a:t>
            </a:r>
            <a:r>
              <a:rPr lang="en-IE" b="1" dirty="0">
                <a:solidFill>
                  <a:srgbClr val="211E1E"/>
                </a:solidFill>
                <a:latin typeface="AdvPADBA"/>
              </a:rPr>
              <a:t> Structure</a:t>
            </a:r>
            <a:endParaRPr lang="en-IE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9B99230-92F3-6A9F-1A41-C5A74E6774E5}"/>
              </a:ext>
            </a:extLst>
          </p:cNvPr>
          <p:cNvSpPr txBox="1"/>
          <p:nvPr/>
        </p:nvSpPr>
        <p:spPr>
          <a:xfrm>
            <a:off x="9580507" y="2390539"/>
            <a:ext cx="22027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b="1" dirty="0">
                <a:solidFill>
                  <a:srgbClr val="211E1E"/>
                </a:solidFill>
                <a:latin typeface="AdvPADBA"/>
              </a:rPr>
              <a:t>4x8S1P – SAS</a:t>
            </a:r>
          </a:p>
          <a:p>
            <a:r>
              <a:rPr lang="en-AU" sz="1400" dirty="0" err="1">
                <a:solidFill>
                  <a:srgbClr val="211E1E"/>
                </a:solidFill>
                <a:latin typeface="AdvPADBA"/>
              </a:rPr>
              <a:t>Cesi</a:t>
            </a:r>
            <a:r>
              <a:rPr lang="en-AU" sz="1400" dirty="0">
                <a:solidFill>
                  <a:srgbClr val="211E1E"/>
                </a:solidFill>
                <a:latin typeface="AdvPADBA"/>
              </a:rPr>
              <a:t> CTJ30-SCA </a:t>
            </a:r>
            <a:endParaRPr lang="en-AU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72111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9" y="285956"/>
            <a:ext cx="10492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>
                <a:solidFill>
                  <a:srgbClr val="C00000"/>
                </a:solidFill>
              </a:rPr>
              <a:t>Facilities</a:t>
            </a:r>
            <a:r>
              <a:rPr lang="en-CA" sz="3200" b="1" dirty="0">
                <a:solidFill>
                  <a:srgbClr val="1D746C"/>
                </a:solidFill>
              </a:rPr>
              <a:t> – Battery Characterization System</a:t>
            </a:r>
            <a:endParaRPr lang="en-CA" sz="3600" b="1" dirty="0">
              <a:solidFill>
                <a:srgbClr val="1D746C"/>
              </a:solidFill>
            </a:endParaRPr>
          </a:p>
        </p:txBody>
      </p:sp>
      <p:pic>
        <p:nvPicPr>
          <p:cNvPr id="6" name="Imagen 5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E0BB15A6-6912-A07F-7899-549FB03B1E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44" y="1017690"/>
            <a:ext cx="5357877" cy="5416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E918A77C-E6A4-3E6A-C608-2171554C1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574" y="4575522"/>
            <a:ext cx="985311" cy="650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06390AA7-2EE0-C363-0E51-23BC28035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9639" y="988022"/>
            <a:ext cx="2499001" cy="178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 descr="Imagen que contiene circuito&#10;&#10;Descripción generada automáticamente">
            <a:extLst>
              <a:ext uri="{FF2B5EF4-FFF2-40B4-BE49-F238E27FC236}">
                <a16:creationId xmlns:a16="http://schemas.microsoft.com/office/drawing/2014/main" id="{9BE5792A-E792-6C97-8691-89D9807080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3582" y="955501"/>
            <a:ext cx="3302449" cy="1887356"/>
          </a:xfrm>
          <a:prstGeom prst="rect">
            <a:avLst/>
          </a:prstGeom>
        </p:spPr>
      </p:pic>
      <p:pic>
        <p:nvPicPr>
          <p:cNvPr id="14" name="Imagen 13" descr="Un edificio con ventanas&#10;&#10;Descripción generada automáticamente con confianza media">
            <a:extLst>
              <a:ext uri="{FF2B5EF4-FFF2-40B4-BE49-F238E27FC236}">
                <a16:creationId xmlns:a16="http://schemas.microsoft.com/office/drawing/2014/main" id="{E24583A4-CAD5-E019-26E2-537E4F50FC3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3" t="7059" r="9281" b="4538"/>
          <a:stretch/>
        </p:blipFill>
        <p:spPr>
          <a:xfrm>
            <a:off x="7929735" y="3224193"/>
            <a:ext cx="3766833" cy="308124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929735" y="2870043"/>
            <a:ext cx="39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>
                <a:solidFill>
                  <a:srgbClr val="1D746C"/>
                </a:solidFill>
              </a:rPr>
              <a:t>12 different battery cells characterized </a:t>
            </a:r>
            <a:endParaRPr lang="es-E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AC47B3E-EE45-AB50-5491-E2C2C46B8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233" y="3574459"/>
            <a:ext cx="2331472" cy="155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F480FFA1-5908-AAB2-F431-8A2A482E324E}"/>
              </a:ext>
            </a:extLst>
          </p:cNvPr>
          <p:cNvSpPr/>
          <p:nvPr/>
        </p:nvSpPr>
        <p:spPr>
          <a:xfrm>
            <a:off x="5321210" y="4754124"/>
            <a:ext cx="23314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600" dirty="0" err="1"/>
              <a:t>Hioki</a:t>
            </a:r>
            <a:r>
              <a:rPr lang="en-CA" sz="1600" dirty="0"/>
              <a:t> BT4560</a:t>
            </a:r>
          </a:p>
          <a:p>
            <a:r>
              <a:rPr lang="en-CA" sz="1600" dirty="0"/>
              <a:t>Battery Impedance Meter</a:t>
            </a:r>
          </a:p>
          <a:p>
            <a:r>
              <a:rPr lang="en-CA" sz="1600" dirty="0">
                <a:solidFill>
                  <a:srgbClr val="C00000"/>
                </a:solidFill>
              </a:rPr>
              <a:t>June 2024</a:t>
            </a:r>
            <a:endParaRPr lang="es-ES" sz="1600" dirty="0">
              <a:solidFill>
                <a:srgbClr val="C00000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EB23799-2F25-236C-19A0-FA60B222C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210" y="5524902"/>
            <a:ext cx="2091097" cy="98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689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9" y="285956"/>
            <a:ext cx="10492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Facilities</a:t>
            </a:r>
            <a:r>
              <a:rPr lang="en-US" sz="3200" b="1" dirty="0">
                <a:solidFill>
                  <a:srgbClr val="1D746C"/>
                </a:solidFill>
              </a:rPr>
              <a:t> – SAS, Bat &amp; Sun Simulator</a:t>
            </a:r>
            <a:endParaRPr lang="en-US" sz="3600" b="1" dirty="0">
              <a:solidFill>
                <a:srgbClr val="1D746C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A18B1F9-2062-569D-9408-1C0D4971619D}"/>
              </a:ext>
            </a:extLst>
          </p:cNvPr>
          <p:cNvSpPr txBox="1"/>
          <p:nvPr/>
        </p:nvSpPr>
        <p:spPr>
          <a:xfrm>
            <a:off x="6263433" y="5476111"/>
            <a:ext cx="634787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/>
              <a:t>	</a:t>
            </a:r>
            <a:r>
              <a:rPr lang="es-ES" sz="1600" dirty="0"/>
              <a:t>LED LARGE AREA SOLAR SIMULATOR 25x50 cm2</a:t>
            </a:r>
          </a:p>
          <a:p>
            <a:pPr algn="ctr"/>
            <a:r>
              <a:rPr lang="es-ES" sz="1600" dirty="0"/>
              <a:t>	32 </a:t>
            </a:r>
            <a:r>
              <a:rPr lang="es-ES" sz="1600" dirty="0" err="1"/>
              <a:t>Channels</a:t>
            </a:r>
            <a:endParaRPr lang="es-ES" sz="1600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3C83116E-3AF6-293A-FB97-A01FD8F0BF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2955" y="1744185"/>
            <a:ext cx="3066089" cy="1540559"/>
          </a:xfrm>
          <a:prstGeom prst="rect">
            <a:avLst/>
          </a:prstGeom>
        </p:spPr>
      </p:pic>
      <p:pic>
        <p:nvPicPr>
          <p:cNvPr id="7" name="Imagen 6" descr="Imagen que contiene interior, refrigerador, cocina, pequeño&#10;&#10;Descripción generada automáticamente">
            <a:extLst>
              <a:ext uri="{FF2B5EF4-FFF2-40B4-BE49-F238E27FC236}">
                <a16:creationId xmlns:a16="http://schemas.microsoft.com/office/drawing/2014/main" id="{3FEFE122-0078-056A-B1B4-E7A087150BA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144" y="1012557"/>
            <a:ext cx="3347666" cy="4463554"/>
          </a:xfrm>
          <a:prstGeom prst="rect">
            <a:avLst/>
          </a:prstGeom>
        </p:spPr>
      </p:pic>
      <p:pic>
        <p:nvPicPr>
          <p:cNvPr id="23" name="Imagen 22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2F03DB41-AE5C-D6DB-9577-92312DD3FE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891" y="3646614"/>
            <a:ext cx="3257698" cy="1954619"/>
          </a:xfrm>
          <a:prstGeom prst="rect">
            <a:avLst/>
          </a:prstGeom>
        </p:spPr>
      </p:pic>
      <p:pic>
        <p:nvPicPr>
          <p:cNvPr id="2050" name="Picture 2" descr="2461 Keithley, Unidad de Medida de Fuente, SourceMeter, Gráfica | Farnell ES">
            <a:extLst>
              <a:ext uri="{FF2B5EF4-FFF2-40B4-BE49-F238E27FC236}">
                <a16:creationId xmlns:a16="http://schemas.microsoft.com/office/drawing/2014/main" id="{1C86B2F2-F47F-6E50-5544-FF67ACEF5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49" y="4748603"/>
            <a:ext cx="2601637" cy="120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9118060" y="660912"/>
            <a:ext cx="1638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G2V SUNBRICK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95760" y="4453474"/>
            <a:ext cx="2077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SMU KEITHLEY 2461</a:t>
            </a:r>
          </a:p>
        </p:txBody>
      </p:sp>
      <p:pic>
        <p:nvPicPr>
          <p:cNvPr id="6" name="Picture 2" descr="IT-N2100 Series Solar Array Simulator-Welcome to ITECH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91" y="1494876"/>
            <a:ext cx="2991894" cy="1357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996045" y="1216798"/>
            <a:ext cx="2034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4xSAS ITECH IT2100</a:t>
            </a:r>
          </a:p>
        </p:txBody>
      </p:sp>
      <p:pic>
        <p:nvPicPr>
          <p:cNvPr id="2052" name="Picture 4" descr="ITECH IT-M3612 Regenerative Power System (200 W, 60 V, 30 A) - Altoo Ap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26" y="3398056"/>
            <a:ext cx="3608786" cy="81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ángulo 11"/>
          <p:cNvSpPr/>
          <p:nvPr/>
        </p:nvSpPr>
        <p:spPr>
          <a:xfrm>
            <a:off x="996045" y="3132702"/>
            <a:ext cx="2029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4xBat ITECH M3612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F1426-88CC-AF1B-E443-CFF1520F757C}"/>
              </a:ext>
            </a:extLst>
          </p:cNvPr>
          <p:cNvSpPr txBox="1"/>
          <p:nvPr/>
        </p:nvSpPr>
        <p:spPr>
          <a:xfrm>
            <a:off x="981840" y="1022011"/>
            <a:ext cx="64947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SOLAR ARRAY SIMULATOR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7A3763B-9687-A9B8-C063-F83718353507}"/>
              </a:ext>
            </a:extLst>
          </p:cNvPr>
          <p:cNvSpPr txBox="1"/>
          <p:nvPr/>
        </p:nvSpPr>
        <p:spPr>
          <a:xfrm>
            <a:off x="996045" y="2940558"/>
            <a:ext cx="64947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BATTERY SIMULATOR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71D2434-F17D-A7E1-C7F3-6FF3567E8749}"/>
              </a:ext>
            </a:extLst>
          </p:cNvPr>
          <p:cNvSpPr txBox="1"/>
          <p:nvPr/>
        </p:nvSpPr>
        <p:spPr>
          <a:xfrm>
            <a:off x="878458" y="4254592"/>
            <a:ext cx="64947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SOURCE MEASUREMENT UNIT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FB40A7-FC23-2936-6D27-AFBE9CDAA1A3}"/>
              </a:ext>
            </a:extLst>
          </p:cNvPr>
          <p:cNvSpPr txBox="1"/>
          <p:nvPr/>
        </p:nvSpPr>
        <p:spPr>
          <a:xfrm>
            <a:off x="8944628" y="436613"/>
            <a:ext cx="64947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SUN SIMULATOR</a:t>
            </a:r>
          </a:p>
        </p:txBody>
      </p:sp>
    </p:spTree>
    <p:extLst>
      <p:ext uri="{BB962C8B-B14F-4D97-AF65-F5344CB8AC3E}">
        <p14:creationId xmlns:p14="http://schemas.microsoft.com/office/powerpoint/2010/main" val="2427166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9" y="285956"/>
            <a:ext cx="906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rgbClr val="C00000"/>
                </a:solidFill>
              </a:rPr>
              <a:t>PCDU </a:t>
            </a:r>
            <a:r>
              <a:rPr lang="es-ES" sz="3200" b="1" dirty="0" err="1">
                <a:solidFill>
                  <a:srgbClr val="C00000"/>
                </a:solidFill>
              </a:rPr>
              <a:t>Validation</a:t>
            </a:r>
            <a:r>
              <a:rPr lang="es-ES" sz="3200" b="1" dirty="0">
                <a:solidFill>
                  <a:srgbClr val="C00000"/>
                </a:solidFill>
              </a:rPr>
              <a:t> </a:t>
            </a:r>
            <a:r>
              <a:rPr lang="es-ES" sz="3200" b="1" dirty="0">
                <a:solidFill>
                  <a:srgbClr val="1D746C"/>
                </a:solidFill>
              </a:rPr>
              <a:t>– In-House </a:t>
            </a:r>
            <a:r>
              <a:rPr lang="es-ES" sz="3200" b="1" dirty="0" err="1">
                <a:solidFill>
                  <a:srgbClr val="1D746C"/>
                </a:solidFill>
              </a:rPr>
              <a:t>Functional</a:t>
            </a:r>
            <a:r>
              <a:rPr lang="es-ES" sz="3200" b="1" dirty="0">
                <a:solidFill>
                  <a:srgbClr val="1D746C"/>
                </a:solidFill>
              </a:rPr>
              <a:t> </a:t>
            </a:r>
            <a:r>
              <a:rPr lang="es-ES" sz="3200" b="1" dirty="0" err="1">
                <a:solidFill>
                  <a:srgbClr val="1D746C"/>
                </a:solidFill>
              </a:rPr>
              <a:t>Tests</a:t>
            </a:r>
            <a:r>
              <a:rPr lang="es-ES" sz="3200" b="1" dirty="0">
                <a:solidFill>
                  <a:srgbClr val="1D746C"/>
                </a:solidFill>
              </a:rPr>
              <a:t> - OK</a:t>
            </a:r>
            <a:endParaRPr lang="es-ES" sz="3600" b="1" dirty="0">
              <a:solidFill>
                <a:srgbClr val="1D746C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722924-4CF0-1E47-C247-8DCF729FCC91}"/>
              </a:ext>
            </a:extLst>
          </p:cNvPr>
          <p:cNvSpPr txBox="1"/>
          <p:nvPr/>
        </p:nvSpPr>
        <p:spPr>
          <a:xfrm>
            <a:off x="576029" y="1134095"/>
            <a:ext cx="106452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s-ES" sz="28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b="1">
              <a:solidFill>
                <a:srgbClr val="1D746C"/>
              </a:solidFill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6C10EE5B-D371-BFE5-1654-10DF09F397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968" y="994645"/>
            <a:ext cx="8655484" cy="486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823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</a:t>
              </a:r>
              <a:r>
                <a:rPr lang="en-US" sz="700" dirty="0" err="1">
                  <a:solidFill>
                    <a:schemeClr val="bg2">
                      <a:lumMod val="50000"/>
                    </a:schemeClr>
                  </a:solidFill>
                </a:rPr>
                <a:t>NextGenerationEU</a:t>
              </a:r>
              <a:r>
                <a:rPr lang="en-US" sz="700" dirty="0">
                  <a:solidFill>
                    <a:schemeClr val="bg2">
                      <a:lumMod val="50000"/>
                    </a:schemeClr>
                  </a:solidFill>
                </a:rPr>
                <a:t> and </a:t>
              </a:r>
              <a:r>
                <a:rPr lang="en-US" sz="700" dirty="0" err="1">
                  <a:solidFill>
                    <a:schemeClr val="bg2">
                      <a:lumMod val="50000"/>
                    </a:schemeClr>
                  </a:solidFill>
                </a:rPr>
                <a:t>Generalitat</a:t>
              </a:r>
              <a:r>
                <a:rPr lang="en-US" sz="700" dirty="0">
                  <a:solidFill>
                    <a:schemeClr val="bg2">
                      <a:lumMod val="50000"/>
                    </a:schemeClr>
                  </a:solidFill>
                </a:rPr>
                <a:t> </a:t>
              </a:r>
              <a:r>
                <a:rPr lang="en-US" sz="700" dirty="0" err="1">
                  <a:solidFill>
                    <a:schemeClr val="bg2">
                      <a:lumMod val="50000"/>
                    </a:schemeClr>
                  </a:solidFill>
                </a:rPr>
                <a:t>Valenciana</a:t>
              </a:r>
              <a:r>
                <a:rPr lang="en-US" sz="700" dirty="0">
                  <a:solidFill>
                    <a:schemeClr val="bg2">
                      <a:lumMod val="50000"/>
                    </a:schemeClr>
                  </a:solidFill>
                </a:rPr>
                <a:t>.</a:t>
              </a:r>
              <a:endParaRPr lang="es-ES" sz="7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64295" y="382938"/>
            <a:ext cx="5941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C00000"/>
                </a:solidFill>
              </a:rPr>
              <a:t>Presentation Outline</a:t>
            </a:r>
            <a:endParaRPr lang="en-GB" sz="3600" b="1" dirty="0">
              <a:solidFill>
                <a:srgbClr val="C00000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722924-4CF0-1E47-C247-8DCF729FCC91}"/>
              </a:ext>
            </a:extLst>
          </p:cNvPr>
          <p:cNvSpPr txBox="1"/>
          <p:nvPr/>
        </p:nvSpPr>
        <p:spPr>
          <a:xfrm>
            <a:off x="564295" y="1300349"/>
            <a:ext cx="106452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Introduction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Project Objectives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SPES PCDU Architecture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Facilities and Equipment Acquired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PCDU Validation and Test Results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Summary and Conclusions</a:t>
            </a:r>
          </a:p>
        </p:txBody>
      </p:sp>
      <p:pic>
        <p:nvPicPr>
          <p:cNvPr id="6" name="Imagen 5" descr="Imagen que contiene interior, persona, tabla, computadora&#10;&#10;El contenido generado por IA puede ser incorrecto.">
            <a:extLst>
              <a:ext uri="{FF2B5EF4-FFF2-40B4-BE49-F238E27FC236}">
                <a16:creationId xmlns:a16="http://schemas.microsoft.com/office/drawing/2014/main" id="{548162AB-D6B9-CB21-4A30-B57FD4C217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9" t="16923" r="27322" b="20769"/>
          <a:stretch>
            <a:fillRect/>
          </a:stretch>
        </p:blipFill>
        <p:spPr>
          <a:xfrm>
            <a:off x="7102587" y="489816"/>
            <a:ext cx="3312003" cy="536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61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28461-386E-C5BF-8109-15B7C99AF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6C8F2F3D-3E80-103B-7128-4FBFC388C6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E0C21CB-D50A-A80D-FBDD-17D531FE103F}"/>
              </a:ext>
            </a:extLst>
          </p:cNvPr>
          <p:cNvSpPr txBox="1"/>
          <p:nvPr/>
        </p:nvSpPr>
        <p:spPr>
          <a:xfrm>
            <a:off x="576028" y="285956"/>
            <a:ext cx="10430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PCDU Validation </a:t>
            </a:r>
            <a:r>
              <a:rPr lang="en-US" sz="3200" b="1" dirty="0">
                <a:solidFill>
                  <a:srgbClr val="1D746C"/>
                </a:solidFill>
              </a:rPr>
              <a:t>– Thermal Vacuum Chamber (TVAC) Tests </a:t>
            </a:r>
            <a:endParaRPr lang="en-US" sz="3600" b="1" dirty="0">
              <a:solidFill>
                <a:srgbClr val="1D746C"/>
              </a:solidFill>
            </a:endParaRPr>
          </a:p>
        </p:txBody>
      </p:sp>
      <p:sp>
        <p:nvSpPr>
          <p:cNvPr id="7" name="AutoShape 4" descr="ALTER ESPAÑA - Nuestra empresa | ALTER TECHNOLOGY TÜV NORD">
            <a:extLst>
              <a:ext uri="{FF2B5EF4-FFF2-40B4-BE49-F238E27FC236}">
                <a16:creationId xmlns:a16="http://schemas.microsoft.com/office/drawing/2014/main" id="{D059DE20-852B-B22C-428E-95E2AC78CF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932304" y="-1097755"/>
            <a:ext cx="52291" cy="5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078" name="Picture 6" descr="Alter Technology - Seguritecnia">
            <a:extLst>
              <a:ext uri="{FF2B5EF4-FFF2-40B4-BE49-F238E27FC236}">
                <a16:creationId xmlns:a16="http://schemas.microsoft.com/office/drawing/2014/main" id="{336304FE-25C2-1FAB-C1DC-A6741C3C5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903" y="-65723"/>
            <a:ext cx="1558346" cy="103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 descr="Un escritorio con una computadora en una oficina&#10;&#10;El contenido generado por IA puede ser incorrecto.">
            <a:extLst>
              <a:ext uri="{FF2B5EF4-FFF2-40B4-BE49-F238E27FC236}">
                <a16:creationId xmlns:a16="http://schemas.microsoft.com/office/drawing/2014/main" id="{E06246EE-950F-D3F0-1884-B667068C53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19" y="870731"/>
            <a:ext cx="6884404" cy="516330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4AD2BD81-93CF-6D3C-6428-AA2CDDD0E0D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" t="10773" r="667" b="2342"/>
          <a:stretch/>
        </p:blipFill>
        <p:spPr bwMode="auto">
          <a:xfrm>
            <a:off x="7873414" y="2757233"/>
            <a:ext cx="4211835" cy="1764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3331300-EBFC-6530-4C65-5F23087D69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414" y="4515374"/>
            <a:ext cx="3917930" cy="1790067"/>
          </a:xfrm>
          <a:prstGeom prst="rect">
            <a:avLst/>
          </a:prstGeom>
          <a:noFill/>
        </p:spPr>
      </p:pic>
      <p:pic>
        <p:nvPicPr>
          <p:cNvPr id="17" name="Imagen 16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787A4DEC-1479-93BD-E347-BE10738152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036" y="870731"/>
            <a:ext cx="3613708" cy="1758141"/>
          </a:xfrm>
          <a:prstGeom prst="rect">
            <a:avLst/>
          </a:prstGeom>
          <a:noFill/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16666681-B7CF-90F6-97A7-CD021A7924C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4A750687-38C4-9D5B-1F74-A555E243B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5ACA6E15-A244-D64F-3824-D5801E447AD7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0FAEF1-B296-D961-216A-2B00A5F1DE3F}"/>
              </a:ext>
            </a:extLst>
          </p:cNvPr>
          <p:cNvSpPr txBox="1"/>
          <p:nvPr/>
        </p:nvSpPr>
        <p:spPr>
          <a:xfrm>
            <a:off x="3513784" y="6027457"/>
            <a:ext cx="749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C00000"/>
                </a:solidFill>
              </a:rPr>
              <a:t>Fault Free Operation TVAC -40ºC-60ºC</a:t>
            </a:r>
          </a:p>
        </p:txBody>
      </p:sp>
    </p:spTree>
    <p:extLst>
      <p:ext uri="{BB962C8B-B14F-4D97-AF65-F5344CB8AC3E}">
        <p14:creationId xmlns:p14="http://schemas.microsoft.com/office/powerpoint/2010/main" val="1716053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8" y="285956"/>
            <a:ext cx="10211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PCDU Validation </a:t>
            </a:r>
            <a:r>
              <a:rPr lang="en-US" sz="3200" b="1" dirty="0">
                <a:solidFill>
                  <a:srgbClr val="1D746C"/>
                </a:solidFill>
              </a:rPr>
              <a:t>– Total Ionizing Dose (TID) Radiation Tests </a:t>
            </a:r>
            <a:endParaRPr lang="en-US" sz="3600" b="1" dirty="0">
              <a:solidFill>
                <a:srgbClr val="1D746C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02584EF7-90E7-ABE1-73A3-B2076CF017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33" y="950429"/>
            <a:ext cx="8812696" cy="4957141"/>
          </a:xfrm>
          <a:prstGeom prst="rect">
            <a:avLst/>
          </a:prstGeom>
        </p:spPr>
      </p:pic>
      <p:pic>
        <p:nvPicPr>
          <p:cNvPr id="2050" name="Picture 2" descr="Cultura Científica y de la Innovación del CNA - Presentación del Centro  Nacional de Aceleradores">
            <a:extLst>
              <a:ext uri="{FF2B5EF4-FFF2-40B4-BE49-F238E27FC236}">
                <a16:creationId xmlns:a16="http://schemas.microsoft.com/office/drawing/2014/main" id="{7857431F-958B-2956-C035-6F1AD900E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3152" y="2802749"/>
            <a:ext cx="1971040" cy="52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4F6E5C61-9DA1-E7C2-9EAC-938004FB00E3}"/>
              </a:ext>
            </a:extLst>
          </p:cNvPr>
          <p:cNvSpPr/>
          <p:nvPr/>
        </p:nvSpPr>
        <p:spPr>
          <a:xfrm>
            <a:off x="6571488" y="2231136"/>
            <a:ext cx="1328928" cy="1816608"/>
          </a:xfrm>
          <a:prstGeom prst="rect">
            <a:avLst/>
          </a:prstGeom>
          <a:noFill/>
          <a:ln w="698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5E3E6B2-D1DB-953A-7FF0-31F039F785F7}"/>
              </a:ext>
            </a:extLst>
          </p:cNvPr>
          <p:cNvSpPr txBox="1"/>
          <p:nvPr/>
        </p:nvSpPr>
        <p:spPr>
          <a:xfrm>
            <a:off x="3818467" y="593610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C00000"/>
                </a:solidFill>
              </a:rPr>
              <a:t>Fault Free Operation TID &gt; 70 </a:t>
            </a:r>
            <a:r>
              <a:rPr lang="en-AU" dirty="0" err="1">
                <a:solidFill>
                  <a:srgbClr val="C00000"/>
                </a:solidFill>
              </a:rPr>
              <a:t>kRads</a:t>
            </a:r>
            <a:endParaRPr lang="en-A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205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4BDA39-3958-24F2-D41E-882AB2E30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6A136D7-390B-3AB0-6529-F49DF34C08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5EB1F27-5B27-1E26-A02A-046920AA55B4}"/>
              </a:ext>
            </a:extLst>
          </p:cNvPr>
          <p:cNvSpPr txBox="1"/>
          <p:nvPr/>
        </p:nvSpPr>
        <p:spPr>
          <a:xfrm>
            <a:off x="576028" y="285956"/>
            <a:ext cx="981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PCDU Validation </a:t>
            </a:r>
            <a:r>
              <a:rPr lang="en-US" sz="3200" b="1" dirty="0">
                <a:solidFill>
                  <a:srgbClr val="1D746C"/>
                </a:solidFill>
              </a:rPr>
              <a:t>- Vibration Tests</a:t>
            </a:r>
            <a:endParaRPr lang="en-US" sz="3600" b="1" dirty="0">
              <a:solidFill>
                <a:srgbClr val="1D746C"/>
              </a:solidFill>
            </a:endParaRPr>
          </a:p>
        </p:txBody>
      </p:sp>
      <p:sp>
        <p:nvSpPr>
          <p:cNvPr id="7" name="AutoShape 4" descr="ALTER ESPAÑA - Nuestra empresa | ALTER TECHNOLOGY TÜV NORD">
            <a:extLst>
              <a:ext uri="{FF2B5EF4-FFF2-40B4-BE49-F238E27FC236}">
                <a16:creationId xmlns:a16="http://schemas.microsoft.com/office/drawing/2014/main" id="{1E07D049-B3B2-3A97-506A-DF5FB9654E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932304" y="-1097755"/>
            <a:ext cx="52291" cy="5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078" name="Picture 6" descr="Alter Technology - Seguritecnia">
            <a:extLst>
              <a:ext uri="{FF2B5EF4-FFF2-40B4-BE49-F238E27FC236}">
                <a16:creationId xmlns:a16="http://schemas.microsoft.com/office/drawing/2014/main" id="{E02D406B-BF73-5F6D-0890-69548F4F3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903" y="-65723"/>
            <a:ext cx="1558346" cy="103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Imagen que contiene interior, tabla, cuarto, pequeño&#10;&#10;El contenido generado por IA puede ser incorrecto.">
            <a:extLst>
              <a:ext uri="{FF2B5EF4-FFF2-40B4-BE49-F238E27FC236}">
                <a16:creationId xmlns:a16="http://schemas.microsoft.com/office/drawing/2014/main" id="{66B8F536-072B-D2ED-F980-A345855F78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46" y="1059872"/>
            <a:ext cx="6317673" cy="4738255"/>
          </a:xfrm>
          <a:prstGeom prst="rect">
            <a:avLst/>
          </a:prstGeom>
        </p:spPr>
      </p:pic>
      <p:pic>
        <p:nvPicPr>
          <p:cNvPr id="11" name="Imagen 10" descr="Imagen que contiene interior, tabla, computadora, computer&#10;&#10;El contenido generado por IA puede ser incorrecto.">
            <a:extLst>
              <a:ext uri="{FF2B5EF4-FFF2-40B4-BE49-F238E27FC236}">
                <a16:creationId xmlns:a16="http://schemas.microsoft.com/office/drawing/2014/main" id="{DDCC581A-8E74-ED19-4E90-0B93A143C8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487" y="1059872"/>
            <a:ext cx="3553691" cy="4738255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A07A9058-295F-C773-53C8-3741BF5F0FEE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F51C19D9-2A8E-DE49-52E6-5DF8F838D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EF15A0E8-4F05-CC1C-D236-A6E571B8A93F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1AFCD2AD-BAED-A5EB-AE67-36335116F210}"/>
              </a:ext>
            </a:extLst>
          </p:cNvPr>
          <p:cNvSpPr txBox="1"/>
          <p:nvPr/>
        </p:nvSpPr>
        <p:spPr>
          <a:xfrm>
            <a:off x="3818467" y="593610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C00000"/>
                </a:solidFill>
              </a:rPr>
              <a:t>PASSED</a:t>
            </a:r>
          </a:p>
        </p:txBody>
      </p:sp>
    </p:spTree>
    <p:extLst>
      <p:ext uri="{BB962C8B-B14F-4D97-AF65-F5344CB8AC3E}">
        <p14:creationId xmlns:p14="http://schemas.microsoft.com/office/powerpoint/2010/main" val="4217103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B7623-F12E-BFB2-DB3F-F24AA753A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2E98D876-01BB-C65B-3BA5-07F0D4809E21}"/>
              </a:ext>
            </a:extLst>
          </p:cNvPr>
          <p:cNvGrpSpPr/>
          <p:nvPr/>
        </p:nvGrpSpPr>
        <p:grpSpPr>
          <a:xfrm>
            <a:off x="127971" y="6455682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37B2013A-E8AD-5907-C381-CB5EB7A55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0E778FE0-C2EA-3BDE-7E55-FDABE5BCE1C5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86D179AA-DE5B-5690-BDC3-17EFDD3FA2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D71C5EE-6A55-EF23-35F7-F8969D60627C}"/>
              </a:ext>
            </a:extLst>
          </p:cNvPr>
          <p:cNvSpPr txBox="1"/>
          <p:nvPr/>
        </p:nvSpPr>
        <p:spPr>
          <a:xfrm>
            <a:off x="576029" y="285956"/>
            <a:ext cx="5941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Conclusions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E50C832-5BC7-E8A5-E198-BACD05314498}"/>
              </a:ext>
            </a:extLst>
          </p:cNvPr>
          <p:cNvSpPr txBox="1"/>
          <p:nvPr/>
        </p:nvSpPr>
        <p:spPr>
          <a:xfrm>
            <a:off x="576029" y="1134095"/>
            <a:ext cx="106452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s-ES" sz="28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b="1">
              <a:solidFill>
                <a:srgbClr val="1D746C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0AF4AC7-2171-AAB8-2A4E-1130A50FEB63}"/>
              </a:ext>
            </a:extLst>
          </p:cNvPr>
          <p:cNvSpPr txBox="1"/>
          <p:nvPr/>
        </p:nvSpPr>
        <p:spPr>
          <a:xfrm>
            <a:off x="660695" y="1085879"/>
            <a:ext cx="1064524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6U Modular/Scalable HiRel PCDU ready – TRL  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Technology ready for integration in future space missions.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Validated advanced </a:t>
            </a:r>
            <a:r>
              <a:rPr lang="en-GB" sz="2800" i="1" dirty="0">
                <a:solidFill>
                  <a:schemeClr val="accent1"/>
                </a:solidFill>
              </a:rPr>
              <a:t>“Careful COTS” </a:t>
            </a:r>
            <a:r>
              <a:rPr lang="en-GB" sz="2800" dirty="0"/>
              <a:t>and </a:t>
            </a:r>
            <a:r>
              <a:rPr lang="en-GB" sz="2800" i="1" dirty="0">
                <a:solidFill>
                  <a:schemeClr val="accent1"/>
                </a:solidFill>
              </a:rPr>
              <a:t>“New Space”</a:t>
            </a:r>
            <a:r>
              <a:rPr lang="en-GB" sz="2800" dirty="0"/>
              <a:t> methodologies for power conversion and distribution.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Consolidated a technological capability in high-reliability satellite power systems within the Valencian Community.</a:t>
            </a:r>
          </a:p>
          <a:p>
            <a:endParaRPr lang="es-E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Research group specialized in power systems for space applications.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Facilities and Know-How for Space Power Electronics.</a:t>
            </a:r>
          </a:p>
        </p:txBody>
      </p:sp>
    </p:spTree>
    <p:extLst>
      <p:ext uri="{BB962C8B-B14F-4D97-AF65-F5344CB8AC3E}">
        <p14:creationId xmlns:p14="http://schemas.microsoft.com/office/powerpoint/2010/main" val="3459036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3DF4B2D0-410A-4014-A4BF-AAF4A46224A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8882" y="181007"/>
            <a:ext cx="3671262" cy="1485138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C634810F-409E-45F2-944F-4665FCCE14A7}"/>
              </a:ext>
            </a:extLst>
          </p:cNvPr>
          <p:cNvSpPr txBox="1"/>
          <p:nvPr/>
        </p:nvSpPr>
        <p:spPr>
          <a:xfrm>
            <a:off x="5853707" y="1751950"/>
            <a:ext cx="594141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1D746C"/>
                </a:solidFill>
              </a:rPr>
              <a:t>Deep Space Microsatellite Power System Development</a:t>
            </a:r>
          </a:p>
          <a:p>
            <a:r>
              <a:rPr lang="es-ES" sz="2800" b="1" dirty="0">
                <a:solidFill>
                  <a:srgbClr val="1D746C"/>
                </a:solidFill>
              </a:rPr>
              <a:t>ASFAE/2022/021</a:t>
            </a:r>
            <a:endParaRPr lang="en-GB" sz="2800" b="1" dirty="0">
              <a:solidFill>
                <a:srgbClr val="1D746C"/>
              </a:solidFill>
            </a:endParaRPr>
          </a:p>
          <a:p>
            <a:endParaRPr lang="en-GB" sz="3200" b="1" dirty="0">
              <a:solidFill>
                <a:srgbClr val="1D746C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B749E7B-6548-4686-BF34-DDC54467E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569" y="41953"/>
            <a:ext cx="5258971" cy="466047"/>
          </a:xfrm>
          <a:prstGeom prst="rect">
            <a:avLst/>
          </a:prstGeom>
        </p:spPr>
      </p:pic>
      <p:pic>
        <p:nvPicPr>
          <p:cNvPr id="6" name="Imagen 5" descr="Imagen que contiene hombre, parado, tabla, tablero&#10;&#10;Descripción generada automáticamente">
            <a:extLst>
              <a:ext uri="{FF2B5EF4-FFF2-40B4-BE49-F238E27FC236}">
                <a16:creationId xmlns:a16="http://schemas.microsoft.com/office/drawing/2014/main" id="{42E9EE3D-8530-EBE1-92E2-0D3A57CDDB4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93286">
            <a:off x="1644815" y="1826282"/>
            <a:ext cx="3271486" cy="436198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C2769E4-23C2-146F-511C-64A10251F91E}"/>
              </a:ext>
            </a:extLst>
          </p:cNvPr>
          <p:cNvSpPr txBox="1"/>
          <p:nvPr/>
        </p:nvSpPr>
        <p:spPr>
          <a:xfrm>
            <a:off x="5853707" y="3612482"/>
            <a:ext cx="36712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/>
              <a:t>José Manuel Blanes Martínez</a:t>
            </a:r>
            <a:endParaRPr lang="es-ES" sz="2200" b="1" baseline="300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037760D-CC27-3B17-62C3-915640249B09}"/>
              </a:ext>
            </a:extLst>
          </p:cNvPr>
          <p:cNvSpPr txBox="1"/>
          <p:nvPr/>
        </p:nvSpPr>
        <p:spPr>
          <a:xfrm>
            <a:off x="5853707" y="4346770"/>
            <a:ext cx="5162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bg1">
                    <a:lumMod val="65000"/>
                  </a:schemeClr>
                </a:solidFill>
              </a:rPr>
              <a:t>Universidad Miguel Hernández de Elche</a:t>
            </a:r>
            <a:endParaRPr lang="es-ES" sz="1600" b="1" baseline="30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3E75633-C6AB-2B71-5E10-CA30CB0E0EEC}"/>
              </a:ext>
            </a:extLst>
          </p:cNvPr>
          <p:cNvSpPr txBox="1"/>
          <p:nvPr/>
        </p:nvSpPr>
        <p:spPr>
          <a:xfrm>
            <a:off x="5853707" y="4004021"/>
            <a:ext cx="5162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Space Power and Electronics System Group</a:t>
            </a:r>
            <a:endParaRPr lang="en-US" sz="1600" b="1" baseline="30000">
              <a:solidFill>
                <a:srgbClr val="C00000"/>
              </a:solidFill>
            </a:endParaRP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A4AA7414-A589-905D-8F00-013981028102}"/>
              </a:ext>
            </a:extLst>
          </p:cNvPr>
          <p:cNvGrpSpPr>
            <a:grpSpLocks noChangeAspect="1"/>
          </p:cNvGrpSpPr>
          <p:nvPr/>
        </p:nvGrpSpPr>
        <p:grpSpPr>
          <a:xfrm>
            <a:off x="7689338" y="4737387"/>
            <a:ext cx="1305079" cy="504982"/>
            <a:chOff x="10174680" y="5548736"/>
            <a:chExt cx="1870175" cy="723638"/>
          </a:xfrm>
        </p:grpSpPr>
        <p:pic>
          <p:nvPicPr>
            <p:cNvPr id="10" name="Picture 2" descr="Imagen1">
              <a:extLst>
                <a:ext uri="{FF2B5EF4-FFF2-40B4-BE49-F238E27FC236}">
                  <a16:creationId xmlns:a16="http://schemas.microsoft.com/office/drawing/2014/main" id="{09376407-41A2-43CC-9716-38F7C88850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74680" y="5589868"/>
              <a:ext cx="682506" cy="6825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916E0D10-1C05-CC12-5E43-B6D3A003AF25}"/>
                </a:ext>
              </a:extLst>
            </p:cNvPr>
            <p:cNvSpPr txBox="1">
              <a:spLocks/>
            </p:cNvSpPr>
            <p:nvPr/>
          </p:nvSpPr>
          <p:spPr>
            <a:xfrm>
              <a:off x="10857185" y="5548736"/>
              <a:ext cx="1187670" cy="6615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SPES</a:t>
              </a:r>
              <a:endParaRPr lang="es-ES" sz="1200" i="1" dirty="0"/>
            </a:p>
          </p:txBody>
        </p:sp>
      </p:grp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4EB8E11-09BD-7C3B-00D3-DE8955686518}"/>
              </a:ext>
            </a:extLst>
          </p:cNvPr>
          <p:cNvSpPr txBox="1"/>
          <p:nvPr/>
        </p:nvSpPr>
        <p:spPr>
          <a:xfrm>
            <a:off x="5853708" y="5441118"/>
            <a:ext cx="42046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1D746C"/>
                </a:solidFill>
              </a:rPr>
              <a:t>Reunión Final del Plan Complementario de Astrofísica y Altas Energías</a:t>
            </a:r>
          </a:p>
          <a:p>
            <a:r>
              <a:rPr lang="es-ES" sz="1600" b="1" dirty="0">
                <a:solidFill>
                  <a:srgbClr val="1D746C"/>
                </a:solidFill>
              </a:rPr>
              <a:t>Noviembre 2025, Santander</a:t>
            </a:r>
          </a:p>
        </p:txBody>
      </p:sp>
      <p:pic>
        <p:nvPicPr>
          <p:cNvPr id="14" name="Picture 4" descr="Servicio de Comunicación, Marketing y Atención al Estudiantado » Imagen  Corporativa">
            <a:extLst>
              <a:ext uri="{FF2B5EF4-FFF2-40B4-BE49-F238E27FC236}">
                <a16:creationId xmlns:a16="http://schemas.microsoft.com/office/drawing/2014/main" id="{FCCA17FC-D736-FC59-BCBB-31AAB3693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847" y="4619404"/>
            <a:ext cx="1806502" cy="74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500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127971" y="6455682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9" y="285956"/>
            <a:ext cx="8675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Backup Slides – </a:t>
            </a:r>
            <a:r>
              <a:rPr lang="en-US" sz="3200" b="1" dirty="0">
                <a:solidFill>
                  <a:srgbClr val="0797A2"/>
                </a:solidFill>
              </a:rPr>
              <a:t>ASFAE 2022/21 Results</a:t>
            </a:r>
            <a:endParaRPr lang="en-US" sz="3600" b="1" dirty="0">
              <a:solidFill>
                <a:srgbClr val="0797A2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722924-4CF0-1E47-C247-8DCF729FCC91}"/>
              </a:ext>
            </a:extLst>
          </p:cNvPr>
          <p:cNvSpPr txBox="1"/>
          <p:nvPr/>
        </p:nvSpPr>
        <p:spPr>
          <a:xfrm>
            <a:off x="576029" y="1134095"/>
            <a:ext cx="106452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s-ES" sz="28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b="1">
              <a:solidFill>
                <a:srgbClr val="1D746C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4652A34-CE47-EF65-D0C5-DA2C7B910847}"/>
              </a:ext>
            </a:extLst>
          </p:cNvPr>
          <p:cNvSpPr txBox="1"/>
          <p:nvPr/>
        </p:nvSpPr>
        <p:spPr>
          <a:xfrm>
            <a:off x="576029" y="1005977"/>
            <a:ext cx="1064524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1 Post-Doctoral researcher hired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1 Pre-Doctoral researcher hired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1 PhD Thesis on-going  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5 Papers in indexed Journals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7 Conferences Proceedings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1 Private company collaboration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Consolidated a technological capability in high-reliability satellite power systems within the Valencian Community.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59504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06027" y="230933"/>
            <a:ext cx="5941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Introduction</a:t>
            </a:r>
            <a:r>
              <a:rPr lang="en-US" sz="3200" b="1" dirty="0">
                <a:solidFill>
                  <a:srgbClr val="1D746C"/>
                </a:solidFill>
              </a:rPr>
              <a:t> – Rise of </a:t>
            </a:r>
            <a:r>
              <a:rPr lang="en-US" sz="3200" b="1" dirty="0" err="1">
                <a:solidFill>
                  <a:srgbClr val="1D746C"/>
                </a:solidFill>
              </a:rPr>
              <a:t>Cubesats</a:t>
            </a:r>
            <a:endParaRPr lang="en-US" sz="3600" b="1" dirty="0">
              <a:solidFill>
                <a:srgbClr val="1D746C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51BB9B5-1A62-E164-982A-B1633E6015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" t="2201" r="709" b="2201"/>
          <a:stretch/>
        </p:blipFill>
        <p:spPr bwMode="auto">
          <a:xfrm>
            <a:off x="5717284" y="2757727"/>
            <a:ext cx="6167492" cy="343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01722924-4CF0-1E47-C247-8DCF729FCC91}"/>
              </a:ext>
            </a:extLst>
          </p:cNvPr>
          <p:cNvSpPr txBox="1"/>
          <p:nvPr/>
        </p:nvSpPr>
        <p:spPr>
          <a:xfrm>
            <a:off x="441344" y="941845"/>
            <a:ext cx="112206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Traditionally used in the past by universities for educational purposes.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Exponential growth in recent years driven by the “</a:t>
            </a:r>
            <a:r>
              <a:rPr lang="en-GB" sz="2800" i="1" dirty="0"/>
              <a:t>New Space</a:t>
            </a:r>
            <a:r>
              <a:rPr lang="en-GB" sz="2800" dirty="0"/>
              <a:t>” paradigm.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75000"/>
                  </a:schemeClr>
                </a:solidFill>
              </a:rPr>
              <a:t>Cost-effective platforms </a:t>
            </a:r>
            <a:r>
              <a:rPr lang="en-GB" sz="2800" dirty="0"/>
              <a:t>(Reduced Complexity - </a:t>
            </a:r>
            <a:r>
              <a:rPr lang="en-GB" sz="2800" i="1" dirty="0"/>
              <a:t>COTS</a:t>
            </a:r>
            <a:r>
              <a:rPr lang="en-GB" sz="2800" dirty="0"/>
              <a:t> components).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75000"/>
                  </a:schemeClr>
                </a:solidFill>
              </a:rPr>
              <a:t>Faster development cycles</a:t>
            </a:r>
            <a:r>
              <a:rPr lang="en-GB" sz="2800" dirty="0"/>
              <a:t>.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441278" y="3173150"/>
            <a:ext cx="55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C00000"/>
                </a:solidFill>
              </a:rPr>
              <a:t>Reduced complexity </a:t>
            </a:r>
            <a:r>
              <a:rPr lang="en-GB" sz="2800" dirty="0">
                <a:solidFill>
                  <a:srgbClr val="C00000"/>
                </a:solidFill>
                <a:sym typeface="Wingdings" panose="05000000000000000000" pitchFamily="2" charset="2"/>
              </a:rPr>
              <a:t>but with increased mission risks</a:t>
            </a:r>
            <a:endParaRPr lang="en-GB" sz="2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12U CubeSat Platform - CubeSat Platform | SatCatalo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923" y="4446624"/>
            <a:ext cx="2886966" cy="169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1U CubeSat Platform Cubesat Platforms | CubeSat by EnduroSat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946" y="5080258"/>
            <a:ext cx="425363" cy="42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ángulo 15"/>
          <p:cNvSpPr/>
          <p:nvPr/>
        </p:nvSpPr>
        <p:spPr>
          <a:xfrm>
            <a:off x="1218147" y="5487140"/>
            <a:ext cx="449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1U</a:t>
            </a:r>
            <a:endParaRPr lang="es-ES" dirty="0"/>
          </a:p>
        </p:txBody>
      </p:sp>
      <p:sp>
        <p:nvSpPr>
          <p:cNvPr id="22" name="Rectángulo 21"/>
          <p:cNvSpPr/>
          <p:nvPr/>
        </p:nvSpPr>
        <p:spPr>
          <a:xfrm>
            <a:off x="4624410" y="5408820"/>
            <a:ext cx="56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12U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15811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9" y="285956"/>
            <a:ext cx="8890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Introduction</a:t>
            </a:r>
            <a:r>
              <a:rPr lang="en-US" sz="3200" b="1" dirty="0">
                <a:solidFill>
                  <a:srgbClr val="1D746C"/>
                </a:solidFill>
              </a:rPr>
              <a:t> – </a:t>
            </a:r>
            <a:r>
              <a:rPr lang="en-US" sz="3200" b="1" dirty="0" err="1">
                <a:solidFill>
                  <a:srgbClr val="1D746C"/>
                </a:solidFill>
              </a:rPr>
              <a:t>Cubesats</a:t>
            </a:r>
            <a:r>
              <a:rPr lang="en-US" sz="3200" b="1" dirty="0">
                <a:solidFill>
                  <a:srgbClr val="1D746C"/>
                </a:solidFill>
              </a:rPr>
              <a:t> in Deep Space Missions</a:t>
            </a:r>
            <a:endParaRPr lang="en-US" sz="3600" b="1" dirty="0">
              <a:solidFill>
                <a:srgbClr val="1D746C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722924-4CF0-1E47-C247-8DCF729FCC91}"/>
              </a:ext>
            </a:extLst>
          </p:cNvPr>
          <p:cNvSpPr txBox="1"/>
          <p:nvPr/>
        </p:nvSpPr>
        <p:spPr>
          <a:xfrm>
            <a:off x="576029" y="1134095"/>
            <a:ext cx="10645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b="1">
              <a:solidFill>
                <a:srgbClr val="1D746C"/>
              </a:solidFill>
            </a:endParaRPr>
          </a:p>
        </p:txBody>
      </p:sp>
      <p:pic>
        <p:nvPicPr>
          <p:cNvPr id="6" name="Imagen 5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5D21331F-47AF-7AEC-FAA0-EF74CE9F29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29" y="870731"/>
            <a:ext cx="9594231" cy="536677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7215963" y="1023438"/>
            <a:ext cx="3017715" cy="5009614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D88133D-6C1A-E8DE-723E-9892A1EC9046}"/>
              </a:ext>
            </a:extLst>
          </p:cNvPr>
          <p:cNvSpPr txBox="1"/>
          <p:nvPr/>
        </p:nvSpPr>
        <p:spPr>
          <a:xfrm>
            <a:off x="10233678" y="3092452"/>
            <a:ext cx="17412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Deep Space </a:t>
            </a:r>
            <a:endParaRPr lang="es-E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962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9" y="285956"/>
            <a:ext cx="9012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Introduction</a:t>
            </a:r>
            <a:r>
              <a:rPr lang="en-US" sz="3200" b="1" dirty="0">
                <a:solidFill>
                  <a:srgbClr val="1D746C"/>
                </a:solidFill>
              </a:rPr>
              <a:t> – </a:t>
            </a:r>
            <a:r>
              <a:rPr lang="en-US" sz="3200" b="1" dirty="0" err="1">
                <a:solidFill>
                  <a:srgbClr val="1D746C"/>
                </a:solidFill>
              </a:rPr>
              <a:t>Cubesats</a:t>
            </a:r>
            <a:r>
              <a:rPr lang="en-US" sz="3200" b="1" dirty="0">
                <a:solidFill>
                  <a:srgbClr val="1D746C"/>
                </a:solidFill>
              </a:rPr>
              <a:t> in Artemis I (Deep Space)</a:t>
            </a:r>
            <a:endParaRPr lang="en-US" sz="3600" b="1" dirty="0">
              <a:solidFill>
                <a:srgbClr val="1D746C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722924-4CF0-1E47-C247-8DCF729FCC91}"/>
              </a:ext>
            </a:extLst>
          </p:cNvPr>
          <p:cNvSpPr txBox="1"/>
          <p:nvPr/>
        </p:nvSpPr>
        <p:spPr>
          <a:xfrm>
            <a:off x="268468" y="1898145"/>
            <a:ext cx="10645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b="1">
              <a:solidFill>
                <a:srgbClr val="1D746C"/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03CD80B-A21D-1847-3944-B4276303A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94" y="1036944"/>
            <a:ext cx="6800683" cy="510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E6F986A-885F-9FB6-B9D2-F26929AF7F6F}"/>
              </a:ext>
            </a:extLst>
          </p:cNvPr>
          <p:cNvSpPr txBox="1"/>
          <p:nvPr/>
        </p:nvSpPr>
        <p:spPr>
          <a:xfrm>
            <a:off x="7490034" y="1128150"/>
            <a:ext cx="2069284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400" b="1" u="sng" dirty="0">
                <a:solidFill>
                  <a:srgbClr val="000000"/>
                </a:solidFill>
              </a:rPr>
              <a:t>6U </a:t>
            </a:r>
            <a:r>
              <a:rPr lang="es-ES" sz="2400" b="1" u="sng" dirty="0" err="1">
                <a:solidFill>
                  <a:srgbClr val="000000"/>
                </a:solidFill>
              </a:rPr>
              <a:t>Cubesats</a:t>
            </a:r>
            <a:endParaRPr lang="es-ES" sz="2400" b="1" u="sng" dirty="0">
              <a:solidFill>
                <a:srgbClr val="000000"/>
              </a:solidFill>
            </a:endParaRPr>
          </a:p>
          <a:p>
            <a:pPr algn="l"/>
            <a:endParaRPr lang="es-ES" b="1" dirty="0">
              <a:solidFill>
                <a:srgbClr val="000000"/>
              </a:solidFill>
            </a:endParaRPr>
          </a:p>
          <a:p>
            <a:pPr algn="l"/>
            <a:r>
              <a:rPr lang="es-ES" b="1" dirty="0" err="1">
                <a:solidFill>
                  <a:srgbClr val="00B050"/>
                </a:solidFill>
              </a:rPr>
              <a:t>BioSentinel</a:t>
            </a:r>
            <a:endParaRPr lang="es-ES" b="1" dirty="0">
              <a:solidFill>
                <a:srgbClr val="00B050"/>
              </a:solidFill>
            </a:endParaRPr>
          </a:p>
          <a:p>
            <a:pPr algn="l"/>
            <a:r>
              <a:rPr lang="es-ES" b="1" dirty="0">
                <a:solidFill>
                  <a:srgbClr val="00B050"/>
                </a:solidFill>
              </a:rPr>
              <a:t>EQUULEUS</a:t>
            </a:r>
          </a:p>
          <a:p>
            <a:pPr algn="l"/>
            <a:r>
              <a:rPr lang="es-ES" b="1" dirty="0" err="1">
                <a:solidFill>
                  <a:srgbClr val="00B050"/>
                </a:solidFill>
              </a:rPr>
              <a:t>Argomoon</a:t>
            </a:r>
            <a:endParaRPr lang="es-ES" b="1" dirty="0">
              <a:solidFill>
                <a:srgbClr val="00B050"/>
              </a:solidFill>
            </a:endParaRPr>
          </a:p>
          <a:p>
            <a:pPr algn="l"/>
            <a:endParaRPr lang="es-ES" b="1" dirty="0">
              <a:solidFill>
                <a:srgbClr val="FF0000"/>
              </a:solidFill>
            </a:endParaRPr>
          </a:p>
          <a:p>
            <a:pPr algn="l"/>
            <a:endParaRPr lang="es-ES" b="1" dirty="0">
              <a:solidFill>
                <a:srgbClr val="FFC000"/>
              </a:solidFill>
            </a:endParaRPr>
          </a:p>
          <a:p>
            <a:pPr algn="l"/>
            <a:r>
              <a:rPr lang="es-ES" b="1" dirty="0" err="1">
                <a:solidFill>
                  <a:srgbClr val="FFC000"/>
                </a:solidFill>
              </a:rPr>
              <a:t>LunaHMap</a:t>
            </a:r>
            <a:endParaRPr lang="es-ES" b="1" dirty="0">
              <a:solidFill>
                <a:srgbClr val="FFC000"/>
              </a:solidFill>
            </a:endParaRPr>
          </a:p>
          <a:p>
            <a:pPr algn="l"/>
            <a:endParaRPr lang="es-ES" b="1" dirty="0">
              <a:solidFill>
                <a:srgbClr val="FFC000"/>
              </a:solidFill>
            </a:endParaRPr>
          </a:p>
          <a:p>
            <a:pPr algn="l"/>
            <a:endParaRPr lang="es-ES" b="1" dirty="0">
              <a:solidFill>
                <a:srgbClr val="FF0000"/>
              </a:solidFill>
            </a:endParaRPr>
          </a:p>
          <a:p>
            <a:pPr algn="l"/>
            <a:r>
              <a:rPr lang="es-ES" b="1" dirty="0">
                <a:solidFill>
                  <a:srgbClr val="FF0000"/>
                </a:solidFill>
              </a:rPr>
              <a:t>Lunar </a:t>
            </a:r>
            <a:r>
              <a:rPr lang="es-ES" b="1" dirty="0" err="1">
                <a:solidFill>
                  <a:srgbClr val="FF0000"/>
                </a:solidFill>
              </a:rPr>
              <a:t>IceCube</a:t>
            </a:r>
            <a:endParaRPr lang="es-ES" b="1" dirty="0">
              <a:solidFill>
                <a:srgbClr val="FF0000"/>
              </a:solidFill>
            </a:endParaRPr>
          </a:p>
          <a:p>
            <a:pPr algn="l"/>
            <a:r>
              <a:rPr lang="es-ES" b="1" dirty="0" err="1">
                <a:solidFill>
                  <a:srgbClr val="FF0000"/>
                </a:solidFill>
              </a:rPr>
              <a:t>CuSP</a:t>
            </a:r>
            <a:endParaRPr lang="es-ES" b="1" dirty="0">
              <a:solidFill>
                <a:srgbClr val="FF0000"/>
              </a:solidFill>
            </a:endParaRPr>
          </a:p>
          <a:p>
            <a:pPr algn="l"/>
            <a:r>
              <a:rPr lang="es-ES" b="1" dirty="0" err="1">
                <a:solidFill>
                  <a:srgbClr val="FF0000"/>
                </a:solidFill>
              </a:rPr>
              <a:t>LunIR</a:t>
            </a:r>
            <a:endParaRPr lang="es-ES" b="1" dirty="0">
              <a:solidFill>
                <a:srgbClr val="FF0000"/>
              </a:solidFill>
            </a:endParaRPr>
          </a:p>
          <a:p>
            <a:pPr algn="l"/>
            <a:r>
              <a:rPr lang="es-ES" b="1" dirty="0" err="1">
                <a:solidFill>
                  <a:srgbClr val="FF0000"/>
                </a:solidFill>
              </a:rPr>
              <a:t>Omotenashi</a:t>
            </a:r>
            <a:endParaRPr lang="es-ES" b="1" dirty="0">
              <a:solidFill>
                <a:srgbClr val="FF0000"/>
              </a:solidFill>
            </a:endParaRPr>
          </a:p>
          <a:p>
            <a:pPr algn="l"/>
            <a:r>
              <a:rPr lang="es-ES" b="1" dirty="0" err="1">
                <a:solidFill>
                  <a:srgbClr val="FF0000"/>
                </a:solidFill>
              </a:rPr>
              <a:t>Team</a:t>
            </a:r>
            <a:r>
              <a:rPr lang="es-ES" b="1" dirty="0">
                <a:solidFill>
                  <a:srgbClr val="FF0000"/>
                </a:solidFill>
              </a:rPr>
              <a:t> Miles</a:t>
            </a:r>
          </a:p>
          <a:p>
            <a:pPr algn="l"/>
            <a:r>
              <a:rPr lang="es-ES" b="1" dirty="0">
                <a:solidFill>
                  <a:srgbClr val="FF0000"/>
                </a:solidFill>
              </a:rPr>
              <a:t>NEA Scout</a:t>
            </a:r>
          </a:p>
          <a:p>
            <a:pPr algn="l"/>
            <a:endParaRPr lang="es-ES" b="1" dirty="0">
              <a:solidFill>
                <a:srgbClr val="000000"/>
              </a:solidFill>
              <a:latin typeface="Mohol"/>
            </a:endParaRPr>
          </a:p>
          <a:p>
            <a:pPr algn="l"/>
            <a:endParaRPr lang="es-ES" dirty="0">
              <a:solidFill>
                <a:srgbClr val="000000"/>
              </a:solidFill>
              <a:latin typeface="Mohol"/>
            </a:endParaRPr>
          </a:p>
        </p:txBody>
      </p:sp>
      <p:pic>
        <p:nvPicPr>
          <p:cNvPr id="1030" name="Picture 6" descr="Señales de peligro más utilizadas | Nadriza Canarias">
            <a:extLst>
              <a:ext uri="{FF2B5EF4-FFF2-40B4-BE49-F238E27FC236}">
                <a16:creationId xmlns:a16="http://schemas.microsoft.com/office/drawing/2014/main" id="{E3CC9EEC-44BE-FB09-2C73-F1182A6D3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343" y="2401247"/>
            <a:ext cx="991460" cy="88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9743713-ECE7-8EE9-0F32-431CC696A34A}"/>
              </a:ext>
            </a:extLst>
          </p:cNvPr>
          <p:cNvSpPr txBox="1"/>
          <p:nvPr/>
        </p:nvSpPr>
        <p:spPr>
          <a:xfrm>
            <a:off x="4331835" y="6153782"/>
            <a:ext cx="31285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</a:t>
            </a:r>
            <a:r>
              <a:rPr lang="en-GB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GB" sz="24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isk-High </a:t>
            </a:r>
            <a:r>
              <a:rPr lang="en-GB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GB" sz="24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eward</a:t>
            </a:r>
            <a:r>
              <a:rPr lang="es-ES" sz="2400" dirty="0">
                <a:solidFill>
                  <a:schemeClr val="accent1"/>
                </a:solidFill>
                <a:effectLst/>
              </a:rPr>
              <a:t> </a:t>
            </a:r>
            <a:endParaRPr lang="es-ES" sz="2400" dirty="0">
              <a:solidFill>
                <a:schemeClr val="accent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535DA68-5F3B-EE86-E1AD-5F9E968B33FF}"/>
              </a:ext>
            </a:extLst>
          </p:cNvPr>
          <p:cNvSpPr txBox="1"/>
          <p:nvPr/>
        </p:nvSpPr>
        <p:spPr>
          <a:xfrm>
            <a:off x="9170275" y="3319170"/>
            <a:ext cx="299559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Lessons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earned:</a:t>
            </a:r>
          </a:p>
          <a:p>
            <a:pPr algn="ctr"/>
            <a:r>
              <a:rPr lang="en-GB" sz="2400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More reliable </a:t>
            </a:r>
            <a:r>
              <a:rPr lang="en-GB" sz="2400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Cubesats</a:t>
            </a:r>
            <a:r>
              <a:rPr lang="en-GB" sz="2400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are needed for Deep-Space</a:t>
            </a:r>
            <a:endParaRPr lang="es-ES" sz="24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Success Green Icon - Customizable Success Graphic">
            <a:extLst>
              <a:ext uri="{FF2B5EF4-FFF2-40B4-BE49-F238E27FC236}">
                <a16:creationId xmlns:a16="http://schemas.microsoft.com/office/drawing/2014/main" id="{56DBF314-6978-8D4C-6234-9598A531E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396" y="1824070"/>
            <a:ext cx="298755" cy="29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ailed - Free multimedia icons">
            <a:extLst>
              <a:ext uri="{FF2B5EF4-FFF2-40B4-BE49-F238E27FC236}">
                <a16:creationId xmlns:a16="http://schemas.microsoft.com/office/drawing/2014/main" id="{506ECB81-2256-B45C-EB82-78BD3D521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335" y="4045199"/>
            <a:ext cx="236021" cy="236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C1100524-D196-048F-7E8D-D0E1D0ECB1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0123" y="3192230"/>
            <a:ext cx="298755" cy="298755"/>
          </a:xfrm>
          <a:prstGeom prst="rect">
            <a:avLst/>
          </a:prstGeom>
        </p:spPr>
      </p:pic>
      <p:pic>
        <p:nvPicPr>
          <p:cNvPr id="15" name="Picture 2" descr="Success Green Icon - Customizable Success Graphic">
            <a:extLst>
              <a:ext uri="{FF2B5EF4-FFF2-40B4-BE49-F238E27FC236}">
                <a16:creationId xmlns:a16="http://schemas.microsoft.com/office/drawing/2014/main" id="{A7547B3C-0D9A-07F1-0AF1-7B57F321B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333" y="2102492"/>
            <a:ext cx="298755" cy="29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Success Green Icon - Customizable Success Graphic">
            <a:extLst>
              <a:ext uri="{FF2B5EF4-FFF2-40B4-BE49-F238E27FC236}">
                <a16:creationId xmlns:a16="http://schemas.microsoft.com/office/drawing/2014/main" id="{D2CB8C3A-5253-85F9-1DFB-85D1D69DE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333" y="2379033"/>
            <a:ext cx="298755" cy="29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Failed - Free multimedia icons">
            <a:extLst>
              <a:ext uri="{FF2B5EF4-FFF2-40B4-BE49-F238E27FC236}">
                <a16:creationId xmlns:a16="http://schemas.microsoft.com/office/drawing/2014/main" id="{C5907B48-1AE4-123E-F5FA-71A04B131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897" y="4306273"/>
            <a:ext cx="244078" cy="24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Failed - Free multimedia icons">
            <a:extLst>
              <a:ext uri="{FF2B5EF4-FFF2-40B4-BE49-F238E27FC236}">
                <a16:creationId xmlns:a16="http://schemas.microsoft.com/office/drawing/2014/main" id="{BE48333D-8C4E-689A-6E61-680EAA773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423" y="4585905"/>
            <a:ext cx="236021" cy="236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Failed - Free multimedia icons">
            <a:extLst>
              <a:ext uri="{FF2B5EF4-FFF2-40B4-BE49-F238E27FC236}">
                <a16:creationId xmlns:a16="http://schemas.microsoft.com/office/drawing/2014/main" id="{1D2979B7-249C-E9A7-544A-EEB9BD071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511" y="4859505"/>
            <a:ext cx="244078" cy="24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Failed - Free multimedia icons">
            <a:extLst>
              <a:ext uri="{FF2B5EF4-FFF2-40B4-BE49-F238E27FC236}">
                <a16:creationId xmlns:a16="http://schemas.microsoft.com/office/drawing/2014/main" id="{565786CA-B754-2099-1168-FA7A9C9EB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949" y="5137049"/>
            <a:ext cx="236021" cy="236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Failed - Free multimedia icons">
            <a:extLst>
              <a:ext uri="{FF2B5EF4-FFF2-40B4-BE49-F238E27FC236}">
                <a16:creationId xmlns:a16="http://schemas.microsoft.com/office/drawing/2014/main" id="{43CAA34D-9973-C550-DE9A-2C33C8CCD6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511" y="5398123"/>
            <a:ext cx="244078" cy="24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10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Texto, Aplicación&#10;&#10;Descripción generada automáticamente">
            <a:extLst>
              <a:ext uri="{FF2B5EF4-FFF2-40B4-BE49-F238E27FC236}">
                <a16:creationId xmlns:a16="http://schemas.microsoft.com/office/drawing/2014/main" id="{BDCC31AB-5DB1-B9FA-3039-9845E91A8D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80" r="6342"/>
          <a:stretch/>
        </p:blipFill>
        <p:spPr>
          <a:xfrm>
            <a:off x="6664864" y="285956"/>
            <a:ext cx="5501008" cy="1807278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9" y="285956"/>
            <a:ext cx="9012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Introduction</a:t>
            </a:r>
            <a:r>
              <a:rPr lang="en-US" sz="3200" b="1" dirty="0">
                <a:solidFill>
                  <a:srgbClr val="1D746C"/>
                </a:solidFill>
              </a:rPr>
              <a:t> – </a:t>
            </a:r>
            <a:r>
              <a:rPr lang="en-US" sz="3200" b="1" dirty="0" err="1">
                <a:solidFill>
                  <a:srgbClr val="1D746C"/>
                </a:solidFill>
              </a:rPr>
              <a:t>Cubesats</a:t>
            </a:r>
            <a:r>
              <a:rPr lang="en-US" sz="3200" b="1" dirty="0">
                <a:solidFill>
                  <a:srgbClr val="1D746C"/>
                </a:solidFill>
              </a:rPr>
              <a:t> Failures</a:t>
            </a:r>
            <a:endParaRPr lang="en-US" sz="3600" b="1" dirty="0">
              <a:solidFill>
                <a:srgbClr val="1D746C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BF65F18-7262-BC48-1599-3890A740F134}"/>
              </a:ext>
            </a:extLst>
          </p:cNvPr>
          <p:cNvSpPr txBox="1"/>
          <p:nvPr/>
        </p:nvSpPr>
        <p:spPr>
          <a:xfrm>
            <a:off x="341947" y="1890212"/>
            <a:ext cx="82609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Electrical Power Subsystem (EPS) </a:t>
            </a:r>
            <a:r>
              <a:rPr lang="en-US" sz="2400" b="1" dirty="0">
                <a:solidFill>
                  <a:srgbClr val="FF0000"/>
                </a:solidFill>
              </a:rPr>
              <a:t>+ Unknown Failures </a:t>
            </a:r>
            <a:r>
              <a:rPr lang="en-US" sz="2400" b="1" dirty="0"/>
              <a:t>&gt;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/>
              <a:t>50 %</a:t>
            </a:r>
            <a:endParaRPr lang="es-ES" sz="240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0B317CC-3A75-E259-9D46-E11EF855C5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344" y="2633155"/>
            <a:ext cx="10961231" cy="2268411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4836171A-0144-28CA-E506-11A78B86A555}"/>
              </a:ext>
            </a:extLst>
          </p:cNvPr>
          <p:cNvSpPr txBox="1"/>
          <p:nvPr/>
        </p:nvSpPr>
        <p:spPr>
          <a:xfrm>
            <a:off x="471257" y="5119770"/>
            <a:ext cx="1068221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More recent reliability studies and state-of-the-art reviews agree that </a:t>
            </a:r>
            <a:r>
              <a:rPr lang="en-GB" sz="2000" b="1" u="sng" dirty="0">
                <a:solidFill>
                  <a:srgbClr val="C00000"/>
                </a:solidFill>
              </a:rPr>
              <a:t>improving the robustness of the EPS is essential for Deep-Space </a:t>
            </a:r>
            <a:r>
              <a:rPr lang="en-GB" sz="2000" b="1" u="sng" dirty="0" err="1">
                <a:solidFill>
                  <a:srgbClr val="C00000"/>
                </a:solidFill>
              </a:rPr>
              <a:t>Cubesats</a:t>
            </a:r>
            <a:r>
              <a:rPr lang="en-GB" sz="2000" b="1" u="sng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F5C5050-D771-0B5C-3627-29FEBA1B8F8B}"/>
              </a:ext>
            </a:extLst>
          </p:cNvPr>
          <p:cNvSpPr txBox="1"/>
          <p:nvPr/>
        </p:nvSpPr>
        <p:spPr>
          <a:xfrm>
            <a:off x="341947" y="227857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Subsystem contribution to </a:t>
            </a:r>
            <a:r>
              <a:rPr lang="en-GB" dirty="0" err="1"/>
              <a:t>Cubesats</a:t>
            </a:r>
            <a:r>
              <a:rPr lang="en-GB" dirty="0"/>
              <a:t> Failures</a:t>
            </a:r>
          </a:p>
        </p:txBody>
      </p:sp>
    </p:spTree>
    <p:extLst>
      <p:ext uri="{BB962C8B-B14F-4D97-AF65-F5344CB8AC3E}">
        <p14:creationId xmlns:p14="http://schemas.microsoft.com/office/powerpoint/2010/main" val="3962163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141518" y="6442503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9" y="285956"/>
            <a:ext cx="5941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Project Objectives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722924-4CF0-1E47-C247-8DCF729FCC91}"/>
              </a:ext>
            </a:extLst>
          </p:cNvPr>
          <p:cNvSpPr txBox="1"/>
          <p:nvPr/>
        </p:nvSpPr>
        <p:spPr>
          <a:xfrm>
            <a:off x="577292" y="870731"/>
            <a:ext cx="11473189" cy="526297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Deep Space Exploration Microsatellite PCDU system development.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70C0"/>
                </a:solidFill>
              </a:rPr>
              <a:t>Very low temperature 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C00000"/>
                </a:solidFill>
              </a:rPr>
              <a:t>Harsh Radiation Environment.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Use of commercial components (</a:t>
            </a:r>
            <a:r>
              <a:rPr lang="en-US" sz="2800" i="1" dirty="0"/>
              <a:t>COTS</a:t>
            </a:r>
            <a:r>
              <a:rPr lang="en-US" sz="2800" dirty="0"/>
              <a:t>)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i="1" dirty="0"/>
              <a:t>Identify electronic components and battery cells.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i="1" dirty="0"/>
              <a:t>”Careful COTS approach” -  System level design</a:t>
            </a: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High reliability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i="1" dirty="0"/>
              <a:t>Protections and Redundancy for critical functions.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i="1" dirty="0"/>
              <a:t>Optional Rad-Hard version of critical components in the same PCB.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Validation System development.</a:t>
            </a:r>
          </a:p>
        </p:txBody>
      </p:sp>
    </p:spTree>
    <p:extLst>
      <p:ext uri="{BB962C8B-B14F-4D97-AF65-F5344CB8AC3E}">
        <p14:creationId xmlns:p14="http://schemas.microsoft.com/office/powerpoint/2010/main" val="2193987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31A2520-2101-4433-B834-E0A14F57A97F}"/>
              </a:ext>
            </a:extLst>
          </p:cNvPr>
          <p:cNvGrpSpPr/>
          <p:nvPr/>
        </p:nvGrpSpPr>
        <p:grpSpPr>
          <a:xfrm>
            <a:off x="212638" y="6305441"/>
            <a:ext cx="3094655" cy="415497"/>
            <a:chOff x="347933" y="6092911"/>
            <a:chExt cx="3055390" cy="35588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FEB2965-D59B-4B00-BB76-84FB8CDFB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B76ED37-430C-4657-B4B2-5EC3E675A4E4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10EE6599-49B9-4BC5-A24D-9163E3CD6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390211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BAF32-0541-8AE6-E980-7C546602A10F}"/>
              </a:ext>
            </a:extLst>
          </p:cNvPr>
          <p:cNvSpPr txBox="1"/>
          <p:nvPr/>
        </p:nvSpPr>
        <p:spPr>
          <a:xfrm>
            <a:off x="576029" y="285956"/>
            <a:ext cx="8363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srgbClr val="C00000"/>
                </a:solidFill>
              </a:rPr>
              <a:t>PCDU Architecture </a:t>
            </a:r>
            <a:r>
              <a:rPr lang="en-AU" sz="3200" b="1" dirty="0">
                <a:solidFill>
                  <a:srgbClr val="1D746C"/>
                </a:solidFill>
              </a:rPr>
              <a:t>– Solar Array Regulator (SAR)</a:t>
            </a:r>
            <a:endParaRPr lang="en-AU" sz="3600" b="1" dirty="0">
              <a:solidFill>
                <a:srgbClr val="1D746C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879514D-4CE4-3712-B2B0-BBA4ECB0D36C}"/>
              </a:ext>
            </a:extLst>
          </p:cNvPr>
          <p:cNvSpPr txBox="1"/>
          <p:nvPr/>
        </p:nvSpPr>
        <p:spPr>
          <a:xfrm>
            <a:off x="7374042" y="1316556"/>
            <a:ext cx="47918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dirty="0"/>
              <a:t>COTS: Extended temperature range automotive qualified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Analog MPPT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Integrated PWM controller (</a:t>
            </a:r>
            <a:r>
              <a:rPr lang="en-AU" dirty="0">
                <a:solidFill>
                  <a:srgbClr val="C00000"/>
                </a:solidFill>
              </a:rPr>
              <a:t>rad hard version option</a:t>
            </a:r>
            <a:r>
              <a:rPr lang="en-AU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Double control loop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µController (</a:t>
            </a:r>
            <a:r>
              <a:rPr lang="en-AU" dirty="0">
                <a:solidFill>
                  <a:srgbClr val="C00000"/>
                </a:solidFill>
              </a:rPr>
              <a:t>rad </a:t>
            </a:r>
            <a:r>
              <a:rPr lang="en-AU" dirty="0" err="1">
                <a:solidFill>
                  <a:srgbClr val="C00000"/>
                </a:solidFill>
              </a:rPr>
              <a:t>tol</a:t>
            </a:r>
            <a:r>
              <a:rPr lang="en-AU" dirty="0">
                <a:solidFill>
                  <a:srgbClr val="C00000"/>
                </a:solidFill>
              </a:rPr>
              <a:t> version available</a:t>
            </a:r>
            <a:r>
              <a:rPr lang="en-AU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Redundancy and Protections</a:t>
            </a:r>
          </a:p>
        </p:txBody>
      </p:sp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9899784D-CF85-F0C1-599C-59B3249E6C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191" y="991300"/>
            <a:ext cx="5820839" cy="222299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157014" y="4932502"/>
            <a:ext cx="40465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C00000"/>
                </a:solidFill>
              </a:rPr>
              <a:t>Fault-Free Operation TID &gt; 70 </a:t>
            </a:r>
            <a:r>
              <a:rPr lang="en-AU" dirty="0" err="1">
                <a:solidFill>
                  <a:srgbClr val="C00000"/>
                </a:solidFill>
              </a:rPr>
              <a:t>kRads</a:t>
            </a:r>
            <a:endParaRPr lang="en-AU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C00000"/>
                </a:solidFill>
              </a:rPr>
              <a:t>Fault-Free Operation TVAC -40ºC-60ºC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E462672-2454-224F-D8B2-69ED89702EEB}"/>
              </a:ext>
            </a:extLst>
          </p:cNvPr>
          <p:cNvSpPr txBox="1"/>
          <p:nvPr/>
        </p:nvSpPr>
        <p:spPr>
          <a:xfrm>
            <a:off x="869191" y="3305462"/>
            <a:ext cx="548814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C. Torres, J. M. Blanes, A. </a:t>
            </a:r>
            <a:r>
              <a:rPr lang="es-ES" sz="1400" dirty="0" err="1"/>
              <a:t>Garrigós</a:t>
            </a:r>
            <a:r>
              <a:rPr lang="es-ES" sz="1400" dirty="0"/>
              <a:t>, D. Marroquí and J. A. Carrasco, </a:t>
            </a:r>
          </a:p>
          <a:p>
            <a:pPr algn="ctr"/>
            <a:r>
              <a:rPr lang="es-ES" sz="1400" b="1" i="1" dirty="0"/>
              <a:t>"High-</a:t>
            </a:r>
            <a:r>
              <a:rPr lang="es-ES" sz="1400" b="1" i="1" dirty="0" err="1"/>
              <a:t>Reliability</a:t>
            </a:r>
            <a:r>
              <a:rPr lang="es-ES" sz="1400" b="1" i="1" dirty="0"/>
              <a:t> Solar </a:t>
            </a:r>
            <a:r>
              <a:rPr lang="es-ES" sz="1400" b="1" i="1" dirty="0" err="1"/>
              <a:t>Array</a:t>
            </a:r>
            <a:r>
              <a:rPr lang="es-ES" sz="1400" b="1" i="1" dirty="0"/>
              <a:t> </a:t>
            </a:r>
            <a:r>
              <a:rPr lang="es-ES" sz="1400" b="1" i="1" dirty="0" err="1"/>
              <a:t>Regulator</a:t>
            </a:r>
            <a:r>
              <a:rPr lang="es-ES" sz="1400" b="1" i="1" dirty="0"/>
              <a:t> </a:t>
            </a:r>
            <a:r>
              <a:rPr lang="es-ES" sz="1400" b="1" i="1" dirty="0" err="1"/>
              <a:t>for</a:t>
            </a:r>
            <a:r>
              <a:rPr lang="es-ES" sz="1400" b="1" i="1" dirty="0"/>
              <a:t> Deep </a:t>
            </a:r>
            <a:r>
              <a:rPr lang="es-ES" sz="1400" b="1" i="1" dirty="0" err="1"/>
              <a:t>Space</a:t>
            </a:r>
            <a:r>
              <a:rPr lang="es-ES" sz="1400" b="1" i="1" dirty="0"/>
              <a:t> </a:t>
            </a:r>
            <a:r>
              <a:rPr lang="es-ES" sz="1400" b="1" i="1" dirty="0" err="1"/>
              <a:t>Exploration</a:t>
            </a:r>
            <a:r>
              <a:rPr lang="es-ES" sz="1400" b="1" i="1" dirty="0"/>
              <a:t> Micro-</a:t>
            </a:r>
            <a:r>
              <a:rPr lang="es-ES" sz="1400" b="1" i="1" dirty="0" err="1"/>
              <a:t>Satellites</a:t>
            </a:r>
            <a:r>
              <a:rPr lang="es-ES" sz="1400" b="1" i="1" dirty="0"/>
              <a:t>" </a:t>
            </a:r>
            <a:r>
              <a:rPr lang="es-ES" sz="1400" dirty="0"/>
              <a:t>in IEEE Access, vol. 11, pp. 94138-94147, 2023</a:t>
            </a:r>
          </a:p>
        </p:txBody>
      </p:sp>
      <p:pic>
        <p:nvPicPr>
          <p:cNvPr id="7" name="Imagen 6" descr="Un circuito electrónico&#10;&#10;El contenido generado por IA puede ser incorrecto.">
            <a:extLst>
              <a:ext uri="{FF2B5EF4-FFF2-40B4-BE49-F238E27FC236}">
                <a16:creationId xmlns:a16="http://schemas.microsoft.com/office/drawing/2014/main" id="{12B661A7-CC1C-1719-8927-E705D06603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863923"/>
            <a:ext cx="2677422" cy="2287245"/>
          </a:xfrm>
          <a:prstGeom prst="rect">
            <a:avLst/>
          </a:prstGeom>
        </p:spPr>
      </p:pic>
      <p:pic>
        <p:nvPicPr>
          <p:cNvPr id="12" name="Imagen 11" descr="Un circuito electrónico&#10;&#10;El contenido generado por IA puede ser incorrecto.">
            <a:extLst>
              <a:ext uri="{FF2B5EF4-FFF2-40B4-BE49-F238E27FC236}">
                <a16:creationId xmlns:a16="http://schemas.microsoft.com/office/drawing/2014/main" id="{A7091685-62A2-0F66-F46A-72E0DFFF75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780" y="3863923"/>
            <a:ext cx="2627417" cy="230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13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31799B-B2CC-E095-4660-8A0EE152A8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0E361DFF-4F6B-2700-D096-F05C0D521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432" y="6402737"/>
            <a:ext cx="4705440" cy="41699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5E879B3-BA90-48EB-517F-7CB8FB15502F}"/>
              </a:ext>
            </a:extLst>
          </p:cNvPr>
          <p:cNvSpPr txBox="1"/>
          <p:nvPr/>
        </p:nvSpPr>
        <p:spPr>
          <a:xfrm>
            <a:off x="576029" y="285956"/>
            <a:ext cx="10532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srgbClr val="C00000"/>
                </a:solidFill>
              </a:rPr>
              <a:t>PCDU Architecture </a:t>
            </a:r>
            <a:r>
              <a:rPr lang="en-AU" sz="3200" b="1" dirty="0">
                <a:solidFill>
                  <a:srgbClr val="1D746C"/>
                </a:solidFill>
              </a:rPr>
              <a:t>– Battery Management System (BMS)</a:t>
            </a:r>
            <a:endParaRPr lang="en-AU" sz="3600" b="1" dirty="0">
              <a:solidFill>
                <a:srgbClr val="1D746C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990CE89-316F-42CB-C514-B9AA8C590377}"/>
              </a:ext>
            </a:extLst>
          </p:cNvPr>
          <p:cNvSpPr txBox="1"/>
          <p:nvPr/>
        </p:nvSpPr>
        <p:spPr>
          <a:xfrm>
            <a:off x="576029" y="1253090"/>
            <a:ext cx="106452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b="1">
              <a:solidFill>
                <a:srgbClr val="1D746C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F19CAF9-8108-BECA-440A-1C54CD20C9E2}"/>
              </a:ext>
            </a:extLst>
          </p:cNvPr>
          <p:cNvSpPr txBox="1"/>
          <p:nvPr/>
        </p:nvSpPr>
        <p:spPr>
          <a:xfrm>
            <a:off x="783046" y="883159"/>
            <a:ext cx="730133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COTS: Extended temperature range automotive qualified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Single Point Failure Free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Battery Cell Thermal Management </a:t>
            </a:r>
            <a:endParaRPr lang="en-AU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dirty="0"/>
              <a:t>Cell Balancing -  Switched Capacitors Equalizers (SCE)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OV + OC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Remove Before Flight + Deployment Switches</a:t>
            </a:r>
            <a:endParaRPr lang="en-AU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µController (</a:t>
            </a:r>
            <a:r>
              <a:rPr lang="en-AU" dirty="0">
                <a:solidFill>
                  <a:srgbClr val="C00000"/>
                </a:solidFill>
              </a:rPr>
              <a:t>rad </a:t>
            </a:r>
            <a:r>
              <a:rPr lang="en-AU" dirty="0" err="1">
                <a:solidFill>
                  <a:srgbClr val="C00000"/>
                </a:solidFill>
              </a:rPr>
              <a:t>tol</a:t>
            </a:r>
            <a:r>
              <a:rPr lang="en-AU" dirty="0">
                <a:solidFill>
                  <a:srgbClr val="C00000"/>
                </a:solidFill>
              </a:rPr>
              <a:t> version available</a:t>
            </a:r>
            <a:r>
              <a:rPr lang="en-AU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C00000"/>
                </a:solidFill>
              </a:rPr>
              <a:t>Fault-Free Operation TID &gt; 70 </a:t>
            </a:r>
            <a:r>
              <a:rPr lang="en-AU" dirty="0" err="1">
                <a:solidFill>
                  <a:srgbClr val="C00000"/>
                </a:solidFill>
              </a:rPr>
              <a:t>kRads</a:t>
            </a:r>
            <a:endParaRPr lang="en-AU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C00000"/>
                </a:solidFill>
              </a:rPr>
              <a:t>Fault-Free Operation TVAC -40ºC-60ºC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>
              <a:solidFill>
                <a:srgbClr val="C00000"/>
              </a:solidFill>
            </a:endParaRPr>
          </a:p>
        </p:txBody>
      </p:sp>
      <p:pic>
        <p:nvPicPr>
          <p:cNvPr id="12" name="Imagen 11" descr="Un circuito electrónico&#10;&#10;El contenido generado por IA puede ser incorrecto.">
            <a:extLst>
              <a:ext uri="{FF2B5EF4-FFF2-40B4-BE49-F238E27FC236}">
                <a16:creationId xmlns:a16="http://schemas.microsoft.com/office/drawing/2014/main" id="{B53D9E90-E979-0A5B-15AD-C6A38C75F6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39" t="8053" r="22165" b="6827"/>
          <a:stretch/>
        </p:blipFill>
        <p:spPr bwMode="auto">
          <a:xfrm rot="5400000">
            <a:off x="820305" y="3510881"/>
            <a:ext cx="2698750" cy="26993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n 12" descr="Un circuito electrónico&#10;&#10;El contenido generado por IA puede ser incorrecto.">
            <a:extLst>
              <a:ext uri="{FF2B5EF4-FFF2-40B4-BE49-F238E27FC236}">
                <a16:creationId xmlns:a16="http://schemas.microsoft.com/office/drawing/2014/main" id="{2984DB1E-CB4C-F3B0-77E7-CD0FF09DFC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t="5708" r="26056" b="4198"/>
          <a:stretch/>
        </p:blipFill>
        <p:spPr bwMode="auto">
          <a:xfrm rot="5400000">
            <a:off x="3943530" y="3517866"/>
            <a:ext cx="2712720" cy="26993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3F46D647-FCF0-4A43-F0FF-8A435C0CF979}"/>
              </a:ext>
            </a:extLst>
          </p:cNvPr>
          <p:cNvSpPr txBox="1"/>
          <p:nvPr/>
        </p:nvSpPr>
        <p:spPr>
          <a:xfrm>
            <a:off x="7498168" y="4643990"/>
            <a:ext cx="46299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b="0" i="0" dirty="0">
                <a:solidFill>
                  <a:srgbClr val="333333"/>
                </a:solidFill>
                <a:effectLst/>
                <a:latin typeface="HelveticaNeue Regular"/>
              </a:rPr>
              <a:t>Casado, P.; Blanes, J.M.; </a:t>
            </a:r>
            <a:r>
              <a:rPr lang="es-ES" sz="1200" b="0" i="0" dirty="0" err="1">
                <a:solidFill>
                  <a:srgbClr val="333333"/>
                </a:solidFill>
                <a:effectLst/>
                <a:latin typeface="HelveticaNeue Regular"/>
              </a:rPr>
              <a:t>Garrigós</a:t>
            </a:r>
            <a:r>
              <a:rPr lang="es-ES" sz="1200" b="0" i="0" dirty="0">
                <a:solidFill>
                  <a:srgbClr val="333333"/>
                </a:solidFill>
                <a:effectLst/>
                <a:latin typeface="HelveticaNeue Regular"/>
              </a:rPr>
              <a:t>, A.; Marroquí, D.; Torres, C. </a:t>
            </a:r>
            <a:r>
              <a:rPr lang="es-ES" sz="1200" b="0" i="1" dirty="0">
                <a:solidFill>
                  <a:srgbClr val="333333"/>
                </a:solidFill>
                <a:effectLst/>
                <a:latin typeface="HelveticaNeue Regular"/>
              </a:rPr>
              <a:t>“</a:t>
            </a:r>
            <a:r>
              <a:rPr lang="es-ES" sz="1200" b="1" i="1" dirty="0">
                <a:solidFill>
                  <a:srgbClr val="333333"/>
                </a:solidFill>
                <a:effectLst/>
                <a:latin typeface="HelveticaNeue Regular"/>
              </a:rPr>
              <a:t>COTS </a:t>
            </a:r>
            <a:r>
              <a:rPr lang="es-ES" sz="1200" b="1" i="1" dirty="0" err="1">
                <a:solidFill>
                  <a:srgbClr val="333333"/>
                </a:solidFill>
                <a:effectLst/>
                <a:latin typeface="HelveticaNeue Regular"/>
              </a:rPr>
              <a:t>Battery</a:t>
            </a:r>
            <a:r>
              <a:rPr lang="es-ES" sz="1200" b="1" i="1" dirty="0">
                <a:solidFill>
                  <a:srgbClr val="333333"/>
                </a:solidFill>
                <a:effectLst/>
                <a:latin typeface="HelveticaNeue Regular"/>
              </a:rPr>
              <a:t> </a:t>
            </a:r>
            <a:r>
              <a:rPr lang="es-ES" sz="1200" b="1" i="1" dirty="0" err="1">
                <a:solidFill>
                  <a:srgbClr val="333333"/>
                </a:solidFill>
                <a:effectLst/>
                <a:latin typeface="HelveticaNeue Regular"/>
              </a:rPr>
              <a:t>Charge</a:t>
            </a:r>
            <a:r>
              <a:rPr lang="es-ES" sz="1200" b="1" i="1" dirty="0">
                <a:solidFill>
                  <a:srgbClr val="333333"/>
                </a:solidFill>
                <a:effectLst/>
                <a:latin typeface="HelveticaNeue Regular"/>
              </a:rPr>
              <a:t> </a:t>
            </a:r>
            <a:r>
              <a:rPr lang="es-ES" sz="1200" b="1" i="1" dirty="0" err="1">
                <a:solidFill>
                  <a:srgbClr val="333333"/>
                </a:solidFill>
                <a:effectLst/>
                <a:latin typeface="HelveticaNeue Regular"/>
              </a:rPr>
              <a:t>Equalizer</a:t>
            </a:r>
            <a:r>
              <a:rPr lang="es-ES" sz="1200" b="1" i="1" dirty="0">
                <a:solidFill>
                  <a:srgbClr val="333333"/>
                </a:solidFill>
                <a:effectLst/>
                <a:latin typeface="HelveticaNeue Regular"/>
              </a:rPr>
              <a:t> </a:t>
            </a:r>
            <a:r>
              <a:rPr lang="es-ES" sz="1200" b="1" i="1" dirty="0" err="1">
                <a:solidFill>
                  <a:srgbClr val="333333"/>
                </a:solidFill>
                <a:effectLst/>
                <a:latin typeface="HelveticaNeue Regular"/>
              </a:rPr>
              <a:t>for</a:t>
            </a:r>
            <a:r>
              <a:rPr lang="es-ES" sz="1200" b="1" i="1" dirty="0">
                <a:solidFill>
                  <a:srgbClr val="333333"/>
                </a:solidFill>
                <a:effectLst/>
                <a:latin typeface="HelveticaNeue Regular"/>
              </a:rPr>
              <a:t> Small </a:t>
            </a:r>
            <a:r>
              <a:rPr lang="es-ES" sz="1200" b="1" i="1" dirty="0" err="1">
                <a:solidFill>
                  <a:srgbClr val="333333"/>
                </a:solidFill>
                <a:effectLst/>
                <a:latin typeface="HelveticaNeue Regular"/>
              </a:rPr>
              <a:t>Satellite</a:t>
            </a:r>
            <a:r>
              <a:rPr lang="es-ES" sz="1200" b="1" i="1" dirty="0">
                <a:solidFill>
                  <a:srgbClr val="333333"/>
                </a:solidFill>
                <a:effectLst/>
                <a:latin typeface="HelveticaNeue Regular"/>
              </a:rPr>
              <a:t> </a:t>
            </a:r>
            <a:r>
              <a:rPr lang="es-ES" sz="1200" b="1" i="1" dirty="0" err="1">
                <a:solidFill>
                  <a:srgbClr val="333333"/>
                </a:solidFill>
                <a:effectLst/>
                <a:latin typeface="HelveticaNeue Regular"/>
              </a:rPr>
              <a:t>Applications</a:t>
            </a:r>
            <a:r>
              <a:rPr lang="es-ES" sz="1200" b="1" i="1" dirty="0">
                <a:solidFill>
                  <a:srgbClr val="333333"/>
                </a:solidFill>
                <a:effectLst/>
                <a:latin typeface="HelveticaNeue Regular"/>
              </a:rPr>
              <a:t>”</a:t>
            </a:r>
            <a:r>
              <a:rPr lang="es-ES" sz="1200" b="0" i="0" dirty="0">
                <a:solidFill>
                  <a:srgbClr val="333333"/>
                </a:solidFill>
                <a:effectLst/>
                <a:latin typeface="HelveticaNeue Regular"/>
              </a:rPr>
              <a:t>. </a:t>
            </a:r>
            <a:r>
              <a:rPr lang="es-ES" sz="1200" b="0" i="0" dirty="0" err="1">
                <a:solidFill>
                  <a:srgbClr val="333333"/>
                </a:solidFill>
                <a:effectLst/>
                <a:latin typeface="HelveticaNeue Regular"/>
              </a:rPr>
              <a:t>Appl</a:t>
            </a:r>
            <a:r>
              <a:rPr lang="es-ES" sz="1200" b="0" i="0" dirty="0">
                <a:solidFill>
                  <a:srgbClr val="333333"/>
                </a:solidFill>
                <a:effectLst/>
                <a:latin typeface="HelveticaNeue Regular"/>
              </a:rPr>
              <a:t>. </a:t>
            </a:r>
            <a:r>
              <a:rPr lang="es-ES" sz="1200" b="0" i="0" dirty="0" err="1">
                <a:solidFill>
                  <a:srgbClr val="333333"/>
                </a:solidFill>
                <a:effectLst/>
                <a:latin typeface="HelveticaNeue Regular"/>
              </a:rPr>
              <a:t>Sci</a:t>
            </a:r>
            <a:r>
              <a:rPr lang="es-ES" sz="1200" b="0" i="0" dirty="0">
                <a:solidFill>
                  <a:srgbClr val="333333"/>
                </a:solidFill>
                <a:effectLst/>
                <a:latin typeface="HelveticaNeue Regular"/>
              </a:rPr>
              <a:t>. 2025, 15, 8228. </a:t>
            </a:r>
            <a:r>
              <a:rPr lang="es-ES" sz="1200" b="0" i="0" dirty="0">
                <a:solidFill>
                  <a:srgbClr val="333333"/>
                </a:solidFill>
                <a:effectLst/>
                <a:latin typeface="HelveticaNeue Regular"/>
                <a:hlinkClick r:id="rId5"/>
              </a:rPr>
              <a:t>https://doi.org/10.3390/app15158228</a:t>
            </a:r>
            <a:endParaRPr lang="es-ES" sz="1200" b="0" i="0" dirty="0">
              <a:solidFill>
                <a:srgbClr val="333333"/>
              </a:solidFill>
              <a:effectLst/>
              <a:latin typeface="HelveticaNeue Regular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E4A74F2-ADDA-204E-B323-4948D8AC39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8465" y="1119631"/>
            <a:ext cx="3136900" cy="3390900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DC6A0AEA-0844-7434-A924-F25EB5DD212A}"/>
              </a:ext>
            </a:extLst>
          </p:cNvPr>
          <p:cNvGrpSpPr/>
          <p:nvPr/>
        </p:nvGrpSpPr>
        <p:grpSpPr>
          <a:xfrm>
            <a:off x="161836" y="6322375"/>
            <a:ext cx="3094655" cy="415497"/>
            <a:chOff x="347933" y="6092911"/>
            <a:chExt cx="3055390" cy="355888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23CF8A9B-42E5-1F67-37F6-D24B2CA19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33" y="6134364"/>
              <a:ext cx="255338" cy="22151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FDFD4E8F-5A1F-29DF-9916-3D31C06643F7}"/>
                </a:ext>
              </a:extLst>
            </p:cNvPr>
            <p:cNvSpPr txBox="1"/>
            <p:nvPr/>
          </p:nvSpPr>
          <p:spPr>
            <a:xfrm>
              <a:off x="573737" y="6092911"/>
              <a:ext cx="2829586" cy="355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>
                  <a:solidFill>
                    <a:schemeClr val="bg2">
                      <a:lumMod val="50000"/>
                    </a:schemeClr>
                  </a:solidFill>
                </a:rPr>
                <a:t>The ASFAE’s research projects acknowledge the financial support from the MCIU with funding from the European Union NextGenerationEU and Generalitat Valenciana.</a:t>
              </a:r>
              <a:endParaRPr lang="es-ES" sz="7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27826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fbddc2e-e166-4ed3-bbb3-a25a10ce14b3">
      <Terms xmlns="http://schemas.microsoft.com/office/infopath/2007/PartnerControls"/>
    </lcf76f155ced4ddcb4097134ff3c332f>
    <TaxCatchAll xmlns="276f0d96-c9f0-49fe-84e3-56f900ecc20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6193BEECEE92947906B20261F589608" ma:contentTypeVersion="16" ma:contentTypeDescription="Crear nuevo documento." ma:contentTypeScope="" ma:versionID="087b110d6a090b0885229a247fb56de8">
  <xsd:schema xmlns:xsd="http://www.w3.org/2001/XMLSchema" xmlns:xs="http://www.w3.org/2001/XMLSchema" xmlns:p="http://schemas.microsoft.com/office/2006/metadata/properties" xmlns:ns2="2fbddc2e-e166-4ed3-bbb3-a25a10ce14b3" xmlns:ns3="276f0d96-c9f0-49fe-84e3-56f900ecc200" targetNamespace="http://schemas.microsoft.com/office/2006/metadata/properties" ma:root="true" ma:fieldsID="4b935c405053223ec5b16ef437d3047a" ns2:_="" ns3:_="">
    <xsd:import namespace="2fbddc2e-e166-4ed3-bbb3-a25a10ce14b3"/>
    <xsd:import namespace="276f0d96-c9f0-49fe-84e3-56f900ecc20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bddc2e-e166-4ed3-bbb3-a25a10ce14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2913247b-4f42-46ec-b0d5-37a9bb01806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6f0d96-c9f0-49fe-84e3-56f900ecc20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6978a34b-693f-4476-8582-1a488b21a482}" ma:internalName="TaxCatchAll" ma:showField="CatchAllData" ma:web="276f0d96-c9f0-49fe-84e3-56f900ecc20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8C84DD-456C-45D6-9253-B34E77D237A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C3F3DD-73C8-4C83-9940-408634EB5919}">
  <ds:schemaRefs>
    <ds:schemaRef ds:uri="http://schemas.microsoft.com/office/2006/metadata/properties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276f0d96-c9f0-49fe-84e3-56f900ecc200"/>
    <ds:schemaRef ds:uri="2fbddc2e-e166-4ed3-bbb3-a25a10ce14b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3F0607D-405F-440C-9A2A-233E9CA771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fbddc2e-e166-4ed3-bbb3-a25a10ce14b3"/>
    <ds:schemaRef ds:uri="276f0d96-c9f0-49fe-84e3-56f900ecc2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1796</TotalTime>
  <Words>1548</Words>
  <Application>Microsoft Macintosh PowerPoint</Application>
  <PresentationFormat>Panorámica</PresentationFormat>
  <Paragraphs>224</Paragraphs>
  <Slides>25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5" baseType="lpstr">
      <vt:lpstr>AdvPADBA</vt:lpstr>
      <vt:lpstr>Aptos</vt:lpstr>
      <vt:lpstr>Arial</vt:lpstr>
      <vt:lpstr>Calibri</vt:lpstr>
      <vt:lpstr>Calibri Light</vt:lpstr>
      <vt:lpstr>Google Sans</vt:lpstr>
      <vt:lpstr>HelveticaNeue Regular</vt:lpstr>
      <vt:lpstr>Mohol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chabely</dc:creator>
  <cp:lastModifiedBy>Blanes Martinez, Jose Manuel</cp:lastModifiedBy>
  <cp:revision>41</cp:revision>
  <dcterms:created xsi:type="dcterms:W3CDTF">2023-03-22T11:05:24Z</dcterms:created>
  <dcterms:modified xsi:type="dcterms:W3CDTF">2025-11-26T07:26:05Z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0x01010076193BEECEE92947906B20261F589608</vt:lpwstr>
  </property>
  <property fmtid="{D5CDD505-2E9C-101B-9397-08002B2CF9AE}" pid="3" name="MediaServiceImageTags">
    <vt:lpwstr/>
  </property>
</Properties>
</file>