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69" r:id="rId3"/>
    <p:sldId id="271" r:id="rId4"/>
    <p:sldId id="270" r:id="rId5"/>
    <p:sldId id="268" r:id="rId6"/>
    <p:sldId id="274" r:id="rId7"/>
    <p:sldId id="272" r:id="rId8"/>
    <p:sldId id="273" r:id="rId9"/>
    <p:sldId id="275" r:id="rId10"/>
    <p:sldId id="277" r:id="rId11"/>
    <p:sldId id="276" r:id="rId12"/>
    <p:sldId id="279" r:id="rId13"/>
    <p:sldId id="278" r:id="rId14"/>
    <p:sldId id="280" r:id="rId15"/>
    <p:sldId id="28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 snapToGrid="0">
      <p:cViewPr varScale="1">
        <p:scale>
          <a:sx n="88" d="100"/>
          <a:sy n="88" d="100"/>
        </p:scale>
        <p:origin x="509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16E9B-D3E5-45E0-B18B-23A6CACBD1E1}" type="datetimeFigureOut">
              <a:rPr lang="en-GB" smtClean="0"/>
              <a:t>24/11/2025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1B43B-F22F-4AD0-855B-2E5F7FC58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400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1B43B-F22F-4AD0-855B-2E5F7FC5800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908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-) Considerations started in 2016 to upgrade ND280 for T2K run before HK</a:t>
            </a:r>
          </a:p>
          <a:p>
            <a:r>
              <a:rPr lang="en-GB" dirty="0" smtClean="0"/>
              <a:t>-) And to use upgraded ND280 later for HK</a:t>
            </a:r>
          </a:p>
          <a:p>
            <a:r>
              <a:rPr lang="en-GB" dirty="0" smtClean="0"/>
              <a:t>-) More than 120 persons from 30 institutions from 11 countries, including CERN involved</a:t>
            </a:r>
          </a:p>
          <a:p>
            <a:r>
              <a:rPr lang="en-GB" dirty="0" smtClean="0"/>
              <a:t>-) Replace POD by some novel detectors</a:t>
            </a:r>
          </a:p>
          <a:p>
            <a:r>
              <a:rPr lang="en-GB" dirty="0" smtClean="0"/>
              <a:t>-) Installation completed in May 2024 and operation started very smoothly</a:t>
            </a:r>
          </a:p>
          <a:p>
            <a:r>
              <a:rPr lang="en-GB" dirty="0" smtClean="0"/>
              <a:t>-) not a typical event but very nice to show how new and old detectors work together</a:t>
            </a:r>
          </a:p>
          <a:p>
            <a:r>
              <a:rPr lang="en-GB" dirty="0" smtClean="0"/>
              <a:t>-) Taking beam data since then and work on analysis has started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4C2BE-765A-4889-8273-B4D2E8D64A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282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066" b="4950"/>
          <a:stretch/>
        </p:blipFill>
        <p:spPr>
          <a:xfrm>
            <a:off x="9796006" y="9526"/>
            <a:ext cx="2311327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24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66" y="9525"/>
            <a:ext cx="10287000" cy="842122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46691"/>
            <a:ext cx="10515600" cy="4939241"/>
          </a:xfrm>
        </p:spPr>
        <p:txBody>
          <a:bodyPr/>
          <a:lstStyle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87" b="-4633"/>
          <a:stretch/>
        </p:blipFill>
        <p:spPr>
          <a:xfrm>
            <a:off x="10371666" y="9525"/>
            <a:ext cx="1701801" cy="8636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0" y="851647"/>
            <a:ext cx="12192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1" y="6219514"/>
            <a:ext cx="12192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72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half" idx="13"/>
          </p:nvPr>
        </p:nvSpPr>
        <p:spPr>
          <a:xfrm>
            <a:off x="508000" y="1046691"/>
            <a:ext cx="5511800" cy="51302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66" y="9525"/>
            <a:ext cx="10261600" cy="842122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" t="-4103" r="36305" b="1522"/>
          <a:stretch/>
        </p:blipFill>
        <p:spPr>
          <a:xfrm>
            <a:off x="10346266" y="9525"/>
            <a:ext cx="1684867" cy="846667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0" y="851647"/>
            <a:ext cx="12192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1" y="6219514"/>
            <a:ext cx="12192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5842000" y="1046691"/>
            <a:ext cx="5511800" cy="51302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687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337283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AC26A-783D-42EE-AF9F-78CE8643BBA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01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9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liquido.ijclab.in2p3.f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503.02541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507.13864" TargetMode="External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 novel Scintillator Tracker for the HK ND280++ Upgrade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Thorsten Lux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35" y="5897409"/>
            <a:ext cx="11363929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5894" y="1448062"/>
            <a:ext cx="5000294" cy="46317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981602"/>
            <a:ext cx="6377419" cy="521123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Now able to generate large number of events</a:t>
            </a:r>
          </a:p>
          <a:p>
            <a:r>
              <a:rPr lang="en-GB" sz="2400" dirty="0" smtClean="0"/>
              <a:t>Particle gun and NEUT MC</a:t>
            </a:r>
          </a:p>
          <a:p>
            <a:r>
              <a:rPr lang="en-GB" sz="2400" dirty="0" smtClean="0"/>
              <a:t>But we need to develop a new reconstruction algorithm</a:t>
            </a:r>
          </a:p>
          <a:p>
            <a:r>
              <a:rPr lang="en-GB" sz="2400" dirty="0" smtClean="0"/>
              <a:t>SFGD: signal in 1 fibre vs LFGD: light spread over few fibres</a:t>
            </a:r>
          </a:p>
          <a:p>
            <a:r>
              <a:rPr lang="en-GB" sz="2400" dirty="0" smtClean="0"/>
              <a:t>LFGD much better point resolution thanks to this feature (&lt; pitch/</a:t>
            </a:r>
            <a:r>
              <a:rPr lang="en-GB" sz="2400" dirty="0" err="1" smtClean="0"/>
              <a:t>sqrt</a:t>
            </a:r>
            <a:r>
              <a:rPr lang="en-GB" sz="2400" dirty="0" smtClean="0"/>
              <a:t>(12))</a:t>
            </a:r>
          </a:p>
          <a:p>
            <a:r>
              <a:rPr lang="en-GB" sz="2400" dirty="0" smtClean="0"/>
              <a:t>Simple peak finder approach currently: use weighted average of 3 nearest neighbours</a:t>
            </a:r>
          </a:p>
          <a:p>
            <a:r>
              <a:rPr lang="en-GB" sz="2400" dirty="0" smtClean="0"/>
              <a:t>Potential improvement: use “light response </a:t>
            </a:r>
            <a:r>
              <a:rPr lang="en-GB" sz="2400" dirty="0" err="1" smtClean="0"/>
              <a:t>funtion</a:t>
            </a:r>
            <a:r>
              <a:rPr lang="en-GB" sz="2400" dirty="0" smtClean="0"/>
              <a:t>” similar to “pad response function” in TPCs</a:t>
            </a:r>
            <a:endParaRPr lang="en-GB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r="50990"/>
          <a:stretch/>
        </p:blipFill>
        <p:spPr>
          <a:xfrm>
            <a:off x="9572625" y="1354135"/>
            <a:ext cx="2303563" cy="2233084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87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974" y="989329"/>
            <a:ext cx="7163858" cy="259185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Peak finder provides hit position per row</a:t>
            </a:r>
          </a:p>
          <a:p>
            <a:r>
              <a:rPr lang="en-GB" sz="2400" dirty="0" smtClean="0"/>
              <a:t>Reconstruct from three 2D points, one 3D point</a:t>
            </a:r>
          </a:p>
          <a:p>
            <a:r>
              <a:rPr lang="en-GB" sz="2400" dirty="0" smtClean="0"/>
              <a:t>Fit line/helix to 3D points</a:t>
            </a:r>
          </a:p>
          <a:p>
            <a:r>
              <a:rPr lang="en-GB" sz="2400" dirty="0" smtClean="0"/>
              <a:t>Start to analyse =&gt; we are here!</a:t>
            </a:r>
          </a:p>
          <a:p>
            <a:r>
              <a:rPr lang="en-GB" sz="2400" dirty="0" smtClean="0"/>
              <a:t>With reconstruction ready, we can use ND280 software analysis tools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3631781"/>
            <a:ext cx="4118375" cy="32262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0832" y="3207197"/>
            <a:ext cx="3824417" cy="360276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5619091" y="4676775"/>
            <a:ext cx="1771650" cy="704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936" y="1092407"/>
            <a:ext cx="3167787" cy="21833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44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 MC Event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03" y="1108907"/>
            <a:ext cx="11513002" cy="493946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27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999" y="1046692"/>
            <a:ext cx="11483975" cy="4220634"/>
          </a:xfrm>
        </p:spPr>
        <p:txBody>
          <a:bodyPr/>
          <a:lstStyle/>
          <a:p>
            <a:r>
              <a:rPr lang="en-GB" dirty="0" smtClean="0"/>
              <a:t>The T2K ND280 detector was successfully upgraded and will be used for HK</a:t>
            </a:r>
          </a:p>
          <a:p>
            <a:r>
              <a:rPr lang="en-GB" dirty="0" smtClean="0"/>
              <a:t>It will help to reduce the systematic uncertainties for </a:t>
            </a:r>
            <a:r>
              <a:rPr lang="en-GB" dirty="0" err="1" smtClean="0"/>
              <a:t>deltaCP</a:t>
            </a:r>
            <a:r>
              <a:rPr lang="en-GB" dirty="0" smtClean="0"/>
              <a:t> measurements</a:t>
            </a:r>
          </a:p>
          <a:p>
            <a:r>
              <a:rPr lang="en-GB" dirty="0" smtClean="0"/>
              <a:t>An additional upgrade, ND280++, is under consideration</a:t>
            </a:r>
          </a:p>
          <a:p>
            <a:r>
              <a:rPr lang="en-GB" dirty="0" smtClean="0"/>
              <a:t>Aim will be larger target masses and fine(r) granularity</a:t>
            </a:r>
          </a:p>
          <a:p>
            <a:r>
              <a:rPr lang="en-GB" dirty="0" err="1" smtClean="0"/>
              <a:t>LiquidO</a:t>
            </a:r>
            <a:r>
              <a:rPr lang="en-GB" dirty="0" smtClean="0"/>
              <a:t>-concept is an interesting option as active target (LFGD)</a:t>
            </a:r>
          </a:p>
          <a:p>
            <a:r>
              <a:rPr lang="en-GB" dirty="0" smtClean="0"/>
              <a:t>LFGD simulation was implemented and reconstruction algorithm developed</a:t>
            </a:r>
          </a:p>
          <a:p>
            <a:r>
              <a:rPr lang="en-GB" dirty="0" smtClean="0"/>
              <a:t>In process to start statistical analysis but until now promising results</a:t>
            </a:r>
          </a:p>
          <a:p>
            <a:r>
              <a:rPr lang="en-GB" dirty="0" smtClean="0"/>
              <a:t>Looking for funds to build small prototype (8x8x8 fibres)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5344959"/>
            <a:ext cx="11363929" cy="81083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96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9931" y="2792369"/>
            <a:ext cx="8201887" cy="1678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9600" b="1" dirty="0" smtClean="0"/>
              <a:t>Backup Slides</a:t>
            </a:r>
            <a:endParaRPr lang="en-GB" sz="9600" b="1" dirty="0"/>
          </a:p>
        </p:txBody>
      </p:sp>
    </p:spTree>
    <p:extLst>
      <p:ext uri="{BB962C8B-B14F-4D97-AF65-F5344CB8AC3E}">
        <p14:creationId xmlns:p14="http://schemas.microsoft.com/office/powerpoint/2010/main" val="259298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4" y="991277"/>
            <a:ext cx="10515600" cy="530792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Funds received: 150.000 Euro including overheads for personnel</a:t>
            </a:r>
          </a:p>
          <a:p>
            <a:r>
              <a:rPr lang="en-GB" sz="2400" dirty="0" smtClean="0"/>
              <a:t>Personnel hired:</a:t>
            </a:r>
          </a:p>
          <a:p>
            <a:pPr lvl="1"/>
            <a:r>
              <a:rPr lang="en-GB" dirty="0" smtClean="0"/>
              <a:t>PhD Student</a:t>
            </a:r>
          </a:p>
          <a:p>
            <a:pPr lvl="1"/>
            <a:r>
              <a:rPr lang="en-GB" dirty="0" err="1" smtClean="0"/>
              <a:t>PostDoc</a:t>
            </a:r>
            <a:endParaRPr lang="en-GB" dirty="0" smtClean="0"/>
          </a:p>
          <a:p>
            <a:r>
              <a:rPr lang="en-GB" sz="2400" dirty="0" smtClean="0"/>
              <a:t>Objective: Feasibility study of a novel scintillator tracker</a:t>
            </a:r>
          </a:p>
          <a:p>
            <a:r>
              <a:rPr lang="en-GB" sz="2400" dirty="0" smtClean="0"/>
              <a:t>Results:</a:t>
            </a:r>
          </a:p>
          <a:p>
            <a:pPr lvl="1"/>
            <a:r>
              <a:rPr lang="en-GB" dirty="0" smtClean="0"/>
              <a:t>Detector simulated</a:t>
            </a:r>
          </a:p>
          <a:p>
            <a:pPr lvl="1"/>
            <a:r>
              <a:rPr lang="en-GB" dirty="0" smtClean="0"/>
              <a:t>Optimization of MC simulation performed</a:t>
            </a:r>
          </a:p>
          <a:p>
            <a:pPr lvl="1"/>
            <a:r>
              <a:rPr lang="en-GB" dirty="0" smtClean="0"/>
              <a:t>Basic event reconstruction developed</a:t>
            </a:r>
          </a:p>
          <a:p>
            <a:pPr lvl="1"/>
            <a:r>
              <a:rPr lang="en-GB" dirty="0" smtClean="0"/>
              <a:t>Full integration in ND280 software including physics analysis tools</a:t>
            </a:r>
          </a:p>
          <a:p>
            <a:pPr lvl="1"/>
            <a:r>
              <a:rPr lang="en-GB" dirty="0" smtClean="0"/>
              <a:t>Ongoing: Physics studies using neutrino MC </a:t>
            </a:r>
          </a:p>
          <a:p>
            <a:r>
              <a:rPr lang="en-GB" sz="2400" dirty="0" smtClean="0"/>
              <a:t>Publication should be ready by mid 2026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951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he Tokai-to-Kamioka (            ) experiment"/>
          <p:cNvSpPr txBox="1"/>
          <p:nvPr/>
        </p:nvSpPr>
        <p:spPr>
          <a:xfrm>
            <a:off x="1514138" y="-99790"/>
            <a:ext cx="9163725" cy="98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defTabSz="457200">
              <a:lnSpc>
                <a:spcPts val="7100"/>
              </a:lnSpc>
              <a:defRPr sz="4800">
                <a:solidFill>
                  <a:schemeClr val="accent5">
                    <a:lumOff val="-2986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hangingPunct="0"/>
            <a:r>
              <a:rPr sz="3375" b="1" kern="0">
                <a:solidFill>
                  <a:srgbClr val="FF644E">
                    <a:lumOff val="-29866"/>
                  </a:srgbClr>
                </a:solidFill>
              </a:rPr>
              <a:t>The Tokai-to-Kamioka (            ) experiment</a:t>
            </a:r>
          </a:p>
        </p:txBody>
      </p:sp>
      <p:pic>
        <p:nvPicPr>
          <p:cNvPr id="172" name="t2k_logo_small.png" descr="t2k_logo_small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400316" y="26817"/>
            <a:ext cx="1530293" cy="76514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1" name="Grupo"/>
          <p:cNvGrpSpPr/>
          <p:nvPr/>
        </p:nvGrpSpPr>
        <p:grpSpPr>
          <a:xfrm>
            <a:off x="1605795" y="720547"/>
            <a:ext cx="8980410" cy="3441701"/>
            <a:chOff x="0" y="0"/>
            <a:chExt cx="12772136" cy="4894862"/>
          </a:xfrm>
        </p:grpSpPr>
        <p:grpSp>
          <p:nvGrpSpPr>
            <p:cNvPr id="176" name="Grupo"/>
            <p:cNvGrpSpPr/>
            <p:nvPr/>
          </p:nvGrpSpPr>
          <p:grpSpPr>
            <a:xfrm>
              <a:off x="0" y="991075"/>
              <a:ext cx="10329327" cy="3903788"/>
              <a:chOff x="0" y="0"/>
              <a:chExt cx="10329326" cy="3903787"/>
            </a:xfrm>
          </p:grpSpPr>
          <p:pic>
            <p:nvPicPr>
              <p:cNvPr id="173" name="Grupo" descr="Grupo"/>
              <p:cNvPicPr>
                <a:picLocks noChangeAspect="1"/>
              </p:cNvPicPr>
              <p:nvPr/>
            </p:nvPicPr>
            <p:blipFill>
              <a:blip r:embed="rId3" cstate="print">
                <a:extLst/>
              </a:blip>
              <a:srcRect t="40938" b="12370"/>
              <a:stretch>
                <a:fillRect/>
              </a:stretch>
            </p:blipFill>
            <p:spPr>
              <a:xfrm>
                <a:off x="0" y="2247571"/>
                <a:ext cx="10329327" cy="165621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74" name="Picture 15" descr="Picture 15"/>
              <p:cNvPicPr>
                <a:picLocks noChangeAspect="1"/>
              </p:cNvPicPr>
              <p:nvPr/>
            </p:nvPicPr>
            <p:blipFill>
              <a:blip r:embed="rId4" cstate="print">
                <a:extLst/>
              </a:blip>
              <a:srcRect l="14799" t="5357" r="38506" b="4315"/>
              <a:stretch>
                <a:fillRect/>
              </a:stretch>
            </p:blipFill>
            <p:spPr>
              <a:xfrm>
                <a:off x="664113" y="48683"/>
                <a:ext cx="2047999" cy="216657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75" name="Integr_NM_det.png" descr="Integr_NM_det.png"/>
              <p:cNvPicPr>
                <a:picLocks noChangeAspect="1"/>
              </p:cNvPicPr>
              <p:nvPr/>
            </p:nvPicPr>
            <p:blipFill>
              <a:blip r:embed="rId5" cstate="print">
                <a:extLst/>
              </a:blip>
              <a:stretch>
                <a:fillRect/>
              </a:stretch>
            </p:blipFill>
            <p:spPr>
              <a:xfrm>
                <a:off x="6180177" y="0"/>
                <a:ext cx="1603854" cy="226390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77" name="Far detector…"/>
            <p:cNvSpPr txBox="1"/>
            <p:nvPr/>
          </p:nvSpPr>
          <p:spPr>
            <a:xfrm>
              <a:off x="458707" y="0"/>
              <a:ext cx="3330302" cy="12573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defTabSz="321457" hangingPunct="0">
                <a:lnSpc>
                  <a:spcPts val="2953"/>
                </a:lnSpc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687" b="1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Far detector</a:t>
              </a:r>
            </a:p>
            <a:p>
              <a:pPr defTabSz="321457" hangingPunct="0">
                <a:lnSpc>
                  <a:spcPts val="2953"/>
                </a:lnSpc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687" b="1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Super Kamiokande</a:t>
              </a:r>
            </a:p>
          </p:txBody>
        </p:sp>
        <p:sp>
          <p:nvSpPr>
            <p:cNvPr id="178" name="Near detector…"/>
            <p:cNvSpPr txBox="1"/>
            <p:nvPr/>
          </p:nvSpPr>
          <p:spPr>
            <a:xfrm>
              <a:off x="4911585" y="157613"/>
              <a:ext cx="3173632" cy="9420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defTabSz="321457" hangingPunct="0">
                <a:lnSpc>
                  <a:spcPts val="2953"/>
                </a:lnSpc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687" b="1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Near detector</a:t>
              </a:r>
            </a:p>
            <a:p>
              <a:pPr defTabSz="321457" hangingPunct="0">
                <a:lnSpc>
                  <a:spcPts val="2953"/>
                </a:lnSpc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687" b="1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complex</a:t>
              </a:r>
            </a:p>
          </p:txBody>
        </p:sp>
        <p:pic>
          <p:nvPicPr>
            <p:cNvPr id="179" name="Captura de pantalla 2020-09-08 a las 17.04.35.png" descr="Captura de pantalla 2020-09-08 a las 17.04.35.png"/>
            <p:cNvPicPr>
              <a:picLocks noChangeAspect="1"/>
            </p:cNvPicPr>
            <p:nvPr/>
          </p:nvPicPr>
          <p:blipFill>
            <a:blip r:embed="rId6" cstate="print">
              <a:extLst/>
            </a:blip>
            <a:stretch>
              <a:fillRect/>
            </a:stretch>
          </p:blipFill>
          <p:spPr>
            <a:xfrm>
              <a:off x="8469220" y="1155679"/>
              <a:ext cx="4302917" cy="20852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0" name="J-Parc…"/>
            <p:cNvSpPr txBox="1"/>
            <p:nvPr/>
          </p:nvSpPr>
          <p:spPr>
            <a:xfrm>
              <a:off x="8491085" y="157613"/>
              <a:ext cx="3173632" cy="9420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defTabSz="321457" hangingPunct="0">
                <a:lnSpc>
                  <a:spcPts val="2953"/>
                </a:lnSpc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687" b="1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J-Parc</a:t>
              </a:r>
            </a:p>
            <a:p>
              <a:pPr defTabSz="321457" hangingPunct="0">
                <a:lnSpc>
                  <a:spcPts val="2953"/>
                </a:lnSpc>
                <a:defRPr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687" b="1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Neutrino Beam</a:t>
              </a:r>
            </a:p>
          </p:txBody>
        </p:sp>
      </p:grpSp>
      <p:sp>
        <p:nvSpPr>
          <p:cNvPr id="182" name="Create Neutrino’s off-axis beam"/>
          <p:cNvSpPr txBox="1"/>
          <p:nvPr/>
        </p:nvSpPr>
        <p:spPr>
          <a:xfrm>
            <a:off x="8233640" y="4482204"/>
            <a:ext cx="1858676" cy="591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 defTabSz="410751" hangingPunct="0"/>
            <a:r>
              <a:rPr sz="1687" b="1" kern="0">
                <a:solidFill>
                  <a:srgbClr val="FF644E">
                    <a:hueOff val="-82419"/>
                    <a:satOff val="-9513"/>
                    <a:lumOff val="-16343"/>
                  </a:srgbClr>
                </a:solidFill>
                <a:latin typeface="Helvetica Neue"/>
                <a:sym typeface="Helvetica Neue"/>
              </a:rPr>
              <a:t>Create Neutrino’s off-axis beam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Characterize beam and   interactions"/>
              <p:cNvSpPr txBox="1"/>
              <p:nvPr/>
            </p:nvSpPr>
            <p:spPr>
              <a:xfrm>
                <a:off x="5020826" y="4448124"/>
                <a:ext cx="2546820" cy="65954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35719" tIns="35719" rIns="35719" bIns="35719" anchor="ctr">
                <a:spAutoFit/>
              </a:bodyPr>
              <a:lstStyle/>
              <a:p>
                <a:pPr defTabSz="410751" hangingPunct="0">
                  <a:defRPr>
                    <a:solidFill>
                      <a:srgbClr val="FAE232">
                        <a:hueOff val="-1081314"/>
                        <a:satOff val="4338"/>
                        <a:lumOff val="-8931"/>
                      </a:srgbClr>
                    </a:solidFill>
                  </a:defRPr>
                </a:pPr>
                <a:r>
                  <a:rPr sz="1687" b="1" kern="0">
                    <a:solidFill>
                      <a:srgbClr val="FAE232">
                        <a:hueOff val="-1081314"/>
                        <a:satOff val="4338"/>
                        <a:lumOff val="-8931"/>
                      </a:srgbClr>
                    </a:solidFill>
                    <a:latin typeface="Helvetica Neue"/>
                    <a:sym typeface="Helvetica Neue"/>
                  </a:rPr>
                  <a:t>Characterize beam and </a:t>
                </a:r>
                <a14:m>
                  <m:oMath xmlns:m="http://schemas.openxmlformats.org/officeDocument/2006/math">
                    <m:r>
                      <a:rPr sz="2180" b="1" i="1" kern="0">
                        <a:solidFill>
                          <a:srgbClr val="FF9300"/>
                        </a:solidFill>
                        <a:latin typeface="Cambria Math" panose="02040503050406030204" pitchFamily="18" charset="0"/>
                        <a:sym typeface="Helvetica Neue"/>
                      </a:rPr>
                      <m:t>𝜈</m:t>
                    </m:r>
                  </m:oMath>
                </a14:m>
                <a:r>
                  <a:rPr sz="1687" b="1" kern="0">
                    <a:solidFill>
                      <a:srgbClr val="FAE232">
                        <a:hueOff val="-1081314"/>
                        <a:satOff val="4338"/>
                        <a:lumOff val="-8931"/>
                      </a:srgbClr>
                    </a:solidFill>
                    <a:latin typeface="Helvetica Neue"/>
                    <a:sym typeface="Helvetica Neue"/>
                  </a:rPr>
                  <a:t> interactions</a:t>
                </a:r>
                <a:endParaRPr sz="1687" b="1" kern="0">
                  <a:solidFill>
                    <a:srgbClr val="FF9300"/>
                  </a:solidFill>
                  <a:latin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183" name="Characterize beam and   interactions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0826" y="4448124"/>
                <a:ext cx="2546820" cy="659541"/>
              </a:xfrm>
              <a:prstGeom prst="rect">
                <a:avLst/>
              </a:prstGeom>
              <a:blipFill rotWithShape="0">
                <a:blip r:embed="rId7" cstate="print"/>
                <a:stretch>
                  <a:fillRect l="-3837" t="-4630" r="-719" b="-1203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" name="Measure oscillated beam"/>
          <p:cNvSpPr txBox="1"/>
          <p:nvPr/>
        </p:nvSpPr>
        <p:spPr>
          <a:xfrm>
            <a:off x="1791713" y="4482204"/>
            <a:ext cx="2365613" cy="591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pPr defTabSz="410751" hangingPunct="0"/>
            <a:r>
              <a:rPr sz="1687" b="1" kern="0">
                <a:solidFill>
                  <a:srgbClr val="00A2FF"/>
                </a:solidFill>
                <a:latin typeface="Helvetica Neue"/>
                <a:sym typeface="Helvetica Neue"/>
              </a:rPr>
              <a:t>Measure oscillated beam</a:t>
            </a:r>
          </a:p>
        </p:txBody>
      </p:sp>
      <p:sp>
        <p:nvSpPr>
          <p:cNvPr id="185" name="Línea"/>
          <p:cNvSpPr/>
          <p:nvPr/>
        </p:nvSpPr>
        <p:spPr>
          <a:xfrm flipH="1">
            <a:off x="7587502" y="4777894"/>
            <a:ext cx="422976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186" name="Línea"/>
          <p:cNvSpPr/>
          <p:nvPr/>
        </p:nvSpPr>
        <p:spPr>
          <a:xfrm flipH="1">
            <a:off x="4441569" y="4777894"/>
            <a:ext cx="422976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187" name="@ND280"/>
          <p:cNvSpPr txBox="1"/>
          <p:nvPr/>
        </p:nvSpPr>
        <p:spPr>
          <a:xfrm>
            <a:off x="4967884" y="3987830"/>
            <a:ext cx="1530293" cy="685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l" defTabSz="457200">
              <a:lnSpc>
                <a:spcPts val="4200"/>
              </a:lnSpc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/>
            <a:r>
              <a:rPr sz="1687" b="1" kern="0">
                <a:solidFill>
                  <a:srgbClr val="000000"/>
                </a:solidFill>
              </a:rPr>
              <a:t>@ND280</a:t>
            </a:r>
          </a:p>
        </p:txBody>
      </p:sp>
      <p:sp>
        <p:nvSpPr>
          <p:cNvPr id="188" name="@SK"/>
          <p:cNvSpPr txBox="1"/>
          <p:nvPr/>
        </p:nvSpPr>
        <p:spPr>
          <a:xfrm>
            <a:off x="2099685" y="3987830"/>
            <a:ext cx="1530293" cy="685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l" defTabSz="457200">
              <a:lnSpc>
                <a:spcPts val="4200"/>
              </a:lnSpc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/>
            <a:r>
              <a:rPr sz="1687" b="1" kern="0">
                <a:solidFill>
                  <a:srgbClr val="000000"/>
                </a:solidFill>
              </a:rPr>
              <a:t>@SK</a:t>
            </a:r>
          </a:p>
        </p:txBody>
      </p:sp>
      <p:sp>
        <p:nvSpPr>
          <p:cNvPr id="189" name="@J-PARC"/>
          <p:cNvSpPr txBox="1"/>
          <p:nvPr/>
        </p:nvSpPr>
        <p:spPr>
          <a:xfrm>
            <a:off x="8099211" y="3987830"/>
            <a:ext cx="1530293" cy="685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l" defTabSz="457200">
              <a:lnSpc>
                <a:spcPts val="4200"/>
              </a:lnSpc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/>
            <a:r>
              <a:rPr sz="1687" b="1" kern="0">
                <a:solidFill>
                  <a:srgbClr val="000000"/>
                </a:solidFill>
              </a:rPr>
              <a:t>@J-PARC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0" name="or"/>
              <p:cNvSpPr txBox="1"/>
              <p:nvPr/>
            </p:nvSpPr>
            <p:spPr>
              <a:xfrm>
                <a:off x="9699715" y="4677487"/>
                <a:ext cx="1858676" cy="42877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35719" tIns="35719" rIns="35719" bIns="35719" anchor="ctr">
                <a:spAutoFit/>
              </a:bodyPr>
              <a:lstStyle/>
              <a:p>
                <a:pPr defTabSz="410751" hangingPunct="0"/>
                <a14:m>
                  <m:oMath xmlns:m="http://schemas.openxmlformats.org/officeDocument/2006/math">
                    <m:sSub>
                      <m:sSubPr>
                        <m:ctrlPr>
                          <a:rPr sz="2144" b="1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</m:ctrlPr>
                      </m:sSubPr>
                      <m:e>
                        <m:r>
                          <a:rPr sz="2144" b="1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  <m:t>𝜈</m:t>
                        </m:r>
                      </m:e>
                      <m:sub>
                        <m:r>
                          <a:rPr sz="2144" b="1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  <m:t>𝜇</m:t>
                        </m:r>
                      </m:sub>
                    </m:sSub>
                  </m:oMath>
                </a14:m>
                <a:r>
                  <a:rPr sz="1687" b="1" kern="0">
                    <a:solidFill>
                      <a:srgbClr val="000000"/>
                    </a:solidFill>
                    <a:latin typeface="Helvetica Neue"/>
                    <a:sym typeface="Helvetica Neue"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109" b="1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sz="2109" b="1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Helvetica Neue"/>
                              </a:rPr>
                            </m:ctrlPr>
                          </m:barPr>
                          <m:e>
                            <m:r>
                              <a:rPr sz="2109" b="1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Helvetica Neue"/>
                              </a:rPr>
                              <m:t>𝜈</m:t>
                            </m:r>
                          </m:e>
                        </m:bar>
                      </m:e>
                      <m:sub>
                        <m:r>
                          <a:rPr sz="2109" b="1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Helvetica Neue"/>
                          </a:rPr>
                          <m:t>𝜇</m:t>
                        </m:r>
                      </m:sub>
                    </m:sSub>
                  </m:oMath>
                </a14:m>
                <a:endParaRPr sz="1687" b="1" kern="0">
                  <a:solidFill>
                    <a:srgbClr val="000000"/>
                  </a:solidFill>
                  <a:latin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190" name="or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9715" y="4677487"/>
                <a:ext cx="1858676" cy="428772"/>
              </a:xfrm>
              <a:prstGeom prst="rect">
                <a:avLst/>
              </a:prstGeom>
              <a:blipFill rotWithShape="0">
                <a:blip r:embed="rId8" cstate="print"/>
                <a:stretch>
                  <a:fillRect l="-1639" b="-1126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2" name="Captura de pantalla 2021-02-09 a las 18.10.02.png" descr="Captura de pantalla 2021-02-09 a las 18.10.02.png"/>
          <p:cNvPicPr>
            <a:picLocks noChangeAspect="1"/>
          </p:cNvPicPr>
          <p:nvPr/>
        </p:nvPicPr>
        <p:blipFill>
          <a:blip r:embed="rId9" cstate="print">
            <a:extLst/>
          </a:blip>
          <a:stretch>
            <a:fillRect/>
          </a:stretch>
        </p:blipFill>
        <p:spPr>
          <a:xfrm>
            <a:off x="1542843" y="5092620"/>
            <a:ext cx="1730033" cy="142645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5" name="Grupo"/>
          <p:cNvGrpSpPr/>
          <p:nvPr/>
        </p:nvGrpSpPr>
        <p:grpSpPr>
          <a:xfrm>
            <a:off x="3283120" y="5093698"/>
            <a:ext cx="1837862" cy="1295153"/>
            <a:chOff x="0" y="0"/>
            <a:chExt cx="2613846" cy="1841993"/>
          </a:xfrm>
        </p:grpSpPr>
        <p:pic>
          <p:nvPicPr>
            <p:cNvPr id="193" name="Captura de pantalla 2021-02-09 a las 11.38.10.png" descr="Captura de pantalla 2021-02-09 a las 11.38.10.png"/>
            <p:cNvPicPr>
              <a:picLocks noChangeAspect="1"/>
            </p:cNvPicPr>
            <p:nvPr/>
          </p:nvPicPr>
          <p:blipFill>
            <a:blip r:embed="rId10" cstate="print">
              <a:extLst/>
            </a:blip>
            <a:srcRect r="34665"/>
            <a:stretch>
              <a:fillRect/>
            </a:stretch>
          </p:blipFill>
          <p:spPr>
            <a:xfrm>
              <a:off x="0" y="0"/>
              <a:ext cx="2443123" cy="18418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4" name="Captura de pantalla 2021-02-09 a las 11.38.10.png" descr="Captura de pantalla 2021-02-09 a las 11.38.10.png"/>
            <p:cNvPicPr>
              <a:picLocks noChangeAspect="1"/>
            </p:cNvPicPr>
            <p:nvPr/>
          </p:nvPicPr>
          <p:blipFill>
            <a:blip r:embed="rId10" cstate="print">
              <a:extLst/>
            </a:blip>
            <a:srcRect l="92210" t="83156"/>
            <a:stretch>
              <a:fillRect/>
            </a:stretch>
          </p:blipFill>
          <p:spPr>
            <a:xfrm>
              <a:off x="2322566" y="1531757"/>
              <a:ext cx="291281" cy="3102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99" name="Grupo"/>
          <p:cNvGrpSpPr/>
          <p:nvPr/>
        </p:nvGrpSpPr>
        <p:grpSpPr>
          <a:xfrm>
            <a:off x="7849431" y="5100746"/>
            <a:ext cx="3796902" cy="1458989"/>
            <a:chOff x="0" y="0"/>
            <a:chExt cx="5400038" cy="2075004"/>
          </a:xfrm>
        </p:grpSpPr>
        <p:pic>
          <p:nvPicPr>
            <p:cNvPr id="196" name="Captura de pantalla 2021-02-09 a las 18.05.24.png" descr="Captura de pantalla 2021-02-09 a las 18.05.24.png"/>
            <p:cNvPicPr>
              <a:picLocks noChangeAspect="1"/>
            </p:cNvPicPr>
            <p:nvPr/>
          </p:nvPicPr>
          <p:blipFill>
            <a:blip r:embed="rId11" cstate="print">
              <a:extLst/>
            </a:blip>
            <a:srcRect/>
            <a:stretch>
              <a:fillRect/>
            </a:stretch>
          </p:blipFill>
          <p:spPr>
            <a:xfrm>
              <a:off x="0" y="0"/>
              <a:ext cx="4041995" cy="20750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7" name="Texto"/>
                <p:cNvSpPr txBox="1"/>
                <p:nvPr/>
              </p:nvSpPr>
              <p:spPr>
                <a:xfrm>
                  <a:off x="2756586" y="7067"/>
                  <a:ext cx="2643452" cy="61363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35719" tIns="35719" rIns="35719" bIns="35719" numCol="1" anchor="ctr">
                  <a:spAutoFit/>
                </a:bodyPr>
                <a:lstStyle/>
                <a:p>
                  <a:pPr defTabSz="410751" hangingPunct="0"/>
                  <a14:m>
                    <m:oMath xmlns:m="http://schemas.openxmlformats.org/officeDocument/2006/math">
                      <m:sSub>
                        <m:sSubPr>
                          <m:ctrlP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</m:ctrlPr>
                        </m:sSubPr>
                        <m:e>
                          <m: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  <m:t>𝜈</m:t>
                          </m:r>
                        </m:e>
                        <m:sub>
                          <m: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  <m:t>𝜇</m:t>
                          </m:r>
                        </m:sub>
                      </m:sSub>
                    </m:oMath>
                  </a14:m>
                  <a:r>
                    <a:rPr sz="1687" b="1" kern="0">
                      <a:solidFill>
                        <a:srgbClr val="000000"/>
                      </a:solidFill>
                      <a:latin typeface="Helvetica Neue"/>
                      <a:sym typeface="Helvetica Neue"/>
                    </a:rPr>
                    <a:t> </a:t>
                  </a:r>
                  <a14:m>
                    <m:oMath xmlns:m="http://schemas.openxmlformats.org/officeDocument/2006/math">
                      <m:r>
                        <a:rPr sz="2391" b="1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 Neue"/>
                        </a:rPr>
                        <m:t>→</m:t>
                      </m:r>
                    </m:oMath>
                  </a14:m>
                  <a:r>
                    <a:rPr sz="1687" b="1" kern="0">
                      <a:solidFill>
                        <a:srgbClr val="000000"/>
                      </a:solidFill>
                      <a:latin typeface="Helvetica Neue"/>
                      <a:sym typeface="Helvetica Neue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</m:ctrlPr>
                        </m:sSubPr>
                        <m:e>
                          <m: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  <m:t>𝜈</m:t>
                          </m:r>
                        </m:e>
                        <m:sub>
                          <m: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  <m:t>𝜇</m:t>
                          </m:r>
                        </m:sub>
                      </m:sSub>
                    </m:oMath>
                  </a14:m>
                  <a:endParaRPr sz="1687" b="1" kern="0">
                    <a:solidFill>
                      <a:srgbClr val="000000"/>
                    </a:solidFill>
                    <a:latin typeface="Helvetica Neue"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197" name="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56586" y="7067"/>
                  <a:ext cx="2643452" cy="613638"/>
                </a:xfrm>
                <a:prstGeom prst="rect">
                  <a:avLst/>
                </a:prstGeom>
                <a:blipFill rotWithShape="0">
                  <a:blip r:embed="rId12" cstate="print"/>
                  <a:stretch>
                    <a:fillRect l="-1974" b="-8571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8" name="Texto"/>
                <p:cNvSpPr txBox="1"/>
                <p:nvPr/>
              </p:nvSpPr>
              <p:spPr>
                <a:xfrm>
                  <a:off x="2756586" y="1255478"/>
                  <a:ext cx="2643452" cy="61363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square" lIns="35719" tIns="35719" rIns="35719" bIns="35719" numCol="1" anchor="ctr">
                  <a:spAutoFit/>
                </a:bodyPr>
                <a:lstStyle/>
                <a:p>
                  <a:pPr defTabSz="410751" hangingPunct="0"/>
                  <a14:m>
                    <m:oMath xmlns:m="http://schemas.openxmlformats.org/officeDocument/2006/math">
                      <m:sSub>
                        <m:sSubPr>
                          <m:ctrlP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</m:ctrlPr>
                        </m:sSubPr>
                        <m:e>
                          <m: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  <m:t>𝜈</m:t>
                          </m:r>
                        </m:e>
                        <m:sub>
                          <m: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  <m:t>𝜇</m:t>
                          </m:r>
                        </m:sub>
                      </m:sSub>
                    </m:oMath>
                  </a14:m>
                  <a:r>
                    <a:rPr sz="1687" b="1" kern="0">
                      <a:solidFill>
                        <a:srgbClr val="000000"/>
                      </a:solidFill>
                      <a:latin typeface="Helvetica Neue"/>
                      <a:sym typeface="Helvetica Neue"/>
                    </a:rPr>
                    <a:t> </a:t>
                  </a:r>
                  <a14:m>
                    <m:oMath xmlns:m="http://schemas.openxmlformats.org/officeDocument/2006/math">
                      <m:r>
                        <a:rPr sz="2391" b="1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 Neue"/>
                        </a:rPr>
                        <m:t>→</m:t>
                      </m:r>
                    </m:oMath>
                  </a14:m>
                  <a:r>
                    <a:rPr sz="1687" b="1" kern="0">
                      <a:solidFill>
                        <a:srgbClr val="000000"/>
                      </a:solidFill>
                      <a:latin typeface="Helvetica Neue"/>
                      <a:sym typeface="Helvetica Neue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</m:ctrlPr>
                        </m:sSubPr>
                        <m:e>
                          <m: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  <m:t>𝜈</m:t>
                          </m:r>
                        </m:e>
                        <m:sub>
                          <m:r>
                            <a:rPr sz="2144" b="1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 Neue"/>
                            </a:rPr>
                            <m:t>𝑒</m:t>
                          </m:r>
                        </m:sub>
                      </m:sSub>
                    </m:oMath>
                  </a14:m>
                  <a:endParaRPr sz="1687" b="1" kern="0">
                    <a:solidFill>
                      <a:srgbClr val="000000"/>
                    </a:solidFill>
                    <a:latin typeface="Helvetica Neue"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198" name="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56586" y="1255478"/>
                  <a:ext cx="2643452" cy="613638"/>
                </a:xfrm>
                <a:prstGeom prst="rect">
                  <a:avLst/>
                </a:prstGeom>
                <a:blipFill rotWithShape="0">
                  <a:blip r:embed="rId13" cstate="print"/>
                  <a:stretch>
                    <a:fillRect l="-1974" b="-8571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2</a:t>
            </a:fld>
            <a:endParaRPr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618" y="5092620"/>
            <a:ext cx="2245118" cy="152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050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77" y="1010455"/>
            <a:ext cx="3682690" cy="30360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688" y="2126186"/>
            <a:ext cx="3224471" cy="45230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39" y="4244645"/>
            <a:ext cx="2807444" cy="25197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5826" y="789768"/>
            <a:ext cx="329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Upgraded ND280 (2017-2024)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823494" y="1010253"/>
            <a:ext cx="48265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ND280 is the near detector of T2K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Recently underwent upgrade to improve some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Now how detection efficiency in 4pi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Much lower detection threshold and higher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Added capability to detect neutrons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Installation completed in May 2024 and taking neutrino data since then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1158240" y="2464504"/>
            <a:ext cx="148046" cy="269967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294305" y="2797614"/>
            <a:ext cx="963383" cy="236656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2191" y="6469587"/>
            <a:ext cx="34170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Installation completed May 2024</a:t>
            </a:r>
            <a:endParaRPr lang="en-GB" b="1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84666" y="9525"/>
            <a:ext cx="10287000" cy="842122"/>
          </a:xfrm>
        </p:spPr>
        <p:txBody>
          <a:bodyPr/>
          <a:lstStyle/>
          <a:p>
            <a:r>
              <a:rPr lang="en-GB" dirty="0" smtClean="0"/>
              <a:t>Upgraded ND280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6408" y="-1"/>
            <a:ext cx="2934760" cy="208273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4225" y="4387707"/>
            <a:ext cx="4359479" cy="237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4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A new tracker concept (SuperFGD)"/>
          <p:cNvSpPr txBox="1"/>
          <p:nvPr/>
        </p:nvSpPr>
        <p:spPr>
          <a:xfrm>
            <a:off x="-672468" y="-100103"/>
            <a:ext cx="11179834" cy="98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ts val="7100"/>
              </a:lnSpc>
              <a:defRPr sz="4800">
                <a:solidFill>
                  <a:schemeClr val="accent5">
                    <a:lumOff val="-2986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hangingPunct="0"/>
            <a:r>
              <a:rPr sz="3375" b="1" kern="0" dirty="0">
                <a:solidFill>
                  <a:srgbClr val="FF644E">
                    <a:lumOff val="-29866"/>
                  </a:srgbClr>
                </a:solidFill>
              </a:rPr>
              <a:t>A new </a:t>
            </a:r>
            <a:r>
              <a:rPr lang="en-GB" sz="3375" b="1" kern="0" dirty="0" smtClean="0">
                <a:solidFill>
                  <a:srgbClr val="FF644E">
                    <a:lumOff val="-29866"/>
                  </a:srgbClr>
                </a:solidFill>
              </a:rPr>
              <a:t>scintillator </a:t>
            </a:r>
            <a:r>
              <a:rPr sz="3375" b="1" kern="0" dirty="0" smtClean="0">
                <a:solidFill>
                  <a:srgbClr val="FF644E">
                    <a:lumOff val="-29866"/>
                  </a:srgbClr>
                </a:solidFill>
              </a:rPr>
              <a:t>tracker </a:t>
            </a:r>
            <a:r>
              <a:rPr sz="3375" b="1" kern="0" dirty="0">
                <a:solidFill>
                  <a:srgbClr val="FF644E">
                    <a:lumOff val="-29866"/>
                  </a:srgbClr>
                </a:solidFill>
              </a:rPr>
              <a:t>concept (</a:t>
            </a:r>
            <a:r>
              <a:rPr sz="3375" b="1" kern="0" dirty="0" err="1">
                <a:solidFill>
                  <a:srgbClr val="FF644E">
                    <a:lumOff val="-29866"/>
                  </a:srgbClr>
                </a:solidFill>
              </a:rPr>
              <a:t>SuperFGD</a:t>
            </a:r>
            <a:r>
              <a:rPr sz="3375" b="1" kern="0" dirty="0">
                <a:solidFill>
                  <a:srgbClr val="FF644E">
                    <a:lumOff val="-29866"/>
                  </a:srgbClr>
                </a:solidFill>
              </a:rPr>
              <a:t>)</a:t>
            </a:r>
          </a:p>
        </p:txBody>
      </p:sp>
      <p:grpSp>
        <p:nvGrpSpPr>
          <p:cNvPr id="369" name="Grupo"/>
          <p:cNvGrpSpPr/>
          <p:nvPr/>
        </p:nvGrpSpPr>
        <p:grpSpPr>
          <a:xfrm>
            <a:off x="2903806" y="1970526"/>
            <a:ext cx="5359438" cy="2584862"/>
            <a:chOff x="0" y="0"/>
            <a:chExt cx="7622310" cy="3676246"/>
          </a:xfrm>
        </p:grpSpPr>
        <p:pic>
          <p:nvPicPr>
            <p:cNvPr id="361" name="Captura de pantalla 2020-09-14 a las 16.38.50.png" descr="Captura de pantalla 2020-09-14 a las 16.38.50.png"/>
            <p:cNvPicPr>
              <a:picLocks noChangeAspect="1"/>
            </p:cNvPicPr>
            <p:nvPr/>
          </p:nvPicPr>
          <p:blipFill>
            <a:blip r:embed="rId2" cstate="print">
              <a:extLst/>
            </a:blip>
            <a:stretch>
              <a:fillRect/>
            </a:stretch>
          </p:blipFill>
          <p:spPr>
            <a:xfrm>
              <a:off x="0" y="0"/>
              <a:ext cx="7622311" cy="36762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2" name="Línea"/>
            <p:cNvSpPr/>
            <p:nvPr/>
          </p:nvSpPr>
          <p:spPr>
            <a:xfrm flipH="1" flipV="1">
              <a:off x="612914" y="889868"/>
              <a:ext cx="2317747" cy="90834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32145" tIns="32145" rIns="32145" bIns="32145" numCol="1" anchor="t">
              <a:noAutofit/>
            </a:bodyPr>
            <a:lstStyle/>
            <a:p>
              <a:pPr algn="ctr" defTabSz="410751" hangingPunct="0">
                <a:defRPr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87" kern="0">
                <a:solidFill>
                  <a:srgbClr val="000000"/>
                </a:solidFill>
                <a:sym typeface="Helvetica Neue Medium"/>
              </a:endParaRPr>
            </a:p>
          </p:txBody>
        </p:sp>
        <p:sp>
          <p:nvSpPr>
            <p:cNvPr id="363" name="Línea"/>
            <p:cNvSpPr/>
            <p:nvPr/>
          </p:nvSpPr>
          <p:spPr>
            <a:xfrm flipV="1">
              <a:off x="2955644" y="1805962"/>
              <a:ext cx="1" cy="144972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32145" tIns="32145" rIns="32145" bIns="32145" numCol="1" anchor="t">
              <a:noAutofit/>
            </a:bodyPr>
            <a:lstStyle/>
            <a:p>
              <a:pPr algn="ctr" defTabSz="410751" hangingPunct="0">
                <a:defRPr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87" kern="0">
                <a:solidFill>
                  <a:srgbClr val="000000"/>
                </a:solidFill>
                <a:sym typeface="Helvetica Neue Medium"/>
              </a:endParaRPr>
            </a:p>
          </p:txBody>
        </p:sp>
        <p:sp>
          <p:nvSpPr>
            <p:cNvPr id="364" name="180cm"/>
            <p:cNvSpPr txBox="1"/>
            <p:nvPr/>
          </p:nvSpPr>
          <p:spPr>
            <a:xfrm>
              <a:off x="887893" y="1505323"/>
              <a:ext cx="1309935" cy="4973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>
              <a:outerShdw blurRad="635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l">
                <a:defRPr sz="23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410751" hangingPunct="0"/>
              <a:r>
                <a:rPr sz="1617" b="1" kern="0">
                  <a:solidFill>
                    <a:srgbClr val="000000"/>
                  </a:solidFill>
                </a:rPr>
                <a:t>192cm</a:t>
              </a:r>
            </a:p>
          </p:txBody>
        </p:sp>
        <p:sp>
          <p:nvSpPr>
            <p:cNvPr id="365" name="180cm"/>
            <p:cNvSpPr txBox="1"/>
            <p:nvPr/>
          </p:nvSpPr>
          <p:spPr>
            <a:xfrm>
              <a:off x="3331350" y="1853615"/>
              <a:ext cx="1309935" cy="4973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>
              <a:outerShdw blurRad="635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l">
                <a:defRPr sz="23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410751" hangingPunct="0"/>
              <a:r>
                <a:rPr sz="1617" b="1" kern="0">
                  <a:solidFill>
                    <a:srgbClr val="000000"/>
                  </a:solidFill>
                </a:rPr>
                <a:t>56cm</a:t>
              </a:r>
            </a:p>
          </p:txBody>
        </p:sp>
        <p:sp>
          <p:nvSpPr>
            <p:cNvPr id="366" name="Línea"/>
            <p:cNvSpPr/>
            <p:nvPr/>
          </p:nvSpPr>
          <p:spPr>
            <a:xfrm flipV="1">
              <a:off x="3012286" y="1167228"/>
              <a:ext cx="1948062" cy="60829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32145" tIns="32145" rIns="32145" bIns="32145" numCol="1" anchor="t">
              <a:noAutofit/>
            </a:bodyPr>
            <a:lstStyle/>
            <a:p>
              <a:pPr algn="ctr" defTabSz="410751" hangingPunct="0">
                <a:defRPr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87" kern="0">
                <a:solidFill>
                  <a:srgbClr val="000000"/>
                </a:solidFill>
                <a:sym typeface="Helvetica Neue Medium"/>
              </a:endParaRPr>
            </a:p>
          </p:txBody>
        </p:sp>
        <p:sp>
          <p:nvSpPr>
            <p:cNvPr id="367" name="180cm"/>
            <p:cNvSpPr txBox="1"/>
            <p:nvPr/>
          </p:nvSpPr>
          <p:spPr>
            <a:xfrm>
              <a:off x="2771994" y="948952"/>
              <a:ext cx="1421350" cy="49732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>
              <a:outerShdw blurRad="635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l">
                <a:defRPr sz="23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410751" hangingPunct="0"/>
              <a:r>
                <a:rPr sz="1617" b="1" kern="0" dirty="0" smtClean="0">
                  <a:solidFill>
                    <a:srgbClr val="000000"/>
                  </a:solidFill>
                </a:rPr>
                <a:t>18</a:t>
              </a:r>
              <a:r>
                <a:rPr lang="en-GB" sz="1617" b="1" kern="0" dirty="0" smtClean="0">
                  <a:solidFill>
                    <a:srgbClr val="000000"/>
                  </a:solidFill>
                </a:rPr>
                <a:t>2</a:t>
              </a:r>
              <a:r>
                <a:rPr sz="1617" b="1" kern="0" dirty="0" smtClean="0">
                  <a:solidFill>
                    <a:srgbClr val="000000"/>
                  </a:solidFill>
                </a:rPr>
                <a:t> </a:t>
              </a:r>
              <a:r>
                <a:rPr sz="1617" b="1" kern="0" dirty="0">
                  <a:solidFill>
                    <a:srgbClr val="000000"/>
                  </a:solidFill>
                </a:rPr>
                <a:t>cm</a:t>
              </a:r>
            </a:p>
          </p:txBody>
        </p:sp>
        <p:sp>
          <p:nvSpPr>
            <p:cNvPr id="368" name="180cm"/>
            <p:cNvSpPr txBox="1"/>
            <p:nvPr/>
          </p:nvSpPr>
          <p:spPr>
            <a:xfrm>
              <a:off x="6680316" y="506190"/>
              <a:ext cx="804651" cy="4973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>
              <a:outerShdw blurRad="635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defTabSz="410751" hangingPunct="0">
                <a:defRPr sz="2300">
                  <a:latin typeface="Arial"/>
                  <a:ea typeface="Arial"/>
                  <a:cs typeface="Arial"/>
                  <a:sym typeface="Arial"/>
                </a:defRPr>
              </a:pPr>
              <a:r>
                <a:rPr sz="1617" b="1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1cm</a:t>
              </a:r>
              <a:r>
                <a:rPr sz="1617" b="1" kern="0" baseline="31999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</p:grpSp>
      <p:sp>
        <p:nvSpPr>
          <p:cNvPr id="370" name="JINST 13, P02006 (2018)"/>
          <p:cNvSpPr txBox="1"/>
          <p:nvPr/>
        </p:nvSpPr>
        <p:spPr>
          <a:xfrm>
            <a:off x="2905357" y="3928736"/>
            <a:ext cx="1917193" cy="520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 defTabSz="457200">
              <a:lnSpc>
                <a:spcPts val="3500"/>
              </a:lnSpc>
              <a:defRPr sz="1800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/>
            <a:r>
              <a:rPr sz="1266" b="1" kern="0">
                <a:solidFill>
                  <a:srgbClr val="00A2FF">
                    <a:lumOff val="-13575"/>
                  </a:srgbClr>
                </a:solidFill>
              </a:rPr>
              <a:t>JINST 13, P02006 (2018)</a:t>
            </a:r>
          </a:p>
        </p:txBody>
      </p:sp>
      <p:pic>
        <p:nvPicPr>
          <p:cNvPr id="371" name="Captura de pantalla 2020-09-24 a las 13.21.44.png" descr="Captura de pantalla 2020-09-24 a las 13.21.44.png"/>
          <p:cNvPicPr>
            <a:picLocks noChangeAspect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>
          <a:xfrm>
            <a:off x="1174633" y="2513113"/>
            <a:ext cx="1055209" cy="1259217"/>
          </a:xfrm>
          <a:prstGeom prst="rect">
            <a:avLst/>
          </a:prstGeom>
          <a:ln w="12700">
            <a:miter lim="400000"/>
          </a:ln>
        </p:spPr>
      </p:pic>
      <p:sp>
        <p:nvSpPr>
          <p:cNvPr id="372" name="Rectángulo"/>
          <p:cNvSpPr/>
          <p:nvPr/>
        </p:nvSpPr>
        <p:spPr>
          <a:xfrm>
            <a:off x="1099701" y="2530972"/>
            <a:ext cx="1204963" cy="1408769"/>
          </a:xfrm>
          <a:prstGeom prst="rect">
            <a:avLst/>
          </a:prstGeom>
          <a:ln w="50800">
            <a:solidFill>
              <a:srgbClr val="5E5E5E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73" name="FGD concept"/>
          <p:cNvSpPr txBox="1"/>
          <p:nvPr/>
        </p:nvSpPr>
        <p:spPr>
          <a:xfrm>
            <a:off x="1011294" y="2092408"/>
            <a:ext cx="1381778" cy="341505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1800"/>
            </a:lvl1pPr>
          </a:lstStyle>
          <a:p>
            <a:pPr algn="ctr" defTabSz="410751" hangingPunct="0"/>
            <a:r>
              <a:rPr sz="1266" b="1" kern="0">
                <a:solidFill>
                  <a:srgbClr val="000000"/>
                </a:solidFill>
                <a:latin typeface="Helvetica Neue"/>
                <a:sym typeface="Helvetica Neue"/>
              </a:rPr>
              <a:t>FGD concept</a:t>
            </a:r>
          </a:p>
        </p:txBody>
      </p:sp>
      <p:sp>
        <p:nvSpPr>
          <p:cNvPr id="374" name="To improve the granularity the new active target will be a novel 3D tracking technology"/>
          <p:cNvSpPr txBox="1"/>
          <p:nvPr/>
        </p:nvSpPr>
        <p:spPr>
          <a:xfrm>
            <a:off x="1117555" y="818032"/>
            <a:ext cx="5809588" cy="382901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1600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pPr algn="ctr" defTabSz="410751" hangingPunct="0"/>
            <a:r>
              <a:rPr sz="1125" b="1" kern="0">
                <a:solidFill>
                  <a:srgbClr val="FF644E">
                    <a:lumOff val="-29866"/>
                  </a:srgbClr>
                </a:solidFill>
                <a:latin typeface="Helvetica Neue"/>
                <a:sym typeface="Helvetica Neue"/>
              </a:rPr>
              <a:t>To improve the granularity the new active target will be a novel 3D tracking technology</a:t>
            </a:r>
          </a:p>
        </p:txBody>
      </p:sp>
      <p:pic>
        <p:nvPicPr>
          <p:cNvPr id="375" name="Google Shape;204;p21" descr="Google Shape;204;p21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7334530" y="4425210"/>
            <a:ext cx="2586240" cy="1810367"/>
          </a:xfrm>
          <a:prstGeom prst="rect">
            <a:avLst/>
          </a:prstGeom>
          <a:ln w="12700">
            <a:miter lim="400000"/>
          </a:ln>
        </p:spPr>
      </p:pic>
      <p:pic>
        <p:nvPicPr>
          <p:cNvPr id="376" name="Google Shape;211;p21" descr="Google Shape;211;p21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929442" y="4371234"/>
            <a:ext cx="2165240" cy="2165297"/>
          </a:xfrm>
          <a:prstGeom prst="rect">
            <a:avLst/>
          </a:prstGeom>
          <a:ln w="12700">
            <a:miter lim="400000"/>
          </a:ln>
        </p:spPr>
      </p:pic>
      <p:pic>
        <p:nvPicPr>
          <p:cNvPr id="377" name="Google Shape;212;p21" descr="Google Shape;212;p21"/>
          <p:cNvPicPr>
            <a:picLocks noChangeAspect="1"/>
          </p:cNvPicPr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5041137" y="4371234"/>
            <a:ext cx="2165298" cy="2165297"/>
          </a:xfrm>
          <a:prstGeom prst="rect">
            <a:avLst/>
          </a:prstGeom>
          <a:ln w="12700">
            <a:miter lim="400000"/>
          </a:ln>
        </p:spPr>
      </p:pic>
      <p:pic>
        <p:nvPicPr>
          <p:cNvPr id="378" name="Google Shape;213;p21" descr="Google Shape;213;p21"/>
          <p:cNvPicPr>
            <a:picLocks noChangeAspect="1"/>
          </p:cNvPicPr>
          <p:nvPr/>
        </p:nvPicPr>
        <p:blipFill>
          <a:blip r:embed="rId7" cstate="print">
            <a:extLst/>
          </a:blip>
          <a:stretch>
            <a:fillRect/>
          </a:stretch>
        </p:blipFill>
        <p:spPr>
          <a:xfrm>
            <a:off x="3035523" y="4371234"/>
            <a:ext cx="2165297" cy="2165297"/>
          </a:xfrm>
          <a:prstGeom prst="rect">
            <a:avLst/>
          </a:prstGeom>
          <a:ln w="12700">
            <a:miter lim="400000"/>
          </a:ln>
        </p:spPr>
      </p:pic>
      <p:sp>
        <p:nvSpPr>
          <p:cNvPr id="379" name="SuperFGD concept"/>
          <p:cNvSpPr txBox="1"/>
          <p:nvPr/>
        </p:nvSpPr>
        <p:spPr>
          <a:xfrm>
            <a:off x="3866573" y="1557107"/>
            <a:ext cx="1768275" cy="341505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1800"/>
            </a:lvl1pPr>
          </a:lstStyle>
          <a:p>
            <a:pPr algn="ctr" defTabSz="410751" hangingPunct="0"/>
            <a:r>
              <a:rPr sz="1266" b="1" kern="0">
                <a:solidFill>
                  <a:srgbClr val="000000"/>
                </a:solidFill>
                <a:latin typeface="Helvetica Neue"/>
                <a:sym typeface="Helvetica Neue"/>
              </a:rPr>
              <a:t>SuperFGD concept</a:t>
            </a:r>
          </a:p>
        </p:txBody>
      </p:sp>
      <p:sp>
        <p:nvSpPr>
          <p:cNvPr id="380" name="Flecha"/>
          <p:cNvSpPr/>
          <p:nvPr/>
        </p:nvSpPr>
        <p:spPr>
          <a:xfrm>
            <a:off x="2428173" y="2958153"/>
            <a:ext cx="365518" cy="595804"/>
          </a:xfrm>
          <a:prstGeom prst="rightArrow">
            <a:avLst>
              <a:gd name="adj1" fmla="val 32000"/>
              <a:gd name="adj2" fmla="val 61126"/>
            </a:avLst>
          </a:prstGeom>
          <a:solidFill>
            <a:schemeClr val="accent1">
              <a:hueOff val="114395"/>
              <a:lumOff val="-24975"/>
            </a:schemeClr>
          </a:solidFill>
          <a:ln w="508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s-ES" smtClean="0"/>
              <a:pPr/>
              <a:t>4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8850" y="1452022"/>
            <a:ext cx="3381567" cy="2678423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9029406" y="1059495"/>
            <a:ext cx="276045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Testbeam</a:t>
            </a:r>
            <a:r>
              <a:rPr kumimoji="0" lang="en-GB" sz="2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event</a:t>
            </a:r>
            <a:endParaRPr kumimoji="0" lang="en-GB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3401381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HK ND280++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46691"/>
            <a:ext cx="6214320" cy="493924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While T2K data taking will end beginning of 2028</a:t>
            </a:r>
          </a:p>
          <a:p>
            <a:r>
              <a:rPr lang="en-GB" sz="2400" dirty="0" smtClean="0"/>
              <a:t>But ND280 will live on as part of Hyper-</a:t>
            </a:r>
            <a:r>
              <a:rPr lang="en-GB" sz="2400" dirty="0" err="1" smtClean="0"/>
              <a:t>Kamiokande</a:t>
            </a:r>
            <a:r>
              <a:rPr lang="en-GB" sz="2400" dirty="0" smtClean="0"/>
              <a:t> (HK)</a:t>
            </a:r>
          </a:p>
          <a:p>
            <a:r>
              <a:rPr lang="en-GB" sz="2400" dirty="0" smtClean="0"/>
              <a:t>We will start with “T2K ND280” but studies towards new upgrade, ND280++, have started</a:t>
            </a:r>
          </a:p>
          <a:p>
            <a:r>
              <a:rPr lang="en-GB" sz="2400" dirty="0" smtClean="0"/>
              <a:t>Motivation:</a:t>
            </a:r>
          </a:p>
          <a:p>
            <a:pPr lvl="1"/>
            <a:r>
              <a:rPr lang="en-GB" sz="2000" dirty="0" smtClean="0"/>
              <a:t>Measure </a:t>
            </a:r>
            <a:r>
              <a:rPr lang="en-GB" sz="2000" dirty="0" smtClean="0">
                <a:sym typeface="Symbol" panose="05050102010706020507" pitchFamily="18" charset="2"/>
              </a:rPr>
              <a:t></a:t>
            </a:r>
            <a:r>
              <a:rPr lang="en-GB" sz="2000" dirty="0" smtClean="0"/>
              <a:t>(</a:t>
            </a:r>
            <a:r>
              <a:rPr lang="en-GB" sz="2000" dirty="0" smtClean="0">
                <a:sym typeface="Symbol" panose="05050102010706020507" pitchFamily="18" charset="2"/>
              </a:rPr>
              <a:t>e)/</a:t>
            </a:r>
            <a:r>
              <a:rPr lang="en-GB" sz="2000" dirty="0">
                <a:sym typeface="Symbol" panose="05050102010706020507" pitchFamily="18" charset="2"/>
              </a:rPr>
              <a:t> </a:t>
            </a:r>
            <a:r>
              <a:rPr lang="en-GB" sz="2000" dirty="0"/>
              <a:t>(</a:t>
            </a:r>
            <a:r>
              <a:rPr lang="en-GB" sz="2000" dirty="0">
                <a:sym typeface="Symbol" panose="05050102010706020507" pitchFamily="18" charset="2"/>
              </a:rPr>
              <a:t>e</a:t>
            </a:r>
            <a:r>
              <a:rPr lang="en-GB" sz="2000" dirty="0" smtClean="0">
                <a:sym typeface="Symbol" panose="05050102010706020507" pitchFamily="18" charset="2"/>
              </a:rPr>
              <a:t>)</a:t>
            </a:r>
          </a:p>
          <a:p>
            <a:pPr lvl="1"/>
            <a:r>
              <a:rPr lang="en-GB" sz="2000" dirty="0" smtClean="0">
                <a:sym typeface="Symbol" panose="05050102010706020507" pitchFamily="18" charset="2"/>
              </a:rPr>
              <a:t>High detection efficiency for neutrons with TOF</a:t>
            </a:r>
          </a:p>
          <a:p>
            <a:pPr lvl="1"/>
            <a:r>
              <a:rPr lang="en-GB" sz="2000" dirty="0" smtClean="0">
                <a:sym typeface="Symbol" panose="05050102010706020507" pitchFamily="18" charset="2"/>
              </a:rPr>
              <a:t>Lower detection threshold with high efficiency</a:t>
            </a:r>
          </a:p>
          <a:p>
            <a:pPr marL="0" indent="0" algn="ctr">
              <a:buNone/>
            </a:pPr>
            <a:r>
              <a:rPr lang="en-GB" b="1" dirty="0" smtClean="0"/>
              <a:t>=&gt; We need multi-tonne detectors with high granularity!</a:t>
            </a:r>
          </a:p>
          <a:p>
            <a:pPr lvl="1"/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320" y="356914"/>
            <a:ext cx="4338266" cy="31593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273" y="4003631"/>
            <a:ext cx="4510935" cy="21913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97879" y="3634299"/>
            <a:ext cx="1837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Upgraded ND280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891453" y="3679034"/>
            <a:ext cx="258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ND280++ (under study)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152775" y="3712098"/>
            <a:ext cx="25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29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46691"/>
            <a:ext cx="8111922" cy="343822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Why not simply scaling up SFGD?</a:t>
            </a:r>
          </a:p>
          <a:p>
            <a:r>
              <a:rPr lang="en-GB" sz="2400" dirty="0" smtClean="0"/>
              <a:t>You do not want to handle 10M 1x1x1 cm3 and drill 30M holes! </a:t>
            </a:r>
          </a:p>
          <a:p>
            <a:r>
              <a:rPr lang="en-GB" sz="2400" dirty="0" smtClean="0"/>
              <a:t>Segmentation is the problem, so let us get rid of it!</a:t>
            </a:r>
          </a:p>
          <a:p>
            <a:r>
              <a:rPr lang="en-GB" sz="2400" dirty="0" smtClean="0"/>
              <a:t>But then we lose a lot of photons …</a:t>
            </a:r>
          </a:p>
          <a:p>
            <a:r>
              <a:rPr lang="en-GB" sz="2400" dirty="0" smtClean="0"/>
              <a:t>Let us use opaque scintillator =&gt; stochastic confinement of the photons!</a:t>
            </a:r>
          </a:p>
          <a:p>
            <a:pPr marL="0" indent="0">
              <a:buNone/>
            </a:pPr>
            <a:r>
              <a:rPr lang="en-GB" b="1" dirty="0" smtClean="0"/>
              <a:t>		=&gt; </a:t>
            </a:r>
            <a:r>
              <a:rPr lang="en-GB" b="1" dirty="0" err="1" smtClean="0"/>
              <a:t>LiquidO</a:t>
            </a:r>
            <a:r>
              <a:rPr lang="en-GB" b="1" dirty="0"/>
              <a:t> Concept </a:t>
            </a:r>
            <a:r>
              <a:rPr lang="en-GB" sz="1600" b="1" dirty="0"/>
              <a:t>(</a:t>
            </a:r>
            <a:r>
              <a:rPr lang="en-GB" sz="1600" b="1" dirty="0">
                <a:hlinkClick r:id="rId2"/>
              </a:rPr>
              <a:t>https://liquido.ijclab.in2p3.fr</a:t>
            </a:r>
            <a:r>
              <a:rPr lang="en-GB" sz="1600" b="1" dirty="0" smtClean="0">
                <a:hlinkClick r:id="rId2"/>
              </a:rPr>
              <a:t>/</a:t>
            </a:r>
            <a:r>
              <a:rPr lang="en-GB" sz="1600" b="1" dirty="0" smtClean="0"/>
              <a:t>)</a:t>
            </a:r>
            <a:endParaRPr lang="en-GB" sz="1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9766" r="2905"/>
          <a:stretch/>
        </p:blipFill>
        <p:spPr>
          <a:xfrm>
            <a:off x="8248650" y="1408129"/>
            <a:ext cx="3619258" cy="2469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3737" y="4428713"/>
            <a:ext cx="2203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Transparent medium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084989" y="4395195"/>
            <a:ext cx="184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Opaque medium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" y="4764527"/>
            <a:ext cx="5880559" cy="20281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3995" y="4486941"/>
            <a:ext cx="5257704" cy="186940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20577504">
            <a:off x="7672402" y="5201926"/>
            <a:ext cx="3677393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Experimentally proven!</a:t>
            </a:r>
          </a:p>
          <a:p>
            <a:r>
              <a:rPr lang="en-GB" sz="1600" b="1" dirty="0">
                <a:solidFill>
                  <a:srgbClr val="FF0000"/>
                </a:solidFill>
                <a:hlinkClick r:id="rId6"/>
              </a:rPr>
              <a:t>https://arxiv.org/abs/2503.02541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73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LiquidO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867" y="1043510"/>
            <a:ext cx="6763658" cy="300279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Confinement of light reveals event structure</a:t>
            </a:r>
          </a:p>
          <a:p>
            <a:r>
              <a:rPr lang="en-GB" sz="2400" dirty="0" smtClean="0"/>
              <a:t>2 key parameters:</a:t>
            </a:r>
          </a:p>
          <a:p>
            <a:pPr lvl="1"/>
            <a:r>
              <a:rPr lang="en-GB" sz="2000" dirty="0" smtClean="0"/>
              <a:t>Absorption length: several metres =&gt; more light</a:t>
            </a:r>
          </a:p>
          <a:p>
            <a:pPr lvl="1"/>
            <a:r>
              <a:rPr lang="en-GB" sz="2000" dirty="0" smtClean="0"/>
              <a:t>Scatter length:  few mm </a:t>
            </a:r>
            <a:r>
              <a:rPr lang="en-GB" sz="2000" dirty="0" smtClean="0"/>
              <a:t>(ideal seems to be 1/30 </a:t>
            </a:r>
            <a:r>
              <a:rPr lang="en-GB" sz="2000" dirty="0" smtClean="0"/>
              <a:t>of fibre pitch) =&gt; defines size of structures to be reconstructed</a:t>
            </a:r>
          </a:p>
          <a:p>
            <a:r>
              <a:rPr lang="en-GB" sz="2400" dirty="0" smtClean="0"/>
              <a:t>Group from Univ. Sussex built first prototype</a:t>
            </a:r>
          </a:p>
          <a:p>
            <a:r>
              <a:rPr lang="en-GB" sz="2400" dirty="0" smtClean="0"/>
              <a:t>Demonstrating tracking capabilities using muons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27" r="-1"/>
          <a:stretch/>
        </p:blipFill>
        <p:spPr>
          <a:xfrm>
            <a:off x="7010400" y="938933"/>
            <a:ext cx="5091378" cy="25944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82" y="3912758"/>
            <a:ext cx="5727217" cy="25816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0676" y="3620648"/>
            <a:ext cx="3485973" cy="295798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28543" y="3912758"/>
            <a:ext cx="301179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600" dirty="0" smtClean="0">
                <a:hlinkClick r:id="rId5"/>
              </a:rPr>
              <a:t>https://arxiv.org/abs/2507.13864</a:t>
            </a:r>
            <a:endParaRPr lang="en-GB" sz="16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99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LiquidO</a:t>
            </a:r>
            <a:r>
              <a:rPr lang="en-GB" dirty="0" smtClean="0"/>
              <a:t>-FGD (LFGD) in ND280++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46692"/>
            <a:ext cx="6650446" cy="3886292"/>
          </a:xfrm>
        </p:spPr>
        <p:txBody>
          <a:bodyPr>
            <a:noAutofit/>
          </a:bodyPr>
          <a:lstStyle/>
          <a:p>
            <a:r>
              <a:rPr lang="en-GB" sz="2200" dirty="0" smtClean="0"/>
              <a:t>Simulate ND280++ geometry (using the official ND280 software)</a:t>
            </a:r>
          </a:p>
          <a:p>
            <a:r>
              <a:rPr lang="en-GB" sz="2200" dirty="0" smtClean="0"/>
              <a:t>1 cm pitch between 1mm fibres (as SFGD)</a:t>
            </a:r>
          </a:p>
          <a:p>
            <a:r>
              <a:rPr lang="en-GB" sz="2200" dirty="0" smtClean="0"/>
              <a:t>Scintillator: 1 mm scatter, 5 m absorption</a:t>
            </a:r>
          </a:p>
          <a:p>
            <a:r>
              <a:rPr lang="en-GB" sz="2200" dirty="0" smtClean="0"/>
              <a:t>Fibre attenuation + photon detection efficiency included but not electronics</a:t>
            </a:r>
          </a:p>
          <a:p>
            <a:r>
              <a:rPr lang="en-GB" sz="2200" dirty="0" smtClean="0"/>
              <a:t>Simulate particle gun and neutrino MC events</a:t>
            </a:r>
          </a:p>
          <a:p>
            <a:r>
              <a:rPr lang="en-GB" sz="2200" dirty="0" smtClean="0"/>
              <a:t>Simulating 1 event takes 1.5 hours =&gt; not the best for statistical analysis ….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3713" y="984845"/>
            <a:ext cx="4511431" cy="21886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9535" y="3492138"/>
            <a:ext cx="3268728" cy="3217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685"/>
          <a:stretch/>
        </p:blipFill>
        <p:spPr>
          <a:xfrm>
            <a:off x="97012" y="4590783"/>
            <a:ext cx="7513234" cy="17655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7360" y="5346942"/>
            <a:ext cx="1598309" cy="1405176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44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Light Map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6960" y="949169"/>
            <a:ext cx="8139611" cy="272869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Introduced light map approach</a:t>
            </a:r>
          </a:p>
          <a:p>
            <a:r>
              <a:rPr lang="en-GB" sz="2400" dirty="0" smtClean="0"/>
              <a:t>Simulate 1000 photo bombs in base cell (1x1x1 cm3)</a:t>
            </a:r>
          </a:p>
          <a:p>
            <a:r>
              <a:rPr lang="en-GB" sz="2400" dirty="0" smtClean="0"/>
              <a:t>Measure fraction of photons recorded at each fibre</a:t>
            </a:r>
          </a:p>
          <a:p>
            <a:r>
              <a:rPr lang="en-GB" sz="2400" dirty="0" smtClean="0"/>
              <a:t>Create look up table and include in simulations</a:t>
            </a:r>
          </a:p>
          <a:p>
            <a:r>
              <a:rPr lang="en-GB" sz="2400" dirty="0" smtClean="0"/>
              <a:t>1.5 h/event =&gt; ~0.1 s/event (5000 in 10 min) </a:t>
            </a:r>
          </a:p>
          <a:p>
            <a:r>
              <a:rPr lang="en-GB" sz="2400" dirty="0" smtClean="0"/>
              <a:t>Time now also included 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906" y="932115"/>
            <a:ext cx="3060217" cy="28848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20" y="3897447"/>
            <a:ext cx="5610405" cy="2623762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150" y="3400425"/>
            <a:ext cx="4287658" cy="3216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25.11.2025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Planes Complementarios AstroHEP Meeting 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53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4642</TotalTime>
  <Words>887</Words>
  <Application>Microsoft Office PowerPoint</Application>
  <PresentationFormat>Widescreen</PresentationFormat>
  <Paragraphs>160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Helvetica</vt:lpstr>
      <vt:lpstr>Helvetica Neue</vt:lpstr>
      <vt:lpstr>Helvetica Neue Medium</vt:lpstr>
      <vt:lpstr>Symbol</vt:lpstr>
      <vt:lpstr>Office Theme</vt:lpstr>
      <vt:lpstr>A novel Scintillator Tracker for the HK ND280++ Upgrade</vt:lpstr>
      <vt:lpstr>PowerPoint Presentation</vt:lpstr>
      <vt:lpstr>Upgraded ND280</vt:lpstr>
      <vt:lpstr>PowerPoint Presentation</vt:lpstr>
      <vt:lpstr>HK ND280++</vt:lpstr>
      <vt:lpstr>PowerPoint Presentation</vt:lpstr>
      <vt:lpstr>LiquidO</vt:lpstr>
      <vt:lpstr>LiquidO-FGD (LFGD) in ND280++</vt:lpstr>
      <vt:lpstr>Light Map</vt:lpstr>
      <vt:lpstr>Reconstruction</vt:lpstr>
      <vt:lpstr>Reconstruction</vt:lpstr>
      <vt:lpstr>NEUT MC Event</vt:lpstr>
      <vt:lpstr>Summary</vt:lpstr>
      <vt:lpstr>PowerPoint Presentation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thorsten</dc:creator>
  <cp:lastModifiedBy>Microsoft account</cp:lastModifiedBy>
  <cp:revision>145</cp:revision>
  <dcterms:created xsi:type="dcterms:W3CDTF">2019-03-28T02:48:15Z</dcterms:created>
  <dcterms:modified xsi:type="dcterms:W3CDTF">2025-11-24T13:36:50Z</dcterms:modified>
</cp:coreProperties>
</file>