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8"/>
  </p:notesMasterIdLst>
  <p:sldIdLst>
    <p:sldId id="258" r:id="rId2"/>
    <p:sldId id="334" r:id="rId3"/>
    <p:sldId id="328" r:id="rId4"/>
    <p:sldId id="349" r:id="rId5"/>
    <p:sldId id="342" r:id="rId6"/>
    <p:sldId id="333" r:id="rId7"/>
    <p:sldId id="335" r:id="rId8"/>
    <p:sldId id="339" r:id="rId9"/>
    <p:sldId id="350" r:id="rId10"/>
    <p:sldId id="351" r:id="rId11"/>
    <p:sldId id="354" r:id="rId12"/>
    <p:sldId id="356" r:id="rId13"/>
    <p:sldId id="355" r:id="rId14"/>
    <p:sldId id="340" r:id="rId15"/>
    <p:sldId id="357" r:id="rId16"/>
    <p:sldId id="34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0F5F6"/>
    <a:srgbClr val="002F8E"/>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94660"/>
  </p:normalViewPr>
  <p:slideViewPr>
    <p:cSldViewPr snapToGrid="0">
      <p:cViewPr varScale="1">
        <p:scale>
          <a:sx n="74" d="100"/>
          <a:sy n="74" d="100"/>
        </p:scale>
        <p:origin x="5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88FE43-212A-4EC5-9C51-010E41F52F65}" type="datetimeFigureOut">
              <a:rPr lang="en-US" smtClean="0"/>
              <a:t>11/26/2025</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A42AD0-4C36-45FA-8087-751BC35AFD1A}" type="slidenum">
              <a:rPr lang="en-US" smtClean="0"/>
              <a:t>‹Nº›</a:t>
            </a:fld>
            <a:endParaRPr lang="en-US"/>
          </a:p>
        </p:txBody>
      </p:sp>
    </p:spTree>
    <p:extLst>
      <p:ext uri="{BB962C8B-B14F-4D97-AF65-F5344CB8AC3E}">
        <p14:creationId xmlns:p14="http://schemas.microsoft.com/office/powerpoint/2010/main" val="3497510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D8CA660-BDC5-49A5-B6CE-0578BD1D4B6F}" type="slidenum">
              <a:rPr lang="de-CH" smtClean="0"/>
              <a:t>2</a:t>
            </a:fld>
            <a:endParaRPr lang="de-CH"/>
          </a:p>
        </p:txBody>
      </p:sp>
    </p:spTree>
    <p:extLst>
      <p:ext uri="{BB962C8B-B14F-4D97-AF65-F5344CB8AC3E}">
        <p14:creationId xmlns:p14="http://schemas.microsoft.com/office/powerpoint/2010/main" val="2419725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A84C1-A535-550F-8A13-2FA96D96F6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473125-83BA-F8C2-465D-72B1442611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20DFBD-CDD6-4381-2439-36F9B50A41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36CE0EB-22FA-2535-F749-14A4437E31F1}"/>
              </a:ext>
            </a:extLst>
          </p:cNvPr>
          <p:cNvSpPr>
            <a:spLocks noGrp="1"/>
          </p:cNvSpPr>
          <p:nvPr>
            <p:ph type="sldNum" sz="quarter" idx="5"/>
          </p:nvPr>
        </p:nvSpPr>
        <p:spPr/>
        <p:txBody>
          <a:bodyPr/>
          <a:lstStyle/>
          <a:p>
            <a:fld id="{5D8CA660-BDC5-49A5-B6CE-0578BD1D4B6F}" type="slidenum">
              <a:rPr lang="de-CH" smtClean="0"/>
              <a:t>15</a:t>
            </a:fld>
            <a:endParaRPr lang="de-CH"/>
          </a:p>
        </p:txBody>
      </p:sp>
    </p:spTree>
    <p:extLst>
      <p:ext uri="{BB962C8B-B14F-4D97-AF65-F5344CB8AC3E}">
        <p14:creationId xmlns:p14="http://schemas.microsoft.com/office/powerpoint/2010/main" val="279236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1094053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695825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9A17BA-5B5A-459B-85EA-373212F4A843}" type="slidenum">
              <a:rPr lang="es-ES" smtClean="0"/>
              <a:t>‹Nº›</a:t>
            </a:fld>
            <a:endParaRPr lang="es-E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32306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4109697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9A17BA-5B5A-459B-85EA-373212F4A843}" type="slidenum">
              <a:rPr lang="es-ES" smtClean="0"/>
              <a:t>‹Nº›</a:t>
            </a:fld>
            <a:endParaRPr lang="es-E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02497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2940299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1652603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4092196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7-Kapitelfolie Bildplatzhalter">
    <p:spTree>
      <p:nvGrpSpPr>
        <p:cNvPr id="1" name=""/>
        <p:cNvGrpSpPr/>
        <p:nvPr/>
      </p:nvGrpSpPr>
      <p:grpSpPr>
        <a:xfrm>
          <a:off x="0" y="0"/>
          <a:ext cx="0" cy="0"/>
          <a:chOff x="0" y="0"/>
          <a:chExt cx="0" cy="0"/>
        </a:xfrm>
      </p:grpSpPr>
      <p:sp>
        <p:nvSpPr>
          <p:cNvPr id="12" name="Bildplatzhalter 2">
            <a:extLst>
              <a:ext uri="{FF2B5EF4-FFF2-40B4-BE49-F238E27FC236}">
                <a16:creationId xmlns:a16="http://schemas.microsoft.com/office/drawing/2014/main" id="{6F93CDFD-9131-FC43-8246-70ED1A8AC8CA}"/>
              </a:ext>
            </a:extLst>
          </p:cNvPr>
          <p:cNvSpPr>
            <a:spLocks noGrp="1"/>
          </p:cNvSpPr>
          <p:nvPr>
            <p:ph type="pic" sz="quarter" idx="11" hasCustomPrompt="1"/>
          </p:nvPr>
        </p:nvSpPr>
        <p:spPr>
          <a:xfrm>
            <a:off x="0" y="0"/>
            <a:ext cx="12192000" cy="6858000"/>
          </a:xfrm>
          <a:prstGeom prst="rect">
            <a:avLst/>
          </a:prstGeom>
        </p:spPr>
        <p:txBody>
          <a:bodyPr lIns="360000" tIns="360000"/>
          <a:lstStyle>
            <a:lvl1pPr marL="53763" marR="0" indent="-53763" algn="l" defTabSz="633039" rtl="0" eaLnBrk="1" fontAlgn="base" latinLnBrk="0" hangingPunct="1">
              <a:lnSpc>
                <a:spcPct val="100000"/>
              </a:lnSpc>
              <a:spcBef>
                <a:spcPct val="20000"/>
              </a:spcBef>
              <a:spcAft>
                <a:spcPct val="0"/>
              </a:spcAft>
              <a:buClrTx/>
              <a:buSzTx/>
              <a:buFont typeface="Arial" panose="020B0604020202020204" pitchFamily="34" charset="0"/>
              <a:buNone/>
              <a:tabLst/>
              <a:defRPr sz="1385" i="1"/>
            </a:lvl1pPr>
          </a:lstStyle>
          <a:p>
            <a:r>
              <a:rPr lang="de-DE"/>
              <a:t>Klicken um Bild einzufügen</a:t>
            </a:r>
          </a:p>
        </p:txBody>
      </p:sp>
      <p:sp>
        <p:nvSpPr>
          <p:cNvPr id="13" name="Textplatzhalter 4">
            <a:extLst>
              <a:ext uri="{FF2B5EF4-FFF2-40B4-BE49-F238E27FC236}">
                <a16:creationId xmlns:a16="http://schemas.microsoft.com/office/drawing/2014/main" id="{90D33996-7A90-EA4F-B866-053616D0F551}"/>
              </a:ext>
            </a:extLst>
          </p:cNvPr>
          <p:cNvSpPr>
            <a:spLocks noGrp="1"/>
          </p:cNvSpPr>
          <p:nvPr>
            <p:ph type="body" sz="quarter" idx="10" hasCustomPrompt="1"/>
          </p:nvPr>
        </p:nvSpPr>
        <p:spPr>
          <a:xfrm>
            <a:off x="612183" y="1399076"/>
            <a:ext cx="10967634" cy="1318846"/>
          </a:xfrm>
          <a:prstGeom prst="rect">
            <a:avLst/>
          </a:prstGeom>
        </p:spPr>
        <p:txBody>
          <a:bodyPr lIns="0" tIns="0" rIns="0" bIns="0"/>
          <a:lstStyle>
            <a:lvl1pPr marL="0" indent="0">
              <a:lnSpc>
                <a:spcPct val="100000"/>
              </a:lnSpc>
              <a:spcBef>
                <a:spcPts val="0"/>
              </a:spcBef>
              <a:buNone/>
              <a:defRPr sz="3462">
                <a:solidFill>
                  <a:schemeClr val="tx2"/>
                </a:solidFill>
                <a:latin typeface="+mj-lt"/>
              </a:defRPr>
            </a:lvl1pPr>
            <a:lvl2pPr>
              <a:buNone/>
              <a:defRPr sz="3462">
                <a:latin typeface="+mj-lt"/>
              </a:defRPr>
            </a:lvl2pPr>
            <a:lvl3pPr>
              <a:buNone/>
              <a:defRPr sz="3462">
                <a:latin typeface="+mj-lt"/>
              </a:defRPr>
            </a:lvl3pPr>
            <a:lvl4pPr>
              <a:buNone/>
              <a:defRPr sz="3462">
                <a:latin typeface="+mj-lt"/>
              </a:defRPr>
            </a:lvl4pPr>
            <a:lvl5pPr>
              <a:buNone/>
              <a:defRPr sz="3462">
                <a:latin typeface="+mj-lt"/>
              </a:defRPr>
            </a:lvl5pPr>
          </a:lstStyle>
          <a:p>
            <a:pPr lvl="0"/>
            <a:r>
              <a:rPr lang="de-DE"/>
              <a:t>Headline Kapitelfolie</a:t>
            </a:r>
          </a:p>
        </p:txBody>
      </p:sp>
      <p:sp>
        <p:nvSpPr>
          <p:cNvPr id="3" name="Textplatzhalter 2">
            <a:extLst>
              <a:ext uri="{FF2B5EF4-FFF2-40B4-BE49-F238E27FC236}">
                <a16:creationId xmlns:a16="http://schemas.microsoft.com/office/drawing/2014/main" id="{65F48C18-52F9-844A-B387-B6D19AFCB946}"/>
              </a:ext>
            </a:extLst>
          </p:cNvPr>
          <p:cNvSpPr>
            <a:spLocks noGrp="1"/>
          </p:cNvSpPr>
          <p:nvPr>
            <p:ph type="body" sz="quarter" idx="12" hasCustomPrompt="1"/>
          </p:nvPr>
        </p:nvSpPr>
        <p:spPr>
          <a:xfrm>
            <a:off x="612184" y="6651381"/>
            <a:ext cx="3421409" cy="206619"/>
          </a:xfrm>
          <a:prstGeom prst="rect">
            <a:avLst/>
          </a:prstGeom>
        </p:spPr>
        <p:txBody>
          <a:bodyPr lIns="0" tIns="0" rIns="0" bIns="0"/>
          <a:lstStyle>
            <a:lvl1pPr>
              <a:buNone/>
              <a:defRPr sz="623"/>
            </a:lvl1pPr>
          </a:lstStyle>
          <a:p>
            <a:pPr lvl="0"/>
            <a:r>
              <a:rPr lang="de-DE"/>
              <a:t>Copyright</a:t>
            </a:r>
          </a:p>
        </p:txBody>
      </p:sp>
    </p:spTree>
    <p:extLst>
      <p:ext uri="{BB962C8B-B14F-4D97-AF65-F5344CB8AC3E}">
        <p14:creationId xmlns:p14="http://schemas.microsoft.com/office/powerpoint/2010/main" val="3155999304"/>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spd="slow" advTm="5000"/>
    </mc:Fallback>
  </mc:AlternateContent>
  <p:extLst mod="1">
    <p:ext uri="{DCECCB84-F9BA-43D5-87BE-67443E8EF086}">
      <p15:sldGuideLst xmlns:p15="http://schemas.microsoft.com/office/powerpoint/2012/main">
        <p15:guide id="1" orient="horz" pos="1273">
          <p15:clr>
            <a:srgbClr val="FBAE40"/>
          </p15:clr>
        </p15:guide>
        <p15:guide id="2" orient="horz" pos="1532">
          <p15:clr>
            <a:srgbClr val="FBAE40"/>
          </p15:clr>
        </p15:guide>
        <p15:guide id="3" orient="horz" pos="529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3576001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9D3F7F5-39BB-4222-940B-6B681C469312}" type="datetimeFigureOut">
              <a:rPr lang="es-ES" smtClean="0"/>
              <a:t>26/11/2025</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166386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319312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9D3F7F5-39BB-4222-940B-6B681C469312}" type="datetimeFigureOut">
              <a:rPr lang="es-ES" smtClean="0"/>
              <a:t>26/11/2025</a:t>
            </a:fld>
            <a:endParaRPr lang="es-ES"/>
          </a:p>
        </p:txBody>
      </p:sp>
      <p:sp>
        <p:nvSpPr>
          <p:cNvPr id="8" name="Footer Placeholder 7"/>
          <p:cNvSpPr>
            <a:spLocks noGrp="1"/>
          </p:cNvSpPr>
          <p:nvPr>
            <p:ph type="ftr" sz="quarter" idx="11"/>
          </p:nvPr>
        </p:nvSpPr>
        <p:spPr/>
        <p:txBody>
          <a:bodyPr/>
          <a:lstStyle/>
          <a:p>
            <a:endParaRPr lang="es-E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953844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9D3F7F5-39BB-4222-940B-6B681C469312}" type="datetimeFigureOut">
              <a:rPr lang="es-ES" smtClean="0"/>
              <a:t>26/11/2025</a:t>
            </a:fld>
            <a:endParaRPr lang="es-ES"/>
          </a:p>
        </p:txBody>
      </p:sp>
      <p:sp>
        <p:nvSpPr>
          <p:cNvPr id="4" name="Footer Placeholder 3"/>
          <p:cNvSpPr>
            <a:spLocks noGrp="1"/>
          </p:cNvSpPr>
          <p:nvPr>
            <p:ph type="ftr" sz="quarter" idx="11"/>
          </p:nvPr>
        </p:nvSpPr>
        <p:spPr/>
        <p:txBody>
          <a:bodyPr/>
          <a:lstStyle/>
          <a:p>
            <a:endParaRPr lang="es-E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2617199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D3F7F5-39BB-4222-940B-6B681C469312}" type="datetimeFigureOut">
              <a:rPr lang="es-ES" smtClean="0"/>
              <a:t>26/11/2025</a:t>
            </a:fld>
            <a:endParaRPr lang="es-ES"/>
          </a:p>
        </p:txBody>
      </p:sp>
      <p:sp>
        <p:nvSpPr>
          <p:cNvPr id="3" name="Footer Placeholder 2"/>
          <p:cNvSpPr>
            <a:spLocks noGrp="1"/>
          </p:cNvSpPr>
          <p:nvPr>
            <p:ph type="ftr" sz="quarter" idx="11"/>
          </p:nvPr>
        </p:nvSpPr>
        <p:spPr/>
        <p:txBody>
          <a:bodyPr/>
          <a:lstStyle/>
          <a:p>
            <a:endParaRPr lang="es-E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1534872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2652867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9D3F7F5-39BB-4222-940B-6B681C469312}" type="datetimeFigureOut">
              <a:rPr lang="es-ES" smtClean="0"/>
              <a:t>26/11/2025</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9A17BA-5B5A-459B-85EA-373212F4A843}" type="slidenum">
              <a:rPr lang="es-ES" smtClean="0"/>
              <a:t>‹Nº›</a:t>
            </a:fld>
            <a:endParaRPr lang="es-ES"/>
          </a:p>
        </p:txBody>
      </p:sp>
    </p:spTree>
    <p:extLst>
      <p:ext uri="{BB962C8B-B14F-4D97-AF65-F5344CB8AC3E}">
        <p14:creationId xmlns:p14="http://schemas.microsoft.com/office/powerpoint/2010/main" val="1511298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9D3F7F5-39BB-4222-940B-6B681C469312}" type="datetimeFigureOut">
              <a:rPr lang="es-ES" smtClean="0"/>
              <a:t>26/11/2025</a:t>
            </a:fld>
            <a:endParaRPr lang="es-E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59A17BA-5B5A-459B-85EA-373212F4A843}" type="slidenum">
              <a:rPr lang="es-ES" smtClean="0"/>
              <a:t>‹Nº›</a:t>
            </a:fld>
            <a:endParaRPr lang="es-ES"/>
          </a:p>
        </p:txBody>
      </p:sp>
    </p:spTree>
    <p:extLst>
      <p:ext uri="{BB962C8B-B14F-4D97-AF65-F5344CB8AC3E}">
        <p14:creationId xmlns:p14="http://schemas.microsoft.com/office/powerpoint/2010/main" val="266245246"/>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70"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image" Target="../media/image2.jpeg"/><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12.jpeg"/><Relationship Id="rId2" Type="http://schemas.openxmlformats.org/officeDocument/2006/relationships/slideLayout" Target="../slideLayouts/slideLayout17.xml"/><Relationship Id="rId1" Type="http://schemas.openxmlformats.org/officeDocument/2006/relationships/vmlDrawing" Target="../drawings/vmlDrawing9.vml"/><Relationship Id="rId6" Type="http://schemas.openxmlformats.org/officeDocument/2006/relationships/image" Target="../media/image1.wmf"/><Relationship Id="rId5" Type="http://schemas.openxmlformats.org/officeDocument/2006/relationships/oleObject" Target="../embeddings/oleObject2.bin"/><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2.png"/><Relationship Id="rId7" Type="http://schemas.openxmlformats.org/officeDocument/2006/relationships/image" Target="../media/image12.jpeg"/><Relationship Id="rId2" Type="http://schemas.openxmlformats.org/officeDocument/2006/relationships/slideLayout" Target="../slideLayouts/slideLayout17.xml"/><Relationship Id="rId1" Type="http://schemas.openxmlformats.org/officeDocument/2006/relationships/vmlDrawing" Target="../drawings/vmlDrawing10.vml"/><Relationship Id="rId6" Type="http://schemas.openxmlformats.org/officeDocument/2006/relationships/image" Target="../media/image1.wmf"/><Relationship Id="rId5" Type="http://schemas.openxmlformats.org/officeDocument/2006/relationships/oleObject" Target="../embeddings/oleObject2.bin"/><Relationship Id="rId10" Type="http://schemas.openxmlformats.org/officeDocument/2006/relationships/image" Target="../media/image36.png"/><Relationship Id="rId4" Type="http://schemas.openxmlformats.org/officeDocument/2006/relationships/image" Target="../media/image33.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oleObject" Target="../embeddings/oleObject2.bin"/><Relationship Id="rId7" Type="http://schemas.openxmlformats.org/officeDocument/2006/relationships/image" Target="../media/image33.png"/><Relationship Id="rId2" Type="http://schemas.openxmlformats.org/officeDocument/2006/relationships/slideLayout" Target="../slideLayouts/slideLayout17.xml"/><Relationship Id="rId1" Type="http://schemas.openxmlformats.org/officeDocument/2006/relationships/vmlDrawing" Target="../drawings/vmlDrawing11.vml"/><Relationship Id="rId6" Type="http://schemas.openxmlformats.org/officeDocument/2006/relationships/image" Target="../media/image32.png"/><Relationship Id="rId5" Type="http://schemas.openxmlformats.org/officeDocument/2006/relationships/image" Target="../media/image12.jpeg"/><Relationship Id="rId4" Type="http://schemas.openxmlformats.org/officeDocument/2006/relationships/image" Target="../media/image1.wmf"/></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oleObject" Target="../embeddings/oleObject2.bin"/><Relationship Id="rId7" Type="http://schemas.openxmlformats.org/officeDocument/2006/relationships/image" Target="../media/image33.png"/><Relationship Id="rId2" Type="http://schemas.openxmlformats.org/officeDocument/2006/relationships/slideLayout" Target="../slideLayouts/slideLayout17.xml"/><Relationship Id="rId1" Type="http://schemas.openxmlformats.org/officeDocument/2006/relationships/vmlDrawing" Target="../drawings/vmlDrawing12.vml"/><Relationship Id="rId6" Type="http://schemas.openxmlformats.org/officeDocument/2006/relationships/image" Target="../media/image32.png"/><Relationship Id="rId5" Type="http://schemas.openxmlformats.org/officeDocument/2006/relationships/image" Target="../media/image12.jpeg"/><Relationship Id="rId4" Type="http://schemas.openxmlformats.org/officeDocument/2006/relationships/image" Target="../media/image1.wmf"/></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7.jpeg"/><Relationship Id="rId7" Type="http://schemas.openxmlformats.org/officeDocument/2006/relationships/hyperlink" Target="https://doi.org/10.1117/12.2629901" TargetMode="External"/><Relationship Id="rId2" Type="http://schemas.openxmlformats.org/officeDocument/2006/relationships/slideLayout" Target="../slideLayouts/slideLayout17.xml"/><Relationship Id="rId1" Type="http://schemas.openxmlformats.org/officeDocument/2006/relationships/vmlDrawing" Target="../drawings/vmlDrawing13.vml"/><Relationship Id="rId6" Type="http://schemas.openxmlformats.org/officeDocument/2006/relationships/image" Target="../media/image40.emf"/><Relationship Id="rId11" Type="http://schemas.openxmlformats.org/officeDocument/2006/relationships/image" Target="../media/image12.jpeg"/><Relationship Id="rId5" Type="http://schemas.openxmlformats.org/officeDocument/2006/relationships/image" Target="../media/image39.png"/><Relationship Id="rId10" Type="http://schemas.openxmlformats.org/officeDocument/2006/relationships/image" Target="../media/image1.wmf"/><Relationship Id="rId4" Type="http://schemas.openxmlformats.org/officeDocument/2006/relationships/image" Target="../media/image38.jpeg"/><Relationship Id="rId9"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notesSlide" Target="../notesSlides/notesSlide2.xml"/><Relationship Id="rId7" Type="http://schemas.microsoft.com/office/2007/relationships/hdphoto" Target="../media/hdphoto1.wdp"/><Relationship Id="rId12"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3.png"/><Relationship Id="rId11" Type="http://schemas.openxmlformats.org/officeDocument/2006/relationships/image" Target="../media/image1.wmf"/><Relationship Id="rId5" Type="http://schemas.openxmlformats.org/officeDocument/2006/relationships/image" Target="../media/image42.png"/><Relationship Id="rId10" Type="http://schemas.openxmlformats.org/officeDocument/2006/relationships/oleObject" Target="../embeddings/oleObject3.bin"/><Relationship Id="rId4" Type="http://schemas.openxmlformats.org/officeDocument/2006/relationships/image" Target="../media/image41.jpg"/><Relationship Id="rId9"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openxmlformats.org/officeDocument/2006/relationships/hyperlink" Target="mailto:pja@iaa.csic.es" TargetMode="External"/><Relationship Id="rId13" Type="http://schemas.openxmlformats.org/officeDocument/2006/relationships/image" Target="../media/image12.jpeg"/><Relationship Id="rId3" Type="http://schemas.openxmlformats.org/officeDocument/2006/relationships/video" Target="../media/media1.mp4"/><Relationship Id="rId7" Type="http://schemas.openxmlformats.org/officeDocument/2006/relationships/hyperlink" Target="mailto:aceitun@caha.es" TargetMode="External"/><Relationship Id="rId12" Type="http://schemas.openxmlformats.org/officeDocument/2006/relationships/image" Target="../media/image47.png"/><Relationship Id="rId2" Type="http://schemas.microsoft.com/office/2007/relationships/media" Target="../media/media1.mp4"/><Relationship Id="rId1" Type="http://schemas.openxmlformats.org/officeDocument/2006/relationships/vmlDrawing" Target="../drawings/vmlDrawing15.vml"/><Relationship Id="rId6" Type="http://schemas.openxmlformats.org/officeDocument/2006/relationships/slideLayout" Target="../slideLayouts/slideLayout17.xml"/><Relationship Id="rId11" Type="http://schemas.openxmlformats.org/officeDocument/2006/relationships/image" Target="../media/image1.wmf"/><Relationship Id="rId5" Type="http://schemas.microsoft.com/office/2007/relationships/media" Target="../media/media2.mp4"/><Relationship Id="rId10" Type="http://schemas.openxmlformats.org/officeDocument/2006/relationships/oleObject" Target="../embeddings/oleObject2.bin"/><Relationship Id="rId4" Type="http://schemas.openxmlformats.org/officeDocument/2006/relationships/video" Target="NULL" TargetMode="External"/><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image" Target="../media/image13.png"/><Relationship Id="rId7" Type="http://schemas.openxmlformats.org/officeDocument/2006/relationships/oleObject" Target="../embeddings/oleObject2.bin"/><Relationship Id="rId2" Type="http://schemas.openxmlformats.org/officeDocument/2006/relationships/slideLayout" Target="../slideLayouts/slideLayout17.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oleObject" Target="../embeddings/oleObject2.bin"/><Relationship Id="rId7" Type="http://schemas.openxmlformats.org/officeDocument/2006/relationships/image" Target="../media/image19.png"/><Relationship Id="rId2" Type="http://schemas.openxmlformats.org/officeDocument/2006/relationships/slideLayout" Target="../slideLayouts/slideLayout17.xml"/><Relationship Id="rId1" Type="http://schemas.openxmlformats.org/officeDocument/2006/relationships/vmlDrawing" Target="../drawings/vmlDrawing3.v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wmf"/><Relationship Id="rId5" Type="http://schemas.openxmlformats.org/officeDocument/2006/relationships/oleObject" Target="../embeddings/oleObject2.bin"/><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image" Target="../media/image22.png"/><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5.jpeg"/><Relationship Id="rId5" Type="http://schemas.openxmlformats.org/officeDocument/2006/relationships/image" Target="../media/image24.png"/><Relationship Id="rId10" Type="http://schemas.openxmlformats.org/officeDocument/2006/relationships/image" Target="../media/image12.jpeg"/><Relationship Id="rId4" Type="http://schemas.openxmlformats.org/officeDocument/2006/relationships/image" Target="../media/image23.png"/><Relationship Id="rId9" Type="http://schemas.openxmlformats.org/officeDocument/2006/relationships/hyperlink" Target="https://carmenes.caha.e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xoplanets.nasa.gov/" TargetMode="External"/><Relationship Id="rId7" Type="http://schemas.openxmlformats.org/officeDocument/2006/relationships/image" Target="../media/image26.emf"/><Relationship Id="rId2" Type="http://schemas.openxmlformats.org/officeDocument/2006/relationships/slideLayout" Target="../slideLayouts/slideLayout17.xml"/><Relationship Id="rId1" Type="http://schemas.openxmlformats.org/officeDocument/2006/relationships/vmlDrawing" Target="../drawings/vmlDrawing6.vml"/><Relationship Id="rId6" Type="http://schemas.openxmlformats.org/officeDocument/2006/relationships/image" Target="../media/image12.jpeg"/><Relationship Id="rId5" Type="http://schemas.openxmlformats.org/officeDocument/2006/relationships/image" Target="../media/image1.w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17.xml"/><Relationship Id="rId1" Type="http://schemas.openxmlformats.org/officeDocument/2006/relationships/vmlDrawing" Target="../drawings/vmlDrawing7.vml"/><Relationship Id="rId6" Type="http://schemas.openxmlformats.org/officeDocument/2006/relationships/image" Target="../media/image12.jpeg"/><Relationship Id="rId5" Type="http://schemas.openxmlformats.org/officeDocument/2006/relationships/image" Target="../media/image1.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oleObject" Target="../embeddings/oleObject2.bin"/><Relationship Id="rId7" Type="http://schemas.openxmlformats.org/officeDocument/2006/relationships/image" Target="../media/image30.png"/><Relationship Id="rId2" Type="http://schemas.openxmlformats.org/officeDocument/2006/relationships/slideLayout" Target="../slideLayouts/slideLayout17.xml"/><Relationship Id="rId1" Type="http://schemas.openxmlformats.org/officeDocument/2006/relationships/vmlDrawing" Target="../drawings/vmlDrawing8.v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1.wmf"/><Relationship Id="rId9"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1"/>
          <p:cNvSpPr txBox="1">
            <a:spLocks/>
          </p:cNvSpPr>
          <p:nvPr/>
        </p:nvSpPr>
        <p:spPr>
          <a:xfrm>
            <a:off x="-81401" y="-58919"/>
            <a:ext cx="11736279" cy="57704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2800" dirty="0" err="1" smtClean="0"/>
              <a:t>European</a:t>
            </a:r>
            <a:r>
              <a:rPr lang="es-ES" sz="2800" dirty="0" smtClean="0"/>
              <a:t> </a:t>
            </a:r>
            <a:r>
              <a:rPr lang="es-ES" sz="2800" dirty="0" err="1" smtClean="0"/>
              <a:t>Multiarray</a:t>
            </a:r>
            <a:r>
              <a:rPr lang="es-ES" sz="2800" dirty="0" smtClean="0"/>
              <a:t> of </a:t>
            </a:r>
            <a:r>
              <a:rPr lang="es-ES" sz="2800" dirty="0" err="1" smtClean="0"/>
              <a:t>Combined</a:t>
            </a:r>
            <a:r>
              <a:rPr lang="es-ES" sz="2800" dirty="0" smtClean="0"/>
              <a:t> </a:t>
            </a:r>
            <a:r>
              <a:rPr lang="es-ES" sz="2800" dirty="0" err="1" smtClean="0"/>
              <a:t>Telescopes</a:t>
            </a:r>
            <a:r>
              <a:rPr lang="es-ES" sz="2800" dirty="0" smtClean="0"/>
              <a:t>. E-MARCOT</a:t>
            </a:r>
            <a:endParaRPr lang="es-ES" sz="2800" dirty="0"/>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6372" y="5545865"/>
            <a:ext cx="1004230" cy="1004230"/>
          </a:xfrm>
          <a:prstGeom prst="rect">
            <a:avLst/>
          </a:prstGeom>
        </p:spPr>
      </p:pic>
      <p:pic>
        <p:nvPicPr>
          <p:cNvPr id="1026" name="Picture 2" descr="UDIT | UDIT - IA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4401" y="5701306"/>
            <a:ext cx="2891558" cy="753905"/>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57814" y="548844"/>
            <a:ext cx="8359021" cy="4845621"/>
          </a:xfrm>
          <a:prstGeom prst="rect">
            <a:avLst/>
          </a:prstGeom>
        </p:spPr>
      </p:pic>
      <p:pic>
        <p:nvPicPr>
          <p:cNvPr id="10" name="Imagen 9"/>
          <p:cNvPicPr>
            <a:picLocks noChangeAspect="1"/>
          </p:cNvPicPr>
          <p:nvPr/>
        </p:nvPicPr>
        <p:blipFill>
          <a:blip r:embed="rId6"/>
          <a:stretch>
            <a:fillRect/>
          </a:stretch>
        </p:blipFill>
        <p:spPr>
          <a:xfrm>
            <a:off x="7532306" y="5545865"/>
            <a:ext cx="2350239" cy="1049069"/>
          </a:xfrm>
          <a:prstGeom prst="rect">
            <a:avLst/>
          </a:prstGeom>
        </p:spPr>
      </p:pic>
      <p:sp>
        <p:nvSpPr>
          <p:cNvPr id="8" name="Título 1"/>
          <p:cNvSpPr txBox="1">
            <a:spLocks/>
          </p:cNvSpPr>
          <p:nvPr/>
        </p:nvSpPr>
        <p:spPr>
          <a:xfrm>
            <a:off x="0" y="6644979"/>
            <a:ext cx="11736279" cy="20842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900" dirty="0" smtClean="0"/>
              <a:t>Jesús Aceituno (CAHA), Pedro Amado, Marina Centenera IAA-CSIC, Santander, Nov 26, 2025.</a:t>
            </a:r>
            <a:endParaRPr lang="es-ES" sz="900" dirty="0"/>
          </a:p>
        </p:txBody>
      </p:sp>
      <p:graphicFrame>
        <p:nvGraphicFramePr>
          <p:cNvPr id="9" name="Objeto 8"/>
          <p:cNvGraphicFramePr>
            <a:graphicFrameLocks noChangeAspect="1"/>
          </p:cNvGraphicFramePr>
          <p:nvPr>
            <p:extLst>
              <p:ext uri="{D42A27DB-BD31-4B8C-83A1-F6EECF244321}">
                <p14:modId xmlns:p14="http://schemas.microsoft.com/office/powerpoint/2010/main" val="2103332341"/>
              </p:ext>
            </p:extLst>
          </p:nvPr>
        </p:nvGraphicFramePr>
        <p:xfrm>
          <a:off x="0" y="5574227"/>
          <a:ext cx="1814401" cy="843537"/>
        </p:xfrm>
        <a:graphic>
          <a:graphicData uri="http://schemas.openxmlformats.org/presentationml/2006/ole">
            <mc:AlternateContent xmlns:mc="http://schemas.openxmlformats.org/markup-compatibility/2006">
              <mc:Choice xmlns:v="urn:schemas-microsoft-com:vml" Requires="v">
                <p:oleObj spid="_x0000_s13385" name="Bitmap Image" r:id="rId7" imgW="11944440" imgH="5553000" progId="PBrush">
                  <p:embed/>
                </p:oleObj>
              </mc:Choice>
              <mc:Fallback>
                <p:oleObj name="Bitmap Image" r:id="rId7" imgW="11944440" imgH="5553000" progId="PBrush">
                  <p:embed/>
                  <p:pic>
                    <p:nvPicPr>
                      <p:cNvPr id="11" name="Objeto 10"/>
                      <p:cNvPicPr/>
                      <p:nvPr/>
                    </p:nvPicPr>
                    <p:blipFill>
                      <a:blip r:embed="rId8"/>
                      <a:stretch>
                        <a:fillRect/>
                      </a:stretch>
                    </p:blipFill>
                    <p:spPr>
                      <a:xfrm>
                        <a:off x="0" y="5574227"/>
                        <a:ext cx="1814401" cy="843537"/>
                      </a:xfrm>
                      <a:prstGeom prst="rect">
                        <a:avLst/>
                      </a:prstGeom>
                    </p:spPr>
                  </p:pic>
                </p:oleObj>
              </mc:Fallback>
            </mc:AlternateContent>
          </a:graphicData>
        </a:graphic>
      </p:graphicFrame>
      <p:sp>
        <p:nvSpPr>
          <p:cNvPr id="13" name="Título 1"/>
          <p:cNvSpPr txBox="1">
            <a:spLocks/>
          </p:cNvSpPr>
          <p:nvPr/>
        </p:nvSpPr>
        <p:spPr>
          <a:xfrm>
            <a:off x="7074130" y="5328181"/>
            <a:ext cx="2942706" cy="20842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600" dirty="0" smtClean="0"/>
              <a:t>Conceptual </a:t>
            </a:r>
            <a:r>
              <a:rPr lang="es-ES" sz="600" dirty="0" err="1" smtClean="0"/>
              <a:t>design</a:t>
            </a:r>
            <a:r>
              <a:rPr lang="es-ES" sz="600" dirty="0" smtClean="0"/>
              <a:t> of E-MARCOT. AI </a:t>
            </a:r>
            <a:r>
              <a:rPr lang="es-ES" sz="600" dirty="0" err="1" smtClean="0"/>
              <a:t>generated</a:t>
            </a:r>
            <a:r>
              <a:rPr lang="es-ES" sz="600" dirty="0" smtClean="0"/>
              <a:t>.</a:t>
            </a:r>
            <a:endParaRPr lang="es-ES" sz="600" dirty="0"/>
          </a:p>
        </p:txBody>
      </p:sp>
      <p:pic>
        <p:nvPicPr>
          <p:cNvPr id="3" name="Imagen 2"/>
          <p:cNvPicPr>
            <a:picLocks noChangeAspect="1"/>
          </p:cNvPicPr>
          <p:nvPr/>
        </p:nvPicPr>
        <p:blipFill>
          <a:blip r:embed="rId9"/>
          <a:stretch>
            <a:fillRect/>
          </a:stretch>
        </p:blipFill>
        <p:spPr>
          <a:xfrm>
            <a:off x="4844110" y="5709456"/>
            <a:ext cx="1220558" cy="725953"/>
          </a:xfrm>
          <a:prstGeom prst="rect">
            <a:avLst/>
          </a:prstGeom>
        </p:spPr>
      </p:pic>
      <p:pic>
        <p:nvPicPr>
          <p:cNvPr id="4" name="Imagen 3"/>
          <p:cNvPicPr>
            <a:picLocks noChangeAspect="1"/>
          </p:cNvPicPr>
          <p:nvPr/>
        </p:nvPicPr>
        <p:blipFill>
          <a:blip r:embed="rId10"/>
          <a:stretch>
            <a:fillRect/>
          </a:stretch>
        </p:blipFill>
        <p:spPr>
          <a:xfrm>
            <a:off x="10351741" y="5485665"/>
            <a:ext cx="1303137" cy="1263528"/>
          </a:xfrm>
          <a:prstGeom prst="rect">
            <a:avLst/>
          </a:prstGeom>
        </p:spPr>
      </p:pic>
    </p:spTree>
    <p:extLst>
      <p:ext uri="{BB962C8B-B14F-4D97-AF65-F5344CB8AC3E}">
        <p14:creationId xmlns:p14="http://schemas.microsoft.com/office/powerpoint/2010/main" val="1303239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879618007"/>
              </p:ext>
            </p:extLst>
          </p:nvPr>
        </p:nvGraphicFramePr>
        <p:xfrm>
          <a:off x="1092587" y="962314"/>
          <a:ext cx="9119780" cy="3107976"/>
        </p:xfrm>
        <a:graphic>
          <a:graphicData uri="http://schemas.openxmlformats.org/drawingml/2006/table">
            <a:tbl>
              <a:tblPr firstRow="1" bandRow="1">
                <a:tableStyleId>{5C22544A-7EE6-4342-B048-85BDC9FD1C3A}</a:tableStyleId>
              </a:tblPr>
              <a:tblGrid>
                <a:gridCol w="2923359">
                  <a:extLst>
                    <a:ext uri="{9D8B030D-6E8A-4147-A177-3AD203B41FA5}">
                      <a16:colId xmlns:a16="http://schemas.microsoft.com/office/drawing/2014/main" val="2616293488"/>
                    </a:ext>
                  </a:extLst>
                </a:gridCol>
                <a:gridCol w="4683211">
                  <a:extLst>
                    <a:ext uri="{9D8B030D-6E8A-4147-A177-3AD203B41FA5}">
                      <a16:colId xmlns:a16="http://schemas.microsoft.com/office/drawing/2014/main" val="719859240"/>
                    </a:ext>
                  </a:extLst>
                </a:gridCol>
                <a:gridCol w="1513210">
                  <a:extLst>
                    <a:ext uri="{9D8B030D-6E8A-4147-A177-3AD203B41FA5}">
                      <a16:colId xmlns:a16="http://schemas.microsoft.com/office/drawing/2014/main" val="3908312942"/>
                    </a:ext>
                  </a:extLst>
                </a:gridCol>
              </a:tblGrid>
              <a:tr h="402248">
                <a:tc>
                  <a:txBody>
                    <a:bodyPr/>
                    <a:lstStyle/>
                    <a:p>
                      <a:r>
                        <a:rPr lang="es-ES" dirty="0" err="1" smtClean="0"/>
                        <a:t>Current</a:t>
                      </a:r>
                      <a:r>
                        <a:rPr lang="es-ES" dirty="0" smtClean="0"/>
                        <a:t> </a:t>
                      </a:r>
                      <a:r>
                        <a:rPr lang="es-ES" dirty="0" err="1" smtClean="0"/>
                        <a:t>Grants</a:t>
                      </a:r>
                      <a:endParaRPr lang="es-ES" dirty="0"/>
                    </a:p>
                  </a:txBody>
                  <a:tcPr/>
                </a:tc>
                <a:tc>
                  <a:txBody>
                    <a:bodyPr/>
                    <a:lstStyle/>
                    <a:p>
                      <a:r>
                        <a:rPr lang="es-ES" dirty="0" err="1" smtClean="0"/>
                        <a:t>Action</a:t>
                      </a:r>
                      <a:endParaRPr lang="es-ES" dirty="0"/>
                    </a:p>
                  </a:txBody>
                  <a:tcPr/>
                </a:tc>
                <a:tc>
                  <a:txBody>
                    <a:bodyPr/>
                    <a:lstStyle/>
                    <a:p>
                      <a:r>
                        <a:rPr lang="es-ES" dirty="0" smtClean="0"/>
                        <a:t>Budget</a:t>
                      </a:r>
                      <a:endParaRPr lang="es-ES" dirty="0"/>
                    </a:p>
                  </a:txBody>
                  <a:tcPr/>
                </a:tc>
                <a:extLst>
                  <a:ext uri="{0D108BD9-81ED-4DB2-BD59-A6C34878D82A}">
                    <a16:rowId xmlns:a16="http://schemas.microsoft.com/office/drawing/2014/main" val="2817588803"/>
                  </a:ext>
                </a:extLst>
              </a:tr>
              <a:tr h="370840">
                <a:tc>
                  <a:txBody>
                    <a:bodyPr/>
                    <a:lstStyle/>
                    <a:p>
                      <a:r>
                        <a:rPr lang="es-ES" dirty="0" smtClean="0"/>
                        <a:t>SOMM17_5208_IAA</a:t>
                      </a:r>
                      <a:endParaRPr lang="es-ES" dirty="0"/>
                    </a:p>
                  </a:txBody>
                  <a:tcPr/>
                </a:tc>
                <a:tc>
                  <a:txBody>
                    <a:bodyPr/>
                    <a:lstStyle/>
                    <a:p>
                      <a:r>
                        <a:rPr lang="es-ES" dirty="0" err="1" smtClean="0"/>
                        <a:t>Development</a:t>
                      </a:r>
                      <a:r>
                        <a:rPr lang="es-ES" dirty="0" smtClean="0"/>
                        <a:t> of</a:t>
                      </a:r>
                      <a:r>
                        <a:rPr lang="es-ES" baseline="0" dirty="0" smtClean="0"/>
                        <a:t> MARCOT PL</a:t>
                      </a:r>
                      <a:endParaRPr lang="es-ES" dirty="0"/>
                    </a:p>
                  </a:txBody>
                  <a:tcPr/>
                </a:tc>
                <a:tc>
                  <a:txBody>
                    <a:bodyPr/>
                    <a:lstStyle/>
                    <a:p>
                      <a:r>
                        <a:rPr lang="es-ES" dirty="0" smtClean="0"/>
                        <a:t>120.000€</a:t>
                      </a:r>
                      <a:endParaRPr lang="es-ES" dirty="0"/>
                    </a:p>
                  </a:txBody>
                  <a:tcPr/>
                </a:tc>
                <a:extLst>
                  <a:ext uri="{0D108BD9-81ED-4DB2-BD59-A6C34878D82A}">
                    <a16:rowId xmlns:a16="http://schemas.microsoft.com/office/drawing/2014/main" val="625968253"/>
                  </a:ext>
                </a:extLst>
              </a:tr>
              <a:tr h="370840">
                <a:tc>
                  <a:txBody>
                    <a:bodyPr/>
                    <a:lstStyle/>
                    <a:p>
                      <a:r>
                        <a:rPr lang="es-ES" dirty="0" smtClean="0"/>
                        <a:t>C17.I01.P02.S17.SI01</a:t>
                      </a:r>
                    </a:p>
                    <a:p>
                      <a:r>
                        <a:rPr lang="es-ES" dirty="0" smtClean="0"/>
                        <a:t>Andalucía-Astrofísica &amp; Física de Altas Energías</a:t>
                      </a:r>
                      <a:endParaRPr lang="es-ES" dirty="0"/>
                    </a:p>
                  </a:txBody>
                  <a:tcPr/>
                </a:tc>
                <a:tc>
                  <a:txBody>
                    <a:bodyPr/>
                    <a:lstStyle/>
                    <a:p>
                      <a:r>
                        <a:rPr lang="es-ES" dirty="0" err="1" smtClean="0"/>
                        <a:t>Acquisition</a:t>
                      </a:r>
                      <a:r>
                        <a:rPr lang="es-ES" dirty="0" smtClean="0"/>
                        <a:t> of a PL machine</a:t>
                      </a:r>
                    </a:p>
                    <a:p>
                      <a:r>
                        <a:rPr lang="es-ES" dirty="0" err="1" smtClean="0"/>
                        <a:t>Virtualization</a:t>
                      </a:r>
                      <a:r>
                        <a:rPr lang="es-ES" baseline="0" dirty="0" smtClean="0"/>
                        <a:t> </a:t>
                      </a:r>
                      <a:r>
                        <a:rPr lang="es-ES" baseline="0" dirty="0" err="1" smtClean="0"/>
                        <a:t>system</a:t>
                      </a:r>
                      <a:r>
                        <a:rPr lang="es-ES" baseline="0" dirty="0" smtClean="0"/>
                        <a:t> </a:t>
                      </a:r>
                      <a:r>
                        <a:rPr lang="es-ES" baseline="0" dirty="0" err="1" smtClean="0"/>
                        <a:t>expansion</a:t>
                      </a:r>
                      <a:endParaRPr lang="es-ES" dirty="0"/>
                    </a:p>
                  </a:txBody>
                  <a:tcPr/>
                </a:tc>
                <a:tc>
                  <a:txBody>
                    <a:bodyPr/>
                    <a:lstStyle/>
                    <a:p>
                      <a:r>
                        <a:rPr lang="es-ES" dirty="0" smtClean="0"/>
                        <a:t>190.735€</a:t>
                      </a:r>
                    </a:p>
                    <a:p>
                      <a:r>
                        <a:rPr lang="es-ES" dirty="0" smtClean="0"/>
                        <a:t>205.511€</a:t>
                      </a:r>
                      <a:endParaRPr lang="es-ES" dirty="0"/>
                    </a:p>
                  </a:txBody>
                  <a:tcPr/>
                </a:tc>
                <a:extLst>
                  <a:ext uri="{0D108BD9-81ED-4DB2-BD59-A6C34878D82A}">
                    <a16:rowId xmlns:a16="http://schemas.microsoft.com/office/drawing/2014/main" val="290608631"/>
                  </a:ext>
                </a:extLst>
              </a:tr>
              <a:tr h="409568">
                <a:tc>
                  <a:txBody>
                    <a:bodyPr/>
                    <a:lstStyle/>
                    <a:p>
                      <a:r>
                        <a:rPr lang="es-ES" dirty="0" smtClean="0"/>
                        <a:t>EQC-2024</a:t>
                      </a:r>
                      <a:endParaRPr lang="es-ES" dirty="0"/>
                    </a:p>
                  </a:txBody>
                  <a:tcPr/>
                </a:tc>
                <a:tc>
                  <a:txBody>
                    <a:bodyPr/>
                    <a:lstStyle/>
                    <a:p>
                      <a:r>
                        <a:rPr lang="es-ES" dirty="0" smtClean="0"/>
                        <a:t>Focal post-</a:t>
                      </a:r>
                      <a:r>
                        <a:rPr lang="es-ES" dirty="0" err="1" smtClean="0"/>
                        <a:t>unit</a:t>
                      </a:r>
                      <a:r>
                        <a:rPr lang="es-ES" dirty="0" smtClean="0"/>
                        <a:t>,</a:t>
                      </a:r>
                      <a:r>
                        <a:rPr lang="es-ES" baseline="0" dirty="0" smtClean="0"/>
                        <a:t> </a:t>
                      </a:r>
                      <a:r>
                        <a:rPr lang="es-ES" baseline="0" dirty="0" err="1" smtClean="0"/>
                        <a:t>spectrograph</a:t>
                      </a:r>
                      <a:r>
                        <a:rPr lang="es-ES" baseline="0" dirty="0" smtClean="0"/>
                        <a:t> </a:t>
                      </a:r>
                      <a:r>
                        <a:rPr lang="es-ES" baseline="0" dirty="0" err="1" smtClean="0"/>
                        <a:t>adapter</a:t>
                      </a:r>
                      <a:r>
                        <a:rPr lang="es-ES" baseline="0" dirty="0" smtClean="0"/>
                        <a:t>, </a:t>
                      </a:r>
                      <a:r>
                        <a:rPr lang="es-ES" baseline="0" dirty="0" err="1" smtClean="0"/>
                        <a:t>OTAs</a:t>
                      </a:r>
                      <a:r>
                        <a:rPr lang="es-ES" baseline="0" dirty="0" smtClean="0"/>
                        <a:t> </a:t>
                      </a:r>
                      <a:r>
                        <a:rPr lang="es-ES" baseline="0" dirty="0" err="1" smtClean="0"/>
                        <a:t>support</a:t>
                      </a:r>
                      <a:r>
                        <a:rPr lang="es-ES" baseline="0" dirty="0" smtClean="0"/>
                        <a:t> control </a:t>
                      </a:r>
                      <a:r>
                        <a:rPr lang="es-ES" baseline="0" dirty="0" err="1" smtClean="0"/>
                        <a:t>unit</a:t>
                      </a:r>
                      <a:r>
                        <a:rPr lang="es-ES" baseline="0" dirty="0" smtClean="0"/>
                        <a:t>.</a:t>
                      </a:r>
                      <a:endParaRPr lang="es-ES" dirty="0"/>
                    </a:p>
                  </a:txBody>
                  <a:tcPr/>
                </a:tc>
                <a:tc>
                  <a:txBody>
                    <a:bodyPr/>
                    <a:lstStyle/>
                    <a:p>
                      <a:r>
                        <a:rPr lang="es-ES" dirty="0" smtClean="0"/>
                        <a:t>283.000€</a:t>
                      </a:r>
                      <a:endParaRPr lang="es-ES" dirty="0"/>
                    </a:p>
                  </a:txBody>
                  <a:tcPr/>
                </a:tc>
                <a:extLst>
                  <a:ext uri="{0D108BD9-81ED-4DB2-BD59-A6C34878D82A}">
                    <a16:rowId xmlns:a16="http://schemas.microsoft.com/office/drawing/2014/main" val="2485115473"/>
                  </a:ext>
                </a:extLst>
              </a:tr>
              <a:tr h="409568">
                <a:tc>
                  <a:txBody>
                    <a:bodyPr/>
                    <a:lstStyle/>
                    <a:p>
                      <a:r>
                        <a:rPr lang="es-ES" sz="1800" kern="1200" dirty="0" smtClean="0">
                          <a:solidFill>
                            <a:schemeClr val="dk1"/>
                          </a:solidFill>
                          <a:effectLst/>
                          <a:latin typeface="+mn-lt"/>
                          <a:ea typeface="+mn-ea"/>
                          <a:cs typeface="+mn-cs"/>
                        </a:rPr>
                        <a:t>PRE2022-104799</a:t>
                      </a:r>
                      <a:endParaRPr lang="es-ES" dirty="0"/>
                    </a:p>
                  </a:txBody>
                  <a:tcPr/>
                </a:tc>
                <a:tc>
                  <a:txBody>
                    <a:bodyPr/>
                    <a:lstStyle/>
                    <a:p>
                      <a:r>
                        <a:rPr lang="es-ES" dirty="0" smtClean="0"/>
                        <a:t>Subprograma Estatal de Formación. FPI</a:t>
                      </a:r>
                      <a:endParaRPr lang="es-ES" dirty="0"/>
                    </a:p>
                  </a:txBody>
                  <a:tcPr/>
                </a:tc>
                <a:tc>
                  <a:txBody>
                    <a:bodyPr/>
                    <a:lstStyle/>
                    <a:p>
                      <a:r>
                        <a:rPr lang="es-ES" dirty="0" smtClean="0"/>
                        <a:t>111,758€</a:t>
                      </a:r>
                      <a:endParaRPr lang="es-ES" dirty="0"/>
                    </a:p>
                  </a:txBody>
                  <a:tcPr/>
                </a:tc>
                <a:extLst>
                  <a:ext uri="{0D108BD9-81ED-4DB2-BD59-A6C34878D82A}">
                    <a16:rowId xmlns:a16="http://schemas.microsoft.com/office/drawing/2014/main" val="3814702593"/>
                  </a:ext>
                </a:extLst>
              </a:tr>
              <a:tr h="370840">
                <a:tc>
                  <a:txBody>
                    <a:bodyPr/>
                    <a:lstStyle/>
                    <a:p>
                      <a:r>
                        <a:rPr lang="es-ES" dirty="0" err="1" smtClean="0"/>
                        <a:t>Partners</a:t>
                      </a:r>
                      <a:r>
                        <a:rPr lang="es-ES" baseline="0" dirty="0" smtClean="0"/>
                        <a:t> </a:t>
                      </a:r>
                      <a:r>
                        <a:rPr lang="es-ES" baseline="0" dirty="0" err="1" smtClean="0"/>
                        <a:t>contributions</a:t>
                      </a:r>
                      <a:endParaRPr lang="es-ES" dirty="0"/>
                    </a:p>
                  </a:txBody>
                  <a:tcPr/>
                </a:tc>
                <a:tc>
                  <a:txBody>
                    <a:bodyPr/>
                    <a:lstStyle/>
                    <a:p>
                      <a:r>
                        <a:rPr lang="es-ES" dirty="0" err="1" smtClean="0"/>
                        <a:t>Detectors</a:t>
                      </a:r>
                      <a:r>
                        <a:rPr lang="es-ES" dirty="0" smtClean="0"/>
                        <a:t>, </a:t>
                      </a:r>
                      <a:r>
                        <a:rPr lang="es-ES" dirty="0" err="1" smtClean="0"/>
                        <a:t>tools</a:t>
                      </a:r>
                      <a:r>
                        <a:rPr lang="es-ES" dirty="0" smtClean="0"/>
                        <a:t>,</a:t>
                      </a:r>
                      <a:r>
                        <a:rPr lang="es-ES" baseline="0" dirty="0" smtClean="0"/>
                        <a:t> </a:t>
                      </a:r>
                      <a:r>
                        <a:rPr lang="es-ES" baseline="0" dirty="0" err="1" smtClean="0"/>
                        <a:t>accesories</a:t>
                      </a:r>
                      <a:endParaRPr lang="es-ES" dirty="0"/>
                    </a:p>
                  </a:txBody>
                  <a:tcPr/>
                </a:tc>
                <a:tc>
                  <a:txBody>
                    <a:bodyPr/>
                    <a:lstStyle/>
                    <a:p>
                      <a:r>
                        <a:rPr lang="es-ES" dirty="0" smtClean="0"/>
                        <a:t>100.000€</a:t>
                      </a:r>
                      <a:endParaRPr lang="es-ES" dirty="0"/>
                    </a:p>
                  </a:txBody>
                  <a:tcPr/>
                </a:tc>
                <a:extLst>
                  <a:ext uri="{0D108BD9-81ED-4DB2-BD59-A6C34878D82A}">
                    <a16:rowId xmlns:a16="http://schemas.microsoft.com/office/drawing/2014/main" val="3619583772"/>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239407317"/>
              </p:ext>
            </p:extLst>
          </p:nvPr>
        </p:nvGraphicFramePr>
        <p:xfrm>
          <a:off x="1092587" y="4639024"/>
          <a:ext cx="9119780" cy="1112520"/>
        </p:xfrm>
        <a:graphic>
          <a:graphicData uri="http://schemas.openxmlformats.org/drawingml/2006/table">
            <a:tbl>
              <a:tblPr firstRow="1" bandRow="1">
                <a:tableStyleId>{5C22544A-7EE6-4342-B048-85BDC9FD1C3A}</a:tableStyleId>
              </a:tblPr>
              <a:tblGrid>
                <a:gridCol w="2948072">
                  <a:extLst>
                    <a:ext uri="{9D8B030D-6E8A-4147-A177-3AD203B41FA5}">
                      <a16:colId xmlns:a16="http://schemas.microsoft.com/office/drawing/2014/main" val="2616293488"/>
                    </a:ext>
                  </a:extLst>
                </a:gridCol>
                <a:gridCol w="4658498">
                  <a:extLst>
                    <a:ext uri="{9D8B030D-6E8A-4147-A177-3AD203B41FA5}">
                      <a16:colId xmlns:a16="http://schemas.microsoft.com/office/drawing/2014/main" val="719859240"/>
                    </a:ext>
                  </a:extLst>
                </a:gridCol>
                <a:gridCol w="1513210">
                  <a:extLst>
                    <a:ext uri="{9D8B030D-6E8A-4147-A177-3AD203B41FA5}">
                      <a16:colId xmlns:a16="http://schemas.microsoft.com/office/drawing/2014/main" val="3908312942"/>
                    </a:ext>
                  </a:extLst>
                </a:gridCol>
              </a:tblGrid>
              <a:tr h="370840">
                <a:tc>
                  <a:txBody>
                    <a:bodyPr/>
                    <a:lstStyle/>
                    <a:p>
                      <a:r>
                        <a:rPr lang="es-ES" dirty="0" err="1" smtClean="0"/>
                        <a:t>Future</a:t>
                      </a:r>
                      <a:r>
                        <a:rPr lang="es-ES" dirty="0" smtClean="0"/>
                        <a:t> </a:t>
                      </a:r>
                      <a:r>
                        <a:rPr lang="es-ES" dirty="0" err="1" smtClean="0"/>
                        <a:t>Plans</a:t>
                      </a: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2817588803"/>
                  </a:ext>
                </a:extLst>
              </a:tr>
              <a:tr h="370840">
                <a:tc>
                  <a:txBody>
                    <a:bodyPr/>
                    <a:lstStyle/>
                    <a:p>
                      <a:r>
                        <a:rPr lang="es-ES" dirty="0" smtClean="0"/>
                        <a:t>ERDF</a:t>
                      </a:r>
                      <a:r>
                        <a:rPr lang="es-ES" baseline="0" dirty="0" smtClean="0"/>
                        <a:t> of ICTS (Dec-2025)</a:t>
                      </a:r>
                      <a:endParaRPr lang="es-ES" dirty="0"/>
                    </a:p>
                  </a:txBody>
                  <a:tcPr/>
                </a:tc>
                <a:tc>
                  <a:txBody>
                    <a:bodyPr/>
                    <a:lstStyle/>
                    <a:p>
                      <a:r>
                        <a:rPr lang="es-ES" dirty="0" err="1" smtClean="0"/>
                        <a:t>Phase</a:t>
                      </a:r>
                      <a:r>
                        <a:rPr lang="es-ES" dirty="0" smtClean="0"/>
                        <a:t> A of MARCOT-5M</a:t>
                      </a:r>
                      <a:endParaRPr lang="es-ES" dirty="0"/>
                    </a:p>
                  </a:txBody>
                  <a:tcPr/>
                </a:tc>
                <a:tc>
                  <a:txBody>
                    <a:bodyPr/>
                    <a:lstStyle/>
                    <a:p>
                      <a:r>
                        <a:rPr lang="es-ES" dirty="0" smtClean="0"/>
                        <a:t>1.500.000€</a:t>
                      </a:r>
                      <a:endParaRPr lang="es-ES" dirty="0"/>
                    </a:p>
                  </a:txBody>
                  <a:tcPr/>
                </a:tc>
                <a:extLst>
                  <a:ext uri="{0D108BD9-81ED-4DB2-BD59-A6C34878D82A}">
                    <a16:rowId xmlns:a16="http://schemas.microsoft.com/office/drawing/2014/main" val="203647107"/>
                  </a:ext>
                </a:extLst>
              </a:tr>
              <a:tr h="370840">
                <a:tc>
                  <a:txBody>
                    <a:bodyPr/>
                    <a:lstStyle/>
                    <a:p>
                      <a:r>
                        <a:rPr lang="es-ES" dirty="0" smtClean="0"/>
                        <a:t>EQC-2025 (</a:t>
                      </a:r>
                      <a:r>
                        <a:rPr lang="es-ES" dirty="0" err="1" smtClean="0"/>
                        <a:t>submitted</a:t>
                      </a:r>
                      <a:r>
                        <a:rPr lang="es-ES" dirty="0" smtClean="0"/>
                        <a:t>)</a:t>
                      </a:r>
                      <a:endParaRPr lang="es-ES" dirty="0"/>
                    </a:p>
                  </a:txBody>
                  <a:tcPr/>
                </a:tc>
                <a:tc>
                  <a:txBody>
                    <a:bodyPr/>
                    <a:lstStyle/>
                    <a:p>
                      <a:r>
                        <a:rPr lang="es-ES" dirty="0" err="1" smtClean="0"/>
                        <a:t>Astrophotonic</a:t>
                      </a:r>
                      <a:r>
                        <a:rPr lang="es-ES" baseline="0" dirty="0" smtClean="0"/>
                        <a:t> </a:t>
                      </a:r>
                      <a:r>
                        <a:rPr lang="es-ES" baseline="0" dirty="0" err="1" smtClean="0"/>
                        <a:t>Laboratory</a:t>
                      </a:r>
                      <a:endParaRPr lang="es-ES" dirty="0"/>
                    </a:p>
                  </a:txBody>
                  <a:tcPr/>
                </a:tc>
                <a:tc>
                  <a:txBody>
                    <a:bodyPr/>
                    <a:lstStyle/>
                    <a:p>
                      <a:r>
                        <a:rPr lang="es-ES" dirty="0" smtClean="0"/>
                        <a:t>262,280€</a:t>
                      </a:r>
                      <a:endParaRPr lang="es-ES" dirty="0"/>
                    </a:p>
                  </a:txBody>
                  <a:tcPr/>
                </a:tc>
                <a:extLst>
                  <a:ext uri="{0D108BD9-81ED-4DB2-BD59-A6C34878D82A}">
                    <a16:rowId xmlns:a16="http://schemas.microsoft.com/office/drawing/2014/main" val="625968253"/>
                  </a:ext>
                </a:extLst>
              </a:tr>
            </a:tbl>
          </a:graphicData>
        </a:graphic>
      </p:graphicFrame>
      <p:pic>
        <p:nvPicPr>
          <p:cNvPr id="7" name="Picture 33" descr="https://www.sportlink.es/wp-content/uploads/2021/12/Logo-junta-andalucia-europa-pie-pagina-1024x3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3355" y="6081281"/>
            <a:ext cx="2530780" cy="84277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8129" y="6147332"/>
            <a:ext cx="6204238" cy="710667"/>
          </a:xfrm>
          <a:prstGeom prst="rect">
            <a:avLst/>
          </a:prstGeom>
        </p:spPr>
      </p:pic>
      <p:sp>
        <p:nvSpPr>
          <p:cNvPr id="10" name="Title 1"/>
          <p:cNvSpPr txBox="1">
            <a:spLocks/>
          </p:cNvSpPr>
          <p:nvPr/>
        </p:nvSpPr>
        <p:spPr>
          <a:xfrm>
            <a:off x="3927425" y="50898"/>
            <a:ext cx="4191600" cy="494708"/>
          </a:xfrm>
          <a:prstGeom prst="rect">
            <a:avLst/>
          </a:prstGeom>
        </p:spPr>
        <p:txBody>
          <a:bodyPr>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t>E-MARCOT Resources</a:t>
            </a:r>
            <a:endParaRPr lang="en-US" sz="2800" b="1" dirty="0"/>
          </a:p>
        </p:txBody>
      </p:sp>
      <p:graphicFrame>
        <p:nvGraphicFramePr>
          <p:cNvPr id="13" name="Objeto 12"/>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1544" name="Bitmap Image" r:id="rId5" imgW="11944440" imgH="5553000" progId="PBrush">
                  <p:embed/>
                </p:oleObj>
              </mc:Choice>
              <mc:Fallback>
                <p:oleObj name="Bitmap Image" r:id="rId5" imgW="11944440" imgH="5553000" progId="PBrush">
                  <p:embed/>
                  <p:pic>
                    <p:nvPicPr>
                      <p:cNvPr id="6" name="Objeto 5"/>
                      <p:cNvPicPr/>
                      <p:nvPr/>
                    </p:nvPicPr>
                    <p:blipFill>
                      <a:blip r:embed="rId6"/>
                      <a:stretch>
                        <a:fillRect/>
                      </a:stretch>
                    </p:blipFill>
                    <p:spPr>
                      <a:xfrm>
                        <a:off x="10212367" y="0"/>
                        <a:ext cx="1979633" cy="920355"/>
                      </a:xfrm>
                      <a:prstGeom prst="rect">
                        <a:avLst/>
                      </a:prstGeom>
                    </p:spPr>
                  </p:pic>
                </p:oleObj>
              </mc:Fallback>
            </mc:AlternateContent>
          </a:graphicData>
        </a:graphic>
      </p:graphicFrame>
      <p:pic>
        <p:nvPicPr>
          <p:cNvPr id="12" name="Imagen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1357565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33" descr="https://www.sportlink.es/wp-content/uploads/2021/12/Logo-junta-andalucia-europa-pie-pagina-1024x3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874" y="6081281"/>
            <a:ext cx="2530780" cy="84277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1106" y="6090446"/>
            <a:ext cx="6204238" cy="710667"/>
          </a:xfrm>
          <a:prstGeom prst="rect">
            <a:avLst/>
          </a:prstGeom>
        </p:spPr>
      </p:pic>
      <p:sp>
        <p:nvSpPr>
          <p:cNvPr id="10" name="Title 1"/>
          <p:cNvSpPr txBox="1">
            <a:spLocks/>
          </p:cNvSpPr>
          <p:nvPr/>
        </p:nvSpPr>
        <p:spPr>
          <a:xfrm>
            <a:off x="3927425" y="50898"/>
            <a:ext cx="4191600" cy="494708"/>
          </a:xfrm>
          <a:prstGeom prst="rect">
            <a:avLst/>
          </a:prstGeom>
        </p:spPr>
        <p:txBody>
          <a:bodyPr>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t>E-MARCOT Resources</a:t>
            </a:r>
            <a:endParaRPr lang="en-US" sz="2800" b="1" dirty="0"/>
          </a:p>
        </p:txBody>
      </p:sp>
      <p:graphicFrame>
        <p:nvGraphicFramePr>
          <p:cNvPr id="13" name="Objeto 12"/>
          <p:cNvGraphicFramePr>
            <a:graphicFrameLocks noChangeAspect="1"/>
          </p:cNvGraphicFramePr>
          <p:nvPr>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2559" name="Bitmap Image" r:id="rId5" imgW="11944440" imgH="5553000" progId="PBrush">
                  <p:embed/>
                </p:oleObj>
              </mc:Choice>
              <mc:Fallback>
                <p:oleObj name="Bitmap Image" r:id="rId5" imgW="11944440" imgH="5553000" progId="PBrush">
                  <p:embed/>
                  <p:pic>
                    <p:nvPicPr>
                      <p:cNvPr id="13" name="Objeto 12"/>
                      <p:cNvPicPr/>
                      <p:nvPr/>
                    </p:nvPicPr>
                    <p:blipFill>
                      <a:blip r:embed="rId6"/>
                      <a:stretch>
                        <a:fillRect/>
                      </a:stretch>
                    </p:blipFill>
                    <p:spPr>
                      <a:xfrm>
                        <a:off x="10212367" y="0"/>
                        <a:ext cx="1979633" cy="920355"/>
                      </a:xfrm>
                      <a:prstGeom prst="rect">
                        <a:avLst/>
                      </a:prstGeom>
                    </p:spPr>
                  </p:pic>
                </p:oleObj>
              </mc:Fallback>
            </mc:AlternateContent>
          </a:graphicData>
        </a:graphic>
      </p:graphicFrame>
      <p:sp>
        <p:nvSpPr>
          <p:cNvPr id="2" name="Rectángulo 1"/>
          <p:cNvSpPr/>
          <p:nvPr/>
        </p:nvSpPr>
        <p:spPr>
          <a:xfrm>
            <a:off x="202528" y="5487862"/>
            <a:ext cx="8829368" cy="646331"/>
          </a:xfrm>
          <a:prstGeom prst="rect">
            <a:avLst/>
          </a:prstGeom>
        </p:spPr>
        <p:txBody>
          <a:bodyPr wrap="square">
            <a:spAutoFit/>
          </a:bodyPr>
          <a:lstStyle/>
          <a:p>
            <a:r>
              <a:rPr lang="es-ES" b="1" dirty="0" smtClean="0">
                <a:solidFill>
                  <a:srgbClr val="FF0000"/>
                </a:solidFill>
              </a:rPr>
              <a:t>C17.I01.P02.S17.SI01 Andalucía-Astrofísica </a:t>
            </a:r>
            <a:r>
              <a:rPr lang="es-ES" b="1" dirty="0">
                <a:solidFill>
                  <a:srgbClr val="FF0000"/>
                </a:solidFill>
              </a:rPr>
              <a:t>&amp; Física de Altas </a:t>
            </a:r>
            <a:r>
              <a:rPr lang="es-ES" b="1" dirty="0" smtClean="0">
                <a:solidFill>
                  <a:srgbClr val="FF0000"/>
                </a:solidFill>
              </a:rPr>
              <a:t>Energías</a:t>
            </a:r>
          </a:p>
          <a:p>
            <a:r>
              <a:rPr lang="es-ES" b="1" dirty="0" smtClean="0">
                <a:solidFill>
                  <a:srgbClr val="FF0000"/>
                </a:solidFill>
              </a:rPr>
              <a:t>Budget 190.735€. </a:t>
            </a:r>
            <a:r>
              <a:rPr lang="es-ES" b="1" dirty="0" err="1" smtClean="0">
                <a:solidFill>
                  <a:srgbClr val="FF0000"/>
                </a:solidFill>
              </a:rPr>
              <a:t>Expected</a:t>
            </a:r>
            <a:r>
              <a:rPr lang="es-ES" b="1" dirty="0" smtClean="0">
                <a:solidFill>
                  <a:srgbClr val="FF0000"/>
                </a:solidFill>
              </a:rPr>
              <a:t> </a:t>
            </a:r>
            <a:r>
              <a:rPr lang="es-ES" b="1" dirty="0" err="1" smtClean="0">
                <a:solidFill>
                  <a:srgbClr val="FF0000"/>
                </a:solidFill>
              </a:rPr>
              <a:t>delivery</a:t>
            </a:r>
            <a:r>
              <a:rPr lang="es-ES" b="1" dirty="0" smtClean="0">
                <a:solidFill>
                  <a:srgbClr val="FF0000"/>
                </a:solidFill>
              </a:rPr>
              <a:t> time: </a:t>
            </a:r>
            <a:r>
              <a:rPr lang="es-ES" b="1" dirty="0" err="1" smtClean="0">
                <a:solidFill>
                  <a:srgbClr val="FF0000"/>
                </a:solidFill>
              </a:rPr>
              <a:t>Dec</a:t>
            </a:r>
            <a:r>
              <a:rPr lang="es-ES" b="1" dirty="0" smtClean="0">
                <a:solidFill>
                  <a:srgbClr val="FF0000"/>
                </a:solidFill>
              </a:rPr>
              <a:t> 2025.</a:t>
            </a:r>
            <a:endParaRPr lang="es-ES" b="1" dirty="0">
              <a:solidFill>
                <a:srgbClr val="FF0000"/>
              </a:solidFill>
            </a:endParaRPr>
          </a:p>
        </p:txBody>
      </p:sp>
      <p:sp>
        <p:nvSpPr>
          <p:cNvPr id="12" name="Rectángulo 11"/>
          <p:cNvSpPr/>
          <p:nvPr/>
        </p:nvSpPr>
        <p:spPr>
          <a:xfrm>
            <a:off x="131061" y="920355"/>
            <a:ext cx="8900835" cy="4585871"/>
          </a:xfrm>
          <a:prstGeom prst="rect">
            <a:avLst/>
          </a:prstGeom>
        </p:spPr>
        <p:txBody>
          <a:bodyPr wrap="square">
            <a:spAutoFit/>
          </a:bodyPr>
          <a:lstStyle/>
          <a:p>
            <a:pPr algn="ctr"/>
            <a:r>
              <a:rPr lang="en-US" sz="2000" b="1" dirty="0" smtClean="0"/>
              <a:t>Acquisition </a:t>
            </a:r>
            <a:r>
              <a:rPr lang="en-US" sz="2000" b="1" dirty="0"/>
              <a:t>for the </a:t>
            </a:r>
            <a:r>
              <a:rPr lang="en-US" sz="2000" b="1" dirty="0" smtClean="0"/>
              <a:t>PL </a:t>
            </a:r>
            <a:r>
              <a:rPr lang="en-US" sz="2000" b="1" dirty="0"/>
              <a:t>Manufacturing </a:t>
            </a:r>
            <a:r>
              <a:rPr lang="en-US" sz="2000" b="1" dirty="0" smtClean="0"/>
              <a:t>Machine (LIC-2025-004)</a:t>
            </a:r>
          </a:p>
          <a:p>
            <a:pPr algn="ctr"/>
            <a:endParaRPr lang="en-US" sz="2000" b="1" dirty="0"/>
          </a:p>
          <a:p>
            <a:r>
              <a:rPr lang="en-US" b="1" dirty="0"/>
              <a:t>General Objective</a:t>
            </a:r>
            <a:r>
              <a:rPr lang="en-US" dirty="0"/>
              <a:t/>
            </a:r>
            <a:br>
              <a:rPr lang="en-US" dirty="0"/>
            </a:br>
            <a:r>
              <a:rPr lang="en-US" dirty="0"/>
              <a:t>To establish the necessary infrastructure for the manufacturing and development of </a:t>
            </a:r>
            <a:r>
              <a:rPr lang="en-US" dirty="0" smtClean="0"/>
              <a:t>Photonic Lanterns </a:t>
            </a:r>
            <a:r>
              <a:rPr lang="en-US" i="1" dirty="0" smtClean="0"/>
              <a:t> (PL)</a:t>
            </a:r>
            <a:r>
              <a:rPr lang="en-US" dirty="0" smtClean="0"/>
              <a:t> </a:t>
            </a:r>
            <a:r>
              <a:rPr lang="en-US" dirty="0"/>
              <a:t>within the future </a:t>
            </a:r>
            <a:r>
              <a:rPr lang="en-US" dirty="0" err="1" smtClean="0"/>
              <a:t>astro</a:t>
            </a:r>
            <a:r>
              <a:rPr lang="en-US" dirty="0" smtClean="0"/>
              <a:t>-photonics </a:t>
            </a:r>
            <a:r>
              <a:rPr lang="en-US" dirty="0"/>
              <a:t>laboratory, in collaboration with the </a:t>
            </a:r>
            <a:r>
              <a:rPr lang="en-US" dirty="0" smtClean="0"/>
              <a:t>IAA-CSIC.</a:t>
            </a:r>
            <a:endParaRPr lang="en-US" dirty="0"/>
          </a:p>
          <a:p>
            <a:r>
              <a:rPr lang="en-US" b="1" dirty="0"/>
              <a:t>Main Laboratory Lines</a:t>
            </a:r>
            <a:endParaRPr lang="en-US" dirty="0"/>
          </a:p>
          <a:p>
            <a:pPr lvl="1"/>
            <a:r>
              <a:rPr lang="en-US" b="1" dirty="0"/>
              <a:t>Manufacturing</a:t>
            </a:r>
            <a:r>
              <a:rPr lang="en-US" dirty="0"/>
              <a:t/>
            </a:r>
            <a:br>
              <a:rPr lang="en-US" dirty="0"/>
            </a:br>
            <a:r>
              <a:rPr lang="en-US" dirty="0"/>
              <a:t>• Implementation of the new machine for </a:t>
            </a:r>
            <a:r>
              <a:rPr lang="en-US" dirty="0" smtClean="0"/>
              <a:t>PL </a:t>
            </a:r>
            <a:r>
              <a:rPr lang="en-US" dirty="0"/>
              <a:t>production</a:t>
            </a:r>
            <a:br>
              <a:rPr lang="en-US" dirty="0"/>
            </a:br>
            <a:r>
              <a:rPr lang="en-US" dirty="0"/>
              <a:t>• Prototype development and process optimization</a:t>
            </a:r>
          </a:p>
          <a:p>
            <a:pPr lvl="1"/>
            <a:r>
              <a:rPr lang="en-US" b="1" dirty="0"/>
              <a:t>Characterization</a:t>
            </a:r>
            <a:r>
              <a:rPr lang="en-US" dirty="0"/>
              <a:t/>
            </a:r>
            <a:br>
              <a:rPr lang="en-US" dirty="0"/>
            </a:br>
            <a:r>
              <a:rPr lang="en-US" dirty="0"/>
              <a:t>Evaluation of optical performance, stability, efficiency, </a:t>
            </a:r>
            <a:r>
              <a:rPr lang="en-US" dirty="0" smtClean="0"/>
              <a:t>validation </a:t>
            </a:r>
            <a:r>
              <a:rPr lang="en-US" dirty="0"/>
              <a:t>of </a:t>
            </a:r>
            <a:r>
              <a:rPr lang="en-US" dirty="0" smtClean="0"/>
              <a:t>PL.</a:t>
            </a:r>
            <a:endParaRPr lang="en-US" dirty="0"/>
          </a:p>
          <a:p>
            <a:pPr lvl="1"/>
            <a:r>
              <a:rPr lang="en-US" b="1" dirty="0"/>
              <a:t>Theoretical Studies and Analysis</a:t>
            </a:r>
            <a:r>
              <a:rPr lang="en-US" dirty="0"/>
              <a:t/>
            </a:r>
            <a:br>
              <a:rPr lang="en-US" dirty="0"/>
            </a:br>
            <a:r>
              <a:rPr lang="en-US" dirty="0"/>
              <a:t>• Design modelling</a:t>
            </a:r>
            <a:br>
              <a:rPr lang="en-US" dirty="0"/>
            </a:br>
            <a:r>
              <a:rPr lang="en-US" dirty="0"/>
              <a:t>• Simulation of photonic </a:t>
            </a:r>
            <a:r>
              <a:rPr lang="en-US" dirty="0" smtClean="0"/>
              <a:t>behavior </a:t>
            </a:r>
            <a:r>
              <a:rPr lang="en-US" dirty="0"/>
              <a:t>and integration into MARCOT systems</a:t>
            </a:r>
          </a:p>
          <a:p>
            <a:endParaRPr lang="es-ES" dirty="0"/>
          </a:p>
        </p:txBody>
      </p:sp>
      <p:pic>
        <p:nvPicPr>
          <p:cNvPr id="14" name="Imagen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pic>
        <p:nvPicPr>
          <p:cNvPr id="3" name="Imagen 2"/>
          <p:cNvPicPr>
            <a:picLocks noChangeAspect="1"/>
          </p:cNvPicPr>
          <p:nvPr/>
        </p:nvPicPr>
        <p:blipFill>
          <a:blip r:embed="rId8"/>
          <a:stretch>
            <a:fillRect/>
          </a:stretch>
        </p:blipFill>
        <p:spPr>
          <a:xfrm>
            <a:off x="9220238" y="1104826"/>
            <a:ext cx="2470317" cy="1849538"/>
          </a:xfrm>
          <a:prstGeom prst="rect">
            <a:avLst/>
          </a:prstGeom>
        </p:spPr>
      </p:pic>
      <p:pic>
        <p:nvPicPr>
          <p:cNvPr id="4" name="Imagen 3"/>
          <p:cNvPicPr>
            <a:picLocks noChangeAspect="1"/>
          </p:cNvPicPr>
          <p:nvPr/>
        </p:nvPicPr>
        <p:blipFill>
          <a:blip r:embed="rId9"/>
          <a:stretch>
            <a:fillRect/>
          </a:stretch>
        </p:blipFill>
        <p:spPr>
          <a:xfrm>
            <a:off x="9100898" y="3321012"/>
            <a:ext cx="2589657" cy="1860717"/>
          </a:xfrm>
          <a:prstGeom prst="rect">
            <a:avLst/>
          </a:prstGeom>
        </p:spPr>
      </p:pic>
      <p:pic>
        <p:nvPicPr>
          <p:cNvPr id="6" name="Imagen 5"/>
          <p:cNvPicPr>
            <a:picLocks noChangeAspect="1"/>
          </p:cNvPicPr>
          <p:nvPr/>
        </p:nvPicPr>
        <p:blipFill>
          <a:blip r:embed="rId10"/>
          <a:stretch>
            <a:fillRect/>
          </a:stretch>
        </p:blipFill>
        <p:spPr>
          <a:xfrm>
            <a:off x="9470227" y="6029242"/>
            <a:ext cx="1850997" cy="719832"/>
          </a:xfrm>
          <a:prstGeom prst="rect">
            <a:avLst/>
          </a:prstGeom>
        </p:spPr>
      </p:pic>
    </p:spTree>
    <p:extLst>
      <p:ext uri="{BB962C8B-B14F-4D97-AF65-F5344CB8AC3E}">
        <p14:creationId xmlns:p14="http://schemas.microsoft.com/office/powerpoint/2010/main" val="1731152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txBox="1">
            <a:spLocks/>
          </p:cNvSpPr>
          <p:nvPr/>
        </p:nvSpPr>
        <p:spPr>
          <a:xfrm>
            <a:off x="3927425" y="50898"/>
            <a:ext cx="4191600" cy="494708"/>
          </a:xfrm>
          <a:prstGeom prst="rect">
            <a:avLst/>
          </a:prstGeom>
        </p:spPr>
        <p:txBody>
          <a:bodyPr>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t>E-MARCOT Resources</a:t>
            </a:r>
            <a:endParaRPr lang="en-US" sz="2800" b="1" dirty="0"/>
          </a:p>
        </p:txBody>
      </p:sp>
      <p:graphicFrame>
        <p:nvGraphicFramePr>
          <p:cNvPr id="13" name="Objeto 12"/>
          <p:cNvGraphicFramePr>
            <a:graphicFrameLocks noChangeAspect="1"/>
          </p:cNvGraphicFramePr>
          <p:nvPr>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4594" name="Bitmap Image" r:id="rId3" imgW="11944440" imgH="5553000" progId="PBrush">
                  <p:embed/>
                </p:oleObj>
              </mc:Choice>
              <mc:Fallback>
                <p:oleObj name="Bitmap Image" r:id="rId3" imgW="11944440" imgH="5553000" progId="PBrush">
                  <p:embed/>
                  <p:pic>
                    <p:nvPicPr>
                      <p:cNvPr id="13" name="Objeto 12"/>
                      <p:cNvPicPr/>
                      <p:nvPr/>
                    </p:nvPicPr>
                    <p:blipFill>
                      <a:blip r:embed="rId4"/>
                      <a:stretch>
                        <a:fillRect/>
                      </a:stretch>
                    </p:blipFill>
                    <p:spPr>
                      <a:xfrm>
                        <a:off x="10212367" y="0"/>
                        <a:ext cx="1979633" cy="920355"/>
                      </a:xfrm>
                      <a:prstGeom prst="rect">
                        <a:avLst/>
                      </a:prstGeom>
                    </p:spPr>
                  </p:pic>
                </p:oleObj>
              </mc:Fallback>
            </mc:AlternateContent>
          </a:graphicData>
        </a:graphic>
      </p:graphicFrame>
      <p:sp>
        <p:nvSpPr>
          <p:cNvPr id="2" name="Rectángulo 1"/>
          <p:cNvSpPr/>
          <p:nvPr/>
        </p:nvSpPr>
        <p:spPr>
          <a:xfrm>
            <a:off x="240329" y="1400887"/>
            <a:ext cx="12439673" cy="3785652"/>
          </a:xfrm>
          <a:prstGeom prst="rect">
            <a:avLst/>
          </a:prstGeom>
        </p:spPr>
        <p:txBody>
          <a:bodyPr wrap="square">
            <a:spAutoFit/>
          </a:bodyPr>
          <a:lstStyle/>
          <a:p>
            <a:pPr algn="ctr"/>
            <a:r>
              <a:rPr lang="es-ES" sz="2000" b="1" dirty="0" err="1"/>
              <a:t>Virtualization</a:t>
            </a:r>
            <a:r>
              <a:rPr lang="es-ES" sz="2000" b="1" dirty="0"/>
              <a:t> </a:t>
            </a:r>
            <a:r>
              <a:rPr lang="es-ES" sz="2000" b="1" dirty="0" err="1"/>
              <a:t>System</a:t>
            </a:r>
            <a:r>
              <a:rPr lang="es-ES" sz="2000" b="1" dirty="0"/>
              <a:t> </a:t>
            </a:r>
            <a:r>
              <a:rPr lang="es-ES" sz="2000" b="1" dirty="0" err="1" smtClean="0"/>
              <a:t>Expansion</a:t>
            </a:r>
            <a:r>
              <a:rPr lang="es-ES" sz="2000" b="1" dirty="0" smtClean="0"/>
              <a:t> (LIC-2025-005)</a:t>
            </a:r>
          </a:p>
          <a:p>
            <a:pPr algn="ctr"/>
            <a:endParaRPr lang="es-ES" sz="2000" b="1" dirty="0"/>
          </a:p>
          <a:p>
            <a:pPr algn="ctr"/>
            <a:endParaRPr lang="es-ES" sz="2000" b="1" dirty="0" smtClean="0"/>
          </a:p>
          <a:p>
            <a:r>
              <a:rPr lang="en-US" dirty="0"/>
              <a:t>Since its installation at the end of 2018, the virtualization system has performed exceptionally well, clearly surpassing expectations. Over time, and due to growing project demands, CPU, memory and storage consumption have increased far beyond the original projections</a:t>
            </a:r>
            <a:r>
              <a:rPr lang="en-US" dirty="0" smtClean="0"/>
              <a:t>.</a:t>
            </a:r>
          </a:p>
          <a:p>
            <a:endParaRPr lang="en-US" dirty="0"/>
          </a:p>
          <a:p>
            <a:pPr marL="285750" indent="-285750">
              <a:buFont typeface="Arial" panose="020B0604020202020204" pitchFamily="34" charset="0"/>
              <a:buChar char="•"/>
            </a:pPr>
            <a:r>
              <a:rPr lang="en-US" dirty="0"/>
              <a:t>Compute and memory resources are becoming insufficient.</a:t>
            </a:r>
          </a:p>
          <a:p>
            <a:pPr marL="285750" indent="-285750">
              <a:buFont typeface="Arial" panose="020B0604020202020204" pitchFamily="34" charset="0"/>
              <a:buChar char="•"/>
            </a:pPr>
            <a:r>
              <a:rPr lang="en-US" dirty="0"/>
              <a:t>The current storage system (~130 TB) is close to its operational limit.</a:t>
            </a:r>
          </a:p>
          <a:p>
            <a:endParaRPr lang="en-US" dirty="0" smtClean="0"/>
          </a:p>
          <a:p>
            <a:r>
              <a:rPr lang="en-US" dirty="0" smtClean="0"/>
              <a:t>To </a:t>
            </a:r>
            <a:r>
              <a:rPr lang="en-US" dirty="0"/>
              <a:t>ensure continuity and future growth, an upgrade of both the server farm and the storage system is necessary.</a:t>
            </a:r>
          </a:p>
          <a:p>
            <a:endParaRPr lang="es-ES" dirty="0"/>
          </a:p>
        </p:txBody>
      </p:sp>
      <p:sp>
        <p:nvSpPr>
          <p:cNvPr id="12" name="Rectángulo 11"/>
          <p:cNvSpPr/>
          <p:nvPr/>
        </p:nvSpPr>
        <p:spPr>
          <a:xfrm>
            <a:off x="1837081" y="4863373"/>
            <a:ext cx="8829368" cy="646331"/>
          </a:xfrm>
          <a:prstGeom prst="rect">
            <a:avLst/>
          </a:prstGeom>
        </p:spPr>
        <p:txBody>
          <a:bodyPr wrap="square">
            <a:spAutoFit/>
          </a:bodyPr>
          <a:lstStyle/>
          <a:p>
            <a:r>
              <a:rPr lang="es-ES" b="1" dirty="0" smtClean="0">
                <a:solidFill>
                  <a:srgbClr val="FF0000"/>
                </a:solidFill>
              </a:rPr>
              <a:t>C17.I01.P02.S17.SI01 Andalucía-Astrofísica </a:t>
            </a:r>
            <a:r>
              <a:rPr lang="es-ES" b="1" dirty="0">
                <a:solidFill>
                  <a:srgbClr val="FF0000"/>
                </a:solidFill>
              </a:rPr>
              <a:t>&amp; Física de Altas </a:t>
            </a:r>
            <a:r>
              <a:rPr lang="es-ES" b="1" dirty="0" smtClean="0">
                <a:solidFill>
                  <a:srgbClr val="FF0000"/>
                </a:solidFill>
              </a:rPr>
              <a:t>Energías</a:t>
            </a:r>
          </a:p>
          <a:p>
            <a:r>
              <a:rPr lang="es-ES" b="1" dirty="0" smtClean="0">
                <a:solidFill>
                  <a:srgbClr val="FF0000"/>
                </a:solidFill>
              </a:rPr>
              <a:t>Budget 205.511,97€ </a:t>
            </a:r>
            <a:r>
              <a:rPr lang="es-ES" b="1" dirty="0" err="1" smtClean="0">
                <a:solidFill>
                  <a:srgbClr val="FF0000"/>
                </a:solidFill>
              </a:rPr>
              <a:t>Expected</a:t>
            </a:r>
            <a:r>
              <a:rPr lang="es-ES" b="1" dirty="0" smtClean="0">
                <a:solidFill>
                  <a:srgbClr val="FF0000"/>
                </a:solidFill>
              </a:rPr>
              <a:t> </a:t>
            </a:r>
            <a:r>
              <a:rPr lang="es-ES" b="1" dirty="0" err="1" smtClean="0">
                <a:solidFill>
                  <a:srgbClr val="FF0000"/>
                </a:solidFill>
              </a:rPr>
              <a:t>delivery</a:t>
            </a:r>
            <a:r>
              <a:rPr lang="es-ES" b="1" dirty="0" smtClean="0">
                <a:solidFill>
                  <a:srgbClr val="FF0000"/>
                </a:solidFill>
              </a:rPr>
              <a:t> time: </a:t>
            </a:r>
            <a:r>
              <a:rPr lang="es-ES" b="1" dirty="0" err="1" smtClean="0">
                <a:solidFill>
                  <a:srgbClr val="FF0000"/>
                </a:solidFill>
              </a:rPr>
              <a:t>Jan</a:t>
            </a:r>
            <a:r>
              <a:rPr lang="es-ES" b="1" dirty="0" smtClean="0">
                <a:solidFill>
                  <a:srgbClr val="FF0000"/>
                </a:solidFill>
              </a:rPr>
              <a:t> 2026.</a:t>
            </a:r>
            <a:endParaRPr lang="es-ES" b="1" dirty="0">
              <a:solidFill>
                <a:srgbClr val="FF0000"/>
              </a:solidFill>
            </a:endParaRPr>
          </a:p>
        </p:txBody>
      </p:sp>
      <p:pic>
        <p:nvPicPr>
          <p:cNvPr id="14" name="Imagen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pic>
        <p:nvPicPr>
          <p:cNvPr id="11" name="Picture 33" descr="https://www.sportlink.es/wp-content/uploads/2021/12/Logo-junta-andalucia-europa-pie-pagina-1024x341-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874" y="6081281"/>
            <a:ext cx="2530780" cy="842770"/>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21106" y="6090446"/>
            <a:ext cx="6204238" cy="710667"/>
          </a:xfrm>
          <a:prstGeom prst="rect">
            <a:avLst/>
          </a:prstGeom>
        </p:spPr>
      </p:pic>
      <p:pic>
        <p:nvPicPr>
          <p:cNvPr id="16" name="Imagen 15"/>
          <p:cNvPicPr>
            <a:picLocks noChangeAspect="1"/>
          </p:cNvPicPr>
          <p:nvPr/>
        </p:nvPicPr>
        <p:blipFill>
          <a:blip r:embed="rId8"/>
          <a:stretch>
            <a:fillRect/>
          </a:stretch>
        </p:blipFill>
        <p:spPr>
          <a:xfrm>
            <a:off x="9470227" y="6029242"/>
            <a:ext cx="1850997" cy="719832"/>
          </a:xfrm>
          <a:prstGeom prst="rect">
            <a:avLst/>
          </a:prstGeom>
        </p:spPr>
      </p:pic>
    </p:spTree>
    <p:extLst>
      <p:ext uri="{BB962C8B-B14F-4D97-AF65-F5344CB8AC3E}">
        <p14:creationId xmlns:p14="http://schemas.microsoft.com/office/powerpoint/2010/main" val="883157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txBox="1">
            <a:spLocks/>
          </p:cNvSpPr>
          <p:nvPr/>
        </p:nvSpPr>
        <p:spPr>
          <a:xfrm>
            <a:off x="3927425" y="50898"/>
            <a:ext cx="4191600" cy="494708"/>
          </a:xfrm>
          <a:prstGeom prst="rect">
            <a:avLst/>
          </a:prstGeom>
        </p:spPr>
        <p:txBody>
          <a:bodyPr>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t>E-MARCOT Resources</a:t>
            </a:r>
            <a:endParaRPr lang="en-US" sz="2800" b="1" dirty="0"/>
          </a:p>
        </p:txBody>
      </p:sp>
      <p:graphicFrame>
        <p:nvGraphicFramePr>
          <p:cNvPr id="13" name="Objeto 12"/>
          <p:cNvGraphicFramePr>
            <a:graphicFrameLocks noChangeAspect="1"/>
          </p:cNvGraphicFramePr>
          <p:nvPr>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3581" name="Bitmap Image" r:id="rId3" imgW="11944440" imgH="5553000" progId="PBrush">
                  <p:embed/>
                </p:oleObj>
              </mc:Choice>
              <mc:Fallback>
                <p:oleObj name="Bitmap Image" r:id="rId3" imgW="11944440" imgH="5553000" progId="PBrush">
                  <p:embed/>
                  <p:pic>
                    <p:nvPicPr>
                      <p:cNvPr id="13" name="Objeto 12"/>
                      <p:cNvPicPr/>
                      <p:nvPr/>
                    </p:nvPicPr>
                    <p:blipFill>
                      <a:blip r:embed="rId4"/>
                      <a:stretch>
                        <a:fillRect/>
                      </a:stretch>
                    </p:blipFill>
                    <p:spPr>
                      <a:xfrm>
                        <a:off x="10212367" y="0"/>
                        <a:ext cx="1979633" cy="920355"/>
                      </a:xfrm>
                      <a:prstGeom prst="rect">
                        <a:avLst/>
                      </a:prstGeom>
                    </p:spPr>
                  </p:pic>
                </p:oleObj>
              </mc:Fallback>
            </mc:AlternateContent>
          </a:graphicData>
        </a:graphic>
      </p:graphicFrame>
      <p:sp>
        <p:nvSpPr>
          <p:cNvPr id="2" name="Rectángulo 1"/>
          <p:cNvSpPr/>
          <p:nvPr/>
        </p:nvSpPr>
        <p:spPr>
          <a:xfrm>
            <a:off x="254931" y="898588"/>
            <a:ext cx="11536588" cy="4555093"/>
          </a:xfrm>
          <a:prstGeom prst="rect">
            <a:avLst/>
          </a:prstGeom>
        </p:spPr>
        <p:txBody>
          <a:bodyPr wrap="square">
            <a:spAutoFit/>
          </a:bodyPr>
          <a:lstStyle/>
          <a:p>
            <a:pPr algn="ctr"/>
            <a:r>
              <a:rPr lang="es-ES" sz="2000" b="1" dirty="0" err="1"/>
              <a:t>Virtualization</a:t>
            </a:r>
            <a:r>
              <a:rPr lang="es-ES" sz="2000" b="1" dirty="0"/>
              <a:t> </a:t>
            </a:r>
            <a:r>
              <a:rPr lang="es-ES" sz="2000" b="1" dirty="0" err="1"/>
              <a:t>System</a:t>
            </a:r>
            <a:r>
              <a:rPr lang="es-ES" sz="2000" b="1" dirty="0"/>
              <a:t> </a:t>
            </a:r>
            <a:r>
              <a:rPr lang="es-ES" sz="2000" b="1" dirty="0" err="1" smtClean="0"/>
              <a:t>Expansion</a:t>
            </a:r>
            <a:r>
              <a:rPr lang="es-ES" sz="2000" b="1" dirty="0" smtClean="0"/>
              <a:t> (LIC-2025-005)</a:t>
            </a:r>
          </a:p>
          <a:p>
            <a:r>
              <a:rPr lang="en-US" b="1" dirty="0"/>
              <a:t>General Objective</a:t>
            </a:r>
            <a:r>
              <a:rPr lang="en-US" dirty="0"/>
              <a:t/>
            </a:r>
            <a:br>
              <a:rPr lang="en-US" dirty="0"/>
            </a:br>
            <a:r>
              <a:rPr lang="en-US" dirty="0"/>
              <a:t>The upgrade includes a new high-performance server and a new SSD storage array, designed to meet current and upcoming requirements</a:t>
            </a:r>
            <a:r>
              <a:rPr lang="en-US" dirty="0" smtClean="0"/>
              <a:t>.</a:t>
            </a:r>
          </a:p>
          <a:p>
            <a:endParaRPr lang="en-US" dirty="0"/>
          </a:p>
          <a:p>
            <a:r>
              <a:rPr lang="es-ES" b="1" dirty="0"/>
              <a:t>New Server:</a:t>
            </a:r>
            <a:endParaRPr lang="es-ES" dirty="0"/>
          </a:p>
          <a:p>
            <a:pPr marL="742950" lvl="1" indent="-285750">
              <a:buFont typeface="Arial" panose="020B0604020202020204" pitchFamily="34" charset="0"/>
              <a:buChar char="•"/>
            </a:pPr>
            <a:r>
              <a:rPr lang="es-ES" dirty="0"/>
              <a:t>24 </a:t>
            </a:r>
            <a:r>
              <a:rPr lang="es-ES" dirty="0" err="1"/>
              <a:t>additional</a:t>
            </a:r>
            <a:r>
              <a:rPr lang="es-ES" dirty="0"/>
              <a:t> CPU </a:t>
            </a:r>
            <a:r>
              <a:rPr lang="es-ES" dirty="0" err="1"/>
              <a:t>cores</a:t>
            </a:r>
            <a:r>
              <a:rPr lang="es-ES" dirty="0"/>
              <a:t> (Intel </a:t>
            </a:r>
            <a:r>
              <a:rPr lang="es-ES" dirty="0" err="1"/>
              <a:t>Xeon</a:t>
            </a:r>
            <a:r>
              <a:rPr lang="es-ES" dirty="0"/>
              <a:t> Gold 6542Y @ 2.9 GHz)</a:t>
            </a:r>
          </a:p>
          <a:p>
            <a:pPr marL="742950" lvl="1" indent="-285750">
              <a:buFont typeface="Arial" panose="020B0604020202020204" pitchFamily="34" charset="0"/>
              <a:buChar char="•"/>
            </a:pPr>
            <a:r>
              <a:rPr lang="es-ES" dirty="0"/>
              <a:t>+512 GB RAM (8 × 64 GB RDIMM)</a:t>
            </a:r>
          </a:p>
          <a:p>
            <a:pPr marL="742950" lvl="1" indent="-285750">
              <a:buFont typeface="Arial" panose="020B0604020202020204" pitchFamily="34" charset="0"/>
              <a:buChar char="•"/>
            </a:pPr>
            <a:r>
              <a:rPr lang="es-ES" dirty="0"/>
              <a:t>Network: 4×10 Gb + 2×1 Gb </a:t>
            </a:r>
            <a:r>
              <a:rPr lang="es-ES" dirty="0" err="1"/>
              <a:t>BaseT</a:t>
            </a:r>
            <a:endParaRPr lang="es-ES" dirty="0"/>
          </a:p>
          <a:p>
            <a:pPr marL="742950" lvl="1" indent="-285750">
              <a:buFont typeface="Arial" panose="020B0604020202020204" pitchFamily="34" charset="0"/>
              <a:buChar char="•"/>
            </a:pPr>
            <a:r>
              <a:rPr lang="es-ES" dirty="0" err="1"/>
              <a:t>Internal</a:t>
            </a:r>
            <a:r>
              <a:rPr lang="es-ES" dirty="0"/>
              <a:t> RAID1 </a:t>
            </a:r>
            <a:r>
              <a:rPr lang="es-ES" dirty="0" err="1"/>
              <a:t>storage</a:t>
            </a:r>
            <a:r>
              <a:rPr lang="es-ES" dirty="0"/>
              <a:t> (2×480 GB)</a:t>
            </a:r>
          </a:p>
          <a:p>
            <a:pPr marL="742950" lvl="1" indent="-285750">
              <a:buFont typeface="Arial" panose="020B0604020202020204" pitchFamily="34" charset="0"/>
              <a:buChar char="•"/>
            </a:pPr>
            <a:r>
              <a:rPr lang="es-ES" dirty="0"/>
              <a:t>iDRAC9 </a:t>
            </a:r>
            <a:r>
              <a:rPr lang="es-ES" dirty="0" err="1"/>
              <a:t>remote</a:t>
            </a:r>
            <a:r>
              <a:rPr lang="es-ES" dirty="0"/>
              <a:t> </a:t>
            </a:r>
            <a:r>
              <a:rPr lang="es-ES" dirty="0" err="1"/>
              <a:t>management</a:t>
            </a:r>
            <a:r>
              <a:rPr lang="es-ES" dirty="0"/>
              <a:t> and </a:t>
            </a:r>
            <a:r>
              <a:rPr lang="es-ES" dirty="0" err="1"/>
              <a:t>redundant</a:t>
            </a:r>
            <a:r>
              <a:rPr lang="es-ES" dirty="0"/>
              <a:t> </a:t>
            </a:r>
            <a:r>
              <a:rPr lang="es-ES" dirty="0" err="1"/>
              <a:t>power</a:t>
            </a:r>
            <a:r>
              <a:rPr lang="es-ES" dirty="0"/>
              <a:t> </a:t>
            </a:r>
            <a:r>
              <a:rPr lang="es-ES" dirty="0" err="1"/>
              <a:t>supplies</a:t>
            </a:r>
            <a:endParaRPr lang="es-ES" dirty="0"/>
          </a:p>
          <a:p>
            <a:r>
              <a:rPr lang="es-ES" b="1" dirty="0"/>
              <a:t>New Storage </a:t>
            </a:r>
            <a:r>
              <a:rPr lang="es-ES" b="1" dirty="0" err="1"/>
              <a:t>Array</a:t>
            </a:r>
            <a:r>
              <a:rPr lang="es-ES" b="1" dirty="0"/>
              <a:t>:</a:t>
            </a:r>
            <a:endParaRPr lang="es-ES" dirty="0"/>
          </a:p>
          <a:p>
            <a:pPr marL="742950" lvl="1" indent="-285750">
              <a:buFont typeface="Arial" panose="020B0604020202020204" pitchFamily="34" charset="0"/>
              <a:buChar char="•"/>
            </a:pPr>
            <a:r>
              <a:rPr lang="es-ES" dirty="0"/>
              <a:t>14 × 30 TB QLC </a:t>
            </a:r>
            <a:r>
              <a:rPr lang="es-ES" dirty="0" err="1"/>
              <a:t>SSDs</a:t>
            </a:r>
            <a:r>
              <a:rPr lang="es-ES" dirty="0"/>
              <a:t> (≈300 TB net SSD </a:t>
            </a:r>
            <a:r>
              <a:rPr lang="es-ES" dirty="0" err="1"/>
              <a:t>storage</a:t>
            </a:r>
            <a:r>
              <a:rPr lang="es-ES" dirty="0"/>
              <a:t>)</a:t>
            </a:r>
          </a:p>
          <a:p>
            <a:pPr marL="742950" lvl="1" indent="-285750">
              <a:buFont typeface="Arial" panose="020B0604020202020204" pitchFamily="34" charset="0"/>
              <a:buChar char="•"/>
            </a:pPr>
            <a:r>
              <a:rPr lang="es-ES" dirty="0" err="1"/>
              <a:t>Connectivity</a:t>
            </a:r>
            <a:r>
              <a:rPr lang="es-ES" dirty="0"/>
              <a:t>: 8×10 Gb </a:t>
            </a:r>
            <a:r>
              <a:rPr lang="es-ES" dirty="0" err="1"/>
              <a:t>BaseT</a:t>
            </a:r>
            <a:r>
              <a:rPr lang="es-ES" dirty="0"/>
              <a:t> + 4×100 Gb Ethernet</a:t>
            </a:r>
          </a:p>
          <a:p>
            <a:pPr marL="742950" lvl="1" indent="-285750">
              <a:buFont typeface="Arial" panose="020B0604020202020204" pitchFamily="34" charset="0"/>
              <a:buChar char="•"/>
            </a:pPr>
            <a:r>
              <a:rPr lang="es-ES" dirty="0"/>
              <a:t>Dual </a:t>
            </a:r>
            <a:r>
              <a:rPr lang="es-ES" dirty="0" err="1"/>
              <a:t>controllers</a:t>
            </a:r>
            <a:r>
              <a:rPr lang="es-ES" dirty="0"/>
              <a:t> and </a:t>
            </a:r>
            <a:r>
              <a:rPr lang="es-ES" dirty="0" err="1"/>
              <a:t>redundant</a:t>
            </a:r>
            <a:r>
              <a:rPr lang="es-ES" dirty="0"/>
              <a:t> 1600 W </a:t>
            </a:r>
            <a:r>
              <a:rPr lang="es-ES" dirty="0" err="1"/>
              <a:t>power</a:t>
            </a:r>
            <a:r>
              <a:rPr lang="es-ES" dirty="0"/>
              <a:t> </a:t>
            </a:r>
            <a:r>
              <a:rPr lang="es-ES" dirty="0" err="1"/>
              <a:t>supplies</a:t>
            </a:r>
            <a:endParaRPr lang="es-ES" dirty="0"/>
          </a:p>
          <a:p>
            <a:endParaRPr lang="es-ES" dirty="0"/>
          </a:p>
        </p:txBody>
      </p:sp>
      <p:sp>
        <p:nvSpPr>
          <p:cNvPr id="12" name="Rectángulo 11"/>
          <p:cNvSpPr/>
          <p:nvPr/>
        </p:nvSpPr>
        <p:spPr>
          <a:xfrm>
            <a:off x="1234915" y="5148019"/>
            <a:ext cx="8829368" cy="646331"/>
          </a:xfrm>
          <a:prstGeom prst="rect">
            <a:avLst/>
          </a:prstGeom>
        </p:spPr>
        <p:txBody>
          <a:bodyPr wrap="square">
            <a:spAutoFit/>
          </a:bodyPr>
          <a:lstStyle/>
          <a:p>
            <a:r>
              <a:rPr lang="es-ES" b="1" dirty="0" smtClean="0">
                <a:solidFill>
                  <a:srgbClr val="FF0000"/>
                </a:solidFill>
              </a:rPr>
              <a:t>C17.I01.P02.S17.SI01 Andalucía-Astrofísica </a:t>
            </a:r>
            <a:r>
              <a:rPr lang="es-ES" b="1" dirty="0">
                <a:solidFill>
                  <a:srgbClr val="FF0000"/>
                </a:solidFill>
              </a:rPr>
              <a:t>&amp; Física de Altas </a:t>
            </a:r>
            <a:r>
              <a:rPr lang="es-ES" b="1" dirty="0" smtClean="0">
                <a:solidFill>
                  <a:srgbClr val="FF0000"/>
                </a:solidFill>
              </a:rPr>
              <a:t>Energías</a:t>
            </a:r>
          </a:p>
          <a:p>
            <a:r>
              <a:rPr lang="es-ES" b="1" dirty="0" smtClean="0">
                <a:solidFill>
                  <a:srgbClr val="FF0000"/>
                </a:solidFill>
              </a:rPr>
              <a:t>Budget 205.511,97€ </a:t>
            </a:r>
            <a:r>
              <a:rPr lang="es-ES" b="1" dirty="0" err="1" smtClean="0">
                <a:solidFill>
                  <a:srgbClr val="FF0000"/>
                </a:solidFill>
              </a:rPr>
              <a:t>Expected</a:t>
            </a:r>
            <a:r>
              <a:rPr lang="es-ES" b="1" dirty="0" smtClean="0">
                <a:solidFill>
                  <a:srgbClr val="FF0000"/>
                </a:solidFill>
              </a:rPr>
              <a:t> </a:t>
            </a:r>
            <a:r>
              <a:rPr lang="es-ES" b="1" dirty="0" err="1" smtClean="0">
                <a:solidFill>
                  <a:srgbClr val="FF0000"/>
                </a:solidFill>
              </a:rPr>
              <a:t>delivery</a:t>
            </a:r>
            <a:r>
              <a:rPr lang="es-ES" b="1" dirty="0" smtClean="0">
                <a:solidFill>
                  <a:srgbClr val="FF0000"/>
                </a:solidFill>
              </a:rPr>
              <a:t> time: </a:t>
            </a:r>
            <a:r>
              <a:rPr lang="es-ES" b="1" dirty="0" err="1" smtClean="0">
                <a:solidFill>
                  <a:srgbClr val="FF0000"/>
                </a:solidFill>
              </a:rPr>
              <a:t>Jan</a:t>
            </a:r>
            <a:r>
              <a:rPr lang="es-ES" b="1" dirty="0" smtClean="0">
                <a:solidFill>
                  <a:srgbClr val="FF0000"/>
                </a:solidFill>
              </a:rPr>
              <a:t> 2026.</a:t>
            </a:r>
            <a:endParaRPr lang="es-ES" b="1" dirty="0">
              <a:solidFill>
                <a:srgbClr val="FF0000"/>
              </a:solidFill>
            </a:endParaRPr>
          </a:p>
        </p:txBody>
      </p:sp>
      <p:pic>
        <p:nvPicPr>
          <p:cNvPr id="14" name="Imagen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pic>
        <p:nvPicPr>
          <p:cNvPr id="11" name="Picture 33" descr="https://www.sportlink.es/wp-content/uploads/2021/12/Logo-junta-andalucia-europa-pie-pagina-1024x341-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874" y="6081281"/>
            <a:ext cx="2530780" cy="842770"/>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21106" y="6090446"/>
            <a:ext cx="6204238" cy="710667"/>
          </a:xfrm>
          <a:prstGeom prst="rect">
            <a:avLst/>
          </a:prstGeom>
        </p:spPr>
      </p:pic>
      <p:pic>
        <p:nvPicPr>
          <p:cNvPr id="16" name="Imagen 15"/>
          <p:cNvPicPr>
            <a:picLocks noChangeAspect="1"/>
          </p:cNvPicPr>
          <p:nvPr/>
        </p:nvPicPr>
        <p:blipFill>
          <a:blip r:embed="rId8"/>
          <a:stretch>
            <a:fillRect/>
          </a:stretch>
        </p:blipFill>
        <p:spPr>
          <a:xfrm>
            <a:off x="9470227" y="6029242"/>
            <a:ext cx="1850997" cy="719832"/>
          </a:xfrm>
          <a:prstGeom prst="rect">
            <a:avLst/>
          </a:prstGeom>
        </p:spPr>
      </p:pic>
    </p:spTree>
    <p:extLst>
      <p:ext uri="{BB962C8B-B14F-4D97-AF65-F5344CB8AC3E}">
        <p14:creationId xmlns:p14="http://schemas.microsoft.com/office/powerpoint/2010/main" val="1248220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9755637C-7A77-49D5-884D-C7077026A319}"/>
              </a:ext>
            </a:extLst>
          </p:cNvPr>
          <p:cNvSpPr txBox="1">
            <a:spLocks/>
          </p:cNvSpPr>
          <p:nvPr/>
        </p:nvSpPr>
        <p:spPr>
          <a:xfrm>
            <a:off x="6217290" y="5964482"/>
            <a:ext cx="3421306" cy="206619"/>
          </a:xfrm>
          <a:prstGeom prst="rect">
            <a:avLst/>
          </a:prstGeom>
        </p:spPr>
        <p:txBody>
          <a:bodyPr/>
          <a:lstStyle>
            <a:lvl1pPr marL="77659" indent="-77659" algn="l" rtl="0" eaLnBrk="1" fontAlgn="base" hangingPunct="1">
              <a:spcBef>
                <a:spcPct val="20000"/>
              </a:spcBef>
              <a:spcAft>
                <a:spcPct val="0"/>
              </a:spcAft>
              <a:buFont typeface="Arial" panose="020B0604020202020204" pitchFamily="34" charset="0"/>
              <a:buChar char="•"/>
              <a:defRPr sz="725" kern="1200">
                <a:solidFill>
                  <a:schemeClr val="tx1"/>
                </a:solidFill>
                <a:latin typeface="+mn-lt"/>
                <a:ea typeface="+mn-ea"/>
                <a:cs typeface="+mn-cs"/>
              </a:defRPr>
            </a:lvl1pPr>
            <a:lvl2pPr marL="168261" indent="-64716" algn="l" rtl="0" eaLnBrk="1" fontAlgn="base" hangingPunct="1">
              <a:spcBef>
                <a:spcPct val="20000"/>
              </a:spcBef>
              <a:spcAft>
                <a:spcPct val="0"/>
              </a:spcAft>
              <a:buFont typeface="Arial" panose="020B0604020202020204" pitchFamily="34" charset="0"/>
              <a:buChar char="–"/>
              <a:defRPr sz="634" kern="1200">
                <a:solidFill>
                  <a:schemeClr val="tx1"/>
                </a:solidFill>
                <a:latin typeface="+mn-lt"/>
                <a:ea typeface="+mn-ea"/>
                <a:cs typeface="+mn-cs"/>
              </a:defRPr>
            </a:lvl2pPr>
            <a:lvl3pPr marL="258865" indent="-51773" algn="l" rtl="0" eaLnBrk="1" fontAlgn="base" hangingPunct="1">
              <a:spcBef>
                <a:spcPct val="20000"/>
              </a:spcBef>
              <a:spcAft>
                <a:spcPct val="0"/>
              </a:spcAft>
              <a:buFont typeface="Arial" panose="020B0604020202020204" pitchFamily="34" charset="0"/>
              <a:buChar char="•"/>
              <a:defRPr sz="544" kern="1200">
                <a:solidFill>
                  <a:schemeClr val="tx1"/>
                </a:solidFill>
                <a:latin typeface="+mn-lt"/>
                <a:ea typeface="+mn-ea"/>
                <a:cs typeface="+mn-cs"/>
              </a:defRPr>
            </a:lvl3pPr>
            <a:lvl4pPr marL="362409"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4pPr>
            <a:lvl5pPr marL="465955"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5pPr>
            <a:lvl6pPr marL="569501"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6pPr>
            <a:lvl7pPr marL="67304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7pPr>
            <a:lvl8pPr marL="776592"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8pPr>
            <a:lvl9pPr marL="88013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9pPr>
          </a:lstStyle>
          <a:p>
            <a:pPr marL="0" indent="0" defTabSz="633039">
              <a:buNone/>
            </a:pPr>
            <a:r>
              <a:rPr lang="de-DE" sz="623" dirty="0">
                <a:solidFill>
                  <a:schemeClr val="bg1"/>
                </a:solidFill>
              </a:rPr>
              <a:t>© AIP/P. Weilbacher</a:t>
            </a:r>
          </a:p>
        </p:txBody>
      </p:sp>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08" y="949874"/>
            <a:ext cx="8421335" cy="3143462"/>
          </a:xfrm>
          <a:prstGeom prst="rect">
            <a:avLst/>
          </a:prstGeom>
        </p:spPr>
      </p:pic>
      <p:sp>
        <p:nvSpPr>
          <p:cNvPr id="8" name="Textfeld 1"/>
          <p:cNvSpPr txBox="1"/>
          <p:nvPr/>
        </p:nvSpPr>
        <p:spPr>
          <a:xfrm>
            <a:off x="1458448" y="0"/>
            <a:ext cx="4865511" cy="1328056"/>
          </a:xfrm>
          <a:prstGeom prst="rect">
            <a:avLst/>
          </a:prstGeom>
          <a:noFill/>
        </p:spPr>
        <p:txBody>
          <a:bodyPr wrap="square" rtlCol="0">
            <a:spAutoFit/>
          </a:bodyPr>
          <a:lstStyle/>
          <a:p>
            <a:endParaRPr lang="de-DE" sz="2492" dirty="0">
              <a:solidFill>
                <a:srgbClr val="002060"/>
              </a:solidFill>
            </a:endParaRPr>
          </a:p>
          <a:p>
            <a:r>
              <a:rPr lang="de-DE" sz="3046" b="1" dirty="0" smtClean="0"/>
              <a:t>E-MARCOT- Pathfinder </a:t>
            </a:r>
            <a:r>
              <a:rPr lang="de-DE" sz="3046" b="1" dirty="0" smtClean="0">
                <a:solidFill>
                  <a:schemeClr val="bg1"/>
                </a:solidFill>
              </a:rPr>
              <a:t>PF</a:t>
            </a:r>
            <a:endParaRPr lang="de-DE" sz="3046" b="1" dirty="0">
              <a:solidFill>
                <a:schemeClr val="bg1"/>
              </a:solidFill>
            </a:endParaRPr>
          </a:p>
          <a:p>
            <a:endParaRPr lang="de-DE" sz="2492" dirty="0">
              <a:solidFill>
                <a:srgbClr val="002060"/>
              </a:solidFill>
            </a:endParaRPr>
          </a:p>
        </p:txBody>
      </p:sp>
      <p:pic>
        <p:nvPicPr>
          <p:cNvPr id="7"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3475" y="884834"/>
            <a:ext cx="6646877" cy="3231120"/>
          </a:xfrm>
          <a:prstGeom prst="rect">
            <a:avLst/>
          </a:prstGeom>
        </p:spPr>
      </p:pic>
      <p:grpSp>
        <p:nvGrpSpPr>
          <p:cNvPr id="9" name="Gruppieren 2"/>
          <p:cNvGrpSpPr/>
          <p:nvPr/>
        </p:nvGrpSpPr>
        <p:grpSpPr>
          <a:xfrm>
            <a:off x="722807" y="4115954"/>
            <a:ext cx="3569896" cy="2699624"/>
            <a:chOff x="3258000" y="15384"/>
            <a:chExt cx="10639425" cy="9157419"/>
          </a:xfrm>
        </p:grpSpPr>
        <p:pic>
          <p:nvPicPr>
            <p:cNvPr id="10" name="Grafik 1"/>
            <p:cNvPicPr>
              <a:picLocks noChangeAspect="1"/>
            </p:cNvPicPr>
            <p:nvPr/>
          </p:nvPicPr>
          <p:blipFill rotWithShape="1">
            <a:blip r:embed="rId5"/>
            <a:srcRect t="4686" b="3379"/>
            <a:stretch/>
          </p:blipFill>
          <p:spPr>
            <a:xfrm>
              <a:off x="3258000" y="6904803"/>
              <a:ext cx="10639425" cy="2268000"/>
            </a:xfrm>
            <a:prstGeom prst="rect">
              <a:avLst/>
            </a:prstGeom>
          </p:spPr>
        </p:pic>
        <p:pic>
          <p:nvPicPr>
            <p:cNvPr id="11"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1" t="7543" r="1024" b="7294"/>
            <a:stretch/>
          </p:blipFill>
          <p:spPr bwMode="auto">
            <a:xfrm>
              <a:off x="3366808" y="15384"/>
              <a:ext cx="10454295" cy="6777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Rechteck 3"/>
          <p:cNvSpPr/>
          <p:nvPr/>
        </p:nvSpPr>
        <p:spPr>
          <a:xfrm>
            <a:off x="4292703" y="5522096"/>
            <a:ext cx="5573305" cy="1077218"/>
          </a:xfrm>
          <a:prstGeom prst="rect">
            <a:avLst/>
          </a:prstGeom>
        </p:spPr>
        <p:txBody>
          <a:bodyPr wrap="square">
            <a:spAutoFit/>
          </a:bodyPr>
          <a:lstStyle/>
          <a:p>
            <a:r>
              <a:rPr lang="en-US" sz="1600" dirty="0" err="1">
                <a:solidFill>
                  <a:srgbClr val="000000"/>
                </a:solidFill>
              </a:rPr>
              <a:t>Moralejo</a:t>
            </a:r>
            <a:r>
              <a:rPr lang="en-US" sz="1600" dirty="0">
                <a:solidFill>
                  <a:srgbClr val="000000"/>
                </a:solidFill>
              </a:rPr>
              <a:t>, B., Roth, M. M., </a:t>
            </a:r>
            <a:r>
              <a:rPr lang="en-US" sz="1600" dirty="0" err="1">
                <a:solidFill>
                  <a:srgbClr val="000000"/>
                </a:solidFill>
              </a:rPr>
              <a:t>Godefroy</a:t>
            </a:r>
            <a:r>
              <a:rPr lang="en-US" sz="1600" dirty="0">
                <a:solidFill>
                  <a:srgbClr val="000000"/>
                </a:solidFill>
              </a:rPr>
              <a:t>, P., Fechner, T., Bauer, S. M., </a:t>
            </a:r>
            <a:r>
              <a:rPr lang="en-US" sz="1600" dirty="0" err="1">
                <a:solidFill>
                  <a:srgbClr val="000000"/>
                </a:solidFill>
              </a:rPr>
              <a:t>Schmälzlin</a:t>
            </a:r>
            <a:r>
              <a:rPr lang="en-US" sz="1600" dirty="0">
                <a:solidFill>
                  <a:srgbClr val="000000"/>
                </a:solidFill>
              </a:rPr>
              <a:t>, E., </a:t>
            </a:r>
            <a:r>
              <a:rPr lang="en-US" sz="1600" dirty="0" err="1">
                <a:solidFill>
                  <a:srgbClr val="000000"/>
                </a:solidFill>
              </a:rPr>
              <a:t>Kelz</a:t>
            </a:r>
            <a:r>
              <a:rPr lang="en-US" sz="1600" dirty="0">
                <a:solidFill>
                  <a:srgbClr val="000000"/>
                </a:solidFill>
              </a:rPr>
              <a:t>, A., Haynes, R. 2016.  </a:t>
            </a:r>
            <a:r>
              <a:rPr lang="en-US" sz="1600" i="1" dirty="0">
                <a:solidFill>
                  <a:schemeClr val="accent1">
                    <a:lumMod val="60000"/>
                    <a:lumOff val="40000"/>
                  </a:schemeClr>
                </a:solidFill>
              </a:rPr>
              <a:t>The Potsdam MRS spectrograph: heritage of MUSE </a:t>
            </a:r>
            <a:r>
              <a:rPr lang="en-US" sz="1600" dirty="0">
                <a:solidFill>
                  <a:schemeClr val="accent1">
                    <a:lumMod val="60000"/>
                    <a:lumOff val="40000"/>
                  </a:schemeClr>
                </a:solidFill>
              </a:rPr>
              <a:t>SPIE 9912, 991222 </a:t>
            </a:r>
            <a:endParaRPr lang="de-DE" sz="1400" dirty="0">
              <a:solidFill>
                <a:schemeClr val="accent1">
                  <a:lumMod val="60000"/>
                  <a:lumOff val="40000"/>
                </a:schemeClr>
              </a:solidFill>
            </a:endParaRPr>
          </a:p>
        </p:txBody>
      </p:sp>
      <p:sp>
        <p:nvSpPr>
          <p:cNvPr id="3" name="Rectángulo 2"/>
          <p:cNvSpPr/>
          <p:nvPr/>
        </p:nvSpPr>
        <p:spPr>
          <a:xfrm>
            <a:off x="4958913" y="4276604"/>
            <a:ext cx="6096000" cy="830997"/>
          </a:xfrm>
          <a:prstGeom prst="rect">
            <a:avLst/>
          </a:prstGeom>
        </p:spPr>
        <p:txBody>
          <a:bodyPr>
            <a:spAutoFit/>
          </a:bodyPr>
          <a:lstStyle/>
          <a:p>
            <a:r>
              <a:rPr lang="en-US" sz="1600" dirty="0"/>
              <a:t>MARCOT Pathfinder at </a:t>
            </a:r>
            <a:r>
              <a:rPr lang="en-US" sz="1600" dirty="0" err="1"/>
              <a:t>Calar</a:t>
            </a:r>
            <a:r>
              <a:rPr lang="en-US" sz="1600" dirty="0"/>
              <a:t> Alto progress report", Proc. SPIE 12182, Ground-based and Airborne Telescopes IX, 121820M (2022)</a:t>
            </a:r>
            <a:r>
              <a:rPr lang="en-US" sz="1600" dirty="0">
                <a:solidFill>
                  <a:srgbClr val="404041"/>
                </a:solidFill>
              </a:rPr>
              <a:t>; </a:t>
            </a:r>
            <a:r>
              <a:rPr lang="en-US" sz="1600" u="sng" dirty="0">
                <a:solidFill>
                  <a:srgbClr val="404040"/>
                </a:solidFill>
                <a:hlinkClick r:id="rId7"/>
              </a:rPr>
              <a:t>https://doi.org/10.1117/12.2629901</a:t>
            </a:r>
            <a:endParaRPr lang="es-ES" sz="1600" dirty="0"/>
          </a:p>
        </p:txBody>
      </p:sp>
      <p:sp>
        <p:nvSpPr>
          <p:cNvPr id="13" name="Textplatzhalter 5">
            <a:extLst>
              <a:ext uri="{FF2B5EF4-FFF2-40B4-BE49-F238E27FC236}">
                <a16:creationId xmlns:a16="http://schemas.microsoft.com/office/drawing/2014/main" id="{9755637C-7A77-49D5-884D-C7077026A319}"/>
              </a:ext>
            </a:extLst>
          </p:cNvPr>
          <p:cNvSpPr txBox="1">
            <a:spLocks/>
          </p:cNvSpPr>
          <p:nvPr/>
        </p:nvSpPr>
        <p:spPr>
          <a:xfrm>
            <a:off x="10299679" y="6460646"/>
            <a:ext cx="2642499" cy="277337"/>
          </a:xfrm>
          <a:prstGeom prst="rect">
            <a:avLst/>
          </a:prstGeom>
        </p:spPr>
        <p:txBody>
          <a:bodyPr/>
          <a:lstStyle>
            <a:lvl1pPr marL="77659" indent="-77659" algn="l" rtl="0" eaLnBrk="1" fontAlgn="base" hangingPunct="1">
              <a:spcBef>
                <a:spcPct val="20000"/>
              </a:spcBef>
              <a:spcAft>
                <a:spcPct val="0"/>
              </a:spcAft>
              <a:buFont typeface="Arial" panose="020B0604020202020204" pitchFamily="34" charset="0"/>
              <a:buChar char="•"/>
              <a:defRPr sz="725" kern="1200">
                <a:solidFill>
                  <a:schemeClr val="tx1"/>
                </a:solidFill>
                <a:latin typeface="+mn-lt"/>
                <a:ea typeface="+mn-ea"/>
                <a:cs typeface="+mn-cs"/>
              </a:defRPr>
            </a:lvl1pPr>
            <a:lvl2pPr marL="168261" indent="-64716" algn="l" rtl="0" eaLnBrk="1" fontAlgn="base" hangingPunct="1">
              <a:spcBef>
                <a:spcPct val="20000"/>
              </a:spcBef>
              <a:spcAft>
                <a:spcPct val="0"/>
              </a:spcAft>
              <a:buFont typeface="Arial" panose="020B0604020202020204" pitchFamily="34" charset="0"/>
              <a:buChar char="–"/>
              <a:defRPr sz="634" kern="1200">
                <a:solidFill>
                  <a:schemeClr val="tx1"/>
                </a:solidFill>
                <a:latin typeface="+mn-lt"/>
                <a:ea typeface="+mn-ea"/>
                <a:cs typeface="+mn-cs"/>
              </a:defRPr>
            </a:lvl2pPr>
            <a:lvl3pPr marL="258865" indent="-51773" algn="l" rtl="0" eaLnBrk="1" fontAlgn="base" hangingPunct="1">
              <a:spcBef>
                <a:spcPct val="20000"/>
              </a:spcBef>
              <a:spcAft>
                <a:spcPct val="0"/>
              </a:spcAft>
              <a:buFont typeface="Arial" panose="020B0604020202020204" pitchFamily="34" charset="0"/>
              <a:buChar char="•"/>
              <a:defRPr sz="544" kern="1200">
                <a:solidFill>
                  <a:schemeClr val="tx1"/>
                </a:solidFill>
                <a:latin typeface="+mn-lt"/>
                <a:ea typeface="+mn-ea"/>
                <a:cs typeface="+mn-cs"/>
              </a:defRPr>
            </a:lvl3pPr>
            <a:lvl4pPr marL="362409"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4pPr>
            <a:lvl5pPr marL="465955"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5pPr>
            <a:lvl6pPr marL="569501"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6pPr>
            <a:lvl7pPr marL="67304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7pPr>
            <a:lvl8pPr marL="776592"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8pPr>
            <a:lvl9pPr marL="88013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9pPr>
          </a:lstStyle>
          <a:p>
            <a:pPr marL="0" indent="0" defTabSz="633039">
              <a:buNone/>
            </a:pPr>
            <a:r>
              <a:rPr lang="de-DE" sz="1400" b="1" dirty="0" smtClean="0"/>
              <a:t>SOMM17_5208_IAA</a:t>
            </a:r>
            <a:endParaRPr lang="de-DE" sz="1400" b="1" dirty="0"/>
          </a:p>
        </p:txBody>
      </p:sp>
      <p:pic>
        <p:nvPicPr>
          <p:cNvPr id="14" name="Picture 33" descr="https://www.sportlink.es/wp-content/uploads/2021/12/Logo-junta-andalucia-europa-pie-pagina-1024x341-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723804" y="5688951"/>
            <a:ext cx="2530780" cy="8427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Objeto 16"/>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10347" name="Bitmap Image" r:id="rId9" imgW="11944440" imgH="5553000" progId="PBrush">
                  <p:embed/>
                </p:oleObj>
              </mc:Choice>
              <mc:Fallback>
                <p:oleObj name="Bitmap Image" r:id="rId9" imgW="11944440" imgH="5553000" progId="PBrush">
                  <p:embed/>
                  <p:pic>
                    <p:nvPicPr>
                      <p:cNvPr id="6" name="Objeto 5"/>
                      <p:cNvPicPr/>
                      <p:nvPr/>
                    </p:nvPicPr>
                    <p:blipFill>
                      <a:blip r:embed="rId10"/>
                      <a:stretch>
                        <a:fillRect/>
                      </a:stretch>
                    </p:blipFill>
                    <p:spPr>
                      <a:xfrm>
                        <a:off x="10212367" y="0"/>
                        <a:ext cx="1979633" cy="920355"/>
                      </a:xfrm>
                      <a:prstGeom prst="rect">
                        <a:avLst/>
                      </a:prstGeom>
                    </p:spPr>
                  </p:pic>
                </p:oleObj>
              </mc:Fallback>
            </mc:AlternateContent>
          </a:graphicData>
        </a:graphic>
      </p:graphicFrame>
      <p:pic>
        <p:nvPicPr>
          <p:cNvPr id="18" name="Imagen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481002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A5D4D4B-4660-6EF0-8F95-F7E02EF1DECB}"/>
            </a:ext>
          </a:extLst>
        </p:cNvPr>
        <p:cNvGrpSpPr/>
        <p:nvPr/>
      </p:nvGrpSpPr>
      <p:grpSpPr>
        <a:xfrm>
          <a:off x="0" y="0"/>
          <a:ext cx="0" cy="0"/>
          <a:chOff x="0" y="0"/>
          <a:chExt cx="0" cy="0"/>
        </a:xfrm>
      </p:grpSpPr>
      <p:pic>
        <p:nvPicPr>
          <p:cNvPr id="6" name="Picture 5" descr="A graph showing a number of times&#10;&#10;AI-generated content may be incorrect.">
            <a:extLst>
              <a:ext uri="{FF2B5EF4-FFF2-40B4-BE49-F238E27FC236}">
                <a16:creationId xmlns:a16="http://schemas.microsoft.com/office/drawing/2014/main" id="{86DF52C6-C8AE-8D28-2913-10B7F8D4A537}"/>
              </a:ext>
            </a:extLst>
          </p:cNvPr>
          <p:cNvPicPr>
            <a:picLocks noChangeAspect="1"/>
          </p:cNvPicPr>
          <p:nvPr/>
        </p:nvPicPr>
        <p:blipFill>
          <a:blip r:embed="rId4" cstate="print">
            <a:extLst>
              <a:ext uri="{28A0092B-C50C-407E-A947-70E740481C1C}">
                <a14:useLocalDpi xmlns:a14="http://schemas.microsoft.com/office/drawing/2010/main" val="0"/>
              </a:ext>
            </a:extLst>
          </a:blip>
          <a:srcRect l="2431"/>
          <a:stretch>
            <a:fillRect/>
          </a:stretch>
        </p:blipFill>
        <p:spPr>
          <a:xfrm>
            <a:off x="22302" y="4042887"/>
            <a:ext cx="3770806" cy="2376228"/>
          </a:xfrm>
          <a:prstGeom prst="rect">
            <a:avLst/>
          </a:prstGeom>
        </p:spPr>
      </p:pic>
      <p:sp>
        <p:nvSpPr>
          <p:cNvPr id="19" name="Title 1">
            <a:extLst>
              <a:ext uri="{FF2B5EF4-FFF2-40B4-BE49-F238E27FC236}">
                <a16:creationId xmlns:a16="http://schemas.microsoft.com/office/drawing/2014/main" id="{CD84960E-1CCB-A0F5-3FDC-92D7EE02A802}"/>
              </a:ext>
            </a:extLst>
          </p:cNvPr>
          <p:cNvSpPr>
            <a:spLocks noGrp="1"/>
          </p:cNvSpPr>
          <p:nvPr>
            <p:ph type="title"/>
          </p:nvPr>
        </p:nvSpPr>
        <p:spPr>
          <a:xfrm>
            <a:off x="1347054" y="297155"/>
            <a:ext cx="8047623" cy="777842"/>
          </a:xfrm>
        </p:spPr>
        <p:txBody>
          <a:bodyPr vert="horz" lIns="91440" tIns="45720" rIns="91440" bIns="45720" rtlCol="0" anchor="t">
            <a:noAutofit/>
          </a:bodyPr>
          <a:lstStyle/>
          <a:p>
            <a:r>
              <a:rPr lang="de-DE" sz="3200" kern="1200" dirty="0" smtClean="0">
                <a:latin typeface="Calibri" panose="020F0502020204030204" pitchFamily="34" charset="0"/>
                <a:cs typeface="Calibri" panose="020F0502020204030204" pitchFamily="34" charset="0"/>
              </a:rPr>
              <a:t>MARCOT PF </a:t>
            </a:r>
            <a:r>
              <a:rPr lang="de-DE" sz="3200" dirty="0" smtClean="0">
                <a:latin typeface="Calibri" panose="020F0502020204030204" pitchFamily="34" charset="0"/>
                <a:cs typeface="Calibri" panose="020F0502020204030204" pitchFamily="34" charset="0"/>
              </a:rPr>
              <a:t>o</a:t>
            </a:r>
            <a:r>
              <a:rPr lang="de-DE" sz="3200" kern="1200" dirty="0" smtClean="0">
                <a:latin typeface="Calibri" panose="020F0502020204030204" pitchFamily="34" charset="0"/>
                <a:cs typeface="Calibri" panose="020F0502020204030204" pitchFamily="34" charset="0"/>
              </a:rPr>
              <a:t>bservations </a:t>
            </a:r>
            <a:r>
              <a:rPr lang="de-DE" sz="3200" kern="1200" dirty="0">
                <a:latin typeface="Calibri" panose="020F0502020204030204" pitchFamily="34" charset="0"/>
                <a:cs typeface="Calibri" panose="020F0502020204030204" pitchFamily="34" charset="0"/>
              </a:rPr>
              <a:t>– Imaging mode</a:t>
            </a:r>
            <a:endParaRPr lang="en-US" sz="3200" kern="12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B7CF2A0F-8004-C288-CA7D-E2227EF0A80D}"/>
              </a:ext>
            </a:extLst>
          </p:cNvPr>
          <p:cNvSpPr txBox="1"/>
          <p:nvPr/>
        </p:nvSpPr>
        <p:spPr>
          <a:xfrm>
            <a:off x="11122768" y="6502205"/>
            <a:ext cx="608372" cy="369332"/>
          </a:xfrm>
          <a:prstGeom prst="rect">
            <a:avLst/>
          </a:prstGeom>
          <a:noFill/>
        </p:spPr>
        <p:txBody>
          <a:bodyPr wrap="none" rtlCol="0">
            <a:spAutoFit/>
          </a:bodyPr>
          <a:lstStyle/>
          <a:p>
            <a:r>
              <a:rPr lang="hr-HR" dirty="0"/>
              <a:t> </a:t>
            </a:r>
            <a:r>
              <a:rPr lang="de-DE" sz="1200" dirty="0">
                <a:latin typeface="Johnston ITC Std Light" panose="02000504040000020003" pitchFamily="50" charset="0"/>
              </a:rPr>
              <a:t>9</a:t>
            </a:r>
            <a:r>
              <a:rPr lang="hr-HR" sz="1200" dirty="0">
                <a:latin typeface="Johnston ITC Std Light" panose="02000504040000020003" pitchFamily="50" charset="0"/>
              </a:rPr>
              <a:t> / 13</a:t>
            </a:r>
            <a:endParaRPr lang="en-US" dirty="0">
              <a:latin typeface="Johnston ITC Std Light" panose="02000504040000020003" pitchFamily="50" charset="0"/>
            </a:endParaRPr>
          </a:p>
        </p:txBody>
      </p:sp>
      <p:pic>
        <p:nvPicPr>
          <p:cNvPr id="15" name="Picture 14">
            <a:extLst>
              <a:ext uri="{FF2B5EF4-FFF2-40B4-BE49-F238E27FC236}">
                <a16:creationId xmlns:a16="http://schemas.microsoft.com/office/drawing/2014/main" id="{F5C33614-7CE6-73E5-7EA1-0F3E026831AF}"/>
              </a:ext>
            </a:extLst>
          </p:cNvPr>
          <p:cNvPicPr>
            <a:picLocks noChangeAspect="1"/>
          </p:cNvPicPr>
          <p:nvPr/>
        </p:nvPicPr>
        <p:blipFill>
          <a:blip r:embed="rId5"/>
          <a:stretch>
            <a:fillRect/>
          </a:stretch>
        </p:blipFill>
        <p:spPr>
          <a:xfrm>
            <a:off x="8809280" y="3793936"/>
            <a:ext cx="3382537" cy="2413929"/>
          </a:xfrm>
          <a:prstGeom prst="rect">
            <a:avLst/>
          </a:prstGeom>
        </p:spPr>
      </p:pic>
      <p:pic>
        <p:nvPicPr>
          <p:cNvPr id="10" name="Picture 9">
            <a:extLst>
              <a:ext uri="{FF2B5EF4-FFF2-40B4-BE49-F238E27FC236}">
                <a16:creationId xmlns:a16="http://schemas.microsoft.com/office/drawing/2014/main" id="{0D834424-3CF3-C749-940C-F9251FA35C81}"/>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a14:imgEffect>
                  </a14:imgLayer>
                </a14:imgProps>
              </a:ext>
            </a:extLst>
          </a:blip>
          <a:srcRect t="7606"/>
          <a:stretch>
            <a:fillRect/>
          </a:stretch>
        </p:blipFill>
        <p:spPr>
          <a:xfrm>
            <a:off x="8809281" y="1170571"/>
            <a:ext cx="3382537" cy="2597740"/>
          </a:xfrm>
          <a:prstGeom prst="rect">
            <a:avLst/>
          </a:prstGeom>
        </p:spPr>
      </p:pic>
      <p:pic>
        <p:nvPicPr>
          <p:cNvPr id="7" name="Picture 6">
            <a:extLst>
              <a:ext uri="{FF2B5EF4-FFF2-40B4-BE49-F238E27FC236}">
                <a16:creationId xmlns:a16="http://schemas.microsoft.com/office/drawing/2014/main" id="{F2820D56-561C-79AD-242B-B3A7F0FE5FDD}"/>
              </a:ext>
            </a:extLst>
          </p:cNvPr>
          <p:cNvPicPr>
            <a:picLocks noChangeAspect="1"/>
          </p:cNvPicPr>
          <p:nvPr/>
        </p:nvPicPr>
        <p:blipFill>
          <a:blip r:embed="rId8"/>
          <a:stretch>
            <a:fillRect/>
          </a:stretch>
        </p:blipFill>
        <p:spPr>
          <a:xfrm>
            <a:off x="6146084" y="3857885"/>
            <a:ext cx="2591594" cy="2591594"/>
          </a:xfrm>
          <a:prstGeom prst="rect">
            <a:avLst/>
          </a:prstGeom>
        </p:spPr>
      </p:pic>
      <p:pic>
        <p:nvPicPr>
          <p:cNvPr id="12" name="Picture 11">
            <a:extLst>
              <a:ext uri="{FF2B5EF4-FFF2-40B4-BE49-F238E27FC236}">
                <a16:creationId xmlns:a16="http://schemas.microsoft.com/office/drawing/2014/main" id="{6EAAA6A3-0B6F-CCFE-DF75-4A4B55853B60}"/>
              </a:ext>
            </a:extLst>
          </p:cNvPr>
          <p:cNvPicPr>
            <a:picLocks noChangeAspect="1"/>
          </p:cNvPicPr>
          <p:nvPr/>
        </p:nvPicPr>
        <p:blipFill>
          <a:blip r:embed="rId9"/>
          <a:stretch>
            <a:fillRect/>
          </a:stretch>
        </p:blipFill>
        <p:spPr>
          <a:xfrm>
            <a:off x="3471747" y="3851739"/>
            <a:ext cx="2591594" cy="2597740"/>
          </a:xfrm>
          <a:prstGeom prst="rect">
            <a:avLst/>
          </a:prstGeom>
        </p:spPr>
      </p:pic>
      <p:sp>
        <p:nvSpPr>
          <p:cNvPr id="4" name="TextBox 3">
            <a:extLst>
              <a:ext uri="{FF2B5EF4-FFF2-40B4-BE49-F238E27FC236}">
                <a16:creationId xmlns:a16="http://schemas.microsoft.com/office/drawing/2014/main" id="{D14B494C-C9E1-465D-68C5-CD71BDFAA3E0}"/>
              </a:ext>
            </a:extLst>
          </p:cNvPr>
          <p:cNvSpPr txBox="1"/>
          <p:nvPr/>
        </p:nvSpPr>
        <p:spPr>
          <a:xfrm>
            <a:off x="761839" y="1742610"/>
            <a:ext cx="8063029" cy="1846659"/>
          </a:xfrm>
          <a:prstGeom prst="rect">
            <a:avLst/>
          </a:prstGeom>
          <a:noFill/>
        </p:spPr>
        <p:txBody>
          <a:bodyPr wrap="square">
            <a:spAutoFit/>
          </a:bodyPr>
          <a:lstStyle/>
          <a:p>
            <a:r>
              <a:rPr lang="en-US" sz="2200" dirty="0">
                <a:solidFill>
                  <a:srgbClr val="C00000"/>
                </a:solidFill>
              </a:rPr>
              <a:t>Currently ongoing observations in imaging mode</a:t>
            </a:r>
            <a:r>
              <a:rPr lang="en-US" sz="2000" dirty="0"/>
              <a:t/>
            </a:r>
            <a:br>
              <a:rPr lang="en-US" sz="2000" dirty="0"/>
            </a:br>
            <a:endParaRPr lang="en-US" sz="1000" dirty="0"/>
          </a:p>
          <a:p>
            <a:pPr marL="342900" indent="-342900">
              <a:buClr>
                <a:srgbClr val="C00000"/>
              </a:buClr>
              <a:buSzPct val="80000"/>
              <a:buFont typeface="Wingdings" panose="05000000000000000000" pitchFamily="2" charset="2"/>
              <a:buChar char="§"/>
            </a:pPr>
            <a:r>
              <a:rPr lang="en-US" sz="2000" dirty="0"/>
              <a:t>Exoplanet transit photometry (over 30 transit LCs published)</a:t>
            </a:r>
          </a:p>
          <a:p>
            <a:pPr marL="342900" indent="-342900">
              <a:buClr>
                <a:srgbClr val="C00000"/>
              </a:buClr>
              <a:buSzPct val="80000"/>
              <a:buFont typeface="Wingdings" panose="05000000000000000000" pitchFamily="2" charset="2"/>
              <a:buChar char="§"/>
            </a:pPr>
            <a:r>
              <a:rPr lang="en-US" sz="2000" dirty="0"/>
              <a:t>Asteroid occultations (ongoing program with IAA)</a:t>
            </a:r>
          </a:p>
          <a:p>
            <a:pPr marL="342900" indent="-342900">
              <a:buClr>
                <a:srgbClr val="C00000"/>
              </a:buClr>
              <a:buSzPct val="80000"/>
              <a:buFont typeface="Wingdings" panose="05000000000000000000" pitchFamily="2" charset="2"/>
              <a:buChar char="§"/>
            </a:pPr>
            <a:r>
              <a:rPr lang="en-US" sz="2000" dirty="0"/>
              <a:t>Asteroid/NEO photometry &amp; astrometry (ongoing program with IAA)</a:t>
            </a:r>
          </a:p>
          <a:p>
            <a:pPr marL="342900" indent="-342900">
              <a:buClr>
                <a:srgbClr val="C00000"/>
              </a:buClr>
              <a:buSzPct val="80000"/>
              <a:buFont typeface="Wingdings" panose="05000000000000000000" pitchFamily="2" charset="2"/>
              <a:buChar char="§"/>
            </a:pPr>
            <a:r>
              <a:rPr lang="en-US" sz="2000" dirty="0"/>
              <a:t>Astrophotography (for validation purposes and pipeline tests)</a:t>
            </a:r>
          </a:p>
        </p:txBody>
      </p:sp>
      <p:graphicFrame>
        <p:nvGraphicFramePr>
          <p:cNvPr id="20" name="Objeto 19"/>
          <p:cNvGraphicFramePr>
            <a:graphicFrameLocks noChangeAspect="1"/>
          </p:cNvGraphicFramePr>
          <p:nvPr>
            <p:extLst/>
          </p:nvPr>
        </p:nvGraphicFramePr>
        <p:xfrm>
          <a:off x="9729104" y="1"/>
          <a:ext cx="2462714" cy="1144945"/>
        </p:xfrm>
        <a:graphic>
          <a:graphicData uri="http://schemas.openxmlformats.org/presentationml/2006/ole">
            <mc:AlternateContent xmlns:mc="http://schemas.openxmlformats.org/markup-compatibility/2006">
              <mc:Choice xmlns:v="urn:schemas-microsoft-com:vml" Requires="v">
                <p:oleObj spid="_x0000_s25611" name="Bitmap Image" r:id="rId10" imgW="11944440" imgH="5553000" progId="PBrush">
                  <p:embed/>
                </p:oleObj>
              </mc:Choice>
              <mc:Fallback>
                <p:oleObj name="Bitmap Image" r:id="rId10" imgW="11944440" imgH="5553000" progId="PBrush">
                  <p:embed/>
                  <p:pic>
                    <p:nvPicPr>
                      <p:cNvPr id="20" name="Objeto 19"/>
                      <p:cNvPicPr/>
                      <p:nvPr/>
                    </p:nvPicPr>
                    <p:blipFill>
                      <a:blip r:embed="rId11"/>
                      <a:stretch>
                        <a:fillRect/>
                      </a:stretch>
                    </p:blipFill>
                    <p:spPr>
                      <a:xfrm>
                        <a:off x="9729104" y="1"/>
                        <a:ext cx="2462714" cy="1144945"/>
                      </a:xfrm>
                      <a:prstGeom prst="rect">
                        <a:avLst/>
                      </a:prstGeom>
                    </p:spPr>
                  </p:pic>
                </p:oleObj>
              </mc:Fallback>
            </mc:AlternateContent>
          </a:graphicData>
        </a:graphic>
      </p:graphicFrame>
      <p:sp>
        <p:nvSpPr>
          <p:cNvPr id="22" name="Rectangle 1"/>
          <p:cNvSpPr txBox="1">
            <a:spLocks noChangeArrowheads="1"/>
          </p:cNvSpPr>
          <p:nvPr/>
        </p:nvSpPr>
        <p:spPr bwMode="auto">
          <a:xfrm>
            <a:off x="8820420" y="6313569"/>
            <a:ext cx="2910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defPPr>
              <a:defRPr lang="es-E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r>
              <a:rPr lang="en-GB" altLang="es-ES" sz="1800" dirty="0" smtClean="0">
                <a:solidFill>
                  <a:schemeClr val="tx1"/>
                </a:solidFill>
                <a:latin typeface="Arial" panose="020B0604020202020204" pitchFamily="34" charset="0"/>
              </a:rPr>
              <a:t>Credits. J. Flores (CAHA)</a:t>
            </a:r>
          </a:p>
        </p:txBody>
      </p:sp>
      <p:pic>
        <p:nvPicPr>
          <p:cNvPr id="14" name="Imagen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1782602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texto 2"/>
          <p:cNvSpPr>
            <a:spLocks noGrp="1"/>
          </p:cNvSpPr>
          <p:nvPr>
            <p:ph type="body" sz="quarter" idx="10"/>
          </p:nvPr>
        </p:nvSpPr>
        <p:spPr>
          <a:xfrm>
            <a:off x="265470" y="1080654"/>
            <a:ext cx="11562735" cy="1537515"/>
          </a:xfrm>
        </p:spPr>
        <p:txBody>
          <a:bodyPr>
            <a:normAutofit/>
          </a:bodyPr>
          <a:lstStyle/>
          <a:p>
            <a:pPr lvl="0" algn="ctr" defTabSz="914400" eaLnBrk="0" fontAlgn="base" hangingPunct="0">
              <a:spcBef>
                <a:spcPct val="0"/>
              </a:spcBef>
              <a:spcAft>
                <a:spcPct val="0"/>
              </a:spcAft>
              <a:buClrTx/>
            </a:pPr>
            <a:r>
              <a:rPr lang="es-ES" altLang="es-ES" sz="2400" b="1" i="1" dirty="0" err="1">
                <a:solidFill>
                  <a:srgbClr val="00B0F0"/>
                </a:solidFill>
              </a:rPr>
              <a:t>This</a:t>
            </a:r>
            <a:r>
              <a:rPr lang="es-ES" altLang="es-ES" sz="2400" b="1" i="1" dirty="0">
                <a:solidFill>
                  <a:srgbClr val="00B0F0"/>
                </a:solidFill>
              </a:rPr>
              <a:t> </a:t>
            </a:r>
            <a:r>
              <a:rPr lang="es-ES" altLang="es-ES" sz="2400" b="1" i="1" dirty="0" err="1">
                <a:solidFill>
                  <a:srgbClr val="00B0F0"/>
                </a:solidFill>
              </a:rPr>
              <a:t>is</a:t>
            </a:r>
            <a:r>
              <a:rPr lang="es-ES" altLang="es-ES" sz="2400" b="1" i="1" dirty="0">
                <a:solidFill>
                  <a:srgbClr val="00B0F0"/>
                </a:solidFill>
              </a:rPr>
              <a:t> </a:t>
            </a:r>
            <a:r>
              <a:rPr lang="es-ES" altLang="es-ES" sz="2400" b="1" i="1" dirty="0" err="1">
                <a:solidFill>
                  <a:srgbClr val="00B0F0"/>
                </a:solidFill>
              </a:rPr>
              <a:t>not</a:t>
            </a:r>
            <a:r>
              <a:rPr lang="es-ES" altLang="es-ES" sz="2400" b="1" i="1" dirty="0">
                <a:solidFill>
                  <a:srgbClr val="00B0F0"/>
                </a:solidFill>
              </a:rPr>
              <a:t> </a:t>
            </a:r>
            <a:r>
              <a:rPr lang="es-ES" altLang="es-ES" sz="2400" b="1" i="1" dirty="0" err="1">
                <a:solidFill>
                  <a:srgbClr val="00B0F0"/>
                </a:solidFill>
              </a:rPr>
              <a:t>just</a:t>
            </a:r>
            <a:r>
              <a:rPr lang="es-ES" altLang="es-ES" sz="2400" b="1" i="1" dirty="0">
                <a:solidFill>
                  <a:srgbClr val="00B0F0"/>
                </a:solidFill>
              </a:rPr>
              <a:t> a </a:t>
            </a:r>
            <a:r>
              <a:rPr lang="es-ES" altLang="es-ES" sz="2400" b="1" i="1" dirty="0" err="1">
                <a:solidFill>
                  <a:srgbClr val="00B0F0"/>
                </a:solidFill>
              </a:rPr>
              <a:t>telescope</a:t>
            </a:r>
            <a:r>
              <a:rPr lang="es-ES" altLang="es-ES" sz="2400" b="1" i="1" dirty="0">
                <a:solidFill>
                  <a:srgbClr val="00B0F0"/>
                </a:solidFill>
              </a:rPr>
              <a:t>. </a:t>
            </a:r>
            <a:r>
              <a:rPr lang="es-ES" altLang="es-ES" sz="2400" b="1" i="1" dirty="0" err="1">
                <a:solidFill>
                  <a:srgbClr val="00B0F0"/>
                </a:solidFill>
              </a:rPr>
              <a:t>It’s</a:t>
            </a:r>
            <a:r>
              <a:rPr lang="es-ES" altLang="es-ES" sz="2400" b="1" i="1" dirty="0">
                <a:solidFill>
                  <a:srgbClr val="00B0F0"/>
                </a:solidFill>
              </a:rPr>
              <a:t> a new </a:t>
            </a:r>
            <a:r>
              <a:rPr lang="es-ES" altLang="es-ES" sz="2400" b="1" i="1" dirty="0" err="1">
                <a:solidFill>
                  <a:srgbClr val="00B0F0"/>
                </a:solidFill>
              </a:rPr>
              <a:t>way</a:t>
            </a:r>
            <a:r>
              <a:rPr lang="es-ES" altLang="es-ES" sz="2400" b="1" i="1" dirty="0">
                <a:solidFill>
                  <a:srgbClr val="00B0F0"/>
                </a:solidFill>
              </a:rPr>
              <a:t> of </a:t>
            </a:r>
            <a:r>
              <a:rPr lang="es-ES" altLang="es-ES" sz="2400" b="1" i="1" dirty="0" err="1">
                <a:solidFill>
                  <a:srgbClr val="00B0F0"/>
                </a:solidFill>
              </a:rPr>
              <a:t>thinking</a:t>
            </a:r>
            <a:r>
              <a:rPr lang="es-ES" altLang="es-ES" sz="2400" b="1" i="1" dirty="0">
                <a:solidFill>
                  <a:srgbClr val="00B0F0"/>
                </a:solidFill>
              </a:rPr>
              <a:t> </a:t>
            </a:r>
            <a:r>
              <a:rPr lang="es-ES" altLang="es-ES" sz="2400" b="1" i="1" dirty="0" err="1">
                <a:solidFill>
                  <a:srgbClr val="00B0F0"/>
                </a:solidFill>
              </a:rPr>
              <a:t>instrumentation</a:t>
            </a:r>
            <a:r>
              <a:rPr lang="es-ES" altLang="es-ES" sz="2400" dirty="0" smtClean="0">
                <a:solidFill>
                  <a:schemeClr val="tx1"/>
                </a:solidFill>
              </a:rPr>
              <a:t>.</a:t>
            </a:r>
          </a:p>
          <a:p>
            <a:pPr lvl="0" defTabSz="914400" eaLnBrk="0" fontAlgn="base" hangingPunct="0">
              <a:spcBef>
                <a:spcPct val="0"/>
              </a:spcBef>
              <a:spcAft>
                <a:spcPct val="0"/>
              </a:spcAft>
              <a:buClrTx/>
            </a:pPr>
            <a:endParaRPr lang="es-ES" altLang="es-ES" sz="2400" dirty="0">
              <a:solidFill>
                <a:schemeClr val="tx1"/>
              </a:solidFill>
            </a:endParaRPr>
          </a:p>
          <a:p>
            <a:pPr lvl="0" defTabSz="914400" eaLnBrk="0" fontAlgn="base" hangingPunct="0">
              <a:spcBef>
                <a:spcPct val="0"/>
              </a:spcBef>
              <a:spcAft>
                <a:spcPct val="0"/>
              </a:spcAft>
              <a:buClrTx/>
            </a:pPr>
            <a:r>
              <a:rPr lang="es-ES" altLang="es-ES" sz="2400" dirty="0" err="1" smtClean="0">
                <a:solidFill>
                  <a:schemeClr val="tx1"/>
                </a:solidFill>
              </a:rPr>
              <a:t>We</a:t>
            </a:r>
            <a:r>
              <a:rPr lang="es-ES" altLang="es-ES" sz="2400" dirty="0" smtClean="0">
                <a:solidFill>
                  <a:schemeClr val="tx1"/>
                </a:solidFill>
              </a:rPr>
              <a:t> </a:t>
            </a:r>
            <a:r>
              <a:rPr lang="es-ES" altLang="es-ES" sz="2400" dirty="0">
                <a:solidFill>
                  <a:schemeClr val="tx1"/>
                </a:solidFill>
              </a:rPr>
              <a:t>are </a:t>
            </a:r>
            <a:r>
              <a:rPr lang="es-ES" altLang="es-ES" sz="2400" dirty="0" err="1">
                <a:solidFill>
                  <a:schemeClr val="tx1"/>
                </a:solidFill>
              </a:rPr>
              <a:t>actively</a:t>
            </a:r>
            <a:r>
              <a:rPr lang="es-ES" altLang="es-ES" sz="2400" dirty="0">
                <a:solidFill>
                  <a:schemeClr val="tx1"/>
                </a:solidFill>
              </a:rPr>
              <a:t> </a:t>
            </a:r>
            <a:r>
              <a:rPr lang="es-ES" altLang="es-ES" sz="2400" dirty="0" err="1">
                <a:solidFill>
                  <a:schemeClr val="tx1"/>
                </a:solidFill>
              </a:rPr>
              <a:t>seeking</a:t>
            </a:r>
            <a:r>
              <a:rPr lang="es-ES" altLang="es-ES" sz="2400" dirty="0">
                <a:solidFill>
                  <a:schemeClr val="tx1"/>
                </a:solidFill>
              </a:rPr>
              <a:t> </a:t>
            </a:r>
            <a:r>
              <a:rPr lang="es-ES" altLang="es-ES" sz="2400" dirty="0" err="1">
                <a:solidFill>
                  <a:schemeClr val="tx1"/>
                </a:solidFill>
              </a:rPr>
              <a:t>partners</a:t>
            </a:r>
            <a:r>
              <a:rPr lang="es-ES" altLang="es-ES" sz="2400" dirty="0">
                <a:solidFill>
                  <a:schemeClr val="tx1"/>
                </a:solidFill>
              </a:rPr>
              <a:t> </a:t>
            </a:r>
            <a:r>
              <a:rPr lang="es-ES" altLang="es-ES" sz="2400" dirty="0" err="1">
                <a:solidFill>
                  <a:schemeClr val="tx1"/>
                </a:solidFill>
              </a:rPr>
              <a:t>for</a:t>
            </a:r>
            <a:r>
              <a:rPr lang="es-ES" altLang="es-ES" sz="2400" dirty="0">
                <a:solidFill>
                  <a:schemeClr val="tx1"/>
                </a:solidFill>
              </a:rPr>
              <a:t> </a:t>
            </a:r>
            <a:r>
              <a:rPr lang="es-ES" altLang="es-ES" sz="2400" dirty="0" err="1" smtClean="0">
                <a:solidFill>
                  <a:schemeClr val="tx1"/>
                </a:solidFill>
              </a:rPr>
              <a:t>co-development</a:t>
            </a:r>
            <a:r>
              <a:rPr lang="es-ES" altLang="es-ES" sz="2400" dirty="0" smtClean="0">
                <a:solidFill>
                  <a:schemeClr val="tx1"/>
                </a:solidFill>
              </a:rPr>
              <a:t> </a:t>
            </a:r>
            <a:r>
              <a:rPr lang="es-ES" altLang="es-ES" sz="2400" dirty="0">
                <a:solidFill>
                  <a:schemeClr val="tx1"/>
                </a:solidFill>
              </a:rPr>
              <a:t>and </a:t>
            </a:r>
            <a:r>
              <a:rPr lang="es-ES" altLang="es-ES" sz="2400" dirty="0" err="1">
                <a:solidFill>
                  <a:schemeClr val="tx1"/>
                </a:solidFill>
              </a:rPr>
              <a:t>science</a:t>
            </a:r>
            <a:r>
              <a:rPr lang="es-ES" altLang="es-ES" sz="2400" dirty="0">
                <a:solidFill>
                  <a:schemeClr val="tx1"/>
                </a:solidFill>
              </a:rPr>
              <a:t> use cases</a:t>
            </a:r>
            <a:r>
              <a:rPr lang="es-ES" altLang="es-ES" sz="2400" dirty="0" smtClean="0">
                <a:solidFill>
                  <a:schemeClr val="tx1"/>
                </a:solidFill>
              </a:rPr>
              <a:t>.</a:t>
            </a:r>
            <a:endParaRPr lang="es-ES" altLang="es-ES" sz="2400" dirty="0">
              <a:solidFill>
                <a:schemeClr val="tx1"/>
              </a:solidFill>
            </a:endParaRPr>
          </a:p>
          <a:p>
            <a:endParaRPr lang="es-ES" sz="2000" dirty="0"/>
          </a:p>
        </p:txBody>
      </p:sp>
      <p:sp>
        <p:nvSpPr>
          <p:cNvPr id="4" name="Marcador de texto 2"/>
          <p:cNvSpPr>
            <a:spLocks noGrp="1"/>
          </p:cNvSpPr>
          <p:nvPr>
            <p:ph type="body" sz="quarter" idx="10"/>
          </p:nvPr>
        </p:nvSpPr>
        <p:spPr>
          <a:xfrm>
            <a:off x="1226476" y="196735"/>
            <a:ext cx="2888861" cy="687186"/>
          </a:xfrm>
        </p:spPr>
        <p:txBody>
          <a:bodyPr>
            <a:normAutofit/>
          </a:bodyPr>
          <a:lstStyle/>
          <a:p>
            <a:pPr lvl="0" defTabSz="914400" eaLnBrk="0" fontAlgn="base" hangingPunct="0">
              <a:spcBef>
                <a:spcPct val="0"/>
              </a:spcBef>
              <a:spcAft>
                <a:spcPct val="0"/>
              </a:spcAft>
              <a:buClrTx/>
            </a:pPr>
            <a:r>
              <a:rPr lang="es-ES" altLang="es-ES" sz="2800" b="1" dirty="0" err="1" smtClean="0">
                <a:solidFill>
                  <a:schemeClr val="tx1"/>
                </a:solidFill>
              </a:rPr>
              <a:t>Conclusions</a:t>
            </a:r>
            <a:endParaRPr lang="es-ES" altLang="es-ES" sz="2800" b="1" dirty="0">
              <a:solidFill>
                <a:schemeClr val="tx1"/>
              </a:solidFill>
            </a:endParaRPr>
          </a:p>
          <a:p>
            <a:endParaRPr lang="es-ES" sz="2800" b="1" dirty="0"/>
          </a:p>
        </p:txBody>
      </p:sp>
      <p:sp>
        <p:nvSpPr>
          <p:cNvPr id="6" name="Marcador de texto 2"/>
          <p:cNvSpPr>
            <a:spLocks noGrp="1"/>
          </p:cNvSpPr>
          <p:nvPr>
            <p:ph type="body" sz="quarter" idx="10"/>
          </p:nvPr>
        </p:nvSpPr>
        <p:spPr>
          <a:xfrm>
            <a:off x="2374354" y="5928707"/>
            <a:ext cx="7526730" cy="660402"/>
          </a:xfrm>
        </p:spPr>
        <p:txBody>
          <a:bodyPr>
            <a:normAutofit/>
          </a:bodyPr>
          <a:lstStyle/>
          <a:p>
            <a:r>
              <a:rPr lang="es-ES" sz="2000" dirty="0" smtClean="0"/>
              <a:t>E-MARCOT </a:t>
            </a:r>
            <a:r>
              <a:rPr lang="es-ES" sz="2000" dirty="0" err="1" smtClean="0"/>
              <a:t>PIs</a:t>
            </a:r>
            <a:r>
              <a:rPr lang="es-ES" sz="2000" dirty="0" smtClean="0"/>
              <a:t>:     Jesús Aceituno (</a:t>
            </a:r>
            <a:r>
              <a:rPr lang="es-ES" sz="2000" dirty="0" smtClean="0">
                <a:hlinkClick r:id="rId7"/>
              </a:rPr>
              <a:t>aceitun@caha.es</a:t>
            </a:r>
            <a:r>
              <a:rPr lang="es-ES" sz="2000" dirty="0" smtClean="0"/>
              <a:t>)</a:t>
            </a:r>
          </a:p>
          <a:p>
            <a:r>
              <a:rPr lang="es-ES" sz="2000" dirty="0" smtClean="0"/>
              <a:t>                               Pedro Amado (</a:t>
            </a:r>
            <a:r>
              <a:rPr lang="es-ES" sz="2000" dirty="0" smtClean="0">
                <a:hlinkClick r:id="rId8"/>
              </a:rPr>
              <a:t>pja@iaa.csic.es</a:t>
            </a:r>
            <a:r>
              <a:rPr lang="es-ES" sz="2000" dirty="0" smtClean="0"/>
              <a:t>)</a:t>
            </a:r>
          </a:p>
          <a:p>
            <a:endParaRPr lang="es-ES" sz="2000" dirty="0" smtClean="0"/>
          </a:p>
          <a:p>
            <a:endParaRPr lang="es-ES" sz="2000" dirty="0"/>
          </a:p>
        </p:txBody>
      </p:sp>
      <p:pic>
        <p:nvPicPr>
          <p:cNvPr id="2" name="Generated File October 28, 2025 - 11_43AM">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6349248" y="2647807"/>
            <a:ext cx="5329483" cy="2997834"/>
          </a:xfrm>
          <a:prstGeom prst="rect">
            <a:avLst/>
          </a:prstGeom>
        </p:spPr>
      </p:pic>
      <p:graphicFrame>
        <p:nvGraphicFramePr>
          <p:cNvPr id="9" name="Objeto 8"/>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12362" name="Bitmap Image" r:id="rId10" imgW="11944440" imgH="5553000" progId="PBrush">
                  <p:embed/>
                </p:oleObj>
              </mc:Choice>
              <mc:Fallback>
                <p:oleObj name="Bitmap Image" r:id="rId10" imgW="11944440" imgH="5553000" progId="PBrush">
                  <p:embed/>
                  <p:pic>
                    <p:nvPicPr>
                      <p:cNvPr id="6" name="Objeto 5"/>
                      <p:cNvPicPr/>
                      <p:nvPr/>
                    </p:nvPicPr>
                    <p:blipFill>
                      <a:blip r:embed="rId11"/>
                      <a:stretch>
                        <a:fillRect/>
                      </a:stretch>
                    </p:blipFill>
                    <p:spPr>
                      <a:xfrm>
                        <a:off x="10212367" y="0"/>
                        <a:ext cx="1979633" cy="920355"/>
                      </a:xfrm>
                      <a:prstGeom prst="rect">
                        <a:avLst/>
                      </a:prstGeom>
                    </p:spPr>
                  </p:pic>
                </p:oleObj>
              </mc:Fallback>
            </mc:AlternateContent>
          </a:graphicData>
        </a:graphic>
      </p:graphicFrame>
      <p:pic>
        <p:nvPicPr>
          <p:cNvPr id="5" name="Vídeo sin título ‐ Hecho con Clipchamp (37)">
            <a:hlinkClick r:id="" action="ppaction://media"/>
          </p:cNvPr>
          <p:cNvPicPr>
            <a:picLocks noChangeAspect="1"/>
          </p:cNvPicPr>
          <p:nvPr>
            <a:videoFile r:link="rId4"/>
            <p:extLst>
              <p:ext uri="{DAA4B4D4-6D71-4841-9C94-3DE7FCFB9230}">
                <p14:media xmlns:p14="http://schemas.microsoft.com/office/powerpoint/2010/main" r:embed="rId5">
                  <p14:trim end="2184"/>
                </p14:media>
              </p:ext>
            </p:extLst>
          </p:nvPr>
        </p:nvPicPr>
        <p:blipFill>
          <a:blip r:embed="rId12"/>
          <a:stretch>
            <a:fillRect/>
          </a:stretch>
        </p:blipFill>
        <p:spPr>
          <a:xfrm>
            <a:off x="811655" y="2649731"/>
            <a:ext cx="5326064" cy="2995910"/>
          </a:xfrm>
          <a:prstGeom prst="rect">
            <a:avLst/>
          </a:prstGeom>
        </p:spPr>
      </p:pic>
      <p:pic>
        <p:nvPicPr>
          <p:cNvPr id="10" name="Imagen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1130756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1" fill="hold"/>
                                        <p:tgtEl>
                                          <p:spTgt spid="5"/>
                                        </p:tgtEl>
                                      </p:cBhvr>
                                    </p:cmd>
                                  </p:childTnLst>
                                </p:cTn>
                              </p:par>
                              <p:par>
                                <p:cTn id="7" presetID="1" presetClass="mediacall" presetSubtype="0" fill="hold" nodeType="withEffect">
                                  <p:stCondLst>
                                    <p:cond delay="0"/>
                                  </p:stCondLst>
                                  <p:childTnLst>
                                    <p:cmd type="call" cmd="playFrom(0.0)">
                                      <p:cBhvr>
                                        <p:cTn id="8" dur="8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repeatCount="indefinite" fill="remove" display="0">
                  <p:stCondLst>
                    <p:cond delay="indefinite"/>
                  </p:stCondLst>
                </p:cTn>
                <p:tgtEl>
                  <p:spTgt spid="5"/>
                </p:tgtEl>
              </p:cMediaNode>
            </p:video>
            <p:seq concurrent="1" nextAc="seek">
              <p:cTn id="10" restart="whenNotActive" fill="hold" evtFilter="cancelBubble" nodeType="interactiveSeq">
                <p:stCondLst>
                  <p:cond evt="onClick" delay="0">
                    <p:tgtEl>
                      <p:spTgt spid="5"/>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5"/>
                                        </p:tgtEl>
                                      </p:cBhvr>
                                    </p:cmd>
                                  </p:childTnLst>
                                </p:cTn>
                              </p:par>
                            </p:childTnLst>
                          </p:cTn>
                        </p:par>
                      </p:childTnLst>
                    </p:cTn>
                  </p:par>
                </p:childTnLst>
              </p:cTn>
              <p:nextCondLst>
                <p:cond evt="onClick" delay="0">
                  <p:tgtEl>
                    <p:spTgt spid="5"/>
                  </p:tgtEl>
                </p:cond>
              </p:nextCondLst>
            </p:seq>
            <p:video>
              <p:cMediaNode vol="80000">
                <p:cTn id="15" repeatCount="indefinite" fill="remove" display="0">
                  <p:stCondLst>
                    <p:cond delay="indefinite"/>
                  </p:stCondLst>
                </p:cTn>
                <p:tgtEl>
                  <p:spTgt spid="2"/>
                </p:tgtEl>
              </p:cMediaNode>
            </p:video>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withEffect">
                                  <p:stCondLst>
                                    <p:cond delay="0"/>
                                  </p:stCondLst>
                                  <p:childTnLst>
                                    <p:cmd type="call" cmd="togglePause">
                                      <p:cBhvr>
                                        <p:cTn id="20"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DC5AA55-986C-1012-38C0-6EF8FAB1CA73}"/>
            </a:ext>
          </a:extLst>
        </p:cNvPr>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6662125" y="3825215"/>
            <a:ext cx="3927217" cy="3032785"/>
          </a:xfrm>
          <a:prstGeom prst="rect">
            <a:avLst/>
          </a:prstGeom>
        </p:spPr>
      </p:pic>
      <p:sp>
        <p:nvSpPr>
          <p:cNvPr id="20" name="TextBox 19">
            <a:extLst>
              <a:ext uri="{FF2B5EF4-FFF2-40B4-BE49-F238E27FC236}">
                <a16:creationId xmlns:a16="http://schemas.microsoft.com/office/drawing/2014/main" id="{AE67BBDC-FF62-4FAB-93BC-CA877D6314B9}"/>
              </a:ext>
            </a:extLst>
          </p:cNvPr>
          <p:cNvSpPr txBox="1"/>
          <p:nvPr/>
        </p:nvSpPr>
        <p:spPr>
          <a:xfrm>
            <a:off x="109874" y="846207"/>
            <a:ext cx="11187391" cy="5068654"/>
          </a:xfrm>
          <a:prstGeom prst="rect">
            <a:avLst/>
          </a:prstGeom>
        </p:spPr>
        <p:txBody>
          <a:bodyPr vert="horz" lIns="91440" tIns="45720" rIns="91440" bIns="45720" rtlCol="0">
            <a:noAutofit/>
          </a:bodyPr>
          <a:lstStyle/>
          <a:p>
            <a:pPr marL="285750" indent="-285750" algn="just">
              <a:lnSpc>
                <a:spcPct val="90000"/>
              </a:lnSpc>
              <a:spcAft>
                <a:spcPts val="600"/>
              </a:spcAft>
              <a:buClr>
                <a:srgbClr val="C00000"/>
              </a:buClr>
              <a:buFont typeface="Arial" panose="020B0604020202020204" pitchFamily="34" charset="0"/>
              <a:buChar char="•"/>
            </a:pPr>
            <a:r>
              <a:rPr lang="en-US" sz="1600" dirty="0" smtClean="0"/>
              <a:t>Main aim: Create </a:t>
            </a:r>
            <a:r>
              <a:rPr lang="en-US" sz="1600" dirty="0"/>
              <a:t>the conceptual design and roadmap for building a next-generation European telescope with a large effective aperture</a:t>
            </a:r>
            <a:r>
              <a:rPr lang="en-US" sz="1600" dirty="0" smtClean="0"/>
              <a:t>.</a:t>
            </a:r>
          </a:p>
          <a:p>
            <a:pPr marL="285750" indent="-285750" algn="just">
              <a:lnSpc>
                <a:spcPct val="90000"/>
              </a:lnSpc>
              <a:spcAft>
                <a:spcPts val="600"/>
              </a:spcAft>
              <a:buClr>
                <a:srgbClr val="C00000"/>
              </a:buClr>
              <a:buFont typeface="Arial" panose="020B0604020202020204" pitchFamily="34" charset="0"/>
              <a:buChar char="•"/>
            </a:pPr>
            <a:endParaRPr lang="en-US" sz="1600" dirty="0" smtClean="0"/>
          </a:p>
          <a:p>
            <a:pPr marL="285750" indent="-285750" algn="just">
              <a:lnSpc>
                <a:spcPct val="90000"/>
              </a:lnSpc>
              <a:spcAft>
                <a:spcPts val="600"/>
              </a:spcAft>
              <a:buClr>
                <a:srgbClr val="C00000"/>
              </a:buClr>
              <a:buFont typeface="Arial" panose="020B0604020202020204" pitchFamily="34" charset="0"/>
              <a:buChar char="•"/>
            </a:pPr>
            <a:r>
              <a:rPr lang="en-US" sz="1600" dirty="0" smtClean="0"/>
              <a:t>Combination </a:t>
            </a:r>
            <a:r>
              <a:rPr lang="en-US" sz="1600" dirty="0"/>
              <a:t>of multiple </a:t>
            </a:r>
            <a:r>
              <a:rPr lang="en-US" sz="1600" i="1" dirty="0"/>
              <a:t>identical </a:t>
            </a:r>
            <a:r>
              <a:rPr lang="en-US" sz="1600" dirty="0"/>
              <a:t>optical elements </a:t>
            </a:r>
            <a:r>
              <a:rPr lang="en-US" sz="1600" dirty="0" smtClean="0"/>
              <a:t>(OTA) resulting </a:t>
            </a:r>
            <a:r>
              <a:rPr lang="en-US" sz="1600" dirty="0"/>
              <a:t>in a new infrastructure facility with a large effective aperture</a:t>
            </a:r>
            <a:r>
              <a:rPr lang="en-US" sz="1600" dirty="0" smtClean="0"/>
              <a:t>.</a:t>
            </a:r>
          </a:p>
          <a:p>
            <a:pPr marL="285750" indent="-285750" algn="just">
              <a:lnSpc>
                <a:spcPct val="90000"/>
              </a:lnSpc>
              <a:spcAft>
                <a:spcPts val="600"/>
              </a:spcAft>
              <a:buClr>
                <a:srgbClr val="C00000"/>
              </a:buClr>
              <a:buFont typeface="Arial" panose="020B0604020202020204" pitchFamily="34" charset="0"/>
              <a:buChar char="•"/>
            </a:pPr>
            <a:endParaRPr lang="en-US" sz="1600" dirty="0" smtClean="0"/>
          </a:p>
          <a:p>
            <a:pPr marL="742950" lvl="1" indent="-285750" algn="just">
              <a:lnSpc>
                <a:spcPct val="90000"/>
              </a:lnSpc>
              <a:spcAft>
                <a:spcPts val="600"/>
              </a:spcAft>
              <a:buClr>
                <a:srgbClr val="C00000"/>
              </a:buClr>
              <a:buFont typeface="Arial" panose="020B0604020202020204" pitchFamily="34" charset="0"/>
              <a:buChar char="•"/>
            </a:pPr>
            <a:r>
              <a:rPr lang="en-US" sz="1600" dirty="0" smtClean="0">
                <a:ea typeface="ADLaM Display" panose="020F0502020204030204" pitchFamily="2" charset="0"/>
                <a:cs typeface="ADLaM Display" panose="020F0502020204030204" pitchFamily="2" charset="0"/>
              </a:rPr>
              <a:t>Spectroscopic mode. </a:t>
            </a:r>
            <a:r>
              <a:rPr lang="en-US" dirty="0"/>
              <a:t> </a:t>
            </a:r>
            <a:r>
              <a:rPr lang="en-US" sz="1600" dirty="0"/>
              <a:t>The photons are collected by individual optical fibers attached to each </a:t>
            </a:r>
            <a:r>
              <a:rPr lang="en-US" sz="1600" dirty="0" smtClean="0"/>
              <a:t>OTA, </a:t>
            </a:r>
            <a:r>
              <a:rPr lang="en-US" sz="1600" dirty="0"/>
              <a:t>which are finally combined by a novel multimode photonic lantern into a single fiber, which feeds a high-resolution </a:t>
            </a:r>
            <a:r>
              <a:rPr lang="en-US" sz="1600" dirty="0" smtClean="0"/>
              <a:t>spectrograph.</a:t>
            </a:r>
          </a:p>
          <a:p>
            <a:pPr marL="742950" lvl="1" indent="-285750" algn="just">
              <a:lnSpc>
                <a:spcPct val="90000"/>
              </a:lnSpc>
              <a:spcAft>
                <a:spcPts val="600"/>
              </a:spcAft>
              <a:buClr>
                <a:srgbClr val="C00000"/>
              </a:buClr>
              <a:buFont typeface="Arial" panose="020B0604020202020204" pitchFamily="34" charset="0"/>
              <a:buChar char="•"/>
            </a:pPr>
            <a:endParaRPr lang="en-US" sz="1400" dirty="0"/>
          </a:p>
          <a:p>
            <a:pPr marL="742950" lvl="1" indent="-285750" algn="just">
              <a:lnSpc>
                <a:spcPct val="90000"/>
              </a:lnSpc>
              <a:spcAft>
                <a:spcPts val="600"/>
              </a:spcAft>
              <a:buClr>
                <a:srgbClr val="C00000"/>
              </a:buClr>
              <a:buFont typeface="Arial" panose="020B0604020202020204" pitchFamily="34" charset="0"/>
              <a:buChar char="•"/>
            </a:pPr>
            <a:r>
              <a:rPr lang="en-US" sz="1600" dirty="0" smtClean="0">
                <a:ea typeface="ADLaM Display" panose="020F0502020204030204" pitchFamily="2" charset="0"/>
                <a:cs typeface="ADLaM Display" panose="020F0502020204030204" pitchFamily="2" charset="0"/>
              </a:rPr>
              <a:t>Imaging mode. </a:t>
            </a:r>
            <a:r>
              <a:rPr lang="en-US" sz="1600" dirty="0"/>
              <a:t>Each OTA is equipped with an acquisition and guiding </a:t>
            </a:r>
            <a:r>
              <a:rPr lang="en-US" sz="1600" dirty="0" smtClean="0"/>
              <a:t>system. </a:t>
            </a:r>
            <a:r>
              <a:rPr lang="en-US" sz="1600" dirty="0">
                <a:ea typeface="ADLaM Display" panose="020F0502020204030204" pitchFamily="2" charset="0"/>
                <a:cs typeface="ADLaM Display" panose="020F0502020204030204" pitchFamily="2" charset="0"/>
              </a:rPr>
              <a:t>(</a:t>
            </a:r>
            <a:r>
              <a:rPr lang="en-US" sz="1600" dirty="0" err="1">
                <a:ea typeface="ADLaM Display" panose="020F0502020204030204" pitchFamily="2" charset="0"/>
                <a:cs typeface="ADLaM Display" panose="020F0502020204030204" pitchFamily="2" charset="0"/>
              </a:rPr>
              <a:t>reprojecting</a:t>
            </a:r>
            <a:r>
              <a:rPr lang="en-US" sz="1600" dirty="0">
                <a:ea typeface="ADLaM Display" panose="020F0502020204030204" pitchFamily="2" charset="0"/>
                <a:cs typeface="ADLaM Display" panose="020F0502020204030204" pitchFamily="2" charset="0"/>
              </a:rPr>
              <a:t> &amp; stacking pipelines</a:t>
            </a:r>
            <a:r>
              <a:rPr lang="en-US" sz="1600" dirty="0" smtClean="0">
                <a:ea typeface="ADLaM Display" panose="020F0502020204030204" pitchFamily="2" charset="0"/>
                <a:cs typeface="ADLaM Display" panose="020F0502020204030204" pitchFamily="2" charset="0"/>
              </a:rPr>
              <a:t>).</a:t>
            </a:r>
            <a:endParaRPr lang="en-US" sz="1600" dirty="0">
              <a:ea typeface="ADLaM Display" panose="020F0502020204030204" pitchFamily="2" charset="0"/>
              <a:cs typeface="ADLaM Display" panose="020F0502020204030204" pitchFamily="2" charset="0"/>
            </a:endParaRPr>
          </a:p>
          <a:p>
            <a:pPr algn="just">
              <a:lnSpc>
                <a:spcPct val="90000"/>
              </a:lnSpc>
              <a:spcAft>
                <a:spcPts val="600"/>
              </a:spcAft>
              <a:buClr>
                <a:srgbClr val="C00000"/>
              </a:buClr>
            </a:pPr>
            <a:r>
              <a:rPr lang="en-US" sz="1600" b="1" dirty="0">
                <a:ea typeface="ADLaM Display" panose="020F0502020204030204" pitchFamily="2" charset="0"/>
                <a:cs typeface="ADLaM Display" panose="020F0502020204030204" pitchFamily="2" charset="0"/>
              </a:rPr>
              <a:t/>
            </a:r>
            <a:br>
              <a:rPr lang="en-US" sz="1600" b="1" dirty="0">
                <a:ea typeface="ADLaM Display" panose="020F0502020204030204" pitchFamily="2" charset="0"/>
                <a:cs typeface="ADLaM Display" panose="020F0502020204030204" pitchFamily="2" charset="0"/>
              </a:rPr>
            </a:br>
            <a:r>
              <a:rPr lang="en-US" sz="1600" b="1" dirty="0">
                <a:ea typeface="ADLaM Display" panose="020F0502020204030204" pitchFamily="2" charset="0"/>
                <a:cs typeface="ADLaM Display" panose="020F0502020204030204" pitchFamily="2" charset="0"/>
              </a:rPr>
              <a:t/>
            </a:r>
            <a:br>
              <a:rPr lang="en-US" sz="1600" b="1" dirty="0">
                <a:ea typeface="ADLaM Display" panose="020F0502020204030204" pitchFamily="2" charset="0"/>
                <a:cs typeface="ADLaM Display" panose="020F0502020204030204" pitchFamily="2" charset="0"/>
              </a:rPr>
            </a:br>
            <a:r>
              <a:rPr lang="en-US" sz="1600" b="1" dirty="0">
                <a:ea typeface="ADLaM Display" panose="020F0502020204030204" pitchFamily="2" charset="0"/>
                <a:cs typeface="ADLaM Display" panose="020F0502020204030204" pitchFamily="2" charset="0"/>
              </a:rPr>
              <a:t>Advantages:</a:t>
            </a:r>
          </a:p>
          <a:p>
            <a:pPr marL="342900" indent="-342900" algn="just">
              <a:lnSpc>
                <a:spcPct val="90000"/>
              </a:lnSpc>
              <a:spcAft>
                <a:spcPts val="600"/>
              </a:spcAft>
              <a:buClr>
                <a:srgbClr val="C00000"/>
              </a:buClr>
              <a:buFont typeface="Wingdings" panose="05000000000000000000" pitchFamily="2" charset="2"/>
              <a:buChar char="§"/>
            </a:pPr>
            <a:r>
              <a:rPr lang="en-US" sz="1600" dirty="0">
                <a:ea typeface="ADLaM Display" panose="020F0502020204030204" pitchFamily="2" charset="0"/>
                <a:cs typeface="ADLaM Display" panose="020F0502020204030204" pitchFamily="2" charset="0"/>
              </a:rPr>
              <a:t>large field of </a:t>
            </a:r>
            <a:r>
              <a:rPr lang="en-US" sz="1600" dirty="0" smtClean="0">
                <a:ea typeface="ADLaM Display" panose="020F0502020204030204" pitchFamily="2" charset="0"/>
                <a:cs typeface="ADLaM Display" panose="020F0502020204030204" pitchFamily="2" charset="0"/>
              </a:rPr>
              <a:t>view and high </a:t>
            </a:r>
            <a:r>
              <a:rPr lang="en-US" sz="1600" dirty="0">
                <a:ea typeface="ADLaM Display" panose="020F0502020204030204" pitchFamily="2" charset="0"/>
                <a:cs typeface="ADLaM Display" panose="020F0502020204030204" pitchFamily="2" charset="0"/>
              </a:rPr>
              <a:t>dynamic range imaging </a:t>
            </a:r>
          </a:p>
          <a:p>
            <a:pPr marL="342900" indent="-342900" algn="just">
              <a:lnSpc>
                <a:spcPct val="90000"/>
              </a:lnSpc>
              <a:spcAft>
                <a:spcPts val="600"/>
              </a:spcAft>
              <a:buClr>
                <a:srgbClr val="C00000"/>
              </a:buClr>
              <a:buFont typeface="Wingdings" panose="05000000000000000000" pitchFamily="2" charset="2"/>
              <a:buChar char="§"/>
            </a:pPr>
            <a:r>
              <a:rPr lang="en-US" sz="1600" dirty="0">
                <a:ea typeface="ADLaM Display" panose="020F0502020204030204" pitchFamily="2" charset="0"/>
                <a:cs typeface="ADLaM Display" panose="020F0502020204030204" pitchFamily="2" charset="0"/>
              </a:rPr>
              <a:t>sub-arcsec spatial </a:t>
            </a:r>
            <a:r>
              <a:rPr lang="en-US" sz="1600" dirty="0" smtClean="0">
                <a:ea typeface="ADLaM Display" panose="020F0502020204030204" pitchFamily="2" charset="0"/>
                <a:cs typeface="ADLaM Display" panose="020F0502020204030204" pitchFamily="2" charset="0"/>
              </a:rPr>
              <a:t>resolution</a:t>
            </a:r>
          </a:p>
          <a:p>
            <a:pPr marL="342900" indent="-342900" algn="just">
              <a:lnSpc>
                <a:spcPct val="90000"/>
              </a:lnSpc>
              <a:spcAft>
                <a:spcPts val="600"/>
              </a:spcAft>
              <a:buClr>
                <a:srgbClr val="C00000"/>
              </a:buClr>
              <a:buFont typeface="Wingdings" panose="05000000000000000000" pitchFamily="2" charset="2"/>
              <a:buChar char="§"/>
            </a:pPr>
            <a:r>
              <a:rPr lang="en-US" sz="1600" dirty="0" err="1" smtClean="0">
                <a:ea typeface="ADLaM Display" panose="020F0502020204030204" pitchFamily="2" charset="0"/>
                <a:cs typeface="ADLaM Display" panose="020F0502020204030204" pitchFamily="2" charset="0"/>
              </a:rPr>
              <a:t>Hig</a:t>
            </a:r>
            <a:r>
              <a:rPr lang="en-US" sz="1600" dirty="0" smtClean="0">
                <a:ea typeface="ADLaM Display" panose="020F0502020204030204" pitchFamily="2" charset="0"/>
                <a:cs typeface="ADLaM Display" panose="020F0502020204030204" pitchFamily="2" charset="0"/>
              </a:rPr>
              <a:t> res spec mode MM-PL</a:t>
            </a:r>
          </a:p>
          <a:p>
            <a:pPr marL="342900" indent="-342900" algn="just">
              <a:lnSpc>
                <a:spcPct val="90000"/>
              </a:lnSpc>
              <a:spcAft>
                <a:spcPts val="600"/>
              </a:spcAft>
              <a:buClr>
                <a:srgbClr val="C00000"/>
              </a:buClr>
              <a:buFont typeface="Wingdings" panose="05000000000000000000" pitchFamily="2" charset="2"/>
              <a:buChar char="§"/>
            </a:pPr>
            <a:r>
              <a:rPr lang="en-US" sz="1600" dirty="0" smtClean="0">
                <a:ea typeface="ADLaM Display" panose="020F0502020204030204" pitchFamily="2" charset="0"/>
                <a:cs typeface="ADLaM Display" panose="020F0502020204030204" pitchFamily="2" charset="0"/>
              </a:rPr>
              <a:t>Low </a:t>
            </a:r>
            <a:r>
              <a:rPr lang="en-US" sz="1600" dirty="0">
                <a:ea typeface="ADLaM Display" panose="020F0502020204030204" pitchFamily="2" charset="0"/>
                <a:cs typeface="ADLaM Display" panose="020F0502020204030204" pitchFamily="2" charset="0"/>
              </a:rPr>
              <a:t>cost (ongoing study of cost/size/#OTAs</a:t>
            </a:r>
            <a:r>
              <a:rPr lang="en-US" sz="1600" dirty="0" smtClean="0">
                <a:ea typeface="ADLaM Display" panose="020F0502020204030204" pitchFamily="2" charset="0"/>
                <a:cs typeface="ADLaM Display" panose="020F0502020204030204" pitchFamily="2" charset="0"/>
              </a:rPr>
              <a:t>)</a:t>
            </a:r>
          </a:p>
          <a:p>
            <a:pPr marL="342900" indent="-342900" algn="just">
              <a:lnSpc>
                <a:spcPct val="90000"/>
              </a:lnSpc>
              <a:spcAft>
                <a:spcPts val="600"/>
              </a:spcAft>
              <a:buClr>
                <a:srgbClr val="C00000"/>
              </a:buClr>
              <a:buFont typeface="Wingdings" panose="05000000000000000000" pitchFamily="2" charset="2"/>
              <a:buChar char="§"/>
            </a:pPr>
            <a:r>
              <a:rPr lang="en-US" sz="1600" dirty="0">
                <a:ea typeface="ADLaM Display" panose="020F0502020204030204" pitchFamily="2" charset="0"/>
                <a:cs typeface="ADLaM Display" panose="020F0502020204030204" pitchFamily="2" charset="0"/>
              </a:rPr>
              <a:t>Modular and scalable </a:t>
            </a:r>
          </a:p>
          <a:p>
            <a:pPr>
              <a:lnSpc>
                <a:spcPct val="90000"/>
              </a:lnSpc>
              <a:spcAft>
                <a:spcPts val="600"/>
              </a:spcAft>
              <a:buClr>
                <a:srgbClr val="C00000"/>
              </a:buClr>
            </a:pPr>
            <a:r>
              <a:rPr lang="en-US" sz="1600" b="1" dirty="0" smtClean="0">
                <a:ea typeface="ADLaM Display" panose="020F0502020204030204" pitchFamily="2" charset="0"/>
                <a:cs typeface="ADLaM Display" panose="020F0502020204030204" pitchFamily="2" charset="0"/>
              </a:rPr>
              <a:t/>
            </a:r>
            <a:br>
              <a:rPr lang="en-US" sz="1600" b="1" dirty="0" smtClean="0">
                <a:ea typeface="ADLaM Display" panose="020F0502020204030204" pitchFamily="2" charset="0"/>
                <a:cs typeface="ADLaM Display" panose="020F0502020204030204" pitchFamily="2" charset="0"/>
              </a:rPr>
            </a:br>
            <a:endParaRPr lang="en-US" sz="1600" dirty="0">
              <a:ea typeface="ADLaM Display" panose="020F0502020204030204" pitchFamily="2" charset="0"/>
              <a:cs typeface="ADLaM Display" panose="020F0502020204030204" pitchFamily="2" charset="0"/>
            </a:endParaRPr>
          </a:p>
        </p:txBody>
      </p:sp>
      <p:pic>
        <p:nvPicPr>
          <p:cNvPr id="5" name="Imagen 6" descr="Imagen 6">
            <a:extLst>
              <a:ext uri="{FF2B5EF4-FFF2-40B4-BE49-F238E27FC236}">
                <a16:creationId xmlns:a16="http://schemas.microsoft.com/office/drawing/2014/main" id="{294442E2-4E38-81B1-C169-58C762373973}"/>
              </a:ext>
            </a:extLst>
          </p:cNvPr>
          <p:cNvPicPr>
            <a:picLocks noChangeAspect="1"/>
          </p:cNvPicPr>
          <p:nvPr/>
        </p:nvPicPr>
        <p:blipFill>
          <a:blip r:embed="rId4"/>
          <a:stretch>
            <a:fillRect/>
          </a:stretch>
        </p:blipFill>
        <p:spPr>
          <a:xfrm>
            <a:off x="10099963" y="63228"/>
            <a:ext cx="1795047" cy="927948"/>
          </a:xfrm>
          <a:prstGeom prst="rect">
            <a:avLst/>
          </a:prstGeom>
          <a:ln w="12700">
            <a:miter lim="400000"/>
          </a:ln>
        </p:spPr>
      </p:pic>
      <p:sp>
        <p:nvSpPr>
          <p:cNvPr id="22" name="TextBox 21">
            <a:extLst>
              <a:ext uri="{FF2B5EF4-FFF2-40B4-BE49-F238E27FC236}">
                <a16:creationId xmlns:a16="http://schemas.microsoft.com/office/drawing/2014/main" id="{1AC716B2-1FD6-5A00-C749-BB86987188F8}"/>
              </a:ext>
            </a:extLst>
          </p:cNvPr>
          <p:cNvSpPr txBox="1"/>
          <p:nvPr/>
        </p:nvSpPr>
        <p:spPr>
          <a:xfrm rot="16200000">
            <a:off x="11506697" y="5917167"/>
            <a:ext cx="888385" cy="215444"/>
          </a:xfrm>
          <a:prstGeom prst="rect">
            <a:avLst/>
          </a:prstGeom>
          <a:noFill/>
        </p:spPr>
        <p:txBody>
          <a:bodyPr wrap="none" rtlCol="0">
            <a:spAutoFit/>
          </a:bodyPr>
          <a:lstStyle/>
          <a:p>
            <a:r>
              <a:rPr lang="de-DE" sz="800" dirty="0">
                <a:solidFill>
                  <a:schemeClr val="bg1"/>
                </a:solidFill>
              </a:rPr>
              <a:t>Image:  J. Flores</a:t>
            </a:r>
            <a:endParaRPr lang="de-CH" sz="800" dirty="0">
              <a:solidFill>
                <a:schemeClr val="bg1"/>
              </a:solidFill>
            </a:endParaRPr>
          </a:p>
        </p:txBody>
      </p:sp>
      <p:sp>
        <p:nvSpPr>
          <p:cNvPr id="18" name="Textfeld 1"/>
          <p:cNvSpPr txBox="1"/>
          <p:nvPr/>
        </p:nvSpPr>
        <p:spPr>
          <a:xfrm>
            <a:off x="1866794" y="-145171"/>
            <a:ext cx="7879851" cy="1328056"/>
          </a:xfrm>
          <a:prstGeom prst="rect">
            <a:avLst/>
          </a:prstGeom>
          <a:noFill/>
        </p:spPr>
        <p:txBody>
          <a:bodyPr wrap="square" rtlCol="0">
            <a:spAutoFit/>
          </a:bodyPr>
          <a:lstStyle/>
          <a:p>
            <a:endParaRPr lang="de-DE" sz="2492" dirty="0">
              <a:solidFill>
                <a:srgbClr val="002060"/>
              </a:solidFill>
            </a:endParaRPr>
          </a:p>
          <a:p>
            <a:r>
              <a:rPr lang="de-DE" sz="3046" b="1" dirty="0" smtClean="0"/>
              <a:t>E-MARCOT: The Concept</a:t>
            </a:r>
            <a:endParaRPr lang="de-DE" sz="3046" b="1" dirty="0"/>
          </a:p>
          <a:p>
            <a:endParaRPr lang="de-DE" sz="2492" dirty="0">
              <a:solidFill>
                <a:srgbClr val="002060"/>
              </a:solidFill>
            </a:endParaRPr>
          </a:p>
        </p:txBody>
      </p:sp>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116" y="846207"/>
            <a:ext cx="5408453" cy="5757385"/>
          </a:xfrm>
          <a:prstGeom prst="rect">
            <a:avLst/>
          </a:prstGeom>
        </p:spPr>
      </p:pic>
      <p:pic>
        <p:nvPicPr>
          <p:cNvPr id="6" name="Imagen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0099" y="846207"/>
            <a:ext cx="5400117" cy="5748511"/>
          </a:xfrm>
          <a:prstGeom prst="rect">
            <a:avLst/>
          </a:prstGeom>
        </p:spPr>
      </p:pic>
      <p:pic>
        <p:nvPicPr>
          <p:cNvPr id="10" name="Imagen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216761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feld 1"/>
          <p:cNvSpPr txBox="1"/>
          <p:nvPr/>
        </p:nvSpPr>
        <p:spPr>
          <a:xfrm>
            <a:off x="1356412" y="0"/>
            <a:ext cx="5455867" cy="1328056"/>
          </a:xfrm>
          <a:prstGeom prst="rect">
            <a:avLst/>
          </a:prstGeom>
          <a:noFill/>
        </p:spPr>
        <p:txBody>
          <a:bodyPr wrap="square" rtlCol="0">
            <a:spAutoFit/>
          </a:bodyPr>
          <a:lstStyle/>
          <a:p>
            <a:endParaRPr lang="de-DE" sz="2492" dirty="0">
              <a:solidFill>
                <a:srgbClr val="002060"/>
              </a:solidFill>
            </a:endParaRPr>
          </a:p>
          <a:p>
            <a:r>
              <a:rPr lang="de-DE" sz="3046" b="1" dirty="0">
                <a:solidFill>
                  <a:schemeClr val="bg1"/>
                </a:solidFill>
              </a:rPr>
              <a:t>2. </a:t>
            </a:r>
            <a:r>
              <a:rPr lang="de-DE" sz="3046" b="1" dirty="0" smtClean="0"/>
              <a:t>MARCOT </a:t>
            </a:r>
            <a:r>
              <a:rPr lang="de-DE" sz="3046" b="1" dirty="0"/>
              <a:t>Concept</a:t>
            </a:r>
          </a:p>
          <a:p>
            <a:endParaRPr lang="de-DE" sz="2492" dirty="0">
              <a:solidFill>
                <a:srgbClr val="002060"/>
              </a:solidFill>
            </a:endParaRPr>
          </a:p>
        </p:txBody>
      </p:sp>
      <p:sp>
        <p:nvSpPr>
          <p:cNvPr id="17" name="Textfeld 100"/>
          <p:cNvSpPr txBox="1"/>
          <p:nvPr/>
        </p:nvSpPr>
        <p:spPr>
          <a:xfrm>
            <a:off x="6860993" y="6458420"/>
            <a:ext cx="4507965" cy="415498"/>
          </a:xfrm>
          <a:prstGeom prst="rect">
            <a:avLst/>
          </a:prstGeom>
          <a:noFill/>
        </p:spPr>
        <p:txBody>
          <a:bodyPr wrap="none" rtlCol="0">
            <a:spAutoFit/>
          </a:bodyPr>
          <a:lstStyle/>
          <a:p>
            <a:r>
              <a:rPr lang="de-DE" sz="1050" dirty="0" smtClean="0">
                <a:solidFill>
                  <a:srgbClr val="FF0000"/>
                </a:solidFill>
                <a:sym typeface="Symbol" panose="05050102010706020507" pitchFamily="18" charset="2"/>
              </a:rPr>
              <a:t>EMARCOT-15m. 9 modules of 5m equivalent to 15m, plugged to a </a:t>
            </a:r>
          </a:p>
          <a:p>
            <a:r>
              <a:rPr lang="de-DE" sz="1050" dirty="0" smtClean="0">
                <a:solidFill>
                  <a:srgbClr val="FF0000"/>
                </a:solidFill>
                <a:sym typeface="Symbol" panose="05050102010706020507" pitchFamily="18" charset="2"/>
              </a:rPr>
              <a:t>CARMENES-like spec. AI generated.</a:t>
            </a:r>
            <a:endParaRPr lang="de-DE" sz="1050" dirty="0">
              <a:solidFill>
                <a:srgbClr val="FF0000"/>
              </a:solidFill>
            </a:endParaRPr>
          </a:p>
        </p:txBody>
      </p:sp>
      <p:sp>
        <p:nvSpPr>
          <p:cNvPr id="10" name="Rectángulo 9"/>
          <p:cNvSpPr/>
          <p:nvPr/>
        </p:nvSpPr>
        <p:spPr>
          <a:xfrm>
            <a:off x="312371" y="1081123"/>
            <a:ext cx="11879446" cy="1115434"/>
          </a:xfrm>
          <a:prstGeom prst="rect">
            <a:avLst/>
          </a:prstGeom>
        </p:spPr>
        <p:txBody>
          <a:bodyPr wrap="square">
            <a:spAutoFit/>
          </a:bodyPr>
          <a:lstStyle/>
          <a:p>
            <a:r>
              <a:rPr lang="en-US" sz="1662" dirty="0"/>
              <a:t>The light collected by the modules through the individual optical fiber feed of each OTA is optically injected into a novel multi-mode photonic lantern (MM-PL), which can either directly feed the astronomical instrument attached to the telescope or, feed a second stage MM-PL that can combine the light from a cascade of several MARCOT modules.</a:t>
            </a:r>
            <a:endParaRPr lang="es-ES" sz="1662"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515" y="3053338"/>
            <a:ext cx="5107622" cy="3405082"/>
          </a:xfrm>
          <a:prstGeom prst="rect">
            <a:avLst/>
          </a:prstGeom>
        </p:spPr>
      </p:pic>
      <p:pic>
        <p:nvPicPr>
          <p:cNvPr id="12" name="Imagen 11"/>
          <p:cNvPicPr>
            <a:picLocks noChangeAspect="1"/>
          </p:cNvPicPr>
          <p:nvPr/>
        </p:nvPicPr>
        <p:blipFill>
          <a:blip r:embed="rId4"/>
          <a:stretch>
            <a:fillRect/>
          </a:stretch>
        </p:blipFill>
        <p:spPr>
          <a:xfrm>
            <a:off x="1816533" y="1979090"/>
            <a:ext cx="3866511" cy="1356998"/>
          </a:xfrm>
          <a:prstGeom prst="rect">
            <a:avLst/>
          </a:prstGeom>
        </p:spPr>
      </p:pic>
      <p:pic>
        <p:nvPicPr>
          <p:cNvPr id="13" name="Imagen 12"/>
          <p:cNvPicPr>
            <a:picLocks noChangeAspect="1"/>
          </p:cNvPicPr>
          <p:nvPr/>
        </p:nvPicPr>
        <p:blipFill>
          <a:blip r:embed="rId5"/>
          <a:stretch>
            <a:fillRect/>
          </a:stretch>
        </p:blipFill>
        <p:spPr>
          <a:xfrm>
            <a:off x="62042" y="3433156"/>
            <a:ext cx="2758310" cy="2397028"/>
          </a:xfrm>
          <a:prstGeom prst="rect">
            <a:avLst/>
          </a:prstGeom>
        </p:spPr>
      </p:pic>
      <p:sp>
        <p:nvSpPr>
          <p:cNvPr id="20" name="Textfeld 100"/>
          <p:cNvSpPr txBox="1"/>
          <p:nvPr/>
        </p:nvSpPr>
        <p:spPr>
          <a:xfrm>
            <a:off x="2887631" y="5878884"/>
            <a:ext cx="3886000" cy="415498"/>
          </a:xfrm>
          <a:prstGeom prst="rect">
            <a:avLst/>
          </a:prstGeom>
          <a:noFill/>
        </p:spPr>
        <p:txBody>
          <a:bodyPr wrap="none" rtlCol="0">
            <a:spAutoFit/>
          </a:bodyPr>
          <a:lstStyle/>
          <a:p>
            <a:r>
              <a:rPr lang="de-DE" sz="1050" dirty="0" smtClean="0">
                <a:solidFill>
                  <a:srgbClr val="FF0000"/>
                </a:solidFill>
                <a:sym typeface="Symbol" panose="05050102010706020507" pitchFamily="18" charset="2"/>
              </a:rPr>
              <a:t>EMARCOT-5m. 1 module of 5m plugged to a CARMENES </a:t>
            </a:r>
          </a:p>
          <a:p>
            <a:r>
              <a:rPr lang="de-DE" sz="1050" dirty="0" smtClean="0">
                <a:solidFill>
                  <a:srgbClr val="FF0000"/>
                </a:solidFill>
                <a:sym typeface="Symbol" panose="05050102010706020507" pitchFamily="18" charset="2"/>
              </a:rPr>
              <a:t>spec. AI generated. </a:t>
            </a:r>
            <a:endParaRPr lang="de-DE" sz="1050" dirty="0">
              <a:solidFill>
                <a:srgbClr val="FF0000"/>
              </a:solidFill>
            </a:endParaRPr>
          </a:p>
        </p:txBody>
      </p:sp>
      <p:sp>
        <p:nvSpPr>
          <p:cNvPr id="21" name="Textfeld 100"/>
          <p:cNvSpPr txBox="1"/>
          <p:nvPr/>
        </p:nvSpPr>
        <p:spPr>
          <a:xfrm>
            <a:off x="0" y="5836120"/>
            <a:ext cx="1255472" cy="253916"/>
          </a:xfrm>
          <a:prstGeom prst="rect">
            <a:avLst/>
          </a:prstGeom>
          <a:noFill/>
        </p:spPr>
        <p:txBody>
          <a:bodyPr wrap="none" rtlCol="0">
            <a:spAutoFit/>
          </a:bodyPr>
          <a:lstStyle/>
          <a:p>
            <a:r>
              <a:rPr lang="de-DE" sz="1050" dirty="0" smtClean="0">
                <a:solidFill>
                  <a:srgbClr val="FF0000"/>
                </a:solidFill>
                <a:sym typeface="Symbol" panose="05050102010706020507" pitchFamily="18" charset="2"/>
              </a:rPr>
              <a:t>Photonic lantern</a:t>
            </a:r>
            <a:endParaRPr lang="de-DE" sz="1050" dirty="0">
              <a:solidFill>
                <a:srgbClr val="FF0000"/>
              </a:solidFill>
            </a:endParaRPr>
          </a:p>
        </p:txBody>
      </p:sp>
      <p:pic>
        <p:nvPicPr>
          <p:cNvPr id="3" name="Imagen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71561" y="3337721"/>
            <a:ext cx="3811745" cy="2541163"/>
          </a:xfrm>
          <a:prstGeom prst="rect">
            <a:avLst/>
          </a:prstGeom>
        </p:spPr>
      </p:pic>
      <p:graphicFrame>
        <p:nvGraphicFramePr>
          <p:cNvPr id="16" name="Objeto 15"/>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166" name="Bitmap Image" r:id="rId7" imgW="11944440" imgH="5553000" progId="PBrush">
                  <p:embed/>
                </p:oleObj>
              </mc:Choice>
              <mc:Fallback>
                <p:oleObj name="Bitmap Image" r:id="rId7" imgW="11944440" imgH="5553000" progId="PBrush">
                  <p:embed/>
                  <p:pic>
                    <p:nvPicPr>
                      <p:cNvPr id="6" name="Objeto 5"/>
                      <p:cNvPicPr/>
                      <p:nvPr/>
                    </p:nvPicPr>
                    <p:blipFill>
                      <a:blip r:embed="rId8"/>
                      <a:stretch>
                        <a:fillRect/>
                      </a:stretch>
                    </p:blipFill>
                    <p:spPr>
                      <a:xfrm>
                        <a:off x="10212367" y="0"/>
                        <a:ext cx="1979633" cy="920355"/>
                      </a:xfrm>
                      <a:prstGeom prst="rect">
                        <a:avLst/>
                      </a:prstGeom>
                    </p:spPr>
                  </p:pic>
                </p:oleObj>
              </mc:Fallback>
            </mc:AlternateContent>
          </a:graphicData>
        </a:graphic>
      </p:graphicFrame>
      <p:pic>
        <p:nvPicPr>
          <p:cNvPr id="18" name="Imagen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2850061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ángulo 4"/>
          <p:cNvSpPr/>
          <p:nvPr/>
        </p:nvSpPr>
        <p:spPr>
          <a:xfrm>
            <a:off x="1230239" y="213901"/>
            <a:ext cx="9346500" cy="430887"/>
          </a:xfrm>
          <a:prstGeom prst="rect">
            <a:avLst/>
          </a:prstGeom>
        </p:spPr>
        <p:txBody>
          <a:bodyPr wrap="square">
            <a:spAutoFit/>
          </a:bodyPr>
          <a:lstStyle/>
          <a:p>
            <a:r>
              <a:rPr lang="en-US" sz="2200" b="1" dirty="0"/>
              <a:t>Why </a:t>
            </a:r>
            <a:r>
              <a:rPr lang="en-US" sz="2200" b="1" dirty="0" smtClean="0"/>
              <a:t>E-MARCOT?   The </a:t>
            </a:r>
            <a:r>
              <a:rPr lang="en-US" sz="2200" b="1" dirty="0"/>
              <a:t>Case for a New Generation of </a:t>
            </a:r>
            <a:r>
              <a:rPr lang="en-US" sz="2200" b="1" dirty="0" smtClean="0"/>
              <a:t>Telescopes</a:t>
            </a:r>
            <a:endParaRPr lang="en-US" sz="2200" b="1" dirty="0"/>
          </a:p>
        </p:txBody>
      </p:sp>
      <p:sp>
        <p:nvSpPr>
          <p:cNvPr id="11" name="Rectángulo 10"/>
          <p:cNvSpPr/>
          <p:nvPr/>
        </p:nvSpPr>
        <p:spPr>
          <a:xfrm>
            <a:off x="327852" y="1568623"/>
            <a:ext cx="11468907" cy="1384995"/>
          </a:xfrm>
          <a:prstGeom prst="rect">
            <a:avLst/>
          </a:prstGeom>
          <a:ln>
            <a:solidFill>
              <a:srgbClr val="FF0000"/>
            </a:solidFill>
          </a:ln>
        </p:spPr>
        <p:txBody>
          <a:bodyPr wrap="square">
            <a:spAutoFit/>
          </a:bodyPr>
          <a:lstStyle/>
          <a:p>
            <a:r>
              <a:rPr lang="en-US" sz="1400" b="1" dirty="0"/>
              <a:t>The Challenge</a:t>
            </a:r>
          </a:p>
          <a:p>
            <a:pPr lvl="1">
              <a:buFont typeface="Arial" panose="020B0604020202020204" pitchFamily="34" charset="0"/>
              <a:buChar char="•"/>
            </a:pPr>
            <a:r>
              <a:rPr lang="en-US" sz="1400" dirty="0"/>
              <a:t>Large telescopes are reaching practical and financial limits</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High-precision spectroscopy demands </a:t>
            </a:r>
            <a:r>
              <a:rPr lang="en-US" sz="1400" dirty="0" smtClean="0"/>
              <a:t>stability </a:t>
            </a:r>
            <a:r>
              <a:rPr lang="en-US" sz="1400" dirty="0"/>
              <a:t>and distributed architectures</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Exoplanet characterization needs </a:t>
            </a:r>
            <a:r>
              <a:rPr lang="en-US" sz="1400" dirty="0" smtClean="0"/>
              <a:t>long-term observations and dedicated facilities.</a:t>
            </a:r>
            <a:endParaRPr lang="en-US" sz="1400" dirty="0"/>
          </a:p>
        </p:txBody>
      </p:sp>
      <p:sp>
        <p:nvSpPr>
          <p:cNvPr id="12" name="Rectángulo 11"/>
          <p:cNvSpPr/>
          <p:nvPr/>
        </p:nvSpPr>
        <p:spPr>
          <a:xfrm>
            <a:off x="327852" y="3035745"/>
            <a:ext cx="11468907" cy="1384995"/>
          </a:xfrm>
          <a:prstGeom prst="rect">
            <a:avLst/>
          </a:prstGeom>
          <a:ln>
            <a:solidFill>
              <a:srgbClr val="00B050"/>
            </a:solidFill>
          </a:ln>
        </p:spPr>
        <p:txBody>
          <a:bodyPr wrap="square">
            <a:spAutoFit/>
          </a:bodyPr>
          <a:lstStyle/>
          <a:p>
            <a:r>
              <a:rPr lang="en-US" sz="1400" b="1" dirty="0"/>
              <a:t>The Opportunity</a:t>
            </a:r>
          </a:p>
          <a:p>
            <a:pPr lvl="1">
              <a:buFont typeface="Arial" panose="020B0604020202020204" pitchFamily="34" charset="0"/>
              <a:buChar char="•"/>
            </a:pPr>
            <a:r>
              <a:rPr lang="en-US" sz="1400" dirty="0"/>
              <a:t>Modern photonics and control systems now allow for modular arrays</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Multi-aperture designs offer high </a:t>
            </a:r>
            <a:r>
              <a:rPr lang="en-US" sz="1400" dirty="0" err="1"/>
              <a:t>étendue</a:t>
            </a:r>
            <a:r>
              <a:rPr lang="en-US" sz="1400" dirty="0"/>
              <a:t> at a fraction of the cost</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Flexible platforms for both imaging and spectroscopy, adaptable to evolving science goals.</a:t>
            </a:r>
          </a:p>
        </p:txBody>
      </p:sp>
      <p:sp>
        <p:nvSpPr>
          <p:cNvPr id="13" name="Rectángulo 12"/>
          <p:cNvSpPr/>
          <p:nvPr/>
        </p:nvSpPr>
        <p:spPr>
          <a:xfrm>
            <a:off x="327853" y="4666534"/>
            <a:ext cx="9573232" cy="1815882"/>
          </a:xfrm>
          <a:prstGeom prst="rect">
            <a:avLst/>
          </a:prstGeom>
          <a:ln>
            <a:solidFill>
              <a:srgbClr val="0070C0"/>
            </a:solidFill>
          </a:ln>
        </p:spPr>
        <p:txBody>
          <a:bodyPr wrap="square">
            <a:spAutoFit/>
          </a:bodyPr>
          <a:lstStyle/>
          <a:p>
            <a:r>
              <a:rPr lang="en-US" sz="1400" b="1" dirty="0"/>
              <a:t>The </a:t>
            </a:r>
            <a:r>
              <a:rPr lang="en-US" sz="1400" b="1" dirty="0" smtClean="0"/>
              <a:t>E-MARCOT </a:t>
            </a:r>
            <a:r>
              <a:rPr lang="en-US" sz="1400" b="1" dirty="0"/>
              <a:t>Vision</a:t>
            </a:r>
          </a:p>
          <a:p>
            <a:pPr lvl="1">
              <a:buFont typeface="Arial" panose="020B0604020202020204" pitchFamily="34" charset="0"/>
              <a:buChar char="•"/>
            </a:pPr>
            <a:r>
              <a:rPr lang="en-US" sz="1400" dirty="0"/>
              <a:t>From a telescope… to a network of light collectors</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Light from multiple telescopes is efficiently combined using multimode photonic lanterns, producing a stable, integrated input for high-resolution spectroscopy</a:t>
            </a:r>
            <a:r>
              <a:rPr lang="en-US" sz="1400" dirty="0" smtClean="0"/>
              <a:t>.</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MARCOT is a </a:t>
            </a:r>
            <a:r>
              <a:rPr lang="en-US" sz="1400" b="1" dirty="0"/>
              <a:t>strategic development for the </a:t>
            </a:r>
            <a:r>
              <a:rPr lang="en-US" sz="1400" b="1" dirty="0" err="1"/>
              <a:t>Calar</a:t>
            </a:r>
            <a:r>
              <a:rPr lang="en-US" sz="1400" b="1" dirty="0"/>
              <a:t> Alto Observatory</a:t>
            </a:r>
            <a:r>
              <a:rPr lang="en-US" sz="1400" dirty="0"/>
              <a:t>, leveraging existing infrastructure to implement a next-generation modular and scalable astronomical platform.</a:t>
            </a:r>
            <a:r>
              <a:rPr lang="en-US" sz="1400" dirty="0" smtClean="0"/>
              <a:t>.</a:t>
            </a:r>
            <a:endParaRPr lang="en-US" sz="1400" dirty="0"/>
          </a:p>
        </p:txBody>
      </p:sp>
      <p:sp>
        <p:nvSpPr>
          <p:cNvPr id="2" name="Rectángulo 1"/>
          <p:cNvSpPr/>
          <p:nvPr/>
        </p:nvSpPr>
        <p:spPr>
          <a:xfrm>
            <a:off x="369916" y="901295"/>
            <a:ext cx="9410007" cy="369332"/>
          </a:xfrm>
          <a:prstGeom prst="rect">
            <a:avLst/>
          </a:prstGeom>
          <a:solidFill>
            <a:srgbClr val="FFCC99"/>
          </a:solidFill>
        </p:spPr>
        <p:txBody>
          <a:bodyPr wrap="square">
            <a:spAutoFit/>
          </a:bodyPr>
          <a:lstStyle/>
          <a:p>
            <a:r>
              <a:rPr lang="en-US" i="1" dirty="0"/>
              <a:t>A scalable path to precision astronomy, beyond the limits of monolithic designs.</a:t>
            </a:r>
            <a:endParaRPr lang="en-US" dirty="0"/>
          </a:p>
        </p:txBody>
      </p:sp>
      <p:graphicFrame>
        <p:nvGraphicFramePr>
          <p:cNvPr id="10" name="Objeto 9"/>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11341" name="Bitmap Image" r:id="rId3" imgW="11944440" imgH="5553000" progId="PBrush">
                  <p:embed/>
                </p:oleObj>
              </mc:Choice>
              <mc:Fallback>
                <p:oleObj name="Bitmap Image" r:id="rId3" imgW="11944440" imgH="5553000" progId="PBrush">
                  <p:embed/>
                  <p:pic>
                    <p:nvPicPr>
                      <p:cNvPr id="6" name="Objeto 5"/>
                      <p:cNvPicPr/>
                      <p:nvPr/>
                    </p:nvPicPr>
                    <p:blipFill>
                      <a:blip r:embed="rId4"/>
                      <a:stretch>
                        <a:fillRect/>
                      </a:stretch>
                    </p:blipFill>
                    <p:spPr>
                      <a:xfrm>
                        <a:off x="10212367" y="0"/>
                        <a:ext cx="1979633" cy="920355"/>
                      </a:xfrm>
                      <a:prstGeom prst="rect">
                        <a:avLst/>
                      </a:prstGeom>
                    </p:spPr>
                  </p:pic>
                </p:oleObj>
              </mc:Fallback>
            </mc:AlternateContent>
          </a:graphicData>
        </a:graphic>
      </p:graphicFrame>
      <p:pic>
        <p:nvPicPr>
          <p:cNvPr id="4" name="Imagen 3"/>
          <p:cNvPicPr>
            <a:picLocks noChangeAspect="1"/>
          </p:cNvPicPr>
          <p:nvPr/>
        </p:nvPicPr>
        <p:blipFill>
          <a:blip r:embed="rId5"/>
          <a:stretch>
            <a:fillRect/>
          </a:stretch>
        </p:blipFill>
        <p:spPr>
          <a:xfrm>
            <a:off x="10347944" y="1601658"/>
            <a:ext cx="1228430" cy="1263082"/>
          </a:xfrm>
          <a:prstGeom prst="rect">
            <a:avLst/>
          </a:prstGeom>
        </p:spPr>
      </p:pic>
      <p:pic>
        <p:nvPicPr>
          <p:cNvPr id="7" name="Imagen 6"/>
          <p:cNvPicPr>
            <a:picLocks noChangeAspect="1"/>
          </p:cNvPicPr>
          <p:nvPr/>
        </p:nvPicPr>
        <p:blipFill>
          <a:blip r:embed="rId6"/>
          <a:stretch>
            <a:fillRect/>
          </a:stretch>
        </p:blipFill>
        <p:spPr>
          <a:xfrm>
            <a:off x="10256804" y="3099289"/>
            <a:ext cx="1410711" cy="1150446"/>
          </a:xfrm>
          <a:prstGeom prst="rect">
            <a:avLst/>
          </a:prstGeom>
        </p:spPr>
      </p:pic>
      <p:sp>
        <p:nvSpPr>
          <p:cNvPr id="14" name="Rectángulo 13"/>
          <p:cNvSpPr/>
          <p:nvPr/>
        </p:nvSpPr>
        <p:spPr>
          <a:xfrm>
            <a:off x="9901085" y="4666534"/>
            <a:ext cx="1895674" cy="1815882"/>
          </a:xfrm>
          <a:prstGeom prst="rect">
            <a:avLst/>
          </a:prstGeom>
          <a:ln>
            <a:solidFill>
              <a:srgbClr val="0070C0"/>
            </a:solidFill>
          </a:ln>
        </p:spPr>
        <p:txBody>
          <a:bodyPr wrap="square">
            <a:spAutoFit/>
          </a:bodyPr>
          <a:lstStyle/>
          <a:p>
            <a:endParaRPr lang="en-US" sz="1400" dirty="0"/>
          </a:p>
        </p:txBody>
      </p:sp>
      <p:pic>
        <p:nvPicPr>
          <p:cNvPr id="15" name="Imagen 14"/>
          <p:cNvPicPr>
            <a:picLocks noChangeAspect="1"/>
          </p:cNvPicPr>
          <p:nvPr/>
        </p:nvPicPr>
        <p:blipFill>
          <a:blip r:embed="rId7"/>
          <a:stretch>
            <a:fillRect/>
          </a:stretch>
        </p:blipFill>
        <p:spPr>
          <a:xfrm>
            <a:off x="10137582" y="4799415"/>
            <a:ext cx="1539955" cy="1550120"/>
          </a:xfrm>
          <a:prstGeom prst="rect">
            <a:avLst/>
          </a:prstGeom>
        </p:spPr>
      </p:pic>
      <p:sp>
        <p:nvSpPr>
          <p:cNvPr id="16" name="Rectángulo 15"/>
          <p:cNvSpPr/>
          <p:nvPr/>
        </p:nvSpPr>
        <p:spPr>
          <a:xfrm>
            <a:off x="9901085" y="3035745"/>
            <a:ext cx="1895674" cy="1384995"/>
          </a:xfrm>
          <a:prstGeom prst="rect">
            <a:avLst/>
          </a:prstGeom>
          <a:ln>
            <a:solidFill>
              <a:srgbClr val="00B050"/>
            </a:solidFill>
          </a:ln>
        </p:spPr>
        <p:txBody>
          <a:bodyPr wrap="square">
            <a:spAutoFit/>
          </a:bodyPr>
          <a:lstStyle/>
          <a:p>
            <a:endParaRPr lang="en-US" sz="1400" dirty="0"/>
          </a:p>
        </p:txBody>
      </p:sp>
      <p:sp>
        <p:nvSpPr>
          <p:cNvPr id="18" name="Rectángulo 17"/>
          <p:cNvSpPr/>
          <p:nvPr/>
        </p:nvSpPr>
        <p:spPr>
          <a:xfrm>
            <a:off x="9901085" y="1571328"/>
            <a:ext cx="1895674" cy="1380278"/>
          </a:xfrm>
          <a:prstGeom prst="rect">
            <a:avLst/>
          </a:prstGeom>
          <a:ln>
            <a:solidFill>
              <a:srgbClr val="FF0000"/>
            </a:solidFill>
          </a:ln>
        </p:spPr>
        <p:txBody>
          <a:bodyPr wrap="square">
            <a:spAutoFit/>
          </a:bodyPr>
          <a:lstStyle/>
          <a:p>
            <a:endParaRPr lang="en-US" sz="1400" dirty="0"/>
          </a:p>
        </p:txBody>
      </p:sp>
      <p:pic>
        <p:nvPicPr>
          <p:cNvPr id="17" name="Imagen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434921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566549" y="166910"/>
            <a:ext cx="7599428" cy="728821"/>
          </a:xfrm>
        </p:spPr>
        <p:txBody>
          <a:bodyPr>
            <a:normAutofit fontScale="90000"/>
          </a:bodyPr>
          <a:lstStyle/>
          <a:p>
            <a:r>
              <a:rPr lang="es-ES" sz="3200" dirty="0" err="1" smtClean="0"/>
              <a:t>Where</a:t>
            </a:r>
            <a:r>
              <a:rPr lang="es-ES" sz="3200" dirty="0" smtClean="0"/>
              <a:t>?... In Calar Alto </a:t>
            </a:r>
            <a:r>
              <a:rPr lang="es-ES" sz="3200" dirty="0" err="1" smtClean="0"/>
              <a:t>Observatory</a:t>
            </a:r>
            <a:r>
              <a:rPr lang="es-ES" sz="3200" dirty="0" smtClean="0"/>
              <a:t/>
            </a:r>
            <a:br>
              <a:rPr lang="es-ES" sz="3200" dirty="0" smtClean="0"/>
            </a:br>
            <a:endParaRPr lang="es-ES" sz="3200" dirty="0"/>
          </a:p>
        </p:txBody>
      </p:sp>
      <p:sp>
        <p:nvSpPr>
          <p:cNvPr id="3" name="Marcador de número de diapositiva 2"/>
          <p:cNvSpPr>
            <a:spLocks noGrp="1"/>
          </p:cNvSpPr>
          <p:nvPr>
            <p:ph type="sldNum" sz="quarter" idx="12"/>
          </p:nvPr>
        </p:nvSpPr>
        <p:spPr/>
        <p:txBody>
          <a:bodyPr/>
          <a:lstStyle/>
          <a:p>
            <a:fld id="{1F770DE9-0AAE-4731-82B9-699C7A4EAB92}" type="slidenum">
              <a:rPr lang="es-ES" smtClean="0"/>
              <a:t>5</a:t>
            </a:fld>
            <a:endParaRPr lang="es-ES"/>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6870" y="787782"/>
            <a:ext cx="7766394" cy="5632679"/>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6279" y="1070671"/>
            <a:ext cx="6973681" cy="4358551"/>
          </a:xfrm>
          <a:prstGeom prst="rect">
            <a:avLst/>
          </a:prstGeom>
        </p:spPr>
      </p:pic>
      <p:sp>
        <p:nvSpPr>
          <p:cNvPr id="8" name="Rectángulo 7"/>
          <p:cNvSpPr/>
          <p:nvPr/>
        </p:nvSpPr>
        <p:spPr>
          <a:xfrm>
            <a:off x="40509" y="1055957"/>
            <a:ext cx="4028571" cy="5693866"/>
          </a:xfrm>
          <a:prstGeom prst="rect">
            <a:avLst/>
          </a:prstGeom>
          <a:ln>
            <a:solidFill>
              <a:srgbClr val="002F8E"/>
            </a:solidFill>
          </a:ln>
        </p:spPr>
        <p:txBody>
          <a:bodyPr wrap="square">
            <a:spAutoFit/>
          </a:bodyPr>
          <a:lstStyle/>
          <a:p>
            <a:pPr marL="285750" indent="-285750">
              <a:buFont typeface="Arial" panose="020B0604020202020204" pitchFamily="34" charset="0"/>
              <a:buChar char="•"/>
            </a:pPr>
            <a:r>
              <a:rPr lang="en-US" sz="1400" dirty="0" smtClean="0"/>
              <a:t>CAHA. Joint venture CSIC-Junta de Andalucía. Institutional stability.</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a:t>Existing observatory platform and </a:t>
            </a:r>
            <a:r>
              <a:rPr lang="en-US" sz="1400" dirty="0" smtClean="0"/>
              <a:t>infrastructure in operation for 50+ years.</a:t>
            </a:r>
          </a:p>
          <a:p>
            <a:pPr marL="285750" indent="-285750">
              <a:buFont typeface="Arial" panose="020B0604020202020204" pitchFamily="34" charset="0"/>
              <a:buChar char="•"/>
            </a:pPr>
            <a:endParaRPr lang="en-US" sz="1400" dirty="0" smtClean="0"/>
          </a:p>
          <a:p>
            <a:pPr marL="742950" lvl="1" indent="-285750">
              <a:buFont typeface="Arial" panose="020B0604020202020204" pitchFamily="34" charset="0"/>
              <a:buChar char="•"/>
            </a:pPr>
            <a:r>
              <a:rPr lang="en-US" sz="1400" dirty="0" smtClean="0"/>
              <a:t>Very effective observatory =&gt;130pp/years and less 4millons of yearly budget.</a:t>
            </a:r>
          </a:p>
          <a:p>
            <a:pPr marL="742950" lvl="1" indent="-285750">
              <a:buFont typeface="Arial" panose="020B0604020202020204" pitchFamily="34" charset="0"/>
              <a:buChar char="•"/>
            </a:pPr>
            <a:endParaRPr lang="en-US" sz="1400" dirty="0" smtClean="0"/>
          </a:p>
          <a:p>
            <a:pPr marL="742950" lvl="1" indent="-285750">
              <a:buFont typeface="Arial" panose="020B0604020202020204" pitchFamily="34" charset="0"/>
              <a:buChar char="•"/>
            </a:pPr>
            <a:r>
              <a:rPr lang="en-US" sz="1400" dirty="0" smtClean="0"/>
              <a:t>Well trained staff, less than 3% of technical time lost.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Legacy </a:t>
            </a:r>
            <a:r>
              <a:rPr lang="en-US" sz="1400" dirty="0"/>
              <a:t>and continuity of MARCOT Pathfinder</a:t>
            </a:r>
            <a:endParaRPr lang="en-US" sz="1400" dirty="0" smtClean="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Suitable site conditions (seeing, darkness, </a:t>
            </a:r>
            <a:r>
              <a:rPr lang="en-US" sz="1400" dirty="0" smtClean="0"/>
              <a:t>extinction)</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A lot of available space for new developments in a mainland platform.</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a:t>Expertise in high-resolution spectroscopy (e.g., CARMENES)</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endParaRPr lang="en-US" sz="1400" dirty="0"/>
          </a:p>
        </p:txBody>
      </p:sp>
      <p:graphicFrame>
        <p:nvGraphicFramePr>
          <p:cNvPr id="9" name="Objeto 8"/>
          <p:cNvGraphicFramePr>
            <a:graphicFrameLocks noChangeAspect="1"/>
          </p:cNvGraphicFramePr>
          <p:nvPr>
            <p:extLst>
              <p:ext uri="{D42A27DB-BD31-4B8C-83A1-F6EECF244321}">
                <p14:modId xmlns:p14="http://schemas.microsoft.com/office/powerpoint/2010/main" val="3982896472"/>
              </p:ext>
            </p:extLst>
          </p:nvPr>
        </p:nvGraphicFramePr>
        <p:xfrm>
          <a:off x="10428316" y="1"/>
          <a:ext cx="1763684" cy="819958"/>
        </p:xfrm>
        <a:graphic>
          <a:graphicData uri="http://schemas.openxmlformats.org/presentationml/2006/ole">
            <mc:AlternateContent xmlns:mc="http://schemas.openxmlformats.org/markup-compatibility/2006">
              <mc:Choice xmlns:v="urn:schemas-microsoft-com:vml" Requires="v">
                <p:oleObj spid="_x0000_s14406" name="Bitmap Image" r:id="rId5" imgW="11944440" imgH="5553000" progId="PBrush">
                  <p:embed/>
                </p:oleObj>
              </mc:Choice>
              <mc:Fallback>
                <p:oleObj name="Bitmap Image" r:id="rId5" imgW="11944440" imgH="5553000" progId="PBrush">
                  <p:embed/>
                  <p:pic>
                    <p:nvPicPr>
                      <p:cNvPr id="12" name="Objeto 11"/>
                      <p:cNvPicPr/>
                      <p:nvPr/>
                    </p:nvPicPr>
                    <p:blipFill>
                      <a:blip r:embed="rId6"/>
                      <a:stretch>
                        <a:fillRect/>
                      </a:stretch>
                    </p:blipFill>
                    <p:spPr>
                      <a:xfrm>
                        <a:off x="10428316" y="1"/>
                        <a:ext cx="1763684" cy="819958"/>
                      </a:xfrm>
                      <a:prstGeom prst="rect">
                        <a:avLst/>
                      </a:prstGeom>
                    </p:spPr>
                  </p:pic>
                </p:oleObj>
              </mc:Fallback>
            </mc:AlternateContent>
          </a:graphicData>
        </a:graphic>
      </p:graphicFrame>
      <p:pic>
        <p:nvPicPr>
          <p:cNvPr id="11" name="Imagen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351989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066452" y="171528"/>
            <a:ext cx="8911687" cy="1280890"/>
          </a:xfrm>
        </p:spPr>
        <p:txBody>
          <a:bodyPr>
            <a:normAutofit/>
          </a:bodyPr>
          <a:lstStyle/>
          <a:p>
            <a:r>
              <a:rPr lang="es-ES" b="1" dirty="0" smtClean="0"/>
              <a:t>CARMENES</a:t>
            </a:r>
            <a:r>
              <a:rPr lang="es-ES" dirty="0" smtClean="0"/>
              <a:t/>
            </a:r>
            <a:br>
              <a:rPr lang="es-ES" dirty="0" smtClean="0"/>
            </a:br>
            <a:endParaRPr lang="es-ES" dirty="0"/>
          </a:p>
        </p:txBody>
      </p:sp>
      <p:sp>
        <p:nvSpPr>
          <p:cNvPr id="3" name="Marcador de número de diapositiva 2"/>
          <p:cNvSpPr>
            <a:spLocks noGrp="1"/>
          </p:cNvSpPr>
          <p:nvPr>
            <p:ph type="sldNum" sz="quarter" idx="12"/>
          </p:nvPr>
        </p:nvSpPr>
        <p:spPr/>
        <p:txBody>
          <a:bodyPr/>
          <a:lstStyle/>
          <a:p>
            <a:fld id="{1F770DE9-0AAE-4731-82B9-699C7A4EAB92}" type="slidenum">
              <a:rPr lang="es-ES" smtClean="0"/>
              <a:t>6</a:t>
            </a:fld>
            <a:endParaRPr lang="es-ES"/>
          </a:p>
        </p:txBody>
      </p:sp>
      <p:pic>
        <p:nvPicPr>
          <p:cNvPr id="9" name="Imagen 8"/>
          <p:cNvPicPr>
            <a:picLocks noChangeAspect="1"/>
          </p:cNvPicPr>
          <p:nvPr/>
        </p:nvPicPr>
        <p:blipFill>
          <a:blip r:embed="rId3"/>
          <a:stretch>
            <a:fillRect/>
          </a:stretch>
        </p:blipFill>
        <p:spPr>
          <a:xfrm>
            <a:off x="6212300" y="86423"/>
            <a:ext cx="3999884" cy="3023220"/>
          </a:xfrm>
          <a:prstGeom prst="rect">
            <a:avLst/>
          </a:prstGeom>
        </p:spPr>
      </p:pic>
      <p:pic>
        <p:nvPicPr>
          <p:cNvPr id="10" name="Imagen 9"/>
          <p:cNvPicPr>
            <a:picLocks noChangeAspect="1"/>
          </p:cNvPicPr>
          <p:nvPr/>
        </p:nvPicPr>
        <p:blipFill>
          <a:blip r:embed="rId4"/>
          <a:stretch>
            <a:fillRect/>
          </a:stretch>
        </p:blipFill>
        <p:spPr>
          <a:xfrm>
            <a:off x="1353543" y="5717229"/>
            <a:ext cx="2633062" cy="979267"/>
          </a:xfrm>
          <a:prstGeom prst="rect">
            <a:avLst/>
          </a:prstGeom>
        </p:spPr>
      </p:pic>
      <p:pic>
        <p:nvPicPr>
          <p:cNvPr id="11" name="Imagen 10"/>
          <p:cNvPicPr>
            <a:picLocks noChangeAspect="1"/>
          </p:cNvPicPr>
          <p:nvPr/>
        </p:nvPicPr>
        <p:blipFill>
          <a:blip r:embed="rId5"/>
          <a:stretch>
            <a:fillRect/>
          </a:stretch>
        </p:blipFill>
        <p:spPr>
          <a:xfrm>
            <a:off x="6138639" y="3156019"/>
            <a:ext cx="4839500" cy="3668224"/>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532" y="1012197"/>
            <a:ext cx="5576011" cy="3717340"/>
          </a:xfrm>
          <a:prstGeom prst="rect">
            <a:avLst/>
          </a:prstGeom>
        </p:spPr>
      </p:pic>
      <p:graphicFrame>
        <p:nvGraphicFramePr>
          <p:cNvPr id="12" name="Objeto 11"/>
          <p:cNvGraphicFramePr>
            <a:graphicFrameLocks noChangeAspect="1"/>
          </p:cNvGraphicFramePr>
          <p:nvPr>
            <p:extLst>
              <p:ext uri="{D42A27DB-BD31-4B8C-83A1-F6EECF244321}">
                <p14:modId xmlns:p14="http://schemas.microsoft.com/office/powerpoint/2010/main" val="2556702392"/>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15430" name="Bitmap Image" r:id="rId7" imgW="11944440" imgH="5553000" progId="PBrush">
                  <p:embed/>
                </p:oleObj>
              </mc:Choice>
              <mc:Fallback>
                <p:oleObj name="Bitmap Image" r:id="rId7" imgW="11944440" imgH="5553000" progId="PBrush">
                  <p:embed/>
                  <p:pic>
                    <p:nvPicPr>
                      <p:cNvPr id="6" name="Objeto 5"/>
                      <p:cNvPicPr/>
                      <p:nvPr/>
                    </p:nvPicPr>
                    <p:blipFill>
                      <a:blip r:embed="rId8"/>
                      <a:stretch>
                        <a:fillRect/>
                      </a:stretch>
                    </p:blipFill>
                    <p:spPr>
                      <a:xfrm>
                        <a:off x="10212367" y="0"/>
                        <a:ext cx="1979633" cy="920355"/>
                      </a:xfrm>
                      <a:prstGeom prst="rect">
                        <a:avLst/>
                      </a:prstGeom>
                    </p:spPr>
                  </p:pic>
                </p:oleObj>
              </mc:Fallback>
            </mc:AlternateContent>
          </a:graphicData>
        </a:graphic>
      </p:graphicFrame>
      <p:sp>
        <p:nvSpPr>
          <p:cNvPr id="13" name="Rectángulo 12"/>
          <p:cNvSpPr/>
          <p:nvPr/>
        </p:nvSpPr>
        <p:spPr>
          <a:xfrm>
            <a:off x="1353543" y="5069494"/>
            <a:ext cx="2521844" cy="307777"/>
          </a:xfrm>
          <a:prstGeom prst="rect">
            <a:avLst/>
          </a:prstGeom>
        </p:spPr>
        <p:txBody>
          <a:bodyPr wrap="none">
            <a:spAutoFit/>
          </a:bodyPr>
          <a:lstStyle/>
          <a:p>
            <a:r>
              <a:rPr lang="es-ES" sz="1400" dirty="0" smtClean="0">
                <a:hlinkClick r:id="rId9"/>
              </a:rPr>
              <a:t>https://carmenes.caha.es/</a:t>
            </a:r>
            <a:endParaRPr lang="en-US" sz="1385" b="1" dirty="0">
              <a:solidFill>
                <a:srgbClr val="FF0000"/>
              </a:solidFill>
            </a:endParaRPr>
          </a:p>
        </p:txBody>
      </p:sp>
      <p:pic>
        <p:nvPicPr>
          <p:cNvPr id="15" name="Imagen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467083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9755637C-7A77-49D5-884D-C7077026A319}"/>
              </a:ext>
            </a:extLst>
          </p:cNvPr>
          <p:cNvSpPr txBox="1">
            <a:spLocks/>
          </p:cNvSpPr>
          <p:nvPr/>
        </p:nvSpPr>
        <p:spPr>
          <a:xfrm>
            <a:off x="6166323" y="5606051"/>
            <a:ext cx="3266328" cy="167991"/>
          </a:xfrm>
          <a:prstGeom prst="rect">
            <a:avLst/>
          </a:prstGeom>
        </p:spPr>
        <p:txBody>
          <a:bodyPr/>
          <a:lstStyle>
            <a:lvl1pPr marL="77659" indent="-77659" algn="l" rtl="0" eaLnBrk="1" fontAlgn="base" hangingPunct="1">
              <a:spcBef>
                <a:spcPct val="20000"/>
              </a:spcBef>
              <a:spcAft>
                <a:spcPct val="0"/>
              </a:spcAft>
              <a:buFont typeface="Arial" panose="020B0604020202020204" pitchFamily="34" charset="0"/>
              <a:buChar char="•"/>
              <a:defRPr sz="725" kern="1200">
                <a:solidFill>
                  <a:schemeClr val="tx1"/>
                </a:solidFill>
                <a:latin typeface="+mn-lt"/>
                <a:ea typeface="+mn-ea"/>
                <a:cs typeface="+mn-cs"/>
              </a:defRPr>
            </a:lvl1pPr>
            <a:lvl2pPr marL="168261" indent="-64716" algn="l" rtl="0" eaLnBrk="1" fontAlgn="base" hangingPunct="1">
              <a:spcBef>
                <a:spcPct val="20000"/>
              </a:spcBef>
              <a:spcAft>
                <a:spcPct val="0"/>
              </a:spcAft>
              <a:buFont typeface="Arial" panose="020B0604020202020204" pitchFamily="34" charset="0"/>
              <a:buChar char="–"/>
              <a:defRPr sz="634" kern="1200">
                <a:solidFill>
                  <a:schemeClr val="tx1"/>
                </a:solidFill>
                <a:latin typeface="+mn-lt"/>
                <a:ea typeface="+mn-ea"/>
                <a:cs typeface="+mn-cs"/>
              </a:defRPr>
            </a:lvl2pPr>
            <a:lvl3pPr marL="258865" indent="-51773" algn="l" rtl="0" eaLnBrk="1" fontAlgn="base" hangingPunct="1">
              <a:spcBef>
                <a:spcPct val="20000"/>
              </a:spcBef>
              <a:spcAft>
                <a:spcPct val="0"/>
              </a:spcAft>
              <a:buFont typeface="Arial" panose="020B0604020202020204" pitchFamily="34" charset="0"/>
              <a:buChar char="•"/>
              <a:defRPr sz="544" kern="1200">
                <a:solidFill>
                  <a:schemeClr val="tx1"/>
                </a:solidFill>
                <a:latin typeface="+mn-lt"/>
                <a:ea typeface="+mn-ea"/>
                <a:cs typeface="+mn-cs"/>
              </a:defRPr>
            </a:lvl3pPr>
            <a:lvl4pPr marL="362409"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4pPr>
            <a:lvl5pPr marL="465955" indent="-51773" algn="l" rtl="0" eaLnBrk="1" fontAlgn="base" hangingPunct="1">
              <a:spcBef>
                <a:spcPct val="20000"/>
              </a:spcBef>
              <a:spcAft>
                <a:spcPct val="0"/>
              </a:spcAft>
              <a:buFont typeface="Arial" panose="020B0604020202020204" pitchFamily="34" charset="0"/>
              <a:buChar char="»"/>
              <a:defRPr sz="453" kern="1200">
                <a:solidFill>
                  <a:schemeClr val="tx1"/>
                </a:solidFill>
                <a:latin typeface="+mn-lt"/>
                <a:ea typeface="+mn-ea"/>
                <a:cs typeface="+mn-cs"/>
              </a:defRPr>
            </a:lvl5pPr>
            <a:lvl6pPr marL="569501"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6pPr>
            <a:lvl7pPr marL="67304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7pPr>
            <a:lvl8pPr marL="776592"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8pPr>
            <a:lvl9pPr marL="880137" indent="-51773" algn="l" defTabSz="207091" rtl="0" eaLnBrk="1" latinLnBrk="0" hangingPunct="1">
              <a:spcBef>
                <a:spcPct val="20000"/>
              </a:spcBef>
              <a:buFont typeface="Arial" pitchFamily="34" charset="0"/>
              <a:buChar char="•"/>
              <a:defRPr sz="453" kern="1200">
                <a:solidFill>
                  <a:schemeClr val="tx1"/>
                </a:solidFill>
                <a:latin typeface="+mn-lt"/>
                <a:ea typeface="+mn-ea"/>
                <a:cs typeface="+mn-cs"/>
              </a:defRPr>
            </a:lvl9pPr>
          </a:lstStyle>
          <a:p>
            <a:pPr marL="0" indent="0" defTabSz="633039">
              <a:buNone/>
            </a:pPr>
            <a:r>
              <a:rPr lang="de-DE" sz="623" dirty="0">
                <a:solidFill>
                  <a:schemeClr val="bg1"/>
                </a:solidFill>
              </a:rPr>
              <a:t>© AIP/P. Weilbacher</a:t>
            </a:r>
          </a:p>
        </p:txBody>
      </p:sp>
      <p:sp>
        <p:nvSpPr>
          <p:cNvPr id="7" name="Rechteck 6"/>
          <p:cNvSpPr/>
          <p:nvPr/>
        </p:nvSpPr>
        <p:spPr>
          <a:xfrm>
            <a:off x="277324" y="1115349"/>
            <a:ext cx="8948733" cy="688778"/>
          </a:xfrm>
          <a:prstGeom prst="rect">
            <a:avLst/>
          </a:prstGeom>
        </p:spPr>
        <p:txBody>
          <a:bodyPr wrap="square">
            <a:spAutoFit/>
          </a:bodyPr>
          <a:lstStyle/>
          <a:p>
            <a:r>
              <a:rPr lang="en-US" sz="1938" b="1" dirty="0">
                <a:solidFill>
                  <a:srgbClr val="FF0000"/>
                </a:solidFill>
              </a:rPr>
              <a:t>CARMENES Science Case</a:t>
            </a:r>
            <a:r>
              <a:rPr lang="en-US" sz="1938" b="1" dirty="0"/>
              <a:t>: </a:t>
            </a:r>
          </a:p>
          <a:p>
            <a:r>
              <a:rPr lang="en-US" sz="1938" b="1" dirty="0"/>
              <a:t>populating the Mass-Radius Diagram</a:t>
            </a:r>
          </a:p>
        </p:txBody>
      </p:sp>
      <p:sp>
        <p:nvSpPr>
          <p:cNvPr id="19" name="Rechteck 18"/>
          <p:cNvSpPr/>
          <p:nvPr/>
        </p:nvSpPr>
        <p:spPr>
          <a:xfrm>
            <a:off x="4778995" y="1144947"/>
            <a:ext cx="7412823" cy="987193"/>
          </a:xfrm>
          <a:prstGeom prst="rect">
            <a:avLst/>
          </a:prstGeom>
        </p:spPr>
        <p:txBody>
          <a:bodyPr wrap="square">
            <a:spAutoFit/>
          </a:bodyPr>
          <a:lstStyle/>
          <a:p>
            <a:endParaRPr lang="de-DE" sz="554" dirty="0">
              <a:latin typeface=""/>
            </a:endParaRPr>
          </a:p>
          <a:p>
            <a:r>
              <a:rPr lang="de-DE" sz="1938" dirty="0" smtClean="0">
                <a:solidFill>
                  <a:srgbClr val="FF0000"/>
                </a:solidFill>
                <a:latin typeface=""/>
              </a:rPr>
              <a:t>6036 </a:t>
            </a:r>
            <a:r>
              <a:rPr lang="de-DE" sz="1938" dirty="0">
                <a:solidFill>
                  <a:srgbClr val="FF0000"/>
                </a:solidFill>
                <a:latin typeface=""/>
              </a:rPr>
              <a:t>Exoplanets (as of </a:t>
            </a:r>
            <a:r>
              <a:rPr lang="de-DE" sz="1938" dirty="0" smtClean="0">
                <a:solidFill>
                  <a:srgbClr val="FF0000"/>
                </a:solidFill>
                <a:latin typeface=""/>
              </a:rPr>
              <a:t>July, 2025). 2.5% d. with precision &gt;20%</a:t>
            </a:r>
            <a:endParaRPr lang="de-DE" sz="1938" dirty="0">
              <a:solidFill>
                <a:srgbClr val="FF0000"/>
              </a:solidFill>
              <a:latin typeface=""/>
            </a:endParaRPr>
          </a:p>
          <a:p>
            <a:r>
              <a:rPr lang="de-DE" sz="1385" dirty="0">
                <a:solidFill>
                  <a:srgbClr val="0070C0"/>
                </a:solidFill>
                <a:latin typeface=""/>
                <a:hlinkClick r:id="rId3"/>
              </a:rPr>
              <a:t>https://exoplanets.nasa.gov/</a:t>
            </a:r>
            <a:r>
              <a:rPr lang="de-DE" sz="1385" dirty="0">
                <a:solidFill>
                  <a:srgbClr val="0070C0"/>
                </a:solidFill>
                <a:latin typeface=""/>
              </a:rPr>
              <a:t>        </a:t>
            </a:r>
          </a:p>
          <a:p>
            <a:endParaRPr lang="de-DE" sz="1938" dirty="0">
              <a:solidFill>
                <a:srgbClr val="FF0000"/>
              </a:solidFill>
            </a:endParaRPr>
          </a:p>
        </p:txBody>
      </p:sp>
      <p:sp>
        <p:nvSpPr>
          <p:cNvPr id="26" name="Textfeld 1"/>
          <p:cNvSpPr txBox="1"/>
          <p:nvPr/>
        </p:nvSpPr>
        <p:spPr>
          <a:xfrm>
            <a:off x="1281190" y="-106327"/>
            <a:ext cx="7204216" cy="1328056"/>
          </a:xfrm>
          <a:prstGeom prst="rect">
            <a:avLst/>
          </a:prstGeom>
          <a:noFill/>
        </p:spPr>
        <p:txBody>
          <a:bodyPr wrap="none" rtlCol="0">
            <a:spAutoFit/>
          </a:bodyPr>
          <a:lstStyle/>
          <a:p>
            <a:endParaRPr lang="de-DE" sz="2492" dirty="0">
              <a:solidFill>
                <a:srgbClr val="002060"/>
              </a:solidFill>
            </a:endParaRPr>
          </a:p>
          <a:p>
            <a:r>
              <a:rPr lang="de-DE" sz="2492" b="1" dirty="0" smtClean="0"/>
              <a:t>E-MARCOT:  </a:t>
            </a:r>
            <a:r>
              <a:rPr lang="de-DE" sz="3046" b="1" dirty="0" smtClean="0"/>
              <a:t>Science </a:t>
            </a:r>
            <a:r>
              <a:rPr lang="de-DE" sz="3046" b="1" dirty="0"/>
              <a:t>Case &amp; Motivation</a:t>
            </a:r>
          </a:p>
          <a:p>
            <a:endParaRPr lang="de-DE" sz="2492" dirty="0"/>
          </a:p>
        </p:txBody>
      </p:sp>
      <p:sp>
        <p:nvSpPr>
          <p:cNvPr id="25" name="Rectángulo 24"/>
          <p:cNvSpPr/>
          <p:nvPr/>
        </p:nvSpPr>
        <p:spPr>
          <a:xfrm>
            <a:off x="403908" y="3471517"/>
            <a:ext cx="4347782" cy="2308324"/>
          </a:xfrm>
          <a:prstGeom prst="rect">
            <a:avLst/>
          </a:prstGeom>
        </p:spPr>
        <p:txBody>
          <a:bodyPr wrap="square">
            <a:spAutoFit/>
          </a:bodyPr>
          <a:lstStyle/>
          <a:p>
            <a:pPr marL="316520" indent="-316520">
              <a:buFont typeface="Arial" panose="020B0604020202020204" pitchFamily="34" charset="0"/>
              <a:buChar char="•"/>
            </a:pPr>
            <a:r>
              <a:rPr lang="en-US" sz="1600" dirty="0"/>
              <a:t>Exoplanet discovery and characterization</a:t>
            </a:r>
          </a:p>
          <a:p>
            <a:pPr marL="316520" indent="-316520">
              <a:buFont typeface="Arial" panose="020B0604020202020204" pitchFamily="34" charset="0"/>
              <a:buChar char="•"/>
            </a:pPr>
            <a:endParaRPr lang="en-US" sz="1600" dirty="0"/>
          </a:p>
          <a:p>
            <a:pPr marL="316520" indent="-316520">
              <a:buFont typeface="Arial" panose="020B0604020202020204" pitchFamily="34" charset="0"/>
              <a:buChar char="•"/>
            </a:pPr>
            <a:r>
              <a:rPr lang="en-US" sz="1600" dirty="0"/>
              <a:t>Refining the architecture of the most nearby stars and brown dwarfs</a:t>
            </a:r>
          </a:p>
          <a:p>
            <a:pPr marL="316520" indent="-316520">
              <a:buFont typeface="Arial" panose="020B0604020202020204" pitchFamily="34" charset="0"/>
              <a:buChar char="•"/>
            </a:pPr>
            <a:endParaRPr lang="en-US" sz="1600" dirty="0"/>
          </a:p>
          <a:p>
            <a:pPr marL="316520" indent="-316520">
              <a:buFont typeface="Arial" panose="020B0604020202020204" pitchFamily="34" charset="0"/>
              <a:buChar char="•"/>
            </a:pPr>
            <a:r>
              <a:rPr lang="en-US" sz="1600" dirty="0"/>
              <a:t>Exoplanet atmospheres</a:t>
            </a:r>
          </a:p>
          <a:p>
            <a:endParaRPr lang="en-US" sz="1600" dirty="0"/>
          </a:p>
          <a:p>
            <a:endParaRPr lang="en-US" sz="1600" dirty="0"/>
          </a:p>
        </p:txBody>
      </p:sp>
      <p:graphicFrame>
        <p:nvGraphicFramePr>
          <p:cNvPr id="13" name="Objeto 12"/>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5229" name="Bitmap Image" r:id="rId4" imgW="11944440" imgH="5553000" progId="PBrush">
                  <p:embed/>
                </p:oleObj>
              </mc:Choice>
              <mc:Fallback>
                <p:oleObj name="Bitmap Image" r:id="rId4" imgW="11944440" imgH="5553000" progId="PBrush">
                  <p:embed/>
                  <p:pic>
                    <p:nvPicPr>
                      <p:cNvPr id="6" name="Objeto 5"/>
                      <p:cNvPicPr/>
                      <p:nvPr/>
                    </p:nvPicPr>
                    <p:blipFill>
                      <a:blip r:embed="rId5"/>
                      <a:stretch>
                        <a:fillRect/>
                      </a:stretch>
                    </p:blipFill>
                    <p:spPr>
                      <a:xfrm>
                        <a:off x="10212367" y="0"/>
                        <a:ext cx="1979633" cy="920355"/>
                      </a:xfrm>
                      <a:prstGeom prst="rect">
                        <a:avLst/>
                      </a:prstGeom>
                    </p:spPr>
                  </p:pic>
                </p:oleObj>
              </mc:Fallback>
            </mc:AlternateContent>
          </a:graphicData>
        </a:graphic>
      </p:graphicFrame>
      <p:pic>
        <p:nvPicPr>
          <p:cNvPr id="12" name="Imagen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pic>
        <p:nvPicPr>
          <p:cNvPr id="3" name="Imagen 2"/>
          <p:cNvPicPr>
            <a:picLocks noChangeAspect="1"/>
          </p:cNvPicPr>
          <p:nvPr/>
        </p:nvPicPr>
        <p:blipFill>
          <a:blip r:embed="rId7"/>
          <a:stretch>
            <a:fillRect/>
          </a:stretch>
        </p:blipFill>
        <p:spPr>
          <a:xfrm>
            <a:off x="5137499" y="3282796"/>
            <a:ext cx="6473567" cy="3384391"/>
          </a:xfrm>
          <a:prstGeom prst="rect">
            <a:avLst/>
          </a:prstGeom>
        </p:spPr>
      </p:pic>
      <p:sp>
        <p:nvSpPr>
          <p:cNvPr id="14" name="Rectángulo 13"/>
          <p:cNvSpPr/>
          <p:nvPr/>
        </p:nvSpPr>
        <p:spPr>
          <a:xfrm>
            <a:off x="472808" y="2028719"/>
            <a:ext cx="11582581" cy="830997"/>
          </a:xfrm>
          <a:prstGeom prst="rect">
            <a:avLst/>
          </a:prstGeom>
        </p:spPr>
        <p:txBody>
          <a:bodyPr wrap="square">
            <a:spAutoFit/>
          </a:bodyPr>
          <a:lstStyle/>
          <a:p>
            <a:r>
              <a:rPr lang="en-US" sz="1600" dirty="0">
                <a:latin typeface="NimbusRomNo9L-Regu"/>
              </a:rPr>
              <a:t>Rather than going on an extensive ‘blind RV search’ (survey) for planets, the optimal approach for MARCOT is to target systems with already known transiting candidate planets for which planetary radii have already been estimated from ground- and space-based observations</a:t>
            </a:r>
            <a:endParaRPr lang="es-ES" sz="1600" dirty="0"/>
          </a:p>
        </p:txBody>
      </p:sp>
      <p:sp>
        <p:nvSpPr>
          <p:cNvPr id="15" name="Textfeld 15"/>
          <p:cNvSpPr txBox="1"/>
          <p:nvPr/>
        </p:nvSpPr>
        <p:spPr>
          <a:xfrm rot="20992392">
            <a:off x="824532" y="5416606"/>
            <a:ext cx="3598793" cy="714870"/>
          </a:xfrm>
          <a:prstGeom prst="rect">
            <a:avLst/>
          </a:prstGeom>
          <a:solidFill>
            <a:srgbClr val="FFFF00"/>
          </a:solidFill>
          <a:ln w="28575">
            <a:solidFill>
              <a:srgbClr val="FF0000"/>
            </a:solidFill>
          </a:ln>
        </p:spPr>
        <p:txBody>
          <a:bodyPr wrap="square" rtlCol="0">
            <a:spAutoFit/>
          </a:bodyPr>
          <a:lstStyle/>
          <a:p>
            <a:r>
              <a:rPr lang="de-DE" sz="1938" dirty="0">
                <a:solidFill>
                  <a:srgbClr val="FF0000"/>
                </a:solidFill>
              </a:rPr>
              <a:t>30…. 100 RV </a:t>
            </a:r>
            <a:r>
              <a:rPr lang="de-DE" sz="1938" dirty="0" err="1">
                <a:solidFill>
                  <a:srgbClr val="FF0000"/>
                </a:solidFill>
              </a:rPr>
              <a:t>samples</a:t>
            </a:r>
            <a:r>
              <a:rPr lang="de-DE" sz="1938" dirty="0">
                <a:solidFill>
                  <a:srgbClr val="FF0000"/>
                </a:solidFill>
              </a:rPr>
              <a:t> per </a:t>
            </a:r>
            <a:r>
              <a:rPr lang="de-DE" sz="1938" dirty="0" err="1">
                <a:solidFill>
                  <a:srgbClr val="FF0000"/>
                </a:solidFill>
              </a:rPr>
              <a:t>exoplanet</a:t>
            </a:r>
            <a:r>
              <a:rPr lang="de-DE" sz="1938" dirty="0">
                <a:solidFill>
                  <a:srgbClr val="FF0000"/>
                </a:solidFill>
              </a:rPr>
              <a:t> </a:t>
            </a:r>
            <a:r>
              <a:rPr lang="de-DE" sz="1938" dirty="0" err="1">
                <a:solidFill>
                  <a:srgbClr val="FF0000"/>
                </a:solidFill>
              </a:rPr>
              <a:t>needed</a:t>
            </a:r>
            <a:endParaRPr lang="de-DE" sz="1938" dirty="0">
              <a:solidFill>
                <a:srgbClr val="FF0000"/>
              </a:solidFill>
            </a:endParaRPr>
          </a:p>
        </p:txBody>
      </p:sp>
      <p:grpSp>
        <p:nvGrpSpPr>
          <p:cNvPr id="17" name="Gruppieren 10"/>
          <p:cNvGrpSpPr/>
          <p:nvPr/>
        </p:nvGrpSpPr>
        <p:grpSpPr>
          <a:xfrm>
            <a:off x="9339672" y="2518843"/>
            <a:ext cx="567784" cy="787076"/>
            <a:chOff x="14142470" y="2332519"/>
            <a:chExt cx="859046" cy="1398309"/>
          </a:xfrm>
        </p:grpSpPr>
        <p:cxnSp>
          <p:nvCxnSpPr>
            <p:cNvPr id="18" name="Gerade Verbindung mit Pfeil 8"/>
            <p:cNvCxnSpPr/>
            <p:nvPr/>
          </p:nvCxnSpPr>
          <p:spPr>
            <a:xfrm>
              <a:off x="14453338" y="3273629"/>
              <a:ext cx="0" cy="457199"/>
            </a:xfrm>
            <a:prstGeom prst="straightConnector1">
              <a:avLst/>
            </a:prstGeom>
            <a:ln w="31750">
              <a:solidFill>
                <a:srgbClr val="FFC000"/>
              </a:solidFill>
              <a:tailEnd type="stealth" w="lg" len="lg"/>
            </a:ln>
          </p:spPr>
          <p:style>
            <a:lnRef idx="1">
              <a:schemeClr val="accent1"/>
            </a:lnRef>
            <a:fillRef idx="0">
              <a:schemeClr val="accent1"/>
            </a:fillRef>
            <a:effectRef idx="0">
              <a:schemeClr val="accent1"/>
            </a:effectRef>
            <a:fontRef idx="minor">
              <a:schemeClr val="tx1"/>
            </a:fontRef>
          </p:style>
        </p:cxnSp>
        <p:sp>
          <p:nvSpPr>
            <p:cNvPr id="20" name="Textfeld 12"/>
            <p:cNvSpPr txBox="1"/>
            <p:nvPr/>
          </p:nvSpPr>
          <p:spPr>
            <a:xfrm>
              <a:off x="14142470" y="2332519"/>
              <a:ext cx="859046" cy="929546"/>
            </a:xfrm>
            <a:prstGeom prst="rect">
              <a:avLst/>
            </a:prstGeom>
            <a:noFill/>
          </p:spPr>
          <p:txBody>
            <a:bodyPr wrap="none" rtlCol="0">
              <a:spAutoFit/>
            </a:bodyPr>
            <a:lstStyle/>
            <a:p>
              <a:r>
                <a:rPr lang="de-DE" sz="1400" dirty="0" smtClean="0">
                  <a:solidFill>
                    <a:srgbClr val="FFC000"/>
                  </a:solidFill>
                </a:rPr>
                <a:t>5m</a:t>
              </a:r>
            </a:p>
            <a:p>
              <a:r>
                <a:rPr lang="de-DE" sz="1400" dirty="0" smtClean="0">
                  <a:solidFill>
                    <a:srgbClr val="FFC000"/>
                  </a:solidFill>
                </a:rPr>
                <a:t>(800)</a:t>
              </a:r>
              <a:endParaRPr lang="de-DE" sz="1400" dirty="0">
                <a:solidFill>
                  <a:srgbClr val="FFC000"/>
                </a:solidFill>
              </a:endParaRPr>
            </a:p>
          </p:txBody>
        </p:sp>
      </p:grpSp>
      <p:grpSp>
        <p:nvGrpSpPr>
          <p:cNvPr id="21" name="Gruppieren 14"/>
          <p:cNvGrpSpPr/>
          <p:nvPr/>
        </p:nvGrpSpPr>
        <p:grpSpPr>
          <a:xfrm>
            <a:off x="10155048" y="2505538"/>
            <a:ext cx="659155" cy="775642"/>
            <a:chOff x="15324209" y="2310187"/>
            <a:chExt cx="997288" cy="1377998"/>
          </a:xfrm>
        </p:grpSpPr>
        <p:cxnSp>
          <p:nvCxnSpPr>
            <p:cNvPr id="22" name="Gerade Verbindung mit Pfeil 9"/>
            <p:cNvCxnSpPr/>
            <p:nvPr/>
          </p:nvCxnSpPr>
          <p:spPr>
            <a:xfrm>
              <a:off x="15693558" y="3230985"/>
              <a:ext cx="0" cy="457200"/>
            </a:xfrm>
            <a:prstGeom prst="straightConnector1">
              <a:avLst/>
            </a:prstGeom>
            <a:ln w="3175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feld 13"/>
            <p:cNvSpPr txBox="1"/>
            <p:nvPr/>
          </p:nvSpPr>
          <p:spPr>
            <a:xfrm>
              <a:off x="15324209" y="2310187"/>
              <a:ext cx="997288" cy="929547"/>
            </a:xfrm>
            <a:prstGeom prst="rect">
              <a:avLst/>
            </a:prstGeom>
            <a:noFill/>
          </p:spPr>
          <p:txBody>
            <a:bodyPr wrap="none" rtlCol="0">
              <a:spAutoFit/>
            </a:bodyPr>
            <a:lstStyle/>
            <a:p>
              <a:r>
                <a:rPr lang="de-DE" sz="1400" dirty="0" smtClean="0">
                  <a:solidFill>
                    <a:srgbClr val="00B050"/>
                  </a:solidFill>
                </a:rPr>
                <a:t>15m</a:t>
              </a:r>
            </a:p>
            <a:p>
              <a:r>
                <a:rPr lang="de-DE" sz="1400" dirty="0" smtClean="0">
                  <a:solidFill>
                    <a:srgbClr val="00B050"/>
                  </a:solidFill>
                </a:rPr>
                <a:t>(2200)</a:t>
              </a:r>
              <a:endParaRPr lang="de-DE" sz="1400" dirty="0">
                <a:solidFill>
                  <a:srgbClr val="00B050"/>
                </a:solidFill>
              </a:endParaRPr>
            </a:p>
          </p:txBody>
        </p:sp>
      </p:grpSp>
      <p:grpSp>
        <p:nvGrpSpPr>
          <p:cNvPr id="24" name="Gruppieren 14"/>
          <p:cNvGrpSpPr/>
          <p:nvPr/>
        </p:nvGrpSpPr>
        <p:grpSpPr>
          <a:xfrm>
            <a:off x="8564059" y="2505538"/>
            <a:ext cx="400969" cy="800382"/>
            <a:chOff x="13457651" y="2443803"/>
            <a:chExt cx="2040133" cy="1270947"/>
          </a:xfrm>
        </p:grpSpPr>
        <p:cxnSp>
          <p:nvCxnSpPr>
            <p:cNvPr id="27" name="Gerade Verbindung mit Pfeil 9"/>
            <p:cNvCxnSpPr/>
            <p:nvPr/>
          </p:nvCxnSpPr>
          <p:spPr>
            <a:xfrm>
              <a:off x="15497784" y="3257550"/>
              <a:ext cx="0" cy="457200"/>
            </a:xfrm>
            <a:prstGeom prst="straightConnector1">
              <a:avLst/>
            </a:prstGeom>
            <a:ln w="31750">
              <a:solidFill>
                <a:srgbClr val="00B050"/>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Textfeld 13"/>
            <p:cNvSpPr txBox="1"/>
            <p:nvPr/>
          </p:nvSpPr>
          <p:spPr>
            <a:xfrm>
              <a:off x="13457651" y="2443803"/>
              <a:ext cx="929380" cy="929547"/>
            </a:xfrm>
            <a:prstGeom prst="rect">
              <a:avLst/>
            </a:prstGeom>
            <a:noFill/>
          </p:spPr>
          <p:txBody>
            <a:bodyPr wrap="none" rtlCol="0">
              <a:spAutoFit/>
            </a:bodyPr>
            <a:lstStyle/>
            <a:p>
              <a:r>
                <a:rPr lang="de-DE" sz="1400" dirty="0" smtClean="0">
                  <a:solidFill>
                    <a:srgbClr val="FF0000"/>
                  </a:solidFill>
                </a:rPr>
                <a:t>3.5m</a:t>
              </a:r>
            </a:p>
            <a:p>
              <a:r>
                <a:rPr lang="de-DE" sz="1400" dirty="0" smtClean="0">
                  <a:solidFill>
                    <a:srgbClr val="FF0000"/>
                  </a:solidFill>
                </a:rPr>
                <a:t>(338)</a:t>
              </a:r>
              <a:endParaRPr lang="de-DE" sz="1400" dirty="0">
                <a:solidFill>
                  <a:srgbClr val="FF0000"/>
                </a:solidFill>
              </a:endParaRPr>
            </a:p>
          </p:txBody>
        </p:sp>
      </p:grpSp>
    </p:spTree>
    <p:extLst>
      <p:ext uri="{BB962C8B-B14F-4D97-AF65-F5344CB8AC3E}">
        <p14:creationId xmlns:p14="http://schemas.microsoft.com/office/powerpoint/2010/main" val="869570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extfeld 1"/>
          <p:cNvSpPr txBox="1"/>
          <p:nvPr/>
        </p:nvSpPr>
        <p:spPr>
          <a:xfrm>
            <a:off x="1524392" y="0"/>
            <a:ext cx="5626861" cy="1328056"/>
          </a:xfrm>
          <a:prstGeom prst="rect">
            <a:avLst/>
          </a:prstGeom>
          <a:noFill/>
        </p:spPr>
        <p:txBody>
          <a:bodyPr wrap="none" rtlCol="0">
            <a:spAutoFit/>
          </a:bodyPr>
          <a:lstStyle/>
          <a:p>
            <a:endParaRPr lang="de-DE" sz="2492" dirty="0">
              <a:solidFill>
                <a:srgbClr val="002060"/>
              </a:solidFill>
            </a:endParaRPr>
          </a:p>
          <a:p>
            <a:r>
              <a:rPr lang="de-DE" sz="3046" b="1" dirty="0" smtClean="0"/>
              <a:t>E-MARCOT: Status</a:t>
            </a:r>
            <a:r>
              <a:rPr lang="de-DE" sz="3046" b="1" dirty="0"/>
              <a:t>. Roadmap</a:t>
            </a:r>
          </a:p>
          <a:p>
            <a:endParaRPr lang="de-DE" sz="2492" dirty="0">
              <a:solidFill>
                <a:srgbClr val="002060"/>
              </a:solidFill>
            </a:endParaRPr>
          </a:p>
        </p:txBody>
      </p:sp>
      <p:sp>
        <p:nvSpPr>
          <p:cNvPr id="10" name="Rectángulo 9"/>
          <p:cNvSpPr/>
          <p:nvPr/>
        </p:nvSpPr>
        <p:spPr>
          <a:xfrm>
            <a:off x="7747341" y="6402639"/>
            <a:ext cx="3764044" cy="305468"/>
          </a:xfrm>
          <a:prstGeom prst="rect">
            <a:avLst/>
          </a:prstGeom>
        </p:spPr>
        <p:txBody>
          <a:bodyPr wrap="none">
            <a:spAutoFit/>
          </a:bodyPr>
          <a:lstStyle/>
          <a:p>
            <a:r>
              <a:rPr lang="en-US" sz="1385" dirty="0"/>
              <a:t>Fund raising:   </a:t>
            </a:r>
            <a:r>
              <a:rPr lang="en-US" sz="1385" b="1" dirty="0">
                <a:solidFill>
                  <a:srgbClr val="FF0000"/>
                </a:solidFill>
              </a:rPr>
              <a:t>ongoing, new partners welcome!!!</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9979" y="957337"/>
            <a:ext cx="7729384" cy="5152923"/>
          </a:xfrm>
          <a:prstGeom prst="rect">
            <a:avLst/>
          </a:prstGeom>
        </p:spPr>
      </p:pic>
      <p:graphicFrame>
        <p:nvGraphicFramePr>
          <p:cNvPr id="12" name="Objeto 11"/>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9327" name="Bitmap Image" r:id="rId4" imgW="11944440" imgH="5553000" progId="PBrush">
                  <p:embed/>
                </p:oleObj>
              </mc:Choice>
              <mc:Fallback>
                <p:oleObj name="Bitmap Image" r:id="rId4" imgW="11944440" imgH="5553000" progId="PBrush">
                  <p:embed/>
                  <p:pic>
                    <p:nvPicPr>
                      <p:cNvPr id="6" name="Objeto 5"/>
                      <p:cNvPicPr/>
                      <p:nvPr/>
                    </p:nvPicPr>
                    <p:blipFill>
                      <a:blip r:embed="rId5"/>
                      <a:stretch>
                        <a:fillRect/>
                      </a:stretch>
                    </p:blipFill>
                    <p:spPr>
                      <a:xfrm>
                        <a:off x="10212367" y="0"/>
                        <a:ext cx="1979633" cy="920355"/>
                      </a:xfrm>
                      <a:prstGeom prst="rect">
                        <a:avLst/>
                      </a:prstGeom>
                    </p:spPr>
                  </p:pic>
                </p:oleObj>
              </mc:Fallback>
            </mc:AlternateContent>
          </a:graphicData>
        </a:graphic>
      </p:graphicFrame>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811650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ángulo 4"/>
          <p:cNvSpPr/>
          <p:nvPr/>
        </p:nvSpPr>
        <p:spPr>
          <a:xfrm>
            <a:off x="248950" y="769728"/>
            <a:ext cx="11587942" cy="492443"/>
          </a:xfrm>
          <a:prstGeom prst="rect">
            <a:avLst/>
          </a:prstGeom>
        </p:spPr>
        <p:txBody>
          <a:bodyPr wrap="square">
            <a:spAutoFit/>
          </a:bodyPr>
          <a:lstStyle/>
          <a:p>
            <a:r>
              <a:rPr lang="en-US" sz="2600" b="1" dirty="0"/>
              <a:t>Comparative Overview of MARCOT vs Other Multi-Telescope Initiatives</a:t>
            </a:r>
            <a:endParaRPr lang="es-ES" sz="2600" b="1" dirty="0"/>
          </a:p>
        </p:txBody>
      </p:sp>
      <p:graphicFrame>
        <p:nvGraphicFramePr>
          <p:cNvPr id="13" name="Tabla 12"/>
          <p:cNvGraphicFramePr>
            <a:graphicFrameLocks noGrp="1"/>
          </p:cNvGraphicFramePr>
          <p:nvPr>
            <p:extLst>
              <p:ext uri="{D42A27DB-BD31-4B8C-83A1-F6EECF244321}">
                <p14:modId xmlns:p14="http://schemas.microsoft.com/office/powerpoint/2010/main" val="1580631562"/>
              </p:ext>
            </p:extLst>
          </p:nvPr>
        </p:nvGraphicFramePr>
        <p:xfrm>
          <a:off x="248950" y="1938690"/>
          <a:ext cx="7557863" cy="3886199"/>
        </p:xfrm>
        <a:graphic>
          <a:graphicData uri="http://schemas.openxmlformats.org/drawingml/2006/table">
            <a:tbl>
              <a:tblPr/>
              <a:tblGrid>
                <a:gridCol w="1079695">
                  <a:extLst>
                    <a:ext uri="{9D8B030D-6E8A-4147-A177-3AD203B41FA5}">
                      <a16:colId xmlns:a16="http://schemas.microsoft.com/office/drawing/2014/main" val="4147734215"/>
                    </a:ext>
                  </a:extLst>
                </a:gridCol>
                <a:gridCol w="761397">
                  <a:extLst>
                    <a:ext uri="{9D8B030D-6E8A-4147-A177-3AD203B41FA5}">
                      <a16:colId xmlns:a16="http://schemas.microsoft.com/office/drawing/2014/main" val="3237670859"/>
                    </a:ext>
                  </a:extLst>
                </a:gridCol>
                <a:gridCol w="1292408">
                  <a:extLst>
                    <a:ext uri="{9D8B030D-6E8A-4147-A177-3AD203B41FA5}">
                      <a16:colId xmlns:a16="http://schemas.microsoft.com/office/drawing/2014/main" val="742317609"/>
                    </a:ext>
                  </a:extLst>
                </a:gridCol>
                <a:gridCol w="1030140">
                  <a:extLst>
                    <a:ext uri="{9D8B030D-6E8A-4147-A177-3AD203B41FA5}">
                      <a16:colId xmlns:a16="http://schemas.microsoft.com/office/drawing/2014/main" val="3951176203"/>
                    </a:ext>
                  </a:extLst>
                </a:gridCol>
                <a:gridCol w="757059">
                  <a:extLst>
                    <a:ext uri="{9D8B030D-6E8A-4147-A177-3AD203B41FA5}">
                      <a16:colId xmlns:a16="http://schemas.microsoft.com/office/drawing/2014/main" val="2180857080"/>
                    </a:ext>
                  </a:extLst>
                </a:gridCol>
                <a:gridCol w="1111254">
                  <a:extLst>
                    <a:ext uri="{9D8B030D-6E8A-4147-A177-3AD203B41FA5}">
                      <a16:colId xmlns:a16="http://schemas.microsoft.com/office/drawing/2014/main" val="1990584841"/>
                    </a:ext>
                  </a:extLst>
                </a:gridCol>
                <a:gridCol w="1525910">
                  <a:extLst>
                    <a:ext uri="{9D8B030D-6E8A-4147-A177-3AD203B41FA5}">
                      <a16:colId xmlns:a16="http://schemas.microsoft.com/office/drawing/2014/main" val="2490178524"/>
                    </a:ext>
                  </a:extLst>
                </a:gridCol>
              </a:tblGrid>
              <a:tr h="637082">
                <a:tc>
                  <a:txBody>
                    <a:bodyPr/>
                    <a:lstStyle/>
                    <a:p>
                      <a:r>
                        <a:rPr lang="es-ES" sz="1200" b="1" dirty="0"/>
                        <a:t>Project</a:t>
                      </a:r>
                    </a:p>
                  </a:txBody>
                  <a:tcPr marL="63708" marR="63708" marT="31854" marB="31854"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err="1"/>
                        <a:t>Imaging</a:t>
                      </a:r>
                      <a:endParaRPr lang="es-ES" sz="1200" b="1" dirty="0"/>
                    </a:p>
                  </a:txBody>
                  <a:tcPr marL="63708" marR="63708" marT="31854" marB="31854" anchor="ctr">
                    <a:lnL>
                      <a:noFill/>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err="1"/>
                        <a:t>Spectroscopy</a:t>
                      </a:r>
                      <a:endParaRPr lang="es-ES" sz="1200" b="1" dirty="0"/>
                    </a:p>
                  </a:txBody>
                  <a:tcPr marL="63708" marR="63708" marT="31854" marB="31854" anchor="ctr">
                    <a:lnL>
                      <a:noFill/>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err="1"/>
                        <a:t>Fiber</a:t>
                      </a:r>
                      <a:r>
                        <a:rPr lang="es-ES" sz="1200" b="1" dirty="0"/>
                        <a:t> </a:t>
                      </a:r>
                      <a:r>
                        <a:rPr lang="es-ES" sz="1200" b="1" dirty="0" err="1"/>
                        <a:t>Optics</a:t>
                      </a:r>
                      <a:endParaRPr lang="es-ES" sz="1200" b="1" dirty="0"/>
                    </a:p>
                  </a:txBody>
                  <a:tcPr marL="63708" marR="63708" marT="31854" marB="31854" anchor="ctr">
                    <a:lnL>
                      <a:noFill/>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a:t>AO </a:t>
                      </a:r>
                      <a:r>
                        <a:rPr lang="es-ES" sz="1200" b="1" dirty="0" err="1"/>
                        <a:t>Required</a:t>
                      </a:r>
                      <a:endParaRPr lang="es-ES" sz="1200" b="1" dirty="0"/>
                    </a:p>
                  </a:txBody>
                  <a:tcPr marL="63708" marR="63708" marT="31854" marB="31854" anchor="ctr">
                    <a:lnL>
                      <a:noFill/>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err="1"/>
                        <a:t>Modularity</a:t>
                      </a:r>
                      <a:endParaRPr lang="es-ES" sz="1200" b="1" dirty="0"/>
                    </a:p>
                  </a:txBody>
                  <a:tcPr marL="63708" marR="63708" marT="31854" marB="31854" anchor="ctr">
                    <a:lnL>
                      <a:noFill/>
                    </a:lnL>
                    <a:lnR>
                      <a:noFill/>
                    </a:lnR>
                    <a:lnT w="12700" cap="flat" cmpd="sng" algn="ctr">
                      <a:solidFill>
                        <a:schemeClr val="tx1"/>
                      </a:solidFill>
                      <a:prstDash val="solid"/>
                      <a:round/>
                      <a:headEnd type="none" w="med" len="med"/>
                      <a:tailEnd type="none" w="med" len="med"/>
                    </a:lnT>
                    <a:lnB>
                      <a:noFill/>
                    </a:lnB>
                    <a:solidFill>
                      <a:srgbClr val="FFCC99"/>
                    </a:solidFill>
                  </a:tcPr>
                </a:tc>
                <a:tc>
                  <a:txBody>
                    <a:bodyPr/>
                    <a:lstStyle/>
                    <a:p>
                      <a:r>
                        <a:rPr lang="es-ES" sz="1200" b="1" dirty="0" err="1"/>
                        <a:t>Development</a:t>
                      </a:r>
                      <a:r>
                        <a:rPr lang="es-ES" sz="1200" b="1" dirty="0"/>
                        <a:t> </a:t>
                      </a:r>
                      <a:r>
                        <a:rPr lang="es-ES" sz="1200" b="1" dirty="0" err="1"/>
                        <a:t>Stage</a:t>
                      </a:r>
                      <a:endParaRPr lang="es-ES" sz="1200" b="1" dirty="0"/>
                    </a:p>
                  </a:txBody>
                  <a:tcPr marL="63708" marR="63708" marT="31854" marB="31854"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CC99"/>
                    </a:solidFill>
                  </a:tcPr>
                </a:tc>
                <a:extLst>
                  <a:ext uri="{0D108BD9-81ED-4DB2-BD59-A6C34878D82A}">
                    <a16:rowId xmlns:a16="http://schemas.microsoft.com/office/drawing/2014/main" val="1419973652"/>
                  </a:ext>
                </a:extLst>
              </a:tr>
              <a:tr h="637082">
                <a:tc>
                  <a:txBody>
                    <a:bodyPr/>
                    <a:lstStyle/>
                    <a:p>
                      <a:r>
                        <a:rPr lang="es-ES" sz="1200" b="1" dirty="0"/>
                        <a:t>MARCOT</a:t>
                      </a:r>
                      <a:endParaRPr lang="es-ES" sz="1200" dirty="0"/>
                    </a:p>
                  </a:txBody>
                  <a:tcPr marL="63708" marR="63708" marT="31854" marB="31854" anchor="ctr">
                    <a:lnL w="12700" cap="flat" cmpd="sng" algn="ctr">
                      <a:solidFill>
                        <a:schemeClr val="tx1"/>
                      </a:solidFill>
                      <a:prstDash val="solid"/>
                      <a:round/>
                      <a:headEnd type="none" w="med" len="med"/>
                      <a:tailEnd type="none" w="med" len="med"/>
                    </a:lnL>
                    <a:lnR>
                      <a:noFill/>
                    </a:lnR>
                    <a:lnT>
                      <a:noFill/>
                    </a:lnT>
                    <a:lnB>
                      <a:noFill/>
                    </a:lnB>
                  </a:tcPr>
                </a:tc>
                <a:tc>
                  <a:txBody>
                    <a:bodyPr/>
                    <a:lstStyle/>
                    <a:p>
                      <a:r>
                        <a:rPr lang="es-ES" sz="1200" dirty="0"/>
                        <a:t>Yes</a:t>
                      </a:r>
                    </a:p>
                  </a:txBody>
                  <a:tcPr marL="63708" marR="63708" marT="31854" marB="31854" anchor="ctr">
                    <a:lnL>
                      <a:noFill/>
                    </a:lnL>
                    <a:lnR>
                      <a:noFill/>
                    </a:lnR>
                    <a:lnT>
                      <a:noFill/>
                    </a:lnT>
                    <a:lnB>
                      <a:noFill/>
                    </a:lnB>
                  </a:tcPr>
                </a:tc>
                <a:tc>
                  <a:txBody>
                    <a:bodyPr/>
                    <a:lstStyle/>
                    <a:p>
                      <a:r>
                        <a:rPr lang="es-ES" sz="1200" dirty="0"/>
                        <a:t>High-</a:t>
                      </a:r>
                      <a:r>
                        <a:rPr lang="es-ES" sz="1200" dirty="0" err="1"/>
                        <a:t>precision</a:t>
                      </a:r>
                      <a:endParaRPr lang="es-ES" sz="1200" dirty="0"/>
                    </a:p>
                  </a:txBody>
                  <a:tcPr marL="63708" marR="63708" marT="31854" marB="31854" anchor="ctr">
                    <a:lnL>
                      <a:noFill/>
                    </a:lnL>
                    <a:lnR>
                      <a:noFill/>
                    </a:lnR>
                    <a:lnT>
                      <a:noFill/>
                    </a:lnT>
                    <a:lnB>
                      <a:noFill/>
                    </a:lnB>
                  </a:tcPr>
                </a:tc>
                <a:tc>
                  <a:txBody>
                    <a:bodyPr/>
                    <a:lstStyle/>
                    <a:p>
                      <a:r>
                        <a:rPr lang="es-ES" sz="1200" dirty="0" err="1"/>
                        <a:t>Multimode</a:t>
                      </a:r>
                      <a:r>
                        <a:rPr lang="es-ES" sz="1200" dirty="0"/>
                        <a:t> (MM)</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a:t>High</a:t>
                      </a:r>
                    </a:p>
                  </a:txBody>
                  <a:tcPr marL="63708" marR="63708" marT="31854" marB="31854" anchor="ctr">
                    <a:lnL>
                      <a:noFill/>
                    </a:lnL>
                    <a:lnR>
                      <a:noFill/>
                    </a:lnR>
                    <a:lnT>
                      <a:noFill/>
                    </a:lnT>
                    <a:lnB>
                      <a:noFill/>
                    </a:lnB>
                  </a:tcPr>
                </a:tc>
                <a:tc>
                  <a:txBody>
                    <a:bodyPr/>
                    <a:lstStyle/>
                    <a:p>
                      <a:r>
                        <a:rPr lang="es-ES" sz="1200"/>
                        <a:t>In development</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848669375"/>
                  </a:ext>
                </a:extLst>
              </a:tr>
              <a:tr h="445957">
                <a:tc>
                  <a:txBody>
                    <a:bodyPr/>
                    <a:lstStyle/>
                    <a:p>
                      <a:r>
                        <a:rPr lang="es-ES" sz="1200" b="1" dirty="0" err="1"/>
                        <a:t>Dragonfly</a:t>
                      </a:r>
                      <a:endParaRPr lang="es-ES" sz="1200" dirty="0"/>
                    </a:p>
                  </a:txBody>
                  <a:tcPr marL="63708" marR="63708" marT="31854" marB="31854" anchor="ctr">
                    <a:lnL w="12700" cap="flat" cmpd="sng" algn="ctr">
                      <a:solidFill>
                        <a:schemeClr val="tx1"/>
                      </a:solidFill>
                      <a:prstDash val="solid"/>
                      <a:round/>
                      <a:headEnd type="none" w="med" len="med"/>
                      <a:tailEnd type="none" w="med" len="med"/>
                    </a:lnL>
                    <a:lnR>
                      <a:noFill/>
                    </a:lnR>
                    <a:lnT>
                      <a:noFill/>
                    </a:lnT>
                    <a:lnB>
                      <a:noFill/>
                    </a:lnB>
                  </a:tcPr>
                </a:tc>
                <a:tc>
                  <a:txBody>
                    <a:bodyPr/>
                    <a:lstStyle/>
                    <a:p>
                      <a:r>
                        <a:rPr lang="es-ES" sz="1200"/>
                        <a:t>Yes</a:t>
                      </a:r>
                    </a:p>
                  </a:txBody>
                  <a:tcPr marL="63708" marR="63708" marT="31854" marB="31854" anchor="ctr">
                    <a:lnL>
                      <a:noFill/>
                    </a:lnL>
                    <a:lnR>
                      <a:noFill/>
                    </a:lnR>
                    <a:lnT>
                      <a:noFill/>
                    </a:lnT>
                    <a:lnB>
                      <a:noFill/>
                    </a:lnB>
                  </a:tcPr>
                </a:tc>
                <a:tc>
                  <a:txBody>
                    <a:bodyPr/>
                    <a:lstStyle/>
                    <a:p>
                      <a:r>
                        <a:rPr lang="es-ES" sz="1200" dirty="0"/>
                        <a:t>No</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a:t>Medium</a:t>
                      </a:r>
                    </a:p>
                  </a:txBody>
                  <a:tcPr marL="63708" marR="63708" marT="31854" marB="31854" anchor="ctr">
                    <a:lnL>
                      <a:noFill/>
                    </a:lnL>
                    <a:lnR>
                      <a:noFill/>
                    </a:lnR>
                    <a:lnT>
                      <a:noFill/>
                    </a:lnT>
                    <a:lnB>
                      <a:noFill/>
                    </a:lnB>
                  </a:tcPr>
                </a:tc>
                <a:tc>
                  <a:txBody>
                    <a:bodyPr/>
                    <a:lstStyle/>
                    <a:p>
                      <a:r>
                        <a:rPr lang="es-ES" sz="1200"/>
                        <a:t>Operational</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12865762"/>
                  </a:ext>
                </a:extLst>
              </a:tr>
              <a:tr h="445957">
                <a:tc>
                  <a:txBody>
                    <a:bodyPr/>
                    <a:lstStyle/>
                    <a:p>
                      <a:r>
                        <a:rPr lang="es-ES" sz="1200" b="1"/>
                        <a:t>ARGUS</a:t>
                      </a:r>
                      <a:endParaRPr lang="es-ES" sz="1200"/>
                    </a:p>
                  </a:txBody>
                  <a:tcPr marL="63708" marR="63708" marT="31854" marB="31854" anchor="ctr">
                    <a:lnL w="12700" cap="flat" cmpd="sng" algn="ctr">
                      <a:solidFill>
                        <a:schemeClr val="tx1"/>
                      </a:solidFill>
                      <a:prstDash val="solid"/>
                      <a:round/>
                      <a:headEnd type="none" w="med" len="med"/>
                      <a:tailEnd type="none" w="med" len="med"/>
                    </a:lnL>
                    <a:lnR>
                      <a:noFill/>
                    </a:lnR>
                    <a:lnT>
                      <a:noFill/>
                    </a:lnT>
                    <a:lnB>
                      <a:noFill/>
                    </a:lnB>
                  </a:tcPr>
                </a:tc>
                <a:tc>
                  <a:txBody>
                    <a:bodyPr/>
                    <a:lstStyle/>
                    <a:p>
                      <a:r>
                        <a:rPr lang="es-ES" sz="1200"/>
                        <a:t>Yes</a:t>
                      </a:r>
                    </a:p>
                  </a:txBody>
                  <a:tcPr marL="63708" marR="63708" marT="31854" marB="31854" anchor="ctr">
                    <a:lnL>
                      <a:noFill/>
                    </a:lnL>
                    <a:lnR>
                      <a:noFill/>
                    </a:lnR>
                    <a:lnT>
                      <a:noFill/>
                    </a:lnT>
                    <a:lnB>
                      <a:noFill/>
                    </a:lnB>
                  </a:tcPr>
                </a:tc>
                <a:tc>
                  <a:txBody>
                    <a:bodyPr/>
                    <a:lstStyle/>
                    <a:p>
                      <a:r>
                        <a:rPr lang="es-ES" sz="1200" dirty="0"/>
                        <a:t>No</a:t>
                      </a:r>
                    </a:p>
                  </a:txBody>
                  <a:tcPr marL="63708" marR="63708" marT="31854" marB="31854" anchor="ctr">
                    <a:lnL>
                      <a:noFill/>
                    </a:lnL>
                    <a:lnR>
                      <a:noFill/>
                    </a:lnR>
                    <a:lnT>
                      <a:noFill/>
                    </a:lnT>
                    <a:lnB>
                      <a:noFill/>
                    </a:lnB>
                  </a:tcPr>
                </a:tc>
                <a:tc>
                  <a:txBody>
                    <a:bodyPr/>
                    <a:lstStyle/>
                    <a:p>
                      <a:r>
                        <a:rPr lang="es-ES" sz="1200" dirty="0"/>
                        <a:t>No</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a:t>Very High</a:t>
                      </a:r>
                    </a:p>
                  </a:txBody>
                  <a:tcPr marL="63708" marR="63708" marT="31854" marB="31854" anchor="ctr">
                    <a:lnL>
                      <a:noFill/>
                    </a:lnL>
                    <a:lnR>
                      <a:noFill/>
                    </a:lnR>
                    <a:lnT>
                      <a:noFill/>
                    </a:lnT>
                    <a:lnB>
                      <a:noFill/>
                    </a:lnB>
                  </a:tcPr>
                </a:tc>
                <a:tc>
                  <a:txBody>
                    <a:bodyPr/>
                    <a:lstStyle/>
                    <a:p>
                      <a:r>
                        <a:rPr lang="es-ES" sz="1200"/>
                        <a:t>Conceptual</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696768871"/>
                  </a:ext>
                </a:extLst>
              </a:tr>
              <a:tr h="637082">
                <a:tc>
                  <a:txBody>
                    <a:bodyPr/>
                    <a:lstStyle/>
                    <a:p>
                      <a:r>
                        <a:rPr lang="es-ES" sz="1200" b="1"/>
                        <a:t>PolyOculus</a:t>
                      </a:r>
                      <a:endParaRPr lang="es-ES" sz="1200"/>
                    </a:p>
                  </a:txBody>
                  <a:tcPr marL="63708" marR="63708" marT="31854" marB="31854" anchor="ctr">
                    <a:lnL w="12700" cap="flat" cmpd="sng" algn="ctr">
                      <a:solidFill>
                        <a:schemeClr val="tx1"/>
                      </a:solidFill>
                      <a:prstDash val="solid"/>
                      <a:round/>
                      <a:headEnd type="none" w="med" len="med"/>
                      <a:tailEnd type="none" w="med" len="med"/>
                    </a:lnL>
                    <a:lnR>
                      <a:noFill/>
                    </a:lnR>
                    <a:lnT>
                      <a:noFill/>
                    </a:lnT>
                    <a:lnB>
                      <a:noFill/>
                    </a:lnB>
                  </a:tcPr>
                </a:tc>
                <a:tc>
                  <a:txBody>
                    <a:bodyPr/>
                    <a:lstStyle/>
                    <a:p>
                      <a:r>
                        <a:rPr lang="es-ES" sz="1200"/>
                        <a:t>Partial</a:t>
                      </a:r>
                    </a:p>
                  </a:txBody>
                  <a:tcPr marL="63708" marR="63708" marT="31854" marB="31854" anchor="ctr">
                    <a:lnL>
                      <a:noFill/>
                    </a:lnL>
                    <a:lnR>
                      <a:noFill/>
                    </a:lnR>
                    <a:lnT>
                      <a:noFill/>
                    </a:lnT>
                    <a:lnB>
                      <a:noFill/>
                    </a:lnB>
                  </a:tcPr>
                </a:tc>
                <a:tc>
                  <a:txBody>
                    <a:bodyPr/>
                    <a:lstStyle/>
                    <a:p>
                      <a:r>
                        <a:rPr lang="es-ES" sz="1200"/>
                        <a:t>High-precision</a:t>
                      </a:r>
                    </a:p>
                  </a:txBody>
                  <a:tcPr marL="63708" marR="63708" marT="31854" marB="31854" anchor="ctr">
                    <a:lnL>
                      <a:noFill/>
                    </a:lnL>
                    <a:lnR>
                      <a:noFill/>
                    </a:lnR>
                    <a:lnT>
                      <a:noFill/>
                    </a:lnT>
                    <a:lnB>
                      <a:noFill/>
                    </a:lnB>
                  </a:tcPr>
                </a:tc>
                <a:tc>
                  <a:txBody>
                    <a:bodyPr/>
                    <a:lstStyle/>
                    <a:p>
                      <a:r>
                        <a:rPr lang="es-ES" sz="1200" dirty="0"/>
                        <a:t>Single-</a:t>
                      </a:r>
                      <a:r>
                        <a:rPr lang="es-ES" sz="1200" dirty="0" err="1"/>
                        <a:t>mode</a:t>
                      </a:r>
                      <a:r>
                        <a:rPr lang="es-ES" sz="1200" dirty="0"/>
                        <a:t> (SM)</a:t>
                      </a:r>
                    </a:p>
                  </a:txBody>
                  <a:tcPr marL="63708" marR="63708" marT="31854" marB="31854" anchor="ctr">
                    <a:lnL>
                      <a:noFill/>
                    </a:lnL>
                    <a:lnR>
                      <a:noFill/>
                    </a:lnR>
                    <a:lnT>
                      <a:noFill/>
                    </a:lnT>
                    <a:lnB>
                      <a:noFill/>
                    </a:lnB>
                  </a:tcPr>
                </a:tc>
                <a:tc>
                  <a:txBody>
                    <a:bodyPr/>
                    <a:lstStyle/>
                    <a:p>
                      <a:r>
                        <a:rPr lang="es-ES" sz="1200" dirty="0"/>
                        <a:t>Yes</a:t>
                      </a:r>
                    </a:p>
                  </a:txBody>
                  <a:tcPr marL="63708" marR="63708" marT="31854" marB="31854" anchor="ctr">
                    <a:lnL>
                      <a:noFill/>
                    </a:lnL>
                    <a:lnR>
                      <a:noFill/>
                    </a:lnR>
                    <a:lnT>
                      <a:noFill/>
                    </a:lnT>
                    <a:lnB>
                      <a:noFill/>
                    </a:lnB>
                  </a:tcPr>
                </a:tc>
                <a:tc>
                  <a:txBody>
                    <a:bodyPr/>
                    <a:lstStyle/>
                    <a:p>
                      <a:r>
                        <a:rPr lang="es-ES" sz="1200" dirty="0"/>
                        <a:t>High</a:t>
                      </a:r>
                    </a:p>
                  </a:txBody>
                  <a:tcPr marL="63708" marR="63708" marT="31854" marB="31854" anchor="ctr">
                    <a:lnL>
                      <a:noFill/>
                    </a:lnL>
                    <a:lnR>
                      <a:noFill/>
                    </a:lnR>
                    <a:lnT>
                      <a:noFill/>
                    </a:lnT>
                    <a:lnB>
                      <a:noFill/>
                    </a:lnB>
                  </a:tcPr>
                </a:tc>
                <a:tc>
                  <a:txBody>
                    <a:bodyPr/>
                    <a:lstStyle/>
                    <a:p>
                      <a:r>
                        <a:rPr lang="es-ES" sz="1200"/>
                        <a:t>Prototype</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51177832"/>
                  </a:ext>
                </a:extLst>
              </a:tr>
              <a:tr h="445957">
                <a:tc>
                  <a:txBody>
                    <a:bodyPr/>
                    <a:lstStyle/>
                    <a:p>
                      <a:r>
                        <a:rPr lang="es-ES" sz="1200" b="1"/>
                        <a:t>LAST</a:t>
                      </a:r>
                      <a:endParaRPr lang="es-ES" sz="1200"/>
                    </a:p>
                  </a:txBody>
                  <a:tcPr marL="63708" marR="63708" marT="31854" marB="31854" anchor="ctr">
                    <a:lnL w="12700" cap="flat" cmpd="sng" algn="ctr">
                      <a:solidFill>
                        <a:schemeClr val="tx1"/>
                      </a:solidFill>
                      <a:prstDash val="solid"/>
                      <a:round/>
                      <a:headEnd type="none" w="med" len="med"/>
                      <a:tailEnd type="none" w="med" len="med"/>
                    </a:lnL>
                    <a:lnR>
                      <a:noFill/>
                    </a:lnR>
                    <a:lnT>
                      <a:noFill/>
                    </a:lnT>
                    <a:lnB>
                      <a:noFill/>
                    </a:lnB>
                  </a:tcPr>
                </a:tc>
                <a:tc>
                  <a:txBody>
                    <a:bodyPr/>
                    <a:lstStyle/>
                    <a:p>
                      <a:r>
                        <a:rPr lang="es-ES" sz="1200"/>
                        <a:t>Yes</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a:t>No</a:t>
                      </a:r>
                    </a:p>
                  </a:txBody>
                  <a:tcPr marL="63708" marR="63708" marT="31854" marB="31854" anchor="ctr">
                    <a:lnL>
                      <a:noFill/>
                    </a:lnL>
                    <a:lnR>
                      <a:noFill/>
                    </a:lnR>
                    <a:lnT>
                      <a:noFill/>
                    </a:lnT>
                    <a:lnB>
                      <a:noFill/>
                    </a:lnB>
                  </a:tcPr>
                </a:tc>
                <a:tc>
                  <a:txBody>
                    <a:bodyPr/>
                    <a:lstStyle/>
                    <a:p>
                      <a:r>
                        <a:rPr lang="es-ES" sz="1200" dirty="0"/>
                        <a:t>No</a:t>
                      </a:r>
                    </a:p>
                  </a:txBody>
                  <a:tcPr marL="63708" marR="63708" marT="31854" marB="31854" anchor="ctr">
                    <a:lnL>
                      <a:noFill/>
                    </a:lnL>
                    <a:lnR>
                      <a:noFill/>
                    </a:lnR>
                    <a:lnT>
                      <a:noFill/>
                    </a:lnT>
                    <a:lnB>
                      <a:noFill/>
                    </a:lnB>
                  </a:tcPr>
                </a:tc>
                <a:tc>
                  <a:txBody>
                    <a:bodyPr/>
                    <a:lstStyle/>
                    <a:p>
                      <a:r>
                        <a:rPr lang="es-ES" sz="1200" dirty="0"/>
                        <a:t>High</a:t>
                      </a:r>
                    </a:p>
                  </a:txBody>
                  <a:tcPr marL="63708" marR="63708" marT="31854" marB="31854" anchor="ctr">
                    <a:lnL>
                      <a:noFill/>
                    </a:lnL>
                    <a:lnR>
                      <a:noFill/>
                    </a:lnR>
                    <a:lnT>
                      <a:noFill/>
                    </a:lnT>
                    <a:lnB>
                      <a:noFill/>
                    </a:lnB>
                  </a:tcPr>
                </a:tc>
                <a:tc>
                  <a:txBody>
                    <a:bodyPr/>
                    <a:lstStyle/>
                    <a:p>
                      <a:r>
                        <a:rPr lang="es-ES" sz="1200"/>
                        <a:t>Operational</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949502896"/>
                  </a:ext>
                </a:extLst>
              </a:tr>
              <a:tr h="637082">
                <a:tc>
                  <a:txBody>
                    <a:bodyPr/>
                    <a:lstStyle/>
                    <a:p>
                      <a:r>
                        <a:rPr lang="es-ES" sz="1200" b="1"/>
                        <a:t>MAST</a:t>
                      </a:r>
                      <a:endParaRPr lang="es-ES" sz="1200"/>
                    </a:p>
                  </a:txBody>
                  <a:tcPr marL="63708" marR="63708" marT="31854" marB="31854"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r>
                        <a:rPr lang="es-ES" sz="1200"/>
                        <a:t>No</a:t>
                      </a:r>
                    </a:p>
                  </a:txBody>
                  <a:tcPr marL="63708" marR="63708" marT="31854" marB="31854" anchor="ctr">
                    <a:lnL>
                      <a:noFill/>
                    </a:lnL>
                    <a:lnR>
                      <a:noFill/>
                    </a:lnR>
                    <a:lnT>
                      <a:noFill/>
                    </a:lnT>
                    <a:lnB w="12700" cap="flat" cmpd="sng" algn="ctr">
                      <a:solidFill>
                        <a:schemeClr val="tx1"/>
                      </a:solidFill>
                      <a:prstDash val="solid"/>
                      <a:round/>
                      <a:headEnd type="none" w="med" len="med"/>
                      <a:tailEnd type="none" w="med" len="med"/>
                    </a:lnB>
                  </a:tcPr>
                </a:tc>
                <a:tc>
                  <a:txBody>
                    <a:bodyPr/>
                    <a:lstStyle/>
                    <a:p>
                      <a:r>
                        <a:rPr lang="es-ES" sz="1200"/>
                        <a:t>High-throughput</a:t>
                      </a:r>
                    </a:p>
                  </a:txBody>
                  <a:tcPr marL="63708" marR="63708" marT="31854" marB="31854" anchor="ctr">
                    <a:lnL>
                      <a:noFill/>
                    </a:lnL>
                    <a:lnR>
                      <a:noFill/>
                    </a:lnR>
                    <a:lnT>
                      <a:noFill/>
                    </a:lnT>
                    <a:lnB w="12700" cap="flat" cmpd="sng" algn="ctr">
                      <a:solidFill>
                        <a:schemeClr val="tx1"/>
                      </a:solidFill>
                      <a:prstDash val="solid"/>
                      <a:round/>
                      <a:headEnd type="none" w="med" len="med"/>
                      <a:tailEnd type="none" w="med" len="med"/>
                    </a:lnB>
                  </a:tcPr>
                </a:tc>
                <a:tc>
                  <a:txBody>
                    <a:bodyPr/>
                    <a:lstStyle/>
                    <a:p>
                      <a:r>
                        <a:rPr lang="es-ES" sz="1200"/>
                        <a:t>Yes</a:t>
                      </a:r>
                    </a:p>
                  </a:txBody>
                  <a:tcPr marL="63708" marR="63708" marT="31854" marB="31854" anchor="ctr">
                    <a:lnL>
                      <a:noFill/>
                    </a:lnL>
                    <a:lnR>
                      <a:noFill/>
                    </a:lnR>
                    <a:lnT>
                      <a:noFill/>
                    </a:lnT>
                    <a:lnB w="12700" cap="flat" cmpd="sng" algn="ctr">
                      <a:solidFill>
                        <a:schemeClr val="tx1"/>
                      </a:solidFill>
                      <a:prstDash val="solid"/>
                      <a:round/>
                      <a:headEnd type="none" w="med" len="med"/>
                      <a:tailEnd type="none" w="med" len="med"/>
                    </a:lnB>
                  </a:tcPr>
                </a:tc>
                <a:tc>
                  <a:txBody>
                    <a:bodyPr/>
                    <a:lstStyle/>
                    <a:p>
                      <a:r>
                        <a:rPr lang="es-ES" sz="1200"/>
                        <a:t>No</a:t>
                      </a:r>
                    </a:p>
                  </a:txBody>
                  <a:tcPr marL="63708" marR="63708" marT="31854" marB="31854" anchor="ctr">
                    <a:lnL>
                      <a:noFill/>
                    </a:lnL>
                    <a:lnR>
                      <a:noFill/>
                    </a:lnR>
                    <a:lnT>
                      <a:noFill/>
                    </a:lnT>
                    <a:lnB w="12700" cap="flat" cmpd="sng" algn="ctr">
                      <a:solidFill>
                        <a:schemeClr val="tx1"/>
                      </a:solidFill>
                      <a:prstDash val="solid"/>
                      <a:round/>
                      <a:headEnd type="none" w="med" len="med"/>
                      <a:tailEnd type="none" w="med" len="med"/>
                    </a:lnB>
                  </a:tcPr>
                </a:tc>
                <a:tc>
                  <a:txBody>
                    <a:bodyPr/>
                    <a:lstStyle/>
                    <a:p>
                      <a:r>
                        <a:rPr lang="es-ES" sz="1200" dirty="0"/>
                        <a:t>High</a:t>
                      </a:r>
                    </a:p>
                  </a:txBody>
                  <a:tcPr marL="63708" marR="63708" marT="31854" marB="31854" anchor="ctr">
                    <a:lnL>
                      <a:noFill/>
                    </a:lnL>
                    <a:lnR>
                      <a:noFill/>
                    </a:lnR>
                    <a:lnT>
                      <a:noFill/>
                    </a:lnT>
                    <a:lnB w="12700" cap="flat" cmpd="sng" algn="ctr">
                      <a:solidFill>
                        <a:schemeClr val="tx1"/>
                      </a:solidFill>
                      <a:prstDash val="solid"/>
                      <a:round/>
                      <a:headEnd type="none" w="med" len="med"/>
                      <a:tailEnd type="none" w="med" len="med"/>
                    </a:lnB>
                  </a:tcPr>
                </a:tc>
                <a:tc>
                  <a:txBody>
                    <a:bodyPr/>
                    <a:lstStyle/>
                    <a:p>
                      <a:r>
                        <a:rPr lang="es-ES" sz="1200" dirty="0" err="1"/>
                        <a:t>Proposed</a:t>
                      </a:r>
                      <a:r>
                        <a:rPr lang="es-ES" sz="1200" dirty="0"/>
                        <a:t> (2024)</a:t>
                      </a:r>
                    </a:p>
                  </a:txBody>
                  <a:tcPr marL="63708" marR="63708" marT="31854" marB="31854"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9182563"/>
                  </a:ext>
                </a:extLst>
              </a:tr>
            </a:tbl>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3018655018"/>
              </p:ext>
            </p:extLst>
          </p:nvPr>
        </p:nvGraphicFramePr>
        <p:xfrm>
          <a:off x="10212367" y="0"/>
          <a:ext cx="1979633" cy="920355"/>
        </p:xfrm>
        <a:graphic>
          <a:graphicData uri="http://schemas.openxmlformats.org/presentationml/2006/ole">
            <mc:AlternateContent xmlns:mc="http://schemas.openxmlformats.org/markup-compatibility/2006">
              <mc:Choice xmlns:v="urn:schemas-microsoft-com:vml" Requires="v">
                <p:oleObj spid="_x0000_s20528" name="Bitmap Image" r:id="rId3" imgW="11944440" imgH="5553000" progId="PBrush">
                  <p:embed/>
                </p:oleObj>
              </mc:Choice>
              <mc:Fallback>
                <p:oleObj name="Bitmap Image" r:id="rId3" imgW="11944440" imgH="5553000" progId="PBrush">
                  <p:embed/>
                  <p:pic>
                    <p:nvPicPr>
                      <p:cNvPr id="6" name="Objeto 5"/>
                      <p:cNvPicPr/>
                      <p:nvPr/>
                    </p:nvPicPr>
                    <p:blipFill>
                      <a:blip r:embed="rId4"/>
                      <a:stretch>
                        <a:fillRect/>
                      </a:stretch>
                    </p:blipFill>
                    <p:spPr>
                      <a:xfrm>
                        <a:off x="10212367" y="0"/>
                        <a:ext cx="1979633" cy="920355"/>
                      </a:xfrm>
                      <a:prstGeom prst="rect">
                        <a:avLst/>
                      </a:prstGeom>
                    </p:spPr>
                  </p:pic>
                </p:oleObj>
              </mc:Fallback>
            </mc:AlternateContent>
          </a:graphicData>
        </a:graphic>
      </p:graphicFrame>
      <p:pic>
        <p:nvPicPr>
          <p:cNvPr id="6" name="Picture 2" descr="https://www.diyphotography.net/wp-content/uploads/2021/11/dragonfly-array-745x419.jpg?ezimgfmt=rs:745x419/rscb1/ngcb1/notWeb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8559" y="1938690"/>
            <a:ext cx="2173808" cy="12225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The Argus Array &amp; the Evryscopes -"/>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36414" y="3298926"/>
            <a:ext cx="2565769" cy="1790852"/>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7"/>
          <a:stretch>
            <a:fillRect/>
          </a:stretch>
        </p:blipFill>
        <p:spPr>
          <a:xfrm>
            <a:off x="7806813" y="5198030"/>
            <a:ext cx="3434361" cy="1551177"/>
          </a:xfrm>
          <a:prstGeom prst="rect">
            <a:avLst/>
          </a:prstGeom>
        </p:spPr>
      </p:pic>
      <p:pic>
        <p:nvPicPr>
          <p:cNvPr id="10" name="Marcador de posición de imagen 4"/>
          <p:cNvPicPr>
            <a:picLocks noGrp="1" noChangeAspect="1"/>
          </p:cNvPicPr>
          <p:nvPr>
            <p:ph type="pic" sz="quarter" idx="11"/>
          </p:nvPr>
        </p:nvPicPr>
        <p:blipFill>
          <a:blip r:embed="rId8"/>
          <a:srcRect t="12559" b="12559"/>
          <a:stretch>
            <a:fillRect/>
          </a:stretch>
        </p:blipFill>
        <p:spPr>
          <a:xfrm>
            <a:off x="10261245" y="1980528"/>
            <a:ext cx="1881876" cy="1058555"/>
          </a:xfrm>
          <a:prstGeom prst="rect">
            <a:avLst/>
          </a:prstGeom>
        </p:spPr>
      </p:pic>
      <p:pic>
        <p:nvPicPr>
          <p:cNvPr id="11" name="Imagen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874" y="63228"/>
            <a:ext cx="725868" cy="725868"/>
          </a:xfrm>
          <a:prstGeom prst="rect">
            <a:avLst/>
          </a:prstGeom>
        </p:spPr>
      </p:pic>
    </p:spTree>
    <p:extLst>
      <p:ext uri="{BB962C8B-B14F-4D97-AF65-F5344CB8AC3E}">
        <p14:creationId xmlns:p14="http://schemas.microsoft.com/office/powerpoint/2010/main" val="2212496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2833</TotalTime>
  <Words>1031</Words>
  <Application>Microsoft Office PowerPoint</Application>
  <PresentationFormat>Panorámica</PresentationFormat>
  <Paragraphs>231</Paragraphs>
  <Slides>16</Slides>
  <Notes>2</Notes>
  <HiddenSlides>0</HiddenSlides>
  <MMClips>2</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16</vt:i4>
      </vt:variant>
    </vt:vector>
  </HeadingPairs>
  <TitlesOfParts>
    <vt:vector size="27" baseType="lpstr">
      <vt:lpstr>ADLaM Display</vt:lpstr>
      <vt:lpstr>Arial</vt:lpstr>
      <vt:lpstr>Calibri</vt:lpstr>
      <vt:lpstr>Century Gothic</vt:lpstr>
      <vt:lpstr>Johnston ITC Std Light</vt:lpstr>
      <vt:lpstr>NimbusRomNo9L-Regu</vt:lpstr>
      <vt:lpstr>Symbol</vt:lpstr>
      <vt:lpstr>Wingdings</vt:lpstr>
      <vt:lpstr>Wingdings 3</vt:lpstr>
      <vt:lpstr>Espiral</vt:lpstr>
      <vt:lpstr>Bitmap Image</vt:lpstr>
      <vt:lpstr>Presentación de PowerPoint</vt:lpstr>
      <vt:lpstr>Presentación de PowerPoint</vt:lpstr>
      <vt:lpstr>Presentación de PowerPoint</vt:lpstr>
      <vt:lpstr>Presentación de PowerPoint</vt:lpstr>
      <vt:lpstr>Where?... In Calar Alto Observatory </vt:lpstr>
      <vt:lpstr>CARMENES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MARCOT PF observations – Imaging mode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Kelt-9</dc:title>
  <dc:creator>Jesus Aceituno</dc:creator>
  <cp:lastModifiedBy>Jesús Aceituno</cp:lastModifiedBy>
  <cp:revision>242</cp:revision>
  <dcterms:created xsi:type="dcterms:W3CDTF">2021-04-12T09:00:09Z</dcterms:created>
  <dcterms:modified xsi:type="dcterms:W3CDTF">2025-11-26T07:26:21Z</dcterms:modified>
</cp:coreProperties>
</file>