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997" r:id="rId3"/>
    <p:sldId id="1315" r:id="rId4"/>
    <p:sldId id="1314" r:id="rId5"/>
    <p:sldId id="2844" r:id="rId6"/>
    <p:sldId id="1325" r:id="rId7"/>
    <p:sldId id="1316" r:id="rId8"/>
    <p:sldId id="1323" r:id="rId9"/>
    <p:sldId id="1324" r:id="rId10"/>
    <p:sldId id="582" r:id="rId11"/>
    <p:sldId id="1320" r:id="rId12"/>
    <p:sldId id="584" r:id="rId13"/>
    <p:sldId id="1317" r:id="rId14"/>
    <p:sldId id="585" r:id="rId15"/>
    <p:sldId id="1318" r:id="rId16"/>
    <p:sldId id="586" r:id="rId17"/>
    <p:sldId id="2843" r:id="rId18"/>
    <p:sldId id="1319" r:id="rId19"/>
    <p:sldId id="1307" r:id="rId20"/>
    <p:sldId id="2842" r:id="rId21"/>
  </p:sldIdLst>
  <p:sldSz cx="12192000" cy="6858000"/>
  <p:notesSz cx="6858000" cy="9144000"/>
  <p:embeddedFontLst>
    <p:embeddedFont>
      <p:font typeface="Calibri Light" panose="020F0302020204030204" pitchFamily="34" charset="0"/>
      <p:regular r:id="rId23"/>
      <p:italic r:id="rId24"/>
    </p:embeddedFont>
    <p:embeddedFont>
      <p:font typeface="Arial Rounded MT Bold" panose="020F0704030504030204" pitchFamily="34" charset="0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FEE20-A750-45E4-85F5-DA85B6A28E48}" v="294" dt="2024-05-04T13:46:00.346"/>
    <p1510:client id="{CED9AB54-FA59-49F8-83DA-44D8F50C1747}" v="16" dt="2024-05-04T16:16:17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0"/>
    <p:restoredTop sz="96256" autoAdjust="0"/>
  </p:normalViewPr>
  <p:slideViewPr>
    <p:cSldViewPr snapToGrid="0">
      <p:cViewPr varScale="1">
        <p:scale>
          <a:sx n="54" d="100"/>
          <a:sy n="54" d="100"/>
        </p:scale>
        <p:origin x="1214" y="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200" d="100"/>
        <a:sy n="200" d="100"/>
      </p:scale>
      <p:origin x="0" y="-11587"/>
    </p:cViewPr>
  </p:sorterViewPr>
  <p:notesViewPr>
    <p:cSldViewPr snapToGrid="0">
      <p:cViewPr varScale="1">
        <p:scale>
          <a:sx n="138" d="100"/>
          <a:sy n="138" d="100"/>
        </p:scale>
        <p:origin x="306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9EDAB-D8DC-2D4B-961F-13A2F0018C8D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995EE-C30A-F247-8705-D87F53548AB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0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120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58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5E0BB-9878-1AD7-DF6A-2A19D5268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89D8B38-E4D0-50D3-1826-779536BDC8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1AD5782-D933-90D2-5508-58263FEE35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BAFF39A-F45D-E8D8-4A5D-2B0167D464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2428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A2DE9-F68E-0759-682A-5110A2018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C75806E-52F5-B501-E7B6-6B7F02BE4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B04F4CA-5775-9F2A-5693-77B8AC9D6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E1C86B-CDF0-0874-96AC-B04B856DDB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3597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20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2EC1E-DFE2-89DD-7E2B-BDD0B4FE3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32360B4-7E75-FD69-DE82-66AC3E4F9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7AE54D3-AD28-5929-B32A-380A078729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37B03B-0009-A5B3-38E7-DCDBC36ECE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2317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6DB05-AA4B-C8AE-3D5F-5A60C1A3E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B37B0CB-E583-3346-8489-0A551FAE6B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32765D-BF66-EA2F-9555-868665790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946BE4-76BF-EC6D-FA6A-177251A8EC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9291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D5C26-F3C7-8753-2907-FE46DF2CE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BFC702F-74B3-A649-2FA6-486019DCFF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5AA241B-5609-C55D-296F-9BA47ED5B5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4FF002D-C3ED-C669-6B99-166218C3C6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290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38E0D-9F52-5555-4341-301CECB99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D212B80-7007-567B-A696-D8FD1A5B3A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7AE7836-42C2-465F-3714-114222FB67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DF33B7-98AC-5BE2-0FE1-2AFF5C28E0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8749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3CC62-3299-0F27-B449-9589BA16F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D913F7B-22C4-BD33-2854-287D3BB135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DB670D4-BCA7-4990-58C0-5F7097155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349771-DC9D-9B0B-822D-E88133C8EB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8570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A94A1-C585-F0A1-1220-4166C6389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92CCB20-B715-E0E1-A988-318F4AB678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6D54A65-E7CC-7953-4F4C-D03B0E0E78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AF7117-79CB-F871-5990-D8C841BC37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8509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8B3B8-8887-6683-C5A9-E00EC214D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DAB98CD-2C29-3BCC-4657-3E3261EFB1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71BB08C-F08B-534B-610C-70504BA57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D12BF5-30A3-C00A-5DCE-1AD96CF165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2139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92D-EAB3-B443-988E-2D50D6049447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2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9C79-7B1F-C443-B7B9-2B70D7EBCD97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9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D6D9-AACE-7349-9266-8A6B4913FEBC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1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3C94B-C2EF-4A4F-AD9B-D21872FB2871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  <a:prstGeom prst="roundRect">
            <a:avLst>
              <a:gd name="adj" fmla="val 34880"/>
            </a:avLst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>
              <a:defRPr sz="20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BD77730-904C-4944-9B34-9295FCD08D9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8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0E69-042B-3F48-B724-A9C69E951A6B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6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E2AB-5C05-A741-9993-52B8AD5BEC4B}" type="datetime1">
              <a:rPr lang="es-ES" smtClean="0"/>
              <a:t>23/11/2025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7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2675-54A9-974E-9BA5-9B4E319FED75}" type="datetime1">
              <a:rPr lang="es-ES" smtClean="0"/>
              <a:t>23/11/2025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7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095D-1405-574B-A136-07A2029A5F71}" type="datetime1">
              <a:rPr lang="es-ES" smtClean="0"/>
              <a:t>23/11/2025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5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9C56-40B3-0742-904C-893372E11DED}" type="datetime1">
              <a:rPr lang="es-ES" smtClean="0"/>
              <a:t>23/11/2025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6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DCDF-0EF0-5E47-9320-37F4C0AF099C}" type="datetime1">
              <a:rPr lang="es-ES" smtClean="0"/>
              <a:t>23/11/2025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22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185A2-2537-974A-85A8-277597DDE553}" type="datetime1">
              <a:rPr lang="es-ES" smtClean="0"/>
              <a:t>23/11/2025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EE95F-7CD8-0B4F-80EE-5643341BCF65}" type="datetime1">
              <a:rPr lang="es-ES" smtClean="0"/>
              <a:t>23/11/2025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jpeg"/><Relationship Id="rId7" Type="http://schemas.openxmlformats.org/officeDocument/2006/relationships/image" Target="../media/image39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42.png"/><Relationship Id="rId5" Type="http://schemas.openxmlformats.org/officeDocument/2006/relationships/image" Target="../media/image15.png"/><Relationship Id="rId10" Type="http://schemas.openxmlformats.org/officeDocument/2006/relationships/image" Target="../media/image41.jpeg"/><Relationship Id="rId4" Type="http://schemas.openxmlformats.org/officeDocument/2006/relationships/image" Target="../media/image14.pn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4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7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png"/><Relationship Id="rId18" Type="http://schemas.openxmlformats.org/officeDocument/2006/relationships/image" Target="../media/image7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12" Type="http://schemas.openxmlformats.org/officeDocument/2006/relationships/image" Target="../media/image65.png"/><Relationship Id="rId17" Type="http://schemas.openxmlformats.org/officeDocument/2006/relationships/image" Target="../media/image70.jpeg"/><Relationship Id="rId2" Type="http://schemas.openxmlformats.org/officeDocument/2006/relationships/image" Target="../media/image4.png"/><Relationship Id="rId16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11" Type="http://schemas.openxmlformats.org/officeDocument/2006/relationships/image" Target="../media/image64.png"/><Relationship Id="rId5" Type="http://schemas.openxmlformats.org/officeDocument/2006/relationships/image" Target="../media/image58.jpeg"/><Relationship Id="rId15" Type="http://schemas.openxmlformats.org/officeDocument/2006/relationships/image" Target="../media/image6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Relationship Id="rId14" Type="http://schemas.openxmlformats.org/officeDocument/2006/relationships/image" Target="../media/image67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9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2877" y="487679"/>
            <a:ext cx="11016867" cy="6370319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Introduction and highlights of </a:t>
            </a: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LIA5: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Direct searches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for Dark Matter</a:t>
            </a:r>
            <a:endParaRPr lang="en-US" sz="4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Igor G. Irastorza (CAPA/UNIZAR) 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Reunión Final del Plan Complementario de Astrofísica y Altas Energías, </a:t>
            </a:r>
            <a:r>
              <a:rPr lang="es-E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7">
            <a:extLst>
              <a:ext uri="{FF2B5EF4-FFF2-40B4-BE49-F238E27FC236}">
                <a16:creationId xmlns:a16="http://schemas.microsoft.com/office/drawing/2014/main" id="{501ECF65-9F37-6BDF-5C5D-4150A6A43E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0" t="22368" r="24276" b="20668"/>
          <a:stretch/>
        </p:blipFill>
        <p:spPr>
          <a:xfrm>
            <a:off x="112027" y="3820583"/>
            <a:ext cx="3393359" cy="254973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75D77E8-5090-F83E-6A33-75A3BAC3D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008" y="2344102"/>
            <a:ext cx="3647728" cy="58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DF27F59-1CBD-01D1-B89F-38C64264B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386" y="4572300"/>
            <a:ext cx="5396345" cy="168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creenshot 2025-09-05 at 18.33.19.png" descr="Screenshot 2025-09-05 at 18.33.19.png">
            <a:extLst>
              <a:ext uri="{FF2B5EF4-FFF2-40B4-BE49-F238E27FC236}">
                <a16:creationId xmlns:a16="http://schemas.microsoft.com/office/drawing/2014/main" id="{2589E561-8927-DEC6-9564-A2F942623F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05" t="7771" r="42191" b="51328"/>
          <a:stretch>
            <a:fillRect/>
          </a:stretch>
        </p:blipFill>
        <p:spPr>
          <a:xfrm>
            <a:off x="7561045" y="3074026"/>
            <a:ext cx="2118138" cy="138595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4C1B39-1C18-C51E-9F2C-CFFE526285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809" y="3089087"/>
            <a:ext cx="1861150" cy="1370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D4F6AF-8A64-BE65-01F1-C70859445F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1887" y="3672838"/>
            <a:ext cx="1909464" cy="2471072"/>
          </a:xfrm>
          <a:prstGeom prst="rect">
            <a:avLst/>
          </a:prstGeom>
        </p:spPr>
      </p:pic>
      <p:pic>
        <p:nvPicPr>
          <p:cNvPr id="7" name="Imagen 23">
            <a:extLst>
              <a:ext uri="{FF2B5EF4-FFF2-40B4-BE49-F238E27FC236}">
                <a16:creationId xmlns:a16="http://schemas.microsoft.com/office/drawing/2014/main" id="{AADB0CFF-1FC7-FCC7-E25A-0291DAFF32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926" t="25369" r="14444" b="12159"/>
          <a:stretch>
            <a:fillRect/>
          </a:stretch>
        </p:blipFill>
        <p:spPr>
          <a:xfrm>
            <a:off x="6290535" y="3074026"/>
            <a:ext cx="1158548" cy="138595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074" name="Picture 2" descr="Photo Gallery of the ANAIS Experiment - LSC Canfranc">
            <a:extLst>
              <a:ext uri="{FF2B5EF4-FFF2-40B4-BE49-F238E27FC236}">
                <a16:creationId xmlns:a16="http://schemas.microsoft.com/office/drawing/2014/main" id="{FC119E1E-2832-FA40-89F6-8F771E8CB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2" y="3090744"/>
            <a:ext cx="1825650" cy="136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3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D41F8-C020-46BF-BF8A-75BD726B5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590"/>
          </a:xfrm>
        </p:spPr>
        <p:txBody>
          <a:bodyPr/>
          <a:lstStyle/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CADEX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- Canfranc Axion Detector Experiment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D19B9B0-3E33-4B8B-83F1-EA5F52E822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776311D-7669-4193-A7DB-43976B85D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336584"/>
            <a:ext cx="399920" cy="47341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666AB72-78C5-4B99-9719-EDD39C814DFF}"/>
              </a:ext>
            </a:extLst>
          </p:cNvPr>
          <p:cNvSpPr/>
          <p:nvPr/>
        </p:nvSpPr>
        <p:spPr>
          <a:xfrm>
            <a:off x="1085720" y="3416134"/>
            <a:ext cx="3830210" cy="1253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14 PM (POSTDOC; CAB)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6 PM (ESTUDIANTE; IFIC 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12 PM (POSTDOC, IFCA)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BB14CE3-47B1-461F-A9E3-AC6417D9C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23" y="5105400"/>
            <a:ext cx="400050" cy="401885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7553AE1-C7B2-4433-A3D3-2E845676F60F}"/>
              </a:ext>
            </a:extLst>
          </p:cNvPr>
          <p:cNvSpPr/>
          <p:nvPr/>
        </p:nvSpPr>
        <p:spPr>
          <a:xfrm>
            <a:off x="1143000" y="5097677"/>
            <a:ext cx="383021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740 K</a:t>
            </a:r>
            <a:r>
              <a:rPr lang="es-ES" sz="1600" i="0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4CC6C01-6A5E-40CD-967E-671445BBC6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  <p:sp>
        <p:nvSpPr>
          <p:cNvPr id="8" name="Marcador de fecha 3">
            <a:extLst>
              <a:ext uri="{FF2B5EF4-FFF2-40B4-BE49-F238E27FC236}">
                <a16:creationId xmlns:a16="http://schemas.microsoft.com/office/drawing/2014/main" id="{8A34EA53-402D-C3C0-B1FF-50FF60AF10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98C783FE-F2C2-A0BB-84E5-910721CC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2" name="Marcador de número de diapositiva 9">
            <a:extLst>
              <a:ext uri="{FF2B5EF4-FFF2-40B4-BE49-F238E27FC236}">
                <a16:creationId xmlns:a16="http://schemas.microsoft.com/office/drawing/2014/main" id="{28BDE577-1410-235C-2DE7-1442C809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pic>
        <p:nvPicPr>
          <p:cNvPr id="19" name="Google Shape;101;p25">
            <a:extLst>
              <a:ext uri="{FF2B5EF4-FFF2-40B4-BE49-F238E27FC236}">
                <a16:creationId xmlns:a16="http://schemas.microsoft.com/office/drawing/2014/main" id="{5437A11A-5FEB-DAC4-51C0-E4D09D64BDCE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7143" y="1545021"/>
            <a:ext cx="2470962" cy="111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FIC Instituto de Física Corpuscular | Paterna">
            <a:extLst>
              <a:ext uri="{FF2B5EF4-FFF2-40B4-BE49-F238E27FC236}">
                <a16:creationId xmlns:a16="http://schemas.microsoft.com/office/drawing/2014/main" id="{0319E270-568C-DAC7-215C-7DADB74D44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5" b="19248"/>
          <a:stretch>
            <a:fillRect/>
          </a:stretch>
        </p:blipFill>
        <p:spPr bwMode="auto">
          <a:xfrm>
            <a:off x="7893542" y="3872374"/>
            <a:ext cx="742457" cy="4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C31481C-3A52-C002-D233-6E8647F24EB7}"/>
              </a:ext>
            </a:extLst>
          </p:cNvPr>
          <p:cNvGrpSpPr/>
          <p:nvPr/>
        </p:nvGrpSpPr>
        <p:grpSpPr>
          <a:xfrm>
            <a:off x="7133960" y="3757905"/>
            <a:ext cx="62468" cy="65639"/>
            <a:chOff x="2311617" y="3740215"/>
            <a:chExt cx="1999669" cy="2752659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B8391176-D2B9-4E4F-B429-C5988D3022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79" t="19594" r="3462" b="43737"/>
            <a:stretch>
              <a:fillRect/>
            </a:stretch>
          </p:blipFill>
          <p:spPr bwMode="auto">
            <a:xfrm>
              <a:off x="2311617" y="5404956"/>
              <a:ext cx="1992721" cy="1087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52D60963-19F2-9702-4775-1F9120398D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7" t="11205" r="82123" b="9576"/>
            <a:stretch>
              <a:fillRect/>
            </a:stretch>
          </p:blipFill>
          <p:spPr bwMode="auto">
            <a:xfrm>
              <a:off x="2318565" y="3740215"/>
              <a:ext cx="1992721" cy="1858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6" name="Picture 4" descr="IFCA | Instituto de Física de Cantabria Imagen Corporativa">
            <a:extLst>
              <a:ext uri="{FF2B5EF4-FFF2-40B4-BE49-F238E27FC236}">
                <a16:creationId xmlns:a16="http://schemas.microsoft.com/office/drawing/2014/main" id="{0A271544-4174-1C8D-8FA1-E11B1E1B6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594" y="1288508"/>
            <a:ext cx="1328615" cy="47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ROVEEDORES CAB – CAB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15" y="3120064"/>
            <a:ext cx="850975" cy="8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4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ED4BDEE0-50B2-E632-72D2-B19EBF1126A2}"/>
              </a:ext>
            </a:extLst>
          </p:cNvPr>
          <p:cNvSpPr txBox="1">
            <a:spLocks/>
          </p:cNvSpPr>
          <p:nvPr/>
        </p:nvSpPr>
        <p:spPr>
          <a:xfrm>
            <a:off x="4495800" y="365126"/>
            <a:ext cx="6858000" cy="985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CADEX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- Highlights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oogle Shape;101;p25">
            <a:extLst>
              <a:ext uri="{FF2B5EF4-FFF2-40B4-BE49-F238E27FC236}">
                <a16:creationId xmlns:a16="http://schemas.microsoft.com/office/drawing/2014/main" id="{079683FA-B4DD-395B-F05F-9CA3486B6BE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0486" y="555746"/>
            <a:ext cx="2470962" cy="1119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CA95E414-B2BC-651F-EE81-48A382DC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2590" y="1350716"/>
            <a:ext cx="8066156" cy="5291383"/>
          </a:xfrm>
        </p:spPr>
        <p:txBody>
          <a:bodyPr/>
          <a:lstStyle/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axion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haloscope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 to search for QCD axion Dark Matter (DM) in the W-band (80-110 GHz) - well-motivated but so far unexplored region of parameter space (m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330-460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μeV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Spanish collaboration with experiment to eventually be hosted at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Canfranc Underground Lab (LSC)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Synergetic activity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within IFCA - participation from both Particle Physics and Cosmology groups and with other groups from the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en-GB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Complementario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(CAB @ Madrid).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IFCA leads the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Science Working Group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FCA equipping a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laboratory CRYOLAB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demonstrate the integration of  the core technologies:  Cryostat acquisition, installation and operation. Demonstration of key technology (magnet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haloscope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detectors,…) this activity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partially  funded the </a:t>
            </a:r>
            <a:r>
              <a:rPr lang="en-GB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Plan </a:t>
            </a:r>
            <a:r>
              <a:rPr lang="en-GB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Complementario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23">
            <a:extLst>
              <a:ext uri="{FF2B5EF4-FFF2-40B4-BE49-F238E27FC236}">
                <a16:creationId xmlns:a16="http://schemas.microsoft.com/office/drawing/2014/main" id="{7A144C2B-8371-956A-F7AB-0EC7818B35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26" t="3333" r="14444"/>
          <a:stretch/>
        </p:blipFill>
        <p:spPr>
          <a:xfrm>
            <a:off x="839745" y="1893727"/>
            <a:ext cx="2131376" cy="3945313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9" name="CuadroTexto 24">
            <a:extLst>
              <a:ext uri="{FF2B5EF4-FFF2-40B4-BE49-F238E27FC236}">
                <a16:creationId xmlns:a16="http://schemas.microsoft.com/office/drawing/2014/main" id="{484DAB5A-EF7F-8B1C-DA83-B8DF96A259A0}"/>
              </a:ext>
            </a:extLst>
          </p:cNvPr>
          <p:cNvSpPr txBox="1"/>
          <p:nvPr/>
        </p:nvSpPr>
        <p:spPr>
          <a:xfrm>
            <a:off x="158276" y="5602382"/>
            <a:ext cx="1362937" cy="699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Dilution</a:t>
            </a:r>
            <a:endParaRPr lang="en-GB" sz="1400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l"/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</a:t>
            </a:r>
            <a:r>
              <a:rPr lang="en-GB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efrigerator</a:t>
            </a:r>
            <a:endParaRPr lang="en-GB" sz="1400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l"/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at </a:t>
            </a:r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Cryolab</a:t>
            </a:r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(IFCA)</a:t>
            </a:r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6CDBC29B-0AF0-1D96-A0D7-1286F5FD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DA5A7D71-7820-B2BA-C062-F40CF30C8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2" name="Marcador de número de diapositiva 9">
            <a:extLst>
              <a:ext uri="{FF2B5EF4-FFF2-40B4-BE49-F238E27FC236}">
                <a16:creationId xmlns:a16="http://schemas.microsoft.com/office/drawing/2014/main" id="{A6BABFE1-B0DB-30A9-1588-072D985DEEE3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045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D41F8-C020-46BF-BF8A-75BD726B5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477"/>
            <a:ext cx="10515600" cy="979187"/>
          </a:xfrm>
        </p:spPr>
        <p:txBody>
          <a:bodyPr/>
          <a:lstStyle/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ANAIS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Annual modulation with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NaI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Scintillators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E41167-1D23-4C02-A027-1D2F68D905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D19B9B0-3E33-4B8B-83F1-EA5F52E822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776311D-7669-4193-A7DB-43976B85D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53" y="4022145"/>
            <a:ext cx="399920" cy="47341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666AB72-78C5-4B99-9719-EDD39C814DFF}"/>
              </a:ext>
            </a:extLst>
          </p:cNvPr>
          <p:cNvSpPr/>
          <p:nvPr/>
        </p:nvSpPr>
        <p:spPr>
          <a:xfrm>
            <a:off x="1039473" y="4101695"/>
            <a:ext cx="3830210" cy="102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i="0" dirty="0"/>
              <a:t>3 PM (STUDENT, CAPA)</a:t>
            </a:r>
          </a:p>
          <a:p>
            <a:pPr algn="l">
              <a:lnSpc>
                <a:spcPct val="150000"/>
              </a:lnSpc>
            </a:pPr>
            <a:r>
              <a:rPr lang="en-GB" i="0" dirty="0"/>
              <a:t>31 PM (POSTDOC, CAPA)</a:t>
            </a:r>
            <a:endParaRPr lang="en-GB" sz="16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BB14CE3-47B1-461F-A9E3-AC6417D9C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23" y="5105400"/>
            <a:ext cx="400050" cy="401885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7553AE1-C7B2-4433-A3D3-2E845676F60F}"/>
              </a:ext>
            </a:extLst>
          </p:cNvPr>
          <p:cNvSpPr/>
          <p:nvPr/>
        </p:nvSpPr>
        <p:spPr>
          <a:xfrm>
            <a:off x="1143000" y="5097677"/>
            <a:ext cx="383021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327 K</a:t>
            </a:r>
            <a:r>
              <a:rPr lang="es-ES" sz="1600" i="0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4CC6C01-6A5E-40CD-967E-671445BBC6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0B2997-01EB-B9B7-ED94-01231CFE75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6" y="1099003"/>
            <a:ext cx="2143797" cy="13071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8C1F26-632A-5097-CEC3-800B072696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600" y="2461111"/>
            <a:ext cx="2438400" cy="647114"/>
          </a:xfrm>
          <a:prstGeom prst="rect">
            <a:avLst/>
          </a:prstGeom>
        </p:spPr>
      </p:pic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E499C778-7C6D-A2BB-92A2-AB37196AB059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PPCC meeting, Santander, 26/11/25</a:t>
            </a:r>
            <a:endParaRPr lang="es-E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7CA4C793-8B9D-CD3C-6DBE-459CE378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4B3F1D41-BD29-F2D1-B340-F61E1057C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pic>
        <p:nvPicPr>
          <p:cNvPr id="11" name="Imagen 6">
            <a:extLst>
              <a:ext uri="{FF2B5EF4-FFF2-40B4-BE49-F238E27FC236}">
                <a16:creationId xmlns:a16="http://schemas.microsoft.com/office/drawing/2014/main" id="{2B187F1C-E7B1-7848-6D3B-9270E5EA9D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0058" y="2601670"/>
            <a:ext cx="1255743" cy="36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5BFF2-45DC-0542-7F92-761848E24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83323-6509-F50F-370A-C7FC2E26F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23AFE2-D6E0-0306-FE21-FC4222554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82" y="228600"/>
            <a:ext cx="11294476" cy="6357257"/>
          </a:xfrm>
          <a:prstGeom prst="rect">
            <a:avLst/>
          </a:prstGeom>
        </p:spPr>
      </p:pic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C2EA7C11-7064-1B61-0DAC-A6B5B36BD1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CB488214-2B9A-8CCE-87E7-B80193133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8" name="Marcador de número de diapositiva 9">
            <a:extLst>
              <a:ext uri="{FF2B5EF4-FFF2-40B4-BE49-F238E27FC236}">
                <a16:creationId xmlns:a16="http://schemas.microsoft.com/office/drawing/2014/main" id="{DF4F28FE-C92B-9AAA-5ED8-97BA85EFD10C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17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D41F8-C020-46BF-BF8A-75BD726B5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590"/>
          </a:xfrm>
        </p:spPr>
        <p:txBody>
          <a:bodyPr/>
          <a:lstStyle/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DAMIC-M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sz="3200" dirty="0" err="1"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Matter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 in CCD at MODANE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D19B9B0-3E33-4B8B-83F1-EA5F52E822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AA42C5D-2932-4E01-A6AF-41C5434E320F}"/>
              </a:ext>
            </a:extLst>
          </p:cNvPr>
          <p:cNvSpPr/>
          <p:nvPr/>
        </p:nvSpPr>
        <p:spPr>
          <a:xfrm>
            <a:off x="6320718" y="1273050"/>
            <a:ext cx="769763" cy="3427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0" dirty="0">
                <a:latin typeface="Arial" panose="020B0604020202020204" pitchFamily="34" charset="0"/>
              </a:rPr>
              <a:t>IFCA</a:t>
            </a:r>
            <a:endParaRPr lang="en-GB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776311D-7669-4193-A7DB-43976B85D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23" y="4008994"/>
            <a:ext cx="399920" cy="47341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666AB72-78C5-4B99-9719-EDD39C814DFF}"/>
              </a:ext>
            </a:extLst>
          </p:cNvPr>
          <p:cNvSpPr/>
          <p:nvPr/>
        </p:nvSpPr>
        <p:spPr>
          <a:xfrm>
            <a:off x="1039343" y="4088544"/>
            <a:ext cx="383021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i="0" dirty="0"/>
              <a:t>12 PM (STUDENT, IFCA)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BB14CE3-47B1-461F-A9E3-AC6417D9C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23" y="5105400"/>
            <a:ext cx="400050" cy="401885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7553AE1-C7B2-4433-A3D3-2E845676F60F}"/>
              </a:ext>
            </a:extLst>
          </p:cNvPr>
          <p:cNvSpPr/>
          <p:nvPr/>
        </p:nvSpPr>
        <p:spPr>
          <a:xfrm>
            <a:off x="1143000" y="5097677"/>
            <a:ext cx="383021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50 K</a:t>
            </a:r>
            <a:r>
              <a:rPr lang="es-ES" sz="1600" i="0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The DAMIC experiment at UZH | Physik-Institut | UZH">
            <a:extLst>
              <a:ext uri="{FF2B5EF4-FFF2-40B4-BE49-F238E27FC236}">
                <a16:creationId xmlns:a16="http://schemas.microsoft.com/office/drawing/2014/main" id="{55B8C08F-CD93-2C88-4B3B-8AC011315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2" y="1463584"/>
            <a:ext cx="1821431" cy="113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125F0622-5588-E897-675A-8D86088C46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9DA57AF6-900D-8CFD-2B60-EDADFE46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5" name="Marcador de número de diapositiva 9">
            <a:extLst>
              <a:ext uri="{FF2B5EF4-FFF2-40B4-BE49-F238E27FC236}">
                <a16:creationId xmlns:a16="http://schemas.microsoft.com/office/drawing/2014/main" id="{CA2DDA68-5AD6-7D03-60A6-7B63E2B9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pic>
        <p:nvPicPr>
          <p:cNvPr id="6" name="Picture 4" descr="IFCA | Instituto de Física de Cantabria Imagen Corporativa">
            <a:extLst>
              <a:ext uri="{FF2B5EF4-FFF2-40B4-BE49-F238E27FC236}">
                <a16:creationId xmlns:a16="http://schemas.microsoft.com/office/drawing/2014/main" id="{D378D795-46FD-41FC-1045-1FFCD93C1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594" y="1288508"/>
            <a:ext cx="1328615" cy="47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14">
            <a:extLst>
              <a:ext uri="{FF2B5EF4-FFF2-40B4-BE49-F238E27FC236}">
                <a16:creationId xmlns:a16="http://schemas.microsoft.com/office/drawing/2014/main" id="{1D260248-08DD-69AD-C1B6-F242FF939D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5">
            <a:extLst>
              <a:ext uri="{FF2B5EF4-FFF2-40B4-BE49-F238E27FC236}">
                <a16:creationId xmlns:a16="http://schemas.microsoft.com/office/drawing/2014/main" id="{C8A67DCF-0676-B460-D556-1EA5AF479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360" y="1354875"/>
            <a:ext cx="5435521" cy="312420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5AFCBBA-F7A6-B8BA-8870-7C3ACD1CCD53}"/>
              </a:ext>
            </a:extLst>
          </p:cNvPr>
          <p:cNvSpPr txBox="1">
            <a:spLocks/>
          </p:cNvSpPr>
          <p:nvPr/>
        </p:nvSpPr>
        <p:spPr>
          <a:xfrm>
            <a:off x="3472542" y="365126"/>
            <a:ext cx="7881257" cy="985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DAMIC-M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sz="3200" dirty="0" err="1">
                <a:latin typeface="Arial" panose="020B0604020202020204" pitchFamily="34" charset="0"/>
                <a:cs typeface="Arial" panose="020B0604020202020204" pitchFamily="34" charset="0"/>
              </a:rPr>
              <a:t>Highlights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FB675DED-5A5B-08C0-7782-1575B2624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6" y="1524889"/>
            <a:ext cx="6847114" cy="5368127"/>
          </a:xfrm>
        </p:spPr>
        <p:txBody>
          <a:bodyPr>
            <a:normAutofit/>
          </a:bodyPr>
          <a:lstStyle/>
          <a:p>
            <a:r>
              <a:rPr lang="en-GB" sz="2000" dirty="0"/>
              <a:t>The DAMIC-M experiment at </a:t>
            </a:r>
            <a:r>
              <a:rPr lang="en-GB" sz="2000" dirty="0" err="1" smtClean="0"/>
              <a:t>Modane</a:t>
            </a:r>
            <a:r>
              <a:rPr lang="en-GB" sz="2000" dirty="0" smtClean="0"/>
              <a:t> </a:t>
            </a:r>
            <a:r>
              <a:rPr lang="en-GB" sz="2000" dirty="0"/>
              <a:t>Underground Laboratory focuses on the search for light DM candidates, between eV up to a few GeV</a:t>
            </a:r>
          </a:p>
          <a:p>
            <a:r>
              <a:rPr lang="en-GB" sz="2000" dirty="0"/>
              <a:t>The sensing technology based on skipper CCDs with single electron resolution, that will improve by orders of magnitude the existing limits on DM for a range of different models. </a:t>
            </a:r>
          </a:p>
          <a:p>
            <a:r>
              <a:rPr lang="en-GB" sz="2000" b="1" dirty="0"/>
              <a:t>Low Background Chamber (LBC) </a:t>
            </a:r>
            <a:r>
              <a:rPr lang="en-GB" sz="2000" dirty="0"/>
              <a:t>First operational prototype of the DAMIC-M detector:</a:t>
            </a:r>
          </a:p>
          <a:p>
            <a:pPr lvl="1"/>
            <a:r>
              <a:rPr lang="en-GB" sz="1600" dirty="0"/>
              <a:t>LBC validates the final detector concept: background levels, noise performance, stability, and sub-eV signal response and  platform to optimize readout electronics and </a:t>
            </a:r>
            <a:r>
              <a:rPr lang="en-GB" sz="1600" i="1" dirty="0"/>
              <a:t>skipper</a:t>
            </a:r>
            <a:r>
              <a:rPr lang="en-GB" sz="1600" dirty="0"/>
              <a:t> acquisition algorithms.</a:t>
            </a:r>
          </a:p>
          <a:p>
            <a:endParaRPr lang="en-GB" sz="16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dirty="0"/>
          </a:p>
          <a:p>
            <a:endParaRPr lang="es-ES" dirty="0"/>
          </a:p>
          <a:p>
            <a:endParaRPr lang="en-GB" dirty="0"/>
          </a:p>
        </p:txBody>
      </p:sp>
      <p:pic>
        <p:nvPicPr>
          <p:cNvPr id="26" name="Imagen 12">
            <a:extLst>
              <a:ext uri="{FF2B5EF4-FFF2-40B4-BE49-F238E27FC236}">
                <a16:creationId xmlns:a16="http://schemas.microsoft.com/office/drawing/2014/main" id="{C130BA14-E701-A736-6953-9159196DB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72" y="279730"/>
            <a:ext cx="1861968" cy="11563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C61827F-5C12-3A6C-18E1-93BED9B79F15}"/>
              </a:ext>
            </a:extLst>
          </p:cNvPr>
          <p:cNvSpPr txBox="1"/>
          <p:nvPr/>
        </p:nvSpPr>
        <p:spPr>
          <a:xfrm>
            <a:off x="380996" y="4810627"/>
            <a:ext cx="1049382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IFCA Contributions (Plan </a:t>
            </a:r>
            <a:r>
              <a:rPr lang="en-GB" sz="2000" b="1" dirty="0" err="1"/>
              <a:t>Complementario</a:t>
            </a:r>
            <a:r>
              <a:rPr lang="en-GB" sz="2000" b="1" dirty="0"/>
              <a:t> Context)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Key participation in </a:t>
            </a:r>
            <a:r>
              <a:rPr lang="en-GB" sz="1600" b="1" dirty="0"/>
              <a:t>LBC validation and operation</a:t>
            </a:r>
            <a:r>
              <a:rPr lang="en-GB" sz="1600" dirty="0"/>
              <a:t> (2023–2025).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Development of </a:t>
            </a:r>
            <a:r>
              <a:rPr lang="en-GB" sz="1600" b="1" dirty="0"/>
              <a:t>data-quality monitoring</a:t>
            </a:r>
            <a:r>
              <a:rPr lang="en-GB" sz="1600" dirty="0"/>
              <a:t> and </a:t>
            </a:r>
            <a:r>
              <a:rPr lang="en-GB" sz="1600" b="1" dirty="0"/>
              <a:t>background/noise analysis</a:t>
            </a:r>
            <a:r>
              <a:rPr lang="en-GB" sz="1600" dirty="0"/>
              <a:t> tools.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Skipper CCD characterization</a:t>
            </a:r>
            <a:r>
              <a:rPr lang="en-GB" sz="1600" dirty="0"/>
              <a:t>: noise, stability, performance.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Contribution to </a:t>
            </a:r>
            <a:r>
              <a:rPr lang="en-GB" sz="1600" b="1" dirty="0"/>
              <a:t>internal detector components</a:t>
            </a:r>
            <a:r>
              <a:rPr lang="en-GB" sz="1600" dirty="0"/>
              <a:t> and </a:t>
            </a:r>
            <a:r>
              <a:rPr lang="en-GB" sz="1600" b="1" dirty="0"/>
              <a:t>ultra-pure copper handling</a:t>
            </a:r>
            <a:r>
              <a:rPr lang="en-GB" sz="1600" dirty="0"/>
              <a:t> (LSC, ESS-Bilbao, </a:t>
            </a:r>
            <a:r>
              <a:rPr lang="en-GB" sz="1600" dirty="0" err="1"/>
              <a:t>Idresa</a:t>
            </a:r>
            <a:r>
              <a:rPr lang="en-GB" sz="1600" dirty="0"/>
              <a:t>).</a:t>
            </a:r>
            <a:endParaRPr lang="en-ES" dirty="0"/>
          </a:p>
        </p:txBody>
      </p:sp>
      <p:sp>
        <p:nvSpPr>
          <p:cNvPr id="29" name="Marcador de fecha 3">
            <a:extLst>
              <a:ext uri="{FF2B5EF4-FFF2-40B4-BE49-F238E27FC236}">
                <a16:creationId xmlns:a16="http://schemas.microsoft.com/office/drawing/2014/main" id="{8DCE1AF8-E21F-D454-59BF-EC24FF383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30" name="Marcador de pie de página 4">
            <a:extLst>
              <a:ext uri="{FF2B5EF4-FFF2-40B4-BE49-F238E27FC236}">
                <a16:creationId xmlns:a16="http://schemas.microsoft.com/office/drawing/2014/main" id="{CF2289DA-3A62-9542-6FFC-20F05BC0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31" name="Marcador de número de diapositiva 9">
            <a:extLst>
              <a:ext uri="{FF2B5EF4-FFF2-40B4-BE49-F238E27FC236}">
                <a16:creationId xmlns:a16="http://schemas.microsoft.com/office/drawing/2014/main" id="{ECD90234-F257-BC2C-0CA0-C27EFE84C011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7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D41F8-C020-46BF-BF8A-75BD726B5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1423"/>
          </a:xfrm>
        </p:spPr>
        <p:txBody>
          <a:bodyPr>
            <a:normAutofit/>
          </a:bodyPr>
          <a:lstStyle/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TREX-DM  </a:t>
            </a:r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TPC for Rare Event </a:t>
            </a:r>
            <a:r>
              <a:rPr lang="en-GB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-DM</a:t>
            </a: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D19B9B0-3E33-4B8B-83F1-EA5F52E822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776311D-7669-4193-A7DB-43976B85D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53" y="3827900"/>
            <a:ext cx="399920" cy="47341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666AB72-78C5-4B99-9719-EDD39C814DFF}"/>
              </a:ext>
            </a:extLst>
          </p:cNvPr>
          <p:cNvSpPr/>
          <p:nvPr/>
        </p:nvSpPr>
        <p:spPr>
          <a:xfrm>
            <a:off x="1039473" y="3907450"/>
            <a:ext cx="3830210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i="0" dirty="0"/>
              <a:t>22 PM (STUDENT, CAPA)</a:t>
            </a:r>
            <a:br>
              <a:rPr lang="en-GB" i="0" dirty="0"/>
            </a:br>
            <a:r>
              <a:rPr lang="en-GB" i="0" dirty="0"/>
              <a:t>24 PM (ENGINEER, ITA)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BB14CE3-47B1-461F-A9E3-AC6417D9C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23" y="5105400"/>
            <a:ext cx="400050" cy="401885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7553AE1-C7B2-4433-A3D3-2E845676F60F}"/>
              </a:ext>
            </a:extLst>
          </p:cNvPr>
          <p:cNvSpPr/>
          <p:nvPr/>
        </p:nvSpPr>
        <p:spPr>
          <a:xfrm>
            <a:off x="1143000" y="5097677"/>
            <a:ext cx="383021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340 K</a:t>
            </a:r>
            <a:r>
              <a:rPr lang="es-ES" sz="1600" i="0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618F56F-9262-4902-87A9-A6605E3410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53F6064D-5C1A-AEB6-E6C5-F1C13170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862D05DF-739D-9B7F-20AA-2A638660F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5" name="Marcador de número de diapositiva 9">
            <a:extLst>
              <a:ext uri="{FF2B5EF4-FFF2-40B4-BE49-F238E27FC236}">
                <a16:creationId xmlns:a16="http://schemas.microsoft.com/office/drawing/2014/main" id="{449F6541-3F05-9C09-8DAA-EC803AAE4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pic>
        <p:nvPicPr>
          <p:cNvPr id="6" name="Imagen 6">
            <a:extLst>
              <a:ext uri="{FF2B5EF4-FFF2-40B4-BE49-F238E27FC236}">
                <a16:creationId xmlns:a16="http://schemas.microsoft.com/office/drawing/2014/main" id="{919F79B1-9A67-2747-FF6A-210B0A2DD4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5000" y="2534454"/>
            <a:ext cx="1255743" cy="36599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2838CE2-C959-5926-FB6B-6519FCED9C0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3174"/>
          <a:stretch/>
        </p:blipFill>
        <p:spPr>
          <a:xfrm>
            <a:off x="6951349" y="2995613"/>
            <a:ext cx="1087614" cy="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6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B477FA-4660-460E-322A-3E0982D1D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17</a:t>
            </a:fld>
            <a:endParaRPr lang="en-US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13BC61D-2FA4-FC84-E1C3-86947C7900E1}"/>
              </a:ext>
            </a:extLst>
          </p:cNvPr>
          <p:cNvSpPr txBox="1">
            <a:spLocks/>
          </p:cNvSpPr>
          <p:nvPr/>
        </p:nvSpPr>
        <p:spPr>
          <a:xfrm>
            <a:off x="1632858" y="365126"/>
            <a:ext cx="9720942" cy="985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TREX-DM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sz="3200" dirty="0" err="1">
                <a:latin typeface="Arial" panose="020B0604020202020204" pitchFamily="34" charset="0"/>
                <a:cs typeface="Arial" panose="020B0604020202020204" pitchFamily="34" charset="0"/>
              </a:rPr>
              <a:t>Highlights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812B9-07BA-807E-B109-B40C32EC3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886" y="356838"/>
            <a:ext cx="3418118" cy="2517736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5342E1F-8348-1EAD-4BCC-26FE9FEBD631}"/>
              </a:ext>
            </a:extLst>
          </p:cNvPr>
          <p:cNvSpPr txBox="1">
            <a:spLocks/>
          </p:cNvSpPr>
          <p:nvPr/>
        </p:nvSpPr>
        <p:spPr>
          <a:xfrm>
            <a:off x="380996" y="1524889"/>
            <a:ext cx="5354662" cy="53681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New Micromegas readout with GEM preamplification </a:t>
            </a:r>
            <a:r>
              <a:rPr lang="en-GB" sz="2000" dirty="0">
                <a:sym typeface="Wingdings" pitchFamily="2" charset="2"/>
              </a:rPr>
              <a:t> dramatic improvement in E threshold</a:t>
            </a:r>
            <a:endParaRPr lang="en-GB" sz="2000" dirty="0"/>
          </a:p>
          <a:p>
            <a:r>
              <a:rPr lang="en-GB" sz="2000" dirty="0"/>
              <a:t>Special </a:t>
            </a:r>
            <a:r>
              <a:rPr lang="en-GB" sz="2000" dirty="0" err="1"/>
              <a:t>lwo</a:t>
            </a:r>
            <a:r>
              <a:rPr lang="en-GB" sz="2000" dirty="0"/>
              <a:t> energy </a:t>
            </a:r>
            <a:r>
              <a:rPr lang="en-GB" sz="2000" baseline="30000" dirty="0"/>
              <a:t>47</a:t>
            </a:r>
            <a:r>
              <a:rPr lang="en-GB" sz="2000" dirty="0"/>
              <a:t>Ar gaseous source develop via irradiation of Ca with neutrons at </a:t>
            </a:r>
            <a:r>
              <a:rPr lang="en-GB" sz="2000" dirty="0" smtClean="0"/>
              <a:t>CNA;</a:t>
            </a:r>
            <a:endParaRPr lang="en-GB" sz="2000" dirty="0"/>
          </a:p>
          <a:p>
            <a:pPr lvl="1"/>
            <a:r>
              <a:rPr lang="en-GB" sz="1600" dirty="0"/>
              <a:t>37Ar Gas source: distribution in all volume; 2.8 keV (90%), 0.27keV (9%). </a:t>
            </a:r>
          </a:p>
          <a:p>
            <a:r>
              <a:rPr lang="en-GB" sz="2000" b="1" dirty="0"/>
              <a:t>Experiment entering now data taking phase</a:t>
            </a:r>
            <a:endParaRPr lang="en-GB" sz="16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dirty="0"/>
          </a:p>
          <a:p>
            <a:endParaRPr lang="es-ES" dirty="0"/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762395-FC0F-DAFA-11AB-37D25CF202DE}"/>
              </a:ext>
            </a:extLst>
          </p:cNvPr>
          <p:cNvGrpSpPr/>
          <p:nvPr/>
        </p:nvGrpSpPr>
        <p:grpSpPr>
          <a:xfrm>
            <a:off x="7833293" y="2841171"/>
            <a:ext cx="3520507" cy="3880304"/>
            <a:chOff x="5263514" y="1776723"/>
            <a:chExt cx="4045864" cy="44869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456D58C-6012-9CCF-D02E-0CE3B1C557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692"/>
            <a:stretch/>
          </p:blipFill>
          <p:spPr>
            <a:xfrm>
              <a:off x="5263514" y="1776723"/>
              <a:ext cx="3159349" cy="263016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0AD4A7-34BD-4F35-23A7-3825E3015011}"/>
                </a:ext>
              </a:extLst>
            </p:cNvPr>
            <p:cNvSpPr/>
            <p:nvPr/>
          </p:nvSpPr>
          <p:spPr>
            <a:xfrm>
              <a:off x="5525116" y="3225089"/>
              <a:ext cx="476519" cy="927279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64B14C3-A7FC-D183-F252-1D0603AB5A92}"/>
                </a:ext>
              </a:extLst>
            </p:cNvPr>
            <p:cNvCxnSpPr>
              <a:cxnSpLocks/>
            </p:cNvCxnSpPr>
            <p:nvPr/>
          </p:nvCxnSpPr>
          <p:spPr>
            <a:xfrm>
              <a:off x="6001635" y="3219742"/>
              <a:ext cx="3307743" cy="483434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03AFC0F-4E91-6C7D-B7C8-A59A8E0FDB07}"/>
                </a:ext>
              </a:extLst>
            </p:cNvPr>
            <p:cNvCxnSpPr>
              <a:cxnSpLocks/>
            </p:cNvCxnSpPr>
            <p:nvPr/>
          </p:nvCxnSpPr>
          <p:spPr>
            <a:xfrm>
              <a:off x="5525116" y="3233451"/>
              <a:ext cx="487087" cy="489193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5458BF1-05BF-61D6-8734-BB0896CFAA8B}"/>
                </a:ext>
              </a:extLst>
            </p:cNvPr>
            <p:cNvCxnSpPr>
              <a:cxnSpLocks/>
            </p:cNvCxnSpPr>
            <p:nvPr/>
          </p:nvCxnSpPr>
          <p:spPr>
            <a:xfrm>
              <a:off x="5504881" y="4135526"/>
              <a:ext cx="507322" cy="212815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93EE993-ADD5-E5FE-E4B4-86B6356A0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2203" y="3727992"/>
              <a:ext cx="3297175" cy="2510868"/>
            </a:xfrm>
            <a:prstGeom prst="rect">
              <a:avLst/>
            </a:prstGeom>
            <a:ln w="12700">
              <a:solidFill>
                <a:schemeClr val="accent2"/>
              </a:solidFill>
            </a:ln>
          </p:spPr>
        </p:pic>
      </p:grpSp>
      <p:pic>
        <p:nvPicPr>
          <p:cNvPr id="14" name="Imagen 6">
            <a:extLst>
              <a:ext uri="{FF2B5EF4-FFF2-40B4-BE49-F238E27FC236}">
                <a16:creationId xmlns:a16="http://schemas.microsoft.com/office/drawing/2014/main" id="{722CD0AC-E3C0-5F58-ECD5-716CC365DF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262" y="1719942"/>
            <a:ext cx="2124031" cy="16184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CEDE15-4520-0808-831A-5297D85D370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315" b="47969"/>
          <a:stretch/>
        </p:blipFill>
        <p:spPr>
          <a:xfrm>
            <a:off x="5073741" y="4697362"/>
            <a:ext cx="2839176" cy="15387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550FA8-80E0-D559-DE06-62377AB759D0}"/>
              </a:ext>
            </a:extLst>
          </p:cNvPr>
          <p:cNvSpPr txBox="1"/>
          <p:nvPr/>
        </p:nvSpPr>
        <p:spPr>
          <a:xfrm>
            <a:off x="5369791" y="6209378"/>
            <a:ext cx="2528000" cy="3231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dirty="0"/>
              <a:t>Example of low-energy events</a:t>
            </a:r>
            <a:endParaRPr lang="en-GB" sz="15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E86CBC-64EB-7338-B330-F7D249AE947B}"/>
              </a:ext>
            </a:extLst>
          </p:cNvPr>
          <p:cNvSpPr txBox="1"/>
          <p:nvPr/>
        </p:nvSpPr>
        <p:spPr>
          <a:xfrm>
            <a:off x="6394094" y="4899372"/>
            <a:ext cx="150369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~30 eV event!</a:t>
            </a:r>
            <a:endParaRPr lang="en-ES" dirty="0">
              <a:solidFill>
                <a:srgbClr val="FF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BB29E24-1154-8521-1E0B-AEB9574C2C8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48" t="6596" r="5001"/>
          <a:stretch/>
        </p:blipFill>
        <p:spPr>
          <a:xfrm>
            <a:off x="280348" y="4179780"/>
            <a:ext cx="4389204" cy="250371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B76F645-D4EB-7EC0-46B6-454F1CB2791F}"/>
              </a:ext>
            </a:extLst>
          </p:cNvPr>
          <p:cNvSpPr txBox="1"/>
          <p:nvPr/>
        </p:nvSpPr>
        <p:spPr>
          <a:xfrm>
            <a:off x="1160125" y="6068400"/>
            <a:ext cx="443789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s-ES" sz="1500" dirty="0">
                <a:solidFill>
                  <a:schemeClr val="accent6"/>
                </a:solidFill>
              </a:rPr>
              <a:t>Big </a:t>
            </a:r>
            <a:r>
              <a:rPr lang="es-ES" sz="1500" dirty="0" err="1">
                <a:solidFill>
                  <a:schemeClr val="accent6"/>
                </a:solidFill>
              </a:rPr>
              <a:t>microbulk</a:t>
            </a:r>
            <a:r>
              <a:rPr lang="es-ES" sz="1500" dirty="0">
                <a:solidFill>
                  <a:schemeClr val="accent6"/>
                </a:solidFill>
              </a:rPr>
              <a:t> </a:t>
            </a:r>
            <a:r>
              <a:rPr lang="es-ES" sz="1500" dirty="0" err="1">
                <a:solidFill>
                  <a:schemeClr val="accent6"/>
                </a:solidFill>
              </a:rPr>
              <a:t>mM</a:t>
            </a:r>
            <a:r>
              <a:rPr lang="es-ES" sz="1500" dirty="0">
                <a:solidFill>
                  <a:schemeClr val="accent6"/>
                </a:solidFill>
              </a:rPr>
              <a:t>  @1bar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186CE7B-D472-4582-A1B2-940164C55094}"/>
              </a:ext>
            </a:extLst>
          </p:cNvPr>
          <p:cNvCxnSpPr/>
          <p:nvPr/>
        </p:nvCxnSpPr>
        <p:spPr>
          <a:xfrm>
            <a:off x="1898770" y="6099633"/>
            <a:ext cx="2322279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5F03BB0-CCD0-CD79-DE9C-9C48B09F0049}"/>
              </a:ext>
            </a:extLst>
          </p:cNvPr>
          <p:cNvSpPr txBox="1"/>
          <p:nvPr/>
        </p:nvSpPr>
        <p:spPr>
          <a:xfrm>
            <a:off x="2625152" y="5776468"/>
            <a:ext cx="626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chemeClr val="accent6"/>
                </a:solidFill>
              </a:rPr>
              <a:t>x80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0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42EDE-8E4A-CF15-850A-251A82777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D1BC57D2-AC21-0BB5-18B1-24C44BD7C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8809D0-D661-2B79-508A-88BAF57D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975A4E-52E0-F52E-73D8-B78B298E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2FE8A009-96BB-FE80-3C16-7A13E6511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BEEBF208-1BA0-C75E-6394-EC60C1AF7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911" y="1488310"/>
            <a:ext cx="11250725" cy="4596804"/>
          </a:xfrm>
        </p:spPr>
        <p:txBody>
          <a:bodyPr>
            <a:normAutofit/>
          </a:bodyPr>
          <a:lstStyle/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Successful implementation of PPCC in LIA5. In general resources have helped to strengthen the community in a complementary way to standard capabilities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Consolidate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Spanish leadership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large international projects: 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BabyIAXO well into construction phase at DESY</a:t>
            </a:r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Supporting </a:t>
            </a:r>
            <a:r>
              <a:rPr lang="en-US" sz="2400" b="1" noProof="0" dirty="0">
                <a:latin typeface="Arial" panose="020B0604020202020204" pitchFamily="34" charset="0"/>
                <a:cs typeface="Arial" panose="020B0604020202020204" pitchFamily="34" charset="0"/>
              </a:rPr>
              <a:t>proper physics exploitation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 from consolidated projects: ANAIS new physics results, TREX-DM in operation</a:t>
            </a:r>
          </a:p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Enabling further </a:t>
            </a:r>
            <a:r>
              <a:rPr lang="en-US" sz="2400" b="1" noProof="0" dirty="0">
                <a:latin typeface="Arial" panose="020B0604020202020204" pitchFamily="34" charset="0"/>
                <a:cs typeface="Arial" panose="020B0604020202020204" pitchFamily="34" charset="0"/>
              </a:rPr>
              <a:t>fundraising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 successes: Award of DarkQuantum ERC-</a:t>
            </a:r>
            <a:r>
              <a:rPr lang="en-US" sz="24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SyG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 in RADES.</a:t>
            </a:r>
          </a:p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Enabling </a:t>
            </a:r>
            <a:r>
              <a:rPr lang="en-US" sz="2400" b="1" noProof="0" dirty="0">
                <a:latin typeface="Arial" panose="020B0604020202020204" pitchFamily="34" charset="0"/>
                <a:cs typeface="Arial" panose="020B0604020202020204" pitchFamily="34" charset="0"/>
              </a:rPr>
              <a:t>new emerging projects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: new window in axion mass CADEX, earlier physics from RADES-LF (CERN proposal),…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Exploiting synergies and creating network among Spanish groups </a:t>
            </a:r>
          </a:p>
        </p:txBody>
      </p:sp>
    </p:spTree>
    <p:extLst>
      <p:ext uri="{BB962C8B-B14F-4D97-AF65-F5344CB8AC3E}">
        <p14:creationId xmlns:p14="http://schemas.microsoft.com/office/powerpoint/2010/main" val="195442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7AD61-4871-3C0B-1435-21E36632E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C5EE2D75-AC4D-812D-AE7B-F0F14C9B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US" sz="40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5152D74D-6392-A111-E6E9-8B7F3A1E3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412" y="4219416"/>
            <a:ext cx="8423445" cy="1465489"/>
          </a:xfrm>
        </p:spPr>
        <p:txBody>
          <a:bodyPr>
            <a:norm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Acknowledgements to t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he “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Union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NextGenerationEU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/PRTR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” (Planes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complementarios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Astrofísica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Física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Altas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Energías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), co-funded by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Gobierno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Aragón</a:t>
            </a:r>
          </a:p>
          <a:p>
            <a:endParaRPr lang="en-US" sz="16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503BE6AF-4A29-4E5B-AC44-EDBDE8A6F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ES" altLang="en-ES" sz="3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ES" altLang="en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F35CF9E8-59AB-CAE3-3CC2-D039D2E58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8" t="-9057" b="-1"/>
          <a:stretch/>
        </p:blipFill>
        <p:spPr bwMode="auto">
          <a:xfrm>
            <a:off x="9408309" y="4534561"/>
            <a:ext cx="2267582" cy="99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F35CF9E8-59AB-CAE3-3CC2-D039D2E58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6" r="41202"/>
          <a:stretch/>
        </p:blipFill>
        <p:spPr bwMode="auto">
          <a:xfrm>
            <a:off x="9144530" y="3547971"/>
            <a:ext cx="2963327" cy="82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F015524B-BEDB-2806-1270-FEAE45FB6C94}"/>
              </a:ext>
            </a:extLst>
          </p:cNvPr>
          <p:cNvSpPr/>
          <p:nvPr/>
        </p:nvSpPr>
        <p:spPr>
          <a:xfrm>
            <a:off x="516109" y="4081937"/>
            <a:ext cx="8423445" cy="96894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E110BF60-4A3A-14EA-E940-6C57B309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15" name="Marcador de pie de página 4">
            <a:extLst>
              <a:ext uri="{FF2B5EF4-FFF2-40B4-BE49-F238E27FC236}">
                <a16:creationId xmlns:a16="http://schemas.microsoft.com/office/drawing/2014/main" id="{3E45F3FB-0AE8-1B30-6756-61254304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6" name="Marcador de número de diapositiva 9">
            <a:extLst>
              <a:ext uri="{FF2B5EF4-FFF2-40B4-BE49-F238E27FC236}">
                <a16:creationId xmlns:a16="http://schemas.microsoft.com/office/drawing/2014/main" id="{96A3C8F9-3E4E-AE48-77DF-A7B690FE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8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54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The Dark Matter problem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4911" y="1561108"/>
            <a:ext cx="7077565" cy="5015582"/>
          </a:xfrm>
        </p:spPr>
        <p:txBody>
          <a:bodyPr>
            <a:normAutofit/>
          </a:bodyPr>
          <a:lstStyle/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Strong evidence for existence of Dark Matter: 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Not accounted for by Standard Model particles</a:t>
            </a:r>
          </a:p>
          <a:p>
            <a:pPr lvl="1"/>
            <a:r>
              <a:rPr lang="en-U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4-5 times more abundant than ”ordinary” matter</a:t>
            </a:r>
          </a:p>
          <a:p>
            <a:pPr lvl="1"/>
            <a:r>
              <a:rPr lang="en-U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Supporting evidence from different scales &amp; types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Strongest observational evidence for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beyond the Standard Model (SM)</a:t>
            </a:r>
          </a:p>
          <a:p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How to extend the SM? Many hypothesis in the market, Best motivated options those which solve other problems.</a:t>
            </a:r>
          </a:p>
          <a:p>
            <a:r>
              <a:rPr lang="en-US" sz="2400" b="1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WIMPs and </a:t>
            </a:r>
            <a:r>
              <a:rPr lang="en-US" sz="2400" b="1" noProof="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Axions</a:t>
            </a:r>
            <a:r>
              <a:rPr lang="en-US" sz="2400" b="1" noProof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noProof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 Main paradigms</a:t>
            </a:r>
            <a:endParaRPr lang="en-US" sz="2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Large international effort to find these particles</a:t>
            </a:r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pic>
        <p:nvPicPr>
          <p:cNvPr id="2054" name="Picture 6" descr="Pie chart showing energy content of the universe: approximately 68% showing dark energy, approximately 27% showing dark matter and approximately 5% showing ordinary matter">
            <a:extLst>
              <a:ext uri="{FF2B5EF4-FFF2-40B4-BE49-F238E27FC236}">
                <a16:creationId xmlns:a16="http://schemas.microsoft.com/office/drawing/2014/main" id="{D4C1C82E-4552-2FFC-61B5-60D78D7E1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4114992"/>
            <a:ext cx="3138562" cy="171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atter of the Universe pie chart showing matter content of the universe: approximately 82% is showing dark matter and approximately 18% showing ordinary matter">
            <a:extLst>
              <a:ext uri="{FF2B5EF4-FFF2-40B4-BE49-F238E27FC236}">
                <a16:creationId xmlns:a16="http://schemas.microsoft.com/office/drawing/2014/main" id="{8F31CD1D-9362-314A-6422-C6BEDDE20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610" y="1412776"/>
            <a:ext cx="4511054" cy="256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errar llave 5">
            <a:extLst>
              <a:ext uri="{FF2B5EF4-FFF2-40B4-BE49-F238E27FC236}">
                <a16:creationId xmlns:a16="http://schemas.microsoft.com/office/drawing/2014/main" id="{AF5D1C00-5478-46D8-CA13-817749E24320}"/>
              </a:ext>
            </a:extLst>
          </p:cNvPr>
          <p:cNvSpPr/>
          <p:nvPr/>
        </p:nvSpPr>
        <p:spPr>
          <a:xfrm rot="20637369">
            <a:off x="10331009" y="4361417"/>
            <a:ext cx="318367" cy="96495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>
              <a:highlight>
                <a:srgbClr val="00CC00"/>
              </a:highlight>
            </a:endParaRPr>
          </a:p>
        </p:txBody>
      </p:sp>
      <p:sp>
        <p:nvSpPr>
          <p:cNvPr id="7" name="Forma libre 6">
            <a:extLst>
              <a:ext uri="{FF2B5EF4-FFF2-40B4-BE49-F238E27FC236}">
                <a16:creationId xmlns:a16="http://schemas.microsoft.com/office/drawing/2014/main" id="{5DA83430-CD8E-94BD-446E-A5AC0AF96F64}"/>
              </a:ext>
            </a:extLst>
          </p:cNvPr>
          <p:cNvSpPr/>
          <p:nvPr/>
        </p:nvSpPr>
        <p:spPr>
          <a:xfrm>
            <a:off x="10646229" y="3918858"/>
            <a:ext cx="536647" cy="876694"/>
          </a:xfrm>
          <a:custGeom>
            <a:avLst/>
            <a:gdLst>
              <a:gd name="connsiteX0" fmla="*/ 0 w 536647"/>
              <a:gd name="connsiteY0" fmla="*/ 935237 h 936719"/>
              <a:gd name="connsiteX1" fmla="*/ 529045 w 536647"/>
              <a:gd name="connsiteY1" fmla="*/ 798077 h 936719"/>
              <a:gd name="connsiteX2" fmla="*/ 313508 w 536647"/>
              <a:gd name="connsiteY2" fmla="*/ 60025 h 936719"/>
              <a:gd name="connsiteX3" fmla="*/ 320040 w 536647"/>
              <a:gd name="connsiteY3" fmla="*/ 40431 h 936719"/>
              <a:gd name="connsiteX4" fmla="*/ 313508 w 536647"/>
              <a:gd name="connsiteY4" fmla="*/ 20837 h 936719"/>
              <a:gd name="connsiteX0" fmla="*/ 0 w 536647"/>
              <a:gd name="connsiteY0" fmla="*/ 935237 h 936719"/>
              <a:gd name="connsiteX1" fmla="*/ 529045 w 536647"/>
              <a:gd name="connsiteY1" fmla="*/ 798077 h 936719"/>
              <a:gd name="connsiteX2" fmla="*/ 313508 w 536647"/>
              <a:gd name="connsiteY2" fmla="*/ 60025 h 936719"/>
              <a:gd name="connsiteX3" fmla="*/ 320040 w 536647"/>
              <a:gd name="connsiteY3" fmla="*/ 40431 h 936719"/>
              <a:gd name="connsiteX0" fmla="*/ 0 w 536647"/>
              <a:gd name="connsiteY0" fmla="*/ 875212 h 876694"/>
              <a:gd name="connsiteX1" fmla="*/ 529045 w 536647"/>
              <a:gd name="connsiteY1" fmla="*/ 738052 h 876694"/>
              <a:gd name="connsiteX2" fmla="*/ 313508 w 536647"/>
              <a:gd name="connsiteY2" fmla="*/ 0 h 87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647" h="876694">
                <a:moveTo>
                  <a:pt x="0" y="875212"/>
                </a:moveTo>
                <a:cubicBezTo>
                  <a:pt x="238397" y="879566"/>
                  <a:pt x="476794" y="883921"/>
                  <a:pt x="529045" y="738052"/>
                </a:cubicBezTo>
                <a:cubicBezTo>
                  <a:pt x="581296" y="592183"/>
                  <a:pt x="348342" y="126274"/>
                  <a:pt x="313508" y="0"/>
                </a:cubicBezTo>
              </a:path>
            </a:pathLst>
          </a:cu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>
              <a:solidFill>
                <a:schemeClr val="tx1"/>
              </a:solidFill>
              <a:highlight>
                <a:srgbClr val="00CC00"/>
              </a:highlight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729502-0CF5-65DB-34E1-EC94594737E2}"/>
              </a:ext>
            </a:extLst>
          </p:cNvPr>
          <p:cNvSpPr txBox="1"/>
          <p:nvPr/>
        </p:nvSpPr>
        <p:spPr>
          <a:xfrm>
            <a:off x="7843400" y="3796195"/>
            <a:ext cx="172671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noProof="0" dirty="0">
                <a:solidFill>
                  <a:srgbClr val="C00000"/>
                </a:solidFill>
                <a:latin typeface="Arial Rounded MT Bold" pitchFamily="34" charset="0"/>
              </a:rPr>
              <a:t>Matter-energy content of the Universe</a:t>
            </a:r>
            <a:endParaRPr lang="es-ES" sz="1100" b="0" dirty="0">
              <a:solidFill>
                <a:srgbClr val="C0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A63EE73-33B2-9B43-345E-DB673333B564}"/>
              </a:ext>
            </a:extLst>
          </p:cNvPr>
          <p:cNvSpPr txBox="1"/>
          <p:nvPr/>
        </p:nvSpPr>
        <p:spPr>
          <a:xfrm>
            <a:off x="9456160" y="1091907"/>
            <a:ext cx="172671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noProof="0" dirty="0">
                <a:solidFill>
                  <a:srgbClr val="C00000"/>
                </a:solidFill>
                <a:latin typeface="Arial Rounded MT Bold" pitchFamily="34" charset="0"/>
              </a:rPr>
              <a:t>Matter content of the Universe</a:t>
            </a:r>
            <a:endParaRPr lang="es-ES" sz="1100" b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49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A14DA-D8BC-C405-4869-88B10B2C8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479AA-106E-EFF9-38D0-63E81BB41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22203B5-100A-67EA-E823-48C7690AE733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85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DAMIC-M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sz="3200" dirty="0" err="1">
                <a:latin typeface="Arial" panose="020B0604020202020204" pitchFamily="34" charset="0"/>
                <a:cs typeface="Arial" panose="020B0604020202020204" pitchFamily="34" charset="0"/>
              </a:rPr>
              <a:t>Highlights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CD module production at UW completed (late 2024).…">
            <a:extLst>
              <a:ext uri="{FF2B5EF4-FFF2-40B4-BE49-F238E27FC236}">
                <a16:creationId xmlns:a16="http://schemas.microsoft.com/office/drawing/2014/main" id="{00A3EAFB-2419-664A-5820-9D4939011F01}"/>
              </a:ext>
            </a:extLst>
          </p:cNvPr>
          <p:cNvSpPr txBox="1"/>
          <p:nvPr/>
        </p:nvSpPr>
        <p:spPr>
          <a:xfrm>
            <a:off x="292171" y="1350716"/>
            <a:ext cx="5968749" cy="4942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211"/>
              </a:spcBef>
              <a:defRPr sz="2400"/>
            </a:pPr>
            <a:r>
              <a:rPr sz="1687" dirty="0">
                <a:latin typeface="Arial" panose="020B0604020202020204" pitchFamily="34" charset="0"/>
                <a:cs typeface="Arial" panose="020B0604020202020204" pitchFamily="34" charset="0"/>
              </a:rPr>
              <a:t>CCD module production at UW completed (late 2024)</a:t>
            </a:r>
            <a:r>
              <a:rPr lang="en-US" sz="1687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211"/>
              </a:spcBef>
              <a:defRPr sz="2400"/>
            </a:pPr>
            <a:endParaRPr sz="168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11"/>
              </a:spcBef>
              <a:defRPr sz="2400"/>
            </a:pPr>
            <a:r>
              <a:rPr sz="1687" dirty="0">
                <a:latin typeface="Arial" panose="020B0604020202020204" pitchFamily="34" charset="0"/>
                <a:cs typeface="Arial" panose="020B0604020202020204" pitchFamily="34" charset="0"/>
              </a:rPr>
              <a:t>➡ LSM Underground characterization before array assembly (ongoing NOW).</a:t>
            </a:r>
          </a:p>
          <a:p>
            <a:pPr>
              <a:spcBef>
                <a:spcPts val="211"/>
              </a:spcBef>
              <a:defRPr sz="2400"/>
            </a:pPr>
            <a:r>
              <a:rPr lang="en-ES" sz="1687" dirty="0">
                <a:latin typeface="Arial" panose="020B0604020202020204" pitchFamily="34" charset="0"/>
                <a:cs typeface="Arial" panose="020B0604020202020204" pitchFamily="34" charset="0"/>
              </a:rPr>
              <a:t>➡ </a:t>
            </a:r>
            <a:r>
              <a:rPr sz="1687" dirty="0">
                <a:latin typeface="Arial" panose="020B0604020202020204" pitchFamily="34" charset="0"/>
                <a:cs typeface="Arial" panose="020B0604020202020204" pitchFamily="34" charset="0"/>
              </a:rPr>
              <a:t>Production electronics testing ongoing</a:t>
            </a:r>
            <a:endParaRPr lang="en-US" sz="1687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11"/>
              </a:spcBef>
              <a:defRPr sz="2400"/>
            </a:pPr>
            <a:r>
              <a:rPr lang="en-ES" sz="1687" dirty="0">
                <a:latin typeface="Arial" panose="020B0604020202020204" pitchFamily="34" charset="0"/>
                <a:cs typeface="Arial" panose="020B0604020202020204" pitchFamily="34" charset="0"/>
              </a:rPr>
              <a:t>➡ </a:t>
            </a:r>
            <a:r>
              <a:rPr lang="en-GB" sz="1687" dirty="0">
                <a:latin typeface="Arial" panose="020B0604020202020204" pitchFamily="34" charset="0"/>
                <a:cs typeface="Arial" panose="020B0604020202020204" pitchFamily="34" charset="0"/>
              </a:rPr>
              <a:t>Copper machining ongoing, lead and poly shield ready.</a:t>
            </a:r>
          </a:p>
          <a:p>
            <a:pPr defTabSz="1219126" hangingPunct="0">
              <a:lnSpc>
                <a:spcPct val="90000"/>
              </a:lnSpc>
              <a:spcBef>
                <a:spcPts val="2250"/>
              </a:spcBef>
            </a:pPr>
            <a:r>
              <a:rPr lang="en-ES" dirty="0">
                <a:solidFill>
                  <a:srgbClr val="000000"/>
                </a:solidFill>
                <a:sym typeface="Helvetica Neue"/>
              </a:rPr>
              <a:t>Inner parts of DAMIC-M (Vessel, cross, CCDs array, IR shield,..) are made of Copper (OFHE and EFC. Machined at national companies (Idresa and ESSBilbao) </a:t>
            </a:r>
          </a:p>
          <a:p>
            <a:pPr defTabSz="1219126" hangingPunct="0">
              <a:lnSpc>
                <a:spcPct val="90000"/>
              </a:lnSpc>
              <a:spcBef>
                <a:spcPts val="2250"/>
              </a:spcBef>
            </a:pPr>
            <a:r>
              <a:rPr lang="en-ES" dirty="0">
                <a:solidFill>
                  <a:srgbClr val="C00000"/>
                </a:solidFill>
                <a:sym typeface="Helvetica Neue"/>
              </a:rPr>
              <a:t>These pieces stored at LSC -&gt; </a:t>
            </a:r>
            <a:r>
              <a:rPr lang="en-ES" dirty="0">
                <a:solidFill>
                  <a:srgbClr val="C00000"/>
                </a:solidFill>
              </a:rPr>
              <a:t>LSC key to keep the background level propose by DAMIC-M</a:t>
            </a:r>
          </a:p>
          <a:p>
            <a:pPr defTabSz="1219126" hangingPunct="0">
              <a:lnSpc>
                <a:spcPct val="90000"/>
              </a:lnSpc>
              <a:spcBef>
                <a:spcPts val="2250"/>
              </a:spcBef>
            </a:pPr>
            <a:r>
              <a:rPr lang="en-ES" dirty="0">
                <a:solidFill>
                  <a:srgbClr val="C00000"/>
                </a:solidFill>
                <a:sym typeface="Helvetica Neue"/>
              </a:rPr>
              <a:t>PPCC funding (Phd student) contributed to all these actions</a:t>
            </a:r>
          </a:p>
          <a:p>
            <a:pPr defTabSz="1219126" hangingPunct="0">
              <a:lnSpc>
                <a:spcPct val="90000"/>
              </a:lnSpc>
              <a:spcBef>
                <a:spcPts val="2250"/>
              </a:spcBef>
            </a:pPr>
            <a:endParaRPr lang="en-ES" dirty="0">
              <a:solidFill>
                <a:srgbClr val="C00000"/>
              </a:solidFill>
              <a:sym typeface="Helvetica Neue"/>
            </a:endParaRPr>
          </a:p>
          <a:p>
            <a:pPr>
              <a:spcBef>
                <a:spcPts val="211"/>
              </a:spcBef>
              <a:defRPr sz="2400"/>
            </a:pPr>
            <a:endParaRPr lang="en-GB" sz="168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creenshot 2025-09-05 at 18.33.19.png" descr="Screenshot 2025-09-05 at 18.33.19.png">
            <a:extLst>
              <a:ext uri="{FF2B5EF4-FFF2-40B4-BE49-F238E27FC236}">
                <a16:creationId xmlns:a16="http://schemas.microsoft.com/office/drawing/2014/main" id="{FBFC745D-007C-81A7-0EBE-666445EDAA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4" t="7772" r="2355" b="2625"/>
          <a:stretch/>
        </p:blipFill>
        <p:spPr>
          <a:xfrm>
            <a:off x="7929535" y="546981"/>
            <a:ext cx="3649361" cy="30032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78CDD28-3FBD-2C41-8870-2CDECA8256FC}"/>
              </a:ext>
            </a:extLst>
          </p:cNvPr>
          <p:cNvGrpSpPr/>
          <p:nvPr/>
        </p:nvGrpSpPr>
        <p:grpSpPr>
          <a:xfrm>
            <a:off x="6714537" y="3628610"/>
            <a:ext cx="5185292" cy="2727740"/>
            <a:chOff x="5135878" y="4376405"/>
            <a:chExt cx="7329109" cy="3068505"/>
          </a:xfrm>
        </p:grpSpPr>
        <p:grpSp>
          <p:nvGrpSpPr>
            <p:cNvPr id="9" name="Group">
              <a:extLst>
                <a:ext uri="{FF2B5EF4-FFF2-40B4-BE49-F238E27FC236}">
                  <a16:creationId xmlns:a16="http://schemas.microsoft.com/office/drawing/2014/main" id="{DD6A4640-7CE5-6857-E3C3-8CAF2E8A584A}"/>
                </a:ext>
              </a:extLst>
            </p:cNvPr>
            <p:cNvGrpSpPr/>
            <p:nvPr/>
          </p:nvGrpSpPr>
          <p:grpSpPr>
            <a:xfrm>
              <a:off x="10678016" y="5865808"/>
              <a:ext cx="1786971" cy="1579102"/>
              <a:chOff x="0" y="0"/>
              <a:chExt cx="2597201" cy="2209800"/>
            </a:xfrm>
          </p:grpSpPr>
          <p:pic>
            <p:nvPicPr>
              <p:cNvPr id="18" name="IMG-20250707-WA0008.jpg" descr="IMG-20250707-WA0008.jpg">
                <a:extLst>
                  <a:ext uri="{FF2B5EF4-FFF2-40B4-BE49-F238E27FC236}">
                    <a16:creationId xmlns:a16="http://schemas.microsoft.com/office/drawing/2014/main" id="{C9D8FA32-E7B3-F3CE-D17D-975DD2046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290" y="0"/>
                <a:ext cx="1004160" cy="14093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" name="IMG-20250707-WA0009.jpg" descr="IMG-20250707-WA0009.jpg">
                <a:extLst>
                  <a:ext uri="{FF2B5EF4-FFF2-40B4-BE49-F238E27FC236}">
                    <a16:creationId xmlns:a16="http://schemas.microsoft.com/office/drawing/2014/main" id="{CE14552A-4FF1-91F4-8C72-FAD475B5C9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6574" y="1172329"/>
                <a:ext cx="739199" cy="103747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" name="IMG-20250707-WA0010.jpg" descr="IMG-20250707-WA0010.jpg">
                <a:extLst>
                  <a:ext uri="{FF2B5EF4-FFF2-40B4-BE49-F238E27FC236}">
                    <a16:creationId xmlns:a16="http://schemas.microsoft.com/office/drawing/2014/main" id="{F16F7A7C-379E-ECA1-27EE-80FBC9359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0616" y="641755"/>
                <a:ext cx="446586" cy="6267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" name="IMG-20250707-WA0011.jpg" descr="IMG-20250707-WA0011.jpg">
                <a:extLst>
                  <a:ext uri="{FF2B5EF4-FFF2-40B4-BE49-F238E27FC236}">
                    <a16:creationId xmlns:a16="http://schemas.microsoft.com/office/drawing/2014/main" id="{C97F781C-70F1-C9F6-F677-0DDB2C06B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8149" y="1061445"/>
                <a:ext cx="682535" cy="9579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2" name="IMG-20250707-WA0012.jpg" descr="IMG-20250707-WA0012.jpg">
                <a:extLst>
                  <a:ext uri="{FF2B5EF4-FFF2-40B4-BE49-F238E27FC236}">
                    <a16:creationId xmlns:a16="http://schemas.microsoft.com/office/drawing/2014/main" id="{55C09382-A445-80DC-3B35-D39F690E15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250" y="118024"/>
                <a:ext cx="408932" cy="5739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3" name="IMG-20250707-WA0013.jpg" descr="IMG-20250707-WA0013.jpg">
                <a:extLst>
                  <a:ext uri="{FF2B5EF4-FFF2-40B4-BE49-F238E27FC236}">
                    <a16:creationId xmlns:a16="http://schemas.microsoft.com/office/drawing/2014/main" id="{FA6810E7-C8D7-90E1-C299-EFB7EB74E5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906" y="89809"/>
                <a:ext cx="645461" cy="9059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" name="IMG-20250707-WA0014.jpg" descr="IMG-20250707-WA0014.jpg">
                <a:extLst>
                  <a:ext uri="{FF2B5EF4-FFF2-40B4-BE49-F238E27FC236}">
                    <a16:creationId xmlns:a16="http://schemas.microsoft.com/office/drawing/2014/main" id="{89D3DE9F-2445-2940-B93C-DE37092826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2476" y="1166156"/>
                <a:ext cx="359783" cy="5049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5" name="IMG-20250707-WA0015.jpg" descr="IMG-20250707-WA0015.jpg">
                <a:extLst>
                  <a:ext uri="{FF2B5EF4-FFF2-40B4-BE49-F238E27FC236}">
                    <a16:creationId xmlns:a16="http://schemas.microsoft.com/office/drawing/2014/main" id="{BC8E979C-49B2-AB06-983F-7183316A1F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1377671"/>
                <a:ext cx="446586" cy="6267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10" name="Screenshot 2025-11-01 at 19.51.33.png" descr="Screenshot 2025-11-01 at 19.51.33.png">
              <a:extLst>
                <a:ext uri="{FF2B5EF4-FFF2-40B4-BE49-F238E27FC236}">
                  <a16:creationId xmlns:a16="http://schemas.microsoft.com/office/drawing/2014/main" id="{3679B27E-EC1D-E0DA-2739-1B66B21ED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68667" y="5869231"/>
              <a:ext cx="1442768" cy="130066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Screenshot 2025-11-01 at 19.51.58.png" descr="Screenshot 2025-11-01 at 19.51.58.png">
              <a:extLst>
                <a:ext uri="{FF2B5EF4-FFF2-40B4-BE49-F238E27FC236}">
                  <a16:creationId xmlns:a16="http://schemas.microsoft.com/office/drawing/2014/main" id="{D3862BF9-6CA1-5FA7-625A-FF9DBF8AE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375126" y="4723249"/>
              <a:ext cx="1171145" cy="109791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2" name="Screenshot 2025-11-01 at 19.52.33.png" descr="Screenshot 2025-11-01 at 19.52.33.png">
              <a:extLst>
                <a:ext uri="{FF2B5EF4-FFF2-40B4-BE49-F238E27FC236}">
                  <a16:creationId xmlns:a16="http://schemas.microsoft.com/office/drawing/2014/main" id="{DBBE0DF6-B433-6A47-4A35-E68971923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153409" y="6062865"/>
              <a:ext cx="1282633" cy="96209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Image" descr="Image">
              <a:extLst>
                <a:ext uri="{FF2B5EF4-FFF2-40B4-BE49-F238E27FC236}">
                  <a16:creationId xmlns:a16="http://schemas.microsoft.com/office/drawing/2014/main" id="{CA7F54B7-4AAC-3C26-661B-D058A4D1B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678016" y="4477848"/>
              <a:ext cx="1606993" cy="130066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261D96B-9AF6-E9E6-EB25-9C39D6D33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577008" y="4553242"/>
              <a:ext cx="1414698" cy="106102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32497AF-8101-E46E-E7A6-13DDD947F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657" y="5624457"/>
              <a:ext cx="2128603" cy="159645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A030297-6389-0581-2D87-7450087813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23" r="28312" b="17969"/>
            <a:stretch/>
          </p:blipFill>
          <p:spPr>
            <a:xfrm rot="5400000">
              <a:off x="5205296" y="4308731"/>
              <a:ext cx="1455130" cy="159396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418BEF6-7D8E-10FF-E64D-65C68467C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69"/>
            <a:stretch/>
          </p:blipFill>
          <p:spPr>
            <a:xfrm rot="5400000">
              <a:off x="7841055" y="4408216"/>
              <a:ext cx="1414697" cy="13510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254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ACDF8-936C-C41D-9E41-6DEF6EE9E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842" y="3734571"/>
            <a:ext cx="3912225" cy="2428277"/>
          </a:xfrm>
          <a:prstGeom prst="rect">
            <a:avLst/>
          </a:prstGeom>
        </p:spPr>
      </p:pic>
      <p:sp>
        <p:nvSpPr>
          <p:cNvPr id="2" name="1 Título">
            <a:extLst>
              <a:ext uri="{FF2B5EF4-FFF2-40B4-BE49-F238E27FC236}">
                <a16:creationId xmlns:a16="http://schemas.microsoft.com/office/drawing/2014/main" id="{A9FFB12F-B021-22CF-4A1E-3F03C7DBA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The LIA5 in the </a:t>
            </a:r>
            <a:r>
              <a:rPr lang="en-US" sz="4000" b="1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PPCC</a:t>
            </a:r>
            <a:endParaRPr lang="en-US" sz="40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031F1F-777E-3B40-E5E1-9F43CD86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5EE83D-7F07-BD3F-1E36-CD671DAF7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9A0AEF65-8A31-6DAC-8209-BA78BE532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09C63B2D-18D0-2244-7961-353D0593D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620" y="3551768"/>
            <a:ext cx="7283150" cy="2666277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Axions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strengthen Spanish leadership and weight in consolidated (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BabyIAXO/IAXO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or emerging (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RADES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collaborations, and kick-off new initiatives (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CADEX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WIMPs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strengthen Spanish experiments (or Spanish contributions to international ones) in a complementary LSC-centered effort: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ANAIS, TREX-DM, DAMIC-M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talks by J. Miralda (axions) and B. Kavanagh (WIMPs)</a:t>
            </a:r>
          </a:p>
        </p:txBody>
      </p:sp>
      <p:sp>
        <p:nvSpPr>
          <p:cNvPr id="11" name="2 Marcador de contenido">
            <a:extLst>
              <a:ext uri="{FF2B5EF4-FFF2-40B4-BE49-F238E27FC236}">
                <a16:creationId xmlns:a16="http://schemas.microsoft.com/office/drawing/2014/main" id="{09C63B2D-18D0-2244-7961-353D0593D4C2}"/>
              </a:ext>
            </a:extLst>
          </p:cNvPr>
          <p:cNvSpPr txBox="1">
            <a:spLocks/>
          </p:cNvSpPr>
          <p:nvPr/>
        </p:nvSpPr>
        <p:spPr>
          <a:xfrm>
            <a:off x="594911" y="1319751"/>
            <a:ext cx="11129255" cy="5036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objective of this line is to carry out a series of experimental, technological-development, and phenomenological activities aimed at the direct detection of dark matter over a wide mass range,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l-G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axion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to the 100-GeV WIMP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large part of the experimental activity in this LIA is carried out at the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Canfranc Underground Laboratory (LSC)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Aragón, a landmark ICTS in the national and international HEP community.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268149" y="4165175"/>
            <a:ext cx="119455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M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9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DD1E3-82F7-EE17-512E-54C70C887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912188AB-EFD2-1004-B69E-E0AFC9BA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9"/>
            <a:ext cx="10515600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RADES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- Relic Axion Detector Exploratory Setup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7D9085-BDAA-EEB6-75DF-86993E25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B8FCAB-D262-F7B1-C5A7-1F813B9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75CB78E4-3997-C3B0-8977-791A48BB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7301B8CC-92DE-BA4E-3E95-34634BE83C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78"/>
          <a:stretch/>
        </p:blipFill>
        <p:spPr bwMode="auto">
          <a:xfrm>
            <a:off x="895480" y="1357734"/>
            <a:ext cx="2108801" cy="162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E08D1A8-9178-E075-18AF-C11D64A80C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14D8E44-4143-230E-B43C-F5BBB30421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090924"/>
            <a:ext cx="399920" cy="473419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F1929D1B-A887-5B5C-1AD0-539B47785682}"/>
              </a:ext>
            </a:extLst>
          </p:cNvPr>
          <p:cNvSpPr/>
          <p:nvPr/>
        </p:nvSpPr>
        <p:spPr>
          <a:xfrm>
            <a:off x="1085720" y="3170474"/>
            <a:ext cx="3830210" cy="2417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</a:rPr>
              <a:t>12 PM (STUDENT, CAPA)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</a:rPr>
              <a:t>12 PM (STUDENT, IFIC)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</a:rPr>
              <a:t>12 PM (STUDENT, ICMAB)</a:t>
            </a:r>
            <a:br>
              <a:rPr lang="en-GB" sz="1600" i="0" dirty="0">
                <a:latin typeface="Arial" panose="020B0604020202020204" pitchFamily="34" charset="0"/>
              </a:rPr>
            </a:br>
            <a:r>
              <a:rPr lang="en-GB" sz="1600" i="0" dirty="0">
                <a:latin typeface="Arial" panose="020B0604020202020204" pitchFamily="34" charset="0"/>
              </a:rPr>
              <a:t>24 PM (STUDENT, ICMAB)</a:t>
            </a:r>
            <a:br>
              <a:rPr lang="en-GB" sz="1600" i="0" dirty="0">
                <a:latin typeface="Arial" panose="020B0604020202020204" pitchFamily="34" charset="0"/>
              </a:rPr>
            </a:br>
            <a:r>
              <a:rPr lang="en-GB" sz="1600" i="0" dirty="0">
                <a:latin typeface="Arial" panose="020B0604020202020204" pitchFamily="34" charset="0"/>
              </a:rPr>
              <a:t>24 PM (POSTDOC, ICMAB)</a:t>
            </a:r>
          </a:p>
          <a:p>
            <a:pPr algn="l">
              <a:lnSpc>
                <a:spcPct val="150000"/>
              </a:lnSpc>
            </a:pPr>
            <a:r>
              <a:rPr lang="es-ES" sz="1600" i="0" dirty="0">
                <a:latin typeface="Arial" panose="020B0604020202020204" pitchFamily="34" charset="0"/>
              </a:rPr>
              <a:t>24 PM (INGENIERO, ICCUB)</a:t>
            </a:r>
            <a:endParaRPr lang="en-GB" sz="1600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8365A15C-5AD9-2EC9-B910-D38E22B0B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5582611"/>
            <a:ext cx="400050" cy="401885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B8366DA5-A264-38D8-30F3-B7229BE16339}"/>
              </a:ext>
            </a:extLst>
          </p:cNvPr>
          <p:cNvSpPr/>
          <p:nvPr/>
        </p:nvSpPr>
        <p:spPr>
          <a:xfrm>
            <a:off x="1143000" y="5580896"/>
            <a:ext cx="3830210" cy="421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</a:rPr>
              <a:t>1.214 K</a:t>
            </a:r>
            <a:r>
              <a:rPr lang="es-ES" sz="1600" i="0" dirty="0">
                <a:latin typeface="Arial" panose="020B0604020202020204" pitchFamily="34" charset="0"/>
              </a:rPr>
              <a:t>€</a:t>
            </a:r>
            <a:endParaRPr lang="en-GB" sz="1600" dirty="0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0F19C05-A94F-A368-AE6F-D2D25534A2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D5012D18-D429-63EE-EBDF-21B10B3DC0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2386" y="2534454"/>
            <a:ext cx="1255743" cy="365995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id="{8FD2BA57-534F-185C-A4D9-83D160C7CD3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3174"/>
          <a:stretch/>
        </p:blipFill>
        <p:spPr>
          <a:xfrm>
            <a:off x="6638735" y="2995613"/>
            <a:ext cx="1087614" cy="381582"/>
          </a:xfrm>
          <a:prstGeom prst="rect">
            <a:avLst/>
          </a:prstGeom>
        </p:spPr>
      </p:pic>
      <p:pic>
        <p:nvPicPr>
          <p:cNvPr id="8" name="Imagen 8">
            <a:extLst>
              <a:ext uri="{FF2B5EF4-FFF2-40B4-BE49-F238E27FC236}">
                <a16:creationId xmlns:a16="http://schemas.microsoft.com/office/drawing/2014/main" id="{1332D14E-4554-4341-9BE0-2A0758DCCD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9849" y="2431102"/>
            <a:ext cx="756175" cy="564511"/>
          </a:xfrm>
          <a:prstGeom prst="rect">
            <a:avLst/>
          </a:prstGeom>
        </p:spPr>
      </p:pic>
      <p:pic>
        <p:nvPicPr>
          <p:cNvPr id="9" name="Imagen 9">
            <a:extLst>
              <a:ext uri="{FF2B5EF4-FFF2-40B4-BE49-F238E27FC236}">
                <a16:creationId xmlns:a16="http://schemas.microsoft.com/office/drawing/2014/main" id="{02D92CDD-E9C9-27AD-910C-612C477CD4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78788" y="2570585"/>
            <a:ext cx="1265385" cy="361759"/>
          </a:xfrm>
          <a:prstGeom prst="rect">
            <a:avLst/>
          </a:prstGeom>
        </p:spPr>
      </p:pic>
      <p:pic>
        <p:nvPicPr>
          <p:cNvPr id="1026" name="Picture 2" descr="IFIC Instituto de Física Corpuscular | Paterna">
            <a:extLst>
              <a:ext uri="{FF2B5EF4-FFF2-40B4-BE49-F238E27FC236}">
                <a16:creationId xmlns:a16="http://schemas.microsoft.com/office/drawing/2014/main" id="{F087EB94-8A90-5319-8E84-31F5C75F66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5" b="19248"/>
          <a:stretch>
            <a:fillRect/>
          </a:stretch>
        </p:blipFill>
        <p:spPr bwMode="auto">
          <a:xfrm>
            <a:off x="7893542" y="3872374"/>
            <a:ext cx="742457" cy="4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3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28BD0-365E-3AE8-879A-53FF7D9A6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5A2373E-BB3D-9F95-63D0-D3AF72DA3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090" y="1691253"/>
            <a:ext cx="4209596" cy="26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>
            <a:extLst>
              <a:ext uri="{FF2B5EF4-FFF2-40B4-BE49-F238E27FC236}">
                <a16:creationId xmlns:a16="http://schemas.microsoft.com/office/drawing/2014/main" id="{C8F5A5DC-CDEF-2D7D-DDEA-4030F13EB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9"/>
            <a:ext cx="10515600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RADES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– Highlights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29CDC9-0120-52D9-B723-759704409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7DBE00-A664-117F-AC02-2373AFDE1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C7BDC60C-729E-E0A8-B0AD-8DFC7D043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B1C50C-B9D1-687D-7F7C-34DB4140F3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78"/>
          <a:stretch/>
        </p:blipFill>
        <p:spPr bwMode="auto">
          <a:xfrm>
            <a:off x="452310" y="252620"/>
            <a:ext cx="2008074" cy="155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57FACF7A-6CAD-C045-96CF-8EACEED62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67" y="1885508"/>
            <a:ext cx="8100028" cy="4835968"/>
          </a:xfrm>
        </p:spPr>
        <p:txBody>
          <a:bodyPr>
            <a:noAutofit/>
          </a:bodyPr>
          <a:lstStyle/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Award of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DarkQuantum ERC-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SyG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connection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quantum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technologies</a:t>
            </a:r>
          </a:p>
          <a:p>
            <a:pPr marL="952500" lvl="1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CAPA (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coord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), also ICMAB, UPCT. </a:t>
            </a:r>
          </a:p>
          <a:p>
            <a:pPr marL="952500" lvl="1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Also QRADES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Quantera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project (+IFAE)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RADES-HF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: axion haloscope with single photon counter  beyond SQL!</a:t>
            </a:r>
          </a:p>
          <a:p>
            <a:pPr marL="952500" lvl="1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Development of qubit-based (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transmon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 single photon detector</a:t>
            </a:r>
          </a:p>
          <a:p>
            <a:pPr marL="952500" lvl="1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Eventually to LSC? (EoI in 2024)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RADES-LF: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Large cavities eventually inside BabyIAXO magnet</a:t>
            </a:r>
          </a:p>
          <a:p>
            <a:pPr marL="952500" lvl="1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Prototype could be used at M1 magnet at CERN to get very competitive physics already in 2027.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LoI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submitted to SCSC last September.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logo-erc">
            <a:extLst>
              <a:ext uri="{FF2B5EF4-FFF2-40B4-BE49-F238E27FC236}">
                <a16:creationId xmlns:a16="http://schemas.microsoft.com/office/drawing/2014/main" id="{EC60234A-B63E-2915-4B64-65C0E22C0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2473" y="885758"/>
            <a:ext cx="1108358" cy="99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C019DA-46C8-D095-A1B9-CE497762DC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8703" y="605997"/>
            <a:ext cx="1798512" cy="2139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2AC49C4-9D72-3211-FB51-A6F265761D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4770" y="4263884"/>
            <a:ext cx="2004544" cy="259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73ECC-6045-9277-6695-16DE9315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DBDC7C06-4628-3A18-05FD-7B8F9A838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9"/>
            <a:ext cx="10515600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RADES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– Highlights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483C7-5762-BC49-8D18-D35BC145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E0FE54-C004-07D2-DBD9-2634C8846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A190C5BC-8144-88AF-E78D-98EB6841E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62BF03-11B4-7309-B717-86AA6CCD8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78"/>
          <a:stretch/>
        </p:blipFill>
        <p:spPr bwMode="auto">
          <a:xfrm>
            <a:off x="645136" y="354109"/>
            <a:ext cx="1908979" cy="147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37E9BBCC-01FF-6A0B-67CE-3A0F87773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07" y="2005366"/>
            <a:ext cx="7384102" cy="4560166"/>
          </a:xfrm>
        </p:spPr>
        <p:txBody>
          <a:bodyPr>
            <a:normAutofit/>
          </a:bodyPr>
          <a:lstStyle/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High-Temperature superconductor coatings for the RADES cavities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increase of Q 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(ICMAB)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RF cavity design, new geometries, magnetic tuning, etc… (UPCT)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Related phenomenology, sensitivity to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HFGW,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directionality, … 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(IFIC, ICCUB)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Also (with international partners):</a:t>
            </a:r>
          </a:p>
          <a:p>
            <a:pPr marL="952500" lvl="1">
              <a:lnSpc>
                <a:spcPct val="100000"/>
              </a:lnSpc>
              <a:spcBef>
                <a:spcPts val="0"/>
              </a:spcBef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Tailored cryogenic solutions</a:t>
            </a:r>
          </a:p>
          <a:p>
            <a:pPr marL="952500" lvl="1">
              <a:lnSpc>
                <a:spcPct val="100000"/>
              </a:lnSpc>
              <a:spcBef>
                <a:spcPts val="0"/>
              </a:spcBef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Tuning systems</a:t>
            </a:r>
          </a:p>
          <a:p>
            <a:pPr marL="952500" lvl="1">
              <a:lnSpc>
                <a:spcPct val="100000"/>
              </a:lnSpc>
              <a:spcBef>
                <a:spcPts val="0"/>
              </a:spcBef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Magnetic resilient qubits</a:t>
            </a:r>
          </a:p>
          <a:p>
            <a:pPr marL="952500" lvl="1">
              <a:lnSpc>
                <a:spcPct val="100000"/>
              </a:lnSpc>
              <a:spcBef>
                <a:spcPts val="0"/>
              </a:spcBef>
              <a:buClr>
                <a:srgbClr val="585858"/>
              </a:buClr>
              <a:buSzPts val="1400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Quantum sensing, and quantum control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upo 9">
            <a:extLst>
              <a:ext uri="{FF2B5EF4-FFF2-40B4-BE49-F238E27FC236}">
                <a16:creationId xmlns:a16="http://schemas.microsoft.com/office/drawing/2014/main" id="{4836188C-C856-9932-3361-A15A391A8BC6}"/>
              </a:ext>
            </a:extLst>
          </p:cNvPr>
          <p:cNvGrpSpPr>
            <a:grpSpLocks noChangeAspect="1"/>
          </p:cNvGrpSpPr>
          <p:nvPr/>
        </p:nvGrpSpPr>
        <p:grpSpPr>
          <a:xfrm>
            <a:off x="8272004" y="1562939"/>
            <a:ext cx="2880399" cy="2624190"/>
            <a:chOff x="298563" y="614905"/>
            <a:chExt cx="5037159" cy="4589101"/>
          </a:xfrm>
        </p:grpSpPr>
        <p:pic>
          <p:nvPicPr>
            <p:cNvPr id="22" name="Picture 137" descr="A close-up of a metal object&#10;&#10;AI-generated content may be incorrect.">
              <a:extLst>
                <a:ext uri="{FF2B5EF4-FFF2-40B4-BE49-F238E27FC236}">
                  <a16:creationId xmlns:a16="http://schemas.microsoft.com/office/drawing/2014/main" id="{044F077F-7CFA-13E4-8044-3757102A9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22" t="15752" r="47365" b="16850"/>
            <a:stretch>
              <a:fillRect/>
            </a:stretch>
          </p:blipFill>
          <p:spPr>
            <a:xfrm>
              <a:off x="298563" y="614905"/>
              <a:ext cx="2452433" cy="4589101"/>
            </a:xfrm>
            <a:prstGeom prst="rect">
              <a:avLst/>
            </a:prstGeom>
          </p:spPr>
        </p:pic>
        <p:pic>
          <p:nvPicPr>
            <p:cNvPr id="23" name="Picture 138" descr="A metal piece with screws&#10;&#10;AI-generated content may be incorrect.">
              <a:extLst>
                <a:ext uri="{FF2B5EF4-FFF2-40B4-BE49-F238E27FC236}">
                  <a16:creationId xmlns:a16="http://schemas.microsoft.com/office/drawing/2014/main" id="{16A94A58-3033-5F34-7ADF-1824302CC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3289" y="614905"/>
              <a:ext cx="2452433" cy="3269911"/>
            </a:xfrm>
            <a:prstGeom prst="rect">
              <a:avLst/>
            </a:prstGeom>
          </p:spPr>
        </p:pic>
        <p:pic>
          <p:nvPicPr>
            <p:cNvPr id="24" name="Picture 139" descr="A metal cylinder with metal wheels&#10;&#10;AI-generated content may be incorrect.">
              <a:extLst>
                <a:ext uri="{FF2B5EF4-FFF2-40B4-BE49-F238E27FC236}">
                  <a16:creationId xmlns:a16="http://schemas.microsoft.com/office/drawing/2014/main" id="{3F3DCDBF-2D61-4338-9E2B-E5B8EA7E6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558" b="32964"/>
            <a:stretch>
              <a:fillRect/>
            </a:stretch>
          </p:blipFill>
          <p:spPr>
            <a:xfrm>
              <a:off x="2883288" y="4011207"/>
              <a:ext cx="2452433" cy="1192798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253892B-782B-32C3-627C-B0F5E56F3D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1041" y="4441392"/>
            <a:ext cx="2588986" cy="17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1370C-8C4A-B1F3-D507-D3C6D06BC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C3A4BDCD-D4A0-DD9C-09C8-E9351EF7D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9"/>
            <a:ext cx="10515600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BabyIAXO/IAXO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– international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xion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 Observatory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D08BA0-E96E-1DF5-B94B-684E66B40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5AF2FC-54D8-1EFF-41ED-1083E65F9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1A32B368-2F8E-61A5-518A-11CEB29D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pic>
        <p:nvPicPr>
          <p:cNvPr id="3" name="Imagen 15">
            <a:extLst>
              <a:ext uri="{FF2B5EF4-FFF2-40B4-BE49-F238E27FC236}">
                <a16:creationId xmlns:a16="http://schemas.microsoft.com/office/drawing/2014/main" id="{CAB9FE08-018C-5790-6229-08277C54D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72" y="1326548"/>
            <a:ext cx="2779895" cy="99045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544EA33-1BBF-C354-319E-70D8AA461B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350260"/>
            <a:ext cx="6240161" cy="49823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39DB164-DEBE-5D95-046A-2D94C4C43A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2722436"/>
            <a:ext cx="399920" cy="473419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2642932E-1E3A-A6B9-5820-50260902A923}"/>
              </a:ext>
            </a:extLst>
          </p:cNvPr>
          <p:cNvSpPr/>
          <p:nvPr/>
        </p:nvSpPr>
        <p:spPr>
          <a:xfrm>
            <a:off x="1085720" y="2801986"/>
            <a:ext cx="3830210" cy="256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12 PM (POSTODOC; CAPA)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12 PM (ESTUDIANTE, CAPA)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24 PM (INGENIERO, CAPA)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12 PM (Técnico, CAPA)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24 PM (INGENIERO, ITA)</a:t>
            </a:r>
          </a:p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6 PM (ESTUDIANTE, IFIC)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4D8D51F-FBE5-D012-7490-042AA928B3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423" y="5405655"/>
            <a:ext cx="400050" cy="40188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7886BA72-F38B-62B4-F98B-8DF6B7E4557B}"/>
              </a:ext>
            </a:extLst>
          </p:cNvPr>
          <p:cNvSpPr/>
          <p:nvPr/>
        </p:nvSpPr>
        <p:spPr>
          <a:xfrm>
            <a:off x="1143000" y="5397932"/>
            <a:ext cx="383021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i="0" dirty="0">
                <a:latin typeface="Arial" panose="020B0604020202020204" pitchFamily="34" charset="0"/>
                <a:cs typeface="Arial" panose="020B0604020202020204" pitchFamily="34" charset="0"/>
              </a:rPr>
              <a:t>860 K</a:t>
            </a:r>
            <a:r>
              <a:rPr lang="es-ES" sz="1600" i="0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7028E24-CBF1-A2D2-5155-D257C0AA9B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1" y="1231031"/>
            <a:ext cx="1733550" cy="676085"/>
          </a:xfrm>
          <a:prstGeom prst="rect">
            <a:avLst/>
          </a:prstGeom>
        </p:spPr>
      </p:pic>
      <p:pic>
        <p:nvPicPr>
          <p:cNvPr id="16" name="Imagen 6">
            <a:extLst>
              <a:ext uri="{FF2B5EF4-FFF2-40B4-BE49-F238E27FC236}">
                <a16:creationId xmlns:a16="http://schemas.microsoft.com/office/drawing/2014/main" id="{FA00BF6A-BBEF-A743-6DAA-58C2AF330F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2386" y="2534454"/>
            <a:ext cx="1255743" cy="365995"/>
          </a:xfrm>
          <a:prstGeom prst="rect">
            <a:avLst/>
          </a:prstGeom>
        </p:spPr>
      </p:pic>
      <p:pic>
        <p:nvPicPr>
          <p:cNvPr id="17" name="Imagen 7">
            <a:extLst>
              <a:ext uri="{FF2B5EF4-FFF2-40B4-BE49-F238E27FC236}">
                <a16:creationId xmlns:a16="http://schemas.microsoft.com/office/drawing/2014/main" id="{9F6023F6-5E8B-E321-08A2-22A27F5BD92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3174"/>
          <a:stretch/>
        </p:blipFill>
        <p:spPr>
          <a:xfrm>
            <a:off x="6638735" y="2995613"/>
            <a:ext cx="1087614" cy="381582"/>
          </a:xfrm>
          <a:prstGeom prst="rect">
            <a:avLst/>
          </a:prstGeom>
        </p:spPr>
      </p:pic>
      <p:pic>
        <p:nvPicPr>
          <p:cNvPr id="18" name="Imagen 8">
            <a:extLst>
              <a:ext uri="{FF2B5EF4-FFF2-40B4-BE49-F238E27FC236}">
                <a16:creationId xmlns:a16="http://schemas.microsoft.com/office/drawing/2014/main" id="{81B17CC6-B5F4-EB3C-4790-849E318C3C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59849" y="2431102"/>
            <a:ext cx="756175" cy="564511"/>
          </a:xfrm>
          <a:prstGeom prst="rect">
            <a:avLst/>
          </a:prstGeom>
        </p:spPr>
      </p:pic>
      <p:pic>
        <p:nvPicPr>
          <p:cNvPr id="20" name="Picture 2" descr="IFIC Instituto de Física Corpuscular | Paterna">
            <a:extLst>
              <a:ext uri="{FF2B5EF4-FFF2-40B4-BE49-F238E27FC236}">
                <a16:creationId xmlns:a16="http://schemas.microsoft.com/office/drawing/2014/main" id="{86344044-6A66-BE12-B4AA-AD9EB16AEB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5" b="19248"/>
          <a:stretch>
            <a:fillRect/>
          </a:stretch>
        </p:blipFill>
        <p:spPr bwMode="auto">
          <a:xfrm>
            <a:off x="7893542" y="3872374"/>
            <a:ext cx="742457" cy="4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10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C6724-3E47-BBE4-62DB-F64D1375D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5">
            <a:extLst>
              <a:ext uri="{FF2B5EF4-FFF2-40B4-BE49-F238E27FC236}">
                <a16:creationId xmlns:a16="http://schemas.microsoft.com/office/drawing/2014/main" id="{51A46181-EA19-6624-12D5-2854C84CF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969" y="2625837"/>
            <a:ext cx="5505046" cy="3769177"/>
          </a:xfrm>
          <a:prstGeom prst="rect">
            <a:avLst/>
          </a:prstGeom>
        </p:spPr>
      </p:pic>
      <p:sp>
        <p:nvSpPr>
          <p:cNvPr id="2" name="1 Título">
            <a:extLst>
              <a:ext uri="{FF2B5EF4-FFF2-40B4-BE49-F238E27FC236}">
                <a16:creationId xmlns:a16="http://schemas.microsoft.com/office/drawing/2014/main" id="{82D5A16B-6737-984A-367B-E376E175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9304" y="354109"/>
            <a:ext cx="9004495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BabyIAXO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– Highlights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C41B71-7916-92D9-322C-E9A828240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F5D309-3A27-715F-9CC1-A08917ACB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88427DF4-AE07-990B-AA2A-80016D208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pic>
        <p:nvPicPr>
          <p:cNvPr id="3" name="Imagen 15">
            <a:extLst>
              <a:ext uri="{FF2B5EF4-FFF2-40B4-BE49-F238E27FC236}">
                <a16:creationId xmlns:a16="http://schemas.microsoft.com/office/drawing/2014/main" id="{A9E165A6-3651-297C-D99B-6D1F9C8B0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30" y="319035"/>
            <a:ext cx="2779895" cy="9904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39F5E4-3292-48A0-A893-1E5FAD977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616" y="1151525"/>
            <a:ext cx="2718473" cy="1904425"/>
          </a:xfrm>
          <a:prstGeom prst="rect">
            <a:avLst/>
          </a:prstGeom>
        </p:spPr>
      </p:pic>
      <p:pic>
        <p:nvPicPr>
          <p:cNvPr id="17" name="Imagen 11">
            <a:extLst>
              <a:ext uri="{FF2B5EF4-FFF2-40B4-BE49-F238E27FC236}">
                <a16:creationId xmlns:a16="http://schemas.microsoft.com/office/drawing/2014/main" id="{DBF4504C-0BB0-79F5-ED2C-7833DFBD9E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92" y="2315504"/>
            <a:ext cx="6790626" cy="3823264"/>
          </a:xfrm>
          <a:prstGeom prst="rect">
            <a:avLst/>
          </a:prstGeom>
        </p:spPr>
      </p:pic>
      <p:sp>
        <p:nvSpPr>
          <p:cNvPr id="18" name="2 Marcador de contenido">
            <a:extLst>
              <a:ext uri="{FF2B5EF4-FFF2-40B4-BE49-F238E27FC236}">
                <a16:creationId xmlns:a16="http://schemas.microsoft.com/office/drawing/2014/main" id="{71976DB7-7C0D-D32C-741C-CD1DD6753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925" y="1427558"/>
            <a:ext cx="6790627" cy="5015582"/>
          </a:xfrm>
        </p:spPr>
        <p:txBody>
          <a:bodyPr>
            <a:normAutofit/>
          </a:bodyPr>
          <a:lstStyle/>
          <a:p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BabyIAXO fully into construction mode. Many components already at DESY</a:t>
            </a:r>
          </a:p>
          <a:p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Beamlines just produced (largely funded by PPCC)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C1E554-D1C3-BF5C-0ED1-C0D6B8476146}"/>
              </a:ext>
            </a:extLst>
          </p:cNvPr>
          <p:cNvGrpSpPr/>
          <p:nvPr/>
        </p:nvGrpSpPr>
        <p:grpSpPr>
          <a:xfrm>
            <a:off x="5345328" y="4941361"/>
            <a:ext cx="3172433" cy="1698005"/>
            <a:chOff x="7203294" y="2894030"/>
            <a:chExt cx="4752528" cy="2543731"/>
          </a:xfrm>
        </p:grpSpPr>
        <p:pic>
          <p:nvPicPr>
            <p:cNvPr id="7" name="Imagen 57">
              <a:extLst>
                <a:ext uri="{FF2B5EF4-FFF2-40B4-BE49-F238E27FC236}">
                  <a16:creationId xmlns:a16="http://schemas.microsoft.com/office/drawing/2014/main" id="{5BBF9202-92E7-1B76-ACFE-B175591DC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3294" y="2894030"/>
              <a:ext cx="4752528" cy="2543731"/>
            </a:xfrm>
            <a:prstGeom prst="rect">
              <a:avLst/>
            </a:prstGeom>
          </p:spPr>
        </p:pic>
        <p:sp>
          <p:nvSpPr>
            <p:cNvPr id="8" name="CuadroTexto 61">
              <a:extLst>
                <a:ext uri="{FF2B5EF4-FFF2-40B4-BE49-F238E27FC236}">
                  <a16:creationId xmlns:a16="http://schemas.microsoft.com/office/drawing/2014/main" id="{8E029EFF-DEF9-B5B9-B5CD-A7AF78A14638}"/>
                </a:ext>
              </a:extLst>
            </p:cNvPr>
            <p:cNvSpPr txBox="1"/>
            <p:nvPr/>
          </p:nvSpPr>
          <p:spPr>
            <a:xfrm>
              <a:off x="9607090" y="3321170"/>
              <a:ext cx="1152128" cy="5532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600" b="0" dirty="0"/>
                <a:t>The X-ray beam from the Optics to the detector</a:t>
              </a:r>
            </a:p>
          </p:txBody>
        </p:sp>
        <p:sp>
          <p:nvSpPr>
            <p:cNvPr id="9" name="CuadroTexto 62">
              <a:extLst>
                <a:ext uri="{FF2B5EF4-FFF2-40B4-BE49-F238E27FC236}">
                  <a16:creationId xmlns:a16="http://schemas.microsoft.com/office/drawing/2014/main" id="{CF800398-07FD-8426-26DF-3BC0803C8F96}"/>
                </a:ext>
              </a:extLst>
            </p:cNvPr>
            <p:cNvSpPr txBox="1"/>
            <p:nvPr/>
          </p:nvSpPr>
          <p:spPr>
            <a:xfrm>
              <a:off x="8094923" y="3105147"/>
              <a:ext cx="576064" cy="414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600" b="0" dirty="0"/>
                <a:t>X-ray Optics</a:t>
              </a:r>
            </a:p>
          </p:txBody>
        </p:sp>
        <p:sp>
          <p:nvSpPr>
            <p:cNvPr id="11" name="CuadroTexto 63">
              <a:extLst>
                <a:ext uri="{FF2B5EF4-FFF2-40B4-BE49-F238E27FC236}">
                  <a16:creationId xmlns:a16="http://schemas.microsoft.com/office/drawing/2014/main" id="{271C0059-1C32-0443-92A8-26E4CE85011F}"/>
                </a:ext>
              </a:extLst>
            </p:cNvPr>
            <p:cNvSpPr txBox="1"/>
            <p:nvPr/>
          </p:nvSpPr>
          <p:spPr>
            <a:xfrm>
              <a:off x="10903234" y="4761331"/>
              <a:ext cx="720080" cy="2766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600" b="0" dirty="0"/>
                <a:t>Detector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644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53117-026D-2537-7057-945CCAC02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5A00B8FC-104E-4ED0-C015-9B96392EA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762" y="354109"/>
            <a:ext cx="9117037" cy="972440"/>
          </a:xfrm>
        </p:spPr>
        <p:txBody>
          <a:bodyPr>
            <a:normAutofit/>
          </a:bodyPr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BabyIAXO </a:t>
            </a:r>
            <a:r>
              <a:rPr lang="en-US" sz="3200" noProof="0" dirty="0">
                <a:latin typeface="Arial" panose="020B0604020202020204" pitchFamily="34" charset="0"/>
                <a:cs typeface="Arial" panose="020B0604020202020204" pitchFamily="34" charset="0"/>
              </a:rPr>
              <a:t>– Highlights</a:t>
            </a:r>
            <a:endParaRPr lang="en-US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CDC0CC-4BF6-8FE2-180B-E9B1372B3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E7EFA9-48C4-A082-4D40-9D32F8E48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8011F21E-EDE3-1C85-C86E-32417A48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pic>
        <p:nvPicPr>
          <p:cNvPr id="3" name="Imagen 15">
            <a:extLst>
              <a:ext uri="{FF2B5EF4-FFF2-40B4-BE49-F238E27FC236}">
                <a16:creationId xmlns:a16="http://schemas.microsoft.com/office/drawing/2014/main" id="{BCD27623-8633-9783-58B2-1BFE4FFF1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30" y="297770"/>
            <a:ext cx="2779895" cy="990457"/>
          </a:xfrm>
          <a:prstGeom prst="rect">
            <a:avLst/>
          </a:prstGeom>
        </p:spPr>
      </p:pic>
      <p:pic>
        <p:nvPicPr>
          <p:cNvPr id="6" name="Imagen 7">
            <a:extLst>
              <a:ext uri="{FF2B5EF4-FFF2-40B4-BE49-F238E27FC236}">
                <a16:creationId xmlns:a16="http://schemas.microsoft.com/office/drawing/2014/main" id="{B3BB8C94-6913-D0D6-1F72-47C0A6F5BD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8794"/>
          <a:stretch>
            <a:fillRect/>
          </a:stretch>
        </p:blipFill>
        <p:spPr>
          <a:xfrm>
            <a:off x="7617401" y="3612617"/>
            <a:ext cx="3838897" cy="2632058"/>
          </a:xfrm>
          <a:prstGeom prst="rect">
            <a:avLst/>
          </a:prstGeom>
        </p:spPr>
      </p:pic>
      <p:sp>
        <p:nvSpPr>
          <p:cNvPr id="7" name="CuadroTexto 9">
            <a:extLst>
              <a:ext uri="{FF2B5EF4-FFF2-40B4-BE49-F238E27FC236}">
                <a16:creationId xmlns:a16="http://schemas.microsoft.com/office/drawing/2014/main" id="{986168AC-4993-1518-1E6B-FC3DA14BD905}"/>
              </a:ext>
            </a:extLst>
          </p:cNvPr>
          <p:cNvSpPr txBox="1"/>
          <p:nvPr/>
        </p:nvSpPr>
        <p:spPr>
          <a:xfrm>
            <a:off x="7690346" y="3698354"/>
            <a:ext cx="17506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BabyIAXO EMC test </a:t>
            </a:r>
            <a:r>
              <a:rPr lang="es-ES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(ITA)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507A286D-0C8A-BF59-86BA-DCC4B0616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912" y="1488310"/>
            <a:ext cx="5993458" cy="501558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BabyIAXO Micromegas x-ray detectors built</a:t>
            </a:r>
          </a:p>
          <a:p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Intense background study campaigns: 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Simulations (CAPA), screening (LSC, CAPA), neutrons (HENSA, measurements @ CAPA, DESY)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Radiopure electronics (ICCUB)</a:t>
            </a:r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Detectors ITA </a:t>
            </a:r>
            <a:r>
              <a:rPr lang="en-US" sz="2000" noProof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radiopure</a:t>
            </a:r>
            <a:r>
              <a:rPr lang="en-US" sz="200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electronics, </a:t>
            </a:r>
            <a:r>
              <a:rPr lang="en-US" sz="200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>HENSA,…</a:t>
            </a:r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7">
            <a:extLst>
              <a:ext uri="{FF2B5EF4-FFF2-40B4-BE49-F238E27FC236}">
                <a16:creationId xmlns:a16="http://schemas.microsoft.com/office/drawing/2014/main" id="{8B85605C-E6C4-ABA7-B73E-02C11DF22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539" y="3737429"/>
            <a:ext cx="3188072" cy="2400430"/>
          </a:xfrm>
          <a:prstGeom prst="roundRect">
            <a:avLst>
              <a:gd name="adj" fmla="val 16667"/>
            </a:avLst>
          </a:prstGeom>
          <a:ln w="28575">
            <a:solidFill>
              <a:schemeClr val="accent5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1" name="Imagen 14">
            <a:extLst>
              <a:ext uri="{FF2B5EF4-FFF2-40B4-BE49-F238E27FC236}">
                <a16:creationId xmlns:a16="http://schemas.microsoft.com/office/drawing/2014/main" id="{D95B87A7-F0B6-2EEE-5F5B-001DE3E496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0274" y="3737429"/>
            <a:ext cx="1932819" cy="2395571"/>
          </a:xfrm>
          <a:prstGeom prst="roundRect">
            <a:avLst>
              <a:gd name="adj" fmla="val 16667"/>
            </a:avLst>
          </a:prstGeom>
          <a:ln w="28575">
            <a:solidFill>
              <a:srgbClr val="7030A0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3" name="Imagen 2">
            <a:extLst>
              <a:ext uri="{FF2B5EF4-FFF2-40B4-BE49-F238E27FC236}">
                <a16:creationId xmlns:a16="http://schemas.microsoft.com/office/drawing/2014/main" id="{20FC483B-CB87-D02F-183A-5D946765BBF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8834" t="11678" r="15161" b="13455"/>
          <a:stretch>
            <a:fillRect/>
          </a:stretch>
        </p:blipFill>
        <p:spPr>
          <a:xfrm>
            <a:off x="9861038" y="555494"/>
            <a:ext cx="1857708" cy="2797906"/>
          </a:xfrm>
          <a:prstGeom prst="rect">
            <a:avLst/>
          </a:prstGeom>
        </p:spPr>
      </p:pic>
      <p:pic>
        <p:nvPicPr>
          <p:cNvPr id="14" name="Imagen 7">
            <a:extLst>
              <a:ext uri="{FF2B5EF4-FFF2-40B4-BE49-F238E27FC236}">
                <a16:creationId xmlns:a16="http://schemas.microsoft.com/office/drawing/2014/main" id="{71DB56D9-AB24-1A13-88BE-2095B83797F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3282" b="37641"/>
          <a:stretch/>
        </p:blipFill>
        <p:spPr>
          <a:xfrm>
            <a:off x="6316260" y="1829992"/>
            <a:ext cx="3306721" cy="1599008"/>
          </a:xfrm>
          <a:prstGeom prst="rect">
            <a:avLst/>
          </a:prstGeom>
        </p:spPr>
      </p:pic>
      <p:sp>
        <p:nvSpPr>
          <p:cNvPr id="15" name="CuadroTexto 9">
            <a:extLst>
              <a:ext uri="{FF2B5EF4-FFF2-40B4-BE49-F238E27FC236}">
                <a16:creationId xmlns:a16="http://schemas.microsoft.com/office/drawing/2014/main" id="{B6C9E14B-E1F9-A361-56D7-B34C99E22CA8}"/>
              </a:ext>
            </a:extLst>
          </p:cNvPr>
          <p:cNvSpPr txBox="1"/>
          <p:nvPr/>
        </p:nvSpPr>
        <p:spPr>
          <a:xfrm>
            <a:off x="9955238" y="613325"/>
            <a:ext cx="79508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HENSA @DESY</a:t>
            </a:r>
          </a:p>
        </p:txBody>
      </p:sp>
      <p:sp>
        <p:nvSpPr>
          <p:cNvPr id="16" name="CuadroTexto 9">
            <a:extLst>
              <a:ext uri="{FF2B5EF4-FFF2-40B4-BE49-F238E27FC236}">
                <a16:creationId xmlns:a16="http://schemas.microsoft.com/office/drawing/2014/main" id="{BDBA1CEF-ED23-ECFA-269A-CC7274101EC8}"/>
              </a:ext>
            </a:extLst>
          </p:cNvPr>
          <p:cNvSpPr txBox="1"/>
          <p:nvPr/>
        </p:nvSpPr>
        <p:spPr>
          <a:xfrm>
            <a:off x="838200" y="5582972"/>
            <a:ext cx="9984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IAXO-D1 @CAPA</a:t>
            </a:r>
          </a:p>
        </p:txBody>
      </p:sp>
      <p:sp>
        <p:nvSpPr>
          <p:cNvPr id="17" name="CuadroTexto 9">
            <a:extLst>
              <a:ext uri="{FF2B5EF4-FFF2-40B4-BE49-F238E27FC236}">
                <a16:creationId xmlns:a16="http://schemas.microsoft.com/office/drawing/2014/main" id="{0DEDBCC7-1A1C-429E-3D86-4594976F7F9C}"/>
              </a:ext>
            </a:extLst>
          </p:cNvPr>
          <p:cNvSpPr txBox="1"/>
          <p:nvPr/>
        </p:nvSpPr>
        <p:spPr>
          <a:xfrm>
            <a:off x="3986161" y="5533616"/>
            <a:ext cx="93753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IAXO-D1 @LSC</a:t>
            </a:r>
          </a:p>
        </p:txBody>
      </p:sp>
      <p:sp>
        <p:nvSpPr>
          <p:cNvPr id="18" name="CuadroTexto 9">
            <a:extLst>
              <a:ext uri="{FF2B5EF4-FFF2-40B4-BE49-F238E27FC236}">
                <a16:creationId xmlns:a16="http://schemas.microsoft.com/office/drawing/2014/main" id="{2AE807B0-18E9-0B92-693A-E9E24C6EA703}"/>
              </a:ext>
            </a:extLst>
          </p:cNvPr>
          <p:cNvSpPr txBox="1"/>
          <p:nvPr/>
        </p:nvSpPr>
        <p:spPr>
          <a:xfrm>
            <a:off x="6406662" y="1857464"/>
            <a:ext cx="12915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Radiopure</a:t>
            </a:r>
            <a:r>
              <a:rPr lang="es-E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DAQ @ ICCUB</a:t>
            </a:r>
          </a:p>
        </p:txBody>
      </p:sp>
    </p:spTree>
    <p:extLst>
      <p:ext uri="{BB962C8B-B14F-4D97-AF65-F5344CB8AC3E}">
        <p14:creationId xmlns:p14="http://schemas.microsoft.com/office/powerpoint/2010/main" val="5850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24906</TotalTime>
  <Words>1595</Words>
  <Application>Microsoft Office PowerPoint</Application>
  <PresentationFormat>Panorámica</PresentationFormat>
  <Paragraphs>234</Paragraphs>
  <Slides>20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Calibri Light</vt:lpstr>
      <vt:lpstr>Helvetica Neue</vt:lpstr>
      <vt:lpstr>Arial Rounded MT Bold</vt:lpstr>
      <vt:lpstr>Arial</vt:lpstr>
      <vt:lpstr>Calibri</vt:lpstr>
      <vt:lpstr>Wingdings</vt:lpstr>
      <vt:lpstr>Tema de Office</vt:lpstr>
      <vt:lpstr>Presentación de PowerPoint</vt:lpstr>
      <vt:lpstr>The Dark Matter problem</vt:lpstr>
      <vt:lpstr>The LIA5 in the PPCC</vt:lpstr>
      <vt:lpstr>RADES - Relic Axion Detector Exploratory Setup</vt:lpstr>
      <vt:lpstr>RADES – Highlights</vt:lpstr>
      <vt:lpstr>RADES – Highlights</vt:lpstr>
      <vt:lpstr>BabyIAXO/IAXO – international Axion Observatory</vt:lpstr>
      <vt:lpstr>BabyIAXO – Highlights</vt:lpstr>
      <vt:lpstr>BabyIAXO – Highlights</vt:lpstr>
      <vt:lpstr>CADEX - Canfranc Axion Detector Experiment</vt:lpstr>
      <vt:lpstr>Presentación de PowerPoint</vt:lpstr>
      <vt:lpstr>ANAIS - Annual modulation with NaI Scintillators</vt:lpstr>
      <vt:lpstr>Presentación de PowerPoint</vt:lpstr>
      <vt:lpstr>DAMIC-M – Dark Matter in CCD at MODANE</vt:lpstr>
      <vt:lpstr>Presentación de PowerPoint</vt:lpstr>
      <vt:lpstr>TREX-DM  - TPC for Rare Event eXperiments-DM</vt:lpstr>
      <vt:lpstr>Presentación de PowerPoint</vt:lpstr>
      <vt:lpstr>Conclusions</vt:lpstr>
      <vt:lpstr>Thank you for your attention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DarkQuantum</dc:title>
  <dc:creator>igor g irastorza</dc:creator>
  <cp:lastModifiedBy>igor g irastorza</cp:lastModifiedBy>
  <cp:revision>306</cp:revision>
  <cp:lastPrinted>2023-09-09T08:02:43Z</cp:lastPrinted>
  <dcterms:created xsi:type="dcterms:W3CDTF">2023-08-01T14:36:17Z</dcterms:created>
  <dcterms:modified xsi:type="dcterms:W3CDTF">2025-11-26T08:41:16Z</dcterms:modified>
</cp:coreProperties>
</file>