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  <p:sldMasterId id="2147483676" r:id="rId2"/>
  </p:sldMasterIdLst>
  <p:notesMasterIdLst>
    <p:notesMasterId r:id="rId40"/>
  </p:notesMasterIdLst>
  <p:sldIdLst>
    <p:sldId id="256" r:id="rId3"/>
    <p:sldId id="257" r:id="rId4"/>
    <p:sldId id="258" r:id="rId5"/>
    <p:sldId id="259" r:id="rId6"/>
    <p:sldId id="260" r:id="rId7"/>
    <p:sldId id="261" r:id="rId8"/>
    <p:sldId id="278" r:id="rId9"/>
    <p:sldId id="280" r:id="rId10"/>
    <p:sldId id="264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93" r:id="rId20"/>
    <p:sldId id="282" r:id="rId21"/>
    <p:sldId id="281" r:id="rId22"/>
    <p:sldId id="290" r:id="rId23"/>
    <p:sldId id="292" r:id="rId24"/>
    <p:sldId id="291" r:id="rId25"/>
    <p:sldId id="288" r:id="rId26"/>
    <p:sldId id="262" r:id="rId27"/>
    <p:sldId id="263" r:id="rId28"/>
    <p:sldId id="265" r:id="rId29"/>
    <p:sldId id="266" r:id="rId30"/>
    <p:sldId id="267" r:id="rId31"/>
    <p:sldId id="269" r:id="rId32"/>
    <p:sldId id="279" r:id="rId33"/>
    <p:sldId id="277" r:id="rId34"/>
    <p:sldId id="283" r:id="rId35"/>
    <p:sldId id="284" r:id="rId36"/>
    <p:sldId id="285" r:id="rId37"/>
    <p:sldId id="286" r:id="rId38"/>
    <p:sldId id="287" r:id="rId39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41"/>
      <p:bold r:id="rId42"/>
      <p:italic r:id="rId43"/>
      <p:boldItalic r:id="rId44"/>
    </p:embeddedFont>
    <p:embeddedFont>
      <p:font typeface="Inter" panose="02000503000000020004" pitchFamily="2" charset="0"/>
      <p:regular r:id="rId45"/>
      <p:bold r:id="rId46"/>
      <p:italic r:id="rId47"/>
      <p:boldItalic r:id="rId48"/>
    </p:embeddedFont>
    <p:embeddedFont>
      <p:font typeface="Roboto" panose="02000000000000000000" pitchFamily="2" charset="0"/>
      <p:regular r:id="rId49"/>
      <p:bold r:id="rId50"/>
      <p:italic r:id="rId51"/>
      <p:boldItalic r:id="rId52"/>
    </p:embeddedFont>
    <p:embeddedFont>
      <p:font typeface="Source Sans Pro" panose="020B0503030403020204" pitchFamily="34" charset="77"/>
      <p:regular r:id="rId53"/>
      <p:bold r:id="rId54"/>
      <p:italic r:id="rId55"/>
      <p:boldItalic r:id="rId56"/>
    </p:embeddedFont>
    <p:embeddedFont>
      <p:font typeface="Zilla Slab" pitchFamily="2" charset="77"/>
      <p:regular r:id="rId57"/>
      <p:bold r:id="rId58"/>
      <p:italic r:id="rId5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7EE"/>
    <a:srgbClr val="F5F5F5"/>
    <a:srgbClr val="FFF3CB"/>
    <a:srgbClr val="EFD1D1"/>
    <a:srgbClr val="DAE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7F1EE68-4F19-4923-9957-D2D3A533F806}">
  <a:tblStyle styleId="{B7F1EE68-4F19-4923-9957-D2D3A533F8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8CE7D5C-4BAE-41DB-9B10-E564D23DE1D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2287"/>
    <p:restoredTop sz="94668"/>
  </p:normalViewPr>
  <p:slideViewPr>
    <p:cSldViewPr snapToGrid="0">
      <p:cViewPr varScale="1">
        <p:scale>
          <a:sx n="158" d="100"/>
          <a:sy n="158" d="100"/>
        </p:scale>
        <p:origin x="616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font" Target="fonts/font15.fntdata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3" Type="http://schemas.openxmlformats.org/officeDocument/2006/relationships/font" Target="fonts/font13.fntdata"/><Relationship Id="rId58" Type="http://schemas.openxmlformats.org/officeDocument/2006/relationships/font" Target="fonts/font18.fntdata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font" Target="fonts/font16.fntdata"/><Relationship Id="rId8" Type="http://schemas.openxmlformats.org/officeDocument/2006/relationships/slide" Target="slides/slide6.xml"/><Relationship Id="rId51" Type="http://schemas.openxmlformats.org/officeDocument/2006/relationships/font" Target="fonts/font11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6.fntdata"/><Relationship Id="rId59" Type="http://schemas.openxmlformats.org/officeDocument/2006/relationships/font" Target="fonts/font19.fntdata"/><Relationship Id="rId20" Type="http://schemas.openxmlformats.org/officeDocument/2006/relationships/slide" Target="slides/slide18.xml"/><Relationship Id="rId41" Type="http://schemas.openxmlformats.org/officeDocument/2006/relationships/font" Target="fonts/font1.fntdata"/><Relationship Id="rId54" Type="http://schemas.openxmlformats.org/officeDocument/2006/relationships/font" Target="fonts/font14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9.fntdata"/><Relationship Id="rId57" Type="http://schemas.openxmlformats.org/officeDocument/2006/relationships/font" Target="fonts/font17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4.fntdata"/><Relationship Id="rId52" Type="http://schemas.openxmlformats.org/officeDocument/2006/relationships/font" Target="fonts/font12.fntdata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09ba1ea382_0_3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09ba1ea382_0_3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85095ae548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385095ae548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09ba1ea382_2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309ba1ea382_2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09ba1ea382_2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309ba1ea382_2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09ba1ea382_2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09ba1ea382_2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30b6a52cbf9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30b6a52cbf9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30b6a52cbf9_1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30b6a52cbf9_1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30b6a52cbf9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30b6a52cbf9_1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30b6a52cbf9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30b6a52cbf9_1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>
          <a:extLst>
            <a:ext uri="{FF2B5EF4-FFF2-40B4-BE49-F238E27FC236}">
              <a16:creationId xmlns:a16="http://schemas.microsoft.com/office/drawing/2014/main" id="{F1DE2D74-3AAC-6A6E-A30E-AA0DC7DBF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71d2dc9bc1_1_0:notes">
            <a:extLst>
              <a:ext uri="{FF2B5EF4-FFF2-40B4-BE49-F238E27FC236}">
                <a16:creationId xmlns:a16="http://schemas.microsoft.com/office/drawing/2014/main" id="{60A772F6-79AD-3AAE-F1E1-3B5FCD9C73A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71d2dc9bc1_1_0:notes">
            <a:extLst>
              <a:ext uri="{FF2B5EF4-FFF2-40B4-BE49-F238E27FC236}">
                <a16:creationId xmlns:a16="http://schemas.microsoft.com/office/drawing/2014/main" id="{5277E958-447A-B46B-3ADA-C2349F63F0C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7206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526625c06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3526625c06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09ba1ea382_0_3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09ba1ea382_0_3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309ba1ea382_2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309ba1ea382_2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>
          <a:extLst>
            <a:ext uri="{FF2B5EF4-FFF2-40B4-BE49-F238E27FC236}">
              <a16:creationId xmlns:a16="http://schemas.microsoft.com/office/drawing/2014/main" id="{39A1B215-CDF2-B866-E1FB-AC987ECB7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526625c065_0_0:notes">
            <a:extLst>
              <a:ext uri="{FF2B5EF4-FFF2-40B4-BE49-F238E27FC236}">
                <a16:creationId xmlns:a16="http://schemas.microsoft.com/office/drawing/2014/main" id="{78539CB2-0C5D-9563-50D5-143C631F13C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3526625c065_0_0:notes">
            <a:extLst>
              <a:ext uri="{FF2B5EF4-FFF2-40B4-BE49-F238E27FC236}">
                <a16:creationId xmlns:a16="http://schemas.microsoft.com/office/drawing/2014/main" id="{A865BFDD-2238-958D-71FD-B75A4AACAB8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54823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>
          <a:extLst>
            <a:ext uri="{FF2B5EF4-FFF2-40B4-BE49-F238E27FC236}">
              <a16:creationId xmlns:a16="http://schemas.microsoft.com/office/drawing/2014/main" id="{69CA263F-D7DE-00B4-FD29-17638B151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371d2dc9bc1_0_0:notes">
            <a:extLst>
              <a:ext uri="{FF2B5EF4-FFF2-40B4-BE49-F238E27FC236}">
                <a16:creationId xmlns:a16="http://schemas.microsoft.com/office/drawing/2014/main" id="{40CCAFA7-21BB-512D-39CA-77C87E82FDE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Google Shape;482;g371d2dc9bc1_0_0:notes">
            <a:extLst>
              <a:ext uri="{FF2B5EF4-FFF2-40B4-BE49-F238E27FC236}">
                <a16:creationId xmlns:a16="http://schemas.microsoft.com/office/drawing/2014/main" id="{4A17BD9A-FDD4-D4B1-2DF8-A18B244ECC6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63529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>
          <a:extLst>
            <a:ext uri="{FF2B5EF4-FFF2-40B4-BE49-F238E27FC236}">
              <a16:creationId xmlns:a16="http://schemas.microsoft.com/office/drawing/2014/main" id="{69EF20D9-3EA9-8203-9824-8FB134319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526625c065_0_0:notes">
            <a:extLst>
              <a:ext uri="{FF2B5EF4-FFF2-40B4-BE49-F238E27FC236}">
                <a16:creationId xmlns:a16="http://schemas.microsoft.com/office/drawing/2014/main" id="{C0263D8B-8F14-3B03-C4B3-A65B43E4360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3526625c065_0_0:notes">
            <a:extLst>
              <a:ext uri="{FF2B5EF4-FFF2-40B4-BE49-F238E27FC236}">
                <a16:creationId xmlns:a16="http://schemas.microsoft.com/office/drawing/2014/main" id="{8B4EE89F-3F6C-3689-F082-416A17131D2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58879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309ba1ea382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309ba1ea382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71d2dc9bc1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71d2dc9bc1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09ba1ea382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09ba1ea382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09ba1ea382_1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09ba1ea382_1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3d29ca30f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3d29ca30f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09ba1ea382_1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09ba1ea382_1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09ba1ea382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09ba1ea382_0_3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09ba1ea382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09ba1ea382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309ba1ea382_2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309ba1ea382_2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61a00d338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361a00d338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309ba1ea382_2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309ba1ea382_2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309ba1ea382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309ba1ea382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309ba1ea382_2_3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309ba1ea382_2_3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309ba1ea382_2_3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309ba1ea382_2_3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371d2dc9bc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Google Shape;482;g371d2dc9bc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09ba1ea38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09ba1ea38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340bbd065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340bbd065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71d2dc9bc1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71d2dc9bc1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309ba1ea382_2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309ba1ea382_2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309ba1ea382_2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309ba1ea382_2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2756cf852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32756cf852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428025" y="581375"/>
            <a:ext cx="8520600" cy="1011900"/>
          </a:xfrm>
          <a:prstGeom prst="rect">
            <a:avLst/>
          </a:prstGeom>
        </p:spPr>
        <p:txBody>
          <a:bodyPr spcFirstLastPara="1" wrap="square" lIns="0" tIns="0" rIns="91425" bIns="37800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 sz="43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57" name="Google Shape;5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6650" y="3752804"/>
            <a:ext cx="2897348" cy="1253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9600" y="4122000"/>
            <a:ext cx="1099275" cy="66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aim dark">
  <p:cSld name="CUSTO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61" name="Google Shape;6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5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 background (logos)">
  <p:cSld name="CUSTOM_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65" name="Google Shape;6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225" y="4444925"/>
            <a:ext cx="1051350" cy="37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53400" y="4422763"/>
            <a:ext cx="1235225" cy="42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42250" y="4427200"/>
            <a:ext cx="1235225" cy="413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89225" y="4489200"/>
            <a:ext cx="768760" cy="29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29525" y="4460400"/>
            <a:ext cx="1051350" cy="363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12000" y="4437050"/>
            <a:ext cx="1404075" cy="4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CUSTOM_6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73" name="Google Shape;7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6175" y="2207175"/>
            <a:ext cx="2151649" cy="72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opener page 1">
  <p:cSld name="CUSTOM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>
            <a:off x="311700" y="2350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 sz="31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76" name="Google Shape;7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8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8" name="Google Shape;78;p18"/>
          <p:cNvPicPr preferRelativeResize="0"/>
          <p:nvPr/>
        </p:nvPicPr>
        <p:blipFill rotWithShape="1">
          <a:blip r:embed="rId4">
            <a:alphaModFix/>
          </a:blip>
          <a:srcRect l="29" r="19"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opener page 2">
  <p:cSld name="CUSTOM_4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>
            <a:spLocks noGrp="1"/>
          </p:cNvSpPr>
          <p:nvPr>
            <p:ph type="title"/>
          </p:nvPr>
        </p:nvSpPr>
        <p:spPr>
          <a:xfrm>
            <a:off x="311700" y="2350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None/>
              <a:defRPr sz="31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81" name="Google Shape;8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9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3" name="Google Shape;83;p19"/>
          <p:cNvPicPr preferRelativeResize="0"/>
          <p:nvPr/>
        </p:nvPicPr>
        <p:blipFill rotWithShape="1">
          <a:blip r:embed="rId4">
            <a:alphaModFix/>
          </a:blip>
          <a:srcRect l="29" r="19"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aim light">
  <p:cSld name="CUSTOM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0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3D0F4A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rgbClr val="3D0F4A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page [1]">
  <p:cSld name="CUSTOM_3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1"/>
          <p:cNvSpPr txBox="1">
            <a:spLocks noGrp="1"/>
          </p:cNvSpPr>
          <p:nvPr>
            <p:ph type="title"/>
          </p:nvPr>
        </p:nvSpPr>
        <p:spPr>
          <a:xfrm>
            <a:off x="411575" y="3677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2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ubTitle" idx="1"/>
          </p:nvPr>
        </p:nvSpPr>
        <p:spPr>
          <a:xfrm>
            <a:off x="361400" y="1371775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1"/>
          <p:cNvSpPr txBox="1">
            <a:spLocks noGrp="1"/>
          </p:cNvSpPr>
          <p:nvPr>
            <p:ph type="subTitle" idx="2"/>
          </p:nvPr>
        </p:nvSpPr>
        <p:spPr>
          <a:xfrm>
            <a:off x="4524375" y="1422000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Zilla Slab"/>
              <a:buNone/>
              <a:defRPr sz="11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None/>
              <a:defRPr sz="900" b="0"/>
            </a:lvl2pPr>
            <a:lvl3pPr lvl="2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3pPr>
            <a:lvl4pPr lvl="3"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4pPr>
            <a:lvl5pPr lvl="4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5pPr>
            <a:lvl6pPr lvl="5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6pPr>
            <a:lvl7pPr lvl="6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7pPr>
            <a:lvl8pPr lvl="7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8pPr>
            <a:lvl9pPr lvl="8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9pPr>
          </a:lstStyle>
          <a:p>
            <a:endParaRPr/>
          </a:p>
        </p:txBody>
      </p:sp>
      <p:pic>
        <p:nvPicPr>
          <p:cNvPr id="91" name="Google Shape;91;p21"/>
          <p:cNvPicPr preferRelativeResize="0"/>
          <p:nvPr/>
        </p:nvPicPr>
        <p:blipFill rotWithShape="1">
          <a:blip r:embed="rId3">
            <a:alphaModFix/>
          </a:blip>
          <a:srcRect l="29" r="19"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1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page [2]">
  <p:cSld name="CUSTOM_3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2"/>
          <p:cNvSpPr txBox="1">
            <a:spLocks noGrp="1"/>
          </p:cNvSpPr>
          <p:nvPr>
            <p:ph type="title"/>
          </p:nvPr>
        </p:nvSpPr>
        <p:spPr>
          <a:xfrm>
            <a:off x="411575" y="3677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2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2"/>
          <p:cNvSpPr txBox="1">
            <a:spLocks noGrp="1"/>
          </p:cNvSpPr>
          <p:nvPr>
            <p:ph type="subTitle" idx="1"/>
          </p:nvPr>
        </p:nvSpPr>
        <p:spPr>
          <a:xfrm>
            <a:off x="361400" y="1371775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2"/>
          <p:cNvSpPr txBox="1">
            <a:spLocks noGrp="1"/>
          </p:cNvSpPr>
          <p:nvPr>
            <p:ph type="subTitle" idx="2"/>
          </p:nvPr>
        </p:nvSpPr>
        <p:spPr>
          <a:xfrm>
            <a:off x="4524375" y="1422000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Zilla Slab"/>
              <a:buNone/>
              <a:defRPr sz="11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None/>
              <a:defRPr sz="900" b="0"/>
            </a:lvl2pPr>
            <a:lvl3pPr lvl="2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3pPr>
            <a:lvl4pPr lvl="3"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4pPr>
            <a:lvl5pPr lvl="4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5pPr>
            <a:lvl6pPr lvl="5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6pPr>
            <a:lvl7pPr lvl="6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7pPr>
            <a:lvl8pPr lvl="7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8pPr>
            <a:lvl9pPr lvl="8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9pPr>
          </a:lstStyle>
          <a:p>
            <a:endParaRPr/>
          </a:p>
        </p:txBody>
      </p:sp>
      <p:pic>
        <p:nvPicPr>
          <p:cNvPr id="97" name="Google Shape;97;p22"/>
          <p:cNvPicPr preferRelativeResize="0"/>
          <p:nvPr/>
        </p:nvPicPr>
        <p:blipFill rotWithShape="1">
          <a:blip r:embed="rId3">
            <a:alphaModFix/>
          </a:blip>
          <a:srcRect l="29" r="19"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2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page [3]">
  <p:cSld name="CUSTOM_3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 txBox="1">
            <a:spLocks noGrp="1"/>
          </p:cNvSpPr>
          <p:nvPr>
            <p:ph type="title"/>
          </p:nvPr>
        </p:nvSpPr>
        <p:spPr>
          <a:xfrm>
            <a:off x="411575" y="3677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2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3"/>
          <p:cNvSpPr txBox="1">
            <a:spLocks noGrp="1"/>
          </p:cNvSpPr>
          <p:nvPr>
            <p:ph type="subTitle" idx="1"/>
          </p:nvPr>
        </p:nvSpPr>
        <p:spPr>
          <a:xfrm>
            <a:off x="361400" y="1371775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3"/>
          <p:cNvSpPr txBox="1">
            <a:spLocks noGrp="1"/>
          </p:cNvSpPr>
          <p:nvPr>
            <p:ph type="subTitle" idx="2"/>
          </p:nvPr>
        </p:nvSpPr>
        <p:spPr>
          <a:xfrm>
            <a:off x="4524375" y="1422000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Zilla Slab"/>
              <a:buNone/>
              <a:defRPr sz="11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None/>
              <a:defRPr sz="900" b="0"/>
            </a:lvl2pPr>
            <a:lvl3pPr lvl="2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3pPr>
            <a:lvl4pPr lvl="3"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4pPr>
            <a:lvl5pPr lvl="4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5pPr>
            <a:lvl6pPr lvl="5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6pPr>
            <a:lvl7pPr lvl="6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7pPr>
            <a:lvl8pPr lvl="7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8pPr>
            <a:lvl9pPr lvl="8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9pPr>
          </a:lstStyle>
          <a:p>
            <a:endParaRPr/>
          </a:p>
        </p:txBody>
      </p:sp>
      <p:pic>
        <p:nvPicPr>
          <p:cNvPr id="103" name="Google Shape;103;p23"/>
          <p:cNvPicPr preferRelativeResize="0"/>
          <p:nvPr/>
        </p:nvPicPr>
        <p:blipFill rotWithShape="1">
          <a:blip r:embed="rId3">
            <a:alphaModFix/>
          </a:blip>
          <a:srcRect l="29" r="19"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3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page [4]">
  <p:cSld name="CUSTOM_3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4"/>
          <p:cNvSpPr txBox="1">
            <a:spLocks noGrp="1"/>
          </p:cNvSpPr>
          <p:nvPr>
            <p:ph type="title"/>
          </p:nvPr>
        </p:nvSpPr>
        <p:spPr>
          <a:xfrm>
            <a:off x="411575" y="3677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2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4"/>
          <p:cNvSpPr txBox="1">
            <a:spLocks noGrp="1"/>
          </p:cNvSpPr>
          <p:nvPr>
            <p:ph type="subTitle" idx="1"/>
          </p:nvPr>
        </p:nvSpPr>
        <p:spPr>
          <a:xfrm>
            <a:off x="361400" y="1371775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4"/>
          <p:cNvSpPr txBox="1">
            <a:spLocks noGrp="1"/>
          </p:cNvSpPr>
          <p:nvPr>
            <p:ph type="subTitle" idx="2"/>
          </p:nvPr>
        </p:nvSpPr>
        <p:spPr>
          <a:xfrm>
            <a:off x="4524375" y="1422000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Zilla Slab"/>
              <a:buNone/>
              <a:defRPr sz="11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None/>
              <a:defRPr sz="900" b="0"/>
            </a:lvl2pPr>
            <a:lvl3pPr lvl="2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3pPr>
            <a:lvl4pPr lvl="3"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4pPr>
            <a:lvl5pPr lvl="4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5pPr>
            <a:lvl6pPr lvl="5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6pPr>
            <a:lvl7pPr lvl="6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7pPr>
            <a:lvl8pPr lvl="7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8pPr>
            <a:lvl9pPr lvl="8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9pPr>
          </a:lstStyle>
          <a:p>
            <a:endParaRPr/>
          </a:p>
        </p:txBody>
      </p:sp>
      <p:pic>
        <p:nvPicPr>
          <p:cNvPr id="109" name="Google Shape;109;p24"/>
          <p:cNvPicPr preferRelativeResize="0"/>
          <p:nvPr/>
        </p:nvPicPr>
        <p:blipFill rotWithShape="1">
          <a:blip r:embed="rId3">
            <a:alphaModFix/>
          </a:blip>
          <a:srcRect l="29" r="19"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4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page [5]">
  <p:cSld name="CUSTOM_3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>
            <a:spLocks noGrp="1"/>
          </p:cNvSpPr>
          <p:nvPr>
            <p:ph type="title"/>
          </p:nvPr>
        </p:nvSpPr>
        <p:spPr>
          <a:xfrm>
            <a:off x="411575" y="3677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None/>
              <a:defRPr sz="2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5"/>
          <p:cNvSpPr txBox="1">
            <a:spLocks noGrp="1"/>
          </p:cNvSpPr>
          <p:nvPr>
            <p:ph type="subTitle" idx="1"/>
          </p:nvPr>
        </p:nvSpPr>
        <p:spPr>
          <a:xfrm>
            <a:off x="361400" y="1371775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5"/>
          <p:cNvSpPr txBox="1">
            <a:spLocks noGrp="1"/>
          </p:cNvSpPr>
          <p:nvPr>
            <p:ph type="subTitle" idx="2"/>
          </p:nvPr>
        </p:nvSpPr>
        <p:spPr>
          <a:xfrm>
            <a:off x="4524375" y="1422000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Zilla Slab"/>
              <a:buNone/>
              <a:defRPr sz="11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00"/>
              <a:buNone/>
              <a:defRPr sz="900" b="0"/>
            </a:lvl2pPr>
            <a:lvl3pPr lvl="2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3pPr>
            <a:lvl4pPr lvl="3"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4pPr>
            <a:lvl5pPr lvl="4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5pPr>
            <a:lvl6pPr lvl="5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6pPr>
            <a:lvl7pPr lvl="6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7pPr>
            <a:lvl8pPr lvl="7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8pPr>
            <a:lvl9pPr lvl="8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9pPr>
          </a:lstStyle>
          <a:p>
            <a:endParaRPr/>
          </a:p>
        </p:txBody>
      </p:sp>
      <p:pic>
        <p:nvPicPr>
          <p:cNvPr id="115" name="Google Shape;115;p25"/>
          <p:cNvPicPr preferRelativeResize="0"/>
          <p:nvPr/>
        </p:nvPicPr>
        <p:blipFill rotWithShape="1">
          <a:blip r:embed="rId3">
            <a:alphaModFix/>
          </a:blip>
          <a:srcRect l="29" r="19"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5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py page">
  <p:cSld name="CUSTOM_5_1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>
            <a:spLocks noGrp="1"/>
          </p:cNvSpPr>
          <p:nvPr>
            <p:ph type="title"/>
          </p:nvPr>
        </p:nvSpPr>
        <p:spPr>
          <a:xfrm>
            <a:off x="356300" y="333350"/>
            <a:ext cx="8270400" cy="135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19" name="Google Shape;119;p26"/>
          <p:cNvSpPr txBox="1">
            <a:spLocks noGrp="1"/>
          </p:cNvSpPr>
          <p:nvPr>
            <p:ph type="subTitle" idx="1"/>
          </p:nvPr>
        </p:nvSpPr>
        <p:spPr>
          <a:xfrm>
            <a:off x="356300" y="1423475"/>
            <a:ext cx="3907500" cy="306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None/>
              <a:defRPr sz="1100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900"/>
              <a:buNone/>
              <a:defRPr sz="900" b="0"/>
            </a:lvl2pPr>
            <a:lvl3pPr lvl="2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3pPr>
            <a:lvl4pPr lvl="3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4pPr>
            <a:lvl5pPr lvl="4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5pPr>
            <a:lvl6pPr lvl="5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6pPr>
            <a:lvl7pPr lvl="6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7pPr>
            <a:lvl8pPr lvl="7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8pPr>
            <a:lvl9pPr lvl="8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SzPts val="600"/>
              <a:buNone/>
              <a:defRPr sz="600"/>
            </a:lvl9pPr>
          </a:lstStyle>
          <a:p>
            <a:endParaRPr/>
          </a:p>
        </p:txBody>
      </p:sp>
      <p:sp>
        <p:nvSpPr>
          <p:cNvPr id="120" name="Google Shape;120;p26"/>
          <p:cNvSpPr txBox="1">
            <a:spLocks noGrp="1"/>
          </p:cNvSpPr>
          <p:nvPr>
            <p:ph type="subTitle" idx="2"/>
          </p:nvPr>
        </p:nvSpPr>
        <p:spPr>
          <a:xfrm>
            <a:off x="4614900" y="1423475"/>
            <a:ext cx="3948600" cy="29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None/>
              <a:defRPr sz="1100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900"/>
              <a:buNone/>
              <a:defRPr sz="900" b="0"/>
            </a:lvl2pPr>
            <a:lvl3pPr lvl="2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3pPr>
            <a:lvl4pPr lvl="3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4pPr>
            <a:lvl5pPr lvl="4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5pPr>
            <a:lvl6pPr lvl="5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6pPr>
            <a:lvl7pPr lvl="6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7pPr>
            <a:lvl8pPr lvl="7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8pPr>
            <a:lvl9pPr lvl="8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SzPts val="600"/>
              <a:buNone/>
              <a:defRPr sz="600"/>
            </a:lvl9pPr>
          </a:lstStyle>
          <a:p>
            <a:endParaRPr/>
          </a:p>
        </p:txBody>
      </p:sp>
      <p:pic>
        <p:nvPicPr>
          <p:cNvPr id="121" name="Google Shape;121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6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3D0F4A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rgbClr val="3D0F4A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py + right image">
  <p:cSld name="CUSTOM_5_1_1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7"/>
          <p:cNvSpPr>
            <a:spLocks noGrp="1"/>
          </p:cNvSpPr>
          <p:nvPr>
            <p:ph type="pic" idx="2"/>
          </p:nvPr>
        </p:nvSpPr>
        <p:spPr>
          <a:xfrm>
            <a:off x="4263800" y="850"/>
            <a:ext cx="48804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25" name="Google Shape;125;p27"/>
          <p:cNvSpPr txBox="1">
            <a:spLocks noGrp="1"/>
          </p:cNvSpPr>
          <p:nvPr>
            <p:ph type="title"/>
          </p:nvPr>
        </p:nvSpPr>
        <p:spPr>
          <a:xfrm>
            <a:off x="356300" y="333350"/>
            <a:ext cx="3492000" cy="12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26" name="Google Shape;126;p27"/>
          <p:cNvSpPr txBox="1">
            <a:spLocks noGrp="1"/>
          </p:cNvSpPr>
          <p:nvPr>
            <p:ph type="subTitle" idx="1"/>
          </p:nvPr>
        </p:nvSpPr>
        <p:spPr>
          <a:xfrm>
            <a:off x="356300" y="1423475"/>
            <a:ext cx="3735600" cy="29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None/>
              <a:defRPr sz="1100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spcBef>
                <a:spcPts val="200"/>
              </a:spcBef>
              <a:spcAft>
                <a:spcPts val="0"/>
              </a:spcAft>
              <a:buSzPts val="900"/>
              <a:buNone/>
              <a:defRPr sz="900" b="0"/>
            </a:lvl2pPr>
            <a:lvl3pPr lvl="2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3pPr>
            <a:lvl4pPr lvl="3"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4pPr>
            <a:lvl5pPr lvl="4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5pPr>
            <a:lvl6pPr lvl="5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6pPr>
            <a:lvl7pPr lvl="6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7pPr>
            <a:lvl8pPr lvl="7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8pPr>
            <a:lvl9pPr lvl="8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9pPr>
          </a:lstStyle>
          <a:p>
            <a:endParaRPr/>
          </a:p>
        </p:txBody>
      </p:sp>
      <p:sp>
        <p:nvSpPr>
          <p:cNvPr id="127" name="Google Shape;127;p27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3D0F4A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rgbClr val="3D0F4A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28" name="Google Shape;128;p27"/>
          <p:cNvPicPr preferRelativeResize="0"/>
          <p:nvPr/>
        </p:nvPicPr>
        <p:blipFill rotWithShape="1">
          <a:blip r:embed="rId2">
            <a:alphaModFix/>
          </a:blip>
          <a:srcRect l="29" r="19"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py + bottom image">
  <p:cSld name="CUSTOM_5_1_1_1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>
            <a:spLocks noGrp="1"/>
          </p:cNvSpPr>
          <p:nvPr>
            <p:ph type="pic" idx="2"/>
          </p:nvPr>
        </p:nvSpPr>
        <p:spPr>
          <a:xfrm>
            <a:off x="200" y="3375250"/>
            <a:ext cx="9144000" cy="1769100"/>
          </a:xfrm>
          <a:prstGeom prst="rect">
            <a:avLst/>
          </a:prstGeom>
          <a:noFill/>
          <a:ln>
            <a:noFill/>
          </a:ln>
        </p:spPr>
      </p:sp>
      <p:sp>
        <p:nvSpPr>
          <p:cNvPr id="131" name="Google Shape;131;p28"/>
          <p:cNvSpPr txBox="1">
            <a:spLocks noGrp="1"/>
          </p:cNvSpPr>
          <p:nvPr>
            <p:ph type="title"/>
          </p:nvPr>
        </p:nvSpPr>
        <p:spPr>
          <a:xfrm>
            <a:off x="356300" y="333350"/>
            <a:ext cx="8121000" cy="12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32" name="Google Shape;132;p28"/>
          <p:cNvSpPr txBox="1">
            <a:spLocks noGrp="1"/>
          </p:cNvSpPr>
          <p:nvPr>
            <p:ph type="subTitle" idx="1"/>
          </p:nvPr>
        </p:nvSpPr>
        <p:spPr>
          <a:xfrm>
            <a:off x="356300" y="1423475"/>
            <a:ext cx="3735600" cy="29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None/>
              <a:defRPr sz="1100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spcBef>
                <a:spcPts val="200"/>
              </a:spcBef>
              <a:spcAft>
                <a:spcPts val="0"/>
              </a:spcAft>
              <a:buSzPts val="900"/>
              <a:buNone/>
              <a:defRPr sz="900" b="0"/>
            </a:lvl2pPr>
            <a:lvl3pPr lvl="2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3pPr>
            <a:lvl4pPr lvl="3"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4pPr>
            <a:lvl5pPr lvl="4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5pPr>
            <a:lvl6pPr lvl="5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6pPr>
            <a:lvl7pPr lvl="6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7pPr>
            <a:lvl8pPr lvl="7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8pPr>
            <a:lvl9pPr lvl="8"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9pPr>
          </a:lstStyle>
          <a:p>
            <a:endParaRPr/>
          </a:p>
        </p:txBody>
      </p:sp>
      <p:sp>
        <p:nvSpPr>
          <p:cNvPr id="133" name="Google Shape;133;p28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34" name="Google Shape;134;p28"/>
          <p:cNvPicPr preferRelativeResize="0"/>
          <p:nvPr/>
        </p:nvPicPr>
        <p:blipFill rotWithShape="1">
          <a:blip r:embed="rId2">
            <a:alphaModFix/>
          </a:blip>
          <a:srcRect l="29" r="19"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ph">
  <p:cSld name="CUSTOM_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 txBox="1">
            <a:spLocks noGrp="1"/>
          </p:cNvSpPr>
          <p:nvPr>
            <p:ph type="title"/>
          </p:nvPr>
        </p:nvSpPr>
        <p:spPr>
          <a:xfrm>
            <a:off x="356300" y="333350"/>
            <a:ext cx="3492000" cy="12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37" name="Google Shape;137;p29"/>
          <p:cNvSpPr txBox="1">
            <a:spLocks noGrp="1"/>
          </p:cNvSpPr>
          <p:nvPr>
            <p:ph type="subTitle" idx="1"/>
          </p:nvPr>
        </p:nvSpPr>
        <p:spPr>
          <a:xfrm>
            <a:off x="356300" y="1423475"/>
            <a:ext cx="3907500" cy="40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F5"/>
              </a:buClr>
              <a:buSzPts val="1300"/>
              <a:buFont typeface="Zilla Slab"/>
              <a:buNone/>
              <a:defRPr sz="1300" b="1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900"/>
              <a:buNone/>
              <a:defRPr sz="900" b="0"/>
            </a:lvl2pPr>
            <a:lvl3pPr lvl="2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3pPr>
            <a:lvl4pPr lvl="3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4pPr>
            <a:lvl5pPr lvl="4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5pPr>
            <a:lvl6pPr lvl="5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6pPr>
            <a:lvl7pPr lvl="6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7pPr>
            <a:lvl8pPr lvl="7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8pPr>
            <a:lvl9pPr lvl="8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SzPts val="600"/>
              <a:buNone/>
              <a:defRPr sz="600"/>
            </a:lvl9pPr>
          </a:lstStyle>
          <a:p>
            <a:endParaRPr/>
          </a:p>
        </p:txBody>
      </p:sp>
      <p:sp>
        <p:nvSpPr>
          <p:cNvPr id="138" name="Google Shape;138;p29"/>
          <p:cNvSpPr txBox="1">
            <a:spLocks noGrp="1"/>
          </p:cNvSpPr>
          <p:nvPr>
            <p:ph type="subTitle" idx="2"/>
          </p:nvPr>
        </p:nvSpPr>
        <p:spPr>
          <a:xfrm>
            <a:off x="721650" y="2036675"/>
            <a:ext cx="3492000" cy="86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None/>
              <a:defRPr sz="1100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900"/>
              <a:buNone/>
              <a:defRPr sz="900" b="0"/>
            </a:lvl2pPr>
            <a:lvl3pPr lvl="2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3pPr>
            <a:lvl4pPr lvl="3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4pPr>
            <a:lvl5pPr lvl="4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5pPr>
            <a:lvl6pPr lvl="5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6pPr>
            <a:lvl7pPr lvl="6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7pPr>
            <a:lvl8pPr lvl="7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  <a:defRPr sz="600"/>
            </a:lvl8pPr>
            <a:lvl9pPr lvl="8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SzPts val="600"/>
              <a:buNone/>
              <a:defRPr sz="600"/>
            </a:lvl9pPr>
          </a:lstStyle>
          <a:p>
            <a:endParaRPr/>
          </a:p>
        </p:txBody>
      </p:sp>
      <p:pic>
        <p:nvPicPr>
          <p:cNvPr id="139" name="Google Shape;139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02400" y="4337243"/>
            <a:ext cx="1641601" cy="710408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9"/>
          <p:cNvSpPr txBox="1"/>
          <p:nvPr/>
        </p:nvSpPr>
        <p:spPr>
          <a:xfrm>
            <a:off x="183700" y="4675300"/>
            <a:ext cx="971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3D0F4A"/>
                </a:solidFill>
                <a:latin typeface="Inter"/>
                <a:ea typeface="Inter"/>
                <a:cs typeface="Inter"/>
                <a:sym typeface="Inter"/>
              </a:rPr>
              <a:t>www.ieec.cat</a:t>
            </a:r>
            <a:endParaRPr sz="900">
              <a:solidFill>
                <a:srgbClr val="3D0F4A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3C0F49"/>
              </a:buClr>
              <a:buSzPts val="2800"/>
              <a:buFont typeface="Inter"/>
              <a:buNone/>
              <a:defRPr sz="2800">
                <a:solidFill>
                  <a:srgbClr val="3C0F49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322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800"/>
              <a:buFont typeface="Inter"/>
              <a:buChar char="●"/>
              <a:defRPr sz="1800">
                <a:solidFill>
                  <a:srgbClr val="3D0F4A"/>
                </a:solidFill>
                <a:latin typeface="Inter"/>
                <a:ea typeface="Inter"/>
                <a:cs typeface="Inter"/>
                <a:sym typeface="Inter"/>
              </a:defRPr>
            </a:lvl1pPr>
            <a:lvl2pPr marL="914400" lvl="1" indent="-317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F5"/>
              </a:buClr>
              <a:buSzPts val="1400"/>
              <a:buFont typeface="Zilla Slab"/>
              <a:buChar char="○"/>
              <a:defRPr b="1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defRPr>
            </a:lvl2pPr>
            <a:lvl3pPr marL="1371600" lvl="2" indent="-2984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0F49"/>
              </a:buClr>
              <a:buSzPts val="1100"/>
              <a:buFont typeface="Zilla Slab"/>
              <a:buChar char="■"/>
              <a:defRPr sz="1100">
                <a:solidFill>
                  <a:srgbClr val="3C0F49"/>
                </a:solidFill>
                <a:latin typeface="Zilla Slab"/>
                <a:ea typeface="Zilla Slab"/>
                <a:cs typeface="Zilla Slab"/>
                <a:sym typeface="Zilla Slab"/>
              </a:defRPr>
            </a:lvl3pPr>
            <a:lvl4pPr marL="1828800" lvl="3" indent="-29845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Char char="●"/>
              <a:defRPr sz="1100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4pPr>
            <a:lvl5pPr marL="2286000" lvl="4" indent="-2984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Char char="○"/>
              <a:defRPr sz="1100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5pPr>
            <a:lvl6pPr marL="2743200" lvl="5" indent="-2984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Char char="■"/>
              <a:defRPr sz="1100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6pPr>
            <a:lvl7pPr marL="3200400" lvl="6" indent="-2984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Char char="●"/>
              <a:defRPr sz="1100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7pPr>
            <a:lvl8pPr marL="3657600" lvl="7" indent="-2984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Char char="○"/>
              <a:defRPr sz="1100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8pPr>
            <a:lvl9pPr marL="4114800" lvl="8" indent="-2984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Char char="■"/>
              <a:defRPr sz="1100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microsoft.com/office/2007/relationships/media" Target="../media/media2.mp4"/><Relationship Id="rId7" Type="http://schemas.openxmlformats.org/officeDocument/2006/relationships/image" Target="../media/image49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0.xml"/><Relationship Id="rId11" Type="http://schemas.openxmlformats.org/officeDocument/2006/relationships/image" Target="../media/image53.png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52.png"/><Relationship Id="rId4" Type="http://schemas.openxmlformats.org/officeDocument/2006/relationships/video" Target="../media/media2.mp4"/><Relationship Id="rId9" Type="http://schemas.openxmlformats.org/officeDocument/2006/relationships/image" Target="../media/image5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7.gif"/><Relationship Id="rId5" Type="http://schemas.openxmlformats.org/officeDocument/2006/relationships/image" Target="../media/image56.gif"/><Relationship Id="rId4" Type="http://schemas.openxmlformats.org/officeDocument/2006/relationships/image" Target="../media/image55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1.png"/><Relationship Id="rId5" Type="http://schemas.openxmlformats.org/officeDocument/2006/relationships/image" Target="../media/image60.gif"/><Relationship Id="rId4" Type="http://schemas.openxmlformats.org/officeDocument/2006/relationships/image" Target="../media/image5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jp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5.jpg"/><Relationship Id="rId5" Type="http://schemas.openxmlformats.org/officeDocument/2006/relationships/image" Target="../media/image74.png"/><Relationship Id="rId4" Type="http://schemas.openxmlformats.org/officeDocument/2006/relationships/image" Target="../media/image7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0.jpg"/><Relationship Id="rId5" Type="http://schemas.openxmlformats.org/officeDocument/2006/relationships/hyperlink" Target="http://drive.google.com/file/d/1fkTSW4eYr-LQ5DiIT2bn9ynzMI9ckl_B/view" TargetMode="External"/><Relationship Id="rId4" Type="http://schemas.openxmlformats.org/officeDocument/2006/relationships/image" Target="../media/image7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0.png"/><Relationship Id="rId5" Type="http://schemas.openxmlformats.org/officeDocument/2006/relationships/image" Target="../media/image41.pn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5.png"/><Relationship Id="rId5" Type="http://schemas.openxmlformats.org/officeDocument/2006/relationships/hyperlink" Target="mailto:esteva@ieec.cat" TargetMode="External"/><Relationship Id="rId4" Type="http://schemas.openxmlformats.org/officeDocument/2006/relationships/image" Target="../media/image8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1.gif"/><Relationship Id="rId4" Type="http://schemas.openxmlformats.org/officeDocument/2006/relationships/image" Target="../media/image9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drive.google.com/file/d/1IqpHT8Nh9fR8Y0PJa8m_I4u2KLY9DRnA/view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3.jpg"/><Relationship Id="rId5" Type="http://schemas.openxmlformats.org/officeDocument/2006/relationships/hyperlink" Target="http://drive.google.com/file/d/1HiArhuAiAyA7luOkt2or7mzokhFt-RL0/view" TargetMode="External"/><Relationship Id="rId4" Type="http://schemas.openxmlformats.org/officeDocument/2006/relationships/image" Target="../media/image9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57.gif"/><Relationship Id="rId5" Type="http://schemas.openxmlformats.org/officeDocument/2006/relationships/image" Target="../media/image94.png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jpe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0"/>
          <p:cNvSpPr txBox="1">
            <a:spLocks noGrp="1"/>
          </p:cNvSpPr>
          <p:nvPr>
            <p:ph type="ctrTitle"/>
          </p:nvPr>
        </p:nvSpPr>
        <p:spPr>
          <a:xfrm>
            <a:off x="428025" y="732377"/>
            <a:ext cx="8520600" cy="1011900"/>
          </a:xfrm>
          <a:prstGeom prst="rect">
            <a:avLst/>
          </a:prstGeom>
        </p:spPr>
        <p:txBody>
          <a:bodyPr spcFirstLastPara="1" wrap="square" lIns="0" tIns="0" rIns="91425" bIns="3780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FFFFFF"/>
                </a:solidFill>
              </a:rPr>
              <a:t>THE PHOTSAT MISSION</a:t>
            </a:r>
            <a:endParaRPr/>
          </a:p>
        </p:txBody>
      </p:sp>
      <p:sp>
        <p:nvSpPr>
          <p:cNvPr id="146" name="Google Shape;146;p30"/>
          <p:cNvSpPr txBox="1">
            <a:spLocks noGrp="1"/>
          </p:cNvSpPr>
          <p:nvPr>
            <p:ph type="title" idx="4294967295"/>
          </p:nvPr>
        </p:nvSpPr>
        <p:spPr>
          <a:xfrm>
            <a:off x="374400" y="1256557"/>
            <a:ext cx="8191800" cy="656595"/>
          </a:xfrm>
          <a:prstGeom prst="rect">
            <a:avLst/>
          </a:prstGeom>
        </p:spPr>
        <p:txBody>
          <a:bodyPr spcFirstLastPara="1" wrap="square" lIns="91425" tIns="90000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100" dirty="0">
                <a:solidFill>
                  <a:srgbClr val="FFFFFF"/>
                </a:solidFill>
              </a:rPr>
              <a:t>Big science with a small satellite</a:t>
            </a:r>
            <a:br>
              <a:rPr lang="es" sz="2100" dirty="0">
                <a:solidFill>
                  <a:srgbClr val="FFFFFF"/>
                </a:solidFill>
              </a:rPr>
            </a:br>
            <a:endParaRPr sz="2100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 dirty="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endParaRPr sz="2100" dirty="0">
              <a:solidFill>
                <a:schemeClr val="lt1"/>
              </a:solidFill>
            </a:endParaRPr>
          </a:p>
        </p:txBody>
      </p:sp>
      <p:sp>
        <p:nvSpPr>
          <p:cNvPr id="147" name="Google Shape;147;p30"/>
          <p:cNvSpPr txBox="1"/>
          <p:nvPr/>
        </p:nvSpPr>
        <p:spPr>
          <a:xfrm>
            <a:off x="4199150" y="1913152"/>
            <a:ext cx="4843800" cy="28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Josep Manel Carrasco</a:t>
            </a:r>
            <a:endParaRPr sz="16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Project Scientist</a:t>
            </a:r>
            <a:endParaRPr sz="160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Ignasi Esteva</a:t>
            </a:r>
            <a:endParaRPr sz="1600" b="1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Project Manager</a:t>
            </a:r>
            <a:endParaRPr sz="160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Josh Wilkinson</a:t>
            </a:r>
            <a:endParaRPr sz="1600" b="1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Systems Engineer</a:t>
            </a:r>
            <a:endParaRPr sz="160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FFCCFF"/>
              </a:solidFill>
            </a:endParaRPr>
          </a:p>
        </p:txBody>
      </p:sp>
      <p:sp>
        <p:nvSpPr>
          <p:cNvPr id="148" name="Google Shape;148;p30"/>
          <p:cNvSpPr txBox="1"/>
          <p:nvPr/>
        </p:nvSpPr>
        <p:spPr>
          <a:xfrm>
            <a:off x="675925" y="2389752"/>
            <a:ext cx="2931900" cy="12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 dirty="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Ignasi Ribas</a:t>
            </a:r>
            <a:endParaRPr sz="1600" b="1" dirty="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dirty="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PI</a:t>
            </a:r>
            <a:endParaRPr sz="1600" dirty="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 b="1" dirty="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Guillem Anglada-Escudé</a:t>
            </a:r>
            <a:endParaRPr sz="1600" b="1" dirty="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dirty="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co-PI</a:t>
            </a:r>
            <a:endParaRPr sz="2400" b="1" dirty="0">
              <a:solidFill>
                <a:srgbClr val="FFCCFF"/>
              </a:solidFill>
            </a:endParaRPr>
          </a:p>
        </p:txBody>
      </p:sp>
      <p:pic>
        <p:nvPicPr>
          <p:cNvPr id="2" name="Google Shape;94;p1">
            <a:extLst>
              <a:ext uri="{FF2B5EF4-FFF2-40B4-BE49-F238E27FC236}">
                <a16:creationId xmlns:a16="http://schemas.microsoft.com/office/drawing/2014/main" id="{ACA01665-9633-FCC7-528A-F18E5386F7BB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235" y="95502"/>
            <a:ext cx="6541817" cy="46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741E4C6-2695-EB81-95FE-E7DA684DC5C7}"/>
              </a:ext>
            </a:extLst>
          </p:cNvPr>
          <p:cNvGrpSpPr>
            <a:grpSpLocks noChangeAspect="1"/>
          </p:cNvGrpSpPr>
          <p:nvPr/>
        </p:nvGrpSpPr>
        <p:grpSpPr>
          <a:xfrm>
            <a:off x="7609729" y="59860"/>
            <a:ext cx="1433221" cy="1345034"/>
            <a:chOff x="140837" y="112867"/>
            <a:chExt cx="1595761" cy="1497573"/>
          </a:xfrm>
        </p:grpSpPr>
        <p:pic>
          <p:nvPicPr>
            <p:cNvPr id="4" name="Picture 2" descr="imagen Astrofísica y física de altas energías">
              <a:extLst>
                <a:ext uri="{FF2B5EF4-FFF2-40B4-BE49-F238E27FC236}">
                  <a16:creationId xmlns:a16="http://schemas.microsoft.com/office/drawing/2014/main" id="{AE2D44EA-3B9E-4E69-9F38-E9C68C94CB8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12" t="7034" r="50513" b="17096"/>
            <a:stretch/>
          </p:blipFill>
          <p:spPr bwMode="auto">
            <a:xfrm>
              <a:off x="140837" y="112867"/>
              <a:ext cx="1595761" cy="1497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imagen Astrofísica y física de altas energías">
              <a:extLst>
                <a:ext uri="{FF2B5EF4-FFF2-40B4-BE49-F238E27FC236}">
                  <a16:creationId xmlns:a16="http://schemas.microsoft.com/office/drawing/2014/main" id="{2BDF2DDF-0AF2-5345-89AB-528D12A78AE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2" t="7485" r="40330" b="78267"/>
            <a:stretch/>
          </p:blipFill>
          <p:spPr bwMode="auto">
            <a:xfrm>
              <a:off x="140837" y="112867"/>
              <a:ext cx="1594800" cy="2367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C43CF82-B5DB-D64B-1CD0-D652F71EE16E}"/>
              </a:ext>
            </a:extLst>
          </p:cNvPr>
          <p:cNvSpPr txBox="1"/>
          <p:nvPr/>
        </p:nvSpPr>
        <p:spPr>
          <a:xfrm>
            <a:off x="8091673" y="181255"/>
            <a:ext cx="639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E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77"/>
                <a:cs typeface="Arial"/>
                <a:sym typeface="Arial"/>
              </a:rPr>
              <a:t>LIA7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2"/>
          <p:cNvSpPr txBox="1">
            <a:spLocks noGrp="1"/>
          </p:cNvSpPr>
          <p:nvPr>
            <p:ph type="title"/>
          </p:nvPr>
        </p:nvSpPr>
        <p:spPr>
          <a:xfrm>
            <a:off x="-57350" y="371300"/>
            <a:ext cx="266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r>
              <a:rPr lang="es" b="1" dirty="0">
                <a:solidFill>
                  <a:srgbClr val="FFCCFF"/>
                </a:solidFill>
              </a:rPr>
              <a:t>SIDEROSTAT</a:t>
            </a:r>
            <a:endParaRPr b="1" dirty="0">
              <a:solidFill>
                <a:srgbClr val="FFCCFF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r>
              <a:rPr lang="es" b="1" dirty="0">
                <a:solidFill>
                  <a:srgbClr val="FFCCFF"/>
                </a:solidFill>
              </a:rPr>
              <a:t>Qualification campaign </a:t>
            </a:r>
            <a:endParaRPr b="1" dirty="0">
              <a:solidFill>
                <a:srgbClr val="FFCCFF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r>
              <a:rPr lang="es" b="1" dirty="0">
                <a:solidFill>
                  <a:srgbClr val="FFCCFF"/>
                </a:solidFill>
              </a:rPr>
              <a:t>(Sep/Oct 2025)</a:t>
            </a:r>
            <a:endParaRPr b="1" dirty="0">
              <a:solidFill>
                <a:srgbClr val="FFCC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 dirty="0">
              <a:solidFill>
                <a:srgbClr val="FFFFFF"/>
              </a:solidFill>
            </a:endParaRPr>
          </a:p>
        </p:txBody>
      </p:sp>
      <p:pic>
        <p:nvPicPr>
          <p:cNvPr id="258" name="Google Shape;258;p42" title="PXL_20250919_095031019.MP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180625" y="2393687"/>
            <a:ext cx="1955630" cy="2597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42" title="PXL_20250919_131140524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55552" y="2393687"/>
            <a:ext cx="1955630" cy="2597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42" title="PXL_20250919_080341063.jp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477060" y="215352"/>
            <a:ext cx="2734126" cy="2058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XL_20250922_123826946">
            <a:hlinkClick r:id="" action="ppaction://media"/>
            <a:extLst>
              <a:ext uri="{FF2B5EF4-FFF2-40B4-BE49-F238E27FC236}">
                <a16:creationId xmlns:a16="http://schemas.microsoft.com/office/drawing/2014/main" id="{07F50EFA-89A0-1643-1ABA-D485D6AAE43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330475" y="215351"/>
            <a:ext cx="3659725" cy="2058595"/>
          </a:xfrm>
          <a:prstGeom prst="rect">
            <a:avLst/>
          </a:prstGeom>
        </p:spPr>
      </p:pic>
      <p:pic>
        <p:nvPicPr>
          <p:cNvPr id="3" name="PXL_20250922_142720500">
            <a:hlinkClick r:id="" action="ppaction://media"/>
            <a:extLst>
              <a:ext uri="{FF2B5EF4-FFF2-40B4-BE49-F238E27FC236}">
                <a16:creationId xmlns:a16="http://schemas.microsoft.com/office/drawing/2014/main" id="{95A0DB88-752C-CA38-D1AD-9E4F6109042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330475" y="2393687"/>
            <a:ext cx="3659725" cy="2058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3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13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0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 mute="1">
                <p:cTn id="16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4"/>
          <p:cNvSpPr txBox="1"/>
          <p:nvPr/>
        </p:nvSpPr>
        <p:spPr>
          <a:xfrm>
            <a:off x="202050" y="152400"/>
            <a:ext cx="3000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SCANNING LAW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77" name="Google Shape;277;p44"/>
          <p:cNvPicPr preferRelativeResize="0"/>
          <p:nvPr/>
        </p:nvPicPr>
        <p:blipFill rotWithShape="1">
          <a:blip r:embed="rId3">
            <a:alphaModFix/>
          </a:blip>
          <a:srcRect l="5866" t="10604" r="14101" b="8200"/>
          <a:stretch/>
        </p:blipFill>
        <p:spPr>
          <a:xfrm>
            <a:off x="0" y="1254999"/>
            <a:ext cx="4507091" cy="26104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8" name="Google Shape;278;p44"/>
          <p:cNvGrpSpPr/>
          <p:nvPr/>
        </p:nvGrpSpPr>
        <p:grpSpPr>
          <a:xfrm>
            <a:off x="4338752" y="895900"/>
            <a:ext cx="5376792" cy="3318498"/>
            <a:chOff x="1844512" y="690275"/>
            <a:chExt cx="6293799" cy="4195850"/>
          </a:xfrm>
        </p:grpSpPr>
        <p:pic>
          <p:nvPicPr>
            <p:cNvPr id="279" name="Google Shape;279;p4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844512" y="690275"/>
              <a:ext cx="6293799" cy="41958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0" name="Google Shape;280;p44"/>
            <p:cNvSpPr/>
            <p:nvPr/>
          </p:nvSpPr>
          <p:spPr>
            <a:xfrm>
              <a:off x="2239375" y="1279225"/>
              <a:ext cx="3864000" cy="5157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s" sz="1400" b="0" i="0" u="none" strike="noStrike" cap="none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1 year of survey</a:t>
              </a:r>
              <a:endParaRPr sz="1400" b="0" i="0" u="none" strike="noStrike" cap="non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</p:grpSp>
      <p:sp>
        <p:nvSpPr>
          <p:cNvPr id="281" name="Google Shape;281;p44"/>
          <p:cNvSpPr txBox="1"/>
          <p:nvPr/>
        </p:nvSpPr>
        <p:spPr>
          <a:xfrm>
            <a:off x="403750" y="1255000"/>
            <a:ext cx="3597900" cy="492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First days of mission</a:t>
            </a:r>
            <a:endParaRPr sz="1800">
              <a:solidFill>
                <a:srgbClr val="3D0F4A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82" name="Google Shape;282;p44"/>
          <p:cNvSpPr txBox="1"/>
          <p:nvPr/>
        </p:nvSpPr>
        <p:spPr>
          <a:xfrm>
            <a:off x="4877950" y="1255000"/>
            <a:ext cx="3597900" cy="492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One year of mission</a:t>
            </a:r>
            <a:endParaRPr sz="200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pic>
        <p:nvPicPr>
          <p:cNvPr id="283" name="Google Shape;283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91450" y="3673350"/>
            <a:ext cx="1671901" cy="1349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633475" y="3673350"/>
            <a:ext cx="2792624" cy="1201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5"/>
          <p:cNvSpPr txBox="1">
            <a:spLocks noGrp="1"/>
          </p:cNvSpPr>
          <p:nvPr>
            <p:ph type="title"/>
          </p:nvPr>
        </p:nvSpPr>
        <p:spPr>
          <a:xfrm>
            <a:off x="301275" y="14510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r>
              <a:rPr lang="es" b="1">
                <a:solidFill>
                  <a:srgbClr val="FFCCFF"/>
                </a:solidFill>
              </a:rPr>
              <a:t>OBSERVABLE SOURCES</a:t>
            </a:r>
            <a:endParaRPr b="1">
              <a:solidFill>
                <a:srgbClr val="FFCC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>
              <a:solidFill>
                <a:srgbClr val="FFCC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>
              <a:solidFill>
                <a:srgbClr val="FFFFFF"/>
              </a:solidFill>
            </a:endParaRPr>
          </a:p>
        </p:txBody>
      </p:sp>
      <p:pic>
        <p:nvPicPr>
          <p:cNvPr id="290" name="Google Shape;290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275" y="726875"/>
            <a:ext cx="3026525" cy="1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45"/>
          <p:cNvPicPr preferRelativeResize="0"/>
          <p:nvPr/>
        </p:nvPicPr>
        <p:blipFill rotWithShape="1">
          <a:blip r:embed="rId4">
            <a:alphaModFix/>
          </a:blip>
          <a:srcRect b="51728"/>
          <a:stretch/>
        </p:blipFill>
        <p:spPr>
          <a:xfrm>
            <a:off x="412050" y="2548016"/>
            <a:ext cx="4177450" cy="2076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45"/>
          <p:cNvPicPr preferRelativeResize="0"/>
          <p:nvPr/>
        </p:nvPicPr>
        <p:blipFill rotWithShape="1">
          <a:blip r:embed="rId5">
            <a:alphaModFix/>
          </a:blip>
          <a:srcRect t="48272"/>
          <a:stretch/>
        </p:blipFill>
        <p:spPr>
          <a:xfrm>
            <a:off x="4589490" y="2548025"/>
            <a:ext cx="3898263" cy="20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45"/>
          <p:cNvSpPr txBox="1"/>
          <p:nvPr/>
        </p:nvSpPr>
        <p:spPr>
          <a:xfrm>
            <a:off x="4274525" y="-106075"/>
            <a:ext cx="2209800" cy="53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Crowded field </a:t>
            </a:r>
            <a:endParaRPr sz="20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</p:txBody>
      </p:sp>
      <p:grpSp>
        <p:nvGrpSpPr>
          <p:cNvPr id="294" name="Google Shape;294;p45"/>
          <p:cNvGrpSpPr/>
          <p:nvPr/>
        </p:nvGrpSpPr>
        <p:grpSpPr>
          <a:xfrm>
            <a:off x="4274527" y="308395"/>
            <a:ext cx="2209919" cy="2166343"/>
            <a:chOff x="4572000" y="145088"/>
            <a:chExt cx="2366080" cy="2319425"/>
          </a:xfrm>
        </p:grpSpPr>
        <p:pic>
          <p:nvPicPr>
            <p:cNvPr id="295" name="Google Shape;295;p4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572000" y="145088"/>
              <a:ext cx="2366080" cy="2319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6" name="Google Shape;296;p45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720525" y="287050"/>
              <a:ext cx="2089051" cy="2060024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297" name="Google Shape;297;p45"/>
          <p:cNvCxnSpPr/>
          <p:nvPr/>
        </p:nvCxnSpPr>
        <p:spPr>
          <a:xfrm flipH="1">
            <a:off x="6609791" y="414105"/>
            <a:ext cx="24000" cy="1933500"/>
          </a:xfrm>
          <a:prstGeom prst="straightConnector1">
            <a:avLst/>
          </a:prstGeom>
          <a:noFill/>
          <a:ln w="28575" cap="flat" cmpd="sng">
            <a:solidFill>
              <a:srgbClr val="FFCCFF"/>
            </a:solidFill>
            <a:prstDash val="solid"/>
            <a:miter lim="800000"/>
            <a:headEnd type="stealth" w="lg" len="lg"/>
            <a:tailEnd type="stealth" w="lg" len="lg"/>
          </a:ln>
        </p:spPr>
      </p:cxnSp>
      <p:pic>
        <p:nvPicPr>
          <p:cNvPr id="298" name="Google Shape;298;p45" title="darks_110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69603" y="414099"/>
            <a:ext cx="1954957" cy="1954957"/>
          </a:xfrm>
          <a:prstGeom prst="rect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99" name="Google Shape;299;p45"/>
          <p:cNvSpPr txBox="1"/>
          <p:nvPr/>
        </p:nvSpPr>
        <p:spPr>
          <a:xfrm>
            <a:off x="6742002" y="1514976"/>
            <a:ext cx="2010155" cy="81958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85400" tIns="85400" rIns="85400" bIns="854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40" b="1" dirty="0">
                <a:solidFill>
                  <a:srgbClr val="FFCCFF"/>
                </a:solidFill>
                <a:latin typeface="Inter"/>
                <a:ea typeface="Inter"/>
                <a:cs typeface="Inter"/>
                <a:sym typeface="Inter"/>
              </a:rPr>
              <a:t>Moon size comparison </a:t>
            </a:r>
            <a:endParaRPr sz="840" b="1" dirty="0">
              <a:solidFill>
                <a:srgbClr val="FFCCFF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40" b="1" dirty="0">
                <a:solidFill>
                  <a:srgbClr val="FFCCFF"/>
                </a:solidFill>
                <a:latin typeface="Inter"/>
                <a:ea typeface="Inter"/>
                <a:cs typeface="Inter"/>
                <a:sym typeface="Inter"/>
              </a:rPr>
              <a:t>(FoV = 8º = 16 x Moon)</a:t>
            </a:r>
            <a:endParaRPr sz="840" b="1" dirty="0">
              <a:solidFill>
                <a:srgbClr val="FFCCFF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40" b="1" dirty="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840" b="1" dirty="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Image from Montsec Observatory using PhotSat detector (Mar 2025)</a:t>
            </a:r>
            <a:endParaRPr sz="840" b="1" dirty="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0" name="Google Shape;300;p45"/>
          <p:cNvSpPr txBox="1"/>
          <p:nvPr/>
        </p:nvSpPr>
        <p:spPr>
          <a:xfrm>
            <a:off x="6759150" y="819950"/>
            <a:ext cx="988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1800"/>
              <a:buFont typeface="Arial"/>
              <a:buNone/>
            </a:pPr>
            <a:r>
              <a:rPr lang="es" b="1" i="0" u="none" strike="noStrike" cap="none">
                <a:solidFill>
                  <a:srgbClr val="FFCCFF"/>
                </a:solidFill>
              </a:rPr>
              <a:t>F</a:t>
            </a:r>
            <a:r>
              <a:rPr lang="es" b="1">
                <a:solidFill>
                  <a:srgbClr val="FFCCFF"/>
                </a:solidFill>
              </a:rPr>
              <a:t>oV</a:t>
            </a:r>
            <a:r>
              <a:rPr lang="es" b="1" i="0" u="none" strike="noStrike" cap="none">
                <a:solidFill>
                  <a:srgbClr val="FFCCFF"/>
                </a:solidFill>
              </a:rPr>
              <a:t> = 8º</a:t>
            </a:r>
            <a:endParaRPr b="1" i="0" u="none" strike="noStrike" cap="none">
              <a:solidFill>
                <a:srgbClr val="FFCCFF"/>
              </a:solidFill>
            </a:endParaRPr>
          </a:p>
        </p:txBody>
      </p:sp>
      <p:sp>
        <p:nvSpPr>
          <p:cNvPr id="301" name="Google Shape;301;p45"/>
          <p:cNvSpPr txBox="1"/>
          <p:nvPr/>
        </p:nvSpPr>
        <p:spPr>
          <a:xfrm>
            <a:off x="6642175" y="-106075"/>
            <a:ext cx="2209800" cy="53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Moon</a:t>
            </a:r>
            <a:endParaRPr sz="200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6"/>
          <p:cNvSpPr txBox="1"/>
          <p:nvPr/>
        </p:nvSpPr>
        <p:spPr>
          <a:xfrm>
            <a:off x="202050" y="152400"/>
            <a:ext cx="4159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INSTRUMENT CONCEPT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07" name="Google Shape;307;p46"/>
          <p:cNvGrpSpPr/>
          <p:nvPr/>
        </p:nvGrpSpPr>
        <p:grpSpPr>
          <a:xfrm>
            <a:off x="4683012" y="84315"/>
            <a:ext cx="2205413" cy="2669469"/>
            <a:chOff x="5605625" y="1914816"/>
            <a:chExt cx="2205413" cy="2669469"/>
          </a:xfrm>
        </p:grpSpPr>
        <p:pic>
          <p:nvPicPr>
            <p:cNvPr id="308" name="Google Shape;308;p4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605625" y="1914816"/>
              <a:ext cx="2144901" cy="266946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9" name="Google Shape;309;p46"/>
            <p:cNvSpPr txBox="1"/>
            <p:nvPr/>
          </p:nvSpPr>
          <p:spPr>
            <a:xfrm>
              <a:off x="6547358" y="2224821"/>
              <a:ext cx="7239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es" sz="1900" b="1" i="0" u="none" strike="noStrike" cap="none">
                  <a:solidFill>
                    <a:srgbClr val="00B050"/>
                  </a:solidFill>
                  <a:latin typeface="Zilla Slab"/>
                  <a:ea typeface="Zilla Slab"/>
                  <a:cs typeface="Zilla Slab"/>
                  <a:sym typeface="Zilla Slab"/>
                </a:rPr>
                <a:t>VIS</a:t>
              </a:r>
              <a:endParaRPr sz="1900" b="1" i="0" u="none" strike="noStrike" cap="none">
                <a:solidFill>
                  <a:srgbClr val="00B050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310" name="Google Shape;310;p46"/>
            <p:cNvSpPr txBox="1"/>
            <p:nvPr/>
          </p:nvSpPr>
          <p:spPr>
            <a:xfrm>
              <a:off x="5661950" y="4005897"/>
              <a:ext cx="5355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es" sz="1900" b="1" i="0" u="none" strike="noStrike" cap="none">
                  <a:solidFill>
                    <a:srgbClr val="C000F5"/>
                  </a:solidFill>
                  <a:latin typeface="Zilla Slab"/>
                  <a:ea typeface="Zilla Slab"/>
                  <a:cs typeface="Zilla Slab"/>
                  <a:sym typeface="Zilla Slab"/>
                </a:rPr>
                <a:t>UV</a:t>
              </a:r>
              <a:endParaRPr sz="1500" i="0" u="none" strike="noStrike" cap="none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cxnSp>
          <p:nvCxnSpPr>
            <p:cNvPr id="311" name="Google Shape;311;p46"/>
            <p:cNvCxnSpPr/>
            <p:nvPr/>
          </p:nvCxnSpPr>
          <p:spPr>
            <a:xfrm rot="10800000">
              <a:off x="6547438" y="2755551"/>
              <a:ext cx="1263600" cy="191400"/>
            </a:xfrm>
            <a:prstGeom prst="straightConnector1">
              <a:avLst/>
            </a:prstGeom>
            <a:noFill/>
            <a:ln w="28575" cap="flat" cmpd="sng">
              <a:solidFill>
                <a:srgbClr val="00B05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312" name="Google Shape;312;p46"/>
            <p:cNvCxnSpPr/>
            <p:nvPr/>
          </p:nvCxnSpPr>
          <p:spPr>
            <a:xfrm>
              <a:off x="6547349" y="2756831"/>
              <a:ext cx="16800" cy="471300"/>
            </a:xfrm>
            <a:prstGeom prst="straightConnector1">
              <a:avLst/>
            </a:prstGeom>
            <a:noFill/>
            <a:ln w="28575" cap="flat" cmpd="sng">
              <a:solidFill>
                <a:srgbClr val="00B05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313" name="Google Shape;313;p46"/>
            <p:cNvCxnSpPr/>
            <p:nvPr/>
          </p:nvCxnSpPr>
          <p:spPr>
            <a:xfrm rot="10800000">
              <a:off x="6054191" y="3944321"/>
              <a:ext cx="1569900" cy="292500"/>
            </a:xfrm>
            <a:prstGeom prst="straightConnector1">
              <a:avLst/>
            </a:prstGeom>
            <a:noFill/>
            <a:ln w="28575" cap="flat" cmpd="sng">
              <a:solidFill>
                <a:srgbClr val="C000F5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314" name="Google Shape;314;p46"/>
            <p:cNvCxnSpPr/>
            <p:nvPr/>
          </p:nvCxnSpPr>
          <p:spPr>
            <a:xfrm rot="10800000">
              <a:off x="6053283" y="3457531"/>
              <a:ext cx="4800" cy="486900"/>
            </a:xfrm>
            <a:prstGeom prst="straightConnector1">
              <a:avLst/>
            </a:prstGeom>
            <a:noFill/>
            <a:ln w="28575" cap="flat" cmpd="sng">
              <a:solidFill>
                <a:srgbClr val="C000F5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grpSp>
        <p:nvGrpSpPr>
          <p:cNvPr id="315" name="Google Shape;315;p46"/>
          <p:cNvGrpSpPr/>
          <p:nvPr/>
        </p:nvGrpSpPr>
        <p:grpSpPr>
          <a:xfrm>
            <a:off x="4618633" y="2873423"/>
            <a:ext cx="2375895" cy="2026025"/>
            <a:chOff x="8176926" y="1715187"/>
            <a:chExt cx="3803866" cy="3243197"/>
          </a:xfrm>
        </p:grpSpPr>
        <p:pic>
          <p:nvPicPr>
            <p:cNvPr id="316" name="Google Shape;316;p4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176926" y="1715187"/>
              <a:ext cx="3645766" cy="32431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7" name="Google Shape;317;p46"/>
            <p:cNvSpPr txBox="1"/>
            <p:nvPr/>
          </p:nvSpPr>
          <p:spPr>
            <a:xfrm>
              <a:off x="8656961" y="3941899"/>
              <a:ext cx="907800" cy="615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es" sz="1900" b="1" i="0" u="none" strike="noStrike" cap="none">
                  <a:solidFill>
                    <a:srgbClr val="C000F5"/>
                  </a:solidFill>
                  <a:latin typeface="Zilla Slab"/>
                  <a:ea typeface="Zilla Slab"/>
                  <a:cs typeface="Zilla Slab"/>
                  <a:sym typeface="Zilla Slab"/>
                </a:rPr>
                <a:t>UV</a:t>
              </a:r>
              <a:endParaRPr sz="1500" i="0" u="none" strike="noStrike" cap="none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318" name="Google Shape;318;p46"/>
            <p:cNvSpPr txBox="1"/>
            <p:nvPr/>
          </p:nvSpPr>
          <p:spPr>
            <a:xfrm>
              <a:off x="9488117" y="2128508"/>
              <a:ext cx="963600" cy="615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es" sz="1900" b="1" i="0" u="none" strike="noStrike" cap="none">
                  <a:solidFill>
                    <a:srgbClr val="00B050"/>
                  </a:solidFill>
                  <a:latin typeface="Zilla Slab"/>
                  <a:ea typeface="Zilla Slab"/>
                  <a:cs typeface="Zilla Slab"/>
                  <a:sym typeface="Zilla Slab"/>
                </a:rPr>
                <a:t>VIS</a:t>
              </a:r>
              <a:endParaRPr sz="1900" b="1" i="0" u="none" strike="noStrike" cap="none">
                <a:solidFill>
                  <a:srgbClr val="00B050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cxnSp>
          <p:nvCxnSpPr>
            <p:cNvPr id="319" name="Google Shape;319;p46"/>
            <p:cNvCxnSpPr/>
            <p:nvPr/>
          </p:nvCxnSpPr>
          <p:spPr>
            <a:xfrm rot="10800000">
              <a:off x="9577049" y="3582293"/>
              <a:ext cx="11400" cy="505800"/>
            </a:xfrm>
            <a:prstGeom prst="straightConnector1">
              <a:avLst/>
            </a:prstGeom>
            <a:noFill/>
            <a:ln w="28575" cap="flat" cmpd="sng">
              <a:solidFill>
                <a:srgbClr val="C000F5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320" name="Google Shape;320;p46"/>
            <p:cNvCxnSpPr/>
            <p:nvPr/>
          </p:nvCxnSpPr>
          <p:spPr>
            <a:xfrm>
              <a:off x="10427582" y="2630093"/>
              <a:ext cx="24000" cy="472500"/>
            </a:xfrm>
            <a:prstGeom prst="straightConnector1">
              <a:avLst/>
            </a:prstGeom>
            <a:noFill/>
            <a:ln w="28575" cap="flat" cmpd="sng">
              <a:solidFill>
                <a:srgbClr val="00B05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321" name="Google Shape;321;p46"/>
            <p:cNvCxnSpPr/>
            <p:nvPr/>
          </p:nvCxnSpPr>
          <p:spPr>
            <a:xfrm flipH="1">
              <a:off x="9584558" y="4175867"/>
              <a:ext cx="1568700" cy="1200"/>
            </a:xfrm>
            <a:prstGeom prst="straightConnector1">
              <a:avLst/>
            </a:prstGeom>
            <a:noFill/>
            <a:ln w="28575" cap="flat" cmpd="sng">
              <a:solidFill>
                <a:srgbClr val="C000F5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322" name="Google Shape;322;p46"/>
            <p:cNvCxnSpPr/>
            <p:nvPr/>
          </p:nvCxnSpPr>
          <p:spPr>
            <a:xfrm flipH="1">
              <a:off x="10412092" y="2630067"/>
              <a:ext cx="1568700" cy="1200"/>
            </a:xfrm>
            <a:prstGeom prst="straightConnector1">
              <a:avLst/>
            </a:prstGeom>
            <a:noFill/>
            <a:ln w="28575" cap="flat" cmpd="sng">
              <a:solidFill>
                <a:srgbClr val="00B05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grpSp>
        <p:nvGrpSpPr>
          <p:cNvPr id="323" name="Google Shape;323;p46"/>
          <p:cNvGrpSpPr/>
          <p:nvPr/>
        </p:nvGrpSpPr>
        <p:grpSpPr>
          <a:xfrm>
            <a:off x="7059075" y="530725"/>
            <a:ext cx="1929400" cy="1935300"/>
            <a:chOff x="9298700" y="4518800"/>
            <a:chExt cx="1929400" cy="1935300"/>
          </a:xfrm>
        </p:grpSpPr>
        <p:sp>
          <p:nvSpPr>
            <p:cNvPr id="324" name="Google Shape;324;p46"/>
            <p:cNvSpPr/>
            <p:nvPr/>
          </p:nvSpPr>
          <p:spPr>
            <a:xfrm>
              <a:off x="9298700" y="4518800"/>
              <a:ext cx="966000" cy="1935300"/>
            </a:xfrm>
            <a:prstGeom prst="rect">
              <a:avLst/>
            </a:prstGeom>
            <a:solidFill>
              <a:srgbClr val="CC0000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5" name="Google Shape;325;p46"/>
            <p:cNvSpPr/>
            <p:nvPr/>
          </p:nvSpPr>
          <p:spPr>
            <a:xfrm>
              <a:off x="9298700" y="4518800"/>
              <a:ext cx="966000" cy="969000"/>
            </a:xfrm>
            <a:prstGeom prst="rect">
              <a:avLst/>
            </a:prstGeom>
            <a:solidFill>
              <a:srgbClr val="6AA84F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6" name="Google Shape;326;p46"/>
            <p:cNvSpPr txBox="1"/>
            <p:nvPr/>
          </p:nvSpPr>
          <p:spPr>
            <a:xfrm>
              <a:off x="9388700" y="4828100"/>
              <a:ext cx="772127" cy="6393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lang="es" sz="1700" i="0" u="none" strike="noStrike" cap="none" dirty="0">
                  <a:solidFill>
                    <a:srgbClr val="FFFFFF"/>
                  </a:solidFill>
                  <a:latin typeface="Zilla Slab"/>
                  <a:ea typeface="Zilla Slab"/>
                  <a:cs typeface="Zilla Slab"/>
                  <a:sym typeface="Zilla Slab"/>
                </a:rPr>
                <a:t>WIDE</a:t>
              </a:r>
              <a:endParaRPr sz="1400" i="0" u="none" strike="noStrike" cap="none" dirty="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327" name="Google Shape;327;p46"/>
            <p:cNvSpPr/>
            <p:nvPr/>
          </p:nvSpPr>
          <p:spPr>
            <a:xfrm>
              <a:off x="10262100" y="4518800"/>
              <a:ext cx="966000" cy="1935300"/>
            </a:xfrm>
            <a:prstGeom prst="rect">
              <a:avLst/>
            </a:prstGeom>
            <a:solidFill>
              <a:srgbClr val="CC0000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8" name="Google Shape;328;p46"/>
            <p:cNvSpPr/>
            <p:nvPr/>
          </p:nvSpPr>
          <p:spPr>
            <a:xfrm>
              <a:off x="10262100" y="5499050"/>
              <a:ext cx="966000" cy="954900"/>
            </a:xfrm>
            <a:prstGeom prst="rect">
              <a:avLst/>
            </a:prstGeom>
            <a:solidFill>
              <a:srgbClr val="6AA84F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9" name="Google Shape;329;p46"/>
            <p:cNvSpPr txBox="1"/>
            <p:nvPr/>
          </p:nvSpPr>
          <p:spPr>
            <a:xfrm>
              <a:off x="10441976" y="4828100"/>
              <a:ext cx="776100" cy="6393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lang="es" sz="1700" i="0" u="none" strike="noStrike" cap="none" dirty="0">
                  <a:solidFill>
                    <a:srgbClr val="FFFFFF"/>
                  </a:solidFill>
                  <a:latin typeface="Zilla Slab"/>
                  <a:ea typeface="Zilla Slab"/>
                  <a:cs typeface="Zilla Slab"/>
                  <a:sym typeface="Zilla Slab"/>
                </a:rPr>
                <a:t>RED</a:t>
              </a:r>
              <a:endParaRPr sz="1400" i="0" u="none" strike="noStrike" cap="none" dirty="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330" name="Google Shape;330;p46"/>
            <p:cNvSpPr txBox="1"/>
            <p:nvPr/>
          </p:nvSpPr>
          <p:spPr>
            <a:xfrm>
              <a:off x="10443510" y="5781225"/>
              <a:ext cx="776100" cy="6393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lang="es" sz="1700" i="0" u="none" strike="noStrike" cap="none" dirty="0">
                  <a:solidFill>
                    <a:srgbClr val="FFFFFF"/>
                  </a:solidFill>
                  <a:latin typeface="Zilla Slab"/>
                  <a:ea typeface="Zilla Slab"/>
                  <a:cs typeface="Zilla Slab"/>
                  <a:sym typeface="Zilla Slab"/>
                </a:rPr>
                <a:t>WIDE</a:t>
              </a:r>
              <a:endParaRPr sz="1400" i="0" u="none" strike="noStrike" cap="none" dirty="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331" name="Google Shape;331;p46"/>
            <p:cNvSpPr txBox="1"/>
            <p:nvPr/>
          </p:nvSpPr>
          <p:spPr>
            <a:xfrm>
              <a:off x="9521518" y="5760350"/>
              <a:ext cx="660000" cy="6393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lang="es" sz="1700" i="0" u="none" strike="noStrike" cap="none" dirty="0">
                  <a:solidFill>
                    <a:srgbClr val="FFFFFF"/>
                  </a:solidFill>
                  <a:latin typeface="Zilla Slab"/>
                  <a:ea typeface="Zilla Slab"/>
                  <a:cs typeface="Zilla Slab"/>
                  <a:sym typeface="Zilla Slab"/>
                </a:rPr>
                <a:t>RED</a:t>
              </a:r>
              <a:endParaRPr sz="1400" i="0" u="none" strike="noStrike" cap="none" dirty="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grpSp>
        <p:nvGrpSpPr>
          <p:cNvPr id="332" name="Google Shape;332;p46"/>
          <p:cNvGrpSpPr/>
          <p:nvPr/>
        </p:nvGrpSpPr>
        <p:grpSpPr>
          <a:xfrm>
            <a:off x="7061893" y="2538523"/>
            <a:ext cx="1929392" cy="1935300"/>
            <a:chOff x="7078275" y="2495550"/>
            <a:chExt cx="1929392" cy="1935300"/>
          </a:xfrm>
        </p:grpSpPr>
        <p:grpSp>
          <p:nvGrpSpPr>
            <p:cNvPr id="333" name="Google Shape;333;p46"/>
            <p:cNvGrpSpPr/>
            <p:nvPr/>
          </p:nvGrpSpPr>
          <p:grpSpPr>
            <a:xfrm>
              <a:off x="7078275" y="2495550"/>
              <a:ext cx="1929392" cy="1935300"/>
              <a:chOff x="9295185" y="4518800"/>
              <a:chExt cx="966000" cy="1935300"/>
            </a:xfrm>
          </p:grpSpPr>
          <p:sp>
            <p:nvSpPr>
              <p:cNvPr id="334" name="Google Shape;334;p46"/>
              <p:cNvSpPr txBox="1"/>
              <p:nvPr/>
            </p:nvSpPr>
            <p:spPr>
              <a:xfrm>
                <a:off x="9521518" y="5760350"/>
                <a:ext cx="660000" cy="446400"/>
              </a:xfrm>
              <a:prstGeom prst="rect">
                <a:avLst/>
              </a:prstGeom>
              <a:solidFill>
                <a:srgbClr val="C000F5"/>
              </a:solidFill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marR="0" lvl="0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rgbClr val="000000"/>
                  </a:buClr>
                  <a:buSzPts val="1700"/>
                  <a:buFont typeface="Arial"/>
                  <a:buNone/>
                </a:pPr>
                <a:r>
                  <a:rPr lang="es" sz="1700" b="0" i="0" u="none" strike="noStrike" cap="none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VIS2</a:t>
                </a:r>
                <a:endParaRPr sz="14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46"/>
              <p:cNvSpPr/>
              <p:nvPr/>
            </p:nvSpPr>
            <p:spPr>
              <a:xfrm>
                <a:off x="9295185" y="4518800"/>
                <a:ext cx="966000" cy="1935300"/>
              </a:xfrm>
              <a:prstGeom prst="rect">
                <a:avLst/>
              </a:prstGeom>
              <a:solidFill>
                <a:srgbClr val="C000F5"/>
              </a:solidFill>
              <a:ln w="9525" cap="flat" cmpd="sng">
                <a:solidFill>
                  <a:srgbClr val="66666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336" name="Google Shape;336;p46"/>
            <p:cNvSpPr txBox="1"/>
            <p:nvPr/>
          </p:nvSpPr>
          <p:spPr>
            <a:xfrm>
              <a:off x="7796798" y="3240000"/>
              <a:ext cx="5064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lang="es" sz="1700">
                  <a:solidFill>
                    <a:srgbClr val="FFFFFF"/>
                  </a:solidFill>
                  <a:latin typeface="Zilla Slab"/>
                  <a:ea typeface="Zilla Slab"/>
                  <a:cs typeface="Zilla Slab"/>
                  <a:sym typeface="Zilla Slab"/>
                </a:rPr>
                <a:t>UV</a:t>
              </a:r>
              <a:endParaRPr sz="1400" i="0" u="none" strike="noStrike" cap="none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sp>
        <p:nvSpPr>
          <p:cNvPr id="337" name="Google Shape;337;p46"/>
          <p:cNvSpPr txBox="1"/>
          <p:nvPr/>
        </p:nvSpPr>
        <p:spPr>
          <a:xfrm>
            <a:off x="6967450" y="84325"/>
            <a:ext cx="2100300" cy="53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>
                <a:solidFill>
                  <a:srgbClr val="7030A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CMOS detectors</a:t>
            </a:r>
            <a:endParaRPr sz="2000" dirty="0">
              <a:solidFill>
                <a:srgbClr val="7030A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</p:txBody>
      </p:sp>
      <p:sp>
        <p:nvSpPr>
          <p:cNvPr id="338" name="Google Shape;338;p46"/>
          <p:cNvSpPr txBox="1"/>
          <p:nvPr/>
        </p:nvSpPr>
        <p:spPr>
          <a:xfrm rot="2691794">
            <a:off x="523495" y="4219365"/>
            <a:ext cx="1955014" cy="555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s" b="1" dirty="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UV</a:t>
            </a:r>
            <a:endParaRPr b="1" dirty="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>
              <a:lnSpc>
                <a:spcPct val="115000"/>
              </a:lnSpc>
              <a:buSzPts val="1100"/>
            </a:pPr>
            <a:r>
              <a:rPr lang="es" b="1" dirty="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245–310 nm</a:t>
            </a:r>
            <a:endParaRPr b="1" dirty="0">
              <a:solidFill>
                <a:srgbClr val="C000F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46"/>
          <p:cNvSpPr txBox="1"/>
          <p:nvPr/>
        </p:nvSpPr>
        <p:spPr>
          <a:xfrm rot="2691794">
            <a:off x="1376054" y="4203213"/>
            <a:ext cx="1955014" cy="587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b="1" dirty="0">
                <a:solidFill>
                  <a:srgbClr val="00B050"/>
                </a:solidFill>
                <a:latin typeface="Zilla Slab"/>
                <a:ea typeface="Zilla Slab"/>
                <a:cs typeface="Zilla Slab"/>
                <a:sym typeface="Zilla Slab"/>
              </a:rPr>
              <a:t>WIDE</a:t>
            </a:r>
            <a:endParaRPr b="1" dirty="0">
              <a:solidFill>
                <a:srgbClr val="00B050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>
              <a:lnSpc>
                <a:spcPct val="115000"/>
              </a:lnSpc>
              <a:buSzPts val="1100"/>
            </a:pPr>
            <a:r>
              <a:rPr lang="es" b="1" dirty="0">
                <a:solidFill>
                  <a:srgbClr val="00B050"/>
                </a:solidFill>
                <a:latin typeface="Zilla Slab"/>
                <a:ea typeface="Zilla Slab"/>
                <a:cs typeface="Zilla Slab"/>
                <a:sym typeface="Zilla Slab"/>
              </a:rPr>
              <a:t>500–840 nm</a:t>
            </a:r>
            <a:endParaRPr b="1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46"/>
          <p:cNvSpPr txBox="1"/>
          <p:nvPr/>
        </p:nvSpPr>
        <p:spPr>
          <a:xfrm rot="2691794">
            <a:off x="2289900" y="4203213"/>
            <a:ext cx="1955014" cy="587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b="1" dirty="0">
                <a:solidFill>
                  <a:srgbClr val="FF0000"/>
                </a:solidFill>
                <a:latin typeface="Zilla Slab"/>
                <a:ea typeface="Zilla Slab"/>
                <a:cs typeface="Zilla Slab"/>
                <a:sym typeface="Zilla Slab"/>
              </a:rPr>
              <a:t>RED</a:t>
            </a:r>
            <a:endParaRPr b="1" dirty="0">
              <a:solidFill>
                <a:srgbClr val="FF0000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>
              <a:lnSpc>
                <a:spcPct val="115000"/>
              </a:lnSpc>
              <a:buSzPts val="1100"/>
            </a:pPr>
            <a:r>
              <a:rPr lang="es" b="1" dirty="0">
                <a:solidFill>
                  <a:srgbClr val="FF0000"/>
                </a:solidFill>
                <a:latin typeface="Zilla Slab"/>
                <a:ea typeface="Zilla Slab"/>
                <a:cs typeface="Zilla Slab"/>
                <a:sym typeface="Zilla Slab"/>
              </a:rPr>
              <a:t>670–840 nm</a:t>
            </a:r>
            <a:endParaRPr b="1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1" name="Google Shape;341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076" y="975175"/>
            <a:ext cx="4459774" cy="2635459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46"/>
          <p:cNvSpPr/>
          <p:nvPr/>
        </p:nvSpPr>
        <p:spPr>
          <a:xfrm>
            <a:off x="1931750" y="1080775"/>
            <a:ext cx="1386600" cy="1972200"/>
          </a:xfrm>
          <a:prstGeom prst="rect">
            <a:avLst/>
          </a:prstGeom>
          <a:noFill/>
          <a:ln w="1524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46"/>
          <p:cNvSpPr/>
          <p:nvPr/>
        </p:nvSpPr>
        <p:spPr>
          <a:xfrm>
            <a:off x="849875" y="1080775"/>
            <a:ext cx="250500" cy="1972200"/>
          </a:xfrm>
          <a:prstGeom prst="rect">
            <a:avLst/>
          </a:prstGeom>
          <a:noFill/>
          <a:ln w="76200" cap="flat" cmpd="sng">
            <a:solidFill>
              <a:srgbClr val="C000F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C000F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46"/>
          <p:cNvSpPr/>
          <p:nvPr/>
        </p:nvSpPr>
        <p:spPr>
          <a:xfrm>
            <a:off x="2554175" y="1074025"/>
            <a:ext cx="764100" cy="19857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7"/>
          <p:cNvSpPr txBox="1">
            <a:spLocks noGrp="1"/>
          </p:cNvSpPr>
          <p:nvPr>
            <p:ph type="title"/>
          </p:nvPr>
        </p:nvSpPr>
        <p:spPr>
          <a:xfrm>
            <a:off x="411575" y="3677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47"/>
          <p:cNvSpPr txBox="1">
            <a:spLocks noGrp="1"/>
          </p:cNvSpPr>
          <p:nvPr>
            <p:ph type="subTitle" idx="1"/>
          </p:nvPr>
        </p:nvSpPr>
        <p:spPr>
          <a:xfrm>
            <a:off x="361400" y="1371775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351" name="Google Shape;351;p47"/>
          <p:cNvSpPr txBox="1">
            <a:spLocks noGrp="1"/>
          </p:cNvSpPr>
          <p:nvPr>
            <p:ph type="subTitle" idx="2"/>
          </p:nvPr>
        </p:nvSpPr>
        <p:spPr>
          <a:xfrm>
            <a:off x="4524375" y="1422000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2" name="Google Shape;352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8"/>
          <p:cNvSpPr txBox="1">
            <a:spLocks noGrp="1"/>
          </p:cNvSpPr>
          <p:nvPr>
            <p:ph type="title"/>
          </p:nvPr>
        </p:nvSpPr>
        <p:spPr>
          <a:xfrm>
            <a:off x="411575" y="3677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48"/>
          <p:cNvSpPr txBox="1">
            <a:spLocks noGrp="1"/>
          </p:cNvSpPr>
          <p:nvPr>
            <p:ph type="subTitle" idx="1"/>
          </p:nvPr>
        </p:nvSpPr>
        <p:spPr>
          <a:xfrm>
            <a:off x="361400" y="1371775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359" name="Google Shape;359;p48"/>
          <p:cNvSpPr txBox="1">
            <a:spLocks noGrp="1"/>
          </p:cNvSpPr>
          <p:nvPr>
            <p:ph type="subTitle" idx="2"/>
          </p:nvPr>
        </p:nvSpPr>
        <p:spPr>
          <a:xfrm>
            <a:off x="4524375" y="1422000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0" name="Google Shape;36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9"/>
          <p:cNvSpPr txBox="1">
            <a:spLocks noGrp="1"/>
          </p:cNvSpPr>
          <p:nvPr>
            <p:ph type="title"/>
          </p:nvPr>
        </p:nvSpPr>
        <p:spPr>
          <a:xfrm>
            <a:off x="411575" y="3677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49"/>
          <p:cNvSpPr txBox="1">
            <a:spLocks noGrp="1"/>
          </p:cNvSpPr>
          <p:nvPr>
            <p:ph type="subTitle" idx="1"/>
          </p:nvPr>
        </p:nvSpPr>
        <p:spPr>
          <a:xfrm>
            <a:off x="361400" y="1371775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367" name="Google Shape;367;p49"/>
          <p:cNvSpPr txBox="1">
            <a:spLocks noGrp="1"/>
          </p:cNvSpPr>
          <p:nvPr>
            <p:ph type="subTitle" idx="2"/>
          </p:nvPr>
        </p:nvSpPr>
        <p:spPr>
          <a:xfrm>
            <a:off x="4524375" y="1422000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8" name="Google Shape;368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50"/>
          <p:cNvSpPr txBox="1">
            <a:spLocks noGrp="1"/>
          </p:cNvSpPr>
          <p:nvPr>
            <p:ph type="title"/>
          </p:nvPr>
        </p:nvSpPr>
        <p:spPr>
          <a:xfrm>
            <a:off x="411575" y="3677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50"/>
          <p:cNvSpPr txBox="1">
            <a:spLocks noGrp="1"/>
          </p:cNvSpPr>
          <p:nvPr>
            <p:ph type="subTitle" idx="1"/>
          </p:nvPr>
        </p:nvSpPr>
        <p:spPr>
          <a:xfrm>
            <a:off x="361400" y="1371775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375" name="Google Shape;375;p50"/>
          <p:cNvSpPr txBox="1">
            <a:spLocks noGrp="1"/>
          </p:cNvSpPr>
          <p:nvPr>
            <p:ph type="subTitle" idx="2"/>
          </p:nvPr>
        </p:nvSpPr>
        <p:spPr>
          <a:xfrm>
            <a:off x="4524375" y="1422000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76" name="Google Shape;376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>
          <a:extLst>
            <a:ext uri="{FF2B5EF4-FFF2-40B4-BE49-F238E27FC236}">
              <a16:creationId xmlns:a16="http://schemas.microsoft.com/office/drawing/2014/main" id="{D1E3E69F-B552-F5BD-8829-76BA2864C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5">
            <a:extLst>
              <a:ext uri="{FF2B5EF4-FFF2-40B4-BE49-F238E27FC236}">
                <a16:creationId xmlns:a16="http://schemas.microsoft.com/office/drawing/2014/main" id="{34824594-C542-C7A9-03D5-B9D4C7E43B2B}"/>
              </a:ext>
            </a:extLst>
          </p:cNvPr>
          <p:cNvSpPr txBox="1"/>
          <p:nvPr/>
        </p:nvSpPr>
        <p:spPr>
          <a:xfrm>
            <a:off x="463517" y="43600"/>
            <a:ext cx="7623469" cy="644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26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PHOTSAT PHOTOMETRIC PERFORMANCE</a:t>
            </a:r>
            <a:endParaRPr kumimoji="0" sz="26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" name="Picture 2" descr="A graph with red and pink lines&#10;&#10;AI-generated content may be incorrect.">
            <a:extLst>
              <a:ext uri="{FF2B5EF4-FFF2-40B4-BE49-F238E27FC236}">
                <a16:creationId xmlns:a16="http://schemas.microsoft.com/office/drawing/2014/main" id="{1C2D2817-2AD8-113B-B2CE-7B3EB7FB69A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981" b="-1"/>
          <a:stretch>
            <a:fillRect/>
          </a:stretch>
        </p:blipFill>
        <p:spPr>
          <a:xfrm>
            <a:off x="1737100" y="688362"/>
            <a:ext cx="5510988" cy="426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86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56"/>
          <p:cNvSpPr txBox="1"/>
          <p:nvPr/>
        </p:nvSpPr>
        <p:spPr>
          <a:xfrm>
            <a:off x="2848650" y="43600"/>
            <a:ext cx="4753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ON-GROUND TESTS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34" name="Google Shape;434;p56"/>
          <p:cNvSpPr txBox="1"/>
          <p:nvPr/>
        </p:nvSpPr>
        <p:spPr>
          <a:xfrm>
            <a:off x="4921220" y="2315111"/>
            <a:ext cx="4274587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dirty="0">
                <a:solidFill>
                  <a:srgbClr val="3D0F4A"/>
                </a:solidFill>
                <a:latin typeface="Inter"/>
                <a:ea typeface="Inter"/>
                <a:cs typeface="Inter"/>
                <a:sym typeface="Inter"/>
              </a:rPr>
              <a:t>Radiation campaign (Sevilla, April 2025)</a:t>
            </a:r>
            <a:endParaRPr sz="1600" dirty="0">
              <a:solidFill>
                <a:srgbClr val="3D0F4A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35" name="Google Shape;435;p56" title="GoQ-kXKXAAEhxXU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2649" y="668225"/>
            <a:ext cx="3677102" cy="1655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56" title="GoQ-ZYkXsAAro2f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2649" y="2804938"/>
            <a:ext cx="3677102" cy="1655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56" title="Untitled (1).png"/>
          <p:cNvPicPr preferRelativeResize="0"/>
          <p:nvPr/>
        </p:nvPicPr>
        <p:blipFill rotWithShape="1">
          <a:blip r:embed="rId5">
            <a:alphaModFix/>
          </a:blip>
          <a:srcRect l="29584" r="14019"/>
          <a:stretch/>
        </p:blipFill>
        <p:spPr>
          <a:xfrm>
            <a:off x="2991587" y="2664475"/>
            <a:ext cx="1901175" cy="193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56" title="Untitled.jpg"/>
          <p:cNvPicPr preferRelativeResize="0"/>
          <p:nvPr/>
        </p:nvPicPr>
        <p:blipFill rotWithShape="1">
          <a:blip r:embed="rId6">
            <a:alphaModFix/>
          </a:blip>
          <a:srcRect l="8370" r="11603"/>
          <a:stretch/>
        </p:blipFill>
        <p:spPr>
          <a:xfrm>
            <a:off x="152237" y="644155"/>
            <a:ext cx="2797850" cy="165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56" title="Untitled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11525" y="2664475"/>
            <a:ext cx="2674567" cy="1936324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56"/>
          <p:cNvSpPr txBox="1"/>
          <p:nvPr/>
        </p:nvSpPr>
        <p:spPr>
          <a:xfrm>
            <a:off x="211525" y="2254775"/>
            <a:ext cx="4506925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dirty="0">
                <a:solidFill>
                  <a:srgbClr val="3D0F4A"/>
                </a:solidFill>
                <a:latin typeface="Inter"/>
                <a:ea typeface="Inter"/>
                <a:cs typeface="Inter"/>
                <a:sym typeface="Inter"/>
              </a:rPr>
              <a:t>Detector tests (Obs. Montsec, March 2025)</a:t>
            </a:r>
            <a:endParaRPr sz="1600" dirty="0">
              <a:solidFill>
                <a:srgbClr val="3D0F4A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441" name="Google Shape;441;p56"/>
          <p:cNvCxnSpPr/>
          <p:nvPr/>
        </p:nvCxnSpPr>
        <p:spPr>
          <a:xfrm>
            <a:off x="4995850" y="558500"/>
            <a:ext cx="1800" cy="4119600"/>
          </a:xfrm>
          <a:prstGeom prst="straightConnector1">
            <a:avLst/>
          </a:prstGeom>
          <a:noFill/>
          <a:ln w="28575" cap="flat" cmpd="sng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42" name="Google Shape;442;p56"/>
          <p:cNvPicPr preferRelativeResize="0"/>
          <p:nvPr/>
        </p:nvPicPr>
        <p:blipFill rotWithShape="1">
          <a:blip r:embed="rId8">
            <a:alphaModFix/>
          </a:blip>
          <a:srcRect r="12180"/>
          <a:stretch/>
        </p:blipFill>
        <p:spPr>
          <a:xfrm>
            <a:off x="3026438" y="991175"/>
            <a:ext cx="1779975" cy="1310724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56"/>
          <p:cNvSpPr txBox="1"/>
          <p:nvPr/>
        </p:nvSpPr>
        <p:spPr>
          <a:xfrm>
            <a:off x="5056938" y="4449358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dirty="0">
                <a:solidFill>
                  <a:srgbClr val="C000F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Centro Nacional de Aceleradores (CNA)</a:t>
            </a:r>
            <a:endParaRPr sz="1200" dirty="0">
              <a:solidFill>
                <a:srgbClr val="C000F5"/>
              </a:solidFill>
            </a:endParaRPr>
          </a:p>
        </p:txBody>
      </p:sp>
      <p:sp>
        <p:nvSpPr>
          <p:cNvPr id="444" name="Google Shape;444;p56"/>
          <p:cNvSpPr txBox="1"/>
          <p:nvPr/>
        </p:nvSpPr>
        <p:spPr>
          <a:xfrm>
            <a:off x="1578038" y="4624204"/>
            <a:ext cx="2896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dirty="0">
                <a:solidFill>
                  <a:srgbClr val="C000F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Orion nebula (left) and Pleiades (right)</a:t>
            </a:r>
            <a:endParaRPr sz="1200" dirty="0">
              <a:solidFill>
                <a:srgbClr val="C000F5"/>
              </a:solidFill>
            </a:endParaRPr>
          </a:p>
        </p:txBody>
      </p:sp>
      <p:sp>
        <p:nvSpPr>
          <p:cNvPr id="445" name="Google Shape;445;p56"/>
          <p:cNvSpPr txBox="1"/>
          <p:nvPr/>
        </p:nvSpPr>
        <p:spPr>
          <a:xfrm>
            <a:off x="2932338" y="666450"/>
            <a:ext cx="21246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C000F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EHD SCA2020-UV-TR detector</a:t>
            </a:r>
            <a:endParaRPr sz="1200">
              <a:solidFill>
                <a:srgbClr val="C000F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1"/>
          <p:cNvSpPr txBox="1">
            <a:spLocks noGrp="1"/>
          </p:cNvSpPr>
          <p:nvPr>
            <p:ph type="title"/>
          </p:nvPr>
        </p:nvSpPr>
        <p:spPr>
          <a:xfrm>
            <a:off x="411575" y="3677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b="1">
                <a:solidFill>
                  <a:srgbClr val="FFFFFF"/>
                </a:solidFill>
              </a:rPr>
              <a:t>INTRODUCTION</a:t>
            </a:r>
            <a:endParaRPr/>
          </a:p>
        </p:txBody>
      </p:sp>
      <p:sp>
        <p:nvSpPr>
          <p:cNvPr id="154" name="Google Shape;154;p31"/>
          <p:cNvSpPr txBox="1">
            <a:spLocks noGrp="1"/>
          </p:cNvSpPr>
          <p:nvPr>
            <p:ph type="subTitle" idx="1"/>
          </p:nvPr>
        </p:nvSpPr>
        <p:spPr>
          <a:xfrm>
            <a:off x="421274" y="936682"/>
            <a:ext cx="3815100" cy="148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PhotSat is the first astrophysical satellite developed from design to operations by the IEEC and the local industrial ecosystem</a:t>
            </a:r>
            <a:endParaRPr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55" name="Google Shape;155;p31"/>
          <p:cNvSpPr txBox="1">
            <a:spLocks noGrp="1"/>
          </p:cNvSpPr>
          <p:nvPr>
            <p:ph type="subTitle" idx="2"/>
          </p:nvPr>
        </p:nvSpPr>
        <p:spPr>
          <a:xfrm>
            <a:off x="4524375" y="446325"/>
            <a:ext cx="4375500" cy="40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55000"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85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Objectives</a:t>
            </a:r>
            <a:endParaRPr sz="2850" b="1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8596"/>
              <a:buFont typeface="Arial"/>
              <a:buNone/>
            </a:pPr>
            <a:endParaRPr sz="2850" b="1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457200" lvl="0" indent="-341709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s" sz="28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All-sky monitoring </a:t>
            </a:r>
            <a:r>
              <a:rPr lang="es" sz="28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of the 40 million brighter stars and other astrophysical objects, mainly to support high-precision programmes of all kinds (exoplanets, stellar physics, Solar System, cosmology, transients)</a:t>
            </a:r>
            <a:endParaRPr sz="285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45720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5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457200" lvl="0" indent="-341709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s" sz="28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 the capability </a:t>
            </a:r>
            <a:r>
              <a:rPr lang="es" sz="28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of executing science experiments from scratch, including preliminary design, construction, launch, and operations; using off-the-shelf #newspace technologies</a:t>
            </a:r>
            <a:endParaRPr sz="13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D3426ECA-2E06-9C93-915A-703775DDD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220" y="3832122"/>
            <a:ext cx="1906755" cy="572700"/>
          </a:xfrm>
          <a:prstGeom prst="rect">
            <a:avLst/>
          </a:prstGeom>
        </p:spPr>
      </p:pic>
      <p:pic>
        <p:nvPicPr>
          <p:cNvPr id="3" name="Picture 2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286B5A19-1925-FDFC-FEEF-C5590DA77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2590" y="2285192"/>
            <a:ext cx="1699453" cy="994113"/>
          </a:xfrm>
          <a:prstGeom prst="rect">
            <a:avLst/>
          </a:prstGeom>
        </p:spPr>
      </p:pic>
      <p:pic>
        <p:nvPicPr>
          <p:cNvPr id="4" name="Picture 3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FA2DF77D-5AF2-B100-7681-89D7E3845C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655" y="3248707"/>
            <a:ext cx="1557205" cy="467162"/>
          </a:xfrm>
          <a:prstGeom prst="rect">
            <a:avLst/>
          </a:prstGeom>
        </p:spPr>
      </p:pic>
      <p:pic>
        <p:nvPicPr>
          <p:cNvPr id="5" name="Picture 4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9376ACD9-8910-25EA-BDEE-8D0E568C55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5546" y="3248707"/>
            <a:ext cx="1297519" cy="488782"/>
          </a:xfrm>
          <a:prstGeom prst="rect">
            <a:avLst/>
          </a:prstGeom>
        </p:spPr>
      </p:pic>
      <p:pic>
        <p:nvPicPr>
          <p:cNvPr id="6" name="Picture 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932DBC2-59AB-B826-76D1-214D1B4DC1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6031" y="3900039"/>
            <a:ext cx="1520287" cy="50478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55"/>
          <p:cNvSpPr txBox="1"/>
          <p:nvPr/>
        </p:nvSpPr>
        <p:spPr>
          <a:xfrm>
            <a:off x="202050" y="152400"/>
            <a:ext cx="4753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ORBIT &amp; COMMUNICATIONS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25" name="Google Shape;425;p55"/>
          <p:cNvPicPr preferRelativeResize="0"/>
          <p:nvPr/>
        </p:nvPicPr>
        <p:blipFill rotWithShape="1">
          <a:blip r:embed="rId3">
            <a:alphaModFix/>
          </a:blip>
          <a:srcRect t="68980" r="47553"/>
          <a:stretch/>
        </p:blipFill>
        <p:spPr>
          <a:xfrm>
            <a:off x="283626" y="3209750"/>
            <a:ext cx="4151050" cy="1448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16413" y="671600"/>
            <a:ext cx="2180668" cy="2538151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55"/>
          <p:cNvSpPr txBox="1"/>
          <p:nvPr/>
        </p:nvSpPr>
        <p:spPr>
          <a:xfrm>
            <a:off x="4955250" y="401738"/>
            <a:ext cx="3905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3D0F4A"/>
                </a:solidFill>
                <a:latin typeface="Inter"/>
                <a:ea typeface="Inter"/>
                <a:cs typeface="Inter"/>
                <a:sym typeface="Inter"/>
              </a:rPr>
              <a:t>Download (X band) ∼9 GB/pass</a:t>
            </a:r>
            <a:endParaRPr sz="1800">
              <a:solidFill>
                <a:srgbClr val="3D0F4A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28" name="Google Shape;428;p55" title="orbit_and_downlink.mp4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1" y="989475"/>
            <a:ext cx="4404525" cy="33033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>
          <a:extLst>
            <a:ext uri="{FF2B5EF4-FFF2-40B4-BE49-F238E27FC236}">
              <a16:creationId xmlns:a16="http://schemas.microsoft.com/office/drawing/2014/main" id="{9C081BBD-B0F1-8FFB-12D9-CA35833807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56">
            <a:extLst>
              <a:ext uri="{FF2B5EF4-FFF2-40B4-BE49-F238E27FC236}">
                <a16:creationId xmlns:a16="http://schemas.microsoft.com/office/drawing/2014/main" id="{CFE9C0D4-7D6A-91F4-9FE4-400D6AAA463B}"/>
              </a:ext>
            </a:extLst>
          </p:cNvPr>
          <p:cNvSpPr txBox="1"/>
          <p:nvPr/>
        </p:nvSpPr>
        <p:spPr>
          <a:xfrm>
            <a:off x="463518" y="335331"/>
            <a:ext cx="4753200" cy="644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 dirty="0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PHOTSAT OPERATIONS</a:t>
            </a:r>
            <a:endParaRPr sz="2600" b="1" dirty="0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" name="Google Shape;192;p35">
            <a:extLst>
              <a:ext uri="{FF2B5EF4-FFF2-40B4-BE49-F238E27FC236}">
                <a16:creationId xmlns:a16="http://schemas.microsoft.com/office/drawing/2014/main" id="{3AF3C527-F04B-B550-F54F-FE23ED71D8A1}"/>
              </a:ext>
            </a:extLst>
          </p:cNvPr>
          <p:cNvSpPr txBox="1"/>
          <p:nvPr/>
        </p:nvSpPr>
        <p:spPr>
          <a:xfrm>
            <a:off x="520668" y="1042633"/>
            <a:ext cx="7512989" cy="349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n-GB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Operations concept being defined ➔ Funding challenge</a:t>
            </a: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n-GB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Ground station at Montsec (Sant Esteve de la Sarga Teleport) and Svalbard for redundancy</a:t>
            </a: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n-GB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Science exploitation – The </a:t>
            </a:r>
            <a:r>
              <a:rPr lang="en-GB" sz="1800" dirty="0" err="1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PhotSat</a:t>
            </a:r>
            <a:r>
              <a:rPr lang="en-GB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 </a:t>
            </a:r>
            <a:r>
              <a:rPr lang="en-GB" sz="1800" dirty="0" err="1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catalog</a:t>
            </a:r>
            <a:endParaRPr lang="en-GB" sz="1800" dirty="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Inter"/>
            </a:endParaRPr>
          </a:p>
          <a:p>
            <a:pPr marL="804863" lvl="2" indent="-309563"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n-GB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Data policy still TBD</a:t>
            </a:r>
          </a:p>
          <a:p>
            <a:pPr marL="804863" lvl="2" indent="-309563"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n-GB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Most likely all data to be public either immediately or after short period</a:t>
            </a:r>
          </a:p>
          <a:p>
            <a:pPr marL="804863" lvl="2" indent="-309563"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n-GB" sz="1800" dirty="0" err="1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Catalog</a:t>
            </a:r>
            <a:r>
              <a:rPr lang="en-GB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 published in VO/TAP (like Gaia)</a:t>
            </a:r>
          </a:p>
          <a:p>
            <a:pPr marL="804863" lvl="2" indent="-309563"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n-GB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First prototype based on GAVO </a:t>
            </a:r>
            <a:r>
              <a:rPr lang="en-GB" sz="1800" dirty="0" err="1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DaCHS</a:t>
            </a:r>
            <a:r>
              <a:rPr lang="en-GB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 using simulated data already available</a:t>
            </a:r>
          </a:p>
        </p:txBody>
      </p:sp>
    </p:spTree>
    <p:extLst>
      <p:ext uri="{BB962C8B-B14F-4D97-AF65-F5344CB8AC3E}">
        <p14:creationId xmlns:p14="http://schemas.microsoft.com/office/powerpoint/2010/main" val="1530629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>
          <a:extLst>
            <a:ext uri="{FF2B5EF4-FFF2-40B4-BE49-F238E27FC236}">
              <a16:creationId xmlns:a16="http://schemas.microsoft.com/office/drawing/2014/main" id="{A5C94596-12F2-6D5B-D480-DCE13D843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61">
            <a:extLst>
              <a:ext uri="{FF2B5EF4-FFF2-40B4-BE49-F238E27FC236}">
                <a16:creationId xmlns:a16="http://schemas.microsoft.com/office/drawing/2014/main" id="{3588EC7C-0088-C85C-574C-60A9FD537298}"/>
              </a:ext>
            </a:extLst>
          </p:cNvPr>
          <p:cNvSpPr txBox="1"/>
          <p:nvPr/>
        </p:nvSpPr>
        <p:spPr>
          <a:xfrm>
            <a:off x="152400" y="0"/>
            <a:ext cx="4572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2600" b="1" i="0" u="none" strike="noStrike" kern="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PROJECT STATUS</a:t>
            </a:r>
            <a:endParaRPr kumimoji="0" sz="2600" b="1" i="0" u="none" strike="noStrike" kern="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" name="Picture 3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CF8F1F6C-640A-CC42-6C9B-3DD17BC5CE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36964"/>
            <a:ext cx="9018526" cy="25044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D0BB870-A1CC-D2C7-BD89-79E4283ED6B9}"/>
              </a:ext>
            </a:extLst>
          </p:cNvPr>
          <p:cNvSpPr/>
          <p:nvPr/>
        </p:nvSpPr>
        <p:spPr>
          <a:xfrm>
            <a:off x="2349439" y="3601711"/>
            <a:ext cx="616892" cy="217793"/>
          </a:xfrm>
          <a:prstGeom prst="rect">
            <a:avLst/>
          </a:prstGeom>
          <a:solidFill>
            <a:srgbClr val="DAE9F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2" name="Picture 1" descr="A blue letter e on a black background&#10;&#10;AI-generated content may be incorrect.">
            <a:extLst>
              <a:ext uri="{FF2B5EF4-FFF2-40B4-BE49-F238E27FC236}">
                <a16:creationId xmlns:a16="http://schemas.microsoft.com/office/drawing/2014/main" id="{3E73F83D-8E5F-0BAC-C286-299B678D54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4016" y="3648969"/>
            <a:ext cx="487737" cy="12098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9B8457E-5F34-E2FB-24C7-2C0D346265EC}"/>
              </a:ext>
            </a:extLst>
          </p:cNvPr>
          <p:cNvSpPr/>
          <p:nvPr/>
        </p:nvSpPr>
        <p:spPr>
          <a:xfrm>
            <a:off x="1312392" y="3601711"/>
            <a:ext cx="757040" cy="217793"/>
          </a:xfrm>
          <a:prstGeom prst="rect">
            <a:avLst/>
          </a:prstGeom>
          <a:solidFill>
            <a:srgbClr val="EFD1D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5" name="Picture 10" descr="Open Cosmos">
            <a:extLst>
              <a:ext uri="{FF2B5EF4-FFF2-40B4-BE49-F238E27FC236}">
                <a16:creationId xmlns:a16="http://schemas.microsoft.com/office/drawing/2014/main" id="{AB548158-9A61-9C1B-745A-931F15BCD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572" y="3601711"/>
            <a:ext cx="558680" cy="19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E6D06FB-23CF-BF13-82C7-53EECCBCEB41}"/>
              </a:ext>
            </a:extLst>
          </p:cNvPr>
          <p:cNvSpPr/>
          <p:nvPr/>
        </p:nvSpPr>
        <p:spPr>
          <a:xfrm>
            <a:off x="277676" y="3591650"/>
            <a:ext cx="757040" cy="217793"/>
          </a:xfrm>
          <a:prstGeom prst="rect">
            <a:avLst/>
          </a:prstGeom>
          <a:solidFill>
            <a:srgbClr val="FFF3C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80315EAA-7780-0AF5-2973-03E6CA09DA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1" t="68753" r="9235" b="2963"/>
          <a:stretch>
            <a:fillRect/>
          </a:stretch>
        </p:blipFill>
        <p:spPr bwMode="auto">
          <a:xfrm>
            <a:off x="328285" y="3615825"/>
            <a:ext cx="662681" cy="17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2137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>
          <a:extLst>
            <a:ext uri="{FF2B5EF4-FFF2-40B4-BE49-F238E27FC236}">
              <a16:creationId xmlns:a16="http://schemas.microsoft.com/office/drawing/2014/main" id="{10B64047-A8A8-6535-633D-DCB9ED918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56">
            <a:extLst>
              <a:ext uri="{FF2B5EF4-FFF2-40B4-BE49-F238E27FC236}">
                <a16:creationId xmlns:a16="http://schemas.microsoft.com/office/drawing/2014/main" id="{5920FF7C-A652-9825-6987-296242ABFAEA}"/>
              </a:ext>
            </a:extLst>
          </p:cNvPr>
          <p:cNvSpPr txBox="1"/>
          <p:nvPr/>
        </p:nvSpPr>
        <p:spPr>
          <a:xfrm>
            <a:off x="463517" y="335331"/>
            <a:ext cx="5180045" cy="644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 dirty="0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FUTURE SPIN-OFF MISSION?</a:t>
            </a:r>
            <a:endParaRPr sz="2600" b="1" dirty="0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" name="Google Shape;192;p35">
            <a:extLst>
              <a:ext uri="{FF2B5EF4-FFF2-40B4-BE49-F238E27FC236}">
                <a16:creationId xmlns:a16="http://schemas.microsoft.com/office/drawing/2014/main" id="{ED3940FB-39F6-3553-7D99-BB7D84CFF10F}"/>
              </a:ext>
            </a:extLst>
          </p:cNvPr>
          <p:cNvSpPr txBox="1"/>
          <p:nvPr/>
        </p:nvSpPr>
        <p:spPr>
          <a:xfrm>
            <a:off x="542100" y="933530"/>
            <a:ext cx="7512989" cy="892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n-GB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GAUDI mission concept submitted to ESA as mini-F</a:t>
            </a: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n-GB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PI: Josep Manel Carrasco (ICCUB &amp; IEEC)</a:t>
            </a:r>
          </a:p>
        </p:txBody>
      </p:sp>
      <p:pic>
        <p:nvPicPr>
          <p:cNvPr id="4" name="Picture 3" descr="A purple and white logo&#10;&#10;AI-generated content may be incorrect.">
            <a:extLst>
              <a:ext uri="{FF2B5EF4-FFF2-40B4-BE49-F238E27FC236}">
                <a16:creationId xmlns:a16="http://schemas.microsoft.com/office/drawing/2014/main" id="{E207E544-F84E-D90C-DC73-93E041E3B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427" y="1826390"/>
            <a:ext cx="4861145" cy="298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640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" name="Google Shape;491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250" y="364925"/>
            <a:ext cx="2150000" cy="73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07550" y="0"/>
            <a:ext cx="2936450" cy="1269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62"/>
          <p:cNvSpPr txBox="1"/>
          <p:nvPr/>
        </p:nvSpPr>
        <p:spPr>
          <a:xfrm>
            <a:off x="2187900" y="1201050"/>
            <a:ext cx="47682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400" dirty="0">
                <a:solidFill>
                  <a:srgbClr val="FFCCFF"/>
                </a:solidFill>
                <a:latin typeface="Inter"/>
                <a:ea typeface="Inter"/>
                <a:cs typeface="Inter"/>
                <a:sym typeface="Inter"/>
              </a:rPr>
              <a:t>THANK YOU</a:t>
            </a:r>
            <a:endParaRPr dirty="0"/>
          </a:p>
        </p:txBody>
      </p:sp>
      <p:sp>
        <p:nvSpPr>
          <p:cNvPr id="494" name="Google Shape;494;p62"/>
          <p:cNvSpPr txBox="1"/>
          <p:nvPr/>
        </p:nvSpPr>
        <p:spPr>
          <a:xfrm>
            <a:off x="2165301" y="2157318"/>
            <a:ext cx="4398600" cy="627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Contact: </a:t>
            </a:r>
            <a:r>
              <a:rPr lang="es" sz="2500" u="sng" dirty="0">
                <a:solidFill>
                  <a:schemeClr val="hlin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ribas</a:t>
            </a:r>
            <a:r>
              <a:rPr lang="es" sz="2500" u="sng" dirty="0">
                <a:solidFill>
                  <a:schemeClr val="hlin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  <a:hlinkClick r:id="rId5"/>
              </a:rPr>
              <a:t>@ieec.cat</a:t>
            </a:r>
            <a:endParaRPr sz="25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</p:txBody>
      </p:sp>
      <p:pic>
        <p:nvPicPr>
          <p:cNvPr id="495" name="Google Shape;495;p62"/>
          <p:cNvPicPr preferRelativeResize="0"/>
          <p:nvPr/>
        </p:nvPicPr>
        <p:blipFill rotWithShape="1">
          <a:blip r:embed="rId6">
            <a:alphaModFix/>
          </a:blip>
          <a:srcRect l="1234" t="4759" r="80690" b="4057"/>
          <a:stretch/>
        </p:blipFill>
        <p:spPr>
          <a:xfrm>
            <a:off x="1826700" y="3431575"/>
            <a:ext cx="338601" cy="378075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62"/>
          <p:cNvSpPr txBox="1"/>
          <p:nvPr/>
        </p:nvSpPr>
        <p:spPr>
          <a:xfrm>
            <a:off x="2237875" y="3420525"/>
            <a:ext cx="179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showcase/photsat/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97" name="Google Shape;497;p62"/>
          <p:cNvPicPr preferRelativeResize="0"/>
          <p:nvPr/>
        </p:nvPicPr>
        <p:blipFill rotWithShape="1">
          <a:blip r:embed="rId6">
            <a:alphaModFix/>
          </a:blip>
          <a:srcRect l="53310" t="-3355" r="26420" b="12172"/>
          <a:stretch/>
        </p:blipFill>
        <p:spPr>
          <a:xfrm>
            <a:off x="4454575" y="3431575"/>
            <a:ext cx="379700" cy="37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62"/>
          <p:cNvPicPr preferRelativeResize="0"/>
          <p:nvPr/>
        </p:nvPicPr>
        <p:blipFill rotWithShape="1">
          <a:blip r:embed="rId6">
            <a:alphaModFix/>
          </a:blip>
          <a:srcRect l="27724" t="4404" r="54200" b="4413"/>
          <a:stretch/>
        </p:blipFill>
        <p:spPr>
          <a:xfrm>
            <a:off x="1826700" y="3890325"/>
            <a:ext cx="338601" cy="378075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62"/>
          <p:cNvSpPr txBox="1"/>
          <p:nvPr/>
        </p:nvSpPr>
        <p:spPr>
          <a:xfrm>
            <a:off x="2309650" y="3879250"/>
            <a:ext cx="1726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@photsat_mission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00" name="Google Shape;500;p62"/>
          <p:cNvSpPr txBox="1"/>
          <p:nvPr/>
        </p:nvSpPr>
        <p:spPr>
          <a:xfrm>
            <a:off x="4890700" y="3431575"/>
            <a:ext cx="25548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@photsat-mission.bsky.social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pic>
        <p:nvPicPr>
          <p:cNvPr id="501" name="Google Shape;501;p62"/>
          <p:cNvPicPr preferRelativeResize="0"/>
          <p:nvPr/>
        </p:nvPicPr>
        <p:blipFill rotWithShape="1">
          <a:blip r:embed="rId6">
            <a:alphaModFix/>
          </a:blip>
          <a:srcRect l="78591" t="-3820" r="-1668"/>
          <a:stretch/>
        </p:blipFill>
        <p:spPr>
          <a:xfrm>
            <a:off x="4454575" y="3879250"/>
            <a:ext cx="379700" cy="378075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62"/>
          <p:cNvSpPr txBox="1"/>
          <p:nvPr/>
        </p:nvSpPr>
        <p:spPr>
          <a:xfrm>
            <a:off x="4890700" y="3879250"/>
            <a:ext cx="25548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photsat_mission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3" name="Google Shape;494;p62">
            <a:extLst>
              <a:ext uri="{FF2B5EF4-FFF2-40B4-BE49-F238E27FC236}">
                <a16:creationId xmlns:a16="http://schemas.microsoft.com/office/drawing/2014/main" id="{13965A0C-CECF-ED1A-A59E-3A0BC8120FD6}"/>
              </a:ext>
            </a:extLst>
          </p:cNvPr>
          <p:cNvSpPr txBox="1"/>
          <p:nvPr/>
        </p:nvSpPr>
        <p:spPr>
          <a:xfrm>
            <a:off x="2275657" y="2691419"/>
            <a:ext cx="4177888" cy="627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https://</a:t>
            </a:r>
            <a:r>
              <a:rPr lang="en-GB" sz="25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photsat.ieec.cat</a:t>
            </a:r>
            <a:r>
              <a:rPr lang="en-GB" sz="25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/</a:t>
            </a:r>
            <a:endParaRPr sz="25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</p:txBody>
      </p:sp>
      <p:pic>
        <p:nvPicPr>
          <p:cNvPr id="2050" name="Picture 2" descr="PhotSat">
            <a:extLst>
              <a:ext uri="{FF2B5EF4-FFF2-40B4-BE49-F238E27FC236}">
                <a16:creationId xmlns:a16="http://schemas.microsoft.com/office/drawing/2014/main" id="{07C579F0-6B28-FF5F-5818-AFA46A5C6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00" y="1174389"/>
            <a:ext cx="2216849" cy="2216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8" name="Google Shape;198;p36"/>
          <p:cNvGraphicFramePr/>
          <p:nvPr>
            <p:extLst>
              <p:ext uri="{D42A27DB-BD31-4B8C-83A1-F6EECF244321}">
                <p14:modId xmlns:p14="http://schemas.microsoft.com/office/powerpoint/2010/main" val="942359742"/>
              </p:ext>
            </p:extLst>
          </p:nvPr>
        </p:nvGraphicFramePr>
        <p:xfrm>
          <a:off x="313800" y="2157624"/>
          <a:ext cx="8246700" cy="2438280"/>
        </p:xfrm>
        <a:graphic>
          <a:graphicData uri="http://schemas.openxmlformats.org/drawingml/2006/table">
            <a:tbl>
              <a:tblPr>
                <a:noFill/>
                <a:tableStyleId>{C8CE7D5C-4BAE-41DB-9B10-E564D23DE1DF}</a:tableStyleId>
              </a:tblPr>
              <a:tblGrid>
                <a:gridCol w="107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1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4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7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 b="1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Orbit</a:t>
                      </a:r>
                      <a:endParaRPr sz="1600" b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 b="1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Maximum distance to PhotSat (km)</a:t>
                      </a:r>
                      <a:endParaRPr sz="1600" b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 b="1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Magnitude difference m</a:t>
                      </a:r>
                      <a:r>
                        <a:rPr lang="es" sz="1600" b="1" baseline="-250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ground</a:t>
                      </a:r>
                      <a:r>
                        <a:rPr lang="es" sz="1600" b="1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-m</a:t>
                      </a:r>
                      <a:r>
                        <a:rPr lang="es" sz="1600" b="1" baseline="-250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PhotSat</a:t>
                      </a:r>
                      <a:r>
                        <a:rPr lang="es" sz="1600" b="1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(mag)</a:t>
                      </a:r>
                      <a:endParaRPr sz="1600" b="1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 b="1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FoV crossing time (s)</a:t>
                      </a:r>
                      <a:endParaRPr sz="1600" b="1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 b="1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Number of satellites with V&lt;15 mag</a:t>
                      </a:r>
                      <a:endParaRPr sz="1600" b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 b="1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Observable satellites (illuminated by the Sun)</a:t>
                      </a:r>
                      <a:endParaRPr sz="1600" b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LEO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9787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1.7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254.68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6768/6768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3926 (58%)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MEO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27264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0.67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709.41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85/143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 (5%)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GEO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42721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0.38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1111.60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590/590</a:t>
                      </a:r>
                      <a:endParaRPr sz="160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77 (13%)</a:t>
                      </a:r>
                      <a:endParaRPr sz="16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9" name="Google Shape;199;p36"/>
          <p:cNvSpPr txBox="1"/>
          <p:nvPr/>
        </p:nvSpPr>
        <p:spPr>
          <a:xfrm>
            <a:off x="82850" y="43600"/>
            <a:ext cx="9061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PhotSat for SST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0" name="Google Shape;200;p36"/>
          <p:cNvSpPr txBox="1"/>
          <p:nvPr/>
        </p:nvSpPr>
        <p:spPr>
          <a:xfrm>
            <a:off x="181725" y="641927"/>
            <a:ext cx="87159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spcAft>
                <a:spcPts val="600"/>
              </a:spcAft>
              <a:buNone/>
              <a:defRPr sz="180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marL="285750" indent="-285750">
              <a:buFont typeface="Wingdings" pitchFamily="2" charset="2"/>
              <a:buChar char="Ø"/>
            </a:pPr>
            <a:r>
              <a:rPr lang="es" dirty="0">
                <a:sym typeface="Inter"/>
              </a:rPr>
              <a:t>In 50 seconds, even LEO satellites are caught without leaving the FoV</a:t>
            </a:r>
            <a:endParaRPr dirty="0">
              <a:sym typeface="Inter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" dirty="0">
                <a:sym typeface="Inter"/>
              </a:rPr>
              <a:t>60% of LEO satellites (about 4000) are observable with PhotSat </a:t>
            </a:r>
            <a:endParaRPr dirty="0">
              <a:sym typeface="Inter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" dirty="0">
                <a:sym typeface="Inter"/>
              </a:rPr>
              <a:t>Also some MEO and GEO are observable</a:t>
            </a:r>
            <a:endParaRPr dirty="0">
              <a:sym typeface="Inter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" dirty="0">
                <a:sym typeface="Inter"/>
              </a:rPr>
              <a:t>From PhotSat, LEO satellites are 1.7 magnitudes brighter than from ground</a:t>
            </a:r>
            <a:endParaRPr dirty="0">
              <a:sym typeface="Inter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7"/>
          <p:cNvSpPr txBox="1">
            <a:spLocks noGrp="1"/>
          </p:cNvSpPr>
          <p:nvPr>
            <p:ph type="title"/>
          </p:nvPr>
        </p:nvSpPr>
        <p:spPr>
          <a:xfrm>
            <a:off x="1356000" y="1999049"/>
            <a:ext cx="6432000" cy="10543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 dirty="0">
                <a:solidFill>
                  <a:srgbClr val="FFFFFF"/>
                </a:solidFill>
              </a:rPr>
              <a:t>INSTRUMENT AND OPERATIONS CONCEPT</a:t>
            </a:r>
            <a:endParaRPr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9"/>
          <p:cNvSpPr txBox="1"/>
          <p:nvPr/>
        </p:nvSpPr>
        <p:spPr>
          <a:xfrm>
            <a:off x="202050" y="76200"/>
            <a:ext cx="3000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SIDEROSTAT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25" name="Google Shape;225;p39"/>
          <p:cNvPicPr preferRelativeResize="0"/>
          <p:nvPr/>
        </p:nvPicPr>
        <p:blipFill rotWithShape="1">
          <a:blip r:embed="rId3">
            <a:alphaModFix/>
          </a:blip>
          <a:srcRect l="18677" r="27665"/>
          <a:stretch/>
        </p:blipFill>
        <p:spPr>
          <a:xfrm>
            <a:off x="950275" y="773088"/>
            <a:ext cx="3621725" cy="359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5575" y="773088"/>
            <a:ext cx="2691450" cy="3452975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9"/>
          <p:cNvSpPr txBox="1"/>
          <p:nvPr/>
        </p:nvSpPr>
        <p:spPr>
          <a:xfrm>
            <a:off x="0" y="544500"/>
            <a:ext cx="11895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Spring (2N·mm/deg in rest at 60º)</a:t>
            </a:r>
            <a:endParaRPr sz="120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228" name="Google Shape;228;p39"/>
          <p:cNvSpPr txBox="1"/>
          <p:nvPr/>
        </p:nvSpPr>
        <p:spPr>
          <a:xfrm>
            <a:off x="-22150" y="1338600"/>
            <a:ext cx="11895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Mirror rotation axis</a:t>
            </a:r>
            <a:endParaRPr sz="120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229" name="Google Shape;229;p39"/>
          <p:cNvSpPr txBox="1"/>
          <p:nvPr/>
        </p:nvSpPr>
        <p:spPr>
          <a:xfrm>
            <a:off x="376550" y="1881525"/>
            <a:ext cx="813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Bearing</a:t>
            </a:r>
            <a:endParaRPr sz="120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230" name="Google Shape;230;p39"/>
          <p:cNvSpPr txBox="1"/>
          <p:nvPr/>
        </p:nvSpPr>
        <p:spPr>
          <a:xfrm>
            <a:off x="0" y="3555250"/>
            <a:ext cx="1056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Microswitch</a:t>
            </a:r>
            <a:endParaRPr sz="120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231" name="Google Shape;231;p39"/>
          <p:cNvSpPr txBox="1"/>
          <p:nvPr/>
        </p:nvSpPr>
        <p:spPr>
          <a:xfrm>
            <a:off x="4496675" y="1096475"/>
            <a:ext cx="1056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Mirror cover</a:t>
            </a:r>
            <a:endParaRPr sz="120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232" name="Google Shape;232;p39"/>
          <p:cNvSpPr txBox="1"/>
          <p:nvPr/>
        </p:nvSpPr>
        <p:spPr>
          <a:xfrm>
            <a:off x="4496675" y="1414800"/>
            <a:ext cx="669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Mirror</a:t>
            </a:r>
            <a:endParaRPr sz="120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233" name="Google Shape;233;p39"/>
          <p:cNvSpPr txBox="1"/>
          <p:nvPr/>
        </p:nvSpPr>
        <p:spPr>
          <a:xfrm>
            <a:off x="4496675" y="1881525"/>
            <a:ext cx="16989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Rotation axis coupling (mirror+gear)</a:t>
            </a:r>
            <a:endParaRPr sz="120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234" name="Google Shape;234;p39"/>
          <p:cNvSpPr txBox="1"/>
          <p:nvPr/>
        </p:nvSpPr>
        <p:spPr>
          <a:xfrm>
            <a:off x="4496675" y="2353800"/>
            <a:ext cx="15438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Nanorelease Nut mechanism</a:t>
            </a:r>
            <a:endParaRPr sz="120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235" name="Google Shape;235;p39"/>
          <p:cNvSpPr txBox="1"/>
          <p:nvPr/>
        </p:nvSpPr>
        <p:spPr>
          <a:xfrm>
            <a:off x="4496675" y="2990400"/>
            <a:ext cx="669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Gears</a:t>
            </a:r>
            <a:endParaRPr sz="120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236" name="Google Shape;236;p39"/>
          <p:cNvSpPr txBox="1"/>
          <p:nvPr/>
        </p:nvSpPr>
        <p:spPr>
          <a:xfrm>
            <a:off x="4572000" y="3524675"/>
            <a:ext cx="15438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rPr>
              <a:t>Reducer assembly support</a:t>
            </a:r>
            <a:endParaRPr sz="1200">
              <a:solidFill>
                <a:srgbClr val="C000F5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0"/>
          <p:cNvSpPr txBox="1">
            <a:spLocks noGrp="1"/>
          </p:cNvSpPr>
          <p:nvPr>
            <p:ph type="title"/>
          </p:nvPr>
        </p:nvSpPr>
        <p:spPr>
          <a:xfrm>
            <a:off x="411575" y="2153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r>
              <a:rPr lang="es" b="1">
                <a:solidFill>
                  <a:srgbClr val="FFCCFF"/>
                </a:solidFill>
              </a:rPr>
              <a:t>SIDEROSTAT: prototype</a:t>
            </a:r>
            <a:endParaRPr b="1">
              <a:solidFill>
                <a:srgbClr val="FFCC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>
              <a:solidFill>
                <a:srgbClr val="FFCC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>
              <a:solidFill>
                <a:srgbClr val="FFFFFF"/>
              </a:solidFill>
            </a:endParaRPr>
          </a:p>
        </p:txBody>
      </p:sp>
      <p:pic>
        <p:nvPicPr>
          <p:cNvPr id="242" name="Google Shape;24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700" y="882425"/>
            <a:ext cx="4056900" cy="3047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0650" y="884700"/>
            <a:ext cx="4056899" cy="3042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40"/>
          <p:cNvPicPr preferRelativeResize="0"/>
          <p:nvPr/>
        </p:nvPicPr>
        <p:blipFill rotWithShape="1">
          <a:blip r:embed="rId5">
            <a:alphaModFix/>
          </a:blip>
          <a:srcRect l="15404" t="28601" b="11349"/>
          <a:stretch/>
        </p:blipFill>
        <p:spPr>
          <a:xfrm>
            <a:off x="3769025" y="2840875"/>
            <a:ext cx="1605950" cy="2023500"/>
          </a:xfrm>
          <a:prstGeom prst="rect">
            <a:avLst/>
          </a:prstGeom>
          <a:noFill/>
          <a:ln w="28575" cap="flat" cmpd="sng">
            <a:solidFill>
              <a:srgbClr val="FFCCF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5" name="Google Shape;245;p40"/>
          <p:cNvSpPr txBox="1"/>
          <p:nvPr/>
        </p:nvSpPr>
        <p:spPr>
          <a:xfrm>
            <a:off x="5374975" y="4095775"/>
            <a:ext cx="3484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CCFF"/>
                </a:solidFill>
                <a:latin typeface="Zilla Slab"/>
                <a:ea typeface="Zilla Slab"/>
                <a:cs typeface="Zilla Slab"/>
                <a:sym typeface="Zilla Slab"/>
              </a:rPr>
              <a:t>10 deg rotation test</a:t>
            </a:r>
            <a:endParaRPr sz="1800">
              <a:solidFill>
                <a:srgbClr val="FFCCFF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1"/>
          <p:cNvSpPr txBox="1">
            <a:spLocks noGrp="1"/>
          </p:cNvSpPr>
          <p:nvPr>
            <p:ph type="title"/>
          </p:nvPr>
        </p:nvSpPr>
        <p:spPr>
          <a:xfrm>
            <a:off x="411575" y="2153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r>
              <a:rPr lang="es" b="1">
                <a:solidFill>
                  <a:srgbClr val="FFCCFF"/>
                </a:solidFill>
              </a:rPr>
              <a:t>SIDEROSTAT: prototype</a:t>
            </a:r>
            <a:endParaRPr b="1">
              <a:solidFill>
                <a:srgbClr val="FFCC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>
              <a:solidFill>
                <a:srgbClr val="FFCC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>
              <a:solidFill>
                <a:srgbClr val="FFFFFF"/>
              </a:solidFill>
            </a:endParaRPr>
          </a:p>
        </p:txBody>
      </p:sp>
      <p:pic>
        <p:nvPicPr>
          <p:cNvPr id="251" name="Google Shape;251;p41" title="PXL_20250617_125038541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5200" y="788050"/>
            <a:ext cx="2278499" cy="405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41" title="PXL_20250619_144623917.mp4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78425" y="788050"/>
            <a:ext cx="2278490" cy="405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2"/>
          <p:cNvSpPr txBox="1"/>
          <p:nvPr/>
        </p:nvSpPr>
        <p:spPr>
          <a:xfrm>
            <a:off x="4856376" y="545263"/>
            <a:ext cx="3680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 dirty="0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The mission</a:t>
            </a:r>
            <a:endParaRPr sz="2600" b="1" dirty="0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68" name="Google Shape;168;p32"/>
          <p:cNvGraphicFramePr/>
          <p:nvPr>
            <p:extLst>
              <p:ext uri="{D42A27DB-BD31-4B8C-83A1-F6EECF244321}">
                <p14:modId xmlns:p14="http://schemas.microsoft.com/office/powerpoint/2010/main" val="2095406759"/>
              </p:ext>
            </p:extLst>
          </p:nvPr>
        </p:nvGraphicFramePr>
        <p:xfrm>
          <a:off x="431494" y="1203388"/>
          <a:ext cx="4015375" cy="3285639"/>
        </p:xfrm>
        <a:graphic>
          <a:graphicData uri="http://schemas.openxmlformats.org/drawingml/2006/table">
            <a:tbl>
              <a:tblPr>
                <a:noFill/>
                <a:tableStyleId>{B7F1EE68-4F19-4923-9957-D2D3A533F806}</a:tableStyleId>
              </a:tblPr>
              <a:tblGrid>
                <a:gridCol w="1703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814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Parameter</a:t>
                      </a:r>
                      <a:endParaRPr sz="1300" u="none" strike="noStrike" cap="none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02B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Value</a:t>
                      </a:r>
                      <a:endParaRPr sz="1300" u="none" strike="noStrike" cap="none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02B9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14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Telescopes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1 Visible + 1 Ultraviolet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14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u="none" strike="noStrike" cap="none" dirty="0" err="1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Diameters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70 mm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14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" sz="1300" b="0" i="0" u="none" strike="noStrike" cap="none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WIDE passband</a:t>
                      </a:r>
                      <a:endParaRPr sz="1300" b="0" i="0" u="none" strike="noStrike" cap="none" dirty="0">
                        <a:solidFill>
                          <a:srgbClr val="000000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" sz="1300" b="0" i="0" u="none" strike="noStrike" cap="none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500 – 840 nm </a:t>
                      </a:r>
                      <a:endParaRPr sz="1300" b="0" i="0" u="none" strike="noStrike" cap="none" dirty="0">
                        <a:solidFill>
                          <a:srgbClr val="000000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14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RED</a:t>
                      </a: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 passband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6</a:t>
                      </a:r>
                      <a:r>
                        <a:rPr lang="es" sz="13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7</a:t>
                      </a: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0 – 840 nm 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85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UV passband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100"/>
                        <a:buFont typeface="Arial"/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245 – 3</a:t>
                      </a:r>
                      <a:r>
                        <a:rPr lang="es" sz="13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1</a:t>
                      </a: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0 nm 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06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Detectors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2 x EHD GSENSE2020BSI 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(2048x2048 pixels)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113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Exposure time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3.125 seconds (frames)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50 seconds (coadded)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113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Pixel size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14 arcsec/pix (6.5 μm)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148041"/>
                  </a:ext>
                </a:extLst>
              </a:tr>
            </a:tbl>
          </a:graphicData>
        </a:graphic>
      </p:graphicFrame>
      <p:graphicFrame>
        <p:nvGraphicFramePr>
          <p:cNvPr id="169" name="Google Shape;169;p32"/>
          <p:cNvGraphicFramePr/>
          <p:nvPr>
            <p:extLst>
              <p:ext uri="{D42A27DB-BD31-4B8C-83A1-F6EECF244321}">
                <p14:modId xmlns:p14="http://schemas.microsoft.com/office/powerpoint/2010/main" val="4192300473"/>
              </p:ext>
            </p:extLst>
          </p:nvPr>
        </p:nvGraphicFramePr>
        <p:xfrm>
          <a:off x="4973819" y="1206300"/>
          <a:ext cx="3680625" cy="3108157"/>
        </p:xfrm>
        <a:graphic>
          <a:graphicData uri="http://schemas.openxmlformats.org/drawingml/2006/table">
            <a:tbl>
              <a:tblPr>
                <a:noFill/>
                <a:tableStyleId>{B7F1EE68-4F19-4923-9957-D2D3A533F806}</a:tableStyleId>
              </a:tblPr>
              <a:tblGrid>
                <a:gridCol w="2021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9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644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Parameter</a:t>
                      </a:r>
                      <a:endParaRPr sz="1300" u="none" strike="noStrike" cap="none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02B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Value</a:t>
                      </a:r>
                      <a:endParaRPr sz="1300" u="none" strike="noStrike" cap="none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02B9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44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Launch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2026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44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Lifetime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2 – 3 years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44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Full sky scan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2 – 3 days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44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Field of view</a:t>
                      </a:r>
                      <a:endParaRPr sz="1300" u="none" strike="noStrike" cap="none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8 deg x 8 deg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644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Orbit</a:t>
                      </a:r>
                      <a:endParaRPr sz="1300" u="none" strike="noStrike" cap="none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LEO SSO (&gt;500 km)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44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Ground stations</a:t>
                      </a:r>
                      <a:endParaRPr sz="1300" u="none" strike="noStrike" cap="none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Montsec &amp; Svalbard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44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Cubesat</a:t>
                      </a:r>
                      <a:endParaRPr sz="1300" u="none" strike="noStrike" cap="none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16U</a:t>
                      </a:r>
                      <a:endParaRPr sz="13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C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661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Number of observations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 u="none" strike="noStrike" cap="none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  <a:sym typeface="Inter"/>
                        </a:rPr>
                        <a:t>100 - 1000 obs/source/yr</a:t>
                      </a:r>
                      <a:endParaRPr sz="1300" u="none" strike="noStrike" cap="none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  <a:sym typeface="Inter"/>
                      </a:endParaRPr>
                    </a:p>
                  </a:txBody>
                  <a:tcPr marL="64575" marR="64575" marT="32300" marB="3230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70" name="Google Shape;170;p32"/>
          <p:cNvSpPr txBox="1"/>
          <p:nvPr/>
        </p:nvSpPr>
        <p:spPr>
          <a:xfrm>
            <a:off x="431494" y="545263"/>
            <a:ext cx="4015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 dirty="0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The payload</a:t>
            </a:r>
            <a:endParaRPr sz="2600" b="1" dirty="0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" name="Google Shape;182;p34">
            <a:extLst>
              <a:ext uri="{FF2B5EF4-FFF2-40B4-BE49-F238E27FC236}">
                <a16:creationId xmlns:a16="http://schemas.microsoft.com/office/drawing/2014/main" id="{1F9B8FB8-D1E8-23AE-E827-EE6E674AC44B}"/>
              </a:ext>
            </a:extLst>
          </p:cNvPr>
          <p:cNvSpPr txBox="1"/>
          <p:nvPr/>
        </p:nvSpPr>
        <p:spPr>
          <a:xfrm>
            <a:off x="202050" y="76200"/>
            <a:ext cx="3448406" cy="644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 dirty="0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IN A NUTSHELL…</a:t>
            </a:r>
            <a:endParaRPr sz="2600" b="1" dirty="0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canlaw_sphere">
            <a:hlinkClick r:id="" action="ppaction://media"/>
            <a:extLst>
              <a:ext uri="{FF2B5EF4-FFF2-40B4-BE49-F238E27FC236}">
                <a16:creationId xmlns:a16="http://schemas.microsoft.com/office/drawing/2014/main" id="{DB29CBC2-67AC-CF8D-96CA-9F07AA0736F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12099" b="7748"/>
          <a:stretch/>
        </p:blipFill>
        <p:spPr>
          <a:xfrm>
            <a:off x="4489715" y="882500"/>
            <a:ext cx="4654285" cy="3498934"/>
          </a:xfrm>
          <a:prstGeom prst="rect">
            <a:avLst/>
          </a:prstGeom>
        </p:spPr>
      </p:pic>
      <p:sp>
        <p:nvSpPr>
          <p:cNvPr id="267" name="Google Shape;267;p43"/>
          <p:cNvSpPr txBox="1"/>
          <p:nvPr/>
        </p:nvSpPr>
        <p:spPr>
          <a:xfrm>
            <a:off x="202050" y="152400"/>
            <a:ext cx="3000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SCANNING LAW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69" name="Google Shape;269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3353" y="1856305"/>
            <a:ext cx="4512826" cy="1941397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43"/>
          <p:cNvSpPr txBox="1"/>
          <p:nvPr/>
        </p:nvSpPr>
        <p:spPr>
          <a:xfrm>
            <a:off x="643413" y="1345788"/>
            <a:ext cx="35127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196B24"/>
                </a:solidFill>
              </a:rPr>
              <a:t>Great circle orientation change</a:t>
            </a:r>
            <a:endParaRPr sz="1600" b="1">
              <a:solidFill>
                <a:srgbClr val="196B24"/>
              </a:solidFill>
            </a:endParaRPr>
          </a:p>
        </p:txBody>
      </p:sp>
      <p:sp>
        <p:nvSpPr>
          <p:cNvPr id="271" name="Google Shape;271;p43"/>
          <p:cNvSpPr txBox="1"/>
          <p:nvPr/>
        </p:nvSpPr>
        <p:spPr>
          <a:xfrm>
            <a:off x="5383050" y="205400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196B24"/>
                </a:solidFill>
              </a:rPr>
              <a:t>Scanning of a given </a:t>
            </a:r>
            <a:endParaRPr sz="16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196B24"/>
                </a:solidFill>
              </a:rPr>
              <a:t>great circle</a:t>
            </a:r>
            <a:endParaRPr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2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53"/>
          <p:cNvSpPr txBox="1"/>
          <p:nvPr/>
        </p:nvSpPr>
        <p:spPr>
          <a:xfrm>
            <a:off x="202050" y="152400"/>
            <a:ext cx="4159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OPTICAL SYSTEM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06" name="Google Shape;406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89800"/>
            <a:ext cx="4518083" cy="353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53"/>
          <p:cNvPicPr preferRelativeResize="0"/>
          <p:nvPr/>
        </p:nvPicPr>
        <p:blipFill rotWithShape="1">
          <a:blip r:embed="rId4">
            <a:alphaModFix/>
          </a:blip>
          <a:srcRect l="3540" r="-3539"/>
          <a:stretch/>
        </p:blipFill>
        <p:spPr>
          <a:xfrm>
            <a:off x="4955175" y="567399"/>
            <a:ext cx="3759499" cy="385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1"/>
          <p:cNvSpPr txBox="1">
            <a:spLocks noGrp="1"/>
          </p:cNvSpPr>
          <p:nvPr>
            <p:ph type="title"/>
          </p:nvPr>
        </p:nvSpPr>
        <p:spPr>
          <a:xfrm>
            <a:off x="411575" y="367750"/>
            <a:ext cx="552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51"/>
          <p:cNvSpPr txBox="1">
            <a:spLocks noGrp="1"/>
          </p:cNvSpPr>
          <p:nvPr>
            <p:ph type="subTitle" idx="1"/>
          </p:nvPr>
        </p:nvSpPr>
        <p:spPr>
          <a:xfrm>
            <a:off x="361400" y="1371775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383" name="Google Shape;383;p51"/>
          <p:cNvSpPr txBox="1">
            <a:spLocks noGrp="1"/>
          </p:cNvSpPr>
          <p:nvPr>
            <p:ph type="subTitle" idx="2"/>
          </p:nvPr>
        </p:nvSpPr>
        <p:spPr>
          <a:xfrm>
            <a:off x="4524375" y="1422000"/>
            <a:ext cx="3221700" cy="28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84" name="Google Shape;384;p51" title="scanningFoV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57"/>
          <p:cNvSpPr txBox="1">
            <a:spLocks noGrp="1"/>
          </p:cNvSpPr>
          <p:nvPr>
            <p:ph type="title"/>
          </p:nvPr>
        </p:nvSpPr>
        <p:spPr>
          <a:xfrm>
            <a:off x="311700" y="2350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>
                <a:solidFill>
                  <a:srgbClr val="FFFFFF"/>
                </a:solidFill>
              </a:rPr>
              <a:t>THE PHOTSAT CONSORTIUM</a:t>
            </a:r>
            <a:endParaRPr sz="28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Google Shape;455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625" y="124475"/>
            <a:ext cx="7598875" cy="4502575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58"/>
          <p:cNvSpPr txBox="1"/>
          <p:nvPr/>
        </p:nvSpPr>
        <p:spPr>
          <a:xfrm>
            <a:off x="152400" y="0"/>
            <a:ext cx="4572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PHOTSAT CONSORTIUM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Google Shape;461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100" y="152600"/>
            <a:ext cx="6555499" cy="4635326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59"/>
          <p:cNvSpPr txBox="1"/>
          <p:nvPr/>
        </p:nvSpPr>
        <p:spPr>
          <a:xfrm>
            <a:off x="4847100" y="214750"/>
            <a:ext cx="4296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PHOTSAT CONSORTIUM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60"/>
          <p:cNvSpPr txBox="1"/>
          <p:nvPr/>
        </p:nvSpPr>
        <p:spPr>
          <a:xfrm>
            <a:off x="152400" y="0"/>
            <a:ext cx="4572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PHOTSAT CONSORTIUM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8" name="Google Shape;468;p60"/>
          <p:cNvSpPr txBox="1"/>
          <p:nvPr/>
        </p:nvSpPr>
        <p:spPr>
          <a:xfrm>
            <a:off x="214875" y="533400"/>
            <a:ext cx="5593200" cy="4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1590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 b="1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Senior Board - IEEC (PI), +5 members </a:t>
            </a:r>
            <a:r>
              <a:rPr lang="es" sz="1300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ICE/CSIC, UAB, ICCUB, UPC</a:t>
            </a:r>
            <a:endParaRPr sz="1300">
              <a:solidFill>
                <a:srgbClr val="1E275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2159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 b="1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Project Office </a:t>
            </a:r>
            <a:r>
              <a:rPr lang="es" sz="1300" b="1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- </a:t>
            </a:r>
            <a:r>
              <a:rPr lang="es" sz="1300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IEEC, Project manager (full time), Systems Engineers (full time), Project Scientist (part time), communication, admin &amp; legal</a:t>
            </a:r>
            <a:endParaRPr sz="1300">
              <a:solidFill>
                <a:srgbClr val="1E275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21590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 b="1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Science exploitation team </a:t>
            </a:r>
            <a:r>
              <a:rPr lang="es" sz="1300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- ICE, UB, UPC, UAB (+ partners, funding for operations)</a:t>
            </a:r>
            <a:endParaRPr sz="1300">
              <a:solidFill>
                <a:srgbClr val="1E275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21590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 b="1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Engineering development &amp; advisory</a:t>
            </a:r>
            <a:r>
              <a:rPr lang="es" sz="1300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 </a:t>
            </a:r>
            <a:r>
              <a:rPr lang="es" sz="1300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- IEEC, UPC, UAB, ICCUB</a:t>
            </a:r>
            <a:endParaRPr sz="1300">
              <a:solidFill>
                <a:srgbClr val="1E275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21590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 b="1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Payload assembly and QA </a:t>
            </a:r>
            <a:r>
              <a:rPr lang="es" sz="1300" b="1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-</a:t>
            </a:r>
            <a:r>
              <a:rPr lang="es" sz="1300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 IEEC, IFAE, terms &amp; contract to be negotiated</a:t>
            </a:r>
            <a:endParaRPr sz="1300">
              <a:solidFill>
                <a:srgbClr val="1E275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 b="1">
                <a:solidFill>
                  <a:srgbClr val="7030A0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Contractor</a:t>
            </a:r>
            <a:endParaRPr sz="1700" b="1">
              <a:solidFill>
                <a:srgbClr val="7030A0"/>
              </a:solidFill>
              <a:highlight>
                <a:srgbClr val="FFFFFF"/>
              </a:highlight>
              <a:latin typeface="Inter"/>
              <a:ea typeface="Inter"/>
              <a:cs typeface="Inter"/>
              <a:sym typeface="Inter"/>
            </a:endParaRPr>
          </a:p>
          <a:p>
            <a:pPr marL="21590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 b="1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Main contractor</a:t>
            </a:r>
            <a:r>
              <a:rPr lang="es" sz="1300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 </a:t>
            </a:r>
            <a:r>
              <a:rPr lang="es" sz="1300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- Mission architecture, platform, launch, commissioning, operations, ground segment, with advice from consortium</a:t>
            </a:r>
            <a:endParaRPr sz="1300">
              <a:solidFill>
                <a:srgbClr val="1E275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21590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 b="1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Minor contracts for payload subsystems</a:t>
            </a:r>
            <a:r>
              <a:rPr lang="es" sz="1300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 </a:t>
            </a:r>
            <a:r>
              <a:rPr lang="es" sz="1300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- Optics</a:t>
            </a:r>
            <a:endParaRPr sz="1300">
              <a:solidFill>
                <a:srgbClr val="1E275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 b="1">
                <a:solidFill>
                  <a:srgbClr val="7030A0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PhotSat Exploitation Consortium</a:t>
            </a:r>
            <a:endParaRPr sz="1700" b="1">
              <a:solidFill>
                <a:srgbClr val="7030A0"/>
              </a:solidFill>
              <a:highlight>
                <a:srgbClr val="FFFFFF"/>
              </a:highlight>
              <a:latin typeface="Inter"/>
              <a:ea typeface="Inter"/>
              <a:cs typeface="Inter"/>
              <a:sym typeface="Inter"/>
            </a:endParaRPr>
          </a:p>
          <a:p>
            <a:pPr marL="21590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 b="1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Science exploitation </a:t>
            </a:r>
            <a:r>
              <a:rPr lang="es" sz="1300" b="1" u="sng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-</a:t>
            </a:r>
            <a:r>
              <a:rPr lang="es" sz="1300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 pipelines, alerts, cosmic rays, compression, archival and dissemination- Institutes, not fully funded : national/international partners</a:t>
            </a:r>
            <a:endParaRPr sz="1300">
              <a:solidFill>
                <a:srgbClr val="1E275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21590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 b="1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Operations</a:t>
            </a:r>
            <a:r>
              <a:rPr lang="es" sz="1300" b="1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 -</a:t>
            </a:r>
            <a:r>
              <a:rPr lang="es" sz="1300">
                <a:solidFill>
                  <a:srgbClr val="1E2751"/>
                </a:solidFill>
                <a:latin typeface="Zilla Slab"/>
                <a:ea typeface="Zilla Slab"/>
                <a:cs typeface="Zilla Slab"/>
                <a:sym typeface="Zilla Slab"/>
              </a:rPr>
              <a:t> IEEC (not fully funded). Requests to infrastructure support funding Gen.Cat &amp; intl partner contributions.</a:t>
            </a:r>
            <a:endParaRPr sz="1300">
              <a:solidFill>
                <a:srgbClr val="1E275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pic>
        <p:nvPicPr>
          <p:cNvPr id="469" name="Google Shape;469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0475" y="152400"/>
            <a:ext cx="3031124" cy="3807260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60"/>
          <p:cNvSpPr txBox="1"/>
          <p:nvPr/>
        </p:nvSpPr>
        <p:spPr>
          <a:xfrm>
            <a:off x="5976050" y="243675"/>
            <a:ext cx="2268600" cy="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 b="1">
                <a:solidFill>
                  <a:srgbClr val="FFCCFF"/>
                </a:solidFill>
                <a:latin typeface="Zilla Slab"/>
                <a:ea typeface="Zilla Slab"/>
                <a:cs typeface="Zilla Slab"/>
                <a:sym typeface="Zilla Slab"/>
              </a:rPr>
              <a:t>PhotSat consortium</a:t>
            </a:r>
            <a:endParaRPr sz="1700" b="1">
              <a:solidFill>
                <a:srgbClr val="FFCC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Mission definition, payload</a:t>
            </a:r>
            <a:endParaRPr sz="130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Science modes and products</a:t>
            </a:r>
            <a:endParaRPr sz="130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71" name="Google Shape;471;p60"/>
          <p:cNvSpPr txBox="1"/>
          <p:nvPr/>
        </p:nvSpPr>
        <p:spPr>
          <a:xfrm>
            <a:off x="8165694" y="463125"/>
            <a:ext cx="7656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 b="1" i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2023</a:t>
            </a:r>
            <a:endParaRPr sz="1900" b="1" i="1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72" name="Google Shape;472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02725" y="1159574"/>
            <a:ext cx="559600" cy="1304400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60"/>
          <p:cNvSpPr txBox="1"/>
          <p:nvPr/>
        </p:nvSpPr>
        <p:spPr>
          <a:xfrm>
            <a:off x="5976050" y="2462750"/>
            <a:ext cx="2189700" cy="14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 b="1">
                <a:solidFill>
                  <a:srgbClr val="FFCCFF"/>
                </a:solidFill>
                <a:latin typeface="Zilla Slab"/>
                <a:ea typeface="Zilla Slab"/>
                <a:cs typeface="Zilla Slab"/>
                <a:sym typeface="Zilla Slab"/>
              </a:rPr>
              <a:t>PhotSat Exploitation Consortium</a:t>
            </a:r>
            <a:endParaRPr sz="1700" b="1">
              <a:solidFill>
                <a:srgbClr val="FFCC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Operations and science exploitation (open to international partners)</a:t>
            </a:r>
            <a:endParaRPr sz="130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74" name="Google Shape;474;p60"/>
          <p:cNvSpPr txBox="1"/>
          <p:nvPr/>
        </p:nvSpPr>
        <p:spPr>
          <a:xfrm>
            <a:off x="8165694" y="1159575"/>
            <a:ext cx="7656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 b="1" i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2024</a:t>
            </a:r>
            <a:endParaRPr sz="1900" b="1" i="1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75" name="Google Shape;475;p60"/>
          <p:cNvSpPr txBox="1"/>
          <p:nvPr/>
        </p:nvSpPr>
        <p:spPr>
          <a:xfrm>
            <a:off x="8154044" y="2571750"/>
            <a:ext cx="7656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 b="1" i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2025</a:t>
            </a:r>
            <a:endParaRPr sz="1900" b="1" i="1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76" name="Google Shape;476;p60"/>
          <p:cNvSpPr txBox="1"/>
          <p:nvPr/>
        </p:nvSpPr>
        <p:spPr>
          <a:xfrm>
            <a:off x="8066150" y="3212925"/>
            <a:ext cx="9414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 b="1" i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2026+</a:t>
            </a:r>
            <a:endParaRPr sz="1900" b="1" i="1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77" name="Google Shape;477;p60"/>
          <p:cNvSpPr txBox="1"/>
          <p:nvPr/>
        </p:nvSpPr>
        <p:spPr>
          <a:xfrm>
            <a:off x="7624450" y="1476750"/>
            <a:ext cx="1307100" cy="10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FFCCFF"/>
                </a:solidFill>
                <a:latin typeface="Zilla Slab"/>
                <a:ea typeface="Zilla Slab"/>
                <a:cs typeface="Zilla Slab"/>
                <a:sym typeface="Zilla Slab"/>
              </a:rPr>
              <a:t>Contractor</a:t>
            </a:r>
            <a:endParaRPr sz="1600" b="1">
              <a:solidFill>
                <a:srgbClr val="FFCCFF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FFFFFF"/>
                </a:solidFill>
                <a:latin typeface="Zilla Slab"/>
                <a:ea typeface="Zilla Slab"/>
                <a:cs typeface="Zilla Slab"/>
                <a:sym typeface="Zilla Slab"/>
              </a:rPr>
              <a:t>Mission architecture and platform &amp; minor</a:t>
            </a:r>
            <a:endParaRPr sz="1100">
              <a:solidFill>
                <a:srgbClr val="FFFFFF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pic>
        <p:nvPicPr>
          <p:cNvPr id="478" name="Google Shape;478;p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60413" y="1063461"/>
            <a:ext cx="559600" cy="495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6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39150" y="1838100"/>
            <a:ext cx="473770" cy="58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61"/>
          <p:cNvSpPr txBox="1"/>
          <p:nvPr/>
        </p:nvSpPr>
        <p:spPr>
          <a:xfrm>
            <a:off x="152400" y="0"/>
            <a:ext cx="4572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PROJECT STATUS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85" name="Google Shape;485;p61" title="Copia de Copia de PHOTSAT MASTER PLAN-Página-5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59800"/>
            <a:ext cx="8839200" cy="28874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>
            <a:spLocks noGrp="1"/>
          </p:cNvSpPr>
          <p:nvPr>
            <p:ph type="title"/>
          </p:nvPr>
        </p:nvSpPr>
        <p:spPr>
          <a:xfrm>
            <a:off x="411575" y="186375"/>
            <a:ext cx="445711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r>
              <a:rPr lang="es" b="1" dirty="0">
                <a:solidFill>
                  <a:srgbClr val="FFFFFF"/>
                </a:solidFill>
              </a:rPr>
              <a:t>SCIENTIFIC JUSTIFICATION</a:t>
            </a:r>
            <a:endParaRPr b="1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 dirty="0">
              <a:solidFill>
                <a:srgbClr val="FFCC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endParaRPr b="1" dirty="0">
              <a:solidFill>
                <a:srgbClr val="FFFFFF"/>
              </a:solidFill>
            </a:endParaRPr>
          </a:p>
        </p:txBody>
      </p:sp>
      <p:sp>
        <p:nvSpPr>
          <p:cNvPr id="176" name="Google Shape;176;p33"/>
          <p:cNvSpPr txBox="1">
            <a:spLocks noGrp="1"/>
          </p:cNvSpPr>
          <p:nvPr>
            <p:ph type="subTitle" idx="1"/>
          </p:nvPr>
        </p:nvSpPr>
        <p:spPr>
          <a:xfrm>
            <a:off x="299441" y="700351"/>
            <a:ext cx="4457118" cy="39303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33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50"/>
              <a:buFont typeface="Zilla Slab"/>
              <a:buChar char="●"/>
            </a:pPr>
            <a:r>
              <a:rPr lang="es" sz="16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UV coverage</a:t>
            </a:r>
            <a:r>
              <a:rPr lang="es" sz="16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 – not accessible from a ground-based telescope</a:t>
            </a:r>
            <a:endParaRPr sz="165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  <a:p>
            <a:pPr lvl="0" indent="-333375">
              <a:lnSpc>
                <a:spcPct val="115000"/>
              </a:lnSpc>
              <a:buClr>
                <a:srgbClr val="FFFFFF"/>
              </a:buClr>
              <a:buSzPts val="1650"/>
              <a:buFont typeface="Zilla Slab"/>
              <a:buChar char="●"/>
            </a:pPr>
            <a:r>
              <a:rPr lang="es" sz="16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Homogeneous </a:t>
            </a:r>
            <a:r>
              <a:rPr lang="es" sz="16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full-sky coverage </a:t>
            </a:r>
            <a:r>
              <a:rPr lang="es" sz="16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– not accessible from a single ground-based telescope with a single instrument</a:t>
            </a:r>
            <a:endParaRPr sz="165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  <a:p>
            <a:pPr lvl="0" indent="-333375">
              <a:lnSpc>
                <a:spcPct val="115000"/>
              </a:lnSpc>
              <a:buClr>
                <a:srgbClr val="FFFFFF"/>
              </a:buClr>
              <a:buSzPts val="1650"/>
              <a:buFont typeface="Zilla Slab"/>
              <a:buChar char="●"/>
            </a:pPr>
            <a:r>
              <a:rPr lang="es" sz="16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High-cadence time-domain</a:t>
            </a:r>
            <a:r>
              <a:rPr lang="es" sz="16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 monitoring of bright sources – not observable with larger telescopes (saturation)</a:t>
            </a:r>
            <a:endParaRPr sz="165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  <a:p>
            <a:pPr marL="457200" lvl="0" indent="-3333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50"/>
              <a:buFont typeface="Zilla Slab"/>
              <a:buChar char="●"/>
            </a:pPr>
            <a:r>
              <a:rPr lang="es" sz="16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Broad wavelength </a:t>
            </a:r>
            <a:r>
              <a:rPr lang="es" sz="16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coverage of all stellar types (white dwarfs, red giants, emission line stars, …)</a:t>
            </a:r>
            <a:endParaRPr sz="165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  <a:p>
            <a:pPr lvl="0" indent="-333375">
              <a:lnSpc>
                <a:spcPct val="115000"/>
              </a:lnSpc>
              <a:buClr>
                <a:srgbClr val="FFFFFF"/>
              </a:buClr>
              <a:buSzPts val="1650"/>
              <a:buFont typeface="Zilla Slab"/>
              <a:buChar char="●"/>
            </a:pPr>
            <a:r>
              <a:rPr lang="es" sz="16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Balmer jump </a:t>
            </a:r>
            <a:r>
              <a:rPr lang="es" sz="16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measurement – not accessible from ground</a:t>
            </a:r>
            <a:endParaRPr sz="165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</p:txBody>
      </p:sp>
      <p:sp>
        <p:nvSpPr>
          <p:cNvPr id="2" name="Google Shape;175;p33">
            <a:extLst>
              <a:ext uri="{FF2B5EF4-FFF2-40B4-BE49-F238E27FC236}">
                <a16:creationId xmlns:a16="http://schemas.microsoft.com/office/drawing/2014/main" id="{7AC8682C-BF28-7DBE-3B18-C71F1CD967CF}"/>
              </a:ext>
            </a:extLst>
          </p:cNvPr>
          <p:cNvSpPr txBox="1">
            <a:spLocks/>
          </p:cNvSpPr>
          <p:nvPr/>
        </p:nvSpPr>
        <p:spPr>
          <a:xfrm>
            <a:off x="4980827" y="204970"/>
            <a:ext cx="382518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Inter"/>
              <a:buNone/>
              <a:defRPr sz="2600" b="0" i="0" u="none" strike="noStrike" cap="non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5000"/>
              </a:lnSpc>
              <a:buClr>
                <a:schemeClr val="dk1"/>
              </a:buClr>
              <a:buSzPct val="42307"/>
              <a:buFont typeface="Arial"/>
              <a:buNone/>
            </a:pPr>
            <a:r>
              <a:rPr lang="en-GB" b="1" dirty="0">
                <a:solidFill>
                  <a:srgbClr val="FFFFFF"/>
                </a:solidFill>
              </a:rPr>
              <a:t>SCIENCE CASES</a:t>
            </a:r>
          </a:p>
          <a:p>
            <a:pPr>
              <a:lnSpc>
                <a:spcPct val="115000"/>
              </a:lnSpc>
              <a:buClr>
                <a:schemeClr val="dk1"/>
              </a:buClr>
              <a:buSzPct val="42307"/>
              <a:buFont typeface="Arial"/>
              <a:buNone/>
            </a:pPr>
            <a:endParaRPr lang="en-GB" b="1" dirty="0">
              <a:solidFill>
                <a:srgbClr val="FFCCFF"/>
              </a:solidFill>
            </a:endParaRPr>
          </a:p>
          <a:p>
            <a:pPr>
              <a:buClr>
                <a:schemeClr val="dk1"/>
              </a:buClr>
              <a:buSzPct val="42307"/>
              <a:buFont typeface="Arial"/>
              <a:buNone/>
            </a:pP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3" name="Google Shape;176;p33">
            <a:extLst>
              <a:ext uri="{FF2B5EF4-FFF2-40B4-BE49-F238E27FC236}">
                <a16:creationId xmlns:a16="http://schemas.microsoft.com/office/drawing/2014/main" id="{C3B087EE-779B-F31E-A36A-D9F618E85931}"/>
              </a:ext>
            </a:extLst>
          </p:cNvPr>
          <p:cNvSpPr txBox="1">
            <a:spLocks/>
          </p:cNvSpPr>
          <p:nvPr/>
        </p:nvSpPr>
        <p:spPr>
          <a:xfrm>
            <a:off x="4830146" y="700351"/>
            <a:ext cx="3975866" cy="34354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"/>
              <a:buNone/>
              <a:defRPr sz="1800" b="0" i="0" u="none" strike="noStrike" cap="non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F5"/>
              </a:buClr>
              <a:buSzPts val="1400"/>
              <a:buFont typeface="Zilla Slab"/>
              <a:buNone/>
              <a:defRPr sz="1400" b="1" i="0" u="none" strike="noStrike" cap="none">
                <a:solidFill>
                  <a:srgbClr val="C000F5"/>
                </a:solidFill>
                <a:latin typeface="Zilla Slab"/>
                <a:ea typeface="Zilla Slab"/>
                <a:cs typeface="Zilla Slab"/>
                <a:sym typeface="Zilla Slab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0F49"/>
              </a:buClr>
              <a:buSzPts val="1100"/>
              <a:buFont typeface="Zilla Slab"/>
              <a:buNone/>
              <a:defRPr sz="1100" b="0" i="0" u="none" strike="noStrike" cap="none">
                <a:solidFill>
                  <a:srgbClr val="3C0F49"/>
                </a:solidFill>
                <a:latin typeface="Zilla Slab"/>
                <a:ea typeface="Zilla Slab"/>
                <a:cs typeface="Zilla Slab"/>
                <a:sym typeface="Zilla Slab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None/>
              <a:defRPr sz="1100" b="0" i="0" u="none" strike="noStrike" cap="none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None/>
              <a:defRPr sz="1100" b="0" i="0" u="none" strike="noStrike" cap="none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None/>
              <a:defRPr sz="1100" b="0" i="0" u="none" strike="noStrike" cap="none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None/>
              <a:defRPr sz="1100" b="0" i="0" u="none" strike="noStrike" cap="none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None/>
              <a:defRPr sz="1100" b="0" i="0" u="none" strike="noStrike" cap="none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0F4A"/>
              </a:buClr>
              <a:buSzPts val="1100"/>
              <a:buFont typeface="Zilla Slab"/>
              <a:buNone/>
              <a:defRPr sz="1100" b="0" i="0" u="none" strike="noStrike" cap="none">
                <a:solidFill>
                  <a:srgbClr val="3D0F4A"/>
                </a:solidFill>
                <a:latin typeface="Zilla Slab"/>
                <a:ea typeface="Zilla Slab"/>
                <a:cs typeface="Zilla Slab"/>
                <a:sym typeface="Zilla Slab"/>
              </a:defRPr>
            </a:lvl9pPr>
          </a:lstStyle>
          <a:p>
            <a:pPr indent="-333375">
              <a:lnSpc>
                <a:spcPct val="115000"/>
              </a:lnSpc>
              <a:buClr>
                <a:srgbClr val="FFFFFF"/>
              </a:buClr>
              <a:buSzPts val="1650"/>
              <a:buFont typeface="Zilla Slab"/>
              <a:buChar char="●"/>
            </a:pPr>
            <a:r>
              <a:rPr lang="en-GB" sz="16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Transient events</a:t>
            </a:r>
            <a:r>
              <a:rPr lang="en-GB" sz="16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: Supernovae, stellar flares, gamma-ray bursts, AGN, … </a:t>
            </a:r>
          </a:p>
          <a:p>
            <a:pPr indent="-333375">
              <a:lnSpc>
                <a:spcPct val="115000"/>
              </a:lnSpc>
              <a:buClr>
                <a:srgbClr val="FFFFFF"/>
              </a:buClr>
              <a:buSzPts val="1650"/>
              <a:buFont typeface="Zilla Slab"/>
              <a:buChar char="●"/>
            </a:pPr>
            <a:r>
              <a:rPr lang="en-GB" sz="16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Periodic events</a:t>
            </a:r>
            <a:r>
              <a:rPr lang="en-GB" sz="16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: Pulsating stars, stellar activity, eclipsing binaries, ...</a:t>
            </a:r>
          </a:p>
          <a:p>
            <a:pPr indent="-333375">
              <a:lnSpc>
                <a:spcPct val="115000"/>
              </a:lnSpc>
              <a:buClr>
                <a:srgbClr val="FFFFFF"/>
              </a:buClr>
              <a:buSzPts val="1650"/>
              <a:buFont typeface="Zilla Slab"/>
              <a:buChar char="●"/>
            </a:pPr>
            <a:r>
              <a:rPr lang="en-GB" sz="16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Solar System</a:t>
            </a:r>
            <a:r>
              <a:rPr lang="en-GB" sz="16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: Asteroids and near-Earth objects</a:t>
            </a:r>
          </a:p>
          <a:p>
            <a:pPr indent="-333375">
              <a:lnSpc>
                <a:spcPct val="115000"/>
              </a:lnSpc>
              <a:buClr>
                <a:srgbClr val="FFFFFF"/>
              </a:buClr>
              <a:buSzPts val="1650"/>
              <a:buFont typeface="Zilla Slab"/>
              <a:buChar char="●"/>
            </a:pPr>
            <a:r>
              <a:rPr lang="en-GB" sz="16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Complete </a:t>
            </a:r>
            <a:r>
              <a:rPr lang="en-GB" sz="1650" b="1" dirty="0" err="1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catalog</a:t>
            </a:r>
            <a:r>
              <a:rPr lang="en-GB" sz="16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 </a:t>
            </a:r>
            <a:r>
              <a:rPr lang="en-GB" sz="16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of celestial objects in UV and VIS</a:t>
            </a:r>
          </a:p>
          <a:p>
            <a:pPr indent="-333375">
              <a:lnSpc>
                <a:spcPct val="115000"/>
              </a:lnSpc>
              <a:buClr>
                <a:srgbClr val="FFFFFF"/>
              </a:buClr>
              <a:buSzPts val="1650"/>
              <a:buFont typeface="Zilla Slab"/>
              <a:buChar char="●"/>
            </a:pPr>
            <a:r>
              <a:rPr lang="en-GB" sz="1650" b="1" dirty="0">
                <a:solidFill>
                  <a:srgbClr val="FFCC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Space debris:</a:t>
            </a:r>
            <a:r>
              <a:rPr lang="en-GB" sz="165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 Monitoring MEO/LEO satellites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4" title="PhotSatBands_20250620.png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261" r="-1260"/>
          <a:stretch>
            <a:fillRect/>
          </a:stretch>
        </p:blipFill>
        <p:spPr>
          <a:xfrm>
            <a:off x="289797" y="855676"/>
            <a:ext cx="4406278" cy="3278665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4"/>
          <p:cNvSpPr txBox="1"/>
          <p:nvPr/>
        </p:nvSpPr>
        <p:spPr>
          <a:xfrm>
            <a:off x="202050" y="76200"/>
            <a:ext cx="3000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 dirty="0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SCIENCE CASES</a:t>
            </a:r>
            <a:endParaRPr sz="2600" b="1" dirty="0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34"/>
          <p:cNvSpPr txBox="1"/>
          <p:nvPr/>
        </p:nvSpPr>
        <p:spPr>
          <a:xfrm>
            <a:off x="378789" y="4134341"/>
            <a:ext cx="3884100" cy="53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Balmer jump for an A-type star</a:t>
            </a:r>
            <a:endParaRPr sz="2000" dirty="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</p:txBody>
      </p:sp>
      <p:pic>
        <p:nvPicPr>
          <p:cNvPr id="184" name="Google Shape;184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3600" y="531650"/>
            <a:ext cx="3884100" cy="1593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29738" y="2164877"/>
            <a:ext cx="3450350" cy="2371725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4"/>
          <p:cNvSpPr txBox="1"/>
          <p:nvPr/>
        </p:nvSpPr>
        <p:spPr>
          <a:xfrm>
            <a:off x="4724400" y="46200"/>
            <a:ext cx="4419600" cy="53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Expected number of transient events</a:t>
            </a:r>
            <a:endParaRPr sz="200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</p:txBody>
      </p:sp>
      <p:sp>
        <p:nvSpPr>
          <p:cNvPr id="187" name="Google Shape;187;p34"/>
          <p:cNvSpPr txBox="1"/>
          <p:nvPr/>
        </p:nvSpPr>
        <p:spPr>
          <a:xfrm>
            <a:off x="4952213" y="4454100"/>
            <a:ext cx="3605400" cy="53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1E154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Stellar flares</a:t>
            </a:r>
            <a:endParaRPr sz="2000">
              <a:solidFill>
                <a:srgbClr val="1E154E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5"/>
          <p:cNvSpPr txBox="1"/>
          <p:nvPr/>
        </p:nvSpPr>
        <p:spPr>
          <a:xfrm>
            <a:off x="463518" y="688362"/>
            <a:ext cx="8418300" cy="3924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s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PhotSat has great potential for debris and artificial satellite studies:</a:t>
            </a:r>
            <a:endParaRPr sz="1800" dirty="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s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Large field of view (FoV=8º x 8º → 11.3º diagonal)</a:t>
            </a:r>
            <a:endParaRPr sz="1800" dirty="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s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Full sky scan every 2 – 3 days (except 32º around the Sun)</a:t>
            </a:r>
            <a:endParaRPr sz="1800" dirty="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s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Sources at the anti-Sun position observed every orbit (∼90 min)</a:t>
            </a:r>
            <a:endParaRPr sz="1800" dirty="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Inter"/>
            </a:endParaRPr>
          </a:p>
          <a:p>
            <a:pPr marL="457200" lvl="0" indent="-342900"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s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All sources brighter than 14 – 15 mag </a:t>
            </a:r>
            <a:endParaRPr sz="1800" dirty="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s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One full FoV observed during 50 seconds (16 frames of 3 s)</a:t>
            </a:r>
            <a:endParaRPr sz="1800" dirty="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s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Half of the FoV observed again the following 50 seconds</a:t>
            </a:r>
            <a:endParaRPr sz="1800" dirty="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s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Follow-up observations from IEEC telescopes at Montsec observatory (TRAC, TFRM, TJO)</a:t>
            </a:r>
            <a:endParaRPr sz="1800" dirty="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3D0F4A"/>
              </a:buClr>
              <a:buSzPts val="1800"/>
              <a:buFont typeface="Wingdings" pitchFamily="2" charset="2"/>
              <a:buChar char="Ø"/>
            </a:pPr>
            <a:r>
              <a:rPr lang="es" sz="1800" dirty="0">
                <a:solidFill>
                  <a:srgbClr val="3D0F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Inter"/>
              </a:rPr>
              <a:t>Pathfinder to test methodology and improvements for a future fully-devoted SST satellite?</a:t>
            </a:r>
            <a:endParaRPr sz="1800" dirty="0">
              <a:solidFill>
                <a:srgbClr val="3D0F4A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Inter"/>
            </a:endParaRPr>
          </a:p>
        </p:txBody>
      </p:sp>
      <p:sp>
        <p:nvSpPr>
          <p:cNvPr id="193" name="Google Shape;193;p35"/>
          <p:cNvSpPr txBox="1"/>
          <p:nvPr/>
        </p:nvSpPr>
        <p:spPr>
          <a:xfrm>
            <a:off x="463518" y="43600"/>
            <a:ext cx="3430846" cy="644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 dirty="0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PHOTSAT FOR SST</a:t>
            </a:r>
            <a:endParaRPr sz="2600" b="1" dirty="0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52"/>
          <p:cNvSpPr txBox="1"/>
          <p:nvPr/>
        </p:nvSpPr>
        <p:spPr>
          <a:xfrm>
            <a:off x="202050" y="152400"/>
            <a:ext cx="4753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SYSTEM DEVELOPMENT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90" name="Google Shape;390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89800"/>
            <a:ext cx="4370875" cy="334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84394" y="1322150"/>
            <a:ext cx="109050" cy="450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52"/>
          <p:cNvSpPr/>
          <p:nvPr/>
        </p:nvSpPr>
        <p:spPr>
          <a:xfrm>
            <a:off x="3690600" y="1323600"/>
            <a:ext cx="430200" cy="39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93" name="Google Shape;393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90600" y="1352900"/>
            <a:ext cx="750125" cy="2697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4" name="Google Shape;394;p52"/>
          <p:cNvGrpSpPr/>
          <p:nvPr/>
        </p:nvGrpSpPr>
        <p:grpSpPr>
          <a:xfrm>
            <a:off x="4619550" y="1120225"/>
            <a:ext cx="4471926" cy="2331000"/>
            <a:chOff x="4636550" y="1332825"/>
            <a:chExt cx="4471926" cy="2331000"/>
          </a:xfrm>
        </p:grpSpPr>
        <p:pic>
          <p:nvPicPr>
            <p:cNvPr id="395" name="Google Shape;395;p52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636550" y="1332825"/>
              <a:ext cx="4471926" cy="2331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6" name="Google Shape;396;p52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750550" y="3096300"/>
              <a:ext cx="834650" cy="51722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97" name="Google Shape;397;p5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496725" y="3143500"/>
            <a:ext cx="492850" cy="15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5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519900" y="1352900"/>
            <a:ext cx="492850" cy="15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52" title="innolite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9302" y="1274200"/>
            <a:ext cx="492850" cy="105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52" title="innolite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9302" y="3103000"/>
            <a:ext cx="492850" cy="105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IFAE Logo">
            <a:extLst>
              <a:ext uri="{FF2B5EF4-FFF2-40B4-BE49-F238E27FC236}">
                <a16:creationId xmlns:a16="http://schemas.microsoft.com/office/drawing/2014/main" id="{B9F06C8F-9050-868B-BDE1-0ED7D75610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18"/>
          <a:stretch>
            <a:fillRect/>
          </a:stretch>
        </p:blipFill>
        <p:spPr bwMode="auto">
          <a:xfrm>
            <a:off x="3485569" y="4416025"/>
            <a:ext cx="983240" cy="49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65A44A7-59A0-583E-2197-9688B18438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1" t="68753" r="9235" b="2963"/>
          <a:stretch>
            <a:fillRect/>
          </a:stretch>
        </p:blipFill>
        <p:spPr bwMode="auto">
          <a:xfrm>
            <a:off x="5925195" y="4416025"/>
            <a:ext cx="1518714" cy="41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Open Cosmos">
            <a:extLst>
              <a:ext uri="{FF2B5EF4-FFF2-40B4-BE49-F238E27FC236}">
                <a16:creationId xmlns:a16="http://schemas.microsoft.com/office/drawing/2014/main" id="{A411E98A-184E-D32D-12A0-04020A003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536" y="4408264"/>
            <a:ext cx="1204476" cy="42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tge corporativa - IEEC">
            <a:extLst>
              <a:ext uri="{FF2B5EF4-FFF2-40B4-BE49-F238E27FC236}">
                <a16:creationId xmlns:a16="http://schemas.microsoft.com/office/drawing/2014/main" id="{B90E97DA-4687-EED3-EEF3-4AD693803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700" y="4322233"/>
            <a:ext cx="1485899" cy="72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04C0A0-56B3-A09C-AFF9-7760E180C279}"/>
              </a:ext>
            </a:extLst>
          </p:cNvPr>
          <p:cNvSpPr/>
          <p:nvPr/>
        </p:nvSpPr>
        <p:spPr>
          <a:xfrm>
            <a:off x="1133475" y="1096025"/>
            <a:ext cx="530225" cy="15875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5" name="Picture 4" descr="A blue letter e on a black background&#10;&#10;AI-generated content may be incorrect.">
            <a:extLst>
              <a:ext uri="{FF2B5EF4-FFF2-40B4-BE49-F238E27FC236}">
                <a16:creationId xmlns:a16="http://schemas.microsoft.com/office/drawing/2014/main" id="{EF4BF83C-137A-3F2B-BE49-C02B21AD437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78066" y="1120225"/>
            <a:ext cx="487737" cy="1209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233397A-82FF-5FD2-08D4-A83B2DBB6ADE}"/>
              </a:ext>
            </a:extLst>
          </p:cNvPr>
          <p:cNvSpPr/>
          <p:nvPr/>
        </p:nvSpPr>
        <p:spPr>
          <a:xfrm>
            <a:off x="4841875" y="1349050"/>
            <a:ext cx="530225" cy="15875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8" name="Picture 7" descr="A blue letter e on a black background&#10;&#10;AI-generated content may be incorrect.">
            <a:extLst>
              <a:ext uri="{FF2B5EF4-FFF2-40B4-BE49-F238E27FC236}">
                <a16:creationId xmlns:a16="http://schemas.microsoft.com/office/drawing/2014/main" id="{4BBC03BB-B89F-D675-D93C-08F74B9299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24299" y="1386159"/>
            <a:ext cx="340789" cy="845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BBB517D-5D45-AF23-AA8F-72FBB5605307}"/>
              </a:ext>
            </a:extLst>
          </p:cNvPr>
          <p:cNvSpPr/>
          <p:nvPr/>
        </p:nvSpPr>
        <p:spPr>
          <a:xfrm>
            <a:off x="7534920" y="1534846"/>
            <a:ext cx="577205" cy="2154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0" name="Picture 9" descr="A blue letter e on a black background&#10;&#10;AI-generated content may be incorrect.">
            <a:extLst>
              <a:ext uri="{FF2B5EF4-FFF2-40B4-BE49-F238E27FC236}">
                <a16:creationId xmlns:a16="http://schemas.microsoft.com/office/drawing/2014/main" id="{10A32B23-6D5B-3843-7858-875ADC3E6FB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85516" y="1586188"/>
            <a:ext cx="552363" cy="137012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D6B8C8AE-8A2B-D8B4-7E41-18DC1BF411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1" t="68753" r="9235" b="2963"/>
          <a:stretch>
            <a:fillRect/>
          </a:stretch>
        </p:blipFill>
        <p:spPr bwMode="auto">
          <a:xfrm>
            <a:off x="1452572" y="3142466"/>
            <a:ext cx="585818" cy="15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D0839356-77BC-0EFC-A6AC-6E59712656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1" t="68753" r="9235" b="2963"/>
          <a:stretch>
            <a:fillRect/>
          </a:stretch>
        </p:blipFill>
        <p:spPr bwMode="auto">
          <a:xfrm>
            <a:off x="1452572" y="1349400"/>
            <a:ext cx="585818" cy="15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351FB4C-03AA-D72C-4A82-596581FDCC73}"/>
              </a:ext>
            </a:extLst>
          </p:cNvPr>
          <p:cNvSpPr/>
          <p:nvPr/>
        </p:nvSpPr>
        <p:spPr>
          <a:xfrm>
            <a:off x="4733550" y="3003118"/>
            <a:ext cx="720145" cy="330632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3" name="Picture 10" descr="Open Cosmos">
            <a:extLst>
              <a:ext uri="{FF2B5EF4-FFF2-40B4-BE49-F238E27FC236}">
                <a16:creationId xmlns:a16="http://schemas.microsoft.com/office/drawing/2014/main" id="{ED9381D4-C088-CE34-CCF0-F0B6D420F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950" y="3029645"/>
            <a:ext cx="713344" cy="2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717C8BE-0652-D341-D782-1B9AF76D8FDF}"/>
              </a:ext>
            </a:extLst>
          </p:cNvPr>
          <p:cNvSpPr/>
          <p:nvPr/>
        </p:nvSpPr>
        <p:spPr>
          <a:xfrm>
            <a:off x="3709300" y="1342484"/>
            <a:ext cx="759509" cy="380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21" name="Picture 10" descr="Open Cosmos">
            <a:extLst>
              <a:ext uri="{FF2B5EF4-FFF2-40B4-BE49-F238E27FC236}">
                <a16:creationId xmlns:a16="http://schemas.microsoft.com/office/drawing/2014/main" id="{08E96B05-26DF-7A6A-4E5B-7F5309225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700" y="1369011"/>
            <a:ext cx="713344" cy="2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IFAE Logo">
            <a:extLst>
              <a:ext uri="{FF2B5EF4-FFF2-40B4-BE49-F238E27FC236}">
                <a16:creationId xmlns:a16="http://schemas.microsoft.com/office/drawing/2014/main" id="{DA261486-E953-A3AD-87CD-ADDCAAAABD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18" b="36354"/>
          <a:stretch>
            <a:fillRect/>
          </a:stretch>
        </p:blipFill>
        <p:spPr bwMode="auto">
          <a:xfrm>
            <a:off x="1452572" y="1120225"/>
            <a:ext cx="409701" cy="13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4"/>
          <p:cNvSpPr txBox="1"/>
          <p:nvPr/>
        </p:nvSpPr>
        <p:spPr>
          <a:xfrm>
            <a:off x="202050" y="152400"/>
            <a:ext cx="8762700" cy="10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PAYLOAD INSTRUMENT CONTROL UNIT (ICU)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17" name="Google Shape;417;p54"/>
          <p:cNvSpPr txBox="1"/>
          <p:nvPr/>
        </p:nvSpPr>
        <p:spPr>
          <a:xfrm>
            <a:off x="625284" y="4088112"/>
            <a:ext cx="7916232" cy="433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solidFill>
                  <a:srgbClr val="C000F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Zilla Slab"/>
              </a:rPr>
              <a:t>ICU based on a backplane with cards that follow the VNX+ standard</a:t>
            </a:r>
            <a:endParaRPr sz="1800" dirty="0">
              <a:solidFill>
                <a:srgbClr val="C000F5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Zilla Slab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8BF6D6-B265-A1F2-7384-C303280A33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489" b="28565"/>
          <a:stretch>
            <a:fillRect/>
          </a:stretch>
        </p:blipFill>
        <p:spPr>
          <a:xfrm>
            <a:off x="350561" y="958521"/>
            <a:ext cx="2650265" cy="30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7C585E-C811-0D6B-6685-92D57C5C45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438" y="958521"/>
            <a:ext cx="5440001" cy="306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7321" y="1302975"/>
            <a:ext cx="3987348" cy="32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38"/>
          <p:cNvSpPr txBox="1"/>
          <p:nvPr/>
        </p:nvSpPr>
        <p:spPr>
          <a:xfrm>
            <a:off x="202063" y="519225"/>
            <a:ext cx="2406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b="1">
                <a:solidFill>
                  <a:srgbClr val="7030A0"/>
                </a:solidFill>
                <a:latin typeface="Inter"/>
                <a:ea typeface="Inter"/>
                <a:cs typeface="Inter"/>
                <a:sym typeface="Inter"/>
              </a:rPr>
              <a:t>SIDEROSTAT</a:t>
            </a:r>
            <a:endParaRPr sz="2600" b="1">
              <a:solidFill>
                <a:srgbClr val="7030A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12" name="Google Shape;212;p38"/>
          <p:cNvCxnSpPr/>
          <p:nvPr/>
        </p:nvCxnSpPr>
        <p:spPr>
          <a:xfrm rot="10800000">
            <a:off x="5458550" y="2946725"/>
            <a:ext cx="526800" cy="1543800"/>
          </a:xfrm>
          <a:prstGeom prst="straightConnector1">
            <a:avLst/>
          </a:prstGeom>
          <a:noFill/>
          <a:ln w="28575" cap="flat" cmpd="sng">
            <a:solidFill>
              <a:srgbClr val="7030A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13" name="Google Shape;213;p38"/>
          <p:cNvCxnSpPr/>
          <p:nvPr/>
        </p:nvCxnSpPr>
        <p:spPr>
          <a:xfrm rot="10800000">
            <a:off x="6389675" y="3640175"/>
            <a:ext cx="379800" cy="572700"/>
          </a:xfrm>
          <a:prstGeom prst="straightConnector1">
            <a:avLst/>
          </a:prstGeom>
          <a:noFill/>
          <a:ln w="28575" cap="flat" cmpd="sng">
            <a:solidFill>
              <a:srgbClr val="7030A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4" name="Google Shape;214;p38"/>
          <p:cNvSpPr txBox="1"/>
          <p:nvPr/>
        </p:nvSpPr>
        <p:spPr>
          <a:xfrm>
            <a:off x="5816225" y="4123250"/>
            <a:ext cx="15267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7030A0"/>
                </a:solidFill>
                <a:latin typeface="Zilla Slab"/>
                <a:ea typeface="Zilla Slab"/>
                <a:cs typeface="Zilla Slab"/>
                <a:sym typeface="Zilla Slab"/>
              </a:rPr>
              <a:t>Foldable solar panels</a:t>
            </a:r>
            <a:endParaRPr sz="2000">
              <a:solidFill>
                <a:srgbClr val="7030A0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pic>
        <p:nvPicPr>
          <p:cNvPr id="215" name="Google Shape;215;p38" title="Scanning16U.png"/>
          <p:cNvPicPr preferRelativeResize="0"/>
          <p:nvPr/>
        </p:nvPicPr>
        <p:blipFill rotWithShape="1">
          <a:blip r:embed="rId4">
            <a:alphaModFix/>
          </a:blip>
          <a:srcRect l="2750" r="2740"/>
          <a:stretch/>
        </p:blipFill>
        <p:spPr>
          <a:xfrm>
            <a:off x="2684275" y="76200"/>
            <a:ext cx="2850475" cy="2622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8" title="Payload diagram for poster (1)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8250" y="1567975"/>
            <a:ext cx="2406024" cy="2991974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8"/>
          <p:cNvSpPr txBox="1"/>
          <p:nvPr/>
        </p:nvSpPr>
        <p:spPr>
          <a:xfrm>
            <a:off x="5310251" y="127150"/>
            <a:ext cx="13356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6B24"/>
              </a:buClr>
              <a:buSzPts val="1800"/>
              <a:buFont typeface="Arial"/>
              <a:buNone/>
            </a:pPr>
            <a:r>
              <a:rPr lang="es" sz="1300" b="1" i="0" u="none" strike="noStrike" cap="none">
                <a:solidFill>
                  <a:srgbClr val="196B24"/>
                </a:solidFill>
                <a:latin typeface="Arial"/>
                <a:ea typeface="Arial"/>
                <a:cs typeface="Arial"/>
                <a:sym typeface="Arial"/>
              </a:rPr>
              <a:t>Scanning of a given 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6B24"/>
              </a:buClr>
              <a:buSzPts val="1800"/>
              <a:buFont typeface="Arial"/>
              <a:buNone/>
            </a:pPr>
            <a:r>
              <a:rPr lang="es" sz="1300" b="1" i="0" u="none" strike="noStrike" cap="none">
                <a:solidFill>
                  <a:srgbClr val="196B24"/>
                </a:solidFill>
                <a:latin typeface="Arial"/>
                <a:ea typeface="Arial"/>
                <a:cs typeface="Arial"/>
                <a:sym typeface="Arial"/>
              </a:rPr>
              <a:t>great circle</a:t>
            </a:r>
            <a:endParaRPr sz="1300" b="1" i="0" u="none" strike="noStrike" cap="none">
              <a:solidFill>
                <a:srgbClr val="196B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8" name="Google Shape;218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7325" y="3883650"/>
            <a:ext cx="913000" cy="28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8" title="innolite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99250" y="2150925"/>
            <a:ext cx="722427" cy="15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1163</Words>
  <Application>Microsoft Macintosh PowerPoint</Application>
  <PresentationFormat>On-screen Show (16:9)</PresentationFormat>
  <Paragraphs>236</Paragraphs>
  <Slides>37</Slides>
  <Notes>37</Notes>
  <HiddenSlides>0</HiddenSlides>
  <MMClips>3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Arial</vt:lpstr>
      <vt:lpstr>Inter</vt:lpstr>
      <vt:lpstr>Calibri</vt:lpstr>
      <vt:lpstr>Century Gothic</vt:lpstr>
      <vt:lpstr>Zilla Slab</vt:lpstr>
      <vt:lpstr>Roboto</vt:lpstr>
      <vt:lpstr>Source Sans Pro</vt:lpstr>
      <vt:lpstr>Wingdings</vt:lpstr>
      <vt:lpstr>Courier New</vt:lpstr>
      <vt:lpstr>Simple Light</vt:lpstr>
      <vt:lpstr>Simple Light</vt:lpstr>
      <vt:lpstr>THE PHOTSAT MISSION</vt:lpstr>
      <vt:lpstr>INTRODUCTION</vt:lpstr>
      <vt:lpstr>PowerPoint Presentation</vt:lpstr>
      <vt:lpstr>SCIENTIFIC JUSTIFICATION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SIDEROSTAT Qualification campaign  (Sep/Oct 2025) </vt:lpstr>
      <vt:lpstr>PowerPoint Presentation</vt:lpstr>
      <vt:lpstr>OBSERVABLE SOURCES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INSTRUMENT AND OPERATIONS CONCEPT</vt:lpstr>
      <vt:lpstr>PowerPoint Presentation</vt:lpstr>
      <vt:lpstr>SIDEROSTAT: prototype   </vt:lpstr>
      <vt:lpstr>SIDEROSTAT: prototype   </vt:lpstr>
      <vt:lpstr>PowerPoint Presentation</vt:lpstr>
      <vt:lpstr>PowerPoint Presentation</vt:lpstr>
      <vt:lpstr>PowerPoint Presentation</vt:lpstr>
      <vt:lpstr>THE PHOTSAT CONSORTIUM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Ignasi Ribas</cp:lastModifiedBy>
  <cp:revision>10</cp:revision>
  <dcterms:modified xsi:type="dcterms:W3CDTF">2025-11-25T10:28:57Z</dcterms:modified>
</cp:coreProperties>
</file>