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  <p:sldMasterId id="2147483669" r:id="rId3"/>
  </p:sldMasterIdLst>
  <p:sldIdLst>
    <p:sldId id="256" r:id="rId4"/>
    <p:sldId id="257" r:id="rId5"/>
    <p:sldId id="259" r:id="rId6"/>
    <p:sldId id="310" r:id="rId7"/>
    <p:sldId id="260" r:id="rId8"/>
    <p:sldId id="261" r:id="rId9"/>
    <p:sldId id="279" r:id="rId10"/>
    <p:sldId id="284" r:id="rId11"/>
    <p:sldId id="280" r:id="rId12"/>
    <p:sldId id="281" r:id="rId13"/>
    <p:sldId id="282" r:id="rId14"/>
    <p:sldId id="300" r:id="rId15"/>
    <p:sldId id="285" r:id="rId16"/>
    <p:sldId id="283" r:id="rId17"/>
    <p:sldId id="301" r:id="rId18"/>
    <p:sldId id="302" r:id="rId19"/>
    <p:sldId id="286" r:id="rId20"/>
    <p:sldId id="303" r:id="rId21"/>
    <p:sldId id="288" r:id="rId22"/>
    <p:sldId id="287" r:id="rId23"/>
    <p:sldId id="304" r:id="rId24"/>
    <p:sldId id="289" r:id="rId25"/>
    <p:sldId id="292" r:id="rId26"/>
    <p:sldId id="309" r:id="rId27"/>
    <p:sldId id="293" r:id="rId28"/>
    <p:sldId id="306" r:id="rId29"/>
    <p:sldId id="307" r:id="rId30"/>
    <p:sldId id="308" r:id="rId31"/>
    <p:sldId id="305" r:id="rId32"/>
    <p:sldId id="294" r:id="rId33"/>
    <p:sldId id="297" r:id="rId34"/>
  </p:sldIdLst>
  <p:sldSz cx="12192000" cy="6858000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67" autoAdjust="0"/>
    <p:restoredTop sz="94660"/>
  </p:normalViewPr>
  <p:slideViewPr>
    <p:cSldViewPr snapToGrid="0">
      <p:cViewPr>
        <p:scale>
          <a:sx n="100" d="100"/>
          <a:sy n="100" d="100"/>
        </p:scale>
        <p:origin x="222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6793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5199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66303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030148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44557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10368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12006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31580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33277226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48797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A9D40-72AE-4DC6-98E2-218B44ADC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4E8EB9-664B-480E-9EDC-F0EAD8D9DC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65932-57EF-4589-925B-0C8943AF5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7813-F28A-4549-B2AA-53CF57F7ACCB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B8E33-801C-48A4-90A2-DFA69E996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A4D49-679E-40FA-A118-258DB29FA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8C07E-A9ED-42A8-8F32-4E348C659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17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78395-634F-42ED-B268-392125B49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F7C37-37C1-4F9B-B981-06C5CCB9E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ABC8B3-D18D-4190-9ED8-336030470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7813-F28A-4549-B2AA-53CF57F7ACCB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45242-63EB-4994-B321-A9548BBE0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29AEF-10F5-4E44-889B-B9FB34D7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8C07E-A9ED-42A8-8F32-4E348C659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692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399" y="134419"/>
            <a:ext cx="432000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893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741" y="1107340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399" y="105584"/>
            <a:ext cx="432000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2" y="98963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7680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399" y="105465"/>
            <a:ext cx="432000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98844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5053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</p:spPr>
        <p:txBody>
          <a:bodyPr anchor="ctr" anchorCtr="0"/>
          <a:lstStyle>
            <a:lvl1pPr algn="ctr">
              <a:lnSpc>
                <a:spcPts val="4751"/>
              </a:lnSpc>
              <a:defRPr sz="48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399" y="105465"/>
            <a:ext cx="432000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98844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594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298704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82261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3096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9898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91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250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B0576-549C-425A-9074-17A222251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Challenges for the Future Circular Collider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F9A5DC2-69BC-407F-9087-EF829D0B79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Leon van Riesen-Haupt for LPAP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824A59-DF94-4BE3-A94B-E58F3AA50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7058"/>
            <a:ext cx="1335140" cy="134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46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Lifetime important property of collider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How long particles can expect to stay in collider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Low lifetime = fast drop in luminosity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67" dirty="0"/>
              <a:t>Particles lost for various reasons e.g.: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Chaotic non-linear behaviour at large amplitudes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Beam size due to high energy photons </a:t>
            </a:r>
            <a:br>
              <a:rPr lang="en-GB" sz="1800" dirty="0"/>
            </a:br>
            <a:r>
              <a:rPr lang="en-GB" sz="1800" dirty="0"/>
              <a:t>in magnets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Strong transverse kick from interaction with colliding beam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Strong radiation from interaction with colliding beam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Lifetime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52C94803-1D48-4330-872F-02F95C7956DB}"/>
              </a:ext>
            </a:extLst>
          </p:cNvPr>
          <p:cNvSpPr/>
          <p:nvPr/>
        </p:nvSpPr>
        <p:spPr>
          <a:xfrm>
            <a:off x="5568696" y="3639312"/>
            <a:ext cx="192024" cy="95097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EF155FA9-CDC7-4021-A87D-C10609056C3E}"/>
              </a:ext>
            </a:extLst>
          </p:cNvPr>
          <p:cNvSpPr/>
          <p:nvPr/>
        </p:nvSpPr>
        <p:spPr>
          <a:xfrm>
            <a:off x="5562600" y="4814856"/>
            <a:ext cx="192024" cy="95097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AB8ABD-B4F4-4151-B109-05DB5EF4A5A2}"/>
              </a:ext>
            </a:extLst>
          </p:cNvPr>
          <p:cNvSpPr txBox="1"/>
          <p:nvPr/>
        </p:nvSpPr>
        <p:spPr>
          <a:xfrm>
            <a:off x="5954400" y="3931200"/>
            <a:ext cx="1552824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2000" dirty="0"/>
              <a:t>Magnets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3B2DD1-CE5A-4D9B-9038-CBF4384A7115}"/>
              </a:ext>
            </a:extLst>
          </p:cNvPr>
          <p:cNvSpPr txBox="1"/>
          <p:nvPr/>
        </p:nvSpPr>
        <p:spPr>
          <a:xfrm>
            <a:off x="5954400" y="4960800"/>
            <a:ext cx="171741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2000" dirty="0"/>
              <a:t>Beam-beam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DBA4E3-AABC-4A73-A25B-CC2F1450D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741" y="1671384"/>
            <a:ext cx="4992451" cy="351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808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Multiple effects governing dynamics in accelerator</a:t>
            </a:r>
          </a:p>
          <a:p>
            <a:pPr lvl="1"/>
            <a:r>
              <a:rPr lang="en-GB" sz="1800" dirty="0"/>
              <a:t>Often software and experts focusing on </a:t>
            </a:r>
            <a:r>
              <a:rPr lang="en-GB" sz="1800" b="1" dirty="0"/>
              <a:t>single/few </a:t>
            </a:r>
            <a:r>
              <a:rPr lang="en-GB" sz="1800" dirty="0"/>
              <a:t>aspects</a:t>
            </a:r>
          </a:p>
          <a:p>
            <a:pPr lvl="1"/>
            <a:r>
              <a:rPr lang="en-GB" sz="1800" dirty="0"/>
              <a:t>Simulations done in </a:t>
            </a:r>
            <a:r>
              <a:rPr lang="en-GB" sz="1800" b="1" dirty="0"/>
              <a:t>parallel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Model interplay of effects</a:t>
            </a:r>
          </a:p>
          <a:p>
            <a:pPr lvl="1"/>
            <a:r>
              <a:rPr lang="en-GB" sz="1800" dirty="0"/>
              <a:t>More important as designs get more </a:t>
            </a:r>
            <a:r>
              <a:rPr lang="en-GB" sz="1800" b="1" dirty="0"/>
              <a:t>complex</a:t>
            </a:r>
          </a:p>
          <a:p>
            <a:pPr lvl="1"/>
            <a:r>
              <a:rPr lang="en-GB" sz="1800" dirty="0"/>
              <a:t>Made possible through </a:t>
            </a:r>
            <a:r>
              <a:rPr lang="en-GB" sz="1800" b="1" dirty="0"/>
              <a:t>modern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Compute collider performance</a:t>
            </a:r>
          </a:p>
          <a:p>
            <a:pPr lvl="1"/>
            <a:r>
              <a:rPr lang="en-GB" sz="1800" dirty="0"/>
              <a:t>Define and compute performance </a:t>
            </a:r>
            <a:r>
              <a:rPr lang="en-GB" sz="1800" b="1" dirty="0"/>
              <a:t>indicators</a:t>
            </a:r>
          </a:p>
          <a:p>
            <a:pPr lvl="1"/>
            <a:r>
              <a:rPr lang="en-GB" sz="1800" b="1" dirty="0"/>
              <a:t>Understand</a:t>
            </a:r>
            <a:r>
              <a:rPr lang="en-GB" sz="1800" dirty="0"/>
              <a:t> impact of </a:t>
            </a:r>
            <a:r>
              <a:rPr lang="en-GB" sz="1800" b="1" dirty="0"/>
              <a:t>interplay</a:t>
            </a:r>
            <a:r>
              <a:rPr lang="en-GB" sz="1800" dirty="0"/>
              <a:t> on performance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733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Detailed Simulations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CC531BC7-1D7C-48F9-8495-F8CCC2F94272}"/>
              </a:ext>
            </a:extLst>
          </p:cNvPr>
          <p:cNvSpPr txBox="1">
            <a:spLocks/>
          </p:cNvSpPr>
          <p:nvPr/>
        </p:nvSpPr>
        <p:spPr>
          <a:xfrm>
            <a:off x="822575" y="2394515"/>
            <a:ext cx="4937760" cy="44966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sz="1800" dirty="0"/>
          </a:p>
        </p:txBody>
      </p:sp>
      <p:pic>
        <p:nvPicPr>
          <p:cNvPr id="7" name="Picture 6" descr="A bunch of colorful tangled lines&#10;&#10;Description automatically generated">
            <a:extLst>
              <a:ext uri="{FF2B5EF4-FFF2-40B4-BE49-F238E27FC236}">
                <a16:creationId xmlns:a16="http://schemas.microsoft.com/office/drawing/2014/main" id="{6FD4B916-6A36-4BCF-A903-4956570600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5"/>
          <a:stretch/>
        </p:blipFill>
        <p:spPr>
          <a:xfrm>
            <a:off x="7188329" y="2041371"/>
            <a:ext cx="2632853" cy="20624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ACA7F2-029D-421C-8B1C-698CD811EE49}"/>
              </a:ext>
            </a:extLst>
          </p:cNvPr>
          <p:cNvSpPr txBox="1"/>
          <p:nvPr/>
        </p:nvSpPr>
        <p:spPr>
          <a:xfrm>
            <a:off x="8819166" y="1493058"/>
            <a:ext cx="34570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Image credit: P. Kicsiny</a:t>
            </a:r>
          </a:p>
        </p:txBody>
      </p:sp>
      <p:pic>
        <p:nvPicPr>
          <p:cNvPr id="9" name="Picture 8" descr="A colorful swirly object with many colors&#10;&#10;Description automatically generated with medium confidence">
            <a:extLst>
              <a:ext uri="{FF2B5EF4-FFF2-40B4-BE49-F238E27FC236}">
                <a16:creationId xmlns:a16="http://schemas.microsoft.com/office/drawing/2014/main" id="{A3F7A194-D785-41D1-8E7F-28BE60D450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908" y="1772612"/>
            <a:ext cx="2665103" cy="2665103"/>
          </a:xfrm>
          <a:prstGeom prst="rect">
            <a:avLst/>
          </a:prstGeom>
        </p:spPr>
      </p:pic>
      <p:sp>
        <p:nvSpPr>
          <p:cNvPr id="10" name="TextBox 19">
            <a:extLst>
              <a:ext uri="{FF2B5EF4-FFF2-40B4-BE49-F238E27FC236}">
                <a16:creationId xmlns:a16="http://schemas.microsoft.com/office/drawing/2014/main" id="{EABAE02F-3FAD-4AFA-B06E-957C1D73DA25}"/>
              </a:ext>
            </a:extLst>
          </p:cNvPr>
          <p:cNvSpPr txBox="1"/>
          <p:nvPr/>
        </p:nvSpPr>
        <p:spPr>
          <a:xfrm>
            <a:off x="7131881" y="1466427"/>
            <a:ext cx="1438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FE6FB6"/>
                </a:solidFill>
              </a:rPr>
              <a:t>errors &amp;</a:t>
            </a:r>
          </a:p>
          <a:p>
            <a:r>
              <a:rPr lang="en-US" sz="1400" b="1" dirty="0">
                <a:solidFill>
                  <a:srgbClr val="FE6FB6"/>
                </a:solidFill>
              </a:rPr>
              <a:t>misalignments</a:t>
            </a:r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F4C81AEF-FBF6-410C-B44D-2348318C37D4}"/>
              </a:ext>
            </a:extLst>
          </p:cNvPr>
          <p:cNvSpPr txBox="1"/>
          <p:nvPr/>
        </p:nvSpPr>
        <p:spPr>
          <a:xfrm>
            <a:off x="9242199" y="1996850"/>
            <a:ext cx="14432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CE87F3"/>
                </a:solidFill>
              </a:rPr>
              <a:t>magnet </a:t>
            </a:r>
          </a:p>
          <a:p>
            <a:r>
              <a:rPr lang="en-US" sz="1400" b="1" dirty="0">
                <a:solidFill>
                  <a:srgbClr val="CE87F3"/>
                </a:solidFill>
              </a:rPr>
              <a:t>configurations</a:t>
            </a:r>
          </a:p>
        </p:txBody>
      </p:sp>
      <p:sp>
        <p:nvSpPr>
          <p:cNvPr id="12" name="TextBox 21">
            <a:extLst>
              <a:ext uri="{FF2B5EF4-FFF2-40B4-BE49-F238E27FC236}">
                <a16:creationId xmlns:a16="http://schemas.microsoft.com/office/drawing/2014/main" id="{8D4CBE3A-0C70-40C8-A2D9-ED51134742DB}"/>
              </a:ext>
            </a:extLst>
          </p:cNvPr>
          <p:cNvSpPr txBox="1"/>
          <p:nvPr/>
        </p:nvSpPr>
        <p:spPr>
          <a:xfrm>
            <a:off x="6096000" y="2380827"/>
            <a:ext cx="1238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FEA46B"/>
                </a:solidFill>
              </a:rPr>
              <a:t>experiment </a:t>
            </a:r>
          </a:p>
          <a:p>
            <a:r>
              <a:rPr lang="en-US" sz="1400" b="1" dirty="0">
                <a:solidFill>
                  <a:srgbClr val="FEA46B"/>
                </a:solidFill>
              </a:rPr>
              <a:t>solenoid</a:t>
            </a:r>
          </a:p>
        </p:txBody>
      </p:sp>
      <p:sp>
        <p:nvSpPr>
          <p:cNvPr id="13" name="TextBox 22">
            <a:extLst>
              <a:ext uri="{FF2B5EF4-FFF2-40B4-BE49-F238E27FC236}">
                <a16:creationId xmlns:a16="http://schemas.microsoft.com/office/drawing/2014/main" id="{5214EDBD-FB86-4B51-8D32-B566B70BA7B0}"/>
              </a:ext>
            </a:extLst>
          </p:cNvPr>
          <p:cNvSpPr txBox="1"/>
          <p:nvPr/>
        </p:nvSpPr>
        <p:spPr>
          <a:xfrm>
            <a:off x="9367489" y="3574847"/>
            <a:ext cx="1609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FDD380"/>
                </a:solidFill>
              </a:rPr>
              <a:t>forces between </a:t>
            </a:r>
          </a:p>
          <a:p>
            <a:r>
              <a:rPr lang="en-US" sz="1400" b="1" dirty="0">
                <a:solidFill>
                  <a:srgbClr val="FDD380"/>
                </a:solidFill>
              </a:rPr>
              <a:t>beams</a:t>
            </a:r>
          </a:p>
        </p:txBody>
      </p:sp>
      <p:sp>
        <p:nvSpPr>
          <p:cNvPr id="14" name="TextBox 23">
            <a:extLst>
              <a:ext uri="{FF2B5EF4-FFF2-40B4-BE49-F238E27FC236}">
                <a16:creationId xmlns:a16="http://schemas.microsoft.com/office/drawing/2014/main" id="{ACA73CD3-BCCE-4C97-9E44-D80CB4E707B5}"/>
              </a:ext>
            </a:extLst>
          </p:cNvPr>
          <p:cNvSpPr txBox="1"/>
          <p:nvPr/>
        </p:nvSpPr>
        <p:spPr>
          <a:xfrm>
            <a:off x="6439272" y="3749450"/>
            <a:ext cx="1180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7DDF7E"/>
                </a:solidFill>
              </a:rPr>
              <a:t>radiation</a:t>
            </a:r>
          </a:p>
        </p:txBody>
      </p:sp>
      <p:sp>
        <p:nvSpPr>
          <p:cNvPr id="15" name="TextBox 25">
            <a:extLst>
              <a:ext uri="{FF2B5EF4-FFF2-40B4-BE49-F238E27FC236}">
                <a16:creationId xmlns:a16="http://schemas.microsoft.com/office/drawing/2014/main" id="{BD1DC6A0-04FB-4EC1-B825-97F9E595B57D}"/>
              </a:ext>
            </a:extLst>
          </p:cNvPr>
          <p:cNvSpPr txBox="1"/>
          <p:nvPr/>
        </p:nvSpPr>
        <p:spPr>
          <a:xfrm>
            <a:off x="7426482" y="4219807"/>
            <a:ext cx="1941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FE6464"/>
                </a:solidFill>
              </a:rPr>
              <a:t>nonlinearities</a:t>
            </a:r>
          </a:p>
          <a:p>
            <a:endParaRPr lang="en-US" sz="1400" b="1" dirty="0">
              <a:solidFill>
                <a:srgbClr val="FE6464"/>
              </a:solidFill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4E7D704D-39D1-4D03-B867-6337DF0ED491}"/>
              </a:ext>
            </a:extLst>
          </p:cNvPr>
          <p:cNvSpPr/>
          <p:nvPr/>
        </p:nvSpPr>
        <p:spPr>
          <a:xfrm rot="5677380">
            <a:off x="6965346" y="4778987"/>
            <a:ext cx="828626" cy="307777"/>
          </a:xfrm>
          <a:prstGeom prst="rightArrow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92FF441A-16A1-4EEE-B22E-832C34565244}"/>
              </a:ext>
            </a:extLst>
          </p:cNvPr>
          <p:cNvSpPr/>
          <p:nvPr/>
        </p:nvSpPr>
        <p:spPr>
          <a:xfrm rot="3072258">
            <a:off x="9037704" y="4778988"/>
            <a:ext cx="828626" cy="307777"/>
          </a:xfrm>
          <a:prstGeom prst="rightArrow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21">
            <a:extLst>
              <a:ext uri="{FF2B5EF4-FFF2-40B4-BE49-F238E27FC236}">
                <a16:creationId xmlns:a16="http://schemas.microsoft.com/office/drawing/2014/main" id="{460FD31A-2CC8-4C71-B1AD-C2F593BCA34F}"/>
              </a:ext>
            </a:extLst>
          </p:cNvPr>
          <p:cNvSpPr txBox="1"/>
          <p:nvPr/>
        </p:nvSpPr>
        <p:spPr>
          <a:xfrm>
            <a:off x="6811522" y="5359603"/>
            <a:ext cx="1136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Luminosity</a:t>
            </a:r>
          </a:p>
        </p:txBody>
      </p:sp>
      <p:sp>
        <p:nvSpPr>
          <p:cNvPr id="19" name="TextBox 21">
            <a:extLst>
              <a:ext uri="{FF2B5EF4-FFF2-40B4-BE49-F238E27FC236}">
                <a16:creationId xmlns:a16="http://schemas.microsoft.com/office/drawing/2014/main" id="{8D8F9E12-172F-4E0A-87AB-391F6225FC75}"/>
              </a:ext>
            </a:extLst>
          </p:cNvPr>
          <p:cNvSpPr txBox="1"/>
          <p:nvPr/>
        </p:nvSpPr>
        <p:spPr>
          <a:xfrm>
            <a:off x="9312420" y="5262468"/>
            <a:ext cx="903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Stability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8C3E1F37-0391-4EB5-AE40-B323D63BF7BF}"/>
              </a:ext>
            </a:extLst>
          </p:cNvPr>
          <p:cNvSpPr/>
          <p:nvPr/>
        </p:nvSpPr>
        <p:spPr>
          <a:xfrm rot="580227">
            <a:off x="9559290" y="2672271"/>
            <a:ext cx="828626" cy="307777"/>
          </a:xfrm>
          <a:prstGeom prst="rightArrow">
            <a:avLst/>
          </a:prstGeom>
          <a:solidFill>
            <a:srgbClr val="CE87F3"/>
          </a:solidFill>
          <a:ln>
            <a:solidFill>
              <a:srgbClr val="CE87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C24963-6E21-49D0-A890-ABA89687DB12}"/>
              </a:ext>
            </a:extLst>
          </p:cNvPr>
          <p:cNvSpPr txBox="1"/>
          <p:nvPr/>
        </p:nvSpPr>
        <p:spPr>
          <a:xfrm>
            <a:off x="10423525" y="2716085"/>
            <a:ext cx="1057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CE87F3"/>
                </a:solidFill>
              </a:rPr>
              <a:t>Beam size</a:t>
            </a:r>
          </a:p>
        </p:txBody>
      </p:sp>
    </p:spTree>
    <p:extLst>
      <p:ext uri="{BB962C8B-B14F-4D97-AF65-F5344CB8AC3E}">
        <p14:creationId xmlns:p14="http://schemas.microsoft.com/office/powerpoint/2010/main" val="217389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/>
      <p:bldP spid="19" grpId="0"/>
      <p:bldP spid="21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Xsuite as Software Framework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3A52A09-C46F-4326-8C69-F42D3B676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44" y="1306444"/>
            <a:ext cx="12043156" cy="569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071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54D11F1-DE18-4CCC-81A6-04BC47B568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07252B-96AD-45F5-AC10-2DF7006175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E334EE-F3C0-4601-859C-194D13E31C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Beam Sizes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1690AD6-A767-4E6E-BB45-C3F3B2B934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44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Various effects contribute to beam size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Introduce individual effects in Xsuite under controlled conditions</a:t>
            </a:r>
          </a:p>
          <a:p>
            <a:pPr marL="972884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733" dirty="0"/>
              <a:t>Benchmark to results from established codes</a:t>
            </a:r>
          </a:p>
          <a:p>
            <a:pPr marL="972884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733" dirty="0"/>
              <a:t>Understand contributions from individual sources</a:t>
            </a:r>
          </a:p>
          <a:p>
            <a:pPr marL="972884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733" dirty="0"/>
              <a:t>Eventually understand interplay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E.g. Magnet alignment errors:</a:t>
            </a:r>
          </a:p>
          <a:p>
            <a:pPr marL="972884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Study with 500 randomly generated misaligned FCC-</a:t>
            </a:r>
            <a:r>
              <a:rPr lang="en-GB" sz="1800" dirty="0" err="1"/>
              <a:t>ee</a:t>
            </a:r>
            <a:r>
              <a:rPr lang="en-GB" sz="1800" dirty="0"/>
              <a:t> models</a:t>
            </a:r>
          </a:p>
          <a:p>
            <a:pPr marL="972884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Same average misalignment – different error “seed”</a:t>
            </a:r>
          </a:p>
          <a:p>
            <a:pPr marL="972884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Compare to legacy code – SAD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Size from Synchrotron Radiation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487359-4D6C-4EAD-B48B-C3B58A2E7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807" y="1842488"/>
            <a:ext cx="5378262" cy="410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363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2BF1E28B-0CBB-44E8-A01F-CD7CFCDCFDD7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/>
            <p:txBody>
              <a:bodyPr/>
              <a:lstStyle/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More natural to plot </a:t>
                </a:r>
                <a:r>
                  <a:rPr lang="en-US" sz="2000" b="1" dirty="0"/>
                  <a:t>logarithm</a:t>
                </a:r>
                <a:r>
                  <a:rPr lang="en-US" sz="2000" dirty="0"/>
                  <a:t> of emittance – normally distributed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𝐿𝑜𝑔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p>
                              <m:sSup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</m:e>
                              <m:sub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𝑆𝐴𝐷</m:t>
                                </m:r>
                              </m:sub>
                            </m:sSub>
                          </m:e>
                        </m:rad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=−35.36±1.07</m:t>
                    </m:r>
                  </m:oMath>
                </a14:m>
                <a:endParaRPr lang="en-US" sz="1800" dirty="0"/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𝐿𝑜𝑔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p>
                              <m:sSup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</m:e>
                              <m:sub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𝑋𝑠𝑢𝑖𝑡𝑒</m:t>
                                </m:r>
                              </m:sub>
                            </m:sSub>
                          </m:e>
                        </m:rad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=−35.33±1.06</m:t>
                    </m:r>
                  </m:oMath>
                </a14:m>
                <a:endParaRPr lang="en-CH" sz="1800" dirty="0"/>
              </a:p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Extremely good agreement between emittance obtained from </a:t>
                </a:r>
                <a:r>
                  <a:rPr lang="en-US" sz="2000" b="1" dirty="0"/>
                  <a:t>individual errors </a:t>
                </a:r>
                <a:r>
                  <a:rPr lang="en-US" sz="2000" dirty="0"/>
                  <a:t>seeds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/>
                  <a:t>Small disagreement probably due to randomness of </a:t>
                </a:r>
                <a:r>
                  <a:rPr lang="en-US" sz="1800" b="1" dirty="0"/>
                  <a:t>quantum excitation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/>
                  <a:t>Disagreement </a:t>
                </a:r>
                <a:r>
                  <a:rPr lang="en-US" sz="1800" b="1" dirty="0"/>
                  <a:t>decreases</a:t>
                </a:r>
                <a:r>
                  <a:rPr lang="en-US" sz="1800" dirty="0"/>
                  <a:t> with </a:t>
                </a:r>
                <a:r>
                  <a:rPr lang="en-US" sz="1800" b="1" dirty="0"/>
                  <a:t>increasing statistics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H" sz="2067" b="1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2BF1E28B-0CBB-44E8-A01F-CD7CFCDCFD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blipFill>
                <a:blip r:embed="rId2"/>
                <a:stretch>
                  <a:fillRect l="-1023" t="-5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Size from Synchrotron Radiation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D477DB-E2A5-45D4-867C-C060A8D98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400" y="1698002"/>
            <a:ext cx="5845450" cy="429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87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2BF1E28B-0CBB-44E8-A01F-CD7CFCDCFDD7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/>
            <p:txBody>
              <a:bodyPr/>
              <a:lstStyle/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More natural to plot </a:t>
                </a:r>
                <a:r>
                  <a:rPr lang="en-US" sz="2000" b="1" dirty="0"/>
                  <a:t>logarithm</a:t>
                </a:r>
                <a:r>
                  <a:rPr lang="en-US" sz="2000" dirty="0"/>
                  <a:t> of emittance – normally distributed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𝐿𝑜𝑔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1800" i="1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p>
                              <m:sSup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𝑆𝐴𝐷</m:t>
                                </m:r>
                              </m:sub>
                            </m:sSub>
                          </m:e>
                        </m:rad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=−35.36±1.07</m:t>
                    </m:r>
                  </m:oMath>
                </a14:m>
                <a:endParaRPr lang="en-US" sz="1800" dirty="0"/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𝐿𝑜𝑔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1800" i="1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p>
                              <m:sSup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𝑋𝑠𝑢𝑖𝑡𝑒</m:t>
                                </m:r>
                              </m:sub>
                            </m:sSub>
                          </m:e>
                        </m:rad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=−35.33±1.06</m:t>
                    </m:r>
                  </m:oMath>
                </a14:m>
                <a:endParaRPr lang="en-CH" sz="1800" dirty="0"/>
              </a:p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Extremely good agreement between emittance obtained from </a:t>
                </a:r>
                <a:r>
                  <a:rPr lang="en-US" sz="2000" b="1" dirty="0"/>
                  <a:t>individual errors </a:t>
                </a:r>
                <a:r>
                  <a:rPr lang="en-US" sz="2000" dirty="0"/>
                  <a:t>seeds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/>
                  <a:t>Small disagreement probably due to randomness of </a:t>
                </a:r>
                <a:r>
                  <a:rPr lang="en-US" sz="1800" b="1" dirty="0"/>
                  <a:t>quantum excitation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/>
                  <a:t>Disagreement </a:t>
                </a:r>
                <a:r>
                  <a:rPr lang="en-US" sz="1800" b="1" dirty="0"/>
                  <a:t>decreases</a:t>
                </a:r>
                <a:r>
                  <a:rPr lang="en-US" sz="1800" dirty="0"/>
                  <a:t> with </a:t>
                </a:r>
                <a:r>
                  <a:rPr lang="en-US" sz="1800" b="1" dirty="0"/>
                  <a:t>increasing statistics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67" b="1" dirty="0"/>
                  <a:t>Systematic approach also allows close study of impact of individual magnets</a:t>
                </a:r>
                <a:endParaRPr lang="en-CH" sz="2067" b="1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2BF1E28B-0CBB-44E8-A01F-CD7CFCDCFD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blipFill>
                <a:blip r:embed="rId2"/>
                <a:stretch>
                  <a:fillRect l="-1136" t="-592" r="-1932" b="-119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Size from Synchrotron Radiation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879746-E37F-471B-9FCA-5053EC9A4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8077" y="1872000"/>
            <a:ext cx="5214026" cy="438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34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Xsuite allows simulation of multiple effects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E.g. Radiation and coupling from magnets and from beam-beam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Study how much beam size increases due to beam-beam</a:t>
            </a:r>
          </a:p>
          <a:p>
            <a:pPr marL="972884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733" dirty="0"/>
              <a:t>For different beam sizes due to magnets</a:t>
            </a:r>
          </a:p>
          <a:p>
            <a:pPr marL="972884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733" dirty="0"/>
              <a:t>Benchmark with legacy codes</a:t>
            </a:r>
          </a:p>
          <a:p>
            <a:pPr marL="972884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733" dirty="0"/>
              <a:t>Set targets for corrections without beam-beam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Allow for detailed and extensive parameter scans</a:t>
            </a:r>
          </a:p>
          <a:p>
            <a:pPr marL="972884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733" dirty="0"/>
              <a:t>Tolerances from magnets and number of particles (Intensity)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Multiple Factors: Lattice and Beam-beam</a:t>
            </a:r>
          </a:p>
        </p:txBody>
      </p:sp>
      <p:pic>
        <p:nvPicPr>
          <p:cNvPr id="5" name="Picture 4" descr="A group of graphs with numbers&#10;&#10;Description automatically generated">
            <a:extLst>
              <a:ext uri="{FF2B5EF4-FFF2-40B4-BE49-F238E27FC236}">
                <a16:creationId xmlns:a16="http://schemas.microsoft.com/office/drawing/2014/main" id="{7C974BAF-A85E-4615-932C-FA6B00FF5C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03" b="51380"/>
          <a:stretch/>
        </p:blipFill>
        <p:spPr>
          <a:xfrm>
            <a:off x="8123112" y="1306444"/>
            <a:ext cx="3997552" cy="245816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15C5AFA-885D-4F30-A746-2492236C5E02}"/>
              </a:ext>
            </a:extLst>
          </p:cNvPr>
          <p:cNvGrpSpPr/>
          <p:nvPr/>
        </p:nvGrpSpPr>
        <p:grpSpPr>
          <a:xfrm>
            <a:off x="6237602" y="3665119"/>
            <a:ext cx="4103132" cy="3192881"/>
            <a:chOff x="6237602" y="3665119"/>
            <a:chExt cx="4103132" cy="3192881"/>
          </a:xfrm>
        </p:grpSpPr>
        <p:pic>
          <p:nvPicPr>
            <p:cNvPr id="6" name="Picture 5" descr="A graph of a number of numbers and lines&#10;&#10;AI-generated content may be incorrect.">
              <a:extLst>
                <a:ext uri="{FF2B5EF4-FFF2-40B4-BE49-F238E27FC236}">
                  <a16:creationId xmlns:a16="http://schemas.microsoft.com/office/drawing/2014/main" id="{BCDFB04F-6727-464D-BFB4-47465FFD1A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81" r="8470"/>
            <a:stretch/>
          </p:blipFill>
          <p:spPr>
            <a:xfrm>
              <a:off x="6237602" y="3665119"/>
              <a:ext cx="4103132" cy="311058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135DD76-1D22-4364-A8BF-4A2412F678C7}"/>
                </a:ext>
              </a:extLst>
            </p:cNvPr>
            <p:cNvSpPr txBox="1"/>
            <p:nvPr/>
          </p:nvSpPr>
          <p:spPr>
            <a:xfrm rot="16200000">
              <a:off x="5306397" y="5089606"/>
              <a:ext cx="226243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Beam size</a:t>
              </a:r>
              <a:r>
                <a:rPr lang="en-GB" sz="1100" baseline="30000" dirty="0"/>
                <a:t>2</a:t>
              </a:r>
              <a:r>
                <a:rPr lang="en-GB" sz="1100" dirty="0"/>
                <a:t> / 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1DBE26B-A2A8-4691-84D0-11D202A911B6}"/>
                </a:ext>
              </a:extLst>
            </p:cNvPr>
            <p:cNvSpPr txBox="1"/>
            <p:nvPr/>
          </p:nvSpPr>
          <p:spPr>
            <a:xfrm>
              <a:off x="6720840" y="6596390"/>
              <a:ext cx="361989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- Beam size without BB / Target beam size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7078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07844C6-33FB-46DA-9278-AD987172B36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44CA4E-3ED9-4864-8DE1-533EA2AA24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C83F18A-E3F6-4EA1-AFCC-D7FC2191F9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Luminosity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173AE6E-5499-48C2-8C78-B51B02FA1C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560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Small beam size important for luminosity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Full Picture of luminosity more complicated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Impact of collective effects of colliding particles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Needs to be computed using numerical integration – LPAP contribution to Xsuite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Complex and computationally intensive parameter scans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733" dirty="0"/>
              <a:t>Optimise beam size, number of particles and number of colliding bunches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733" dirty="0"/>
              <a:t>Optimisation together with simulations with electron clouds L. Sabato (LPAP)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733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Luminosity – Number of Particles</a:t>
            </a:r>
          </a:p>
        </p:txBody>
      </p:sp>
      <p:pic>
        <p:nvPicPr>
          <p:cNvPr id="7" name="Picture 6" descr="A graph of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C81EB7EC-4AFB-4589-BF48-C057E47291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601" y="1918676"/>
            <a:ext cx="5789937" cy="434245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9660B0F-9B23-4AD9-A43A-D61B85A4FE95}"/>
                  </a:ext>
                </a:extLst>
              </p:cNvPr>
              <p:cNvSpPr txBox="1"/>
              <p:nvPr/>
            </p:nvSpPr>
            <p:spPr>
              <a:xfrm>
                <a:off x="7248525" y="6010575"/>
                <a:ext cx="4200525" cy="4948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sz="1400" dirty="0"/>
                  <a:t>Particles/ bunch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9660B0F-9B23-4AD9-A43A-D61B85A4F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525" y="6010575"/>
                <a:ext cx="4200525" cy="494879"/>
              </a:xfrm>
              <a:prstGeom prst="rect">
                <a:avLst/>
              </a:prstGeom>
              <a:blipFill>
                <a:blip r:embed="rId3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8750CC1-341E-4979-B571-6085900855EC}"/>
              </a:ext>
            </a:extLst>
          </p:cNvPr>
          <p:cNvSpPr txBox="1"/>
          <p:nvPr/>
        </p:nvSpPr>
        <p:spPr>
          <a:xfrm rot="16200000">
            <a:off x="4288415" y="3963957"/>
            <a:ext cx="4200525" cy="4890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GB" sz="1400" dirty="0"/>
              <a:t>Luminosity/collision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9597A1-2F19-4798-9197-BAC63DD17A5B}"/>
              </a:ext>
            </a:extLst>
          </p:cNvPr>
          <p:cNvSpPr/>
          <p:nvPr/>
        </p:nvSpPr>
        <p:spPr>
          <a:xfrm>
            <a:off x="7086600" y="2524125"/>
            <a:ext cx="695325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31946F-FBC5-4604-8159-8FCA954FBA60}"/>
              </a:ext>
            </a:extLst>
          </p:cNvPr>
          <p:cNvSpPr txBox="1"/>
          <p:nvPr/>
        </p:nvSpPr>
        <p:spPr>
          <a:xfrm>
            <a:off x="7003743" y="2285437"/>
            <a:ext cx="1647825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GB" sz="1000" dirty="0"/>
              <a:t>-Beam size/default</a:t>
            </a:r>
          </a:p>
        </p:txBody>
      </p:sp>
    </p:spTree>
    <p:extLst>
      <p:ext uri="{BB962C8B-B14F-4D97-AF65-F5344CB8AC3E}">
        <p14:creationId xmlns:p14="http://schemas.microsoft.com/office/powerpoint/2010/main" val="1350519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719F61D5-1C62-419E-B7E1-BC34549D5C8B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590400" y="1872000"/>
                <a:ext cx="6105675" cy="411840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Most likely next generation collider at CERN post LHC</a:t>
                </a:r>
              </a:p>
              <a:p>
                <a:pPr marL="972884" lvl="1" indent="-342900">
                  <a:buFont typeface="Arial" panose="020B0604020202020204" pitchFamily="34" charset="0"/>
                  <a:buChar char="•"/>
                </a:pPr>
                <a:r>
                  <a:rPr lang="en-GB" sz="1733" dirty="0"/>
                  <a:t>First stage: 90 km </a:t>
                </a:r>
                <a:r>
                  <a:rPr lang="en-GB" sz="1733" b="1" dirty="0"/>
                  <a:t>electron-positron</a:t>
                </a:r>
                <a:r>
                  <a:rPr lang="en-GB" sz="1733" dirty="0"/>
                  <a:t> collider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Unprecedented challenges pushing the frontier of </a:t>
                </a:r>
                <a:r>
                  <a:rPr lang="en-GB" sz="2000" b="1" dirty="0"/>
                  <a:t>energy</a:t>
                </a:r>
                <a:r>
                  <a:rPr lang="en-GB" sz="2000" dirty="0"/>
                  <a:t> and </a:t>
                </a:r>
                <a:r>
                  <a:rPr lang="en-GB" sz="2000" b="1" dirty="0"/>
                  <a:t>luminosity</a:t>
                </a:r>
              </a:p>
              <a:p>
                <a:pPr marL="915734" lvl="1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Beam energy up to </a:t>
                </a:r>
                <a:r>
                  <a:rPr lang="en-GB" sz="1800" b="1" dirty="0"/>
                  <a:t>182.5 GeV</a:t>
                </a:r>
              </a:p>
              <a:p>
                <a:pPr marL="915734" lvl="1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Luminosity up to </a:t>
                </a:r>
                <a14:m>
                  <m:oMath xmlns:m="http://schemas.openxmlformats.org/officeDocument/2006/math">
                    <m:r>
                      <a:rPr lang="en-GB" sz="1800" b="1" i="1" smtClean="0">
                        <a:latin typeface="Cambria Math" panose="02040503050406030204" pitchFamily="18" charset="0"/>
                      </a:rPr>
                      <m:t>𝟐𝟑𝟎</m:t>
                    </m:r>
                    <m:r>
                      <a:rPr lang="en-GB" sz="1800" b="1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1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𝟑𝟒</m:t>
                        </m:r>
                      </m:sup>
                    </m:sSup>
                    <m:sSup>
                      <m:sSupPr>
                        <m:ctrlPr>
                          <a:rPr lang="en-GB" sz="1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1" i="0" smtClean="0">
                            <a:latin typeface="Cambria Math" panose="02040503050406030204" pitchFamily="18" charset="0"/>
                          </a:rPr>
                          <m:t>𝐜𝐦</m:t>
                        </m:r>
                      </m:e>
                      <m:sup>
                        <m:r>
                          <a:rPr lang="en-GB" sz="1800" b="1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1800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GB" sz="1800" b="1" i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1" i="0" smtClean="0">
                            <a:latin typeface="Cambria Math" panose="02040503050406030204" pitchFamily="18" charset="0"/>
                          </a:rPr>
                          <m:t>𝐬</m:t>
                        </m:r>
                      </m:e>
                      <m:sup>
                        <m:r>
                          <a:rPr lang="en-GB" sz="1800" b="1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1800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GB" sz="1800" b="1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Addition challenges</a:t>
                </a:r>
              </a:p>
              <a:p>
                <a:pPr marL="915734" lvl="1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Beam </a:t>
                </a:r>
                <a:r>
                  <a:rPr lang="en-GB" sz="1800" b="1" dirty="0"/>
                  <a:t>size</a:t>
                </a:r>
                <a:r>
                  <a:rPr lang="en-GB" sz="1800" dirty="0"/>
                  <a:t> control</a:t>
                </a:r>
              </a:p>
              <a:p>
                <a:pPr marL="915734" lvl="1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Acceptable </a:t>
                </a:r>
                <a:r>
                  <a:rPr lang="en-GB" sz="1800" b="1" dirty="0"/>
                  <a:t>stability</a:t>
                </a:r>
                <a:r>
                  <a:rPr lang="en-GB" sz="1800" dirty="0"/>
                  <a:t> and </a:t>
                </a:r>
                <a:r>
                  <a:rPr lang="en-GB" sz="1800" b="1" dirty="0"/>
                  <a:t>lifetimes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Sources of </a:t>
                </a:r>
                <a:r>
                  <a:rPr lang="en-GB" sz="2000" b="1" dirty="0"/>
                  <a:t>perturbations</a:t>
                </a:r>
                <a:r>
                  <a:rPr lang="en-GB" sz="2000" dirty="0"/>
                  <a:t> include</a:t>
                </a:r>
              </a:p>
              <a:p>
                <a:pPr marL="915734" lvl="1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High </a:t>
                </a:r>
                <a:r>
                  <a:rPr lang="en-GB" sz="1800" b="1" dirty="0"/>
                  <a:t>radiation</a:t>
                </a:r>
                <a:endParaRPr lang="en-GB" sz="1800" dirty="0"/>
              </a:p>
              <a:p>
                <a:pPr marL="915734" lvl="1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Strong </a:t>
                </a:r>
                <a:r>
                  <a:rPr lang="en-GB" sz="1800" b="1" dirty="0"/>
                  <a:t>beam-beam</a:t>
                </a:r>
                <a:r>
                  <a:rPr lang="en-GB" sz="1800" dirty="0"/>
                  <a:t> interactions</a:t>
                </a:r>
              </a:p>
              <a:p>
                <a:pPr marL="915734" lvl="1" indent="-285750">
                  <a:buFont typeface="Arial" panose="020B0604020202020204" pitchFamily="34" charset="0"/>
                  <a:buChar char="•"/>
                </a:pPr>
                <a:r>
                  <a:rPr lang="en-GB" sz="1800" b="1" dirty="0"/>
                  <a:t>Magnet</a:t>
                </a:r>
                <a:r>
                  <a:rPr lang="en-GB" sz="1800" dirty="0"/>
                  <a:t>, </a:t>
                </a:r>
                <a:r>
                  <a:rPr lang="en-GB" sz="1800" b="1" dirty="0"/>
                  <a:t>alignment</a:t>
                </a:r>
                <a:r>
                  <a:rPr lang="en-GB" sz="1800" dirty="0"/>
                  <a:t> and measurement </a:t>
                </a:r>
                <a:r>
                  <a:rPr lang="en-GB" sz="1800" b="1" dirty="0"/>
                  <a:t>errors</a:t>
                </a:r>
              </a:p>
            </p:txBody>
          </p:sp>
        </mc:Choice>
        <mc:Fallback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719F61D5-1C62-419E-B7E1-BC34549D5C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90400" y="1872000"/>
                <a:ext cx="6105675" cy="4118400"/>
              </a:xfrm>
              <a:blipFill>
                <a:blip r:embed="rId2"/>
                <a:stretch>
                  <a:fillRect l="-899" t="-2219" b="-41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8062F54E-82E4-4E99-9318-3DBA83A84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 Overview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F3FAF2-CFE0-4693-B439-6A7E17EB5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127" y="1512128"/>
            <a:ext cx="5491390" cy="480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32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Luminosity highly dependent on beam size control at interaction point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Offset location of beam size minimum compared to second beam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Important tolerance input for error tolerances and correction strategies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67" dirty="0"/>
              <a:t>Compute luminosity using numerical integration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67" dirty="0"/>
              <a:t>Very high sensitivity in control in vertical plane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67" dirty="0"/>
              <a:t>Similar studies performed to determine other tolerances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Luminosity – IP Perturbations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BEC2D6-91B4-4861-8E17-71DA11A4B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670" y="2621688"/>
            <a:ext cx="5115026" cy="409468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E19DF0B-6E4B-4369-A35E-4FDC98C32D6E}"/>
              </a:ext>
            </a:extLst>
          </p:cNvPr>
          <p:cNvCxnSpPr>
            <a:cxnSpLocks/>
          </p:cNvCxnSpPr>
          <p:nvPr/>
        </p:nvCxnSpPr>
        <p:spPr>
          <a:xfrm flipV="1">
            <a:off x="7004877" y="2094866"/>
            <a:ext cx="4245330" cy="290830"/>
          </a:xfrm>
          <a:prstGeom prst="line">
            <a:avLst/>
          </a:prstGeom>
          <a:ln w="28575">
            <a:solidFill>
              <a:srgbClr val="0000BC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3C40DC1-B91F-4CA0-9235-AC58E7D46315}"/>
              </a:ext>
            </a:extLst>
          </p:cNvPr>
          <p:cNvSpPr/>
          <p:nvPr/>
        </p:nvSpPr>
        <p:spPr>
          <a:xfrm>
            <a:off x="8415046" y="737948"/>
            <a:ext cx="1447800" cy="1450183"/>
          </a:xfrm>
          <a:custGeom>
            <a:avLst/>
            <a:gdLst>
              <a:gd name="connsiteX0" fmla="*/ 0 w 1447800"/>
              <a:gd name="connsiteY0" fmla="*/ 9525 h 1450183"/>
              <a:gd name="connsiteX1" fmla="*/ 716756 w 1447800"/>
              <a:gd name="connsiteY1" fmla="*/ 1450181 h 1450183"/>
              <a:gd name="connsiteX2" fmla="*/ 1447800 w 1447800"/>
              <a:gd name="connsiteY2" fmla="*/ 0 h 1450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7800" h="1450183">
                <a:moveTo>
                  <a:pt x="0" y="9525"/>
                </a:moveTo>
                <a:cubicBezTo>
                  <a:pt x="237728" y="730646"/>
                  <a:pt x="475456" y="1451768"/>
                  <a:pt x="716756" y="1450181"/>
                </a:cubicBezTo>
                <a:cubicBezTo>
                  <a:pt x="958056" y="1448594"/>
                  <a:pt x="1202928" y="724297"/>
                  <a:pt x="1447800" y="0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814C8B7-865F-452D-8F37-88A66527B5FD}"/>
              </a:ext>
            </a:extLst>
          </p:cNvPr>
          <p:cNvSpPr/>
          <p:nvPr/>
        </p:nvSpPr>
        <p:spPr>
          <a:xfrm>
            <a:off x="8426450" y="743750"/>
            <a:ext cx="1447800" cy="1450183"/>
          </a:xfrm>
          <a:custGeom>
            <a:avLst/>
            <a:gdLst>
              <a:gd name="connsiteX0" fmla="*/ 0 w 1447800"/>
              <a:gd name="connsiteY0" fmla="*/ 9525 h 1450183"/>
              <a:gd name="connsiteX1" fmla="*/ 716756 w 1447800"/>
              <a:gd name="connsiteY1" fmla="*/ 1450181 h 1450183"/>
              <a:gd name="connsiteX2" fmla="*/ 1447800 w 1447800"/>
              <a:gd name="connsiteY2" fmla="*/ 0 h 1450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7800" h="1450183">
                <a:moveTo>
                  <a:pt x="0" y="9525"/>
                </a:moveTo>
                <a:cubicBezTo>
                  <a:pt x="237728" y="730646"/>
                  <a:pt x="475456" y="1451768"/>
                  <a:pt x="716756" y="1450181"/>
                </a:cubicBezTo>
                <a:cubicBezTo>
                  <a:pt x="958056" y="1448594"/>
                  <a:pt x="1202928" y="724297"/>
                  <a:pt x="1447800" y="0"/>
                </a:cubicBezTo>
              </a:path>
            </a:pathLst>
          </a:cu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E21DFA4-E700-46C1-AFA2-4F6067F840CF}"/>
              </a:ext>
            </a:extLst>
          </p:cNvPr>
          <p:cNvCxnSpPr>
            <a:cxnSpLocks/>
          </p:cNvCxnSpPr>
          <p:nvPr/>
        </p:nvCxnSpPr>
        <p:spPr>
          <a:xfrm flipV="1">
            <a:off x="9127542" y="685800"/>
            <a:ext cx="0" cy="1554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99364A3-E63E-4466-B1E2-15EE62044A2B}"/>
              </a:ext>
            </a:extLst>
          </p:cNvPr>
          <p:cNvCxnSpPr>
            <a:cxnSpLocks/>
          </p:cNvCxnSpPr>
          <p:nvPr/>
        </p:nvCxnSpPr>
        <p:spPr>
          <a:xfrm flipH="1" flipV="1">
            <a:off x="7016281" y="2094866"/>
            <a:ext cx="4245330" cy="29083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AF9A128-F5EE-4A4D-AB02-9C423DF15615}"/>
              </a:ext>
            </a:extLst>
          </p:cNvPr>
          <p:cNvSpPr/>
          <p:nvPr/>
        </p:nvSpPr>
        <p:spPr>
          <a:xfrm rot="284242" flipV="1">
            <a:off x="8941097" y="2082749"/>
            <a:ext cx="370169" cy="28287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A2E3822-223F-4484-B99E-12536920E2BC}"/>
              </a:ext>
            </a:extLst>
          </p:cNvPr>
          <p:cNvSpPr/>
          <p:nvPr/>
        </p:nvSpPr>
        <p:spPr>
          <a:xfrm rot="21315758">
            <a:off x="8947839" y="2189954"/>
            <a:ext cx="359405" cy="9531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27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7 L 0.025 -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3578C44-F082-4B57-A0AE-D45C085F60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7AFFA6-6298-4343-9741-A7E6D302A8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68D7D88-64CE-4879-B547-364AB81208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Lifetime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0F5DBA8-D333-4053-86B3-7ABC95E875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6373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Lifetime studies with magnets and beam-beam effects possible in Xsuite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Benchmarked to legacy models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67" dirty="0"/>
              <a:t>Xsuite enables more detailed simulations 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E.g. with specific errors and/or corrections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Addition of other effects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67" dirty="0"/>
              <a:t>Lifetime simulations extremely computationally intensive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Track 100,000 particles’ trajectory for thousands of turns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Sufficient loss events required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Lifetime and Stability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AF46FD-862C-4CEE-A7E1-9224B10D4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271" y="987175"/>
            <a:ext cx="4975476" cy="540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1954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Often use other indicators to optimise lifetime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Many traditional indicators tested and implemented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sz="1800" dirty="0"/>
              <a:t>Models set up in </a:t>
            </a:r>
            <a:r>
              <a:rPr lang="en-GB" sz="1800" dirty="0" err="1"/>
              <a:t>XSuite</a:t>
            </a:r>
            <a:endParaRPr lang="en-GB" sz="1800" dirty="0"/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sz="1800" dirty="0"/>
              <a:t>Benchmarked against other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Indicators studied (and benchmarked)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sz="1800" b="1" dirty="0"/>
              <a:t>Optics</a:t>
            </a:r>
          </a:p>
          <a:p>
            <a:pPr marL="1779713" lvl="2" indent="-285750">
              <a:buFont typeface="Arial" panose="020B0604020202020204" pitchFamily="34" charset="0"/>
              <a:buChar char="•"/>
            </a:pPr>
            <a:r>
              <a:rPr lang="en-GB" sz="1800" dirty="0"/>
              <a:t>Linear approximation of motion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sz="1800" b="1" dirty="0"/>
              <a:t>Beam size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sz="1800" b="1" dirty="0"/>
              <a:t>Dynamic aperture</a:t>
            </a:r>
          </a:p>
          <a:p>
            <a:pPr marL="1779713" lvl="2" indent="-285750">
              <a:buFont typeface="Arial" panose="020B0604020202020204" pitchFamily="34" charset="0"/>
              <a:buChar char="•"/>
            </a:pPr>
            <a:r>
              <a:rPr lang="en-GB" sz="1800" dirty="0"/>
              <a:t>Stable transverse phase space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sz="1800" b="1" dirty="0"/>
              <a:t>Momentum acceptance</a:t>
            </a:r>
          </a:p>
          <a:p>
            <a:pPr marL="1779713" lvl="2" indent="-285750">
              <a:buFont typeface="Arial" panose="020B0604020202020204" pitchFamily="34" charset="0"/>
              <a:buChar char="•"/>
            </a:pPr>
            <a:r>
              <a:rPr lang="en-GB" sz="1800" dirty="0"/>
              <a:t>Off-momentum dynamic aperture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sz="1800" b="1" dirty="0"/>
              <a:t>Lifetime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sz="1800" b="1" dirty="0"/>
              <a:t>Luminosity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endParaRPr lang="en-GB" sz="1800" b="1" dirty="0"/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733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Indicators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78BE04-095E-4A2D-920D-A62B08F3BA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3597" y="1842488"/>
            <a:ext cx="5153094" cy="392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1027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0C673E-8169-422D-A428-3097298D71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1047B00-C4FA-41AE-9124-9C2C2EE0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>
                <a:solidFill>
                  <a:schemeClr val="accent1"/>
                </a:solidFill>
              </a:rPr>
              <a:t>Rough</a:t>
            </a:r>
            <a:r>
              <a:rPr lang="en-GB" dirty="0"/>
              <a:t> Overview of Timescales </a:t>
            </a:r>
          </a:p>
        </p:txBody>
      </p:sp>
      <p:graphicFrame>
        <p:nvGraphicFramePr>
          <p:cNvPr id="17" name="Table 7">
            <a:extLst>
              <a:ext uri="{FF2B5EF4-FFF2-40B4-BE49-F238E27FC236}">
                <a16:creationId xmlns:a16="http://schemas.microsoft.com/office/drawing/2014/main" id="{D9C435CE-B0A8-44EE-B448-B69D4A7DAC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2538604"/>
              </p:ext>
            </p:extLst>
          </p:nvPr>
        </p:nvGraphicFramePr>
        <p:xfrm>
          <a:off x="731138" y="2350072"/>
          <a:ext cx="10534269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423">
                  <a:extLst>
                    <a:ext uri="{9D8B030D-6E8A-4147-A177-3AD203B41FA5}">
                      <a16:colId xmlns:a16="http://schemas.microsoft.com/office/drawing/2014/main" val="3392854183"/>
                    </a:ext>
                  </a:extLst>
                </a:gridCol>
                <a:gridCol w="3511423">
                  <a:extLst>
                    <a:ext uri="{9D8B030D-6E8A-4147-A177-3AD203B41FA5}">
                      <a16:colId xmlns:a16="http://schemas.microsoft.com/office/drawing/2014/main" val="868685789"/>
                    </a:ext>
                  </a:extLst>
                </a:gridCol>
                <a:gridCol w="3511423">
                  <a:extLst>
                    <a:ext uri="{9D8B030D-6E8A-4147-A177-3AD203B41FA5}">
                      <a16:colId xmlns:a16="http://schemas.microsoft.com/office/drawing/2014/main" val="242137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Simulation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Number of Particles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Number of Turns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045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Optics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~few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052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 Size – Matrix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~few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819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Dynamic 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159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 Size  – Tracking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559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Momentum Acceptance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610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Luminosity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792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Lifetime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~20k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432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13361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733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456D79-D84C-4FA0-88C0-3DA52644D04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Many indicators designed for accelerators with less radiation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Lower energy or hadrons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Often inadequate at describing radiation dominated motion</a:t>
            </a:r>
          </a:p>
          <a:p>
            <a:pPr marL="1369322" lvl="2" indent="-285750">
              <a:lnSpc>
                <a:spcPct val="100000"/>
              </a:lnSpc>
            </a:pPr>
            <a:r>
              <a:rPr lang="en-GB" sz="2400" dirty="0"/>
              <a:t>Faster but bad correlation with actual performance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Indicators often qualitative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Drive to develop robust quantitative indicators</a:t>
            </a:r>
            <a:endParaRPr lang="en-GB" sz="2400" dirty="0"/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Numerical figure of merit for optimisation problems and scans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Take into account effects of radiation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Fast and accurate estimate of performance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67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Limits of Indicators</a:t>
            </a:r>
          </a:p>
        </p:txBody>
      </p:sp>
    </p:spTree>
    <p:extLst>
      <p:ext uri="{BB962C8B-B14F-4D97-AF65-F5344CB8AC3E}">
        <p14:creationId xmlns:p14="http://schemas.microsoft.com/office/powerpoint/2010/main" val="37786901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Dynamic aperture – stable region in phase space</a:t>
            </a:r>
          </a:p>
          <a:p>
            <a:pPr lvl="1">
              <a:lnSpc>
                <a:spcPct val="100000"/>
              </a:lnSpc>
            </a:pPr>
            <a:r>
              <a:rPr lang="en-GB" sz="1733" u="sng" dirty="0"/>
              <a:t>Typically computed by:</a:t>
            </a:r>
          </a:p>
          <a:p>
            <a:pPr marL="972884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GB" sz="1800" dirty="0"/>
              <a:t>Creating particles in a grid with different horizontal and vertical amplitudes</a:t>
            </a:r>
          </a:p>
          <a:p>
            <a:pPr marL="972884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GB" sz="1800" dirty="0"/>
              <a:t>Track around the accelerator until motion is damped</a:t>
            </a:r>
          </a:p>
          <a:p>
            <a:pPr marL="972884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GB" sz="1800" dirty="0"/>
              <a:t>Identify amplitudes of stable and lost particles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Improved Indicators: Radiation Dominated Motion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7360AA-DAC6-4F08-BE7E-FBCF73884D11}"/>
              </a:ext>
            </a:extLst>
          </p:cNvPr>
          <p:cNvSpPr/>
          <p:nvPr/>
        </p:nvSpPr>
        <p:spPr>
          <a:xfrm>
            <a:off x="8401658" y="584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65C97F-5E6B-43D8-915A-0EEC338617F5}"/>
              </a:ext>
            </a:extLst>
          </p:cNvPr>
          <p:cNvSpPr/>
          <p:nvPr/>
        </p:nvSpPr>
        <p:spPr>
          <a:xfrm>
            <a:off x="8671658" y="584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64D7B8-4D9B-45B9-A1BB-3CB31ADE7D20}"/>
              </a:ext>
            </a:extLst>
          </p:cNvPr>
          <p:cNvSpPr/>
          <p:nvPr/>
        </p:nvSpPr>
        <p:spPr>
          <a:xfrm>
            <a:off x="8941658" y="584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51CA4C-5BB9-41BB-863F-D21B2D3EB26B}"/>
              </a:ext>
            </a:extLst>
          </p:cNvPr>
          <p:cNvSpPr/>
          <p:nvPr/>
        </p:nvSpPr>
        <p:spPr>
          <a:xfrm>
            <a:off x="9211658" y="584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3F68606-3648-40A1-A5EC-17BFD999054C}"/>
              </a:ext>
            </a:extLst>
          </p:cNvPr>
          <p:cNvSpPr/>
          <p:nvPr/>
        </p:nvSpPr>
        <p:spPr>
          <a:xfrm>
            <a:off x="8350523" y="606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DD4ACB8-40B8-44EA-91A8-6A8E8C30BF4F}"/>
              </a:ext>
            </a:extLst>
          </p:cNvPr>
          <p:cNvSpPr/>
          <p:nvPr/>
        </p:nvSpPr>
        <p:spPr>
          <a:xfrm>
            <a:off x="8620523" y="606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726C86F-091A-48E9-B1D5-5B369F8E7211}"/>
              </a:ext>
            </a:extLst>
          </p:cNvPr>
          <p:cNvSpPr/>
          <p:nvPr/>
        </p:nvSpPr>
        <p:spPr>
          <a:xfrm>
            <a:off x="8890523" y="606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31A45BC-66DA-4290-A7AA-72889E0C2D61}"/>
              </a:ext>
            </a:extLst>
          </p:cNvPr>
          <p:cNvSpPr/>
          <p:nvPr/>
        </p:nvSpPr>
        <p:spPr>
          <a:xfrm>
            <a:off x="9160523" y="606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AF2423-6CE8-4F7F-A8A4-E30C69C2DD69}"/>
              </a:ext>
            </a:extLst>
          </p:cNvPr>
          <p:cNvSpPr/>
          <p:nvPr/>
        </p:nvSpPr>
        <p:spPr>
          <a:xfrm>
            <a:off x="9481658" y="584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DE45D32-1474-4BBE-AB06-0DA3823D3396}"/>
              </a:ext>
            </a:extLst>
          </p:cNvPr>
          <p:cNvSpPr/>
          <p:nvPr/>
        </p:nvSpPr>
        <p:spPr>
          <a:xfrm>
            <a:off x="9751658" y="584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64AE0AF-57DD-47D8-85F0-41D98435DDA3}"/>
              </a:ext>
            </a:extLst>
          </p:cNvPr>
          <p:cNvSpPr/>
          <p:nvPr/>
        </p:nvSpPr>
        <p:spPr>
          <a:xfrm>
            <a:off x="10021658" y="584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810EE53-E1D4-4145-A6D9-1A6A49CD3A10}"/>
              </a:ext>
            </a:extLst>
          </p:cNvPr>
          <p:cNvSpPr/>
          <p:nvPr/>
        </p:nvSpPr>
        <p:spPr>
          <a:xfrm>
            <a:off x="9430523" y="606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9FC00D6-1DAC-49D3-A49D-9BB1B346BD51}"/>
              </a:ext>
            </a:extLst>
          </p:cNvPr>
          <p:cNvSpPr/>
          <p:nvPr/>
        </p:nvSpPr>
        <p:spPr>
          <a:xfrm>
            <a:off x="9700523" y="606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D91CB28-EF04-40C1-A99F-707F55F135A5}"/>
              </a:ext>
            </a:extLst>
          </p:cNvPr>
          <p:cNvSpPr/>
          <p:nvPr/>
        </p:nvSpPr>
        <p:spPr>
          <a:xfrm>
            <a:off x="9970523" y="606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3E72F9-8688-4928-9BAF-E7398CD5A954}"/>
              </a:ext>
            </a:extLst>
          </p:cNvPr>
          <p:cNvSpPr/>
          <p:nvPr/>
        </p:nvSpPr>
        <p:spPr>
          <a:xfrm>
            <a:off x="10240523" y="606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4436645-3DA0-4CA2-82B5-4C151AB05057}"/>
              </a:ext>
            </a:extLst>
          </p:cNvPr>
          <p:cNvSpPr/>
          <p:nvPr/>
        </p:nvSpPr>
        <p:spPr>
          <a:xfrm>
            <a:off x="8401658" y="557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8B36F-D2CB-4E21-8CCA-17B8866E3B7B}"/>
              </a:ext>
            </a:extLst>
          </p:cNvPr>
          <p:cNvSpPr/>
          <p:nvPr/>
        </p:nvSpPr>
        <p:spPr>
          <a:xfrm>
            <a:off x="8671658" y="557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F934368-FA8A-42D8-8EC6-07E5C6744088}"/>
              </a:ext>
            </a:extLst>
          </p:cNvPr>
          <p:cNvSpPr/>
          <p:nvPr/>
        </p:nvSpPr>
        <p:spPr>
          <a:xfrm>
            <a:off x="8941658" y="557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F329E1-EC9F-41B1-8816-CE53CAE8558D}"/>
              </a:ext>
            </a:extLst>
          </p:cNvPr>
          <p:cNvSpPr/>
          <p:nvPr/>
        </p:nvSpPr>
        <p:spPr>
          <a:xfrm>
            <a:off x="9211658" y="557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B318250-C767-4D7A-BF3C-7111979C14DB}"/>
              </a:ext>
            </a:extLst>
          </p:cNvPr>
          <p:cNvSpPr/>
          <p:nvPr/>
        </p:nvSpPr>
        <p:spPr>
          <a:xfrm>
            <a:off x="8350523" y="579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85B6A80-8DC1-4C74-911E-94DF4D9C3DB9}"/>
              </a:ext>
            </a:extLst>
          </p:cNvPr>
          <p:cNvSpPr/>
          <p:nvPr/>
        </p:nvSpPr>
        <p:spPr>
          <a:xfrm>
            <a:off x="8620523" y="579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4418F64-8D05-4C9E-9A5A-A68B6AE7A175}"/>
              </a:ext>
            </a:extLst>
          </p:cNvPr>
          <p:cNvSpPr/>
          <p:nvPr/>
        </p:nvSpPr>
        <p:spPr>
          <a:xfrm>
            <a:off x="8890523" y="579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7A6F233-AEB0-4C1B-8C54-A6DB44A70A7B}"/>
              </a:ext>
            </a:extLst>
          </p:cNvPr>
          <p:cNvSpPr/>
          <p:nvPr/>
        </p:nvSpPr>
        <p:spPr>
          <a:xfrm>
            <a:off x="9160523" y="579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A99C606-6FA8-4CB8-8A3E-465A50AF50F6}"/>
              </a:ext>
            </a:extLst>
          </p:cNvPr>
          <p:cNvSpPr/>
          <p:nvPr/>
        </p:nvSpPr>
        <p:spPr>
          <a:xfrm>
            <a:off x="9481658" y="557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92D5B84-34D5-4D35-B664-EFEF6D2313D4}"/>
              </a:ext>
            </a:extLst>
          </p:cNvPr>
          <p:cNvSpPr/>
          <p:nvPr/>
        </p:nvSpPr>
        <p:spPr>
          <a:xfrm>
            <a:off x="9751658" y="557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686403-CC38-45C8-9BFE-CB3E9727B682}"/>
              </a:ext>
            </a:extLst>
          </p:cNvPr>
          <p:cNvSpPr/>
          <p:nvPr/>
        </p:nvSpPr>
        <p:spPr>
          <a:xfrm>
            <a:off x="10021658" y="557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D2E316-20EE-40A2-94DC-D34E6DB30366}"/>
              </a:ext>
            </a:extLst>
          </p:cNvPr>
          <p:cNvSpPr/>
          <p:nvPr/>
        </p:nvSpPr>
        <p:spPr>
          <a:xfrm>
            <a:off x="9430523" y="579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2EF3CB6-026C-49A8-A1C6-73BF65F555C3}"/>
              </a:ext>
            </a:extLst>
          </p:cNvPr>
          <p:cNvSpPr/>
          <p:nvPr/>
        </p:nvSpPr>
        <p:spPr>
          <a:xfrm>
            <a:off x="9700523" y="579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BFC3130-DC5D-4CAB-AABD-3BA4F5745296}"/>
              </a:ext>
            </a:extLst>
          </p:cNvPr>
          <p:cNvSpPr/>
          <p:nvPr/>
        </p:nvSpPr>
        <p:spPr>
          <a:xfrm>
            <a:off x="9970523" y="579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7516403-1378-4BDF-ADA4-DC135A949FDA}"/>
              </a:ext>
            </a:extLst>
          </p:cNvPr>
          <p:cNvSpPr/>
          <p:nvPr/>
        </p:nvSpPr>
        <p:spPr>
          <a:xfrm>
            <a:off x="10240523" y="579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B10591-D6F8-48C3-AFF8-DDBF550091CF}"/>
              </a:ext>
            </a:extLst>
          </p:cNvPr>
          <p:cNvSpPr/>
          <p:nvPr/>
        </p:nvSpPr>
        <p:spPr>
          <a:xfrm>
            <a:off x="8401658" y="530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FB23539-3449-4333-8738-397036BEB17A}"/>
              </a:ext>
            </a:extLst>
          </p:cNvPr>
          <p:cNvSpPr/>
          <p:nvPr/>
        </p:nvSpPr>
        <p:spPr>
          <a:xfrm>
            <a:off x="8671658" y="530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81CA08B-B5F7-43DF-92BB-E91FB7687CA5}"/>
              </a:ext>
            </a:extLst>
          </p:cNvPr>
          <p:cNvSpPr/>
          <p:nvPr/>
        </p:nvSpPr>
        <p:spPr>
          <a:xfrm>
            <a:off x="8941658" y="530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299FE06-AC9E-4890-9CFA-010B4F6D15F8}"/>
              </a:ext>
            </a:extLst>
          </p:cNvPr>
          <p:cNvSpPr/>
          <p:nvPr/>
        </p:nvSpPr>
        <p:spPr>
          <a:xfrm>
            <a:off x="9211658" y="530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313371A-C9E6-4073-863C-244202ACB26B}"/>
              </a:ext>
            </a:extLst>
          </p:cNvPr>
          <p:cNvSpPr/>
          <p:nvPr/>
        </p:nvSpPr>
        <p:spPr>
          <a:xfrm>
            <a:off x="8350523" y="552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0F8C437-47BA-41B1-94CD-879A08EEFF02}"/>
              </a:ext>
            </a:extLst>
          </p:cNvPr>
          <p:cNvSpPr/>
          <p:nvPr/>
        </p:nvSpPr>
        <p:spPr>
          <a:xfrm>
            <a:off x="8620523" y="552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AA63DAF-E4AE-4FA3-9FD9-8B8E65BE450E}"/>
              </a:ext>
            </a:extLst>
          </p:cNvPr>
          <p:cNvSpPr/>
          <p:nvPr/>
        </p:nvSpPr>
        <p:spPr>
          <a:xfrm>
            <a:off x="8890523" y="552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A8C6341-CAFC-43FD-A04B-BE2154C29B8E}"/>
              </a:ext>
            </a:extLst>
          </p:cNvPr>
          <p:cNvSpPr/>
          <p:nvPr/>
        </p:nvSpPr>
        <p:spPr>
          <a:xfrm>
            <a:off x="9160523" y="552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790CE8D-BD52-41DE-9012-D6A711B0F2C7}"/>
              </a:ext>
            </a:extLst>
          </p:cNvPr>
          <p:cNvSpPr/>
          <p:nvPr/>
        </p:nvSpPr>
        <p:spPr>
          <a:xfrm>
            <a:off x="9481658" y="530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463BA02-38C8-412C-9A34-EB464B3FAEC8}"/>
              </a:ext>
            </a:extLst>
          </p:cNvPr>
          <p:cNvSpPr/>
          <p:nvPr/>
        </p:nvSpPr>
        <p:spPr>
          <a:xfrm>
            <a:off x="9751658" y="530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D8B6BA3-1BDF-413A-B93B-C8D70DDE8AEE}"/>
              </a:ext>
            </a:extLst>
          </p:cNvPr>
          <p:cNvSpPr/>
          <p:nvPr/>
        </p:nvSpPr>
        <p:spPr>
          <a:xfrm>
            <a:off x="10021658" y="530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2AB65A1-EFAB-4914-A682-474C028D456B}"/>
              </a:ext>
            </a:extLst>
          </p:cNvPr>
          <p:cNvSpPr/>
          <p:nvPr/>
        </p:nvSpPr>
        <p:spPr>
          <a:xfrm>
            <a:off x="9430523" y="552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469364A-7E60-405C-9B4F-19BEE2E7BA0C}"/>
              </a:ext>
            </a:extLst>
          </p:cNvPr>
          <p:cNvSpPr/>
          <p:nvPr/>
        </p:nvSpPr>
        <p:spPr>
          <a:xfrm>
            <a:off x="9700523" y="552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1E3408C-7542-4B47-8247-45909ECE8B82}"/>
              </a:ext>
            </a:extLst>
          </p:cNvPr>
          <p:cNvSpPr/>
          <p:nvPr/>
        </p:nvSpPr>
        <p:spPr>
          <a:xfrm>
            <a:off x="9970523" y="552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DA160F64-04B1-444E-A816-43DA40428369}"/>
              </a:ext>
            </a:extLst>
          </p:cNvPr>
          <p:cNvSpPr/>
          <p:nvPr/>
        </p:nvSpPr>
        <p:spPr>
          <a:xfrm>
            <a:off x="10240523" y="552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B7FAB9A-D4F0-4CA4-BF72-DDC79FA5F1D1}"/>
              </a:ext>
            </a:extLst>
          </p:cNvPr>
          <p:cNvSpPr/>
          <p:nvPr/>
        </p:nvSpPr>
        <p:spPr>
          <a:xfrm>
            <a:off x="8401658" y="503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24E1B45-8EE1-46F6-B27A-736020783AF0}"/>
              </a:ext>
            </a:extLst>
          </p:cNvPr>
          <p:cNvSpPr/>
          <p:nvPr/>
        </p:nvSpPr>
        <p:spPr>
          <a:xfrm>
            <a:off x="8671658" y="503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419573B-6649-48F1-9602-A973D3029EE0}"/>
              </a:ext>
            </a:extLst>
          </p:cNvPr>
          <p:cNvSpPr/>
          <p:nvPr/>
        </p:nvSpPr>
        <p:spPr>
          <a:xfrm>
            <a:off x="8941658" y="503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9ED447E-28B4-493B-B9E5-7DF8E9C58FC3}"/>
              </a:ext>
            </a:extLst>
          </p:cNvPr>
          <p:cNvSpPr/>
          <p:nvPr/>
        </p:nvSpPr>
        <p:spPr>
          <a:xfrm>
            <a:off x="9211658" y="503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7C72472-98F5-4A30-8F2E-4F42F9CD6D15}"/>
              </a:ext>
            </a:extLst>
          </p:cNvPr>
          <p:cNvSpPr/>
          <p:nvPr/>
        </p:nvSpPr>
        <p:spPr>
          <a:xfrm>
            <a:off x="8350523" y="525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4E1E8DE-090F-4355-969F-3FC8CFC3C8E6}"/>
              </a:ext>
            </a:extLst>
          </p:cNvPr>
          <p:cNvSpPr/>
          <p:nvPr/>
        </p:nvSpPr>
        <p:spPr>
          <a:xfrm>
            <a:off x="8620523" y="525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052AF74-FF8D-4491-AFD6-1888A75DB66A}"/>
              </a:ext>
            </a:extLst>
          </p:cNvPr>
          <p:cNvSpPr/>
          <p:nvPr/>
        </p:nvSpPr>
        <p:spPr>
          <a:xfrm>
            <a:off x="8890523" y="525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9E7C8A58-DD31-4D25-A41B-593783DD4412}"/>
              </a:ext>
            </a:extLst>
          </p:cNvPr>
          <p:cNvSpPr/>
          <p:nvPr/>
        </p:nvSpPr>
        <p:spPr>
          <a:xfrm>
            <a:off x="9160523" y="525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F3D15A3-7726-4F63-AF11-DF3C30649CEB}"/>
              </a:ext>
            </a:extLst>
          </p:cNvPr>
          <p:cNvSpPr/>
          <p:nvPr/>
        </p:nvSpPr>
        <p:spPr>
          <a:xfrm>
            <a:off x="9481658" y="503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7E1E48B-26B2-4BBB-969D-F199B73A5EFE}"/>
              </a:ext>
            </a:extLst>
          </p:cNvPr>
          <p:cNvSpPr/>
          <p:nvPr/>
        </p:nvSpPr>
        <p:spPr>
          <a:xfrm>
            <a:off x="9751658" y="503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C806334-60E0-4253-BDBD-4D77D4084786}"/>
              </a:ext>
            </a:extLst>
          </p:cNvPr>
          <p:cNvSpPr/>
          <p:nvPr/>
        </p:nvSpPr>
        <p:spPr>
          <a:xfrm>
            <a:off x="10021658" y="503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B11816C-FED7-4E41-8D03-DB4FEB0D32B4}"/>
              </a:ext>
            </a:extLst>
          </p:cNvPr>
          <p:cNvSpPr/>
          <p:nvPr/>
        </p:nvSpPr>
        <p:spPr>
          <a:xfrm>
            <a:off x="9430523" y="525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12B000B-3303-4C68-B5F3-78985FF4B075}"/>
              </a:ext>
            </a:extLst>
          </p:cNvPr>
          <p:cNvSpPr/>
          <p:nvPr/>
        </p:nvSpPr>
        <p:spPr>
          <a:xfrm>
            <a:off x="9700523" y="525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F6859B1-138E-4E0D-A9F7-6ADFDFA6489D}"/>
              </a:ext>
            </a:extLst>
          </p:cNvPr>
          <p:cNvSpPr/>
          <p:nvPr/>
        </p:nvSpPr>
        <p:spPr>
          <a:xfrm>
            <a:off x="9970523" y="525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DB8551E5-F437-4871-8D02-8C9A7D600E46}"/>
              </a:ext>
            </a:extLst>
          </p:cNvPr>
          <p:cNvSpPr/>
          <p:nvPr/>
        </p:nvSpPr>
        <p:spPr>
          <a:xfrm>
            <a:off x="10240523" y="525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05BBD19-21B5-4231-84D5-A859E9CBD317}"/>
              </a:ext>
            </a:extLst>
          </p:cNvPr>
          <p:cNvSpPr/>
          <p:nvPr/>
        </p:nvSpPr>
        <p:spPr>
          <a:xfrm>
            <a:off x="8401658" y="476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3F03DAFC-ACA0-4EA6-96A1-F60EAB322BAB}"/>
              </a:ext>
            </a:extLst>
          </p:cNvPr>
          <p:cNvSpPr/>
          <p:nvPr/>
        </p:nvSpPr>
        <p:spPr>
          <a:xfrm>
            <a:off x="8671658" y="476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BA7EA16-7242-4247-ACCE-B864DB964F55}"/>
              </a:ext>
            </a:extLst>
          </p:cNvPr>
          <p:cNvSpPr/>
          <p:nvPr/>
        </p:nvSpPr>
        <p:spPr>
          <a:xfrm>
            <a:off x="8941658" y="476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79BD7F5-986F-483E-B515-5BDE08EEEEF6}"/>
              </a:ext>
            </a:extLst>
          </p:cNvPr>
          <p:cNvSpPr/>
          <p:nvPr/>
        </p:nvSpPr>
        <p:spPr>
          <a:xfrm>
            <a:off x="9211658" y="476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FC3BAFE-E2F7-46B1-BB0D-905AE4B2958C}"/>
              </a:ext>
            </a:extLst>
          </p:cNvPr>
          <p:cNvSpPr/>
          <p:nvPr/>
        </p:nvSpPr>
        <p:spPr>
          <a:xfrm>
            <a:off x="8350523" y="498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C0D6AF1-B478-4DF0-93BB-44DB5C2897DE}"/>
              </a:ext>
            </a:extLst>
          </p:cNvPr>
          <p:cNvSpPr/>
          <p:nvPr/>
        </p:nvSpPr>
        <p:spPr>
          <a:xfrm>
            <a:off x="8620523" y="498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143C63DA-B21D-455F-A982-64965A3C0CF8}"/>
              </a:ext>
            </a:extLst>
          </p:cNvPr>
          <p:cNvSpPr/>
          <p:nvPr/>
        </p:nvSpPr>
        <p:spPr>
          <a:xfrm>
            <a:off x="8890523" y="498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284FC504-B70A-4535-8C50-262BCBE208A7}"/>
              </a:ext>
            </a:extLst>
          </p:cNvPr>
          <p:cNvSpPr/>
          <p:nvPr/>
        </p:nvSpPr>
        <p:spPr>
          <a:xfrm>
            <a:off x="9160523" y="498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30D2111-4F5F-4FC5-9F57-29B34940AC2A}"/>
              </a:ext>
            </a:extLst>
          </p:cNvPr>
          <p:cNvSpPr/>
          <p:nvPr/>
        </p:nvSpPr>
        <p:spPr>
          <a:xfrm>
            <a:off x="9481658" y="476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072CC9-CD97-4B66-A816-08EF9D52DFCE}"/>
              </a:ext>
            </a:extLst>
          </p:cNvPr>
          <p:cNvSpPr/>
          <p:nvPr/>
        </p:nvSpPr>
        <p:spPr>
          <a:xfrm>
            <a:off x="9751658" y="476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13469EB-F3ED-4157-85FA-405083F3066B}"/>
              </a:ext>
            </a:extLst>
          </p:cNvPr>
          <p:cNvSpPr/>
          <p:nvPr/>
        </p:nvSpPr>
        <p:spPr>
          <a:xfrm>
            <a:off x="10021658" y="476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BFF36A78-D985-4F81-99DE-EBF6D39ED244}"/>
              </a:ext>
            </a:extLst>
          </p:cNvPr>
          <p:cNvSpPr/>
          <p:nvPr/>
        </p:nvSpPr>
        <p:spPr>
          <a:xfrm>
            <a:off x="9430523" y="498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EE05E44-8D85-4366-A2D1-FB687DD95114}"/>
              </a:ext>
            </a:extLst>
          </p:cNvPr>
          <p:cNvSpPr/>
          <p:nvPr/>
        </p:nvSpPr>
        <p:spPr>
          <a:xfrm>
            <a:off x="9700523" y="498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A2B97C7D-EED7-49B8-8A06-053A60B033A9}"/>
              </a:ext>
            </a:extLst>
          </p:cNvPr>
          <p:cNvSpPr/>
          <p:nvPr/>
        </p:nvSpPr>
        <p:spPr>
          <a:xfrm>
            <a:off x="9970523" y="498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B644DA0-4FE1-4BF8-A9D9-6E15A11154FD}"/>
              </a:ext>
            </a:extLst>
          </p:cNvPr>
          <p:cNvSpPr/>
          <p:nvPr/>
        </p:nvSpPr>
        <p:spPr>
          <a:xfrm>
            <a:off x="10240523" y="498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ECB0CED4-3C26-4705-A0B7-32F05D06D2C0}"/>
              </a:ext>
            </a:extLst>
          </p:cNvPr>
          <p:cNvSpPr/>
          <p:nvPr/>
        </p:nvSpPr>
        <p:spPr>
          <a:xfrm>
            <a:off x="8401658" y="449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943C58C-6E1B-49CD-BDA1-FF7F9B1772CC}"/>
              </a:ext>
            </a:extLst>
          </p:cNvPr>
          <p:cNvSpPr/>
          <p:nvPr/>
        </p:nvSpPr>
        <p:spPr>
          <a:xfrm>
            <a:off x="8671658" y="449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3D6497B-3CB1-4315-9A8B-697EE39EE88A}"/>
              </a:ext>
            </a:extLst>
          </p:cNvPr>
          <p:cNvSpPr/>
          <p:nvPr/>
        </p:nvSpPr>
        <p:spPr>
          <a:xfrm>
            <a:off x="8941658" y="449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BFD06CB-4108-411D-BE3D-142D5335D0ED}"/>
              </a:ext>
            </a:extLst>
          </p:cNvPr>
          <p:cNvSpPr/>
          <p:nvPr/>
        </p:nvSpPr>
        <p:spPr>
          <a:xfrm>
            <a:off x="9211658" y="449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E3F1D621-4D09-4284-BCE7-9FD46DBC7C9F}"/>
              </a:ext>
            </a:extLst>
          </p:cNvPr>
          <p:cNvSpPr/>
          <p:nvPr/>
        </p:nvSpPr>
        <p:spPr>
          <a:xfrm>
            <a:off x="8350523" y="471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053F640-E057-440B-83CC-9DA62456D645}"/>
              </a:ext>
            </a:extLst>
          </p:cNvPr>
          <p:cNvSpPr/>
          <p:nvPr/>
        </p:nvSpPr>
        <p:spPr>
          <a:xfrm>
            <a:off x="8620523" y="471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CAF3FDF7-0930-47BB-AC98-557541345BB8}"/>
              </a:ext>
            </a:extLst>
          </p:cNvPr>
          <p:cNvSpPr/>
          <p:nvPr/>
        </p:nvSpPr>
        <p:spPr>
          <a:xfrm>
            <a:off x="8890523" y="471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003EAFE-26E6-45F3-9830-D6DBA05FA3B7}"/>
              </a:ext>
            </a:extLst>
          </p:cNvPr>
          <p:cNvSpPr/>
          <p:nvPr/>
        </p:nvSpPr>
        <p:spPr>
          <a:xfrm>
            <a:off x="9160523" y="471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B8FC5EC-C7CD-4A51-BC43-CF4589B8F9ED}"/>
              </a:ext>
            </a:extLst>
          </p:cNvPr>
          <p:cNvSpPr/>
          <p:nvPr/>
        </p:nvSpPr>
        <p:spPr>
          <a:xfrm>
            <a:off x="9481658" y="449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7E3899D0-7360-4051-BFC1-31FC31555516}"/>
              </a:ext>
            </a:extLst>
          </p:cNvPr>
          <p:cNvSpPr/>
          <p:nvPr/>
        </p:nvSpPr>
        <p:spPr>
          <a:xfrm>
            <a:off x="9751658" y="449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2FE5ABB-42CD-4AE8-BF7A-D19287D15258}"/>
              </a:ext>
            </a:extLst>
          </p:cNvPr>
          <p:cNvSpPr/>
          <p:nvPr/>
        </p:nvSpPr>
        <p:spPr>
          <a:xfrm>
            <a:off x="10021658" y="449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BE8B85FB-240F-4FD7-861E-56CE15C3A83E}"/>
              </a:ext>
            </a:extLst>
          </p:cNvPr>
          <p:cNvSpPr/>
          <p:nvPr/>
        </p:nvSpPr>
        <p:spPr>
          <a:xfrm>
            <a:off x="9430523" y="471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46CCBD7C-7AA6-4D59-9B32-8616B57870CD}"/>
              </a:ext>
            </a:extLst>
          </p:cNvPr>
          <p:cNvSpPr/>
          <p:nvPr/>
        </p:nvSpPr>
        <p:spPr>
          <a:xfrm>
            <a:off x="9700523" y="471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539C37B3-BC80-45F5-A6E4-45475493FCDA}"/>
              </a:ext>
            </a:extLst>
          </p:cNvPr>
          <p:cNvSpPr/>
          <p:nvPr/>
        </p:nvSpPr>
        <p:spPr>
          <a:xfrm>
            <a:off x="9970523" y="471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06235FE4-2AB4-47A6-B367-59FEEAC0FA54}"/>
              </a:ext>
            </a:extLst>
          </p:cNvPr>
          <p:cNvSpPr/>
          <p:nvPr/>
        </p:nvSpPr>
        <p:spPr>
          <a:xfrm>
            <a:off x="10240523" y="471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0938684-DD4D-484F-AE35-F00ABA6491B4}"/>
              </a:ext>
            </a:extLst>
          </p:cNvPr>
          <p:cNvSpPr/>
          <p:nvPr/>
        </p:nvSpPr>
        <p:spPr>
          <a:xfrm>
            <a:off x="8401658" y="422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D07969AA-21B5-4A41-8FB8-12992732356C}"/>
              </a:ext>
            </a:extLst>
          </p:cNvPr>
          <p:cNvSpPr/>
          <p:nvPr/>
        </p:nvSpPr>
        <p:spPr>
          <a:xfrm>
            <a:off x="8671658" y="422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D20BF804-5779-4D19-9612-8E0B0A9179C6}"/>
              </a:ext>
            </a:extLst>
          </p:cNvPr>
          <p:cNvSpPr/>
          <p:nvPr/>
        </p:nvSpPr>
        <p:spPr>
          <a:xfrm>
            <a:off x="8941658" y="422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919F4F6-B39D-469B-B0C8-24D7B3F1DF49}"/>
              </a:ext>
            </a:extLst>
          </p:cNvPr>
          <p:cNvSpPr/>
          <p:nvPr/>
        </p:nvSpPr>
        <p:spPr>
          <a:xfrm>
            <a:off x="9211658" y="422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03250B62-C50B-4CA1-BF06-5E701014E5B1}"/>
              </a:ext>
            </a:extLst>
          </p:cNvPr>
          <p:cNvSpPr/>
          <p:nvPr/>
        </p:nvSpPr>
        <p:spPr>
          <a:xfrm>
            <a:off x="8350523" y="444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F679A7AC-26FE-4E43-8A5C-7ECFFF04B9DA}"/>
              </a:ext>
            </a:extLst>
          </p:cNvPr>
          <p:cNvSpPr/>
          <p:nvPr/>
        </p:nvSpPr>
        <p:spPr>
          <a:xfrm>
            <a:off x="8620523" y="444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785A8778-73E2-4BB7-83DC-390C8CF4166A}"/>
              </a:ext>
            </a:extLst>
          </p:cNvPr>
          <p:cNvSpPr/>
          <p:nvPr/>
        </p:nvSpPr>
        <p:spPr>
          <a:xfrm>
            <a:off x="8890523" y="444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B97A9FC-3CDA-4BA2-B478-B5395A4512F6}"/>
              </a:ext>
            </a:extLst>
          </p:cNvPr>
          <p:cNvSpPr/>
          <p:nvPr/>
        </p:nvSpPr>
        <p:spPr>
          <a:xfrm>
            <a:off x="9160523" y="444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57F172DB-92B1-4D24-A856-3B8EF0BC31F9}"/>
              </a:ext>
            </a:extLst>
          </p:cNvPr>
          <p:cNvSpPr/>
          <p:nvPr/>
        </p:nvSpPr>
        <p:spPr>
          <a:xfrm>
            <a:off x="9481658" y="422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86A83C3F-F4E8-495D-8402-CACDEA8A3C94}"/>
              </a:ext>
            </a:extLst>
          </p:cNvPr>
          <p:cNvSpPr/>
          <p:nvPr/>
        </p:nvSpPr>
        <p:spPr>
          <a:xfrm>
            <a:off x="9751658" y="422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0745A06-0F1B-4127-8E6F-A3359E0C0EA7}"/>
              </a:ext>
            </a:extLst>
          </p:cNvPr>
          <p:cNvSpPr/>
          <p:nvPr/>
        </p:nvSpPr>
        <p:spPr>
          <a:xfrm>
            <a:off x="10021658" y="422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59D264D7-728B-4DC8-BADC-FBC52AC9D6AA}"/>
              </a:ext>
            </a:extLst>
          </p:cNvPr>
          <p:cNvSpPr/>
          <p:nvPr/>
        </p:nvSpPr>
        <p:spPr>
          <a:xfrm>
            <a:off x="9430523" y="444499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3856E94E-695F-434C-92E8-93AE176F514B}"/>
              </a:ext>
            </a:extLst>
          </p:cNvPr>
          <p:cNvSpPr/>
          <p:nvPr/>
        </p:nvSpPr>
        <p:spPr>
          <a:xfrm>
            <a:off x="9700523" y="444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7A4E864-ADFE-4925-9CF7-AF899294FCF1}"/>
              </a:ext>
            </a:extLst>
          </p:cNvPr>
          <p:cNvSpPr/>
          <p:nvPr/>
        </p:nvSpPr>
        <p:spPr>
          <a:xfrm>
            <a:off x="9970523" y="444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EE0E646C-E1D8-473D-B98B-45B6B433B719}"/>
              </a:ext>
            </a:extLst>
          </p:cNvPr>
          <p:cNvSpPr/>
          <p:nvPr/>
        </p:nvSpPr>
        <p:spPr>
          <a:xfrm>
            <a:off x="10240523" y="444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248A2AD-7E98-415B-A2B3-D2B60F8E58B5}"/>
              </a:ext>
            </a:extLst>
          </p:cNvPr>
          <p:cNvSpPr/>
          <p:nvPr/>
        </p:nvSpPr>
        <p:spPr>
          <a:xfrm>
            <a:off x="8401658" y="395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542BE113-53F0-4BA7-B73D-7ED2687328F2}"/>
              </a:ext>
            </a:extLst>
          </p:cNvPr>
          <p:cNvSpPr/>
          <p:nvPr/>
        </p:nvSpPr>
        <p:spPr>
          <a:xfrm>
            <a:off x="8671658" y="395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FC3B32DF-D3B7-4E52-8286-D199E51D1156}"/>
              </a:ext>
            </a:extLst>
          </p:cNvPr>
          <p:cNvSpPr/>
          <p:nvPr/>
        </p:nvSpPr>
        <p:spPr>
          <a:xfrm>
            <a:off x="8941658" y="395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FF7D44A8-0F3E-4DFF-AE77-9CC685B0D9E4}"/>
              </a:ext>
            </a:extLst>
          </p:cNvPr>
          <p:cNvSpPr/>
          <p:nvPr/>
        </p:nvSpPr>
        <p:spPr>
          <a:xfrm>
            <a:off x="9211658" y="395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87E4478A-27D0-4298-B96F-8897CDDB7864}"/>
              </a:ext>
            </a:extLst>
          </p:cNvPr>
          <p:cNvSpPr/>
          <p:nvPr/>
        </p:nvSpPr>
        <p:spPr>
          <a:xfrm>
            <a:off x="8350523" y="390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2A6A7AE5-D3A0-43DE-9226-3286B16EA797}"/>
              </a:ext>
            </a:extLst>
          </p:cNvPr>
          <p:cNvSpPr/>
          <p:nvPr/>
        </p:nvSpPr>
        <p:spPr>
          <a:xfrm>
            <a:off x="8350523" y="417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37818706-33D0-4060-A820-5D66398FFCD6}"/>
              </a:ext>
            </a:extLst>
          </p:cNvPr>
          <p:cNvSpPr/>
          <p:nvPr/>
        </p:nvSpPr>
        <p:spPr>
          <a:xfrm>
            <a:off x="8620523" y="390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42E0CB0E-28D3-473C-A407-39185C099C23}"/>
              </a:ext>
            </a:extLst>
          </p:cNvPr>
          <p:cNvSpPr/>
          <p:nvPr/>
        </p:nvSpPr>
        <p:spPr>
          <a:xfrm>
            <a:off x="8620523" y="417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A813B982-98D4-442A-969F-2B54E1D5900E}"/>
              </a:ext>
            </a:extLst>
          </p:cNvPr>
          <p:cNvSpPr/>
          <p:nvPr/>
        </p:nvSpPr>
        <p:spPr>
          <a:xfrm>
            <a:off x="8890523" y="390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98763D1C-A06F-48A9-A2D6-28D5D32FDAE8}"/>
              </a:ext>
            </a:extLst>
          </p:cNvPr>
          <p:cNvSpPr/>
          <p:nvPr/>
        </p:nvSpPr>
        <p:spPr>
          <a:xfrm>
            <a:off x="8890523" y="417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6C1ED872-F639-4EB5-8258-7E56DBF39694}"/>
              </a:ext>
            </a:extLst>
          </p:cNvPr>
          <p:cNvSpPr/>
          <p:nvPr/>
        </p:nvSpPr>
        <p:spPr>
          <a:xfrm>
            <a:off x="9160523" y="390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3FB60AF9-41E1-467A-A74B-C42692CFE388}"/>
              </a:ext>
            </a:extLst>
          </p:cNvPr>
          <p:cNvSpPr/>
          <p:nvPr/>
        </p:nvSpPr>
        <p:spPr>
          <a:xfrm>
            <a:off x="9160523" y="417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71FF70FB-D205-41FA-92B0-CE4DA31F20F2}"/>
              </a:ext>
            </a:extLst>
          </p:cNvPr>
          <p:cNvSpPr/>
          <p:nvPr/>
        </p:nvSpPr>
        <p:spPr>
          <a:xfrm>
            <a:off x="9481658" y="395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6FDA6C66-7024-4C1A-9733-D4D60D8616DF}"/>
              </a:ext>
            </a:extLst>
          </p:cNvPr>
          <p:cNvSpPr/>
          <p:nvPr/>
        </p:nvSpPr>
        <p:spPr>
          <a:xfrm>
            <a:off x="9751658" y="395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486C576-21E1-4328-B5BB-926755DF13EA}"/>
              </a:ext>
            </a:extLst>
          </p:cNvPr>
          <p:cNvSpPr/>
          <p:nvPr/>
        </p:nvSpPr>
        <p:spPr>
          <a:xfrm>
            <a:off x="10021658" y="3956130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63F69B5C-C255-4894-874F-D3E8E2DC3214}"/>
              </a:ext>
            </a:extLst>
          </p:cNvPr>
          <p:cNvSpPr/>
          <p:nvPr/>
        </p:nvSpPr>
        <p:spPr>
          <a:xfrm>
            <a:off x="9430523" y="390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6E8315E0-3F73-4DD4-A2FD-77926B8BC62D}"/>
              </a:ext>
            </a:extLst>
          </p:cNvPr>
          <p:cNvSpPr/>
          <p:nvPr/>
        </p:nvSpPr>
        <p:spPr>
          <a:xfrm>
            <a:off x="9430523" y="417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42EF8892-DB5D-4C1D-AC9E-A8E3C29D1E80}"/>
              </a:ext>
            </a:extLst>
          </p:cNvPr>
          <p:cNvSpPr/>
          <p:nvPr/>
        </p:nvSpPr>
        <p:spPr>
          <a:xfrm>
            <a:off x="9700523" y="390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5676248D-6230-47C8-9FBF-E9D7EED91E5D}"/>
              </a:ext>
            </a:extLst>
          </p:cNvPr>
          <p:cNvSpPr/>
          <p:nvPr/>
        </p:nvSpPr>
        <p:spPr>
          <a:xfrm>
            <a:off x="9700523" y="417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6C14F3EA-BE54-4C9B-A730-377DC25BF49B}"/>
              </a:ext>
            </a:extLst>
          </p:cNvPr>
          <p:cNvSpPr/>
          <p:nvPr/>
        </p:nvSpPr>
        <p:spPr>
          <a:xfrm>
            <a:off x="9970523" y="390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37A51282-8E2C-4A9A-973A-DB674002539B}"/>
              </a:ext>
            </a:extLst>
          </p:cNvPr>
          <p:cNvSpPr/>
          <p:nvPr/>
        </p:nvSpPr>
        <p:spPr>
          <a:xfrm>
            <a:off x="9970523" y="417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15A6772A-725C-434D-A56D-E3E9C1AF5874}"/>
              </a:ext>
            </a:extLst>
          </p:cNvPr>
          <p:cNvSpPr/>
          <p:nvPr/>
        </p:nvSpPr>
        <p:spPr>
          <a:xfrm>
            <a:off x="10240523" y="390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06F6DB9B-B91A-4D74-A0B5-30DCD56A73E5}"/>
              </a:ext>
            </a:extLst>
          </p:cNvPr>
          <p:cNvSpPr/>
          <p:nvPr/>
        </p:nvSpPr>
        <p:spPr>
          <a:xfrm>
            <a:off x="10240523" y="417499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3BB1BD6-1FA2-4505-9DB7-E8314D8DD243}"/>
              </a:ext>
            </a:extLst>
          </p:cNvPr>
          <p:cNvCxnSpPr>
            <a:cxnSpLocks/>
          </p:cNvCxnSpPr>
          <p:nvPr/>
        </p:nvCxnSpPr>
        <p:spPr>
          <a:xfrm>
            <a:off x="8401657" y="6281233"/>
            <a:ext cx="190518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8658F60B-5D7C-49E4-BCA0-896CA8373649}"/>
              </a:ext>
            </a:extLst>
          </p:cNvPr>
          <p:cNvCxnSpPr>
            <a:cxnSpLocks/>
          </p:cNvCxnSpPr>
          <p:nvPr/>
        </p:nvCxnSpPr>
        <p:spPr>
          <a:xfrm flipV="1">
            <a:off x="8199667" y="3904996"/>
            <a:ext cx="0" cy="2211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B87A55E3-01E9-4921-8EBD-269CE30C99C8}"/>
                  </a:ext>
                </a:extLst>
              </p:cNvPr>
              <p:cNvSpPr txBox="1"/>
              <p:nvPr/>
            </p:nvSpPr>
            <p:spPr>
              <a:xfrm rot="16200000">
                <a:off x="7519488" y="4910238"/>
                <a:ext cx="813703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B87A55E3-01E9-4921-8EBD-269CE30C99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519488" y="4910238"/>
                <a:ext cx="813703" cy="495520"/>
              </a:xfrm>
              <a:prstGeom prst="rect">
                <a:avLst/>
              </a:prstGeom>
              <a:blipFill>
                <a:blip r:embed="rId2"/>
                <a:stretch>
                  <a:fillRect t="-8209" r="-7407" b="-14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15322140-1FF1-47BC-9737-913081C7406A}"/>
                  </a:ext>
                </a:extLst>
              </p:cNvPr>
              <p:cNvSpPr txBox="1"/>
              <p:nvPr/>
            </p:nvSpPr>
            <p:spPr>
              <a:xfrm>
                <a:off x="8890523" y="622871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15322140-1FF1-47BC-9737-913081C740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0523" y="6228718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l="-13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61558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Dynamic aperture – stable region in phase space</a:t>
            </a:r>
          </a:p>
          <a:p>
            <a:pPr lvl="1">
              <a:lnSpc>
                <a:spcPct val="100000"/>
              </a:lnSpc>
            </a:pPr>
            <a:r>
              <a:rPr lang="en-GB" sz="1733" u="sng" dirty="0"/>
              <a:t>Typically computed by:</a:t>
            </a:r>
          </a:p>
          <a:p>
            <a:pPr marL="972884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GB" sz="1800" dirty="0"/>
              <a:t>Creating particles in a grid with different horizontal and vertical amplitudes</a:t>
            </a:r>
          </a:p>
          <a:p>
            <a:pPr marL="972884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GB" sz="1800" dirty="0"/>
              <a:t>Track around the accelerator until motion is damped</a:t>
            </a:r>
          </a:p>
          <a:p>
            <a:pPr marL="972884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GB" sz="1800" dirty="0"/>
              <a:t>Identify amplitudes of stable and lost particles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Due to fast damping sensitive to location in accelerator where particles were initiated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733" dirty="0"/>
              <a:t>New method developed, creating particles transverse coordinate and diversion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Improved Indicators: Radiation Dominated Motion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5F8C76-B19C-4ADD-A4BD-6C9FF2AE2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3294" y="1473691"/>
            <a:ext cx="3006963" cy="513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9037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Dynamic aperture – stable region in phase space</a:t>
            </a:r>
          </a:p>
          <a:p>
            <a:pPr lvl="1">
              <a:lnSpc>
                <a:spcPct val="100000"/>
              </a:lnSpc>
            </a:pPr>
            <a:r>
              <a:rPr lang="en-GB" sz="1733" u="sng" dirty="0"/>
              <a:t>Typically computed by:</a:t>
            </a:r>
          </a:p>
          <a:p>
            <a:pPr marL="972884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GB" sz="1800" dirty="0"/>
              <a:t>Creating particles in a grid with different horizontal and vertical amplitudes</a:t>
            </a:r>
          </a:p>
          <a:p>
            <a:pPr marL="972884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GB" sz="1800" dirty="0"/>
              <a:t>Track around the accelerator until motion is damped</a:t>
            </a:r>
          </a:p>
          <a:p>
            <a:pPr marL="972884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GB" sz="1800" dirty="0"/>
              <a:t>Identify amplitudes of stable and lost particles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Due to fast damping sensitive to location in accelerator where particles were initiated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733" dirty="0"/>
              <a:t>New method developed, creating particles transverse coordinate and diversion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733" dirty="0"/>
              <a:t>Better indicator of stable amplitudes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Improved Indicators: Radiation Dominated Motion</a:t>
            </a:r>
          </a:p>
        </p:txBody>
      </p:sp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00C07A84-5C5C-475D-B593-03AFF649A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3245" y="1928683"/>
            <a:ext cx="4229702" cy="31432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5D995B-E25B-4F85-AEF5-D41E7F5FD147}"/>
              </a:ext>
            </a:extLst>
          </p:cNvPr>
          <p:cNvSpPr txBox="1"/>
          <p:nvPr/>
        </p:nvSpPr>
        <p:spPr>
          <a:xfrm>
            <a:off x="7482576" y="5215079"/>
            <a:ext cx="42418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Traditional:	 </a:t>
            </a:r>
            <a:r>
              <a:rPr lang="en-GB" b="1" dirty="0">
                <a:solidFill>
                  <a:srgbClr val="008000"/>
                </a:solidFill>
              </a:rPr>
              <a:t>stable</a:t>
            </a:r>
            <a:r>
              <a:rPr lang="en-GB" b="1" dirty="0">
                <a:solidFill>
                  <a:srgbClr val="FDE725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unstable</a:t>
            </a:r>
            <a:r>
              <a:rPr lang="en-GB" b="1" dirty="0">
                <a:solidFill>
                  <a:srgbClr val="FDE725"/>
                </a:solidFill>
              </a:rPr>
              <a:t> </a:t>
            </a:r>
          </a:p>
          <a:p>
            <a:r>
              <a:rPr lang="en-GB" b="1" dirty="0"/>
              <a:t>New:		 </a:t>
            </a:r>
            <a:r>
              <a:rPr lang="en-GB" b="1" dirty="0">
                <a:solidFill>
                  <a:srgbClr val="FDE725"/>
                </a:solidFill>
              </a:rPr>
              <a:t>stable</a:t>
            </a:r>
            <a:r>
              <a:rPr lang="en-GB" b="1" dirty="0"/>
              <a:t> </a:t>
            </a:r>
            <a:r>
              <a:rPr lang="en-GB" b="1" dirty="0">
                <a:solidFill>
                  <a:srgbClr val="440154"/>
                </a:solidFill>
              </a:rPr>
              <a:t>unstable</a:t>
            </a:r>
          </a:p>
        </p:txBody>
      </p:sp>
    </p:spTree>
    <p:extLst>
      <p:ext uri="{BB962C8B-B14F-4D97-AF65-F5344CB8AC3E}">
        <p14:creationId xmlns:p14="http://schemas.microsoft.com/office/powerpoint/2010/main" val="87360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1872000"/>
            <a:ext cx="5609232" cy="4118400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Efforts to create quantitative indicators 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Numerical value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Indicative of result from more detailed simulation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67" dirty="0"/>
              <a:t>Use these to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Help drive FCC-</a:t>
            </a:r>
            <a:r>
              <a:rPr lang="en-GB" sz="1800" dirty="0" err="1"/>
              <a:t>ee</a:t>
            </a:r>
            <a:r>
              <a:rPr lang="en-GB" sz="1800" dirty="0"/>
              <a:t> design and optimisation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Understand behaviour in scans and interplay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u="sng" dirty="0"/>
              <a:t>Example:</a:t>
            </a:r>
            <a:r>
              <a:rPr lang="en-GB" sz="2000" dirty="0"/>
              <a:t> Area of ellipse containing stable particles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Can be extended to momentum acceptance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Use case: impact of beam-beam on stability with alignment errors</a:t>
            </a:r>
          </a:p>
          <a:p>
            <a:pPr marL="1779713" lvl="2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Understand error interplay and target corrections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733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Quantitative Indicators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935134-3E54-43EF-A044-D21D40237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346" y="672592"/>
            <a:ext cx="2407152" cy="25327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3A3200-C949-4D66-9DA3-35638E1E1A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5240" y="443900"/>
            <a:ext cx="2667000" cy="36851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32BEB7-588D-4BF9-82A7-976AACB126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3672" y="4005183"/>
            <a:ext cx="3599329" cy="266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33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827DF72-DF60-45DD-8D9F-4FA76E83F5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b="1" dirty="0"/>
              <a:t>Accurate models </a:t>
            </a:r>
            <a:r>
              <a:rPr lang="en-GB" dirty="0"/>
              <a:t>describing FCC with strong </a:t>
            </a:r>
            <a:r>
              <a:rPr lang="en-GB" b="1" dirty="0"/>
              <a:t>synchrotron radiation </a:t>
            </a:r>
            <a:r>
              <a:rPr lang="en-GB" dirty="0"/>
              <a:t>and effects from </a:t>
            </a:r>
            <a:r>
              <a:rPr lang="en-GB" b="1" dirty="0"/>
              <a:t>high luminosity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Compute </a:t>
            </a:r>
            <a:r>
              <a:rPr lang="en-GB" b="1" dirty="0"/>
              <a:t>key performance metrics </a:t>
            </a:r>
            <a:r>
              <a:rPr lang="en-GB" dirty="0"/>
              <a:t>in full detail indicating</a:t>
            </a:r>
          </a:p>
          <a:p>
            <a:pPr marL="910789" lvl="1" indent="-457200">
              <a:buFont typeface="+mj-lt"/>
              <a:buAutoNum type="alphaLcPeriod"/>
            </a:pPr>
            <a:r>
              <a:rPr lang="en-GB" b="1" dirty="0"/>
              <a:t>Beam size</a:t>
            </a:r>
          </a:p>
          <a:p>
            <a:pPr marL="910789" lvl="1" indent="-457200">
              <a:buFont typeface="+mj-lt"/>
              <a:buAutoNum type="alphaLcPeriod"/>
            </a:pPr>
            <a:r>
              <a:rPr lang="en-GB" b="1" dirty="0"/>
              <a:t>Luminosity</a:t>
            </a:r>
          </a:p>
          <a:p>
            <a:pPr marL="910789" lvl="1" indent="-457200">
              <a:buFont typeface="+mj-lt"/>
              <a:buAutoNum type="alphaLcPeriod"/>
            </a:pPr>
            <a:r>
              <a:rPr lang="en-GB" b="1" dirty="0"/>
              <a:t>Lifetime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/>
              <a:t>Scan</a:t>
            </a:r>
            <a:r>
              <a:rPr lang="en-GB" dirty="0"/>
              <a:t> metrics for different </a:t>
            </a:r>
            <a:r>
              <a:rPr lang="en-GB" b="1" dirty="0"/>
              <a:t>design parameters </a:t>
            </a:r>
            <a:r>
              <a:rPr lang="en-GB" dirty="0"/>
              <a:t>and </a:t>
            </a:r>
            <a:r>
              <a:rPr lang="en-GB" b="1" dirty="0"/>
              <a:t>perturbations</a:t>
            </a:r>
          </a:p>
          <a:p>
            <a:pPr marL="910789" lvl="1" indent="-457200">
              <a:buFont typeface="+mj-lt"/>
              <a:buAutoNum type="alphaLcPeriod"/>
            </a:pPr>
            <a:r>
              <a:rPr lang="en-GB" b="1" dirty="0"/>
              <a:t>Optimise performance </a:t>
            </a:r>
            <a:r>
              <a:rPr lang="en-GB" dirty="0"/>
              <a:t>and set design tolerances</a:t>
            </a:r>
            <a:endParaRPr lang="en-GB" b="1" dirty="0"/>
          </a:p>
          <a:p>
            <a:pPr marL="910789" lvl="1" indent="-457200">
              <a:buFont typeface="+mj-lt"/>
              <a:buAutoNum type="alphaLcPeriod"/>
            </a:pPr>
            <a:r>
              <a:rPr lang="en-GB" dirty="0"/>
              <a:t>Explore </a:t>
            </a:r>
            <a:r>
              <a:rPr lang="en-GB" b="1" dirty="0"/>
              <a:t>faster metrics </a:t>
            </a:r>
            <a:r>
              <a:rPr lang="en-GB" dirty="0"/>
              <a:t>to streamline optimisation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0C9BDE-8E69-433E-A865-B9C9BA3A3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Goals LPAP is Contributing to</a:t>
            </a:r>
          </a:p>
        </p:txBody>
      </p:sp>
    </p:spTree>
    <p:extLst>
      <p:ext uri="{BB962C8B-B14F-4D97-AF65-F5344CB8AC3E}">
        <p14:creationId xmlns:p14="http://schemas.microsoft.com/office/powerpoint/2010/main" val="2805995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1872000"/>
            <a:ext cx="6153300" cy="4118400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Dynamic aperture as lifetime indicator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Plot fast(er) quantitative stability indicators vs. lifetime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With magnet misalignments, with and without beam-beam effects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Computed using improved method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Clear </a:t>
            </a:r>
            <a:r>
              <a:rPr lang="en-GB" sz="2000" b="1" dirty="0"/>
              <a:t>trend</a:t>
            </a:r>
            <a:r>
              <a:rPr lang="en-GB" sz="2000" dirty="0"/>
              <a:t> between DA and lifetime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sz="1800" b="1" dirty="0"/>
              <a:t>Additional variance </a:t>
            </a:r>
            <a:r>
              <a:rPr lang="en-GB" sz="1800" dirty="0"/>
              <a:t>by an order of magnitude</a:t>
            </a:r>
          </a:p>
          <a:p>
            <a:pPr marL="915734" lvl="1" indent="-285750">
              <a:buFont typeface="Arial" panose="020B0604020202020204" pitchFamily="34" charset="0"/>
              <a:buChar char="•"/>
            </a:pPr>
            <a:r>
              <a:rPr lang="en-GB" sz="1800" b="1" dirty="0"/>
              <a:t>Additional or better indicators needed </a:t>
            </a:r>
            <a:r>
              <a:rPr lang="en-GB" sz="1800" dirty="0"/>
              <a:t>to fully describe lifetime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Next goals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Understand source of variance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Define new and improve existing indicators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Correlations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694EA7-CE89-4A75-AC71-F470FD526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2985" y="2241651"/>
            <a:ext cx="4894642" cy="359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2892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AAAA5-9C62-42D9-8B47-9D438C6577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1981200"/>
            <a:ext cx="11017800" cy="40092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Contributed to the creation of accurate models simulating FCC in its complexity</a:t>
            </a:r>
          </a:p>
          <a:p>
            <a:pPr marL="796489" lvl="1" indent="-342900"/>
            <a:r>
              <a:rPr lang="en-GB" sz="2000" dirty="0"/>
              <a:t>Carefully benchmarked individual aspects to established models</a:t>
            </a:r>
          </a:p>
          <a:p>
            <a:pPr marL="796489" lvl="1" indent="-342900"/>
            <a:r>
              <a:rPr lang="en-GB" sz="2000" dirty="0"/>
              <a:t>Introduced simulations with multiple effects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Able to compute performance</a:t>
            </a:r>
          </a:p>
          <a:p>
            <a:pPr marL="796489" lvl="1" indent="-342900"/>
            <a:r>
              <a:rPr lang="en-GB" sz="2000" dirty="0"/>
              <a:t>Detailed performance described by beam size, luminosity and lifetime</a:t>
            </a:r>
          </a:p>
          <a:p>
            <a:pPr marL="796489" lvl="1" indent="-342900"/>
            <a:r>
              <a:rPr lang="en-GB" sz="2000" dirty="0"/>
              <a:t>Explored other indicators</a:t>
            </a:r>
          </a:p>
          <a:p>
            <a:pPr marL="1250077" lvl="2" indent="-342900"/>
            <a:r>
              <a:rPr lang="en-GB" sz="2000" dirty="0"/>
              <a:t>Refined for FCC-</a:t>
            </a:r>
            <a:r>
              <a:rPr lang="en-GB" sz="2000" dirty="0" err="1"/>
              <a:t>ee</a:t>
            </a:r>
            <a:r>
              <a:rPr lang="en-GB" sz="2000" dirty="0"/>
              <a:t> requirements</a:t>
            </a:r>
          </a:p>
          <a:p>
            <a:pPr marL="1250077" lvl="2" indent="-342900"/>
            <a:r>
              <a:rPr lang="en-GB" sz="2000" dirty="0"/>
              <a:t>First work to understand predictive 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Perform scans and tolerance studies to drive design</a:t>
            </a:r>
          </a:p>
          <a:p>
            <a:pPr marL="796489" lvl="1" indent="-342900"/>
            <a:r>
              <a:rPr lang="en-GB" sz="2000" dirty="0"/>
              <a:t>Set clear targets</a:t>
            </a:r>
          </a:p>
          <a:p>
            <a:pPr marL="796489" lvl="1" indent="-342900"/>
            <a:r>
              <a:rPr lang="en-GB" sz="2000" dirty="0"/>
              <a:t>Understand interplay to inform designs and correction strategies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226400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54D11F1-DE18-4CCC-81A6-04BC47B568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07252B-96AD-45F5-AC10-2DF7006175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E334EE-F3C0-4601-859C-194D13E31C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1690AD6-A767-4E6E-BB45-C3F3B2B934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040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A283442-EC8F-41CE-84E8-1A8DCA104FD1}"/>
              </a:ext>
            </a:extLst>
          </p:cNvPr>
          <p:cNvSpPr/>
          <p:nvPr/>
        </p:nvSpPr>
        <p:spPr>
          <a:xfrm rot="16381415">
            <a:off x="10723551" y="2593578"/>
            <a:ext cx="195641" cy="1921157"/>
          </a:xfrm>
          <a:prstGeom prst="triangle">
            <a:avLst>
              <a:gd name="adj" fmla="val 490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DB21416-BCB7-4776-9474-B8E22E9AD321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/>
            <p:txBody>
              <a:bodyPr/>
              <a:lstStyle/>
              <a:p>
                <a:pPr marL="342900" indent="-342900">
                  <a:lnSpc>
                    <a:spcPct val="100000"/>
                  </a:lnSpc>
                  <a:spcBef>
                    <a:spcPts val="100"/>
                  </a:spcBef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Synchrotron radiation – when bent by dipole</a:t>
                </a:r>
                <a:endParaRPr lang="en-GB" sz="2000" b="0" i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915734" lvl="1" indent="-285750">
                  <a:lnSpc>
                    <a:spcPct val="100000"/>
                  </a:lnSpc>
                  <a:spcBef>
                    <a:spcPts val="100"/>
                  </a:spcBef>
                  <a:buFont typeface="Arial" panose="020B0604020202020204" pitchFamily="34" charset="0"/>
                  <a:buChar char="•"/>
                </a:pPr>
                <a:r>
                  <a:rPr lang="en-GB" sz="1800" b="0" dirty="0">
                    <a:solidFill>
                      <a:schemeClr val="tx1"/>
                    </a:solidFill>
                  </a:rPr>
                  <a:t>Single particle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f>
                      <m:fPr>
                        <m:ctrlP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</m:oMath>
                </a14:m>
                <a:r>
                  <a:rPr lang="en-GB" sz="1800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915734" lvl="1" indent="-285750">
                  <a:lnSpc>
                    <a:spcPct val="100000"/>
                  </a:lnSpc>
                  <a:spcBef>
                    <a:spcPts val="100"/>
                  </a:spcBef>
                  <a:buFont typeface="Arial" panose="020B0604020202020204" pitchFamily="34" charset="0"/>
                  <a:buChar char="•"/>
                </a:pPr>
                <a:r>
                  <a:rPr lang="en-GB" sz="1800" dirty="0"/>
                  <a:t>Needs to be recovered in RF cavities</a:t>
                </a:r>
                <a:endParaRPr lang="en-GB" sz="1800" dirty="0">
                  <a:solidFill>
                    <a:schemeClr val="tx1"/>
                  </a:solidFill>
                </a:endParaRPr>
              </a:p>
              <a:p>
                <a:pPr marL="342900" indent="-342900">
                  <a:lnSpc>
                    <a:spcPct val="100000"/>
                  </a:lnSpc>
                  <a:spcBef>
                    <a:spcPts val="100"/>
                  </a:spcBef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Much more dominant in electron colliders</a:t>
                </a:r>
              </a:p>
              <a:p>
                <a:pPr marL="915734" lvl="1" indent="-285750">
                  <a:lnSpc>
                    <a:spcPct val="100000"/>
                  </a:lnSpc>
                  <a:spcBef>
                    <a:spcPts val="1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𝑒𝑙𝑒𝑐𝑡𝑟𝑜𝑛</m:t>
                        </m:r>
                      </m:sub>
                    </m:sSub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𝑝𝑟𝑜𝑡𝑜𝑛</m:t>
                        </m:r>
                      </m:sub>
                    </m:sSub>
                  </m:oMath>
                </a14:m>
                <a:endParaRPr lang="en-GB" sz="1800" dirty="0">
                  <a:solidFill>
                    <a:schemeClr val="tx1"/>
                  </a:solidFill>
                </a:endParaRPr>
              </a:p>
              <a:p>
                <a:pPr marL="285750" indent="-285750">
                  <a:lnSpc>
                    <a:spcPct val="100000"/>
                  </a:lnSpc>
                  <a:spcBef>
                    <a:spcPts val="100"/>
                  </a:spcBef>
                  <a:buFont typeface="Arial" panose="020B0604020202020204" pitchFamily="34" charset="0"/>
                  <a:buChar char="•"/>
                </a:pPr>
                <a:r>
                  <a:rPr lang="en-GB" sz="2000" dirty="0"/>
                  <a:t>For fixed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GB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GB" sz="2000" dirty="0"/>
                  <a:t> radiation can be reduced by increasing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𝝆</m:t>
                    </m:r>
                  </m:oMath>
                </a14:m>
                <a:endParaRPr lang="en-GB" sz="2000" dirty="0"/>
              </a:p>
              <a:p>
                <a:pPr marL="915734" lvl="1" indent="-285750">
                  <a:lnSpc>
                    <a:spcPct val="100000"/>
                  </a:lnSpc>
                  <a:spcBef>
                    <a:spcPts val="100"/>
                  </a:spcBef>
                  <a:buFont typeface="Arial" panose="020B0604020202020204" pitchFamily="34" charset="0"/>
                  <a:buChar char="•"/>
                </a:pPr>
                <a:r>
                  <a:rPr lang="en-GB" sz="1800" dirty="0"/>
                  <a:t>FCC-</a:t>
                </a:r>
                <a:r>
                  <a:rPr lang="en-GB" sz="1800" dirty="0" err="1"/>
                  <a:t>ee</a:t>
                </a:r>
                <a:r>
                  <a:rPr lang="en-GB" sz="1800" dirty="0"/>
                  <a:t> up to ~</a:t>
                </a:r>
                <a:r>
                  <a:rPr lang="en-GB" sz="1800" b="1" dirty="0"/>
                  <a:t>5% energy lost </a:t>
                </a:r>
                <a:r>
                  <a:rPr lang="en-GB" sz="1800" dirty="0"/>
                  <a:t>per turn</a:t>
                </a:r>
              </a:p>
              <a:p>
                <a:pPr marL="915734" lvl="1" indent="-285750">
                  <a:lnSpc>
                    <a:spcPct val="100000"/>
                  </a:lnSpc>
                  <a:spcBef>
                    <a:spcPts val="100"/>
                  </a:spcBef>
                  <a:buFont typeface="Arial" panose="020B0604020202020204" pitchFamily="34" charset="0"/>
                  <a:buChar char="•"/>
                </a:pPr>
                <a:r>
                  <a:rPr lang="en-GB" sz="1800" dirty="0"/>
                  <a:t>Significant impact on dynamics</a:t>
                </a:r>
              </a:p>
              <a:p>
                <a:pPr>
                  <a:lnSpc>
                    <a:spcPct val="100000"/>
                  </a:lnSpc>
                </a:pPr>
                <a:endParaRPr lang="en-GB" sz="2000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DB21416-BCB7-4776-9474-B8E22E9AD3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blipFill>
                <a:blip r:embed="rId2"/>
                <a:stretch>
                  <a:fillRect l="-1023" t="-5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7C5A9D5D-88E8-4357-9749-1AC09B8DF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Synchrotron Radiation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3401CF6-0150-4E45-AD5C-5AD1488A4DE2}"/>
              </a:ext>
            </a:extLst>
          </p:cNvPr>
          <p:cNvGrpSpPr/>
          <p:nvPr/>
        </p:nvGrpSpPr>
        <p:grpSpPr>
          <a:xfrm>
            <a:off x="7793709" y="2654165"/>
            <a:ext cx="3843323" cy="1752904"/>
            <a:chOff x="5324411" y="5069744"/>
            <a:chExt cx="3843323" cy="175290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B7A8FB0-21FD-44E8-B951-03F737ACC50B}"/>
                </a:ext>
              </a:extLst>
            </p:cNvPr>
            <p:cNvSpPr/>
            <p:nvPr/>
          </p:nvSpPr>
          <p:spPr>
            <a:xfrm rot="16200000">
              <a:off x="7840736" y="4508343"/>
              <a:ext cx="472017" cy="159481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1D5840F-74A3-4175-AD03-17EEA4AB2E57}"/>
                </a:ext>
              </a:extLst>
            </p:cNvPr>
            <p:cNvCxnSpPr/>
            <p:nvPr/>
          </p:nvCxnSpPr>
          <p:spPr>
            <a:xfrm rot="16200000">
              <a:off x="8346441" y="5973106"/>
              <a:ext cx="85567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A8B632A-7F12-4A38-A598-4F8180B32FC0}"/>
                </a:ext>
              </a:extLst>
            </p:cNvPr>
            <p:cNvCxnSpPr/>
            <p:nvPr/>
          </p:nvCxnSpPr>
          <p:spPr>
            <a:xfrm rot="16200000">
              <a:off x="8203558" y="5973105"/>
              <a:ext cx="85567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99178B4-8839-4FF8-BC3E-336EFC768706}"/>
                </a:ext>
              </a:extLst>
            </p:cNvPr>
            <p:cNvCxnSpPr/>
            <p:nvPr/>
          </p:nvCxnSpPr>
          <p:spPr>
            <a:xfrm rot="16200000">
              <a:off x="7774936" y="5973106"/>
              <a:ext cx="85567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B77C756-840E-4243-BEA9-110511258DC5}"/>
                </a:ext>
              </a:extLst>
            </p:cNvPr>
            <p:cNvCxnSpPr/>
            <p:nvPr/>
          </p:nvCxnSpPr>
          <p:spPr>
            <a:xfrm rot="16200000">
              <a:off x="7632053" y="5973105"/>
              <a:ext cx="85567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D8FCF85-AE71-4F31-B4E3-F19098A270C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203565" y="5973106"/>
              <a:ext cx="85567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A0B5F05-60DF-4CEC-BDF3-95111F17993B}"/>
                </a:ext>
              </a:extLst>
            </p:cNvPr>
            <p:cNvCxnSpPr/>
            <p:nvPr/>
          </p:nvCxnSpPr>
          <p:spPr>
            <a:xfrm rot="16200000">
              <a:off x="8060682" y="5973106"/>
              <a:ext cx="85567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96F064F-CC40-4A0E-BBBB-8AB999E52735}"/>
                </a:ext>
              </a:extLst>
            </p:cNvPr>
            <p:cNvCxnSpPr/>
            <p:nvPr/>
          </p:nvCxnSpPr>
          <p:spPr>
            <a:xfrm rot="16200000">
              <a:off x="7917799" y="5973105"/>
              <a:ext cx="85567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4468521-AD85-41BF-AA3F-0BB6FAE9E516}"/>
                </a:ext>
              </a:extLst>
            </p:cNvPr>
            <p:cNvSpPr/>
            <p:nvPr/>
          </p:nvSpPr>
          <p:spPr>
            <a:xfrm rot="16200000">
              <a:off x="7871115" y="5819611"/>
              <a:ext cx="411258" cy="1594816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4ACA7FF-54EC-4374-9831-1C4D2F3D1451}"/>
                </a:ext>
              </a:extLst>
            </p:cNvPr>
            <p:cNvCxnSpPr/>
            <p:nvPr/>
          </p:nvCxnSpPr>
          <p:spPr>
            <a:xfrm rot="16200000">
              <a:off x="7494898" y="5973105"/>
              <a:ext cx="85567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310F8B1-3984-43DE-AF89-048ADB7883F7}"/>
                </a:ext>
              </a:extLst>
            </p:cNvPr>
            <p:cNvCxnSpPr/>
            <p:nvPr/>
          </p:nvCxnSpPr>
          <p:spPr>
            <a:xfrm rot="16200000">
              <a:off x="7066276" y="5973106"/>
              <a:ext cx="85567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B08F0EB-02F8-40E9-9FDC-7EF2A7345FF6}"/>
                </a:ext>
              </a:extLst>
            </p:cNvPr>
            <p:cNvCxnSpPr/>
            <p:nvPr/>
          </p:nvCxnSpPr>
          <p:spPr>
            <a:xfrm rot="16200000">
              <a:off x="6923393" y="5973105"/>
              <a:ext cx="85567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540D2C6-F70F-4316-A619-87585B2B29F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494905" y="5973106"/>
              <a:ext cx="85567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C483D3C-BE6F-4E49-B9D2-68CFE6469DA5}"/>
                </a:ext>
              </a:extLst>
            </p:cNvPr>
            <p:cNvCxnSpPr/>
            <p:nvPr/>
          </p:nvCxnSpPr>
          <p:spPr>
            <a:xfrm rot="16200000">
              <a:off x="7352022" y="5973106"/>
              <a:ext cx="85567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4BA0209-1250-4426-B505-0FD1EE6392EF}"/>
                </a:ext>
              </a:extLst>
            </p:cNvPr>
            <p:cNvCxnSpPr/>
            <p:nvPr/>
          </p:nvCxnSpPr>
          <p:spPr>
            <a:xfrm rot="16200000">
              <a:off x="7209139" y="5973105"/>
              <a:ext cx="85567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BA00528D-B47F-4BC9-B462-D3BF55B90653}"/>
                </a:ext>
              </a:extLst>
            </p:cNvPr>
            <p:cNvSpPr/>
            <p:nvPr/>
          </p:nvSpPr>
          <p:spPr>
            <a:xfrm>
              <a:off x="5324411" y="5919052"/>
              <a:ext cx="3843323" cy="764974"/>
            </a:xfrm>
            <a:prstGeom prst="arc">
              <a:avLst>
                <a:gd name="adj1" fmla="val 16200000"/>
                <a:gd name="adj2" fmla="val 21305813"/>
              </a:avLst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7F990E6-4889-4443-9CBD-3C793D90F319}"/>
                </a:ext>
              </a:extLst>
            </p:cNvPr>
            <p:cNvSpPr txBox="1"/>
            <p:nvPr/>
          </p:nvSpPr>
          <p:spPr>
            <a:xfrm>
              <a:off x="7864097" y="5135013"/>
              <a:ext cx="336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C60EF22-3836-447F-80EC-012D74F419B0}"/>
                </a:ext>
              </a:extLst>
            </p:cNvPr>
            <p:cNvSpPr txBox="1"/>
            <p:nvPr/>
          </p:nvSpPr>
          <p:spPr>
            <a:xfrm>
              <a:off x="7891616" y="6451554"/>
              <a:ext cx="336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S</a:t>
              </a:r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49E964F-A5ED-4853-8CCE-BB7725ADE29B}"/>
              </a:ext>
            </a:extLst>
          </p:cNvPr>
          <p:cNvCxnSpPr>
            <a:stCxn id="25" idx="0"/>
          </p:cNvCxnSpPr>
          <p:nvPr/>
        </p:nvCxnSpPr>
        <p:spPr>
          <a:xfrm flipH="1">
            <a:off x="5719013" y="3503473"/>
            <a:ext cx="3996358" cy="10725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305BA47-3094-4093-8DDA-E72AA14C30F2}"/>
              </a:ext>
            </a:extLst>
          </p:cNvPr>
          <p:cNvCxnSpPr/>
          <p:nvPr/>
        </p:nvCxnSpPr>
        <p:spPr>
          <a:xfrm flipH="1">
            <a:off x="5748237" y="3750166"/>
            <a:ext cx="5732360" cy="82584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CA7EE49-FC11-4D86-A1F9-EFB2F3FE7020}"/>
                  </a:ext>
                </a:extLst>
              </p:cNvPr>
              <p:cNvSpPr txBox="1"/>
              <p:nvPr/>
            </p:nvSpPr>
            <p:spPr>
              <a:xfrm>
                <a:off x="7320427" y="3534146"/>
                <a:ext cx="998899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CA7EE49-FC11-4D86-A1F9-EFB2F3FE7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427" y="3534146"/>
                <a:ext cx="998899" cy="461665"/>
              </a:xfrm>
              <a:prstGeom prst="rect">
                <a:avLst/>
              </a:prstGeom>
              <a:blipFill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02E637F-741B-48FC-B6F4-A841644B77FE}"/>
                  </a:ext>
                </a:extLst>
              </p:cNvPr>
              <p:cNvSpPr txBox="1"/>
              <p:nvPr/>
            </p:nvSpPr>
            <p:spPr>
              <a:xfrm>
                <a:off x="8763586" y="3002828"/>
                <a:ext cx="1041266" cy="4901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𝑑𝑖𝑝𝑜𝑙𝑒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02E637F-741B-48FC-B6F4-A841644B77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3586" y="3002828"/>
                <a:ext cx="1041266" cy="490199"/>
              </a:xfrm>
              <a:prstGeom prst="rect">
                <a:avLst/>
              </a:prstGeom>
              <a:blipFill>
                <a:blip r:embed="rId4"/>
                <a:stretch>
                  <a:fillRect l="-1765" r="-3529" b="-1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41E5F39E-F16D-406B-B651-68FF72CD8B0D}"/>
              </a:ext>
            </a:extLst>
          </p:cNvPr>
          <p:cNvSpPr txBox="1"/>
          <p:nvPr/>
        </p:nvSpPr>
        <p:spPr>
          <a:xfrm>
            <a:off x="11377584" y="3180185"/>
            <a:ext cx="1358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/>
                </a:solidFill>
              </a:rPr>
              <a:t>photons</a:t>
            </a:r>
          </a:p>
        </p:txBody>
      </p:sp>
    </p:spTree>
    <p:extLst>
      <p:ext uri="{BB962C8B-B14F-4D97-AF65-F5344CB8AC3E}">
        <p14:creationId xmlns:p14="http://schemas.microsoft.com/office/powerpoint/2010/main" val="388931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2BF1E28B-0CBB-44E8-A01F-CD7CFCDCFDD7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/>
            <p:txBody>
              <a:bodyPr/>
              <a:lstStyle/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/>
                  <a:t>Radiation of photons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1800" b="1" dirty="0"/>
                  <a:t>Quanta</a:t>
                </a:r>
                <a:r>
                  <a:rPr lang="en-GB" sz="1800" dirty="0"/>
                  <a:t> with discrete energies 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1800" b="1" dirty="0"/>
                  <a:t>Spectrum</a:t>
                </a:r>
                <a:r>
                  <a:rPr lang="en-GB" sz="1800" dirty="0"/>
                  <a:t> determined by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sz="1800" dirty="0"/>
                  <a:t> and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endParaRPr lang="en-GB" sz="1800" dirty="0"/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1800" dirty="0"/>
                  <a:t>Leads to </a:t>
                </a:r>
                <a:r>
                  <a:rPr lang="en-GB" sz="1800" b="1" dirty="0"/>
                  <a:t>distribution</a:t>
                </a:r>
                <a:r>
                  <a:rPr lang="en-GB" sz="1800" dirty="0"/>
                  <a:t> in particle energies</a:t>
                </a:r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/>
                  <a:t>Radiation shapes beams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1733" dirty="0"/>
                  <a:t>Dependant on </a:t>
                </a:r>
                <a:r>
                  <a:rPr lang="en-GB" sz="1733" b="1" dirty="0"/>
                  <a:t>coupling</a:t>
                </a:r>
                <a:r>
                  <a:rPr lang="en-GB" sz="1733" dirty="0"/>
                  <a:t> between energy and transverse motion at </a:t>
                </a:r>
                <a:r>
                  <a:rPr lang="en-GB" sz="1733" b="1" dirty="0"/>
                  <a:t>location of radiation</a:t>
                </a:r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Complex relationship dependent on many sources e.g. 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1733" u="sng" dirty="0"/>
                  <a:t>Coupling from</a:t>
                </a:r>
                <a:r>
                  <a:rPr lang="en-GB" sz="1733" dirty="0"/>
                  <a:t>: accelerator design, magnet errors, alignment errors …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1733" u="sng" dirty="0"/>
                  <a:t>Radiation sources: </a:t>
                </a:r>
                <a:r>
                  <a:rPr lang="en-GB" sz="1733" dirty="0"/>
                  <a:t>Dipole magnets, focusing magnets, particle-particle forces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endParaRPr lang="en-GB" sz="1733" dirty="0"/>
              </a:p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2BF1E28B-0CBB-44E8-A01F-CD7CFCDCFD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blipFill>
                <a:blip r:embed="rId2"/>
                <a:stretch>
                  <a:fillRect l="-1023" t="-592" b="-105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Shaping Beams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41941B-75E5-4BAF-B395-71F270C2BD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2687" y="1680503"/>
            <a:ext cx="4393038" cy="477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014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2BF1E28B-0CBB-44E8-A01F-CD7CFCDCFDD7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/>
            <p:txBody>
              <a:bodyPr/>
              <a:lstStyle/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/>
                  <a:t>Number of events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𝑒𝑣𝑒𝑛𝑡</m:t>
                        </m:r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𝑒𝑣𝑒𝑛𝑡</m:t>
                        </m:r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GB" sz="1800" dirty="0"/>
              </a:p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/>
                  <a:t>Luminosity ~ density of colliding beams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𝑏𝑢𝑛𝑐h</m:t>
                        </m:r>
                      </m:sub>
                    </m:sSub>
                  </m:oMath>
                </a14:m>
                <a:endParaRPr lang="en-GB" sz="1800" dirty="0"/>
              </a:p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/>
                  <a:t>Increase luminosity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1800" dirty="0"/>
                  <a:t>Smaller size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1800" dirty="0"/>
                  <a:t>More particles</a:t>
                </a:r>
              </a:p>
              <a:p>
                <a:pPr marL="915734" lvl="1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1800" dirty="0"/>
                  <a:t>More frequent collision</a:t>
                </a:r>
              </a:p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2BF1E28B-0CBB-44E8-A01F-CD7CFCDCFD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blipFill>
                <a:blip r:embed="rId2"/>
                <a:stretch>
                  <a:fillRect l="-1023" t="-592" r="-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Event Rate – Luminosity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DF98DEF-DE91-409C-A0FB-1A76973963A4}"/>
              </a:ext>
            </a:extLst>
          </p:cNvPr>
          <p:cNvGrpSpPr/>
          <p:nvPr/>
        </p:nvGrpSpPr>
        <p:grpSpPr>
          <a:xfrm flipH="1">
            <a:off x="8998694" y="3819536"/>
            <a:ext cx="1420593" cy="720000"/>
            <a:chOff x="6947479" y="2081352"/>
            <a:chExt cx="1420593" cy="72000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AF0B613-BF12-4F8B-8EF5-5A01A80B36B5}"/>
                </a:ext>
              </a:extLst>
            </p:cNvPr>
            <p:cNvSpPr/>
            <p:nvPr/>
          </p:nvSpPr>
          <p:spPr>
            <a:xfrm>
              <a:off x="6947479" y="2081352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BBD6259-165C-455D-8D92-8C523A7FCEC7}"/>
                </a:ext>
              </a:extLst>
            </p:cNvPr>
            <p:cNvSpPr/>
            <p:nvPr/>
          </p:nvSpPr>
          <p:spPr>
            <a:xfrm>
              <a:off x="6989851" y="2291372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C0731C8-B4F5-4615-B726-5D19E48C3633}"/>
                </a:ext>
              </a:extLst>
            </p:cNvPr>
            <p:cNvSpPr/>
            <p:nvPr/>
          </p:nvSpPr>
          <p:spPr>
            <a:xfrm>
              <a:off x="7389646" y="2325920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2933C8B-24DA-4702-A155-244F32252415}"/>
                </a:ext>
              </a:extLst>
            </p:cNvPr>
            <p:cNvSpPr/>
            <p:nvPr/>
          </p:nvSpPr>
          <p:spPr>
            <a:xfrm>
              <a:off x="7180072" y="2145920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6F8AE8C-C3C1-41C8-9E3E-B2B212525792}"/>
                </a:ext>
              </a:extLst>
            </p:cNvPr>
            <p:cNvSpPr/>
            <p:nvPr/>
          </p:nvSpPr>
          <p:spPr>
            <a:xfrm>
              <a:off x="7190373" y="2347562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36D1F8C-27D7-442F-8638-C99B8679C43D}"/>
                </a:ext>
              </a:extLst>
            </p:cNvPr>
            <p:cNvSpPr/>
            <p:nvPr/>
          </p:nvSpPr>
          <p:spPr>
            <a:xfrm>
              <a:off x="7355336" y="2548242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54278F4-D7F1-4730-8EF9-C40B80499844}"/>
                </a:ext>
              </a:extLst>
            </p:cNvPr>
            <p:cNvSpPr/>
            <p:nvPr/>
          </p:nvSpPr>
          <p:spPr>
            <a:xfrm>
              <a:off x="7072018" y="2513696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145212F0-E8EA-4DF0-8C59-250D46146208}"/>
                </a:ext>
              </a:extLst>
            </p:cNvPr>
            <p:cNvSpPr/>
            <p:nvPr/>
          </p:nvSpPr>
          <p:spPr>
            <a:xfrm>
              <a:off x="7677700" y="2307433"/>
              <a:ext cx="690372" cy="312322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E961A7D-8C4B-43F7-8F32-FE744057925F}"/>
              </a:ext>
            </a:extLst>
          </p:cNvPr>
          <p:cNvCxnSpPr>
            <a:cxnSpLocks/>
          </p:cNvCxnSpPr>
          <p:nvPr/>
        </p:nvCxnSpPr>
        <p:spPr>
          <a:xfrm>
            <a:off x="6489700" y="1727098"/>
            <a:ext cx="1188000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17EAE4-B51A-498D-91D4-24D4C0C81DEE}"/>
              </a:ext>
            </a:extLst>
          </p:cNvPr>
          <p:cNvCxnSpPr>
            <a:cxnSpLocks/>
          </p:cNvCxnSpPr>
          <p:nvPr/>
        </p:nvCxnSpPr>
        <p:spPr>
          <a:xfrm rot="5400000">
            <a:off x="5742432" y="2438298"/>
            <a:ext cx="1188000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7F686AF-3602-4A93-B8C5-1AA595290B58}"/>
                  </a:ext>
                </a:extLst>
              </p:cNvPr>
              <p:cNvSpPr txBox="1"/>
              <p:nvPr/>
            </p:nvSpPr>
            <p:spPr>
              <a:xfrm>
                <a:off x="6788700" y="1384966"/>
                <a:ext cx="6253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7F686AF-3602-4A93-B8C5-1AA595290B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8700" y="1384966"/>
                <a:ext cx="625354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60BBE9A-8470-4DEA-9B61-BECAD1BFD9B8}"/>
                  </a:ext>
                </a:extLst>
              </p:cNvPr>
              <p:cNvSpPr txBox="1"/>
              <p:nvPr/>
            </p:nvSpPr>
            <p:spPr>
              <a:xfrm>
                <a:off x="5796888" y="2235920"/>
                <a:ext cx="625354" cy="394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60BBE9A-8470-4DEA-9B61-BECAD1BFD9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888" y="2235920"/>
                <a:ext cx="625354" cy="3947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E1E96E7-12BF-427A-AC06-DC139FF159AD}"/>
              </a:ext>
            </a:extLst>
          </p:cNvPr>
          <p:cNvCxnSpPr/>
          <p:nvPr/>
        </p:nvCxnSpPr>
        <p:spPr>
          <a:xfrm flipH="1">
            <a:off x="7445336" y="1727098"/>
            <a:ext cx="726599" cy="5088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8EB63D8-F312-4408-B639-9E4228C2EE14}"/>
                  </a:ext>
                </a:extLst>
              </p:cNvPr>
              <p:cNvSpPr txBox="1"/>
              <p:nvPr/>
            </p:nvSpPr>
            <p:spPr>
              <a:xfrm>
                <a:off x="8059636" y="1454765"/>
                <a:ext cx="6253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8EB63D8-F312-4408-B639-9E4228C2EE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9636" y="1454765"/>
                <a:ext cx="62535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1D978F3-254C-4570-8540-CC68E81E0AB3}"/>
              </a:ext>
            </a:extLst>
          </p:cNvPr>
          <p:cNvCxnSpPr/>
          <p:nvPr/>
        </p:nvCxnSpPr>
        <p:spPr>
          <a:xfrm flipH="1">
            <a:off x="10613727" y="1727098"/>
            <a:ext cx="726599" cy="508822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593C622-FC19-4001-9577-CD06BA8D3E2D}"/>
                  </a:ext>
                </a:extLst>
              </p:cNvPr>
              <p:cNvSpPr txBox="1"/>
              <p:nvPr/>
            </p:nvSpPr>
            <p:spPr>
              <a:xfrm>
                <a:off x="11228027" y="1454765"/>
                <a:ext cx="6253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593C622-FC19-4001-9577-CD06BA8D3E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28027" y="1454765"/>
                <a:ext cx="62535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724BA441-77A5-4B45-8F9E-D7C7082133F9}"/>
              </a:ext>
            </a:extLst>
          </p:cNvPr>
          <p:cNvGrpSpPr/>
          <p:nvPr/>
        </p:nvGrpSpPr>
        <p:grpSpPr>
          <a:xfrm flipH="1">
            <a:off x="8998806" y="1844298"/>
            <a:ext cx="1878372" cy="1188000"/>
            <a:chOff x="9105900" y="1844298"/>
            <a:chExt cx="1878372" cy="118800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190F4A5-2DCC-453D-855C-1FE6C662DA79}"/>
                </a:ext>
              </a:extLst>
            </p:cNvPr>
            <p:cNvSpPr/>
            <p:nvPr/>
          </p:nvSpPr>
          <p:spPr>
            <a:xfrm>
              <a:off x="9105900" y="1844298"/>
              <a:ext cx="1188000" cy="1188000"/>
            </a:xfrm>
            <a:prstGeom prst="ellipse">
              <a:avLst/>
            </a:prstGeom>
            <a:ln w="38100">
              <a:solidFill>
                <a:schemeClr val="accent6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D426D34-3BBA-45A3-B0A2-C0F53746446A}"/>
                </a:ext>
              </a:extLst>
            </p:cNvPr>
            <p:cNvSpPr/>
            <p:nvPr/>
          </p:nvSpPr>
          <p:spPr>
            <a:xfrm>
              <a:off x="9499600" y="2018946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DADF37E-CC05-417B-BE76-34D8D4B0EB31}"/>
                </a:ext>
              </a:extLst>
            </p:cNvPr>
            <p:cNvSpPr/>
            <p:nvPr/>
          </p:nvSpPr>
          <p:spPr>
            <a:xfrm>
              <a:off x="9314900" y="2373594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FA577E9-FAD4-4CD0-B2F3-62F543FCC0F0}"/>
                </a:ext>
              </a:extLst>
            </p:cNvPr>
            <p:cNvSpPr/>
            <p:nvPr/>
          </p:nvSpPr>
          <p:spPr>
            <a:xfrm>
              <a:off x="9796272" y="2145920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B3743D0-1EDA-44FD-B477-5B4DDD38BFA3}"/>
                </a:ext>
              </a:extLst>
            </p:cNvPr>
            <p:cNvSpPr/>
            <p:nvPr/>
          </p:nvSpPr>
          <p:spPr>
            <a:xfrm>
              <a:off x="9470136" y="2638242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1759875-4838-415C-AE39-EC2EC68D9DF7}"/>
                </a:ext>
              </a:extLst>
            </p:cNvPr>
            <p:cNvSpPr/>
            <p:nvPr/>
          </p:nvSpPr>
          <p:spPr>
            <a:xfrm>
              <a:off x="9971536" y="2548242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F0672A6-FB22-4B2F-AEF7-23E71C2FD18A}"/>
                </a:ext>
              </a:extLst>
            </p:cNvPr>
            <p:cNvSpPr/>
            <p:nvPr/>
          </p:nvSpPr>
          <p:spPr>
            <a:xfrm>
              <a:off x="9688218" y="2463594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Arrow: Right 31">
              <a:extLst>
                <a:ext uri="{FF2B5EF4-FFF2-40B4-BE49-F238E27FC236}">
                  <a16:creationId xmlns:a16="http://schemas.microsoft.com/office/drawing/2014/main" id="{EDBD6EE4-EFC7-453F-9D07-1B751FF451F0}"/>
                </a:ext>
              </a:extLst>
            </p:cNvPr>
            <p:cNvSpPr/>
            <p:nvPr/>
          </p:nvSpPr>
          <p:spPr>
            <a:xfrm>
              <a:off x="10293900" y="2307433"/>
              <a:ext cx="690372" cy="312322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061D1AA-B416-497E-870C-4E1227B8935A}"/>
              </a:ext>
            </a:extLst>
          </p:cNvPr>
          <p:cNvGrpSpPr/>
          <p:nvPr/>
        </p:nvGrpSpPr>
        <p:grpSpPr>
          <a:xfrm>
            <a:off x="6489700" y="1844298"/>
            <a:ext cx="1878372" cy="1188000"/>
            <a:chOff x="6489700" y="1844298"/>
            <a:chExt cx="1878372" cy="1188000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42F3090-19A5-4D75-8FE3-74A1E80D26B7}"/>
                </a:ext>
              </a:extLst>
            </p:cNvPr>
            <p:cNvSpPr/>
            <p:nvPr/>
          </p:nvSpPr>
          <p:spPr>
            <a:xfrm>
              <a:off x="6489700" y="1844298"/>
              <a:ext cx="1188000" cy="1188000"/>
            </a:xfrm>
            <a:prstGeom prst="ellipse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8950B4F-0BBF-47EC-9740-D0A5C771F151}"/>
                </a:ext>
              </a:extLst>
            </p:cNvPr>
            <p:cNvSpPr/>
            <p:nvPr/>
          </p:nvSpPr>
          <p:spPr>
            <a:xfrm>
              <a:off x="6883400" y="2018946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78CBC0B-C876-4E7C-B221-C4632BF0A681}"/>
                </a:ext>
              </a:extLst>
            </p:cNvPr>
            <p:cNvSpPr/>
            <p:nvPr/>
          </p:nvSpPr>
          <p:spPr>
            <a:xfrm>
              <a:off x="6698700" y="2373594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060FFF2-559C-48AB-84AC-8BFBC4B5DD43}"/>
                </a:ext>
              </a:extLst>
            </p:cNvPr>
            <p:cNvSpPr/>
            <p:nvPr/>
          </p:nvSpPr>
          <p:spPr>
            <a:xfrm>
              <a:off x="7180072" y="2145920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6786648-44F9-4E04-877A-286414CD8987}"/>
                </a:ext>
              </a:extLst>
            </p:cNvPr>
            <p:cNvSpPr/>
            <p:nvPr/>
          </p:nvSpPr>
          <p:spPr>
            <a:xfrm>
              <a:off x="6853936" y="2638242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D55E2E2-EF98-416F-99C0-1CF616A73A5C}"/>
                </a:ext>
              </a:extLst>
            </p:cNvPr>
            <p:cNvSpPr/>
            <p:nvPr/>
          </p:nvSpPr>
          <p:spPr>
            <a:xfrm>
              <a:off x="7355336" y="2548242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E97060-E302-46E8-B064-6908BA0DFED1}"/>
                </a:ext>
              </a:extLst>
            </p:cNvPr>
            <p:cNvSpPr/>
            <p:nvPr/>
          </p:nvSpPr>
          <p:spPr>
            <a:xfrm>
              <a:off x="7072018" y="2463594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Arrow: Right 40">
              <a:extLst>
                <a:ext uri="{FF2B5EF4-FFF2-40B4-BE49-F238E27FC236}">
                  <a16:creationId xmlns:a16="http://schemas.microsoft.com/office/drawing/2014/main" id="{030E41A1-ED0D-439A-990F-FBF3B5C1E31C}"/>
                </a:ext>
              </a:extLst>
            </p:cNvPr>
            <p:cNvSpPr/>
            <p:nvPr/>
          </p:nvSpPr>
          <p:spPr>
            <a:xfrm>
              <a:off x="7677700" y="2307433"/>
              <a:ext cx="690372" cy="31232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099C1FB-D1A2-4F20-8A48-C36E093C6D55}"/>
              </a:ext>
            </a:extLst>
          </p:cNvPr>
          <p:cNvGrpSpPr/>
          <p:nvPr/>
        </p:nvGrpSpPr>
        <p:grpSpPr>
          <a:xfrm>
            <a:off x="6947479" y="3819536"/>
            <a:ext cx="1420593" cy="720000"/>
            <a:chOff x="6947479" y="2081352"/>
            <a:chExt cx="1420593" cy="720000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B206598-AB37-42BD-B2E7-65E0CA4DCF37}"/>
                </a:ext>
              </a:extLst>
            </p:cNvPr>
            <p:cNvSpPr/>
            <p:nvPr/>
          </p:nvSpPr>
          <p:spPr>
            <a:xfrm>
              <a:off x="6947479" y="2081352"/>
              <a:ext cx="720000" cy="720000"/>
            </a:xfrm>
            <a:prstGeom prst="ellipse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ACF89B9-EADD-4984-AE2E-C25F6B94D190}"/>
                </a:ext>
              </a:extLst>
            </p:cNvPr>
            <p:cNvSpPr/>
            <p:nvPr/>
          </p:nvSpPr>
          <p:spPr>
            <a:xfrm>
              <a:off x="6989851" y="2291372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CBAD244B-D4DC-482D-A1F7-CC0346C2CCF1}"/>
                </a:ext>
              </a:extLst>
            </p:cNvPr>
            <p:cNvSpPr/>
            <p:nvPr/>
          </p:nvSpPr>
          <p:spPr>
            <a:xfrm>
              <a:off x="7389646" y="2325920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0D07670-7ABC-4A09-AA9F-57823EC9BEB0}"/>
                </a:ext>
              </a:extLst>
            </p:cNvPr>
            <p:cNvSpPr/>
            <p:nvPr/>
          </p:nvSpPr>
          <p:spPr>
            <a:xfrm>
              <a:off x="7180072" y="2145920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04BD7F8-5B16-4CB4-9523-1E84581082F5}"/>
                </a:ext>
              </a:extLst>
            </p:cNvPr>
            <p:cNvSpPr/>
            <p:nvPr/>
          </p:nvSpPr>
          <p:spPr>
            <a:xfrm>
              <a:off x="7190373" y="2347562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A0B97BC-404A-4764-B3B7-BCC3C43D2170}"/>
                </a:ext>
              </a:extLst>
            </p:cNvPr>
            <p:cNvSpPr/>
            <p:nvPr/>
          </p:nvSpPr>
          <p:spPr>
            <a:xfrm>
              <a:off x="7355336" y="2548242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ACDC90E2-0DD7-4601-A3A3-05D8300A4DCF}"/>
                </a:ext>
              </a:extLst>
            </p:cNvPr>
            <p:cNvSpPr/>
            <p:nvPr/>
          </p:nvSpPr>
          <p:spPr>
            <a:xfrm>
              <a:off x="7072018" y="2513696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Arrow: Right 49">
              <a:extLst>
                <a:ext uri="{FF2B5EF4-FFF2-40B4-BE49-F238E27FC236}">
                  <a16:creationId xmlns:a16="http://schemas.microsoft.com/office/drawing/2014/main" id="{7C65FDBC-0DFB-49DC-8773-9FC1F4B6EFDA}"/>
                </a:ext>
              </a:extLst>
            </p:cNvPr>
            <p:cNvSpPr/>
            <p:nvPr/>
          </p:nvSpPr>
          <p:spPr>
            <a:xfrm>
              <a:off x="7677700" y="2307433"/>
              <a:ext cx="690372" cy="31232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0F328BD-8388-42FD-9E01-EB2769B18EC1}"/>
              </a:ext>
            </a:extLst>
          </p:cNvPr>
          <p:cNvGrpSpPr/>
          <p:nvPr/>
        </p:nvGrpSpPr>
        <p:grpSpPr>
          <a:xfrm flipH="1">
            <a:off x="8994004" y="5246520"/>
            <a:ext cx="1878372" cy="1188000"/>
            <a:chOff x="6489700" y="5246520"/>
            <a:chExt cx="1878372" cy="1188000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B4CBAA82-3C84-49D9-99E9-8EB0F11111A9}"/>
                </a:ext>
              </a:extLst>
            </p:cNvPr>
            <p:cNvGrpSpPr/>
            <p:nvPr/>
          </p:nvGrpSpPr>
          <p:grpSpPr>
            <a:xfrm>
              <a:off x="6489700" y="5246520"/>
              <a:ext cx="1878372" cy="1188000"/>
              <a:chOff x="6489700" y="1844298"/>
              <a:chExt cx="1878372" cy="1188000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819309C-C44F-4A7F-9129-F3DEACF3B3F9}"/>
                  </a:ext>
                </a:extLst>
              </p:cNvPr>
              <p:cNvSpPr/>
              <p:nvPr/>
            </p:nvSpPr>
            <p:spPr>
              <a:xfrm>
                <a:off x="6489700" y="1844298"/>
                <a:ext cx="1188000" cy="118800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3A3826DC-5A36-4D98-B037-5D6B1B2D44E9}"/>
                  </a:ext>
                </a:extLst>
              </p:cNvPr>
              <p:cNvSpPr/>
              <p:nvPr/>
            </p:nvSpPr>
            <p:spPr>
              <a:xfrm>
                <a:off x="6883400" y="2018946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45C2D47-9C6D-4713-A891-B5E80CF36962}"/>
                  </a:ext>
                </a:extLst>
              </p:cNvPr>
              <p:cNvSpPr/>
              <p:nvPr/>
            </p:nvSpPr>
            <p:spPr>
              <a:xfrm>
                <a:off x="6698700" y="2373594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5342B18-E328-41F2-8C56-39B77BCE1822}"/>
                  </a:ext>
                </a:extLst>
              </p:cNvPr>
              <p:cNvSpPr/>
              <p:nvPr/>
            </p:nvSpPr>
            <p:spPr>
              <a:xfrm>
                <a:off x="7231626" y="2088166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768D8A0C-8839-4BB4-89DD-8D12B59356EB}"/>
                  </a:ext>
                </a:extLst>
              </p:cNvPr>
              <p:cNvSpPr/>
              <p:nvPr/>
            </p:nvSpPr>
            <p:spPr>
              <a:xfrm>
                <a:off x="6853936" y="2638242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8F9EBD-6F3C-4C4D-98F4-11FE74033829}"/>
                  </a:ext>
                </a:extLst>
              </p:cNvPr>
              <p:cNvSpPr/>
              <p:nvPr/>
            </p:nvSpPr>
            <p:spPr>
              <a:xfrm>
                <a:off x="7355336" y="2548242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A140B9D-4DC6-4CCA-9579-06AF5F1EA668}"/>
                  </a:ext>
                </a:extLst>
              </p:cNvPr>
              <p:cNvSpPr/>
              <p:nvPr/>
            </p:nvSpPr>
            <p:spPr>
              <a:xfrm>
                <a:off x="7072018" y="2463594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Arrow: Right 65">
                <a:extLst>
                  <a:ext uri="{FF2B5EF4-FFF2-40B4-BE49-F238E27FC236}">
                    <a16:creationId xmlns:a16="http://schemas.microsoft.com/office/drawing/2014/main" id="{04A57373-0D6E-4B6A-AD0D-FB8DEFB387B7}"/>
                  </a:ext>
                </a:extLst>
              </p:cNvPr>
              <p:cNvSpPr/>
              <p:nvPr/>
            </p:nvSpPr>
            <p:spPr>
              <a:xfrm>
                <a:off x="7677700" y="2307433"/>
                <a:ext cx="690372" cy="312322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D59EC85D-1316-445C-845F-2A3B23639CB5}"/>
                </a:ext>
              </a:extLst>
            </p:cNvPr>
            <p:cNvSpPr/>
            <p:nvPr/>
          </p:nvSpPr>
          <p:spPr>
            <a:xfrm>
              <a:off x="6689836" y="5523097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F5C23DDB-921A-4B9F-9050-7C048917656C}"/>
                </a:ext>
              </a:extLst>
            </p:cNvPr>
            <p:cNvSpPr/>
            <p:nvPr/>
          </p:nvSpPr>
          <p:spPr>
            <a:xfrm>
              <a:off x="6612834" y="5991155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3810093-84EB-4106-BA44-A4D27F31B4F8}"/>
                </a:ext>
              </a:extLst>
            </p:cNvPr>
            <p:cNvSpPr/>
            <p:nvPr/>
          </p:nvSpPr>
          <p:spPr>
            <a:xfrm>
              <a:off x="7051080" y="5637575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4A58316-4414-4F45-84D6-B126B9CD1B2B}"/>
                </a:ext>
              </a:extLst>
            </p:cNvPr>
            <p:cNvSpPr/>
            <p:nvPr/>
          </p:nvSpPr>
          <p:spPr>
            <a:xfrm>
              <a:off x="6998184" y="6241244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EFC4362-6C2D-498C-8197-FE182A8F79AE}"/>
                </a:ext>
              </a:extLst>
            </p:cNvPr>
            <p:cNvSpPr/>
            <p:nvPr/>
          </p:nvSpPr>
          <p:spPr>
            <a:xfrm>
              <a:off x="7209646" y="6102492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7C277A5-5C30-4D91-9A15-41726FF70C4B}"/>
                </a:ext>
              </a:extLst>
            </p:cNvPr>
            <p:cNvSpPr/>
            <p:nvPr/>
          </p:nvSpPr>
          <p:spPr>
            <a:xfrm>
              <a:off x="7363177" y="5714156"/>
              <a:ext cx="180000" cy="180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DCFED80-DE75-434F-867D-1F193DD7A65B}"/>
              </a:ext>
            </a:extLst>
          </p:cNvPr>
          <p:cNvGrpSpPr/>
          <p:nvPr/>
        </p:nvGrpSpPr>
        <p:grpSpPr>
          <a:xfrm>
            <a:off x="6489700" y="5246520"/>
            <a:ext cx="1878372" cy="1188000"/>
            <a:chOff x="6489700" y="5246520"/>
            <a:chExt cx="1878372" cy="1188000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6BCC37E-24F3-420E-B209-E6E1413B548E}"/>
                </a:ext>
              </a:extLst>
            </p:cNvPr>
            <p:cNvGrpSpPr/>
            <p:nvPr/>
          </p:nvGrpSpPr>
          <p:grpSpPr>
            <a:xfrm>
              <a:off x="6489700" y="5246520"/>
              <a:ext cx="1878372" cy="1188000"/>
              <a:chOff x="6489700" y="1844298"/>
              <a:chExt cx="1878372" cy="1188000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0C4FC46B-09C7-4E38-BD25-8CEBE802AE1A}"/>
                  </a:ext>
                </a:extLst>
              </p:cNvPr>
              <p:cNvSpPr/>
              <p:nvPr/>
            </p:nvSpPr>
            <p:spPr>
              <a:xfrm>
                <a:off x="6489700" y="1844298"/>
                <a:ext cx="1188000" cy="1188000"/>
              </a:xfrm>
              <a:prstGeom prst="ellipse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D921D0AB-BC9F-43EA-BD53-2E9DEE9072FC}"/>
                  </a:ext>
                </a:extLst>
              </p:cNvPr>
              <p:cNvSpPr/>
              <p:nvPr/>
            </p:nvSpPr>
            <p:spPr>
              <a:xfrm>
                <a:off x="6883400" y="2018946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701609BE-5D58-406F-A940-F797ED943AB4}"/>
                  </a:ext>
                </a:extLst>
              </p:cNvPr>
              <p:cNvSpPr/>
              <p:nvPr/>
            </p:nvSpPr>
            <p:spPr>
              <a:xfrm>
                <a:off x="6698700" y="2373594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0A95571-CFD4-4BD4-8538-D615F25C344F}"/>
                  </a:ext>
                </a:extLst>
              </p:cNvPr>
              <p:cNvSpPr/>
              <p:nvPr/>
            </p:nvSpPr>
            <p:spPr>
              <a:xfrm>
                <a:off x="7231626" y="2088166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C0C73D4F-E613-4DA6-A03F-F145E6A85648}"/>
                  </a:ext>
                </a:extLst>
              </p:cNvPr>
              <p:cNvSpPr/>
              <p:nvPr/>
            </p:nvSpPr>
            <p:spPr>
              <a:xfrm>
                <a:off x="6853936" y="2638242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0F3BC27C-316F-43E4-8487-B55DD37947CF}"/>
                  </a:ext>
                </a:extLst>
              </p:cNvPr>
              <p:cNvSpPr/>
              <p:nvPr/>
            </p:nvSpPr>
            <p:spPr>
              <a:xfrm>
                <a:off x="7355336" y="2548242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91BF756-36DB-4DA0-B4FB-FB87615BF62D}"/>
                  </a:ext>
                </a:extLst>
              </p:cNvPr>
              <p:cNvSpPr/>
              <p:nvPr/>
            </p:nvSpPr>
            <p:spPr>
              <a:xfrm>
                <a:off x="7072018" y="2463594"/>
                <a:ext cx="180000" cy="18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Arrow: Right 81">
                <a:extLst>
                  <a:ext uri="{FF2B5EF4-FFF2-40B4-BE49-F238E27FC236}">
                    <a16:creationId xmlns:a16="http://schemas.microsoft.com/office/drawing/2014/main" id="{34A79947-8695-4D6D-AD13-E93E80225400}"/>
                  </a:ext>
                </a:extLst>
              </p:cNvPr>
              <p:cNvSpPr/>
              <p:nvPr/>
            </p:nvSpPr>
            <p:spPr>
              <a:xfrm>
                <a:off x="7677700" y="2307433"/>
                <a:ext cx="690372" cy="31232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D96B911E-543D-4FDC-AA46-2EE81928592B}"/>
                </a:ext>
              </a:extLst>
            </p:cNvPr>
            <p:cNvSpPr/>
            <p:nvPr/>
          </p:nvSpPr>
          <p:spPr>
            <a:xfrm>
              <a:off x="6689836" y="5523097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A578739A-0A51-44EE-8F61-8DF5A98215A0}"/>
                </a:ext>
              </a:extLst>
            </p:cNvPr>
            <p:cNvSpPr/>
            <p:nvPr/>
          </p:nvSpPr>
          <p:spPr>
            <a:xfrm>
              <a:off x="6612834" y="5991155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A601EDC-EC9D-47BA-95F1-B58E6279EFE2}"/>
                </a:ext>
              </a:extLst>
            </p:cNvPr>
            <p:cNvSpPr/>
            <p:nvPr/>
          </p:nvSpPr>
          <p:spPr>
            <a:xfrm>
              <a:off x="7051080" y="5637575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FC4223E4-85AB-4FFF-BA35-63D8D537D705}"/>
                </a:ext>
              </a:extLst>
            </p:cNvPr>
            <p:cNvSpPr/>
            <p:nvPr/>
          </p:nvSpPr>
          <p:spPr>
            <a:xfrm>
              <a:off x="6998184" y="6241244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6665B7B-4F34-4171-BA42-0476F001C2E9}"/>
                </a:ext>
              </a:extLst>
            </p:cNvPr>
            <p:cNvSpPr/>
            <p:nvPr/>
          </p:nvSpPr>
          <p:spPr>
            <a:xfrm>
              <a:off x="7209646" y="6102492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4AEFB5E0-D973-4C9A-889D-A3CFB8DDD3B4}"/>
                </a:ext>
              </a:extLst>
            </p:cNvPr>
            <p:cNvSpPr/>
            <p:nvPr/>
          </p:nvSpPr>
          <p:spPr>
            <a:xfrm>
              <a:off x="7363177" y="5714156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69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1E28B-0CBB-44E8-A01F-CD7CFCDCFD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Beam size roughly split into: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Local beam size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Manipulated with higher order magnets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Global beam size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Dependant on global impact from radiation and coupling</a:t>
            </a:r>
          </a:p>
          <a:p>
            <a:pPr marL="915734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733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Size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C00D4C-1FAA-4140-9176-CDFEADC43DAF}"/>
              </a:ext>
            </a:extLst>
          </p:cNvPr>
          <p:cNvGrpSpPr/>
          <p:nvPr/>
        </p:nvGrpSpPr>
        <p:grpSpPr>
          <a:xfrm>
            <a:off x="4962346" y="1212507"/>
            <a:ext cx="4658105" cy="2832925"/>
            <a:chOff x="7457515" y="4571450"/>
            <a:chExt cx="4658105" cy="2832925"/>
          </a:xfrm>
        </p:grpSpPr>
        <p:sp>
          <p:nvSpPr>
            <p:cNvPr id="6" name="Partial Circle 5">
              <a:extLst>
                <a:ext uri="{FF2B5EF4-FFF2-40B4-BE49-F238E27FC236}">
                  <a16:creationId xmlns:a16="http://schemas.microsoft.com/office/drawing/2014/main" id="{C92CBFAB-F8B9-4015-A39F-4A1F5AF25E85}"/>
                </a:ext>
              </a:extLst>
            </p:cNvPr>
            <p:cNvSpPr/>
            <p:nvPr/>
          </p:nvSpPr>
          <p:spPr>
            <a:xfrm>
              <a:off x="10893234" y="4585113"/>
              <a:ext cx="1188000" cy="1188000"/>
            </a:xfrm>
            <a:prstGeom prst="pie">
              <a:avLst>
                <a:gd name="adj1" fmla="val 5387014"/>
                <a:gd name="adj2" fmla="val 10809574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" name="Partial Circle 6">
              <a:extLst>
                <a:ext uri="{FF2B5EF4-FFF2-40B4-BE49-F238E27FC236}">
                  <a16:creationId xmlns:a16="http://schemas.microsoft.com/office/drawing/2014/main" id="{2793397A-3256-4914-A5D2-7F7867CA5381}"/>
                </a:ext>
              </a:extLst>
            </p:cNvPr>
            <p:cNvSpPr/>
            <p:nvPr/>
          </p:nvSpPr>
          <p:spPr>
            <a:xfrm flipH="1">
              <a:off x="9195777" y="4571450"/>
              <a:ext cx="1188000" cy="1188000"/>
            </a:xfrm>
            <a:prstGeom prst="pie">
              <a:avLst>
                <a:gd name="adj1" fmla="val 5387014"/>
                <a:gd name="adj2" fmla="val 10809574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8" name="Partial Circle 7">
              <a:extLst>
                <a:ext uri="{FF2B5EF4-FFF2-40B4-BE49-F238E27FC236}">
                  <a16:creationId xmlns:a16="http://schemas.microsoft.com/office/drawing/2014/main" id="{BE7D1C26-5937-414F-A6E7-C26940AC286B}"/>
                </a:ext>
              </a:extLst>
            </p:cNvPr>
            <p:cNvSpPr/>
            <p:nvPr/>
          </p:nvSpPr>
          <p:spPr>
            <a:xfrm flipV="1">
              <a:off x="10897466" y="6216375"/>
              <a:ext cx="1188000" cy="1188000"/>
            </a:xfrm>
            <a:prstGeom prst="pie">
              <a:avLst>
                <a:gd name="adj1" fmla="val 5387014"/>
                <a:gd name="adj2" fmla="val 10809574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" name="Partial Circle 8">
              <a:extLst>
                <a:ext uri="{FF2B5EF4-FFF2-40B4-BE49-F238E27FC236}">
                  <a16:creationId xmlns:a16="http://schemas.microsoft.com/office/drawing/2014/main" id="{E091FB74-BA4D-4F85-B69B-152E011BF94F}"/>
                </a:ext>
              </a:extLst>
            </p:cNvPr>
            <p:cNvSpPr/>
            <p:nvPr/>
          </p:nvSpPr>
          <p:spPr>
            <a:xfrm flipH="1" flipV="1">
              <a:off x="9200009" y="6202712"/>
              <a:ext cx="1188000" cy="1188000"/>
            </a:xfrm>
            <a:prstGeom prst="pie">
              <a:avLst>
                <a:gd name="adj1" fmla="val 5387014"/>
                <a:gd name="adj2" fmla="val 10809574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264E7555-8A02-4021-93E5-3EE6C2CB6870}"/>
                </a:ext>
              </a:extLst>
            </p:cNvPr>
            <p:cNvSpPr/>
            <p:nvPr/>
          </p:nvSpPr>
          <p:spPr>
            <a:xfrm flipH="1">
              <a:off x="10931313" y="5510677"/>
              <a:ext cx="1082420" cy="962025"/>
            </a:xfrm>
            <a:prstGeom prst="arc">
              <a:avLst>
                <a:gd name="adj1" fmla="val 18857102"/>
                <a:gd name="adj2" fmla="val 2710879"/>
              </a:avLst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639D7608-98A3-4011-A06D-9F16C0F3CB7F}"/>
                </a:ext>
              </a:extLst>
            </p:cNvPr>
            <p:cNvSpPr/>
            <p:nvPr/>
          </p:nvSpPr>
          <p:spPr>
            <a:xfrm rot="16200000" flipV="1">
              <a:off x="10077614" y="6372201"/>
              <a:ext cx="1082420" cy="962025"/>
            </a:xfrm>
            <a:prstGeom prst="arc">
              <a:avLst>
                <a:gd name="adj1" fmla="val 18781652"/>
                <a:gd name="adj2" fmla="val 2530053"/>
              </a:avLst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F8E367F6-287E-4A09-B889-07A89FE27645}"/>
                </a:ext>
              </a:extLst>
            </p:cNvPr>
            <p:cNvSpPr/>
            <p:nvPr/>
          </p:nvSpPr>
          <p:spPr>
            <a:xfrm>
              <a:off x="9266343" y="5510677"/>
              <a:ext cx="1082420" cy="962025"/>
            </a:xfrm>
            <a:prstGeom prst="arc">
              <a:avLst>
                <a:gd name="adj1" fmla="val 18857102"/>
                <a:gd name="adj2" fmla="val 2530053"/>
              </a:avLst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FD87DDA2-D9BD-42B6-BFB8-CBA803864290}"/>
                </a:ext>
              </a:extLst>
            </p:cNvPr>
            <p:cNvSpPr/>
            <p:nvPr/>
          </p:nvSpPr>
          <p:spPr>
            <a:xfrm rot="5400000">
              <a:off x="10077614" y="4657701"/>
              <a:ext cx="1082420" cy="962025"/>
            </a:xfrm>
            <a:prstGeom prst="arc">
              <a:avLst>
                <a:gd name="adj1" fmla="val 18857102"/>
                <a:gd name="adj2" fmla="val 2530053"/>
              </a:avLst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3EB9AE4-5FAD-4EEB-A945-08ED272B79E8}"/>
                </a:ext>
              </a:extLst>
            </p:cNvPr>
            <p:cNvSpPr txBox="1"/>
            <p:nvPr/>
          </p:nvSpPr>
          <p:spPr>
            <a:xfrm>
              <a:off x="9830252" y="5197403"/>
              <a:ext cx="336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6662C84-B2CD-4EF7-8901-4A8001BAF8C0}"/>
                </a:ext>
              </a:extLst>
            </p:cNvPr>
            <p:cNvSpPr txBox="1"/>
            <p:nvPr/>
          </p:nvSpPr>
          <p:spPr>
            <a:xfrm>
              <a:off x="11110543" y="6438880"/>
              <a:ext cx="336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B18D464-70F2-459B-8A28-0789C9229046}"/>
                </a:ext>
              </a:extLst>
            </p:cNvPr>
            <p:cNvSpPr txBox="1"/>
            <p:nvPr/>
          </p:nvSpPr>
          <p:spPr>
            <a:xfrm>
              <a:off x="9849291" y="6363460"/>
              <a:ext cx="336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40AEFE7-005F-4A43-8BAF-EDAE809B44E8}"/>
                </a:ext>
              </a:extLst>
            </p:cNvPr>
            <p:cNvSpPr txBox="1"/>
            <p:nvPr/>
          </p:nvSpPr>
          <p:spPr>
            <a:xfrm>
              <a:off x="11024902" y="5195664"/>
              <a:ext cx="336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S</a:t>
              </a:r>
            </a:p>
          </p:txBody>
        </p: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73864948-7C9D-4A0E-823C-0D02A028564A}"/>
                </a:ext>
              </a:extLst>
            </p:cNvPr>
            <p:cNvSpPr/>
            <p:nvPr/>
          </p:nvSpPr>
          <p:spPr>
            <a:xfrm>
              <a:off x="7457515" y="5732409"/>
              <a:ext cx="4658105" cy="764974"/>
            </a:xfrm>
            <a:prstGeom prst="arc">
              <a:avLst>
                <a:gd name="adj1" fmla="val 16200000"/>
                <a:gd name="adj2" fmla="val 21064665"/>
              </a:avLst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8B8B6EB-BD8F-4D36-BE36-B24D6E341B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86568" y="5973105"/>
              <a:ext cx="1700666" cy="11599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E60DD1C-F7DF-479B-9385-2FA92E92E2A1}"/>
              </a:ext>
            </a:extLst>
          </p:cNvPr>
          <p:cNvGrpSpPr/>
          <p:nvPr/>
        </p:nvGrpSpPr>
        <p:grpSpPr>
          <a:xfrm>
            <a:off x="6302198" y="4229030"/>
            <a:ext cx="5651157" cy="2386432"/>
            <a:chOff x="6030348" y="3581430"/>
            <a:chExt cx="5651157" cy="2386432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D4EB7438-BB71-4AC9-BEC0-6D65090B4304}"/>
                </a:ext>
              </a:extLst>
            </p:cNvPr>
            <p:cNvGrpSpPr/>
            <p:nvPr/>
          </p:nvGrpSpPr>
          <p:grpSpPr>
            <a:xfrm flipV="1">
              <a:off x="6030348" y="4792394"/>
              <a:ext cx="5651157" cy="1175468"/>
              <a:chOff x="6030348" y="3507288"/>
              <a:chExt cx="5651157" cy="1175468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B1BB501-0BF4-49BB-8829-F06A5EDFAE3C}"/>
                  </a:ext>
                </a:extLst>
              </p:cNvPr>
              <p:cNvSpPr/>
              <p:nvPr/>
            </p:nvSpPr>
            <p:spPr>
              <a:xfrm>
                <a:off x="6030348" y="3948394"/>
                <a:ext cx="5651157" cy="734362"/>
              </a:xfrm>
              <a:custGeom>
                <a:avLst/>
                <a:gdLst>
                  <a:gd name="connsiteX0" fmla="*/ 0 w 5651157"/>
                  <a:gd name="connsiteY0" fmla="*/ 273043 h 734362"/>
                  <a:gd name="connsiteX1" fmla="*/ 486033 w 5651157"/>
                  <a:gd name="connsiteY1" fmla="*/ 141238 h 734362"/>
                  <a:gd name="connsiteX2" fmla="*/ 1079157 w 5651157"/>
                  <a:gd name="connsiteY2" fmla="*/ 314232 h 734362"/>
                  <a:gd name="connsiteX3" fmla="*/ 1952368 w 5651157"/>
                  <a:gd name="connsiteY3" fmla="*/ 75335 h 734362"/>
                  <a:gd name="connsiteX4" fmla="*/ 2949146 w 5651157"/>
                  <a:gd name="connsiteY4" fmla="*/ 305994 h 734362"/>
                  <a:gd name="connsiteX5" fmla="*/ 3822357 w 5651157"/>
                  <a:gd name="connsiteY5" fmla="*/ 9432 h 734362"/>
                  <a:gd name="connsiteX6" fmla="*/ 5651157 w 5651157"/>
                  <a:gd name="connsiteY6" fmla="*/ 734362 h 73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51157" h="734362">
                    <a:moveTo>
                      <a:pt x="0" y="273043"/>
                    </a:moveTo>
                    <a:cubicBezTo>
                      <a:pt x="153087" y="203708"/>
                      <a:pt x="306174" y="134373"/>
                      <a:pt x="486033" y="141238"/>
                    </a:cubicBezTo>
                    <a:cubicBezTo>
                      <a:pt x="665892" y="148103"/>
                      <a:pt x="834768" y="325216"/>
                      <a:pt x="1079157" y="314232"/>
                    </a:cubicBezTo>
                    <a:cubicBezTo>
                      <a:pt x="1323546" y="303248"/>
                      <a:pt x="1640703" y="76708"/>
                      <a:pt x="1952368" y="75335"/>
                    </a:cubicBezTo>
                    <a:cubicBezTo>
                      <a:pt x="2264033" y="73962"/>
                      <a:pt x="2637481" y="316978"/>
                      <a:pt x="2949146" y="305994"/>
                    </a:cubicBezTo>
                    <a:cubicBezTo>
                      <a:pt x="3260811" y="295010"/>
                      <a:pt x="3372022" y="-61963"/>
                      <a:pt x="3822357" y="9432"/>
                    </a:cubicBezTo>
                    <a:cubicBezTo>
                      <a:pt x="4272692" y="80827"/>
                      <a:pt x="5302422" y="591573"/>
                      <a:pt x="5651157" y="734362"/>
                    </a:cubicBezTo>
                  </a:path>
                </a:pathLst>
              </a:cu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FC7E10A-C7DB-4BAB-A645-F99C1A1575AB}"/>
                  </a:ext>
                </a:extLst>
              </p:cNvPr>
              <p:cNvSpPr/>
              <p:nvPr/>
            </p:nvSpPr>
            <p:spPr>
              <a:xfrm>
                <a:off x="7892757" y="3507288"/>
                <a:ext cx="219650" cy="34598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3B9C8501-FFCC-46AB-9BA4-1491C6C8B3C1}"/>
                  </a:ext>
                </a:extLst>
              </p:cNvPr>
              <p:cNvSpPr/>
              <p:nvPr/>
            </p:nvSpPr>
            <p:spPr>
              <a:xfrm>
                <a:off x="8765965" y="3507288"/>
                <a:ext cx="402451" cy="34598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9FFA44E-0DF2-4111-94EC-9D4D35964D4C}"/>
                  </a:ext>
                </a:extLst>
              </p:cNvPr>
              <p:cNvSpPr/>
              <p:nvPr/>
            </p:nvSpPr>
            <p:spPr>
              <a:xfrm>
                <a:off x="9457342" y="3507288"/>
                <a:ext cx="551553" cy="34598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DB2AAB89-8966-4398-AE80-A34745BC7482}"/>
                  </a:ext>
                </a:extLst>
              </p:cNvPr>
              <p:cNvSpPr/>
              <p:nvPr/>
            </p:nvSpPr>
            <p:spPr>
              <a:xfrm>
                <a:off x="7019549" y="3507288"/>
                <a:ext cx="219650" cy="34598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EE23086B-9151-4D8E-8339-27528F0B967F}"/>
                  </a:ext>
                </a:extLst>
              </p:cNvPr>
              <p:cNvSpPr/>
              <p:nvPr/>
            </p:nvSpPr>
            <p:spPr>
              <a:xfrm>
                <a:off x="6385231" y="3507288"/>
                <a:ext cx="219650" cy="34598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EF379EA-8D79-422C-9763-416634E05D12}"/>
                </a:ext>
              </a:extLst>
            </p:cNvPr>
            <p:cNvGrpSpPr/>
            <p:nvPr/>
          </p:nvGrpSpPr>
          <p:grpSpPr>
            <a:xfrm>
              <a:off x="6030348" y="3581430"/>
              <a:ext cx="5651157" cy="1175468"/>
              <a:chOff x="6030348" y="3507288"/>
              <a:chExt cx="5651157" cy="1175468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6D23E1FD-95B9-4DCB-80D8-22BA98CC7E5A}"/>
                  </a:ext>
                </a:extLst>
              </p:cNvPr>
              <p:cNvSpPr/>
              <p:nvPr/>
            </p:nvSpPr>
            <p:spPr>
              <a:xfrm>
                <a:off x="6030348" y="3948394"/>
                <a:ext cx="5651157" cy="734362"/>
              </a:xfrm>
              <a:custGeom>
                <a:avLst/>
                <a:gdLst>
                  <a:gd name="connsiteX0" fmla="*/ 0 w 5651157"/>
                  <a:gd name="connsiteY0" fmla="*/ 273043 h 734362"/>
                  <a:gd name="connsiteX1" fmla="*/ 486033 w 5651157"/>
                  <a:gd name="connsiteY1" fmla="*/ 141238 h 734362"/>
                  <a:gd name="connsiteX2" fmla="*/ 1079157 w 5651157"/>
                  <a:gd name="connsiteY2" fmla="*/ 314232 h 734362"/>
                  <a:gd name="connsiteX3" fmla="*/ 1952368 w 5651157"/>
                  <a:gd name="connsiteY3" fmla="*/ 75335 h 734362"/>
                  <a:gd name="connsiteX4" fmla="*/ 2949146 w 5651157"/>
                  <a:gd name="connsiteY4" fmla="*/ 305994 h 734362"/>
                  <a:gd name="connsiteX5" fmla="*/ 3822357 w 5651157"/>
                  <a:gd name="connsiteY5" fmla="*/ 9432 h 734362"/>
                  <a:gd name="connsiteX6" fmla="*/ 5651157 w 5651157"/>
                  <a:gd name="connsiteY6" fmla="*/ 734362 h 73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51157" h="734362">
                    <a:moveTo>
                      <a:pt x="0" y="273043"/>
                    </a:moveTo>
                    <a:cubicBezTo>
                      <a:pt x="153087" y="203708"/>
                      <a:pt x="306174" y="134373"/>
                      <a:pt x="486033" y="141238"/>
                    </a:cubicBezTo>
                    <a:cubicBezTo>
                      <a:pt x="665892" y="148103"/>
                      <a:pt x="834768" y="325216"/>
                      <a:pt x="1079157" y="314232"/>
                    </a:cubicBezTo>
                    <a:cubicBezTo>
                      <a:pt x="1323546" y="303248"/>
                      <a:pt x="1640703" y="76708"/>
                      <a:pt x="1952368" y="75335"/>
                    </a:cubicBezTo>
                    <a:cubicBezTo>
                      <a:pt x="2264033" y="73962"/>
                      <a:pt x="2637481" y="316978"/>
                      <a:pt x="2949146" y="305994"/>
                    </a:cubicBezTo>
                    <a:cubicBezTo>
                      <a:pt x="3260811" y="295010"/>
                      <a:pt x="3372022" y="-61963"/>
                      <a:pt x="3822357" y="9432"/>
                    </a:cubicBezTo>
                    <a:cubicBezTo>
                      <a:pt x="4272692" y="80827"/>
                      <a:pt x="5302422" y="591573"/>
                      <a:pt x="5651157" y="734362"/>
                    </a:cubicBezTo>
                  </a:path>
                </a:pathLst>
              </a:cu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3A1EDA5-CF56-4029-BC40-9EB02E6BEA42}"/>
                  </a:ext>
                </a:extLst>
              </p:cNvPr>
              <p:cNvSpPr/>
              <p:nvPr/>
            </p:nvSpPr>
            <p:spPr>
              <a:xfrm>
                <a:off x="7892757" y="3507288"/>
                <a:ext cx="219650" cy="34598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EBB9CB0-4FF5-479C-85B8-EF00D0B0A9FB}"/>
                  </a:ext>
                </a:extLst>
              </p:cNvPr>
              <p:cNvSpPr/>
              <p:nvPr/>
            </p:nvSpPr>
            <p:spPr>
              <a:xfrm>
                <a:off x="8765965" y="3507288"/>
                <a:ext cx="402451" cy="34598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30FE6AE-2ECD-4972-BF9F-3A7D63CCA98D}"/>
                  </a:ext>
                </a:extLst>
              </p:cNvPr>
              <p:cNvSpPr/>
              <p:nvPr/>
            </p:nvSpPr>
            <p:spPr>
              <a:xfrm>
                <a:off x="9457342" y="3507288"/>
                <a:ext cx="551553" cy="34598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B473E04-A79D-4289-A03B-629D49F61DCB}"/>
                  </a:ext>
                </a:extLst>
              </p:cNvPr>
              <p:cNvSpPr/>
              <p:nvPr/>
            </p:nvSpPr>
            <p:spPr>
              <a:xfrm>
                <a:off x="7019549" y="3507288"/>
                <a:ext cx="219650" cy="34598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CD2EC85-3653-4063-BDAC-9C1D78F0F861}"/>
                  </a:ext>
                </a:extLst>
              </p:cNvPr>
              <p:cNvSpPr/>
              <p:nvPr/>
            </p:nvSpPr>
            <p:spPr>
              <a:xfrm>
                <a:off x="6385231" y="3507288"/>
                <a:ext cx="219650" cy="34598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CF2606E-A969-43B6-A67D-5498570A4F56}"/>
              </a:ext>
            </a:extLst>
          </p:cNvPr>
          <p:cNvGrpSpPr/>
          <p:nvPr/>
        </p:nvGrpSpPr>
        <p:grpSpPr>
          <a:xfrm>
            <a:off x="6302197" y="5052222"/>
            <a:ext cx="5651157" cy="740048"/>
            <a:chOff x="6302198" y="4640326"/>
            <a:chExt cx="5651157" cy="1504220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5EAC7C3-3471-43DD-9CDD-E82F866DB0E8}"/>
                </a:ext>
              </a:extLst>
            </p:cNvPr>
            <p:cNvSpPr/>
            <p:nvPr/>
          </p:nvSpPr>
          <p:spPr>
            <a:xfrm flipV="1">
              <a:off x="6302198" y="5410184"/>
              <a:ext cx="5651157" cy="734362"/>
            </a:xfrm>
            <a:custGeom>
              <a:avLst/>
              <a:gdLst>
                <a:gd name="connsiteX0" fmla="*/ 0 w 5651157"/>
                <a:gd name="connsiteY0" fmla="*/ 273043 h 734362"/>
                <a:gd name="connsiteX1" fmla="*/ 486033 w 5651157"/>
                <a:gd name="connsiteY1" fmla="*/ 141238 h 734362"/>
                <a:gd name="connsiteX2" fmla="*/ 1079157 w 5651157"/>
                <a:gd name="connsiteY2" fmla="*/ 314232 h 734362"/>
                <a:gd name="connsiteX3" fmla="*/ 1952368 w 5651157"/>
                <a:gd name="connsiteY3" fmla="*/ 75335 h 734362"/>
                <a:gd name="connsiteX4" fmla="*/ 2949146 w 5651157"/>
                <a:gd name="connsiteY4" fmla="*/ 305994 h 734362"/>
                <a:gd name="connsiteX5" fmla="*/ 3822357 w 5651157"/>
                <a:gd name="connsiteY5" fmla="*/ 9432 h 734362"/>
                <a:gd name="connsiteX6" fmla="*/ 5651157 w 5651157"/>
                <a:gd name="connsiteY6" fmla="*/ 734362 h 73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51157" h="734362">
                  <a:moveTo>
                    <a:pt x="0" y="273043"/>
                  </a:moveTo>
                  <a:cubicBezTo>
                    <a:pt x="153087" y="203708"/>
                    <a:pt x="306174" y="134373"/>
                    <a:pt x="486033" y="141238"/>
                  </a:cubicBezTo>
                  <a:cubicBezTo>
                    <a:pt x="665892" y="148103"/>
                    <a:pt x="834768" y="325216"/>
                    <a:pt x="1079157" y="314232"/>
                  </a:cubicBezTo>
                  <a:cubicBezTo>
                    <a:pt x="1323546" y="303248"/>
                    <a:pt x="1640703" y="76708"/>
                    <a:pt x="1952368" y="75335"/>
                  </a:cubicBezTo>
                  <a:cubicBezTo>
                    <a:pt x="2264033" y="73962"/>
                    <a:pt x="2637481" y="316978"/>
                    <a:pt x="2949146" y="305994"/>
                  </a:cubicBezTo>
                  <a:cubicBezTo>
                    <a:pt x="3260811" y="295010"/>
                    <a:pt x="3372022" y="-61963"/>
                    <a:pt x="3822357" y="9432"/>
                  </a:cubicBezTo>
                  <a:cubicBezTo>
                    <a:pt x="4272692" y="80827"/>
                    <a:pt x="5302422" y="591573"/>
                    <a:pt x="5651157" y="734362"/>
                  </a:cubicBezTo>
                </a:path>
              </a:pathLst>
            </a:cu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E0DF54B-AA7F-42E0-92D8-C55F1D1352CA}"/>
                </a:ext>
              </a:extLst>
            </p:cNvPr>
            <p:cNvSpPr/>
            <p:nvPr/>
          </p:nvSpPr>
          <p:spPr>
            <a:xfrm>
              <a:off x="6302198" y="4640326"/>
              <a:ext cx="5651157" cy="734362"/>
            </a:xfrm>
            <a:custGeom>
              <a:avLst/>
              <a:gdLst>
                <a:gd name="connsiteX0" fmla="*/ 0 w 5651157"/>
                <a:gd name="connsiteY0" fmla="*/ 273043 h 734362"/>
                <a:gd name="connsiteX1" fmla="*/ 486033 w 5651157"/>
                <a:gd name="connsiteY1" fmla="*/ 141238 h 734362"/>
                <a:gd name="connsiteX2" fmla="*/ 1079157 w 5651157"/>
                <a:gd name="connsiteY2" fmla="*/ 314232 h 734362"/>
                <a:gd name="connsiteX3" fmla="*/ 1952368 w 5651157"/>
                <a:gd name="connsiteY3" fmla="*/ 75335 h 734362"/>
                <a:gd name="connsiteX4" fmla="*/ 2949146 w 5651157"/>
                <a:gd name="connsiteY4" fmla="*/ 305994 h 734362"/>
                <a:gd name="connsiteX5" fmla="*/ 3822357 w 5651157"/>
                <a:gd name="connsiteY5" fmla="*/ 9432 h 734362"/>
                <a:gd name="connsiteX6" fmla="*/ 5651157 w 5651157"/>
                <a:gd name="connsiteY6" fmla="*/ 734362 h 73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51157" h="734362">
                  <a:moveTo>
                    <a:pt x="0" y="273043"/>
                  </a:moveTo>
                  <a:cubicBezTo>
                    <a:pt x="153087" y="203708"/>
                    <a:pt x="306174" y="134373"/>
                    <a:pt x="486033" y="141238"/>
                  </a:cubicBezTo>
                  <a:cubicBezTo>
                    <a:pt x="665892" y="148103"/>
                    <a:pt x="834768" y="325216"/>
                    <a:pt x="1079157" y="314232"/>
                  </a:cubicBezTo>
                  <a:cubicBezTo>
                    <a:pt x="1323546" y="303248"/>
                    <a:pt x="1640703" y="76708"/>
                    <a:pt x="1952368" y="75335"/>
                  </a:cubicBezTo>
                  <a:cubicBezTo>
                    <a:pt x="2264033" y="73962"/>
                    <a:pt x="2637481" y="316978"/>
                    <a:pt x="2949146" y="305994"/>
                  </a:cubicBezTo>
                  <a:cubicBezTo>
                    <a:pt x="3260811" y="295010"/>
                    <a:pt x="3372022" y="-61963"/>
                    <a:pt x="3822357" y="9432"/>
                  </a:cubicBezTo>
                  <a:cubicBezTo>
                    <a:pt x="4272692" y="80827"/>
                    <a:pt x="5302422" y="591573"/>
                    <a:pt x="5651157" y="734362"/>
                  </a:cubicBezTo>
                </a:path>
              </a:pathLst>
            </a:cu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46064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75509-1447-45F3-93D7-4AA9DA33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of Particles</a:t>
            </a:r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9E688014-42DD-4AE1-9C55-35BC305A80B5}"/>
              </a:ext>
            </a:extLst>
          </p:cNvPr>
          <p:cNvSpPr txBox="1">
            <a:spLocks/>
          </p:cNvSpPr>
          <p:nvPr/>
        </p:nvSpPr>
        <p:spPr>
          <a:xfrm>
            <a:off x="941855" y="1854030"/>
            <a:ext cx="4937760" cy="432790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b="1" dirty="0"/>
              <a:t>Number</a:t>
            </a:r>
            <a:r>
              <a:rPr lang="en-GB" sz="2000" dirty="0"/>
              <a:t> of particles </a:t>
            </a:r>
            <a:r>
              <a:rPr lang="en-GB" sz="2000" b="1" dirty="0"/>
              <a:t>limited</a:t>
            </a:r>
            <a:r>
              <a:rPr lang="en-GB" sz="2000" dirty="0"/>
              <a:t> by particles interacting with:</a:t>
            </a:r>
          </a:p>
          <a:p>
            <a:pPr lvl="2">
              <a:lnSpc>
                <a:spcPct val="100000"/>
              </a:lnSpc>
            </a:pPr>
            <a:r>
              <a:rPr lang="en-GB" sz="1800" dirty="0"/>
              <a:t>Particles in the </a:t>
            </a:r>
            <a:r>
              <a:rPr lang="en-GB" sz="1800" b="1" dirty="0"/>
              <a:t>same bunch</a:t>
            </a:r>
          </a:p>
          <a:p>
            <a:pPr lvl="2">
              <a:lnSpc>
                <a:spcPct val="100000"/>
              </a:lnSpc>
            </a:pPr>
            <a:r>
              <a:rPr lang="en-GB" sz="1800" dirty="0"/>
              <a:t>Particles in other bunches</a:t>
            </a:r>
          </a:p>
          <a:p>
            <a:pPr lvl="2">
              <a:lnSpc>
                <a:spcPct val="100000"/>
              </a:lnSpc>
            </a:pPr>
            <a:r>
              <a:rPr lang="en-GB" sz="1800" dirty="0"/>
              <a:t>Colliding bunch – beam-beam</a:t>
            </a:r>
          </a:p>
          <a:p>
            <a:pPr lvl="2">
              <a:lnSpc>
                <a:spcPct val="100000"/>
              </a:lnSpc>
            </a:pPr>
            <a:r>
              <a:rPr lang="en-GB" sz="1800" dirty="0"/>
              <a:t>Electrons in the vacuum</a:t>
            </a:r>
          </a:p>
          <a:p>
            <a:pPr lvl="2">
              <a:lnSpc>
                <a:spcPct val="100000"/>
              </a:lnSpc>
            </a:pPr>
            <a:r>
              <a:rPr lang="en-GB" sz="1800" dirty="0"/>
              <a:t>The beam pipe and instruments</a:t>
            </a:r>
          </a:p>
          <a:p>
            <a:pPr lvl="2">
              <a:lnSpc>
                <a:spcPct val="100000"/>
              </a:lnSpc>
            </a:pPr>
            <a:r>
              <a:rPr lang="en-GB" sz="1800" dirty="0"/>
              <a:t>…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u="sng" dirty="0"/>
              <a:t>Beam-beam forces</a:t>
            </a:r>
          </a:p>
          <a:p>
            <a:pPr marL="609742" lvl="1" indent="-285750">
              <a:lnSpc>
                <a:spcPct val="100000"/>
              </a:lnSpc>
            </a:pPr>
            <a:r>
              <a:rPr lang="en-GB" sz="1800" dirty="0"/>
              <a:t>Electromagnetic interaction between particles in colliding bunches</a:t>
            </a:r>
            <a:endParaRPr lang="en-GB" dirty="0"/>
          </a:p>
          <a:p>
            <a:pPr marL="609742" lvl="1" indent="-285750">
              <a:lnSpc>
                <a:spcPct val="100000"/>
              </a:lnSpc>
            </a:pPr>
            <a:r>
              <a:rPr lang="en-GB" sz="1800" dirty="0"/>
              <a:t>Perturbs particle dynamics</a:t>
            </a:r>
          </a:p>
          <a:p>
            <a:pPr marL="609742" lvl="1" indent="-285750">
              <a:lnSpc>
                <a:spcPct val="100000"/>
              </a:lnSpc>
            </a:pPr>
            <a:r>
              <a:rPr lang="en-GB" sz="1800" dirty="0"/>
              <a:t>Source of addition radiation</a:t>
            </a:r>
          </a:p>
          <a:p>
            <a:pPr marL="609742" lvl="1" indent="-285750">
              <a:lnSpc>
                <a:spcPct val="100000"/>
              </a:lnSpc>
            </a:pPr>
            <a:endParaRPr lang="en-GB" sz="1800" dirty="0"/>
          </a:p>
        </p:txBody>
      </p:sp>
      <p:pic>
        <p:nvPicPr>
          <p:cNvPr id="43" name="Content Placeholder 6">
            <a:extLst>
              <a:ext uri="{FF2B5EF4-FFF2-40B4-BE49-F238E27FC236}">
                <a16:creationId xmlns:a16="http://schemas.microsoft.com/office/drawing/2014/main" id="{14E122A7-F45A-4F3A-A623-C4949A69E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5237" y="2865749"/>
            <a:ext cx="5640767" cy="3004894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922E40AC-28AC-48D7-BA97-32505F922EF3}"/>
              </a:ext>
            </a:extLst>
          </p:cNvPr>
          <p:cNvSpPr txBox="1"/>
          <p:nvPr/>
        </p:nvSpPr>
        <p:spPr>
          <a:xfrm>
            <a:off x="7536310" y="5508381"/>
            <a:ext cx="40123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Average Magnet Misalignment / m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0D15E20-31EF-4131-B9E2-18E4BD40EE25}"/>
              </a:ext>
            </a:extLst>
          </p:cNvPr>
          <p:cNvSpPr txBox="1"/>
          <p:nvPr/>
        </p:nvSpPr>
        <p:spPr>
          <a:xfrm rot="16200000">
            <a:off x="5370405" y="3972554"/>
            <a:ext cx="22624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Beam size</a:t>
            </a:r>
            <a:r>
              <a:rPr lang="en-GB" baseline="30000" dirty="0"/>
              <a:t>2</a:t>
            </a:r>
            <a:r>
              <a:rPr lang="en-GB" dirty="0"/>
              <a:t> / m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629CA26-3F76-4A20-B2F8-7DF111FE3E89}"/>
              </a:ext>
            </a:extLst>
          </p:cNvPr>
          <p:cNvGrpSpPr/>
          <p:nvPr/>
        </p:nvGrpSpPr>
        <p:grpSpPr>
          <a:xfrm>
            <a:off x="8948486" y="1589382"/>
            <a:ext cx="1188000" cy="1188000"/>
            <a:chOff x="6489700" y="1844298"/>
            <a:chExt cx="1188000" cy="118800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68F4EF4-78D8-45D2-910A-016BCCB819A1}"/>
                </a:ext>
              </a:extLst>
            </p:cNvPr>
            <p:cNvSpPr/>
            <p:nvPr/>
          </p:nvSpPr>
          <p:spPr>
            <a:xfrm>
              <a:off x="6489700" y="1844298"/>
              <a:ext cx="1188000" cy="1188000"/>
            </a:xfrm>
            <a:prstGeom prst="ellipse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94F660C-F051-48DC-B527-F6E8C9E592C8}"/>
                </a:ext>
              </a:extLst>
            </p:cNvPr>
            <p:cNvSpPr/>
            <p:nvPr/>
          </p:nvSpPr>
          <p:spPr>
            <a:xfrm>
              <a:off x="6883400" y="2018946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9D418F0-3FC7-4E99-97A2-55703C467D78}"/>
                </a:ext>
              </a:extLst>
            </p:cNvPr>
            <p:cNvSpPr/>
            <p:nvPr/>
          </p:nvSpPr>
          <p:spPr>
            <a:xfrm>
              <a:off x="6698700" y="2373594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BFAB907-0417-4A2F-A42F-FB61907C0E3D}"/>
                </a:ext>
              </a:extLst>
            </p:cNvPr>
            <p:cNvSpPr/>
            <p:nvPr/>
          </p:nvSpPr>
          <p:spPr>
            <a:xfrm>
              <a:off x="7180072" y="2145920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A607BF6-89F8-4625-A8EA-5BECE3E8F4AA}"/>
                </a:ext>
              </a:extLst>
            </p:cNvPr>
            <p:cNvSpPr/>
            <p:nvPr/>
          </p:nvSpPr>
          <p:spPr>
            <a:xfrm>
              <a:off x="6853936" y="2638242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30A865F-52AC-44AD-9C7F-FC7BAD2CA6DF}"/>
                </a:ext>
              </a:extLst>
            </p:cNvPr>
            <p:cNvSpPr/>
            <p:nvPr/>
          </p:nvSpPr>
          <p:spPr>
            <a:xfrm>
              <a:off x="7355336" y="2548242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48082B7-8E7E-4CC7-AC09-815E8E8938DC}"/>
                </a:ext>
              </a:extLst>
            </p:cNvPr>
            <p:cNvSpPr/>
            <p:nvPr/>
          </p:nvSpPr>
          <p:spPr>
            <a:xfrm>
              <a:off x="7072018" y="2463594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BFF93AD-9565-4E99-827E-B398561B59E5}"/>
              </a:ext>
            </a:extLst>
          </p:cNvPr>
          <p:cNvGrpSpPr/>
          <p:nvPr/>
        </p:nvGrpSpPr>
        <p:grpSpPr>
          <a:xfrm>
            <a:off x="8723467" y="1312911"/>
            <a:ext cx="1734419" cy="1658823"/>
            <a:chOff x="8723467" y="1312911"/>
            <a:chExt cx="1734419" cy="1658823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A5A6E0AC-3171-4B8D-BDBA-9B93BD46440D}"/>
                </a:ext>
              </a:extLst>
            </p:cNvPr>
            <p:cNvCxnSpPr>
              <a:cxnSpLocks/>
              <a:stCxn id="50" idx="7"/>
            </p:cNvCxnSpPr>
            <p:nvPr/>
          </p:nvCxnSpPr>
          <p:spPr>
            <a:xfrm flipV="1">
              <a:off x="9792498" y="1500756"/>
              <a:ext cx="326656" cy="41660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33050159-2F07-4CA3-B910-1643AFB20AEB}"/>
                </a:ext>
              </a:extLst>
            </p:cNvPr>
            <p:cNvCxnSpPr>
              <a:cxnSpLocks/>
              <a:stCxn id="48" idx="1"/>
            </p:cNvCxnSpPr>
            <p:nvPr/>
          </p:nvCxnSpPr>
          <p:spPr>
            <a:xfrm flipH="1" flipV="1">
              <a:off x="9117167" y="1312911"/>
              <a:ext cx="251379" cy="47747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7181F3CE-5971-42F8-B34B-8B005D2D21E2}"/>
                </a:ext>
              </a:extLst>
            </p:cNvPr>
            <p:cNvCxnSpPr>
              <a:cxnSpLocks/>
              <a:stCxn id="49" idx="3"/>
            </p:cNvCxnSpPr>
            <p:nvPr/>
          </p:nvCxnSpPr>
          <p:spPr>
            <a:xfrm flipH="1">
              <a:off x="8723467" y="2272318"/>
              <a:ext cx="460379" cy="23524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98D15D35-1D67-4404-B47E-2D1F5CBC5465}"/>
                </a:ext>
              </a:extLst>
            </p:cNvPr>
            <p:cNvCxnSpPr>
              <a:cxnSpLocks/>
              <a:stCxn id="52" idx="5"/>
            </p:cNvCxnSpPr>
            <p:nvPr/>
          </p:nvCxnSpPr>
          <p:spPr>
            <a:xfrm>
              <a:off x="9967762" y="2446966"/>
              <a:ext cx="490124" cy="32077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919B8152-CED7-4058-B416-CCA323275EFA}"/>
                </a:ext>
              </a:extLst>
            </p:cNvPr>
            <p:cNvCxnSpPr>
              <a:cxnSpLocks/>
              <a:stCxn id="51" idx="3"/>
            </p:cNvCxnSpPr>
            <p:nvPr/>
          </p:nvCxnSpPr>
          <p:spPr>
            <a:xfrm flipH="1">
              <a:off x="9024206" y="2536966"/>
              <a:ext cx="314876" cy="43476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9350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4B4FCAA3-11E4-AB45-B52B-DF74168EF75C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72BB91BA-D48B-374C-B02D-B1939E89555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FCC-2011110001-BLEED_FCC_PresentationTemplate_16x9_onscreen</Template>
  <TotalTime>17524</TotalTime>
  <Words>1556</Words>
  <Application>Microsoft Office PowerPoint</Application>
  <PresentationFormat>Widescreen</PresentationFormat>
  <Paragraphs>305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Cambria Math</vt:lpstr>
      <vt:lpstr>Introslides</vt:lpstr>
      <vt:lpstr>Titleslides, Conclusion</vt:lpstr>
      <vt:lpstr>Content Slides - Deep Blue</vt:lpstr>
      <vt:lpstr>Challenges for the Future Circular Collider</vt:lpstr>
      <vt:lpstr>FCC Overview</vt:lpstr>
      <vt:lpstr>Goals LPAP is Contributing to</vt:lpstr>
      <vt:lpstr>Background</vt:lpstr>
      <vt:lpstr>Synchrotron Radiation</vt:lpstr>
      <vt:lpstr>Radiation Shaping Beams</vt:lpstr>
      <vt:lpstr>Event Rate – Luminosity </vt:lpstr>
      <vt:lpstr>Beam Size</vt:lpstr>
      <vt:lpstr>Number of Particles</vt:lpstr>
      <vt:lpstr>Lifetime</vt:lpstr>
      <vt:lpstr>Detailed Simulations</vt:lpstr>
      <vt:lpstr>Xsuite as Software Framework</vt:lpstr>
      <vt:lpstr>Beam Sizes</vt:lpstr>
      <vt:lpstr>Beam Size from Synchrotron Radiation</vt:lpstr>
      <vt:lpstr>Beam Size from Synchrotron Radiation</vt:lpstr>
      <vt:lpstr>Beam Size from Synchrotron Radiation</vt:lpstr>
      <vt:lpstr>Multiple Factors: Lattice and Beam-beam</vt:lpstr>
      <vt:lpstr>Luminosity</vt:lpstr>
      <vt:lpstr>Luminosity – Number of Particles</vt:lpstr>
      <vt:lpstr>Luminosity – IP Perturbations</vt:lpstr>
      <vt:lpstr>Lifetime</vt:lpstr>
      <vt:lpstr>Lifetime and Stability</vt:lpstr>
      <vt:lpstr>Dynamic Indicators</vt:lpstr>
      <vt:lpstr>Rough Overview of Timescales </vt:lpstr>
      <vt:lpstr>Limits of Indicators</vt:lpstr>
      <vt:lpstr>Improved Indicators: Radiation Dominated Motion</vt:lpstr>
      <vt:lpstr>Improved Indicators: Radiation Dominated Motion</vt:lpstr>
      <vt:lpstr>Improved Indicators: Radiation Dominated Motion</vt:lpstr>
      <vt:lpstr>Quantitative Indicators</vt:lpstr>
      <vt:lpstr>Correlations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for the Future Circular Collider</dc:title>
  <dc:creator>Léon Van Riesen-Haupt</dc:creator>
  <cp:lastModifiedBy>Léon Van Riesen-Haupt</cp:lastModifiedBy>
  <cp:revision>131</cp:revision>
  <dcterms:created xsi:type="dcterms:W3CDTF">2025-09-17T07:54:55Z</dcterms:created>
  <dcterms:modified xsi:type="dcterms:W3CDTF">2025-09-29T11:59:25Z</dcterms:modified>
</cp:coreProperties>
</file>