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65" r:id="rId3"/>
    <p:sldId id="355" r:id="rId4"/>
    <p:sldId id="1695" r:id="rId5"/>
    <p:sldId id="364" r:id="rId6"/>
    <p:sldId id="283" r:id="rId7"/>
    <p:sldId id="280" r:id="rId8"/>
    <p:sldId id="1697" r:id="rId9"/>
    <p:sldId id="366" r:id="rId10"/>
    <p:sldId id="369" r:id="rId11"/>
    <p:sldId id="1700" r:id="rId12"/>
    <p:sldId id="1699" r:id="rId13"/>
    <p:sldId id="367" r:id="rId14"/>
    <p:sldId id="1701" r:id="rId15"/>
    <p:sldId id="1702" r:id="rId16"/>
    <p:sldId id="382" r:id="rId17"/>
    <p:sldId id="383" r:id="rId18"/>
    <p:sldId id="384" r:id="rId19"/>
    <p:sldId id="385" r:id="rId20"/>
    <p:sldId id="386" r:id="rId21"/>
    <p:sldId id="35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1335D"/>
    <a:srgbClr val="44546A"/>
    <a:srgbClr val="EEB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26" autoAdjust="0"/>
    <p:restoredTop sz="79184" autoAdjust="0"/>
  </p:normalViewPr>
  <p:slideViewPr>
    <p:cSldViewPr snapToGrid="0">
      <p:cViewPr varScale="1">
        <p:scale>
          <a:sx n="78" d="100"/>
          <a:sy n="78" d="100"/>
        </p:scale>
        <p:origin x="417" y="27"/>
      </p:cViewPr>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oble\Desktop\Clockify_Time_Report_Detailed_11_01_2025-06_27_2026.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Distribution of Support Prior to IPDC</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6052-4DC2-BF8E-D07B0196A51F}"/>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6052-4DC2-BF8E-D07B0196A51F}"/>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6052-4DC2-BF8E-D07B0196A51F}"/>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6052-4DC2-BF8E-D07B0196A51F}"/>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6052-4DC2-BF8E-D07B0196A51F}"/>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6052-4DC2-BF8E-D07B0196A51F}"/>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6052-4DC2-BF8E-D07B0196A51F}"/>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F-6052-4DC2-BF8E-D07B0196A51F}"/>
              </c:ext>
            </c:extLst>
          </c:dPt>
          <c:dPt>
            <c:idx val="8"/>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1-6052-4DC2-BF8E-D07B0196A51F}"/>
              </c:ext>
            </c:extLst>
          </c:dPt>
          <c:dPt>
            <c:idx val="9"/>
            <c:bubble3D val="0"/>
            <c:spPr>
              <a:solidFill>
                <a:schemeClr val="accent4">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3-6052-4DC2-BF8E-D07B0196A51F}"/>
              </c:ext>
            </c:extLst>
          </c:dPt>
          <c:dPt>
            <c:idx val="10"/>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5-6052-4DC2-BF8E-D07B0196A51F}"/>
              </c:ext>
            </c:extLst>
          </c:dPt>
          <c:dPt>
            <c:idx val="11"/>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7-6052-4DC2-BF8E-D07B0196A51F}"/>
              </c:ext>
            </c:extLst>
          </c:dPt>
          <c:dPt>
            <c:idx val="12"/>
            <c:bubble3D val="0"/>
            <c:spPr>
              <a:solidFill>
                <a:schemeClr val="accent1">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9-6052-4DC2-BF8E-D07B0196A51F}"/>
              </c:ext>
            </c:extLst>
          </c:dPt>
          <c:dPt>
            <c:idx val="13"/>
            <c:bubble3D val="0"/>
            <c:spPr>
              <a:solidFill>
                <a:schemeClr val="accent2">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B-6052-4DC2-BF8E-D07B0196A51F}"/>
              </c:ext>
            </c:extLst>
          </c:dPt>
          <c:dPt>
            <c:idx val="14"/>
            <c:bubble3D val="0"/>
            <c:spPr>
              <a:solidFill>
                <a:schemeClr val="accent3">
                  <a:lumMod val="80000"/>
                  <a:lumOff val="2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1D-6052-4DC2-BF8E-D07B0196A51F}"/>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1-6052-4DC2-BF8E-D07B0196A51F}"/>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6052-4DC2-BF8E-D07B0196A51F}"/>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6052-4DC2-BF8E-D07B0196A51F}"/>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6052-4DC2-BF8E-D07B0196A51F}"/>
                </c:ext>
              </c:extLst>
            </c:dLbl>
            <c:dLbl>
              <c:idx val="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6052-4DC2-BF8E-D07B0196A51F}"/>
                </c:ext>
              </c:extLst>
            </c:dLbl>
            <c:dLbl>
              <c:idx val="5"/>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B-6052-4DC2-BF8E-D07B0196A51F}"/>
                </c:ext>
              </c:extLst>
            </c:dLbl>
            <c:dLbl>
              <c:idx val="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D-6052-4DC2-BF8E-D07B0196A51F}"/>
                </c:ext>
              </c:extLst>
            </c:dLbl>
            <c:dLbl>
              <c:idx val="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F-6052-4DC2-BF8E-D07B0196A51F}"/>
                </c:ext>
              </c:extLst>
            </c:dLbl>
            <c:dLbl>
              <c:idx val="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1-6052-4DC2-BF8E-D07B0196A51F}"/>
                </c:ext>
              </c:extLst>
            </c:dLbl>
            <c:dLbl>
              <c:idx val="9"/>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3-6052-4DC2-BF8E-D07B0196A51F}"/>
                </c:ext>
              </c:extLst>
            </c:dLbl>
            <c:dLbl>
              <c:idx val="1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5-6052-4DC2-BF8E-D07B0196A51F}"/>
                </c:ext>
              </c:extLst>
            </c:dLbl>
            <c:dLbl>
              <c:idx val="1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lumMod val="6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7-6052-4DC2-BF8E-D07B0196A51F}"/>
                </c:ext>
              </c:extLst>
            </c:dLbl>
            <c:dLbl>
              <c:idx val="1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80000"/>
                          <a:lumOff val="2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9-6052-4DC2-BF8E-D07B0196A51F}"/>
                </c:ext>
              </c:extLst>
            </c:dLbl>
            <c:dLbl>
              <c:idx val="1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80000"/>
                          <a:lumOff val="2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B-6052-4DC2-BF8E-D07B0196A51F}"/>
                </c:ext>
              </c:extLst>
            </c:dLbl>
            <c:dLbl>
              <c:idx val="14"/>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80000"/>
                          <a:lumOff val="20000"/>
                        </a:schemeClr>
                      </a:solidFill>
                      <a:latin typeface="+mn-lt"/>
                      <a:ea typeface="+mn-ea"/>
                      <a:cs typeface="+mn-cs"/>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1D-6052-4DC2-BF8E-D07B0196A51F}"/>
                </c:ext>
              </c:extLst>
            </c:dLbl>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Sheet3!$E$7:$E$21</c:f>
              <c:strCache>
                <c:ptCount val="15"/>
                <c:pt idx="0">
                  <c:v>Argo</c:v>
                </c:pt>
                <c:pt idx="1">
                  <c:v>Darkside</c:v>
                </c:pt>
                <c:pt idx="2">
                  <c:v>DEAP</c:v>
                </c:pt>
                <c:pt idx="3">
                  <c:v>Urania</c:v>
                </c:pt>
                <c:pt idx="4">
                  <c:v>Helix</c:v>
                </c:pt>
                <c:pt idx="5">
                  <c:v>HyperK</c:v>
                </c:pt>
                <c:pt idx="6">
                  <c:v>KDK</c:v>
                </c:pt>
                <c:pt idx="7">
                  <c:v>Mathusla</c:v>
                </c:pt>
                <c:pt idx="8">
                  <c:v>News-G</c:v>
                </c:pt>
                <c:pt idx="9">
                  <c:v>PICO</c:v>
                </c:pt>
                <c:pt idx="10">
                  <c:v>IceCube</c:v>
                </c:pt>
                <c:pt idx="11">
                  <c:v>P-ONE</c:v>
                </c:pt>
                <c:pt idx="12">
                  <c:v>SBC</c:v>
                </c:pt>
                <c:pt idx="13">
                  <c:v>SNO+</c:v>
                </c:pt>
                <c:pt idx="14">
                  <c:v>XLZD</c:v>
                </c:pt>
              </c:strCache>
            </c:strRef>
          </c:cat>
          <c:val>
            <c:numRef>
              <c:f>Sheet3!$F$7:$F$21</c:f>
              <c:numCache>
                <c:formatCode>General</c:formatCode>
                <c:ptCount val="15"/>
                <c:pt idx="0">
                  <c:v>6.15</c:v>
                </c:pt>
                <c:pt idx="1">
                  <c:v>399.82</c:v>
                </c:pt>
                <c:pt idx="2">
                  <c:v>69.22</c:v>
                </c:pt>
                <c:pt idx="3">
                  <c:v>20.52</c:v>
                </c:pt>
                <c:pt idx="4">
                  <c:v>36.39</c:v>
                </c:pt>
                <c:pt idx="5">
                  <c:v>56.59</c:v>
                </c:pt>
                <c:pt idx="6">
                  <c:v>39.42</c:v>
                </c:pt>
                <c:pt idx="7">
                  <c:v>0.64</c:v>
                </c:pt>
                <c:pt idx="8">
                  <c:v>70.67</c:v>
                </c:pt>
                <c:pt idx="9">
                  <c:v>346.83</c:v>
                </c:pt>
                <c:pt idx="10">
                  <c:v>0.96</c:v>
                </c:pt>
                <c:pt idx="11">
                  <c:v>79.3</c:v>
                </c:pt>
                <c:pt idx="12">
                  <c:v>66.31</c:v>
                </c:pt>
                <c:pt idx="13">
                  <c:v>157.48000000000002</c:v>
                </c:pt>
                <c:pt idx="14">
                  <c:v>100.66</c:v>
                </c:pt>
              </c:numCache>
            </c:numRef>
          </c:val>
          <c:extLst>
            <c:ext xmlns:c16="http://schemas.microsoft.com/office/drawing/2014/chart" uri="{C3380CC4-5D6E-409C-BE32-E72D297353CC}">
              <c16:uniqueId val="{0000001E-6052-4DC2-BF8E-D07B0196A51F}"/>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31789-1E42-4916-A200-2514A00DA977}" type="datetimeFigureOut">
              <a:rPr lang="en-CA" smtClean="0"/>
              <a:t>2026-06-25</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D7A756-DF3B-4C15-99E0-34EAAA45D0F2}" type="slidenum">
              <a:rPr lang="en-CA" smtClean="0"/>
              <a:t>‹#›</a:t>
            </a:fld>
            <a:endParaRPr lang="en-CA"/>
          </a:p>
        </p:txBody>
      </p:sp>
    </p:spTree>
    <p:extLst>
      <p:ext uri="{BB962C8B-B14F-4D97-AF65-F5344CB8AC3E}">
        <p14:creationId xmlns:p14="http://schemas.microsoft.com/office/powerpoint/2010/main" val="7462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a:t>
            </a:fld>
            <a:endParaRPr lang="en-CA"/>
          </a:p>
        </p:txBody>
      </p:sp>
    </p:spTree>
    <p:extLst>
      <p:ext uri="{BB962C8B-B14F-4D97-AF65-F5344CB8AC3E}">
        <p14:creationId xmlns:p14="http://schemas.microsoft.com/office/powerpoint/2010/main" val="2646482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5B1ED-0AD1-15F7-6A58-01AD25FC03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E8E8B5-CB47-B6B8-557D-ED58253442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D38E32-BBD2-F334-4D01-01B68EA839D5}"/>
              </a:ext>
            </a:extLst>
          </p:cNvPr>
          <p:cNvSpPr>
            <a:spLocks noGrp="1"/>
          </p:cNvSpPr>
          <p:nvPr>
            <p:ph type="body" idx="1"/>
          </p:nvPr>
        </p:nvSpPr>
        <p:spPr/>
        <p:txBody>
          <a:bodyPr/>
          <a:lstStyle/>
          <a:p>
            <a:r>
              <a:rPr lang="en-CA" dirty="0"/>
              <a:t>`</a:t>
            </a:r>
          </a:p>
        </p:txBody>
      </p:sp>
      <p:sp>
        <p:nvSpPr>
          <p:cNvPr id="4" name="Slide Number Placeholder 3">
            <a:extLst>
              <a:ext uri="{FF2B5EF4-FFF2-40B4-BE49-F238E27FC236}">
                <a16:creationId xmlns:a16="http://schemas.microsoft.com/office/drawing/2014/main" id="{402A3DD4-2313-00E1-3B4C-2EB21FE21999}"/>
              </a:ext>
            </a:extLst>
          </p:cNvPr>
          <p:cNvSpPr>
            <a:spLocks noGrp="1"/>
          </p:cNvSpPr>
          <p:nvPr>
            <p:ph type="sldNum" sz="quarter" idx="5"/>
          </p:nvPr>
        </p:nvSpPr>
        <p:spPr/>
        <p:txBody>
          <a:bodyPr/>
          <a:lstStyle/>
          <a:p>
            <a:fld id="{85D7A756-DF3B-4C15-99E0-34EAAA45D0F2}" type="slidenum">
              <a:rPr lang="en-CA" smtClean="0"/>
              <a:t>12</a:t>
            </a:fld>
            <a:endParaRPr lang="en-CA"/>
          </a:p>
        </p:txBody>
      </p:sp>
    </p:spTree>
    <p:extLst>
      <p:ext uri="{BB962C8B-B14F-4D97-AF65-F5344CB8AC3E}">
        <p14:creationId xmlns:p14="http://schemas.microsoft.com/office/powerpoint/2010/main" val="1212861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625EB-1235-63DA-99C0-DB3AA6053A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588D46-04BB-7CD7-F606-C2698E34F5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1E24A1-FBFD-02CF-2521-AABBC53806E0}"/>
              </a:ext>
            </a:extLst>
          </p:cNvPr>
          <p:cNvSpPr>
            <a:spLocks noGrp="1"/>
          </p:cNvSpPr>
          <p:nvPr>
            <p:ph type="body" idx="1"/>
          </p:nvPr>
        </p:nvSpPr>
        <p:spPr/>
        <p:txBody>
          <a:bodyPr/>
          <a:lstStyle/>
          <a:p>
            <a:r>
              <a:rPr lang="en-CA"/>
              <a:t>`</a:t>
            </a:r>
            <a:endParaRPr lang="en-CA" dirty="0"/>
          </a:p>
        </p:txBody>
      </p:sp>
      <p:sp>
        <p:nvSpPr>
          <p:cNvPr id="4" name="Slide Number Placeholder 3">
            <a:extLst>
              <a:ext uri="{FF2B5EF4-FFF2-40B4-BE49-F238E27FC236}">
                <a16:creationId xmlns:a16="http://schemas.microsoft.com/office/drawing/2014/main" id="{2113E453-E614-83F9-80CA-04E408161816}"/>
              </a:ext>
            </a:extLst>
          </p:cNvPr>
          <p:cNvSpPr>
            <a:spLocks noGrp="1"/>
          </p:cNvSpPr>
          <p:nvPr>
            <p:ph type="sldNum" sz="quarter" idx="5"/>
          </p:nvPr>
        </p:nvSpPr>
        <p:spPr/>
        <p:txBody>
          <a:bodyPr/>
          <a:lstStyle/>
          <a:p>
            <a:fld id="{85D7A756-DF3B-4C15-99E0-34EAAA45D0F2}" type="slidenum">
              <a:rPr lang="en-CA" smtClean="0"/>
              <a:t>13</a:t>
            </a:fld>
            <a:endParaRPr lang="en-CA"/>
          </a:p>
        </p:txBody>
      </p:sp>
    </p:spTree>
    <p:extLst>
      <p:ext uri="{BB962C8B-B14F-4D97-AF65-F5344CB8AC3E}">
        <p14:creationId xmlns:p14="http://schemas.microsoft.com/office/powerpoint/2010/main" val="4003705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7B9E6-66E8-D110-4A6D-21214A2418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66DAEB-A25A-5699-D883-D8811A3163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9C90DA-1FE0-04E6-5FD0-1DA7C41472E5}"/>
              </a:ext>
            </a:extLst>
          </p:cNvPr>
          <p:cNvSpPr>
            <a:spLocks noGrp="1"/>
          </p:cNvSpPr>
          <p:nvPr>
            <p:ph type="body" idx="1"/>
          </p:nvPr>
        </p:nvSpPr>
        <p:spPr/>
        <p:txBody>
          <a:bodyPr/>
          <a:lstStyle/>
          <a:p>
            <a:r>
              <a:rPr lang="en-CA"/>
              <a:t>`</a:t>
            </a:r>
            <a:endParaRPr lang="en-CA" dirty="0"/>
          </a:p>
        </p:txBody>
      </p:sp>
      <p:sp>
        <p:nvSpPr>
          <p:cNvPr id="4" name="Slide Number Placeholder 3">
            <a:extLst>
              <a:ext uri="{FF2B5EF4-FFF2-40B4-BE49-F238E27FC236}">
                <a16:creationId xmlns:a16="http://schemas.microsoft.com/office/drawing/2014/main" id="{A23EE85B-C53B-9282-64E3-D5482194A992}"/>
              </a:ext>
            </a:extLst>
          </p:cNvPr>
          <p:cNvSpPr>
            <a:spLocks noGrp="1"/>
          </p:cNvSpPr>
          <p:nvPr>
            <p:ph type="sldNum" sz="quarter" idx="5"/>
          </p:nvPr>
        </p:nvSpPr>
        <p:spPr/>
        <p:txBody>
          <a:bodyPr/>
          <a:lstStyle/>
          <a:p>
            <a:fld id="{85D7A756-DF3B-4C15-99E0-34EAAA45D0F2}" type="slidenum">
              <a:rPr lang="en-CA" smtClean="0"/>
              <a:t>14</a:t>
            </a:fld>
            <a:endParaRPr lang="en-CA"/>
          </a:p>
        </p:txBody>
      </p:sp>
    </p:spTree>
    <p:extLst>
      <p:ext uri="{BB962C8B-B14F-4D97-AF65-F5344CB8AC3E}">
        <p14:creationId xmlns:p14="http://schemas.microsoft.com/office/powerpoint/2010/main" val="3210618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20</a:t>
            </a:fld>
            <a:endParaRPr lang="en-CA"/>
          </a:p>
        </p:txBody>
      </p:sp>
    </p:spTree>
    <p:extLst>
      <p:ext uri="{BB962C8B-B14F-4D97-AF65-F5344CB8AC3E}">
        <p14:creationId xmlns:p14="http://schemas.microsoft.com/office/powerpoint/2010/main" val="918647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21</a:t>
            </a:fld>
            <a:endParaRPr lang="en-CA"/>
          </a:p>
        </p:txBody>
      </p:sp>
    </p:spTree>
    <p:extLst>
      <p:ext uri="{BB962C8B-B14F-4D97-AF65-F5344CB8AC3E}">
        <p14:creationId xmlns:p14="http://schemas.microsoft.com/office/powerpoint/2010/main" val="3186560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3</a:t>
            </a:fld>
            <a:endParaRPr lang="en-CA"/>
          </a:p>
        </p:txBody>
      </p:sp>
    </p:spTree>
    <p:extLst>
      <p:ext uri="{BB962C8B-B14F-4D97-AF65-F5344CB8AC3E}">
        <p14:creationId xmlns:p14="http://schemas.microsoft.com/office/powerpoint/2010/main" val="3511422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SNOLAB is considered the premier facility in the world by virtue of the lowest backgrounds</a:t>
            </a:r>
          </a:p>
          <a:p>
            <a:endParaRPr lang="en-US" dirty="0"/>
          </a:p>
          <a:p>
            <a:r>
              <a:rPr lang="en-US" dirty="0"/>
              <a:t>We involve all institutions in Canada, and the only such institution known with a national agenda</a:t>
            </a:r>
          </a:p>
          <a:p>
            <a:endParaRPr lang="en-US" dirty="0"/>
          </a:p>
          <a:p>
            <a:r>
              <a:rPr lang="en-US" dirty="0"/>
              <a:t>Large international collaborations </a:t>
            </a:r>
          </a:p>
        </p:txBody>
      </p:sp>
      <p:sp>
        <p:nvSpPr>
          <p:cNvPr id="4" name="Slide Number Placeholder 3"/>
          <p:cNvSpPr>
            <a:spLocks noGrp="1"/>
          </p:cNvSpPr>
          <p:nvPr>
            <p:ph type="sldNum" sz="quarter" idx="5"/>
          </p:nvPr>
        </p:nvSpPr>
        <p:spPr/>
        <p:txBody>
          <a:bodyPr/>
          <a:lstStyle/>
          <a:p>
            <a:fld id="{54F13B42-DAEE-42D6-8D05-CEB490AA421C}" type="slidenum">
              <a:rPr lang="en-CA" smtClean="0"/>
              <a:pPr/>
              <a:t>4</a:t>
            </a:fld>
            <a:endParaRPr lang="en-CA"/>
          </a:p>
        </p:txBody>
      </p:sp>
    </p:spTree>
    <p:extLst>
      <p:ext uri="{BB962C8B-B14F-4D97-AF65-F5344CB8AC3E}">
        <p14:creationId xmlns:p14="http://schemas.microsoft.com/office/powerpoint/2010/main" val="255137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5</a:t>
            </a:fld>
            <a:endParaRPr lang="en-CA"/>
          </a:p>
        </p:txBody>
      </p:sp>
    </p:spTree>
    <p:extLst>
      <p:ext uri="{BB962C8B-B14F-4D97-AF65-F5344CB8AC3E}">
        <p14:creationId xmlns:p14="http://schemas.microsoft.com/office/powerpoint/2010/main" val="1504146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6</a:t>
            </a:fld>
            <a:endParaRPr lang="en-CA"/>
          </a:p>
        </p:txBody>
      </p:sp>
    </p:spTree>
    <p:extLst>
      <p:ext uri="{BB962C8B-B14F-4D97-AF65-F5344CB8AC3E}">
        <p14:creationId xmlns:p14="http://schemas.microsoft.com/office/powerpoint/2010/main" val="136659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7A756-DF3B-4C15-99E0-34EAAA45D0F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9163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422" indent="-173422" defTabSz="924916">
              <a:buFont typeface="Arial" panose="020B0604020202020204" pitchFamily="34" charset="0"/>
              <a:buChar char="•"/>
              <a:defRPr/>
            </a:pPr>
            <a:r>
              <a:rPr lang="en-US" dirty="0"/>
              <a:t>An </a:t>
            </a:r>
            <a:r>
              <a:rPr lang="en-US" b="1" dirty="0"/>
              <a:t>integrated project delivery office</a:t>
            </a:r>
            <a:r>
              <a:rPr lang="en-US" dirty="0"/>
              <a:t> </a:t>
            </a:r>
            <a:r>
              <a:rPr lang="en-CA" dirty="0">
                <a:solidFill>
                  <a:prstClr val="black"/>
                </a:solidFill>
                <a:latin typeface="Open Sans" panose="020B0606030504020204"/>
              </a:rPr>
              <a:t>To enable Canada to attract and lead major elements of international experiments at the 500M$ scale by providing the engineering and technical resources required.</a:t>
            </a:r>
          </a:p>
          <a:p>
            <a:pPr marL="173422" indent="-173422" defTabSz="924916">
              <a:buFont typeface="Arial" panose="020B0604020202020204" pitchFamily="34" charset="0"/>
              <a:buChar char="•"/>
              <a:defRPr/>
            </a:pPr>
            <a:endParaRPr lang="en-CA" dirty="0">
              <a:solidFill>
                <a:prstClr val="black"/>
              </a:solidFill>
              <a:latin typeface="Open Sans" panose="020B0606030504020204"/>
            </a:endParaRPr>
          </a:p>
          <a:p>
            <a:pPr marL="173422" indent="-173422">
              <a:buFont typeface="Arial" panose="020B0604020202020204" pitchFamily="34" charset="0"/>
              <a:buChar char="•"/>
            </a:pPr>
            <a:r>
              <a:rPr lang="en-US" b="1" dirty="0"/>
              <a:t>Catalyze Innovation</a:t>
            </a:r>
            <a:r>
              <a:rPr lang="en-US" dirty="0"/>
              <a:t>:  For projects and novel new applications.</a:t>
            </a:r>
          </a:p>
          <a:p>
            <a:pPr marL="173422" indent="-173422">
              <a:buFont typeface="Arial" panose="020B0604020202020204" pitchFamily="34" charset="0"/>
              <a:buChar char="•"/>
            </a:pPr>
            <a:endParaRPr lang="en-US" dirty="0"/>
          </a:p>
          <a:p>
            <a:pPr marL="173422" indent="-173422" defTabSz="924916">
              <a:buFont typeface="Arial" panose="020B0604020202020204" pitchFamily="34" charset="0"/>
              <a:buChar char="•"/>
              <a:defRPr/>
            </a:pPr>
            <a:r>
              <a:rPr lang="en-US" dirty="0"/>
              <a:t>Providing the “</a:t>
            </a:r>
            <a:r>
              <a:rPr lang="en-US" b="1" dirty="0"/>
              <a:t>Complete Package</a:t>
            </a:r>
            <a:r>
              <a:rPr lang="en-US" dirty="0"/>
              <a:t>” on behalf of the community. As required for big science programs.</a:t>
            </a:r>
          </a:p>
          <a:p>
            <a:pPr marL="173422" indent="-173422">
              <a:buFont typeface="Arial" panose="020B0604020202020204" pitchFamily="34" charset="0"/>
              <a:buChar char="•"/>
            </a:pPr>
            <a:endParaRPr lang="en-US" dirty="0"/>
          </a:p>
          <a:p>
            <a:pPr marL="173422" indent="-173422" defTabSz="924916">
              <a:buFont typeface="Arial" panose="020B0604020202020204" pitchFamily="34" charset="0"/>
              <a:buChar char="•"/>
              <a:defRPr/>
            </a:pPr>
            <a:endParaRPr lang="en-CA" dirty="0">
              <a:solidFill>
                <a:prstClr val="black"/>
              </a:solidFill>
              <a:latin typeface="Open Sans" panose="020B0606030504020204"/>
            </a:endParaRPr>
          </a:p>
          <a:p>
            <a:endParaRPr lang="en-CA" dirty="0"/>
          </a:p>
        </p:txBody>
      </p:sp>
      <p:sp>
        <p:nvSpPr>
          <p:cNvPr id="4" name="Slide Number Placeholder 3"/>
          <p:cNvSpPr>
            <a:spLocks noGrp="1"/>
          </p:cNvSpPr>
          <p:nvPr>
            <p:ph type="sldNum" sz="quarter" idx="5"/>
          </p:nvPr>
        </p:nvSpPr>
        <p:spPr/>
        <p:txBody>
          <a:bodyPr/>
          <a:lstStyle/>
          <a:p>
            <a:pPr defTabSz="924916">
              <a:defRPr/>
            </a:pPr>
            <a:fld id="{85D7A756-DF3B-4C15-99E0-34EAAA45D0F2}" type="slidenum">
              <a:rPr lang="en-CA">
                <a:solidFill>
                  <a:prstClr val="black"/>
                </a:solidFill>
              </a:rPr>
              <a:pPr defTabSz="924916">
                <a:defRPr/>
              </a:pPr>
              <a:t>8</a:t>
            </a:fld>
            <a:endParaRPr lang="en-CA">
              <a:solidFill>
                <a:prstClr val="black"/>
              </a:solidFill>
            </a:endParaRPr>
          </a:p>
        </p:txBody>
      </p:sp>
    </p:spTree>
    <p:extLst>
      <p:ext uri="{BB962C8B-B14F-4D97-AF65-F5344CB8AC3E}">
        <p14:creationId xmlns:p14="http://schemas.microsoft.com/office/powerpoint/2010/main" val="2271090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1323B-A026-F10C-7864-B74A256FE2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0B8390-425B-61D8-168F-AAD3896204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A3547E-4315-CB38-2F8D-9C7BBBCA2329}"/>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F5B1C440-7FE9-9612-F943-1DE53BDDFCB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D7A756-DF3B-4C15-99E0-34EAAA45D0F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744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F62D5-1472-49EC-D8E0-5537BF3535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85547B-5A09-C921-53AE-4480AE25AC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0A797-3924-9CC4-5814-E06EEF7312F6}"/>
              </a:ext>
            </a:extLst>
          </p:cNvPr>
          <p:cNvSpPr>
            <a:spLocks noGrp="1"/>
          </p:cNvSpPr>
          <p:nvPr>
            <p:ph type="body" idx="1"/>
          </p:nvPr>
        </p:nvSpPr>
        <p:spPr/>
        <p:txBody>
          <a:bodyPr/>
          <a:lstStyle/>
          <a:p>
            <a:r>
              <a:rPr lang="en-CA" dirty="0"/>
              <a:t>`</a:t>
            </a:r>
          </a:p>
        </p:txBody>
      </p:sp>
      <p:sp>
        <p:nvSpPr>
          <p:cNvPr id="4" name="Slide Number Placeholder 3">
            <a:extLst>
              <a:ext uri="{FF2B5EF4-FFF2-40B4-BE49-F238E27FC236}">
                <a16:creationId xmlns:a16="http://schemas.microsoft.com/office/drawing/2014/main" id="{2DE91F9D-9D30-E833-AD45-E6E9B8AE68CA}"/>
              </a:ext>
            </a:extLst>
          </p:cNvPr>
          <p:cNvSpPr>
            <a:spLocks noGrp="1"/>
          </p:cNvSpPr>
          <p:nvPr>
            <p:ph type="sldNum" sz="quarter" idx="5"/>
          </p:nvPr>
        </p:nvSpPr>
        <p:spPr/>
        <p:txBody>
          <a:bodyPr/>
          <a:lstStyle/>
          <a:p>
            <a:fld id="{85D7A756-DF3B-4C15-99E0-34EAAA45D0F2}" type="slidenum">
              <a:rPr lang="en-CA" smtClean="0"/>
              <a:t>10</a:t>
            </a:fld>
            <a:endParaRPr lang="en-CA"/>
          </a:p>
        </p:txBody>
      </p:sp>
    </p:spTree>
    <p:extLst>
      <p:ext uri="{BB962C8B-B14F-4D97-AF65-F5344CB8AC3E}">
        <p14:creationId xmlns:p14="http://schemas.microsoft.com/office/powerpoint/2010/main" val="5522929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8B04311A-1796-1143-8D0E-4977469A64D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2" name="Title 1">
            <a:extLst>
              <a:ext uri="{FF2B5EF4-FFF2-40B4-BE49-F238E27FC236}">
                <a16:creationId xmlns:a16="http://schemas.microsoft.com/office/drawing/2014/main" id="{EEDBE164-4C5E-4873-85C1-C7EC0863E162}"/>
              </a:ext>
            </a:extLst>
          </p:cNvPr>
          <p:cNvSpPr>
            <a:spLocks noGrp="1"/>
          </p:cNvSpPr>
          <p:nvPr>
            <p:ph type="ctrTitle"/>
          </p:nvPr>
        </p:nvSpPr>
        <p:spPr>
          <a:xfrm>
            <a:off x="5695122" y="1122362"/>
            <a:ext cx="5658677" cy="3387249"/>
          </a:xfrm>
        </p:spPr>
        <p:txBody>
          <a:bodyPr anchor="b"/>
          <a:lstStyle>
            <a:lvl1pPr algn="ctr">
              <a:defRPr sz="4800"/>
            </a:lvl1pPr>
          </a:lstStyle>
          <a:p>
            <a:r>
              <a:rPr lang="en-US" dirty="0"/>
              <a:t>Click to edit Master title style</a:t>
            </a:r>
            <a:endParaRPr lang="en-CA" dirty="0"/>
          </a:p>
        </p:txBody>
      </p:sp>
      <p:sp>
        <p:nvSpPr>
          <p:cNvPr id="3" name="Subtitle 2">
            <a:extLst>
              <a:ext uri="{FF2B5EF4-FFF2-40B4-BE49-F238E27FC236}">
                <a16:creationId xmlns:a16="http://schemas.microsoft.com/office/drawing/2014/main" id="{7F52514C-DC33-471D-ADEC-EB49C6F32C14}"/>
              </a:ext>
            </a:extLst>
          </p:cNvPr>
          <p:cNvSpPr>
            <a:spLocks noGrp="1"/>
          </p:cNvSpPr>
          <p:nvPr>
            <p:ph type="subTitle" idx="1"/>
          </p:nvPr>
        </p:nvSpPr>
        <p:spPr>
          <a:xfrm>
            <a:off x="5695122" y="4899991"/>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pic>
        <p:nvPicPr>
          <p:cNvPr id="8" name="Picture 7" descr="A picture containing food, drawing&#10;&#10;Description automatically generated">
            <a:extLst>
              <a:ext uri="{FF2B5EF4-FFF2-40B4-BE49-F238E27FC236}">
                <a16:creationId xmlns:a16="http://schemas.microsoft.com/office/drawing/2014/main" id="{F6FD21E9-B5D4-3143-A9E4-AAA75DF9131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3427ACA-C554-2C4A-8333-9AC32441912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sp>
        <p:nvSpPr>
          <p:cNvPr id="10" name="Date Placeholder 3">
            <a:extLst>
              <a:ext uri="{FF2B5EF4-FFF2-40B4-BE49-F238E27FC236}">
                <a16:creationId xmlns:a16="http://schemas.microsoft.com/office/drawing/2014/main" id="{8B478048-B37A-234A-956F-6F6E8535E5D3}"/>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11" name="Footer Placeholder 4">
            <a:extLst>
              <a:ext uri="{FF2B5EF4-FFF2-40B4-BE49-F238E27FC236}">
                <a16:creationId xmlns:a16="http://schemas.microsoft.com/office/drawing/2014/main" id="{897D6FA1-48DC-724A-ADA9-28385A17272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A0BEF7F3-C71F-1841-9AA1-33F46B4F928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517111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o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B77E126-FE0F-594F-927E-8EFF71159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Content Placeholder 3">
            <a:extLst>
              <a:ext uri="{FF2B5EF4-FFF2-40B4-BE49-F238E27FC236}">
                <a16:creationId xmlns:a16="http://schemas.microsoft.com/office/drawing/2014/main" id="{93E61C93-08EE-8F40-970A-3EDFE50DEE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9" name="Date Placeholder 3">
            <a:extLst>
              <a:ext uri="{FF2B5EF4-FFF2-40B4-BE49-F238E27FC236}">
                <a16:creationId xmlns:a16="http://schemas.microsoft.com/office/drawing/2014/main" id="{F650113C-4482-8F45-850F-35C5100F8FC5}"/>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12" name="Footer Placeholder 4">
            <a:extLst>
              <a:ext uri="{FF2B5EF4-FFF2-40B4-BE49-F238E27FC236}">
                <a16:creationId xmlns:a16="http://schemas.microsoft.com/office/drawing/2014/main" id="{44220355-B398-C448-A28F-16A6E81E8DD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3" name="Slide Number Placeholder 5">
            <a:extLst>
              <a:ext uri="{FF2B5EF4-FFF2-40B4-BE49-F238E27FC236}">
                <a16:creationId xmlns:a16="http://schemas.microsoft.com/office/drawing/2014/main" id="{9E0EAEF9-5CA4-1A4E-B4FA-CE0DA89AC264}"/>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769083227"/>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mparison,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Text Placeholder 2">
            <a:extLst>
              <a:ext uri="{FF2B5EF4-FFF2-40B4-BE49-F238E27FC236}">
                <a16:creationId xmlns:a16="http://schemas.microsoft.com/office/drawing/2014/main" id="{2D035EB2-9335-8F47-86C1-A299B06FDB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a:extLst>
              <a:ext uri="{FF2B5EF4-FFF2-40B4-BE49-F238E27FC236}">
                <a16:creationId xmlns:a16="http://schemas.microsoft.com/office/drawing/2014/main" id="{21D3848B-2440-F14D-8249-63FC37A839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a:extLst>
              <a:ext uri="{FF2B5EF4-FFF2-40B4-BE49-F238E27FC236}">
                <a16:creationId xmlns:a16="http://schemas.microsoft.com/office/drawing/2014/main" id="{3BFE7C5D-3E98-2A42-B3E1-D43CF9EA2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2" name="Content Placeholder 5">
            <a:extLst>
              <a:ext uri="{FF2B5EF4-FFF2-40B4-BE49-F238E27FC236}">
                <a16:creationId xmlns:a16="http://schemas.microsoft.com/office/drawing/2014/main" id="{B0AA31ED-AF70-914E-845C-2EAA9A4A49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3" name="Date Placeholder 3">
            <a:extLst>
              <a:ext uri="{FF2B5EF4-FFF2-40B4-BE49-F238E27FC236}">
                <a16:creationId xmlns:a16="http://schemas.microsoft.com/office/drawing/2014/main" id="{6C7D6A2E-F56E-0E4A-99B9-198B87C132DD}"/>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14" name="Footer Placeholder 4">
            <a:extLst>
              <a:ext uri="{FF2B5EF4-FFF2-40B4-BE49-F238E27FC236}">
                <a16:creationId xmlns:a16="http://schemas.microsoft.com/office/drawing/2014/main" id="{FCA64E43-9571-2840-8CFD-46FBB94974B8}"/>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5" name="Slide Number Placeholder 5">
            <a:extLst>
              <a:ext uri="{FF2B5EF4-FFF2-40B4-BE49-F238E27FC236}">
                <a16:creationId xmlns:a16="http://schemas.microsoft.com/office/drawing/2014/main" id="{371A38E6-72DA-324C-AF79-CC9B39C60A33}"/>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2577580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61AB6E49-2811-1042-81B1-350EB556F57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6" name="Footer Placeholder 4">
            <a:extLst>
              <a:ext uri="{FF2B5EF4-FFF2-40B4-BE49-F238E27FC236}">
                <a16:creationId xmlns:a16="http://schemas.microsoft.com/office/drawing/2014/main" id="{F4BCF21E-80A5-0442-A36C-6ED566D3312F}"/>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7" name="Slide Number Placeholder 5">
            <a:extLst>
              <a:ext uri="{FF2B5EF4-FFF2-40B4-BE49-F238E27FC236}">
                <a16:creationId xmlns:a16="http://schemas.microsoft.com/office/drawing/2014/main" id="{DBD8279B-0C88-774B-A28A-DF7F662CD7AB}"/>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052284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No base">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568F58DB-AA52-7D4B-9D79-D40599B3531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6" name="Footer Placeholder 4">
            <a:extLst>
              <a:ext uri="{FF2B5EF4-FFF2-40B4-BE49-F238E27FC236}">
                <a16:creationId xmlns:a16="http://schemas.microsoft.com/office/drawing/2014/main" id="{59E4C62D-2CB2-FE40-9264-46C400224F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9D38B5E4-5108-BF42-92D1-395D5C70280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5993554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ck w footer">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130A99-8F57-354A-9676-5457F43F7DF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6" name="Footer Placeholder 4">
            <a:extLst>
              <a:ext uri="{FF2B5EF4-FFF2-40B4-BE49-F238E27FC236}">
                <a16:creationId xmlns:a16="http://schemas.microsoft.com/office/drawing/2014/main" id="{E654AECF-158E-E24F-BC90-D4992613AD3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8EB6DFCD-CA2E-6840-9D2B-3D165564ABF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31212348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ck, w base">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2351FD0D-83C4-8948-83A3-E0B75BD231B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6" name="Footer Placeholder 4">
            <a:extLst>
              <a:ext uri="{FF2B5EF4-FFF2-40B4-BE49-F238E27FC236}">
                <a16:creationId xmlns:a16="http://schemas.microsoft.com/office/drawing/2014/main" id="{01A03677-1C97-4243-9D8B-993156D7125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4E607091-BFFB-4642-9019-C6D488505D3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3835335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c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22261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Space">
    <p:bg>
      <p:bgPr>
        <a:blipFill dpi="0" rotWithShape="1">
          <a:blip r:embed="rId2">
            <a:lum/>
          </a:blip>
          <a:srcRect/>
          <a:stretch>
            <a:fillRect t="-11000" b="-11000"/>
          </a:stretch>
        </a:blipFill>
        <a:effectLst/>
      </p:bgPr>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1195C92F-D3B5-BE44-A508-43033D11C94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6" name="Footer Placeholder 4">
            <a:extLst>
              <a:ext uri="{FF2B5EF4-FFF2-40B4-BE49-F238E27FC236}">
                <a16:creationId xmlns:a16="http://schemas.microsoft.com/office/drawing/2014/main" id="{0E6E307C-FA11-2548-A6E2-15048BEE40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DA584A25-7F39-A747-8648-C9FD5CD4B682}"/>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7036210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CE4D-782D-466A-B770-50CE86F780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696E284-CACD-40D7-9C98-C67D35C6E1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DA5FF2F-BD16-4DDD-976F-7698E04A1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EDEE6014-11B8-1749-9FDB-562C473BEE84}"/>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9" name="Footer Placeholder 4">
            <a:extLst>
              <a:ext uri="{FF2B5EF4-FFF2-40B4-BE49-F238E27FC236}">
                <a16:creationId xmlns:a16="http://schemas.microsoft.com/office/drawing/2014/main" id="{BEDE58CF-3797-F244-A74F-78B3372725E4}"/>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D0F57918-B82F-0045-870F-AE60989A8B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412114828"/>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84D3A-23AA-4655-8042-E6CAA1ED9F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92CEFC5-A1DD-49A8-A5C6-9100910400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064B2DE4-D529-4869-B889-D601DB4970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718FFF14-5A8F-6840-8B5C-C139CB9E4A5C}"/>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9" name="Footer Placeholder 4">
            <a:extLst>
              <a:ext uri="{FF2B5EF4-FFF2-40B4-BE49-F238E27FC236}">
                <a16:creationId xmlns:a16="http://schemas.microsoft.com/office/drawing/2014/main" id="{EC2DA4EA-B369-CA41-BBD0-65BCC280A7C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BBAB2840-C9DD-5440-AD3B-EDC1F103E3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88133547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70D9E-BEF8-44C5-9BC4-29BF4680B9A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DB96EA2-3D1D-43F0-8105-7BE2C4C954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D2297A7A-9B51-854A-B992-D2E3180EDB5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8" name="Footer Placeholder 4">
            <a:extLst>
              <a:ext uri="{FF2B5EF4-FFF2-40B4-BE49-F238E27FC236}">
                <a16:creationId xmlns:a16="http://schemas.microsoft.com/office/drawing/2014/main" id="{DECD32F0-007E-4B44-BCC2-8532EA54FD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F8414A06-09CD-294C-A069-9ADFDA83127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2063341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55B3F-802A-4D30-9702-70616D53E16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842BD74-1E8E-44F8-AD5E-9D8E6EA531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388EFE75-4012-3842-B017-DF1D1FDEFB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8" name="Footer Placeholder 4">
            <a:extLst>
              <a:ext uri="{FF2B5EF4-FFF2-40B4-BE49-F238E27FC236}">
                <a16:creationId xmlns:a16="http://schemas.microsoft.com/office/drawing/2014/main" id="{8249236D-AB5C-5842-B40F-A2B6F248AAA6}"/>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5225F09D-891D-1C4B-919E-859C878C854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01299812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49E06E-13B8-4AA7-9C4E-95D87453BF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7536C17-A871-4057-B66C-25FA0243D5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8B63BD8D-E2EE-1C4A-9C4B-928FD672F950}"/>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8" name="Footer Placeholder 4">
            <a:extLst>
              <a:ext uri="{FF2B5EF4-FFF2-40B4-BE49-F238E27FC236}">
                <a16:creationId xmlns:a16="http://schemas.microsoft.com/office/drawing/2014/main" id="{9B319FA3-0749-C445-8284-CA305AD00B0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4DADA806-1003-AF4A-AF5D-86D000582DA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121403497"/>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etwor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EBA82-F17D-4448-8D7F-6385FCD652BA}"/>
              </a:ext>
            </a:extLst>
          </p:cNvPr>
          <p:cNvSpPr>
            <a:spLocks noGrp="1"/>
          </p:cNvSpPr>
          <p:nvPr>
            <p:ph type="title"/>
          </p:nvPr>
        </p:nvSpPr>
        <p:spPr/>
        <p:txBody>
          <a:bodyPr/>
          <a:lstStyle/>
          <a:p>
            <a:r>
              <a:rPr lang="en-US"/>
              <a:t>Click to edit Master title style</a:t>
            </a:r>
          </a:p>
        </p:txBody>
      </p:sp>
      <p:pic>
        <p:nvPicPr>
          <p:cNvPr id="7" name="Picture 6" descr="A picture containing person, holding, umbrella, standing&#10;&#10;Description automatically generated">
            <a:extLst>
              <a:ext uri="{FF2B5EF4-FFF2-40B4-BE49-F238E27FC236}">
                <a16:creationId xmlns:a16="http://schemas.microsoft.com/office/drawing/2014/main" id="{12D6D19A-E9ED-774C-8EC1-9CF356B3E4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Date Placeholder 2">
            <a:extLst>
              <a:ext uri="{FF2B5EF4-FFF2-40B4-BE49-F238E27FC236}">
                <a16:creationId xmlns:a16="http://schemas.microsoft.com/office/drawing/2014/main" id="{737B333F-9838-1248-ADDA-4ACB657F6333}"/>
              </a:ext>
            </a:extLst>
          </p:cNvPr>
          <p:cNvSpPr>
            <a:spLocks noGrp="1"/>
          </p:cNvSpPr>
          <p:nvPr>
            <p:ph type="dt" sz="half" idx="10"/>
          </p:nvPr>
        </p:nvSpPr>
        <p:spPr/>
        <p:txBody>
          <a:bodyPr/>
          <a:lstStyle/>
          <a:p>
            <a:fld id="{4CF1C127-DD4B-47D8-A424-81AF7FDF220E}" type="datetimeFigureOut">
              <a:rPr lang="en-CA" smtClean="0"/>
              <a:t>2026-06-25</a:t>
            </a:fld>
            <a:endParaRPr lang="en-CA" dirty="0"/>
          </a:p>
        </p:txBody>
      </p:sp>
      <p:sp>
        <p:nvSpPr>
          <p:cNvPr id="4" name="Footer Placeholder 3">
            <a:extLst>
              <a:ext uri="{FF2B5EF4-FFF2-40B4-BE49-F238E27FC236}">
                <a16:creationId xmlns:a16="http://schemas.microsoft.com/office/drawing/2014/main" id="{9FA8C07B-BA6A-F841-B2A1-BD927652A7AC}"/>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93A7CCC6-0FF4-D541-8FF9-A007C8BBB232}"/>
              </a:ext>
            </a:extLst>
          </p:cNvPr>
          <p:cNvSpPr>
            <a:spLocks noGrp="1"/>
          </p:cNvSpPr>
          <p:nvPr>
            <p:ph type="sldNum" sz="quarter" idx="12"/>
          </p:nvPr>
        </p:nvSpPr>
        <p:spPr/>
        <p:txBody>
          <a:bodyPr/>
          <a:lstStyle/>
          <a:p>
            <a:fld id="{6787D6D5-B6FC-4179-AAAC-EED352E43419}" type="slidenum">
              <a:rPr lang="en-CA" smtClean="0"/>
              <a:t>‹#›</a:t>
            </a:fld>
            <a:endParaRPr lang="en-CA"/>
          </a:p>
        </p:txBody>
      </p:sp>
      <p:pic>
        <p:nvPicPr>
          <p:cNvPr id="8" name="Picture 7" descr="A close up of a logo&#10;&#10;Description automatically generated">
            <a:extLst>
              <a:ext uri="{FF2B5EF4-FFF2-40B4-BE49-F238E27FC236}">
                <a16:creationId xmlns:a16="http://schemas.microsoft.com/office/drawing/2014/main" id="{C690BB56-FA8B-024B-B352-DB93C10F314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4675" y="366198"/>
            <a:ext cx="8120084" cy="2159719"/>
          </a:xfrm>
          <a:prstGeom prst="rect">
            <a:avLst/>
          </a:prstGeom>
        </p:spPr>
      </p:pic>
      <p:sp>
        <p:nvSpPr>
          <p:cNvPr id="9" name="TextBox 8">
            <a:extLst>
              <a:ext uri="{FF2B5EF4-FFF2-40B4-BE49-F238E27FC236}">
                <a16:creationId xmlns:a16="http://schemas.microsoft.com/office/drawing/2014/main" id="{85C89EC0-A07A-7A4B-B645-A314AA1EECEE}"/>
              </a:ext>
            </a:extLst>
          </p:cNvPr>
          <p:cNvSpPr txBox="1"/>
          <p:nvPr userDrawn="1"/>
        </p:nvSpPr>
        <p:spPr>
          <a:xfrm>
            <a:off x="1330859" y="3032911"/>
            <a:ext cx="9777743" cy="2123658"/>
          </a:xfrm>
          <a:prstGeom prst="rect">
            <a:avLst/>
          </a:prstGeom>
          <a:noFill/>
        </p:spPr>
        <p:txBody>
          <a:bodyPr wrap="square" rtlCol="0">
            <a:spAutoFit/>
          </a:bodyPr>
          <a:lstStyle/>
          <a:p>
            <a:pPr algn="ctr"/>
            <a:r>
              <a:rPr lang="en-CA" sz="6600" b="1" dirty="0">
                <a:solidFill>
                  <a:schemeClr val="bg1"/>
                </a:solidFill>
                <a:effectLst>
                  <a:outerShdw blurRad="38100" dist="38100" dir="2700000" algn="tl">
                    <a:srgbClr val="000000">
                      <a:alpha val="43137"/>
                    </a:srgbClr>
                  </a:outerShdw>
                </a:effectLst>
              </a:rPr>
              <a:t>Canada’s Astroparticle Physics Network</a:t>
            </a:r>
          </a:p>
        </p:txBody>
      </p:sp>
    </p:spTree>
    <p:extLst>
      <p:ext uri="{BB962C8B-B14F-4D97-AF65-F5344CB8AC3E}">
        <p14:creationId xmlns:p14="http://schemas.microsoft.com/office/powerpoint/2010/main" val="2133583674"/>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1335D"/>
        </a:solidFill>
        <a:effectLst/>
      </p:bgPr>
    </p:bg>
    <p:spTree>
      <p:nvGrpSpPr>
        <p:cNvPr id="1" name=""/>
        <p:cNvGrpSpPr/>
        <p:nvPr/>
      </p:nvGrpSpPr>
      <p:grpSpPr>
        <a:xfrm>
          <a:off x="0" y="0"/>
          <a:ext cx="0" cy="0"/>
          <a:chOff x="0" y="0"/>
          <a:chExt cx="0" cy="0"/>
        </a:xfrm>
      </p:grpSpPr>
      <p:pic>
        <p:nvPicPr>
          <p:cNvPr id="6" name="Picture 5" descr="A picture containing flower, drawing&#10;&#10;Description automatically generated">
            <a:extLst>
              <a:ext uri="{FF2B5EF4-FFF2-40B4-BE49-F238E27FC236}">
                <a16:creationId xmlns:a16="http://schemas.microsoft.com/office/drawing/2014/main" id="{5327F12A-D4D6-2144-BB6F-D9A82088295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9206345" cy="6859630"/>
          </a:xfrm>
          <a:prstGeom prst="rect">
            <a:avLst/>
          </a:prstGeom>
        </p:spPr>
      </p:pic>
      <p:sp>
        <p:nvSpPr>
          <p:cNvPr id="8" name="Subtitle 2">
            <a:extLst>
              <a:ext uri="{FF2B5EF4-FFF2-40B4-BE49-F238E27FC236}">
                <a16:creationId xmlns:a16="http://schemas.microsoft.com/office/drawing/2014/main" id="{39BD7CE2-4B9C-9B46-9487-3FFDE28A9FF6}"/>
              </a:ext>
            </a:extLst>
          </p:cNvPr>
          <p:cNvSpPr>
            <a:spLocks noGrp="1"/>
          </p:cNvSpPr>
          <p:nvPr>
            <p:ph type="subTitle" idx="1"/>
          </p:nvPr>
        </p:nvSpPr>
        <p:spPr>
          <a:xfrm>
            <a:off x="5695123" y="4239592"/>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CA" dirty="0"/>
          </a:p>
        </p:txBody>
      </p:sp>
      <p:sp>
        <p:nvSpPr>
          <p:cNvPr id="9" name="Date Placeholder 3">
            <a:extLst>
              <a:ext uri="{FF2B5EF4-FFF2-40B4-BE49-F238E27FC236}">
                <a16:creationId xmlns:a16="http://schemas.microsoft.com/office/drawing/2014/main" id="{1F3B10EA-3345-2641-B3CB-38E3A57D8570}"/>
              </a:ext>
            </a:extLst>
          </p:cNvPr>
          <p:cNvSpPr>
            <a:spLocks noGrp="1"/>
          </p:cNvSpPr>
          <p:nvPr>
            <p:ph type="dt" sz="half" idx="2"/>
          </p:nvPr>
        </p:nvSpPr>
        <p:spPr>
          <a:xfrm>
            <a:off x="1202634" y="6557038"/>
            <a:ext cx="1540565"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10" name="Footer Placeholder 4">
            <a:extLst>
              <a:ext uri="{FF2B5EF4-FFF2-40B4-BE49-F238E27FC236}">
                <a16:creationId xmlns:a16="http://schemas.microsoft.com/office/drawing/2014/main" id="{04182195-6B9F-914F-913A-A8A2DE905EB7}"/>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1" name="Slide Number Placeholder 5">
            <a:extLst>
              <a:ext uri="{FF2B5EF4-FFF2-40B4-BE49-F238E27FC236}">
                <a16:creationId xmlns:a16="http://schemas.microsoft.com/office/drawing/2014/main" id="{7C1BB14D-6338-AE4E-8A7F-C1C30525EB7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
        <p:nvSpPr>
          <p:cNvPr id="16" name="Text Placeholder 15">
            <a:extLst>
              <a:ext uri="{FF2B5EF4-FFF2-40B4-BE49-F238E27FC236}">
                <a16:creationId xmlns:a16="http://schemas.microsoft.com/office/drawing/2014/main" id="{A81F7314-F1A9-4B14-A300-A3567906E46A}"/>
              </a:ext>
            </a:extLst>
          </p:cNvPr>
          <p:cNvSpPr>
            <a:spLocks noGrp="1"/>
          </p:cNvSpPr>
          <p:nvPr>
            <p:ph type="body" sz="quarter" idx="10" hasCustomPrompt="1"/>
          </p:nvPr>
        </p:nvSpPr>
        <p:spPr>
          <a:xfrm>
            <a:off x="6394450" y="1828800"/>
            <a:ext cx="4343400" cy="1433513"/>
          </a:xfrm>
        </p:spPr>
        <p:txBody>
          <a:bodyPr/>
          <a:lstStyle>
            <a:lvl1pPr algn="ctr">
              <a:buNone/>
              <a:defRPr sz="4000"/>
            </a:lvl1pPr>
          </a:lstStyle>
          <a:p>
            <a:pPr lvl="0"/>
            <a:r>
              <a:rPr lang="en-US" dirty="0"/>
              <a:t>Thank you</a:t>
            </a:r>
            <a:endParaRPr lang="en-CA" dirty="0"/>
          </a:p>
        </p:txBody>
      </p:sp>
    </p:spTree>
    <p:extLst>
      <p:ext uri="{BB962C8B-B14F-4D97-AF65-F5344CB8AC3E}">
        <p14:creationId xmlns:p14="http://schemas.microsoft.com/office/powerpoint/2010/main" val="18926923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xt page – one column">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a:t>Click to edit Master title style</a:t>
            </a:r>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47293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a:t>Seventh level</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userDrawn="1"/>
        </p:nvPicPr>
        <p:blipFill>
          <a:blip r:embed="rId2"/>
          <a:srcRect/>
          <a:stretch/>
        </p:blipFill>
        <p:spPr>
          <a:xfrm>
            <a:off x="0" y="0"/>
            <a:ext cx="12192000" cy="165100"/>
          </a:xfrm>
          <a:prstGeom prst="rect">
            <a:avLst/>
          </a:prstGeom>
        </p:spPr>
      </p:pic>
    </p:spTree>
    <p:extLst>
      <p:ext uri="{BB962C8B-B14F-4D97-AF65-F5344CB8AC3E}">
        <p14:creationId xmlns:p14="http://schemas.microsoft.com/office/powerpoint/2010/main" val="389351095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636BB-54FF-485F-B22D-CBBE8CCFB5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87A2CA6-FA75-4742-B685-914C0D720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6FCE6E15-7088-614A-9E65-1F672BEDB78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8" name="Footer Placeholder 4">
            <a:extLst>
              <a:ext uri="{FF2B5EF4-FFF2-40B4-BE49-F238E27FC236}">
                <a16:creationId xmlns:a16="http://schemas.microsoft.com/office/drawing/2014/main" id="{F93E0451-2C05-4E4A-BC3C-5A8838E55EE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B3ACBF35-AF38-2A4D-B774-4415AFC2C6EF}"/>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4059546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91616-6209-44DC-9985-1F818FB7390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9888A8F-F8EE-4921-BAB6-849F3F9E50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862EDD-4C36-4353-8297-9E755FE869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84E50E0C-37EB-AC42-AE01-3381569F41B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9" name="Footer Placeholder 4">
            <a:extLst>
              <a:ext uri="{FF2B5EF4-FFF2-40B4-BE49-F238E27FC236}">
                <a16:creationId xmlns:a16="http://schemas.microsoft.com/office/drawing/2014/main" id="{E9E4C26E-BD48-414E-808F-758410D398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44665EFC-8728-8941-B71F-01D0080A58A7}"/>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94243338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EAFB-623C-44AD-81A0-5553228F3732}"/>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2934750-1EE4-4AE8-A5C6-E7971A6581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BAA544-824D-480D-A67C-2A726BE94C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9546C13-C0ED-44B1-AAF0-9510B1D1D1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594C33-7C69-4B23-A359-25541E51CF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0" name="Date Placeholder 3">
            <a:extLst>
              <a:ext uri="{FF2B5EF4-FFF2-40B4-BE49-F238E27FC236}">
                <a16:creationId xmlns:a16="http://schemas.microsoft.com/office/drawing/2014/main" id="{B05F31D3-EBC2-574F-A60E-18652A80230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11" name="Footer Placeholder 4">
            <a:extLst>
              <a:ext uri="{FF2B5EF4-FFF2-40B4-BE49-F238E27FC236}">
                <a16:creationId xmlns:a16="http://schemas.microsoft.com/office/drawing/2014/main" id="{1FE224BA-7D6B-364F-84F1-38F946A27B79}"/>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F26394E5-7AE7-3847-A7D6-16736B329380}"/>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81986111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E372-BF3E-49EE-A6D2-5CF91F1B8529}"/>
              </a:ext>
            </a:extLst>
          </p:cNvPr>
          <p:cNvSpPr>
            <a:spLocks noGrp="1"/>
          </p:cNvSpPr>
          <p:nvPr>
            <p:ph type="title"/>
          </p:nvPr>
        </p:nvSpPr>
        <p:spPr/>
        <p:txBody>
          <a:bodyPr/>
          <a:lstStyle/>
          <a:p>
            <a:r>
              <a:rPr lang="en-US"/>
              <a:t>Click to edit Master title style</a:t>
            </a:r>
            <a:endParaRPr lang="en-CA"/>
          </a:p>
        </p:txBody>
      </p:sp>
      <p:sp>
        <p:nvSpPr>
          <p:cNvPr id="6" name="Date Placeholder 3">
            <a:extLst>
              <a:ext uri="{FF2B5EF4-FFF2-40B4-BE49-F238E27FC236}">
                <a16:creationId xmlns:a16="http://schemas.microsoft.com/office/drawing/2014/main" id="{B1CDA3C1-F05A-2D4F-902F-EB10A698DA3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7" name="Footer Placeholder 4">
            <a:extLst>
              <a:ext uri="{FF2B5EF4-FFF2-40B4-BE49-F238E27FC236}">
                <a16:creationId xmlns:a16="http://schemas.microsoft.com/office/drawing/2014/main" id="{EA9486B1-F3E6-574A-A550-990F46F537F2}"/>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8" name="Slide Number Placeholder 5">
            <a:extLst>
              <a:ext uri="{FF2B5EF4-FFF2-40B4-BE49-F238E27FC236}">
                <a16:creationId xmlns:a16="http://schemas.microsoft.com/office/drawing/2014/main" id="{A20F62FA-A8D0-FC4A-87A2-C731AAE0545E}"/>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2989287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Date Placeholder 3">
            <a:extLst>
              <a:ext uri="{FF2B5EF4-FFF2-40B4-BE49-F238E27FC236}">
                <a16:creationId xmlns:a16="http://schemas.microsoft.com/office/drawing/2014/main" id="{3E6436EE-4C10-FE48-8E9F-BC40CDB043B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8" name="Footer Placeholder 4">
            <a:extLst>
              <a:ext uri="{FF2B5EF4-FFF2-40B4-BE49-F238E27FC236}">
                <a16:creationId xmlns:a16="http://schemas.microsoft.com/office/drawing/2014/main" id="{119A9872-5352-3849-914C-D5DB4216528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9" name="Slide Number Placeholder 5">
            <a:extLst>
              <a:ext uri="{FF2B5EF4-FFF2-40B4-BE49-F238E27FC236}">
                <a16:creationId xmlns:a16="http://schemas.microsoft.com/office/drawing/2014/main" id="{831DA9A6-7035-C742-B548-DE3FF4F1BA11}"/>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5649634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6" name="Date Placeholder 3">
            <a:extLst>
              <a:ext uri="{FF2B5EF4-FFF2-40B4-BE49-F238E27FC236}">
                <a16:creationId xmlns:a16="http://schemas.microsoft.com/office/drawing/2014/main" id="{FDB5D1EE-F3E5-4E4E-B8DD-D48076DA167A}"/>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7" name="Footer Placeholder 4">
            <a:extLst>
              <a:ext uri="{FF2B5EF4-FFF2-40B4-BE49-F238E27FC236}">
                <a16:creationId xmlns:a16="http://schemas.microsoft.com/office/drawing/2014/main" id="{4CC34C59-CB39-194C-A7A5-7B695C1DED5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8" name="Slide Number Placeholder 5">
            <a:extLst>
              <a:ext uri="{FF2B5EF4-FFF2-40B4-BE49-F238E27FC236}">
                <a16:creationId xmlns:a16="http://schemas.microsoft.com/office/drawing/2014/main" id="{7D4876FE-2E55-1B4A-AC79-230D039F8DD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411221601"/>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4489986-36B5-5544-956A-048C73277623}"/>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34A342B7-50DE-B547-B48E-810C48ADE8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2026-06-25</a:t>
            </a:fld>
            <a:endParaRPr lang="en-CA" dirty="0"/>
          </a:p>
        </p:txBody>
      </p:sp>
      <p:sp>
        <p:nvSpPr>
          <p:cNvPr id="9" name="Footer Placeholder 4">
            <a:extLst>
              <a:ext uri="{FF2B5EF4-FFF2-40B4-BE49-F238E27FC236}">
                <a16:creationId xmlns:a16="http://schemas.microsoft.com/office/drawing/2014/main" id="{F1EB2800-84BD-524E-8E19-68FE343704A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2" name="Slide Number Placeholder 5">
            <a:extLst>
              <a:ext uri="{FF2B5EF4-FFF2-40B4-BE49-F238E27FC236}">
                <a16:creationId xmlns:a16="http://schemas.microsoft.com/office/drawing/2014/main" id="{19C67CEB-FBDA-3947-9ECE-389E6C6CDAD0}"/>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645810218"/>
      </p:ext>
    </p:extLst>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9BF9BF7-F767-1244-A756-0172A856704B}"/>
              </a:ext>
            </a:extLst>
          </p:cNvPr>
          <p:cNvPicPr>
            <a:picLocks noChangeAspect="1"/>
          </p:cNvPicPr>
          <p:nvPr userDrawn="1"/>
        </p:nvPicPr>
        <p:blipFill>
          <a:blip r:embed="rId26"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2" name="Title Placeholder 1">
            <a:extLst>
              <a:ext uri="{FF2B5EF4-FFF2-40B4-BE49-F238E27FC236}">
                <a16:creationId xmlns:a16="http://schemas.microsoft.com/office/drawing/2014/main" id="{84C09BF5-FFAE-485F-AA26-89366D5F51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5F36351-BF8A-4EE5-AA92-F7D7495712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5527BB4-FC9B-4FEB-A6DF-A6FF9BF61A1F}"/>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2026-06-25</a:t>
            </a:fld>
            <a:endParaRPr lang="en-CA" dirty="0"/>
          </a:p>
        </p:txBody>
      </p:sp>
      <p:sp>
        <p:nvSpPr>
          <p:cNvPr id="5" name="Footer Placeholder 4">
            <a:extLst>
              <a:ext uri="{FF2B5EF4-FFF2-40B4-BE49-F238E27FC236}">
                <a16:creationId xmlns:a16="http://schemas.microsoft.com/office/drawing/2014/main" id="{01BB4841-B061-421F-8327-F1B4DA5AA61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6" name="Slide Number Placeholder 5">
            <a:extLst>
              <a:ext uri="{FF2B5EF4-FFF2-40B4-BE49-F238E27FC236}">
                <a16:creationId xmlns:a16="http://schemas.microsoft.com/office/drawing/2014/main" id="{49C56977-A31A-45F7-BFAF-28F52836BF4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876164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2" r:id="rId7"/>
    <p:sldLayoutId id="2147483667" r:id="rId8"/>
    <p:sldLayoutId id="2147483665" r:id="rId9"/>
    <p:sldLayoutId id="2147483664" r:id="rId10"/>
    <p:sldLayoutId id="2147483663" r:id="rId11"/>
    <p:sldLayoutId id="2147483655" r:id="rId12"/>
    <p:sldLayoutId id="2147483666" r:id="rId13"/>
    <p:sldLayoutId id="2147483668" r:id="rId14"/>
    <p:sldLayoutId id="2147483670" r:id="rId15"/>
    <p:sldLayoutId id="2147483669" r:id="rId16"/>
    <p:sldLayoutId id="2147483671" r:id="rId17"/>
    <p:sldLayoutId id="2147483656" r:id="rId18"/>
    <p:sldLayoutId id="2147483657" r:id="rId19"/>
    <p:sldLayoutId id="2147483658" r:id="rId20"/>
    <p:sldLayoutId id="2147483659" r:id="rId21"/>
    <p:sldLayoutId id="2147483660" r:id="rId22"/>
    <p:sldLayoutId id="2147483661" r:id="rId23"/>
    <p:sldLayoutId id="2147483672" r:id="rId2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png"/><Relationship Id="rId18" Type="http://schemas.openxmlformats.org/officeDocument/2006/relationships/image" Target="../media/image26.jpeg"/><Relationship Id="rId3" Type="http://schemas.openxmlformats.org/officeDocument/2006/relationships/image" Target="../media/image11.pn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jpeg"/><Relationship Id="rId17" Type="http://schemas.openxmlformats.org/officeDocument/2006/relationships/image" Target="../media/image25.png"/><Relationship Id="rId2" Type="http://schemas.openxmlformats.org/officeDocument/2006/relationships/notesSlide" Target="../notesSlides/notesSlide2.xml"/><Relationship Id="rId16" Type="http://schemas.openxmlformats.org/officeDocument/2006/relationships/image" Target="../media/image24.jpeg"/><Relationship Id="rId20"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jpeg"/><Relationship Id="rId15" Type="http://schemas.openxmlformats.org/officeDocument/2006/relationships/image" Target="../media/image23.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jpeg"/><Relationship Id="rId9" Type="http://schemas.openxmlformats.org/officeDocument/2006/relationships/image" Target="../media/image17.png"/><Relationship Id="rId14" Type="http://schemas.openxmlformats.org/officeDocument/2006/relationships/image" Target="../media/image22.jpeg"/><Relationship Id="rId22"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5F3FD5-63EE-4672-87EA-15E701E4EA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104FDB0B-0178-4792-B882-BEB83CD422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10" name="TextBox 9">
            <a:extLst>
              <a:ext uri="{FF2B5EF4-FFF2-40B4-BE49-F238E27FC236}">
                <a16:creationId xmlns:a16="http://schemas.microsoft.com/office/drawing/2014/main" id="{2D16C97D-E1B4-4AF1-9210-31199B1B84AA}"/>
              </a:ext>
            </a:extLst>
          </p:cNvPr>
          <p:cNvSpPr txBox="1"/>
          <p:nvPr/>
        </p:nvSpPr>
        <p:spPr>
          <a:xfrm>
            <a:off x="4647422" y="255672"/>
            <a:ext cx="7334517" cy="3231654"/>
          </a:xfrm>
          <a:prstGeom prst="rect">
            <a:avLst/>
          </a:prstGeom>
          <a:noFill/>
        </p:spPr>
        <p:txBody>
          <a:bodyPr wrap="square" rtlCol="0">
            <a:spAutoFit/>
          </a:bodyPr>
          <a:lstStyle/>
          <a:p>
            <a:pPr algn="ctr"/>
            <a:r>
              <a:rPr lang="en-CA" sz="4000" dirty="0">
                <a:latin typeface="+mj-lt"/>
              </a:rPr>
              <a:t>Update from the McDonald Institute</a:t>
            </a:r>
          </a:p>
          <a:p>
            <a:pPr algn="ctr"/>
            <a:endParaRPr lang="en-CA" sz="4000" dirty="0">
              <a:latin typeface="+mj-lt"/>
            </a:endParaRPr>
          </a:p>
          <a:p>
            <a:pPr algn="ctr"/>
            <a:r>
              <a:rPr lang="en-CA" sz="2800" dirty="0">
                <a:latin typeface="+mj-lt"/>
              </a:rPr>
              <a:t>Joint IPP/CINP Meeting</a:t>
            </a:r>
          </a:p>
          <a:p>
            <a:pPr algn="ctr"/>
            <a:r>
              <a:rPr lang="en-CA" sz="2800" dirty="0">
                <a:latin typeface="+mj-lt"/>
              </a:rPr>
              <a:t>CAP Congress</a:t>
            </a:r>
          </a:p>
          <a:p>
            <a:pPr algn="ctr"/>
            <a:r>
              <a:rPr lang="en-CA" sz="2800" dirty="0">
                <a:latin typeface="+mj-lt"/>
              </a:rPr>
              <a:t>June 26</a:t>
            </a:r>
            <a:r>
              <a:rPr lang="en-CA" sz="2800" baseline="30000" dirty="0">
                <a:latin typeface="+mj-lt"/>
              </a:rPr>
              <a:t>th</a:t>
            </a:r>
            <a:r>
              <a:rPr lang="en-CA" sz="2800" dirty="0">
                <a:latin typeface="+mj-lt"/>
              </a:rPr>
              <a:t> / 2026</a:t>
            </a:r>
          </a:p>
        </p:txBody>
      </p:sp>
      <p:sp>
        <p:nvSpPr>
          <p:cNvPr id="11" name="TextBox 10">
            <a:extLst>
              <a:ext uri="{FF2B5EF4-FFF2-40B4-BE49-F238E27FC236}">
                <a16:creationId xmlns:a16="http://schemas.microsoft.com/office/drawing/2014/main" id="{A3905510-6394-4043-BEDF-5732DAD259F4}"/>
              </a:ext>
            </a:extLst>
          </p:cNvPr>
          <p:cNvSpPr txBox="1"/>
          <p:nvPr/>
        </p:nvSpPr>
        <p:spPr>
          <a:xfrm>
            <a:off x="5811975" y="5348088"/>
            <a:ext cx="5005409" cy="830997"/>
          </a:xfrm>
          <a:prstGeom prst="rect">
            <a:avLst/>
          </a:prstGeom>
          <a:noFill/>
        </p:spPr>
        <p:txBody>
          <a:bodyPr wrap="none" rtlCol="0">
            <a:spAutoFit/>
          </a:bodyPr>
          <a:lstStyle/>
          <a:p>
            <a:r>
              <a:rPr lang="en-CA" sz="2400" dirty="0"/>
              <a:t>By Tony Noble</a:t>
            </a:r>
          </a:p>
          <a:p>
            <a:r>
              <a:rPr lang="en-CA" sz="2400" dirty="0"/>
              <a:t>tony.noble@mcdonaldinstitute.ca</a:t>
            </a:r>
          </a:p>
        </p:txBody>
      </p:sp>
      <p:pic>
        <p:nvPicPr>
          <p:cNvPr id="15" name="Picture 14" descr="A picture containing food, drawing&#10;&#10;Description automatically generated">
            <a:extLst>
              <a:ext uri="{FF2B5EF4-FFF2-40B4-BE49-F238E27FC236}">
                <a16:creationId xmlns:a16="http://schemas.microsoft.com/office/drawing/2014/main" id="{8CDC4E8F-0A47-4213-8335-CE27577E0E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875FA7DE-5D15-404D-8475-AFB8903C46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pic>
        <p:nvPicPr>
          <p:cNvPr id="2" name="Picture 1">
            <a:extLst>
              <a:ext uri="{FF2B5EF4-FFF2-40B4-BE49-F238E27FC236}">
                <a16:creationId xmlns:a16="http://schemas.microsoft.com/office/drawing/2014/main" id="{0B6E5D00-A880-AB1C-2934-066E128A39CF}"/>
              </a:ext>
            </a:extLst>
          </p:cNvPr>
          <p:cNvPicPr>
            <a:picLocks noChangeAspect="1"/>
          </p:cNvPicPr>
          <p:nvPr/>
        </p:nvPicPr>
        <p:blipFill>
          <a:blip r:embed="rId7"/>
          <a:srcRect l="29527" t="39576" r="29054" b="39931"/>
          <a:stretch>
            <a:fillRect/>
          </a:stretch>
        </p:blipFill>
        <p:spPr>
          <a:xfrm>
            <a:off x="3107133" y="5490092"/>
            <a:ext cx="1291087" cy="638785"/>
          </a:xfrm>
          <a:prstGeom prst="rect">
            <a:avLst/>
          </a:prstGeom>
        </p:spPr>
      </p:pic>
    </p:spTree>
    <p:extLst>
      <p:ext uri="{BB962C8B-B14F-4D97-AF65-F5344CB8AC3E}">
        <p14:creationId xmlns:p14="http://schemas.microsoft.com/office/powerpoint/2010/main" val="2410200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8D73C-033F-21FE-3604-B80A616A07F2}"/>
            </a:ext>
          </a:extLst>
        </p:cNvPr>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9B4363E6-9A38-8810-1638-FF5028B0956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19AFEDFE-4056-14BA-2DF2-34D97612F52C}"/>
              </a:ext>
            </a:extLst>
          </p:cNvPr>
          <p:cNvSpPr txBox="1"/>
          <p:nvPr/>
        </p:nvSpPr>
        <p:spPr>
          <a:xfrm>
            <a:off x="245437" y="1765175"/>
            <a:ext cx="11701125" cy="1785104"/>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Relevant proposals are first reviewed by a “Project Feasibility Committee” with appropriate engineering and technical expertise to evaluate the technical feasibility of the request. This may involve some iteration with the proponents.</a:t>
            </a: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The “Resource Allocation Committee” evaluates the scientific merit and alignment of feasible proposals and makes a recommendation on the appropriate level of support.</a:t>
            </a:r>
          </a:p>
        </p:txBody>
      </p:sp>
      <p:sp>
        <p:nvSpPr>
          <p:cNvPr id="6" name="TextBox 5">
            <a:extLst>
              <a:ext uri="{FF2B5EF4-FFF2-40B4-BE49-F238E27FC236}">
                <a16:creationId xmlns:a16="http://schemas.microsoft.com/office/drawing/2014/main" id="{CA5CB166-7C51-B3D0-D796-346F46AE9C6E}"/>
              </a:ext>
            </a:extLst>
          </p:cNvPr>
          <p:cNvSpPr txBox="1"/>
          <p:nvPr/>
        </p:nvSpPr>
        <p:spPr>
          <a:xfrm>
            <a:off x="3829665" y="660567"/>
            <a:ext cx="4532670" cy="461665"/>
          </a:xfrm>
          <a:prstGeom prst="rect">
            <a:avLst/>
          </a:prstGeom>
          <a:noFill/>
        </p:spPr>
        <p:txBody>
          <a:bodyPr wrap="square">
            <a:spAutoFit/>
          </a:bodyPr>
          <a:lstStyle/>
          <a:p>
            <a:pPr algn="ctr"/>
            <a:r>
              <a:rPr lang="en-US" sz="2400" dirty="0">
                <a:solidFill>
                  <a:srgbClr val="0000FF"/>
                </a:solidFill>
                <a:latin typeface="Open Sans" panose="020B0606030504020204"/>
              </a:rPr>
              <a:t>Managing the IPDO</a:t>
            </a:r>
            <a:endParaRPr lang="en-CA" sz="2400" dirty="0">
              <a:solidFill>
                <a:srgbClr val="0000FF"/>
              </a:solidFill>
              <a:latin typeface="Open Sans" panose="020B0606030504020204"/>
            </a:endParaRPr>
          </a:p>
        </p:txBody>
      </p:sp>
    </p:spTree>
    <p:extLst>
      <p:ext uri="{BB962C8B-B14F-4D97-AF65-F5344CB8AC3E}">
        <p14:creationId xmlns:p14="http://schemas.microsoft.com/office/powerpoint/2010/main" val="931450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899ACD-D53B-21CC-E053-7F29B89DF4BC}"/>
              </a:ext>
            </a:extLst>
          </p:cNvPr>
          <p:cNvSpPr txBox="1"/>
          <p:nvPr/>
        </p:nvSpPr>
        <p:spPr>
          <a:xfrm>
            <a:off x="121715" y="859167"/>
            <a:ext cx="11948569" cy="5632311"/>
          </a:xfrm>
          <a:prstGeom prst="rect">
            <a:avLst/>
          </a:prstGeom>
          <a:noFill/>
        </p:spPr>
        <p:txBody>
          <a:bodyPr wrap="square" rtlCol="0">
            <a:spAutoFit/>
          </a:bodyPr>
          <a:lstStyle/>
          <a:p>
            <a:pPr defTabSz="1257300"/>
            <a:r>
              <a:rPr lang="en-US" b="1" dirty="0"/>
              <a:t>Queen’s	</a:t>
            </a:r>
            <a:r>
              <a:rPr lang="en-US" dirty="0"/>
              <a:t>Koby Dering P.ENG		Mechanical, Structural, Process, PM, Technical Director</a:t>
            </a:r>
          </a:p>
          <a:p>
            <a:pPr defTabSz="1257300"/>
            <a:r>
              <a:rPr lang="en-US" dirty="0"/>
              <a:t>	Jonathan Corbett  P.ENG	Cryogenic, Mechanical</a:t>
            </a:r>
          </a:p>
          <a:p>
            <a:pPr defTabSz="1257300"/>
            <a:r>
              <a:rPr lang="en-US" dirty="0"/>
              <a:t>	Mackenzie Dean		Mechanical</a:t>
            </a:r>
          </a:p>
          <a:p>
            <a:pPr defTabSz="1257300"/>
            <a:r>
              <a:rPr lang="en-US" dirty="0"/>
              <a:t>	Armin Mir			Mechanical</a:t>
            </a:r>
          </a:p>
          <a:p>
            <a:pPr defTabSz="1257300"/>
            <a:r>
              <a:rPr lang="en-US" dirty="0"/>
              <a:t>	Nicholas Moss		Mechanical</a:t>
            </a:r>
          </a:p>
          <a:p>
            <a:pPr defTabSz="1257300"/>
            <a:r>
              <a:rPr lang="en-US" dirty="0"/>
              <a:t>	Jeff Kingma			Machinist</a:t>
            </a:r>
          </a:p>
          <a:p>
            <a:pPr defTabSz="1257300"/>
            <a:r>
              <a:rPr lang="en-US" dirty="0"/>
              <a:t>	Robert Gagnon		Research Technologist</a:t>
            </a:r>
          </a:p>
          <a:p>
            <a:pPr defTabSz="1257300"/>
            <a:r>
              <a:rPr lang="en-US" b="1" dirty="0"/>
              <a:t>Carleton	</a:t>
            </a:r>
            <a:r>
              <a:rPr lang="en-US" dirty="0"/>
              <a:t>Farrokh Rad P.ENG		Project Management</a:t>
            </a:r>
          </a:p>
          <a:p>
            <a:pPr defTabSz="1257300"/>
            <a:r>
              <a:rPr lang="en-US" dirty="0"/>
              <a:t>	Ryan Crampton P.ENG		Design Engineer</a:t>
            </a:r>
          </a:p>
          <a:p>
            <a:pPr defTabSz="1257300"/>
            <a:r>
              <a:rPr lang="en-US" dirty="0"/>
              <a:t>	John </a:t>
            </a:r>
            <a:r>
              <a:rPr lang="en-US" dirty="0" err="1"/>
              <a:t>Sosiak</a:t>
            </a:r>
            <a:r>
              <a:rPr lang="en-US" dirty="0"/>
              <a:t>			Lab Management</a:t>
            </a:r>
          </a:p>
          <a:p>
            <a:pPr defTabSz="1257300"/>
            <a:r>
              <a:rPr lang="en-CA" b="1" dirty="0"/>
              <a:t>Alberta	</a:t>
            </a:r>
            <a:r>
              <a:rPr lang="en-CA" dirty="0"/>
              <a:t>Michael </a:t>
            </a:r>
            <a:r>
              <a:rPr lang="en-CA" dirty="0" err="1"/>
              <a:t>Rangen</a:t>
            </a:r>
            <a:r>
              <a:rPr lang="en-CA" dirty="0"/>
              <a:t>		Electronics Technologist</a:t>
            </a:r>
          </a:p>
          <a:p>
            <a:pPr defTabSz="1257300"/>
            <a:r>
              <a:rPr lang="en-CA" dirty="0"/>
              <a:t>	Steve Perricone		Mechanical</a:t>
            </a:r>
          </a:p>
          <a:p>
            <a:pPr defTabSz="1257300"/>
            <a:r>
              <a:rPr lang="en-CA" b="1" dirty="0"/>
              <a:t>McGill	</a:t>
            </a:r>
            <a:r>
              <a:rPr lang="en-CA" dirty="0"/>
              <a:t>Naman Walia		Mechanical, Cryogenic </a:t>
            </a:r>
          </a:p>
          <a:p>
            <a:pPr defTabSz="1257300"/>
            <a:r>
              <a:rPr lang="en-CA" b="1" dirty="0"/>
              <a:t>Montreal	</a:t>
            </a:r>
            <a:r>
              <a:rPr lang="en-CA" dirty="0"/>
              <a:t>Mathieu Lauren ++		Research Scientist</a:t>
            </a:r>
          </a:p>
          <a:p>
            <a:pPr defTabSz="1257300"/>
            <a:r>
              <a:rPr lang="en-CA" b="1" dirty="0"/>
              <a:t>UVIC	</a:t>
            </a:r>
            <a:r>
              <a:rPr lang="en-CA" dirty="0"/>
              <a:t>Sam de Jong		Detector Technologist</a:t>
            </a:r>
          </a:p>
          <a:p>
            <a:pPr defTabSz="1257300"/>
            <a:r>
              <a:rPr lang="en-CA" b="1" dirty="0"/>
              <a:t>SFU</a:t>
            </a:r>
            <a:r>
              <a:rPr lang="en-CA" dirty="0"/>
              <a:t> 	Chris Ng			Mechanical</a:t>
            </a:r>
          </a:p>
          <a:p>
            <a:pPr defTabSz="1257300"/>
            <a:r>
              <a:rPr lang="en-CA" b="1" dirty="0"/>
              <a:t>TRIUMF++	</a:t>
            </a:r>
            <a:r>
              <a:rPr lang="en-CA" dirty="0"/>
              <a:t>Leanne Beet 		Facility Manager</a:t>
            </a:r>
          </a:p>
          <a:p>
            <a:pPr defTabSz="1257300"/>
            <a:r>
              <a:rPr lang="en-CA" dirty="0"/>
              <a:t>	Roger Brammall		Electronics Engineer in Training</a:t>
            </a:r>
          </a:p>
          <a:p>
            <a:pPr defTabSz="1257300"/>
            <a:r>
              <a:rPr lang="en-CA" dirty="0"/>
              <a:t>	Benjamin Smithers		Detector Scientist</a:t>
            </a:r>
          </a:p>
          <a:p>
            <a:pPr defTabSz="1257300"/>
            <a:r>
              <a:rPr lang="en-CA" dirty="0"/>
              <a:t>	James Nikkel		Research Scientist</a:t>
            </a:r>
          </a:p>
        </p:txBody>
      </p:sp>
      <p:sp>
        <p:nvSpPr>
          <p:cNvPr id="3" name="TextBox 2">
            <a:extLst>
              <a:ext uri="{FF2B5EF4-FFF2-40B4-BE49-F238E27FC236}">
                <a16:creationId xmlns:a16="http://schemas.microsoft.com/office/drawing/2014/main" id="{DAC38CE6-56B5-31E1-4DCD-3047B9004A26}"/>
              </a:ext>
            </a:extLst>
          </p:cNvPr>
          <p:cNvSpPr txBox="1"/>
          <p:nvPr/>
        </p:nvSpPr>
        <p:spPr>
          <a:xfrm>
            <a:off x="3093004" y="122738"/>
            <a:ext cx="5879162" cy="369332"/>
          </a:xfrm>
          <a:prstGeom prst="rect">
            <a:avLst/>
          </a:prstGeom>
          <a:noFill/>
        </p:spPr>
        <p:txBody>
          <a:bodyPr wrap="square" rtlCol="0">
            <a:spAutoFit/>
          </a:bodyPr>
          <a:lstStyle/>
          <a:p>
            <a:r>
              <a:rPr lang="en-US" b="1" dirty="0">
                <a:solidFill>
                  <a:srgbClr val="0000FF"/>
                </a:solidFill>
              </a:rPr>
              <a:t>Engineering and Technical Staff in the IPDC</a:t>
            </a:r>
            <a:endParaRPr lang="en-CA" b="1" dirty="0">
              <a:solidFill>
                <a:srgbClr val="0000FF"/>
              </a:solidFill>
            </a:endParaRPr>
          </a:p>
        </p:txBody>
      </p:sp>
    </p:spTree>
    <p:extLst>
      <p:ext uri="{BB962C8B-B14F-4D97-AF65-F5344CB8AC3E}">
        <p14:creationId xmlns:p14="http://schemas.microsoft.com/office/powerpoint/2010/main" val="2590905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D5552-A09C-5C65-2603-CF9BB642A18C}"/>
            </a:ext>
          </a:extLst>
        </p:cNvPr>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095A1D98-B939-650D-FEE0-76E41F27124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graphicFrame>
        <p:nvGraphicFramePr>
          <p:cNvPr id="21" name="Chart 20">
            <a:extLst>
              <a:ext uri="{FF2B5EF4-FFF2-40B4-BE49-F238E27FC236}">
                <a16:creationId xmlns:a16="http://schemas.microsoft.com/office/drawing/2014/main" id="{3EFBAACD-F38C-B2BA-25CE-976DD99A4A17}"/>
              </a:ext>
            </a:extLst>
          </p:cNvPr>
          <p:cNvGraphicFramePr>
            <a:graphicFrameLocks/>
          </p:cNvGraphicFramePr>
          <p:nvPr>
            <p:extLst>
              <p:ext uri="{D42A27DB-BD31-4B8C-83A1-F6EECF244321}">
                <p14:modId xmlns:p14="http://schemas.microsoft.com/office/powerpoint/2010/main" val="366719808"/>
              </p:ext>
            </p:extLst>
          </p:nvPr>
        </p:nvGraphicFramePr>
        <p:xfrm>
          <a:off x="-908263" y="785525"/>
          <a:ext cx="8063903" cy="5394346"/>
        </p:xfrm>
        <a:graphic>
          <a:graphicData uri="http://schemas.openxmlformats.org/drawingml/2006/chart">
            <c:chart xmlns:c="http://schemas.openxmlformats.org/drawingml/2006/chart" xmlns:r="http://schemas.openxmlformats.org/officeDocument/2006/relationships" r:id="rId4"/>
          </a:graphicData>
        </a:graphic>
      </p:graphicFrame>
      <p:sp>
        <p:nvSpPr>
          <p:cNvPr id="22" name="TextBox 21">
            <a:extLst>
              <a:ext uri="{FF2B5EF4-FFF2-40B4-BE49-F238E27FC236}">
                <a16:creationId xmlns:a16="http://schemas.microsoft.com/office/drawing/2014/main" id="{40399594-01CB-EBD0-B7D4-E68F7401669A}"/>
              </a:ext>
            </a:extLst>
          </p:cNvPr>
          <p:cNvSpPr txBox="1"/>
          <p:nvPr/>
        </p:nvSpPr>
        <p:spPr>
          <a:xfrm>
            <a:off x="6480580" y="1337847"/>
            <a:ext cx="5455715" cy="2585323"/>
          </a:xfrm>
          <a:prstGeom prst="rect">
            <a:avLst/>
          </a:prstGeom>
          <a:noFill/>
        </p:spPr>
        <p:txBody>
          <a:bodyPr wrap="square" rtlCol="0">
            <a:spAutoFit/>
          </a:bodyPr>
          <a:lstStyle/>
          <a:p>
            <a:pPr marL="285750" indent="-285750">
              <a:buFont typeface="Arial" panose="020B0604020202020204" pitchFamily="34" charset="0"/>
              <a:buChar char="•"/>
            </a:pPr>
            <a:r>
              <a:rPr lang="en-US" dirty="0"/>
              <a:t>Rough base line of activity prior to fully launching IPDC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Fractions are % FTE working on project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TRIUMF and Montreal not reporting hours yet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Several entries based on a few weeks only so not that representative.</a:t>
            </a:r>
            <a:endParaRPr lang="en-CA" dirty="0"/>
          </a:p>
        </p:txBody>
      </p:sp>
    </p:spTree>
    <p:extLst>
      <p:ext uri="{BB962C8B-B14F-4D97-AF65-F5344CB8AC3E}">
        <p14:creationId xmlns:p14="http://schemas.microsoft.com/office/powerpoint/2010/main" val="1069800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2BD57-04B8-0EBF-A0BB-A25A4F97BF72}"/>
            </a:ext>
          </a:extLst>
        </p:cNvPr>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F2A0EC10-B764-0BF4-1947-6323026C371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9A51B4DF-19C6-352C-1E17-0CF54B38913C}"/>
              </a:ext>
            </a:extLst>
          </p:cNvPr>
          <p:cNvSpPr txBox="1"/>
          <p:nvPr/>
        </p:nvSpPr>
        <p:spPr>
          <a:xfrm>
            <a:off x="245437" y="1188673"/>
            <a:ext cx="11701125" cy="6401753"/>
          </a:xfrm>
          <a:prstGeom prst="rect">
            <a:avLst/>
          </a:prstGeom>
          <a:noFill/>
        </p:spPr>
        <p:txBody>
          <a:bodyPr wrap="square">
            <a:spAutoFit/>
          </a:bodyPr>
          <a:lstStyle/>
          <a:p>
            <a:pPr>
              <a:spcAft>
                <a:spcPts val="1200"/>
              </a:spcAft>
            </a:pPr>
            <a:r>
              <a:rPr lang="en-CA" sz="2000" b="1" dirty="0">
                <a:latin typeface="Times New Roman" panose="02020603050405020304" pitchFamily="18" charset="0"/>
                <a:cs typeface="Times New Roman" panose="02020603050405020304" pitchFamily="18" charset="0"/>
              </a:rPr>
              <a:t>Pooled Funding Competitions: </a:t>
            </a:r>
          </a:p>
          <a:p>
            <a:pPr>
              <a:spcAft>
                <a:spcPts val="1200"/>
              </a:spcAft>
            </a:pPr>
            <a:endParaRPr lang="en-CA" sz="2000" dirty="0">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Graduate Student Competition:  	Round 1		17		(11 MSc, 6 PhD)</a:t>
            </a: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Graduate Student Competition:  	Round 2		14		(2 UG, 9 MSc, 3 PhD)</a:t>
            </a: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Postdoc Competition: </a:t>
            </a:r>
            <a:r>
              <a:rPr lang="en-CA" sz="2000" dirty="0" err="1">
                <a:latin typeface="Times New Roman" panose="02020603050405020304" pitchFamily="18" charset="0"/>
                <a:cs typeface="Times New Roman" panose="02020603050405020304" pitchFamily="18" charset="0"/>
              </a:rPr>
              <a:t>Expt</a:t>
            </a:r>
            <a:r>
              <a:rPr lang="en-CA" sz="2000" dirty="0">
                <a:latin typeface="Times New Roman" panose="02020603050405020304" pitchFamily="18" charset="0"/>
                <a:cs typeface="Times New Roman" panose="02020603050405020304" pitchFamily="18" charset="0"/>
              </a:rPr>
              <a:t>:	Round 1		5</a:t>
            </a: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Postdoc Competition: CITA:	Round 1		3</a:t>
            </a: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Postdoc Competition: Theory:	Round 1		5</a:t>
            </a:r>
          </a:p>
          <a:p>
            <a:pPr marL="342900"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Postdoc Competition: Theory:	Round 2		3</a:t>
            </a: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a:spcAft>
                <a:spcPts val="1200"/>
              </a:spcAft>
            </a:pPr>
            <a:r>
              <a:rPr lang="en-CA" sz="2000" b="1" dirty="0">
                <a:latin typeface="Times New Roman" panose="02020603050405020304" pitchFamily="18" charset="0"/>
                <a:cs typeface="Times New Roman" panose="02020603050405020304" pitchFamily="18" charset="0"/>
              </a:rPr>
              <a:t>Total:						47		(2 UG, 20 MSc, 9 </a:t>
            </a:r>
            <a:r>
              <a:rPr lang="en-CA" sz="2000" b="1" dirty="0" err="1">
                <a:latin typeface="Times New Roman" panose="02020603050405020304" pitchFamily="18" charset="0"/>
                <a:cs typeface="Times New Roman" panose="02020603050405020304" pitchFamily="18" charset="0"/>
              </a:rPr>
              <a:t>Phd</a:t>
            </a:r>
            <a:r>
              <a:rPr lang="en-CA" sz="2000" b="1" dirty="0">
                <a:latin typeface="Times New Roman" panose="02020603050405020304" pitchFamily="18" charset="0"/>
                <a:cs typeface="Times New Roman" panose="02020603050405020304" pitchFamily="18" charset="0"/>
              </a:rPr>
              <a:t>, 16 Pdf)</a:t>
            </a:r>
          </a:p>
          <a:p>
            <a:pPr>
              <a:spcAft>
                <a:spcPts val="1200"/>
              </a:spcAft>
            </a:pPr>
            <a:endParaRPr lang="en-CA" sz="2000" dirty="0">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a:spcAft>
                <a:spcPts val="1200"/>
              </a:spcAft>
            </a:pPr>
            <a:r>
              <a:rPr lang="en-CA" sz="2000" dirty="0">
                <a:latin typeface="Times New Roman" panose="02020603050405020304" pitchFamily="18" charset="0"/>
                <a:cs typeface="Times New Roman" panose="02020603050405020304" pitchFamily="18" charset="0"/>
              </a:rPr>
              <a:t> </a:t>
            </a:r>
          </a:p>
        </p:txBody>
      </p:sp>
      <p:sp>
        <p:nvSpPr>
          <p:cNvPr id="6" name="TextBox 5">
            <a:extLst>
              <a:ext uri="{FF2B5EF4-FFF2-40B4-BE49-F238E27FC236}">
                <a16:creationId xmlns:a16="http://schemas.microsoft.com/office/drawing/2014/main" id="{19BAE78C-2F1F-26A1-7F64-4BD225E3280C}"/>
              </a:ext>
            </a:extLst>
          </p:cNvPr>
          <p:cNvSpPr txBox="1"/>
          <p:nvPr/>
        </p:nvSpPr>
        <p:spPr>
          <a:xfrm>
            <a:off x="4222426" y="132793"/>
            <a:ext cx="7235189" cy="830997"/>
          </a:xfrm>
          <a:prstGeom prst="rect">
            <a:avLst/>
          </a:prstGeom>
          <a:noFill/>
        </p:spPr>
        <p:txBody>
          <a:bodyPr wrap="square">
            <a:spAutoFit/>
          </a:bodyPr>
          <a:lstStyle/>
          <a:p>
            <a:pPr algn="ctr"/>
            <a:r>
              <a:rPr lang="en-US" sz="2400" dirty="0">
                <a:solidFill>
                  <a:srgbClr val="0000FF"/>
                </a:solidFill>
                <a:latin typeface="Open Sans" panose="020B0606030504020204"/>
              </a:rPr>
              <a:t>HQP Recruitment through Pooled Funding Programs</a:t>
            </a:r>
            <a:endParaRPr lang="en-CA" sz="2400" dirty="0">
              <a:solidFill>
                <a:srgbClr val="0000FF"/>
              </a:solidFill>
              <a:latin typeface="Open Sans" panose="020B0606030504020204"/>
            </a:endParaRPr>
          </a:p>
        </p:txBody>
      </p:sp>
    </p:spTree>
    <p:extLst>
      <p:ext uri="{BB962C8B-B14F-4D97-AF65-F5344CB8AC3E}">
        <p14:creationId xmlns:p14="http://schemas.microsoft.com/office/powerpoint/2010/main" val="2590396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BC06E-1992-77C0-2930-02FAE79ADAE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6C4AEE1-A95D-47AE-CD9E-3FA82D5DF0BE}"/>
              </a:ext>
            </a:extLst>
          </p:cNvPr>
          <p:cNvSpPr txBox="1"/>
          <p:nvPr/>
        </p:nvSpPr>
        <p:spPr>
          <a:xfrm>
            <a:off x="3694653" y="-51314"/>
            <a:ext cx="4532670" cy="461665"/>
          </a:xfrm>
          <a:prstGeom prst="rect">
            <a:avLst/>
          </a:prstGeom>
          <a:noFill/>
        </p:spPr>
        <p:txBody>
          <a:bodyPr wrap="square">
            <a:spAutoFit/>
          </a:bodyPr>
          <a:lstStyle/>
          <a:p>
            <a:pPr algn="ctr"/>
            <a:r>
              <a:rPr lang="en-US" sz="2400" dirty="0">
                <a:solidFill>
                  <a:srgbClr val="0000FF"/>
                </a:solidFill>
                <a:latin typeface="Open Sans" panose="020B0606030504020204"/>
              </a:rPr>
              <a:t>Basic Program support</a:t>
            </a:r>
            <a:endParaRPr lang="en-CA" sz="2400" dirty="0">
              <a:solidFill>
                <a:srgbClr val="0000FF"/>
              </a:solidFill>
              <a:latin typeface="Open Sans" panose="020B0606030504020204"/>
            </a:endParaRPr>
          </a:p>
        </p:txBody>
      </p:sp>
      <p:graphicFrame>
        <p:nvGraphicFramePr>
          <p:cNvPr id="2" name="Table 1">
            <a:extLst>
              <a:ext uri="{FF2B5EF4-FFF2-40B4-BE49-F238E27FC236}">
                <a16:creationId xmlns:a16="http://schemas.microsoft.com/office/drawing/2014/main" id="{30238820-DF5C-2B40-DCF7-849D9CE07FB5}"/>
              </a:ext>
            </a:extLst>
          </p:cNvPr>
          <p:cNvGraphicFramePr>
            <a:graphicFrameLocks noGrp="1"/>
          </p:cNvGraphicFramePr>
          <p:nvPr>
            <p:extLst>
              <p:ext uri="{D42A27DB-BD31-4B8C-83A1-F6EECF244321}">
                <p14:modId xmlns:p14="http://schemas.microsoft.com/office/powerpoint/2010/main" val="1245129782"/>
              </p:ext>
            </p:extLst>
          </p:nvPr>
        </p:nvGraphicFramePr>
        <p:xfrm>
          <a:off x="293888" y="324950"/>
          <a:ext cx="11334200" cy="6156000"/>
        </p:xfrm>
        <a:graphic>
          <a:graphicData uri="http://schemas.openxmlformats.org/drawingml/2006/table">
            <a:tbl>
              <a:tblPr firstRow="1" lastRow="1" bandRow="1">
                <a:tableStyleId>{5C22544A-7EE6-4342-B048-85BDC9FD1C3A}</a:tableStyleId>
              </a:tblPr>
              <a:tblGrid>
                <a:gridCol w="1515135">
                  <a:extLst>
                    <a:ext uri="{9D8B030D-6E8A-4147-A177-3AD203B41FA5}">
                      <a16:colId xmlns:a16="http://schemas.microsoft.com/office/drawing/2014/main" val="338208461"/>
                    </a:ext>
                  </a:extLst>
                </a:gridCol>
                <a:gridCol w="926674">
                  <a:extLst>
                    <a:ext uri="{9D8B030D-6E8A-4147-A177-3AD203B41FA5}">
                      <a16:colId xmlns:a16="http://schemas.microsoft.com/office/drawing/2014/main" val="2772421244"/>
                    </a:ext>
                  </a:extLst>
                </a:gridCol>
                <a:gridCol w="958451">
                  <a:extLst>
                    <a:ext uri="{9D8B030D-6E8A-4147-A177-3AD203B41FA5}">
                      <a16:colId xmlns:a16="http://schemas.microsoft.com/office/drawing/2014/main" val="862959443"/>
                    </a:ext>
                  </a:extLst>
                </a:gridCol>
                <a:gridCol w="1133420">
                  <a:extLst>
                    <a:ext uri="{9D8B030D-6E8A-4147-A177-3AD203B41FA5}">
                      <a16:colId xmlns:a16="http://schemas.microsoft.com/office/drawing/2014/main" val="672581038"/>
                    </a:ext>
                  </a:extLst>
                </a:gridCol>
                <a:gridCol w="1133420">
                  <a:extLst>
                    <a:ext uri="{9D8B030D-6E8A-4147-A177-3AD203B41FA5}">
                      <a16:colId xmlns:a16="http://schemas.microsoft.com/office/drawing/2014/main" val="2682732229"/>
                    </a:ext>
                  </a:extLst>
                </a:gridCol>
                <a:gridCol w="1133420">
                  <a:extLst>
                    <a:ext uri="{9D8B030D-6E8A-4147-A177-3AD203B41FA5}">
                      <a16:colId xmlns:a16="http://schemas.microsoft.com/office/drawing/2014/main" val="150897608"/>
                    </a:ext>
                  </a:extLst>
                </a:gridCol>
                <a:gridCol w="1287249">
                  <a:extLst>
                    <a:ext uri="{9D8B030D-6E8A-4147-A177-3AD203B41FA5}">
                      <a16:colId xmlns:a16="http://schemas.microsoft.com/office/drawing/2014/main" val="2414111524"/>
                    </a:ext>
                  </a:extLst>
                </a:gridCol>
                <a:gridCol w="979591">
                  <a:extLst>
                    <a:ext uri="{9D8B030D-6E8A-4147-A177-3AD203B41FA5}">
                      <a16:colId xmlns:a16="http://schemas.microsoft.com/office/drawing/2014/main" val="248951302"/>
                    </a:ext>
                  </a:extLst>
                </a:gridCol>
                <a:gridCol w="1133420">
                  <a:extLst>
                    <a:ext uri="{9D8B030D-6E8A-4147-A177-3AD203B41FA5}">
                      <a16:colId xmlns:a16="http://schemas.microsoft.com/office/drawing/2014/main" val="2676310699"/>
                    </a:ext>
                  </a:extLst>
                </a:gridCol>
                <a:gridCol w="1133420">
                  <a:extLst>
                    <a:ext uri="{9D8B030D-6E8A-4147-A177-3AD203B41FA5}">
                      <a16:colId xmlns:a16="http://schemas.microsoft.com/office/drawing/2014/main" val="768739993"/>
                    </a:ext>
                  </a:extLst>
                </a:gridCol>
              </a:tblGrid>
              <a:tr h="324000">
                <a:tc>
                  <a:txBody>
                    <a:bodyPr/>
                    <a:lstStyle/>
                    <a:p>
                      <a:r>
                        <a:rPr lang="en-US" sz="1400" dirty="0"/>
                        <a:t>Program</a:t>
                      </a:r>
                      <a:endParaRPr lang="en-CA" sz="1400" dirty="0"/>
                    </a:p>
                  </a:txBody>
                  <a:tcPr marT="36000" marB="36000" anchor="ctr"/>
                </a:tc>
                <a:tc>
                  <a:txBody>
                    <a:bodyPr/>
                    <a:lstStyle/>
                    <a:p>
                      <a:pPr algn="ctr"/>
                      <a:r>
                        <a:rPr lang="en-US" sz="1400" dirty="0"/>
                        <a:t>UG</a:t>
                      </a:r>
                      <a:endParaRPr lang="en-CA" sz="1400" dirty="0"/>
                    </a:p>
                  </a:txBody>
                  <a:tcPr marT="36000" marB="36000" anchor="ctr"/>
                </a:tc>
                <a:tc>
                  <a:txBody>
                    <a:bodyPr/>
                    <a:lstStyle/>
                    <a:p>
                      <a:pPr algn="ctr"/>
                      <a:r>
                        <a:rPr lang="en-US" sz="1400" dirty="0"/>
                        <a:t>MSc</a:t>
                      </a:r>
                      <a:endParaRPr lang="en-CA" sz="1400" dirty="0"/>
                    </a:p>
                  </a:txBody>
                  <a:tcPr marT="36000" marB="36000" anchor="ctr"/>
                </a:tc>
                <a:tc>
                  <a:txBody>
                    <a:bodyPr/>
                    <a:lstStyle/>
                    <a:p>
                      <a:pPr algn="ctr"/>
                      <a:r>
                        <a:rPr lang="en-US" sz="1400" dirty="0"/>
                        <a:t>PhD</a:t>
                      </a:r>
                      <a:endParaRPr lang="en-CA" sz="1400" dirty="0"/>
                    </a:p>
                  </a:txBody>
                  <a:tcPr marT="36000" marB="36000" anchor="ctr"/>
                </a:tc>
                <a:tc>
                  <a:txBody>
                    <a:bodyPr/>
                    <a:lstStyle/>
                    <a:p>
                      <a:pPr algn="ctr"/>
                      <a:r>
                        <a:rPr lang="en-US" sz="1400" dirty="0"/>
                        <a:t>PDF</a:t>
                      </a:r>
                      <a:endParaRPr lang="en-CA" sz="1400" dirty="0"/>
                    </a:p>
                  </a:txBody>
                  <a:tcPr marT="36000" marB="36000" anchor="ctr"/>
                </a:tc>
                <a:tc>
                  <a:txBody>
                    <a:bodyPr/>
                    <a:lstStyle/>
                    <a:p>
                      <a:pPr algn="ctr"/>
                      <a:r>
                        <a:rPr lang="en-US" sz="1400" dirty="0"/>
                        <a:t>RS</a:t>
                      </a:r>
                      <a:endParaRPr lang="en-CA" sz="1400" dirty="0"/>
                    </a:p>
                  </a:txBody>
                  <a:tcPr marT="36000" marB="36000" anchor="ctr"/>
                </a:tc>
                <a:tc>
                  <a:txBody>
                    <a:bodyPr/>
                    <a:lstStyle/>
                    <a:p>
                      <a:pPr algn="ctr"/>
                      <a:r>
                        <a:rPr lang="en-US" sz="1400" dirty="0"/>
                        <a:t>Eng/tech</a:t>
                      </a:r>
                      <a:endParaRPr lang="en-CA" sz="1400" dirty="0"/>
                    </a:p>
                  </a:txBody>
                  <a:tcPr marT="36000" marB="36000" anchor="ctr"/>
                </a:tc>
                <a:tc>
                  <a:txBody>
                    <a:bodyPr/>
                    <a:lstStyle/>
                    <a:p>
                      <a:pPr algn="ctr"/>
                      <a:r>
                        <a:rPr lang="en-US" sz="1400" dirty="0"/>
                        <a:t>EIT</a:t>
                      </a:r>
                      <a:endParaRPr lang="en-CA" sz="1400" dirty="0"/>
                    </a:p>
                  </a:txBody>
                  <a:tcPr marT="36000" marB="36000" anchor="ctr"/>
                </a:tc>
                <a:tc>
                  <a:txBody>
                    <a:bodyPr/>
                    <a:lstStyle/>
                    <a:p>
                      <a:pPr algn="ctr"/>
                      <a:r>
                        <a:rPr lang="en-US" sz="1400" dirty="0"/>
                        <a:t>Admin</a:t>
                      </a:r>
                      <a:endParaRPr lang="en-CA" sz="1400" dirty="0"/>
                    </a:p>
                  </a:txBody>
                  <a:tcPr marT="36000" marB="36000" anchor="ctr"/>
                </a:tc>
                <a:tc>
                  <a:txBody>
                    <a:bodyPr/>
                    <a:lstStyle/>
                    <a:p>
                      <a:pPr algn="ctr"/>
                      <a:r>
                        <a:rPr lang="en-US" sz="1400" dirty="0"/>
                        <a:t>Total</a:t>
                      </a:r>
                      <a:endParaRPr lang="en-CA" sz="1400" dirty="0"/>
                    </a:p>
                  </a:txBody>
                  <a:tcPr marT="36000" marB="36000" anchor="ctr"/>
                </a:tc>
                <a:extLst>
                  <a:ext uri="{0D108BD9-81ED-4DB2-BD59-A6C34878D82A}">
                    <a16:rowId xmlns:a16="http://schemas.microsoft.com/office/drawing/2014/main" val="2274104801"/>
                  </a:ext>
                </a:extLst>
              </a:tr>
              <a:tr h="324000">
                <a:tc>
                  <a:txBody>
                    <a:bodyPr/>
                    <a:lstStyle/>
                    <a:p>
                      <a:r>
                        <a:rPr lang="en-US" sz="1400" dirty="0"/>
                        <a:t>Theory</a:t>
                      </a: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5</a:t>
                      </a:r>
                      <a:endParaRPr lang="en-CA" sz="1400" b="1" dirty="0"/>
                    </a:p>
                  </a:txBody>
                  <a:tcPr marT="36000" marB="36000" anchor="ctr"/>
                </a:tc>
                <a:extLst>
                  <a:ext uri="{0D108BD9-81ED-4DB2-BD59-A6C34878D82A}">
                    <a16:rowId xmlns:a16="http://schemas.microsoft.com/office/drawing/2014/main" val="3094476503"/>
                  </a:ext>
                </a:extLst>
              </a:tr>
              <a:tr h="324000">
                <a:tc>
                  <a:txBody>
                    <a:bodyPr/>
                    <a:lstStyle/>
                    <a:p>
                      <a:r>
                        <a:rPr lang="en-US" sz="1400" dirty="0"/>
                        <a:t>PICO</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1</a:t>
                      </a:r>
                      <a:endParaRPr lang="en-CA" sz="1400" b="1" dirty="0"/>
                    </a:p>
                  </a:txBody>
                  <a:tcPr marT="36000" marB="36000" anchor="ctr"/>
                </a:tc>
                <a:extLst>
                  <a:ext uri="{0D108BD9-81ED-4DB2-BD59-A6C34878D82A}">
                    <a16:rowId xmlns:a16="http://schemas.microsoft.com/office/drawing/2014/main" val="443932396"/>
                  </a:ext>
                </a:extLst>
              </a:tr>
              <a:tr h="324000">
                <a:tc>
                  <a:txBody>
                    <a:bodyPr/>
                    <a:lstStyle/>
                    <a:p>
                      <a:r>
                        <a:rPr lang="en-US" sz="1400" dirty="0"/>
                        <a:t>HK</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1</a:t>
                      </a:r>
                      <a:endParaRPr lang="en-CA" sz="1400" b="1" dirty="0"/>
                    </a:p>
                  </a:txBody>
                  <a:tcPr marT="36000" marB="36000" anchor="ctr"/>
                </a:tc>
                <a:extLst>
                  <a:ext uri="{0D108BD9-81ED-4DB2-BD59-A6C34878D82A}">
                    <a16:rowId xmlns:a16="http://schemas.microsoft.com/office/drawing/2014/main" val="3916381598"/>
                  </a:ext>
                </a:extLst>
              </a:tr>
              <a:tr h="324000">
                <a:tc>
                  <a:txBody>
                    <a:bodyPr/>
                    <a:lstStyle/>
                    <a:p>
                      <a:r>
                        <a:rPr lang="en-US" sz="1400" dirty="0" err="1"/>
                        <a:t>SuperCDMS</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7.7</a:t>
                      </a:r>
                      <a:endParaRPr lang="en-CA" sz="1400" dirty="0"/>
                    </a:p>
                  </a:txBody>
                  <a:tcPr marT="36000" marB="36000" anchor="ctr"/>
                </a:tc>
                <a:tc>
                  <a:txBody>
                    <a:bodyPr/>
                    <a:lstStyle/>
                    <a:p>
                      <a:pPr algn="ctr"/>
                      <a:r>
                        <a:rPr lang="en-US" sz="1400" dirty="0"/>
                        <a:t>.75</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9.45</a:t>
                      </a:r>
                      <a:endParaRPr lang="en-CA" sz="1400" b="1" dirty="0"/>
                    </a:p>
                  </a:txBody>
                  <a:tcPr marT="36000" marB="36000" anchor="ctr"/>
                </a:tc>
                <a:extLst>
                  <a:ext uri="{0D108BD9-81ED-4DB2-BD59-A6C34878D82A}">
                    <a16:rowId xmlns:a16="http://schemas.microsoft.com/office/drawing/2014/main" val="2793279668"/>
                  </a:ext>
                </a:extLst>
              </a:tr>
              <a:tr h="324000">
                <a:tc>
                  <a:txBody>
                    <a:bodyPr/>
                    <a:lstStyle/>
                    <a:p>
                      <a:r>
                        <a:rPr lang="en-US" sz="1400" dirty="0"/>
                        <a:t>Tech Dev</a:t>
                      </a:r>
                      <a:endParaRPr lang="en-CA" sz="1400" dirty="0"/>
                    </a:p>
                  </a:txBody>
                  <a:tcPr marT="36000" marB="36000" anchor="ctr"/>
                </a:tc>
                <a:tc>
                  <a:txBody>
                    <a:bodyPr/>
                    <a:lstStyle/>
                    <a:p>
                      <a:pPr algn="ctr"/>
                      <a:endParaRPr lang="en-CA" sz="1400"/>
                    </a:p>
                  </a:txBody>
                  <a:tcPr marT="36000" marB="36000" anchor="ctr"/>
                </a:tc>
                <a:tc>
                  <a:txBody>
                    <a:bodyPr/>
                    <a:lstStyle/>
                    <a:p>
                      <a:pPr algn="ctr"/>
                      <a:endParaRPr lang="en-CA" sz="1400"/>
                    </a:p>
                  </a:txBody>
                  <a:tcPr marT="36000" marB="36000" anchor="ctr"/>
                </a:tc>
                <a:tc>
                  <a:txBody>
                    <a:bodyPr/>
                    <a:lstStyle/>
                    <a:p>
                      <a:pPr algn="ctr"/>
                      <a:endParaRPr lang="en-CA" sz="140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4</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5</a:t>
                      </a:r>
                      <a:endParaRPr lang="en-CA" sz="1400" b="1" dirty="0"/>
                    </a:p>
                  </a:txBody>
                  <a:tcPr marT="36000" marB="36000" anchor="ctr"/>
                </a:tc>
                <a:extLst>
                  <a:ext uri="{0D108BD9-81ED-4DB2-BD59-A6C34878D82A}">
                    <a16:rowId xmlns:a16="http://schemas.microsoft.com/office/drawing/2014/main" val="3409098172"/>
                  </a:ext>
                </a:extLst>
              </a:tr>
              <a:tr h="324000">
                <a:tc>
                  <a:txBody>
                    <a:bodyPr/>
                    <a:lstStyle/>
                    <a:p>
                      <a:r>
                        <a:rPr lang="en-US" sz="1400" dirty="0"/>
                        <a:t>IPDC</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22</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22</a:t>
                      </a:r>
                      <a:endParaRPr lang="en-CA" sz="1400" b="1" dirty="0"/>
                    </a:p>
                  </a:txBody>
                  <a:tcPr marT="36000" marB="36000" anchor="ctr"/>
                </a:tc>
                <a:extLst>
                  <a:ext uri="{0D108BD9-81ED-4DB2-BD59-A6C34878D82A}">
                    <a16:rowId xmlns:a16="http://schemas.microsoft.com/office/drawing/2014/main" val="3655308172"/>
                  </a:ext>
                </a:extLst>
              </a:tr>
              <a:tr h="324000">
                <a:tc>
                  <a:txBody>
                    <a:bodyPr/>
                    <a:lstStyle/>
                    <a:p>
                      <a:r>
                        <a:rPr lang="en-US" sz="1400" dirty="0" err="1"/>
                        <a:t>LAr</a:t>
                      </a: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r>
                        <a:rPr lang="en-US" sz="1400" dirty="0"/>
                        <a:t>5.7</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r>
                        <a:rPr lang="en-US" sz="1400" b="1" dirty="0"/>
                        <a:t>12.7</a:t>
                      </a:r>
                      <a:endParaRPr lang="en-CA" sz="1400" b="1" dirty="0"/>
                    </a:p>
                  </a:txBody>
                  <a:tcPr marT="36000" marB="36000" anchor="ctr"/>
                </a:tc>
                <a:extLst>
                  <a:ext uri="{0D108BD9-81ED-4DB2-BD59-A6C34878D82A}">
                    <a16:rowId xmlns:a16="http://schemas.microsoft.com/office/drawing/2014/main" val="2814376557"/>
                  </a:ext>
                </a:extLst>
              </a:tr>
              <a:tr h="324000">
                <a:tc>
                  <a:txBody>
                    <a:bodyPr/>
                    <a:lstStyle/>
                    <a:p>
                      <a:r>
                        <a:rPr lang="en-US" sz="1400" dirty="0"/>
                        <a:t>SBC</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.5</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1.5</a:t>
                      </a:r>
                      <a:endParaRPr lang="en-CA" sz="1400" b="1" dirty="0"/>
                    </a:p>
                  </a:txBody>
                  <a:tcPr marT="36000" marB="36000" anchor="ctr"/>
                </a:tc>
                <a:extLst>
                  <a:ext uri="{0D108BD9-81ED-4DB2-BD59-A6C34878D82A}">
                    <a16:rowId xmlns:a16="http://schemas.microsoft.com/office/drawing/2014/main" val="1620090047"/>
                  </a:ext>
                </a:extLst>
              </a:tr>
              <a:tr h="324000">
                <a:tc>
                  <a:txBody>
                    <a:bodyPr/>
                    <a:lstStyle/>
                    <a:p>
                      <a:r>
                        <a:rPr lang="en-US" sz="1400" dirty="0"/>
                        <a:t>P-ONE</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.5</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0.5</a:t>
                      </a:r>
                      <a:endParaRPr lang="en-CA" sz="1400" b="1" dirty="0"/>
                    </a:p>
                  </a:txBody>
                  <a:tcPr marT="36000" marB="36000" anchor="ctr"/>
                </a:tc>
                <a:extLst>
                  <a:ext uri="{0D108BD9-81ED-4DB2-BD59-A6C34878D82A}">
                    <a16:rowId xmlns:a16="http://schemas.microsoft.com/office/drawing/2014/main" val="3928068564"/>
                  </a:ext>
                </a:extLst>
              </a:tr>
              <a:tr h="324000">
                <a:tc>
                  <a:txBody>
                    <a:bodyPr/>
                    <a:lstStyle/>
                    <a:p>
                      <a:r>
                        <a:rPr lang="en-US" sz="1400" dirty="0"/>
                        <a:t>SNO+</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.3</a:t>
                      </a: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2.3</a:t>
                      </a:r>
                      <a:endParaRPr lang="en-CA" sz="1400" b="1" dirty="0"/>
                    </a:p>
                  </a:txBody>
                  <a:tcPr marT="36000" marB="36000" anchor="ctr"/>
                </a:tc>
                <a:extLst>
                  <a:ext uri="{0D108BD9-81ED-4DB2-BD59-A6C34878D82A}">
                    <a16:rowId xmlns:a16="http://schemas.microsoft.com/office/drawing/2014/main" val="3168742775"/>
                  </a:ext>
                </a:extLst>
              </a:tr>
              <a:tr h="324000">
                <a:tc>
                  <a:txBody>
                    <a:bodyPr/>
                    <a:lstStyle/>
                    <a:p>
                      <a:r>
                        <a:rPr lang="en-US" sz="1400" dirty="0"/>
                        <a:t>Sensei</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1</a:t>
                      </a:r>
                      <a:endParaRPr lang="en-CA" sz="1400" b="1" dirty="0"/>
                    </a:p>
                  </a:txBody>
                  <a:tcPr marT="36000" marB="36000" anchor="ctr"/>
                </a:tc>
                <a:extLst>
                  <a:ext uri="{0D108BD9-81ED-4DB2-BD59-A6C34878D82A}">
                    <a16:rowId xmlns:a16="http://schemas.microsoft.com/office/drawing/2014/main" val="3528630000"/>
                  </a:ext>
                </a:extLst>
              </a:tr>
              <a:tr h="324000">
                <a:tc>
                  <a:txBody>
                    <a:bodyPr/>
                    <a:lstStyle/>
                    <a:p>
                      <a:r>
                        <a:rPr lang="en-US" sz="1400" dirty="0"/>
                        <a:t>XLZD</a:t>
                      </a:r>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3</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4</a:t>
                      </a:r>
                      <a:endParaRPr lang="en-CA" sz="1400" b="1" dirty="0"/>
                    </a:p>
                  </a:txBody>
                  <a:tcPr marT="36000" marB="36000" anchor="ctr"/>
                </a:tc>
                <a:extLst>
                  <a:ext uri="{0D108BD9-81ED-4DB2-BD59-A6C34878D82A}">
                    <a16:rowId xmlns:a16="http://schemas.microsoft.com/office/drawing/2014/main" val="2698503194"/>
                  </a:ext>
                </a:extLst>
              </a:tr>
              <a:tr h="324000">
                <a:tc>
                  <a:txBody>
                    <a:bodyPr/>
                    <a:lstStyle/>
                    <a:p>
                      <a:r>
                        <a:rPr lang="en-US" sz="1400" dirty="0"/>
                        <a:t>CUTE</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.25</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.25</a:t>
                      </a:r>
                      <a:endParaRPr lang="en-CA" sz="1400" b="1" dirty="0"/>
                    </a:p>
                  </a:txBody>
                  <a:tcPr marT="36000" marB="36000" anchor="ctr"/>
                </a:tc>
                <a:extLst>
                  <a:ext uri="{0D108BD9-81ED-4DB2-BD59-A6C34878D82A}">
                    <a16:rowId xmlns:a16="http://schemas.microsoft.com/office/drawing/2014/main" val="3044780591"/>
                  </a:ext>
                </a:extLst>
              </a:tr>
              <a:tr h="324000">
                <a:tc>
                  <a:txBody>
                    <a:bodyPr/>
                    <a:lstStyle/>
                    <a:p>
                      <a:r>
                        <a:rPr lang="en-US" sz="1400" dirty="0"/>
                        <a:t>Ricochet</a:t>
                      </a: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2</a:t>
                      </a:r>
                      <a:endParaRPr lang="en-CA" sz="1400" b="1" dirty="0"/>
                    </a:p>
                  </a:txBody>
                  <a:tcPr marT="36000" marB="36000" anchor="ctr"/>
                </a:tc>
                <a:extLst>
                  <a:ext uri="{0D108BD9-81ED-4DB2-BD59-A6C34878D82A}">
                    <a16:rowId xmlns:a16="http://schemas.microsoft.com/office/drawing/2014/main" val="1305872447"/>
                  </a:ext>
                </a:extLst>
              </a:tr>
              <a:tr h="324000">
                <a:tc>
                  <a:txBody>
                    <a:bodyPr/>
                    <a:lstStyle/>
                    <a:p>
                      <a:r>
                        <a:rPr lang="en-US" sz="1400" dirty="0"/>
                        <a:t>LIGO</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1</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1</a:t>
                      </a:r>
                      <a:endParaRPr lang="en-CA" sz="1400" b="1" dirty="0"/>
                    </a:p>
                  </a:txBody>
                  <a:tcPr marT="36000" marB="36000" anchor="ctr"/>
                </a:tc>
                <a:extLst>
                  <a:ext uri="{0D108BD9-81ED-4DB2-BD59-A6C34878D82A}">
                    <a16:rowId xmlns:a16="http://schemas.microsoft.com/office/drawing/2014/main" val="427660842"/>
                  </a:ext>
                </a:extLst>
              </a:tr>
              <a:tr h="324000">
                <a:tc>
                  <a:txBody>
                    <a:bodyPr/>
                    <a:lstStyle/>
                    <a:p>
                      <a:r>
                        <a:rPr lang="en-US" sz="1400" dirty="0" err="1"/>
                        <a:t>Mathusla</a:t>
                      </a:r>
                      <a:endParaRPr lang="en-CA" sz="1400" dirty="0"/>
                    </a:p>
                  </a:txBody>
                  <a:tcPr marT="36000" marB="36000" anchor="ctr"/>
                </a:tc>
                <a:tc>
                  <a:txBody>
                    <a:bodyPr/>
                    <a:lstStyle/>
                    <a:p>
                      <a:pPr algn="ctr"/>
                      <a:endParaRPr lang="en-CA" sz="1400"/>
                    </a:p>
                  </a:txBody>
                  <a:tcPr marT="36000" marB="36000" anchor="ctr"/>
                </a:tc>
                <a:tc>
                  <a:txBody>
                    <a:bodyPr/>
                    <a:lstStyle/>
                    <a:p>
                      <a:pPr algn="ctr"/>
                      <a:endParaRPr lang="en-CA" sz="1400"/>
                    </a:p>
                  </a:txBody>
                  <a:tcPr marT="36000" marB="36000" anchor="ctr"/>
                </a:tc>
                <a:tc>
                  <a:txBody>
                    <a:bodyPr/>
                    <a:lstStyle/>
                    <a:p>
                      <a:pPr algn="ctr"/>
                      <a:endParaRPr lang="en-CA" sz="1400" dirty="0"/>
                    </a:p>
                  </a:txBody>
                  <a:tcPr marT="36000" marB="36000" anchor="ctr"/>
                </a:tc>
                <a:tc>
                  <a:txBody>
                    <a:bodyPr/>
                    <a:lstStyle/>
                    <a:p>
                      <a:pPr algn="ctr"/>
                      <a:r>
                        <a:rPr lang="en-US" sz="1400" dirty="0"/>
                        <a:t>.3</a:t>
                      </a: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b="1" dirty="0"/>
                        <a:t>.3</a:t>
                      </a:r>
                      <a:endParaRPr lang="en-CA" sz="1400" b="1" dirty="0"/>
                    </a:p>
                  </a:txBody>
                  <a:tcPr marT="36000" marB="36000" anchor="ctr"/>
                </a:tc>
                <a:extLst>
                  <a:ext uri="{0D108BD9-81ED-4DB2-BD59-A6C34878D82A}">
                    <a16:rowId xmlns:a16="http://schemas.microsoft.com/office/drawing/2014/main" val="363059120"/>
                  </a:ext>
                </a:extLst>
              </a:tr>
              <a:tr h="324000">
                <a:tc>
                  <a:txBody>
                    <a:bodyPr/>
                    <a:lstStyle/>
                    <a:p>
                      <a:r>
                        <a:rPr lang="en-US" sz="1400" dirty="0"/>
                        <a:t>Other</a:t>
                      </a:r>
                      <a:endParaRPr lang="en-CA" sz="1400" dirty="0"/>
                    </a:p>
                  </a:txBody>
                  <a:tcPr marT="36000" marB="36000" anchor="ctr"/>
                </a:tc>
                <a:tc>
                  <a:txBody>
                    <a:bodyPr/>
                    <a:lstStyle/>
                    <a:p>
                      <a:pPr algn="ctr"/>
                      <a:endParaRPr lang="en-CA" sz="140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2</a:t>
                      </a:r>
                      <a:endParaRPr lang="en-CA" sz="1400" dirty="0"/>
                    </a:p>
                  </a:txBody>
                  <a:tcPr marT="36000" marB="36000" anchor="ctr"/>
                </a:tc>
                <a:tc>
                  <a:txBody>
                    <a:bodyPr/>
                    <a:lstStyle/>
                    <a:p>
                      <a:pPr algn="ctr"/>
                      <a:endParaRPr lang="en-CA" sz="1400" dirty="0"/>
                    </a:p>
                  </a:txBody>
                  <a:tcPr marT="36000" marB="36000" anchor="ctr"/>
                </a:tc>
                <a:tc>
                  <a:txBody>
                    <a:bodyPr/>
                    <a:lstStyle/>
                    <a:p>
                      <a:pPr algn="ctr"/>
                      <a:r>
                        <a:rPr lang="en-US" sz="1400" dirty="0"/>
                        <a:t>4</a:t>
                      </a:r>
                      <a:endParaRPr lang="en-CA" sz="1400" dirty="0"/>
                    </a:p>
                  </a:txBody>
                  <a:tcPr marT="36000" marB="36000" anchor="ctr"/>
                </a:tc>
                <a:tc>
                  <a:txBody>
                    <a:bodyPr/>
                    <a:lstStyle/>
                    <a:p>
                      <a:pPr algn="ctr"/>
                      <a:r>
                        <a:rPr lang="en-US" sz="1400" b="1" dirty="0"/>
                        <a:t>6</a:t>
                      </a:r>
                      <a:endParaRPr lang="en-CA" sz="1400" b="1" dirty="0"/>
                    </a:p>
                  </a:txBody>
                  <a:tcPr marT="36000" marB="36000" anchor="ctr"/>
                </a:tc>
                <a:extLst>
                  <a:ext uri="{0D108BD9-81ED-4DB2-BD59-A6C34878D82A}">
                    <a16:rowId xmlns:a16="http://schemas.microsoft.com/office/drawing/2014/main" val="1420572074"/>
                  </a:ext>
                </a:extLst>
              </a:tr>
              <a:tr h="324000">
                <a:tc>
                  <a:txBody>
                    <a:bodyPr/>
                    <a:lstStyle/>
                    <a:p>
                      <a:r>
                        <a:rPr lang="en-US" sz="1400" dirty="0"/>
                        <a:t>Total</a:t>
                      </a:r>
                      <a:endParaRPr lang="en-CA" sz="1400" dirty="0"/>
                    </a:p>
                  </a:txBody>
                  <a:tcPr marT="36000" marB="36000" anchor="ctr"/>
                </a:tc>
                <a:tc>
                  <a:txBody>
                    <a:bodyPr/>
                    <a:lstStyle/>
                    <a:p>
                      <a:pPr algn="ctr"/>
                      <a:r>
                        <a:rPr lang="en-US" sz="1400" b="1" dirty="0"/>
                        <a:t>6</a:t>
                      </a:r>
                      <a:endParaRPr lang="en-CA" sz="1400" b="1" dirty="0"/>
                    </a:p>
                  </a:txBody>
                  <a:tcPr marT="36000" marB="36000" anchor="ctr"/>
                </a:tc>
                <a:tc>
                  <a:txBody>
                    <a:bodyPr/>
                    <a:lstStyle/>
                    <a:p>
                      <a:pPr algn="ctr"/>
                      <a:r>
                        <a:rPr lang="en-US" sz="1400" b="1" dirty="0"/>
                        <a:t>4</a:t>
                      </a:r>
                      <a:endParaRPr lang="en-CA" sz="1400" b="1" dirty="0"/>
                    </a:p>
                  </a:txBody>
                  <a:tcPr marT="36000" marB="36000" anchor="ctr"/>
                </a:tc>
                <a:tc>
                  <a:txBody>
                    <a:bodyPr/>
                    <a:lstStyle/>
                    <a:p>
                      <a:pPr algn="ctr"/>
                      <a:r>
                        <a:rPr lang="en-US" sz="1400" b="1" dirty="0"/>
                        <a:t>5</a:t>
                      </a:r>
                      <a:endParaRPr lang="en-CA" sz="1400" b="1" dirty="0"/>
                    </a:p>
                  </a:txBody>
                  <a:tcPr marT="36000" marB="36000" anchor="ctr"/>
                </a:tc>
                <a:tc>
                  <a:txBody>
                    <a:bodyPr/>
                    <a:lstStyle/>
                    <a:p>
                      <a:pPr algn="ctr"/>
                      <a:r>
                        <a:rPr lang="en-US" sz="1400" b="1" dirty="0"/>
                        <a:t>14</a:t>
                      </a:r>
                      <a:endParaRPr lang="en-CA" sz="1400" b="1" dirty="0"/>
                    </a:p>
                  </a:txBody>
                  <a:tcPr marT="36000" marB="36000" anchor="ctr"/>
                </a:tc>
                <a:tc>
                  <a:txBody>
                    <a:bodyPr/>
                    <a:lstStyle/>
                    <a:p>
                      <a:pPr algn="ctr"/>
                      <a:r>
                        <a:rPr lang="en-US" sz="1400" b="1" dirty="0"/>
                        <a:t>3</a:t>
                      </a:r>
                      <a:endParaRPr lang="en-CA" sz="1400" b="1" dirty="0"/>
                    </a:p>
                  </a:txBody>
                  <a:tcPr marT="36000" marB="36000" anchor="ctr"/>
                </a:tc>
                <a:tc>
                  <a:txBody>
                    <a:bodyPr/>
                    <a:lstStyle/>
                    <a:p>
                      <a:pPr algn="ctr"/>
                      <a:r>
                        <a:rPr lang="en-US" sz="1400" b="1" dirty="0"/>
                        <a:t>35</a:t>
                      </a:r>
                      <a:endParaRPr lang="en-CA" sz="1400" b="1" dirty="0"/>
                    </a:p>
                  </a:txBody>
                  <a:tcPr marT="36000" marB="36000" anchor="ctr"/>
                </a:tc>
                <a:tc>
                  <a:txBody>
                    <a:bodyPr/>
                    <a:lstStyle/>
                    <a:p>
                      <a:pPr algn="ctr"/>
                      <a:r>
                        <a:rPr lang="en-US" sz="1400" b="1" dirty="0"/>
                        <a:t>2</a:t>
                      </a:r>
                      <a:endParaRPr lang="en-CA" sz="1400" b="1" dirty="0"/>
                    </a:p>
                  </a:txBody>
                  <a:tcPr marT="36000" marB="36000" anchor="ctr"/>
                </a:tc>
                <a:tc>
                  <a:txBody>
                    <a:bodyPr/>
                    <a:lstStyle/>
                    <a:p>
                      <a:pPr algn="ctr"/>
                      <a:r>
                        <a:rPr lang="en-US" sz="1400" b="1" dirty="0"/>
                        <a:t>6</a:t>
                      </a:r>
                      <a:endParaRPr lang="en-CA" sz="1400" b="1" dirty="0"/>
                    </a:p>
                  </a:txBody>
                  <a:tcPr marT="36000" marB="36000" anchor="ctr"/>
                </a:tc>
                <a:tc>
                  <a:txBody>
                    <a:bodyPr/>
                    <a:lstStyle/>
                    <a:p>
                      <a:pPr algn="ctr"/>
                      <a:r>
                        <a:rPr lang="en-US" sz="1400" b="1" dirty="0"/>
                        <a:t>75</a:t>
                      </a:r>
                      <a:endParaRPr lang="en-CA" sz="1400" b="1" dirty="0"/>
                    </a:p>
                  </a:txBody>
                  <a:tcPr marT="36000" marB="36000" anchor="ctr"/>
                </a:tc>
                <a:extLst>
                  <a:ext uri="{0D108BD9-81ED-4DB2-BD59-A6C34878D82A}">
                    <a16:rowId xmlns:a16="http://schemas.microsoft.com/office/drawing/2014/main" val="214737295"/>
                  </a:ext>
                </a:extLst>
              </a:tr>
            </a:tbl>
          </a:graphicData>
        </a:graphic>
      </p:graphicFrame>
    </p:spTree>
    <p:extLst>
      <p:ext uri="{BB962C8B-B14F-4D97-AF65-F5344CB8AC3E}">
        <p14:creationId xmlns:p14="http://schemas.microsoft.com/office/powerpoint/2010/main" val="1881114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A33C0-21A2-CA47-C8A6-7C4637D15863}"/>
              </a:ext>
            </a:extLst>
          </p:cNvPr>
          <p:cNvSpPr txBox="1"/>
          <p:nvPr/>
        </p:nvSpPr>
        <p:spPr>
          <a:xfrm>
            <a:off x="4105594" y="319119"/>
            <a:ext cx="3561873" cy="400110"/>
          </a:xfrm>
          <a:prstGeom prst="rect">
            <a:avLst/>
          </a:prstGeom>
          <a:noFill/>
        </p:spPr>
        <p:txBody>
          <a:bodyPr wrap="none" rtlCol="0">
            <a:spAutoFit/>
          </a:bodyPr>
          <a:lstStyle/>
          <a:p>
            <a:r>
              <a:rPr lang="en-US" sz="2000" b="1" dirty="0">
                <a:solidFill>
                  <a:srgbClr val="0000FF"/>
                </a:solidFill>
              </a:rPr>
              <a:t>Current Support Summary</a:t>
            </a:r>
            <a:endParaRPr lang="en-CA" sz="2000" b="1" dirty="0">
              <a:solidFill>
                <a:srgbClr val="0000FF"/>
              </a:solidFill>
            </a:endParaRPr>
          </a:p>
        </p:txBody>
      </p:sp>
      <p:sp>
        <p:nvSpPr>
          <p:cNvPr id="3" name="TextBox 2">
            <a:extLst>
              <a:ext uri="{FF2B5EF4-FFF2-40B4-BE49-F238E27FC236}">
                <a16:creationId xmlns:a16="http://schemas.microsoft.com/office/drawing/2014/main" id="{B6DF31CF-3925-9B07-9FF0-B19E6BA484B2}"/>
              </a:ext>
            </a:extLst>
          </p:cNvPr>
          <p:cNvSpPr txBox="1"/>
          <p:nvPr/>
        </p:nvSpPr>
        <p:spPr>
          <a:xfrm>
            <a:off x="834620" y="1472859"/>
            <a:ext cx="9518352" cy="4524315"/>
          </a:xfrm>
          <a:prstGeom prst="rect">
            <a:avLst/>
          </a:prstGeom>
          <a:noFill/>
        </p:spPr>
        <p:txBody>
          <a:bodyPr wrap="square" rtlCol="0">
            <a:spAutoFit/>
          </a:bodyPr>
          <a:lstStyle/>
          <a:p>
            <a:pPr marL="285750" indent="-285750">
              <a:buFont typeface="Arial" panose="020B0604020202020204" pitchFamily="34" charset="0"/>
              <a:buChar char="•"/>
            </a:pPr>
            <a:r>
              <a:rPr lang="en-US" dirty="0"/>
              <a:t>47 HQP supported through pooled funding program so far. New competitions on the way.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75 HQP supported through funds to partner Institutions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Plus, 9 administrative support positions funded through the </a:t>
            </a:r>
            <a:r>
              <a:rPr lang="en-US" dirty="0" err="1"/>
              <a:t>indirects</a:t>
            </a:r>
            <a:r>
              <a:rPr lang="en-US" dirty="0"/>
              <a:t> (not the main NSERC-MRS grant.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Plus 4 HQP working on astroparticle physics related STEM curriculum development in Faculty of education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total of 135 positions currently being supported, with good coverage of the program, particularly </a:t>
            </a:r>
            <a:r>
              <a:rPr lang="en-US" dirty="0" err="1"/>
              <a:t>SuperCDMS</a:t>
            </a:r>
            <a:r>
              <a:rPr lang="en-US" dirty="0"/>
              <a:t> and the </a:t>
            </a:r>
            <a:r>
              <a:rPr lang="en-US" dirty="0" err="1"/>
              <a:t>LAr</a:t>
            </a:r>
            <a:r>
              <a:rPr lang="en-US" dirty="0"/>
              <a:t> program (mostly Darkside)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Strong engineering and technical support through the IPDC</a:t>
            </a:r>
            <a:endParaRPr lang="en-CA" dirty="0"/>
          </a:p>
        </p:txBody>
      </p:sp>
    </p:spTree>
    <p:extLst>
      <p:ext uri="{BB962C8B-B14F-4D97-AF65-F5344CB8AC3E}">
        <p14:creationId xmlns:p14="http://schemas.microsoft.com/office/powerpoint/2010/main" val="3922098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37DF2-79D9-CFBA-5D55-28C93573C01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631708A-8136-380B-B46F-1060BCCF2BBD}"/>
              </a:ext>
            </a:extLst>
          </p:cNvPr>
          <p:cNvSpPr txBox="1"/>
          <p:nvPr/>
        </p:nvSpPr>
        <p:spPr>
          <a:xfrm>
            <a:off x="0" y="-24638"/>
            <a:ext cx="12192000" cy="6665864"/>
          </a:xfrm>
          <a:prstGeom prst="rect">
            <a:avLst/>
          </a:prstGeom>
          <a:noFill/>
        </p:spPr>
        <p:txBody>
          <a:bodyPr wrap="square" rtlCol="0">
            <a:spAutoFit/>
          </a:bodyPr>
          <a:lstStyle/>
          <a:p>
            <a:pPr algn="ctr"/>
            <a:r>
              <a:rPr lang="en-US" b="1" dirty="0">
                <a:solidFill>
                  <a:srgbClr val="0000FF"/>
                </a:solidFill>
              </a:rPr>
              <a:t>Highest MI Priorities (in no particular order)</a:t>
            </a:r>
          </a:p>
          <a:p>
            <a:pPr marL="285750" indent="-285750">
              <a:lnSpc>
                <a:spcPct val="114000"/>
              </a:lnSpc>
              <a:buFont typeface="Wingdings" panose="05000000000000000000" pitchFamily="2" charset="2"/>
              <a:buChar char="§"/>
            </a:pPr>
            <a:r>
              <a:rPr lang="en-US" b="1" dirty="0"/>
              <a:t>XLZD/nEXO2.0 </a:t>
            </a:r>
            <a:r>
              <a:rPr lang="en-US" dirty="0"/>
              <a:t>amalgamation. </a:t>
            </a:r>
          </a:p>
          <a:p>
            <a:pPr marL="742950" lvl="1" indent="-285750">
              <a:lnSpc>
                <a:spcPct val="114000"/>
              </a:lnSpc>
              <a:buFont typeface="Arial" panose="020B0604020202020204" pitchFamily="34" charset="0"/>
              <a:buChar char="•"/>
            </a:pPr>
            <a:r>
              <a:rPr lang="en-US" dirty="0"/>
              <a:t>Potentially best of both worlds if 0</a:t>
            </a:r>
            <a:r>
              <a:rPr lang="el-GR" dirty="0"/>
              <a:t>ν</a:t>
            </a:r>
            <a:r>
              <a:rPr lang="el-GR" dirty="0">
                <a:sym typeface="Symbol" panose="05050102010706020507" pitchFamily="18" charset="2"/>
              </a:rPr>
              <a:t></a:t>
            </a:r>
            <a:r>
              <a:rPr lang="en-US" dirty="0">
                <a:sym typeface="Symbol" panose="05050102010706020507" pitchFamily="18" charset="2"/>
              </a:rPr>
              <a:t> comes together with dark matter. </a:t>
            </a:r>
          </a:p>
          <a:p>
            <a:pPr marL="742950" lvl="1" indent="-285750">
              <a:lnSpc>
                <a:spcPct val="114000"/>
              </a:lnSpc>
              <a:buFont typeface="Arial" panose="020B0604020202020204" pitchFamily="34" charset="0"/>
              <a:buChar char="•"/>
            </a:pPr>
            <a:r>
              <a:rPr lang="en-US" dirty="0">
                <a:sym typeface="Symbol" panose="05050102010706020507" pitchFamily="18" charset="2"/>
              </a:rPr>
              <a:t>First phase will give world leading DM result at large scale and </a:t>
            </a:r>
            <a:r>
              <a:rPr lang="en-US" dirty="0"/>
              <a:t>0</a:t>
            </a:r>
            <a:r>
              <a:rPr lang="el-GR" dirty="0"/>
              <a:t>ν</a:t>
            </a:r>
            <a:r>
              <a:rPr lang="el-GR" dirty="0">
                <a:sym typeface="Symbol" panose="05050102010706020507" pitchFamily="18" charset="2"/>
              </a:rPr>
              <a:t></a:t>
            </a:r>
            <a:r>
              <a:rPr lang="en-US" dirty="0">
                <a:sym typeface="Symbol" panose="05050102010706020507" pitchFamily="18" charset="2"/>
              </a:rPr>
              <a:t> at similar sensitivity to nEXO without isotopic enrichment (exact sensitivity to be determined).</a:t>
            </a:r>
          </a:p>
          <a:p>
            <a:pPr marL="742950" lvl="1" indent="-285750">
              <a:lnSpc>
                <a:spcPct val="114000"/>
              </a:lnSpc>
              <a:buFont typeface="Arial" panose="020B0604020202020204" pitchFamily="34" charset="0"/>
              <a:buChar char="•"/>
            </a:pPr>
            <a:r>
              <a:rPr lang="en-US" dirty="0">
                <a:sym typeface="Symbol" panose="05050102010706020507" pitchFamily="18" charset="2"/>
              </a:rPr>
              <a:t>Excellent potential home at SNOLAB. (But other labs are interested too)</a:t>
            </a:r>
          </a:p>
          <a:p>
            <a:pPr marL="742950" lvl="1" indent="-285750">
              <a:lnSpc>
                <a:spcPct val="114000"/>
              </a:lnSpc>
              <a:buFont typeface="Arial" panose="020B0604020202020204" pitchFamily="34" charset="0"/>
              <a:buChar char="•"/>
            </a:pPr>
            <a:r>
              <a:rPr lang="en-US" dirty="0">
                <a:sym typeface="Symbol" panose="05050102010706020507" pitchFamily="18" charset="2"/>
              </a:rPr>
              <a:t>Ready made second phase with xenon enrichment.</a:t>
            </a:r>
          </a:p>
          <a:p>
            <a:pPr marL="742950" lvl="1" indent="-285750">
              <a:lnSpc>
                <a:spcPct val="114000"/>
              </a:lnSpc>
              <a:buFont typeface="Arial" panose="020B0604020202020204" pitchFamily="34" charset="0"/>
              <a:buChar char="•"/>
            </a:pPr>
            <a:r>
              <a:rPr lang="en-US" dirty="0">
                <a:sym typeface="Symbol" panose="05050102010706020507" pitchFamily="18" charset="2"/>
              </a:rPr>
              <a:t>Capturing imagination of scientists, and agencies are willing to explore. </a:t>
            </a:r>
          </a:p>
          <a:p>
            <a:pPr marL="742950" lvl="1" indent="-285750">
              <a:lnSpc>
                <a:spcPct val="114000"/>
              </a:lnSpc>
              <a:buFont typeface="Arial" panose="020B0604020202020204" pitchFamily="34" charset="0"/>
              <a:buChar char="•"/>
            </a:pPr>
            <a:r>
              <a:rPr lang="en-US" dirty="0">
                <a:sym typeface="Symbol" panose="05050102010706020507" pitchFamily="18" charset="2"/>
              </a:rPr>
              <a:t>Still a long row to hoe to get fully funded/designed etc. A developing concept. </a:t>
            </a:r>
            <a:r>
              <a:rPr lang="en-US" dirty="0" err="1">
                <a:sym typeface="Symbol" panose="05050102010706020507" pitchFamily="18" charset="2"/>
              </a:rPr>
              <a:t>PandaX</a:t>
            </a:r>
            <a:r>
              <a:rPr lang="en-US" dirty="0">
                <a:sym typeface="Symbol" panose="05050102010706020507" pitchFamily="18" charset="2"/>
              </a:rPr>
              <a:t> is a competitor.</a:t>
            </a:r>
          </a:p>
          <a:p>
            <a:pPr marL="285750" indent="-285750">
              <a:lnSpc>
                <a:spcPct val="114000"/>
              </a:lnSpc>
              <a:buFont typeface="Wingdings" panose="05000000000000000000" pitchFamily="2" charset="2"/>
              <a:buChar char="§"/>
            </a:pPr>
            <a:r>
              <a:rPr lang="en-US" b="1" dirty="0"/>
              <a:t>SNO+</a:t>
            </a:r>
          </a:p>
          <a:p>
            <a:pPr marL="742950" lvl="1" indent="-285750">
              <a:lnSpc>
                <a:spcPct val="114000"/>
              </a:lnSpc>
              <a:buFont typeface="Arial" panose="020B0604020202020204" pitchFamily="34" charset="0"/>
              <a:buChar char="•"/>
            </a:pPr>
            <a:r>
              <a:rPr lang="en-US" dirty="0"/>
              <a:t>So close to being able to load with </a:t>
            </a:r>
            <a:r>
              <a:rPr lang="en-US" dirty="0" err="1"/>
              <a:t>Te</a:t>
            </a:r>
            <a:r>
              <a:rPr lang="en-US" dirty="0"/>
              <a:t>. (The main focus of MI support for SNO+). </a:t>
            </a:r>
          </a:p>
          <a:p>
            <a:pPr marL="742950" lvl="1" indent="-285750">
              <a:lnSpc>
                <a:spcPct val="114000"/>
              </a:lnSpc>
              <a:buFont typeface="Arial" panose="020B0604020202020204" pitchFamily="34" charset="0"/>
              <a:buChar char="•"/>
            </a:pPr>
            <a:r>
              <a:rPr lang="en-US" dirty="0"/>
              <a:t>Still very competitive.</a:t>
            </a:r>
          </a:p>
          <a:p>
            <a:pPr marL="285750" indent="-285750">
              <a:lnSpc>
                <a:spcPct val="114000"/>
              </a:lnSpc>
              <a:buFont typeface="Wingdings" panose="05000000000000000000" pitchFamily="2" charset="2"/>
              <a:buChar char="§"/>
            </a:pPr>
            <a:r>
              <a:rPr lang="en-US" b="1" dirty="0" err="1"/>
              <a:t>SuperCDMS</a:t>
            </a:r>
            <a:endParaRPr lang="en-US" b="1" dirty="0"/>
          </a:p>
          <a:p>
            <a:pPr marL="742950" lvl="1" indent="-285750">
              <a:lnSpc>
                <a:spcPct val="114000"/>
              </a:lnSpc>
              <a:buFont typeface="Arial" panose="020B0604020202020204" pitchFamily="34" charset="0"/>
              <a:buChar char="•"/>
            </a:pPr>
            <a:r>
              <a:rPr lang="en-US" dirty="0"/>
              <a:t>In the process of commissioning. Reached temperature. Chasing usual sources of noise, thermal leaks….</a:t>
            </a:r>
          </a:p>
          <a:p>
            <a:pPr marL="742950" lvl="1" indent="-285750">
              <a:lnSpc>
                <a:spcPct val="114000"/>
              </a:lnSpc>
              <a:buFont typeface="Arial" panose="020B0604020202020204" pitchFamily="34" charset="0"/>
              <a:buChar char="•"/>
            </a:pPr>
            <a:r>
              <a:rPr lang="en-US" dirty="0"/>
              <a:t>After decades of effort, on the verge of exciting new physics results. A must complete</a:t>
            </a:r>
          </a:p>
          <a:p>
            <a:pPr marL="285750" indent="-285750">
              <a:lnSpc>
                <a:spcPct val="114000"/>
              </a:lnSpc>
              <a:buFont typeface="Arial" panose="020B0604020202020204" pitchFamily="34" charset="0"/>
              <a:buChar char="•"/>
            </a:pPr>
            <a:r>
              <a:rPr lang="en-US" b="1" dirty="0"/>
              <a:t>Darkside 20</a:t>
            </a:r>
          </a:p>
          <a:p>
            <a:pPr marL="742950" lvl="1" indent="-285750">
              <a:lnSpc>
                <a:spcPct val="114000"/>
              </a:lnSpc>
              <a:buFont typeface="Arial" panose="020B0604020202020204" pitchFamily="34" charset="0"/>
              <a:buChar char="•"/>
            </a:pPr>
            <a:r>
              <a:rPr lang="en-US" dirty="0"/>
              <a:t>Enormous Canadian investment to construction phase. Follows from successful DEAP program in Canada. Excellent PSD demonstrated.</a:t>
            </a:r>
          </a:p>
          <a:p>
            <a:pPr marL="285750" indent="-285750">
              <a:lnSpc>
                <a:spcPct val="114000"/>
              </a:lnSpc>
              <a:buFont typeface="Wingdings" panose="05000000000000000000" pitchFamily="2" charset="2"/>
              <a:buChar char="§"/>
            </a:pPr>
            <a:r>
              <a:rPr lang="en-US" b="1" dirty="0"/>
              <a:t>Theory</a:t>
            </a:r>
          </a:p>
          <a:p>
            <a:pPr marL="742950" lvl="1" indent="-285750">
              <a:lnSpc>
                <a:spcPct val="114000"/>
              </a:lnSpc>
              <a:buFont typeface="Arial" panose="020B0604020202020204" pitchFamily="34" charset="0"/>
              <a:buChar char="•"/>
            </a:pPr>
            <a:r>
              <a:rPr lang="en-US" dirty="0"/>
              <a:t>Modest amounts of support leads to big impact, connected vibrant community. Elevates community “into the conduction band”.</a:t>
            </a:r>
          </a:p>
        </p:txBody>
      </p:sp>
    </p:spTree>
    <p:extLst>
      <p:ext uri="{BB962C8B-B14F-4D97-AF65-F5344CB8AC3E}">
        <p14:creationId xmlns:p14="http://schemas.microsoft.com/office/powerpoint/2010/main" val="3470821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AD8561-1F60-560E-0E6F-180F435595A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8998759-E9E0-CB0D-32EE-BD4D3D493A1C}"/>
              </a:ext>
            </a:extLst>
          </p:cNvPr>
          <p:cNvSpPr txBox="1"/>
          <p:nvPr/>
        </p:nvSpPr>
        <p:spPr>
          <a:xfrm>
            <a:off x="189373" y="372812"/>
            <a:ext cx="11633815" cy="4041043"/>
          </a:xfrm>
          <a:prstGeom prst="rect">
            <a:avLst/>
          </a:prstGeom>
          <a:noFill/>
        </p:spPr>
        <p:txBody>
          <a:bodyPr wrap="square" rtlCol="0">
            <a:spAutoFit/>
          </a:bodyPr>
          <a:lstStyle/>
          <a:p>
            <a:pPr algn="ctr">
              <a:lnSpc>
                <a:spcPct val="114000"/>
              </a:lnSpc>
            </a:pPr>
            <a:r>
              <a:rPr lang="en-US" b="1" dirty="0">
                <a:solidFill>
                  <a:srgbClr val="0000FF"/>
                </a:solidFill>
              </a:rPr>
              <a:t>Near top MI Priorities</a:t>
            </a:r>
          </a:p>
          <a:p>
            <a:pPr>
              <a:lnSpc>
                <a:spcPct val="120000"/>
              </a:lnSpc>
            </a:pPr>
            <a:endParaRPr lang="en-US" dirty="0"/>
          </a:p>
          <a:p>
            <a:pPr marL="285750" indent="-285750">
              <a:lnSpc>
                <a:spcPct val="120000"/>
              </a:lnSpc>
              <a:buFont typeface="Wingdings" panose="05000000000000000000" pitchFamily="2" charset="2"/>
              <a:buChar char="§"/>
            </a:pPr>
            <a:r>
              <a:rPr lang="en-US" b="1" dirty="0"/>
              <a:t>P-ONE</a:t>
            </a:r>
            <a:r>
              <a:rPr lang="en-US" dirty="0"/>
              <a:t> </a:t>
            </a:r>
          </a:p>
          <a:p>
            <a:pPr marL="742950" lvl="1" indent="-285750">
              <a:lnSpc>
                <a:spcPct val="120000"/>
              </a:lnSpc>
              <a:buFont typeface="Arial" panose="020B0604020202020204" pitchFamily="34" charset="0"/>
              <a:buChar char="•"/>
            </a:pPr>
            <a:r>
              <a:rPr lang="en-US" dirty="0"/>
              <a:t>Great enthusiasm for neutrino telescope in Canada using ONC infrastructure</a:t>
            </a:r>
          </a:p>
          <a:p>
            <a:pPr marL="742950" lvl="1" indent="-285750">
              <a:lnSpc>
                <a:spcPct val="120000"/>
              </a:lnSpc>
              <a:buFont typeface="Arial" panose="020B0604020202020204" pitchFamily="34" charset="0"/>
              <a:buChar char="•"/>
            </a:pPr>
            <a:r>
              <a:rPr lang="en-US" dirty="0">
                <a:sym typeface="Symbol" panose="05050102010706020507" pitchFamily="18" charset="2"/>
              </a:rPr>
              <a:t>Adds to the global community, overall sensitivity, complementary sky coverage</a:t>
            </a:r>
          </a:p>
          <a:p>
            <a:pPr marL="742950" lvl="1" indent="-285750">
              <a:lnSpc>
                <a:spcPct val="120000"/>
              </a:lnSpc>
              <a:buFont typeface="Arial" panose="020B0604020202020204" pitchFamily="34" charset="0"/>
              <a:buChar char="•"/>
            </a:pPr>
            <a:r>
              <a:rPr lang="en-US" dirty="0"/>
              <a:t>Important to have P-ONE and KM3Net for multi-messenger astronomy with transient events where opacity of earth to high energy neutrinos can be a limitation.</a:t>
            </a:r>
          </a:p>
          <a:p>
            <a:pPr marL="742950" lvl="1" indent="-285750">
              <a:lnSpc>
                <a:spcPct val="120000"/>
              </a:lnSpc>
              <a:buFont typeface="Arial" panose="020B0604020202020204" pitchFamily="34" charset="0"/>
              <a:buChar char="•"/>
            </a:pPr>
            <a:r>
              <a:rPr lang="en-US" dirty="0">
                <a:sym typeface="Symbol" panose="05050102010706020507" pitchFamily="18" charset="2"/>
              </a:rPr>
              <a:t>Technology is generally understood for vanilla detector (to be refined and optimized based on pathfinder strings). </a:t>
            </a:r>
          </a:p>
          <a:p>
            <a:pPr marL="742950" lvl="1" indent="-285750">
              <a:lnSpc>
                <a:spcPct val="120000"/>
              </a:lnSpc>
              <a:buFont typeface="Arial" panose="020B0604020202020204" pitchFamily="34" charset="0"/>
              <a:buChar char="•"/>
            </a:pPr>
            <a:r>
              <a:rPr lang="en-US" dirty="0">
                <a:sym typeface="Symbol" panose="05050102010706020507" pitchFamily="18" charset="2"/>
              </a:rPr>
              <a:t>MI support generally focused on support for getting first strings built and deployed. </a:t>
            </a:r>
          </a:p>
          <a:p>
            <a:pPr marL="742950" lvl="1" indent="-285750">
              <a:lnSpc>
                <a:spcPct val="120000"/>
              </a:lnSpc>
              <a:buFont typeface="Arial" panose="020B0604020202020204" pitchFamily="34" charset="0"/>
              <a:buChar char="•"/>
            </a:pPr>
            <a:r>
              <a:rPr lang="en-US" dirty="0">
                <a:sym typeface="Symbol" panose="05050102010706020507" pitchFamily="18" charset="2"/>
              </a:rPr>
              <a:t>Less well aligned to MI mandate. (Originally focused on the connection to SNOLAB)</a:t>
            </a:r>
          </a:p>
          <a:p>
            <a:pPr marL="742950" lvl="1" indent="-285750">
              <a:lnSpc>
                <a:spcPct val="120000"/>
              </a:lnSpc>
              <a:buFont typeface="Arial" panose="020B0604020202020204" pitchFamily="34" charset="0"/>
              <a:buChar char="•"/>
            </a:pPr>
            <a:r>
              <a:rPr lang="en-US" dirty="0">
                <a:sym typeface="Symbol" panose="05050102010706020507" pitchFamily="18" charset="2"/>
              </a:rPr>
              <a:t>No clear path yet to fully funded km</a:t>
            </a:r>
            <a:r>
              <a:rPr lang="en-US" baseline="30000" dirty="0">
                <a:sym typeface="Symbol" panose="05050102010706020507" pitchFamily="18" charset="2"/>
              </a:rPr>
              <a:t>3</a:t>
            </a:r>
            <a:r>
              <a:rPr lang="en-US" dirty="0">
                <a:sym typeface="Symbol" panose="05050102010706020507" pitchFamily="18" charset="2"/>
              </a:rPr>
              <a:t> array. </a:t>
            </a:r>
          </a:p>
        </p:txBody>
      </p:sp>
    </p:spTree>
    <p:extLst>
      <p:ext uri="{BB962C8B-B14F-4D97-AF65-F5344CB8AC3E}">
        <p14:creationId xmlns:p14="http://schemas.microsoft.com/office/powerpoint/2010/main" val="3819311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D67D4-F0E6-B7B4-1992-8A3EB8CA1BC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1B72F9B-327A-FF52-CEC7-D2EADA1B2822}"/>
              </a:ext>
            </a:extLst>
          </p:cNvPr>
          <p:cNvSpPr txBox="1"/>
          <p:nvPr/>
        </p:nvSpPr>
        <p:spPr>
          <a:xfrm>
            <a:off x="148528" y="0"/>
            <a:ext cx="11894943" cy="6384440"/>
          </a:xfrm>
          <a:prstGeom prst="rect">
            <a:avLst/>
          </a:prstGeom>
          <a:noFill/>
        </p:spPr>
        <p:txBody>
          <a:bodyPr wrap="square" rtlCol="0">
            <a:spAutoFit/>
          </a:bodyPr>
          <a:lstStyle/>
          <a:p>
            <a:pPr algn="ctr">
              <a:lnSpc>
                <a:spcPct val="120000"/>
              </a:lnSpc>
            </a:pPr>
            <a:r>
              <a:rPr lang="en-US" b="1" dirty="0">
                <a:solidFill>
                  <a:srgbClr val="0000FF"/>
                </a:solidFill>
              </a:rPr>
              <a:t>Breadth</a:t>
            </a:r>
          </a:p>
          <a:p>
            <a:pPr>
              <a:lnSpc>
                <a:spcPct val="120000"/>
              </a:lnSpc>
            </a:pPr>
            <a:r>
              <a:rPr lang="en-US" dirty="0"/>
              <a:t>Experiments which are at the smaller/earlier stage. Important, but feasibility or ability to implement a next step needs to be demonstrated. MI willing to provide </a:t>
            </a:r>
            <a:r>
              <a:rPr lang="en-US" b="1" dirty="0"/>
              <a:t>modest support </a:t>
            </a:r>
            <a:r>
              <a:rPr lang="en-US" dirty="0"/>
              <a:t>in the short term. Next phase to be determined based on success at this level. Otherwise, these projects may be sun-set in the eyes of MI.</a:t>
            </a:r>
          </a:p>
          <a:p>
            <a:pPr>
              <a:lnSpc>
                <a:spcPct val="120000"/>
              </a:lnSpc>
            </a:pPr>
            <a:r>
              <a:rPr lang="en-US" dirty="0"/>
              <a:t> </a:t>
            </a:r>
          </a:p>
          <a:p>
            <a:pPr marL="285750" indent="-285750">
              <a:lnSpc>
                <a:spcPct val="120000"/>
              </a:lnSpc>
              <a:buFont typeface="Wingdings" panose="05000000000000000000" pitchFamily="2" charset="2"/>
              <a:buChar char="§"/>
            </a:pPr>
            <a:r>
              <a:rPr lang="en-US" b="1" dirty="0"/>
              <a:t>PICO</a:t>
            </a:r>
            <a:endParaRPr lang="en-US" dirty="0"/>
          </a:p>
          <a:p>
            <a:pPr marL="742950" lvl="1" indent="-285750">
              <a:lnSpc>
                <a:spcPct val="120000"/>
              </a:lnSpc>
              <a:buFont typeface="Arial" panose="020B0604020202020204" pitchFamily="34" charset="0"/>
              <a:buChar char="•"/>
            </a:pPr>
            <a:r>
              <a:rPr lang="en-US" dirty="0">
                <a:sym typeface="Symbol" panose="05050102010706020507" pitchFamily="18" charset="2"/>
              </a:rPr>
              <a:t>Imperative that PICO 500 is completed. At this stage construction in nearly complete. Only operational support required.</a:t>
            </a:r>
          </a:p>
          <a:p>
            <a:pPr marL="742950" lvl="1" indent="-285750">
              <a:lnSpc>
                <a:spcPct val="120000"/>
              </a:lnSpc>
              <a:buFont typeface="Arial" panose="020B0604020202020204" pitchFamily="34" charset="0"/>
              <a:buChar char="•"/>
            </a:pPr>
            <a:r>
              <a:rPr lang="en-US" dirty="0">
                <a:sym typeface="Symbol" panose="05050102010706020507" pitchFamily="18" charset="2"/>
              </a:rPr>
              <a:t>No clear next generation scaleup </a:t>
            </a:r>
          </a:p>
          <a:p>
            <a:pPr marL="742950" lvl="1" indent="-285750">
              <a:lnSpc>
                <a:spcPct val="120000"/>
              </a:lnSpc>
              <a:buFont typeface="Arial" panose="020B0604020202020204" pitchFamily="34" charset="0"/>
              <a:buChar char="•"/>
            </a:pPr>
            <a:r>
              <a:rPr lang="en-US" dirty="0">
                <a:sym typeface="Symbol" panose="05050102010706020507" pitchFamily="18" charset="2"/>
              </a:rPr>
              <a:t>Possible interest in swapping fluids to push to lower mass WIMP</a:t>
            </a:r>
          </a:p>
          <a:p>
            <a:pPr marL="285750" indent="-285750">
              <a:lnSpc>
                <a:spcPct val="120000"/>
              </a:lnSpc>
              <a:buFont typeface="Wingdings" panose="05000000000000000000" pitchFamily="2" charset="2"/>
              <a:buChar char="§"/>
            </a:pPr>
            <a:r>
              <a:rPr lang="en-US" b="1" dirty="0">
                <a:sym typeface="Symbol" panose="05050102010706020507" pitchFamily="18" charset="2"/>
              </a:rPr>
              <a:t>SBC</a:t>
            </a:r>
          </a:p>
          <a:p>
            <a:pPr marL="742950" lvl="1" indent="-285750">
              <a:lnSpc>
                <a:spcPct val="120000"/>
              </a:lnSpc>
              <a:buFont typeface="Arial" panose="020B0604020202020204" pitchFamily="34" charset="0"/>
              <a:buChar char="•"/>
            </a:pPr>
            <a:r>
              <a:rPr lang="en-US" dirty="0">
                <a:sym typeface="Symbol" panose="05050102010706020507" pitchFamily="18" charset="2"/>
              </a:rPr>
              <a:t>Small scale demonstrator needs to run its course</a:t>
            </a:r>
          </a:p>
          <a:p>
            <a:pPr marL="742950" lvl="1" indent="-285750">
              <a:lnSpc>
                <a:spcPct val="120000"/>
              </a:lnSpc>
              <a:buFont typeface="Arial" panose="020B0604020202020204" pitchFamily="34" charset="0"/>
              <a:buChar char="•"/>
            </a:pPr>
            <a:r>
              <a:rPr lang="en-US" dirty="0">
                <a:sym typeface="Symbol" panose="05050102010706020507" pitchFamily="18" charset="2"/>
              </a:rPr>
              <a:t>Possible coalescence of community (PICO/SBC merger) if promise of SBC can be demonstrated.</a:t>
            </a:r>
          </a:p>
          <a:p>
            <a:pPr marL="285750" indent="-285750">
              <a:lnSpc>
                <a:spcPct val="120000"/>
              </a:lnSpc>
              <a:buFont typeface="Wingdings" panose="05000000000000000000" pitchFamily="2" charset="2"/>
              <a:buChar char="§"/>
            </a:pPr>
            <a:r>
              <a:rPr lang="en-US" b="1" dirty="0" err="1">
                <a:sym typeface="Symbol" panose="05050102010706020507" pitchFamily="18" charset="2"/>
              </a:rPr>
              <a:t>NewsG</a:t>
            </a:r>
            <a:endParaRPr lang="en-US" b="1" dirty="0">
              <a:sym typeface="Symbol" panose="05050102010706020507" pitchFamily="18" charset="2"/>
            </a:endParaRPr>
          </a:p>
          <a:p>
            <a:pPr marL="742950" lvl="1" indent="-285750">
              <a:lnSpc>
                <a:spcPct val="120000"/>
              </a:lnSpc>
              <a:buFont typeface="Arial" panose="020B0604020202020204" pitchFamily="34" charset="0"/>
              <a:buChar char="•"/>
            </a:pPr>
            <a:r>
              <a:rPr lang="en-US" dirty="0">
                <a:sym typeface="Symbol" panose="05050102010706020507" pitchFamily="18" charset="2"/>
              </a:rPr>
              <a:t>Needs to finish operations at SNOLAB. Next phase is 3-m SPC at </a:t>
            </a:r>
            <a:r>
              <a:rPr lang="en-US" dirty="0" err="1">
                <a:sym typeface="Symbol" panose="05050102010706020507" pitchFamily="18" charset="2"/>
              </a:rPr>
              <a:t>Boulby</a:t>
            </a:r>
            <a:r>
              <a:rPr lang="en-US" dirty="0">
                <a:sym typeface="Symbol" panose="05050102010706020507" pitchFamily="18" charset="2"/>
              </a:rPr>
              <a:t>. Less connected to MI</a:t>
            </a:r>
          </a:p>
          <a:p>
            <a:pPr marL="285750" indent="-285750">
              <a:lnSpc>
                <a:spcPct val="120000"/>
              </a:lnSpc>
              <a:buFont typeface="Wingdings" panose="05000000000000000000" pitchFamily="2" charset="2"/>
              <a:buChar char="§"/>
            </a:pPr>
            <a:r>
              <a:rPr lang="en-US" b="1" dirty="0" err="1">
                <a:sym typeface="Symbol" panose="05050102010706020507" pitchFamily="18" charset="2"/>
              </a:rPr>
              <a:t>Deap</a:t>
            </a:r>
            <a:r>
              <a:rPr lang="en-US" b="1" dirty="0">
                <a:sym typeface="Symbol" panose="05050102010706020507" pitchFamily="18" charset="2"/>
              </a:rPr>
              <a:t>’/DSLM</a:t>
            </a:r>
          </a:p>
          <a:p>
            <a:pPr marL="742950" lvl="1" indent="-285750">
              <a:lnSpc>
                <a:spcPct val="120000"/>
              </a:lnSpc>
              <a:buFont typeface="Arial" panose="020B0604020202020204" pitchFamily="34" charset="0"/>
              <a:buChar char="•"/>
            </a:pPr>
            <a:r>
              <a:rPr lang="en-US" dirty="0">
                <a:sym typeface="Symbol" panose="05050102010706020507" pitchFamily="18" charset="2"/>
              </a:rPr>
              <a:t>Extensions to DEAP (isotope spikes, ARGO tests and Darkside Low Mass (DSLM) are interesting ideas.</a:t>
            </a:r>
          </a:p>
          <a:p>
            <a:pPr marL="285750" indent="-285750">
              <a:lnSpc>
                <a:spcPct val="120000"/>
              </a:lnSpc>
              <a:buFont typeface="Wingdings" panose="05000000000000000000" pitchFamily="2" charset="2"/>
              <a:buChar char="§"/>
            </a:pPr>
            <a:r>
              <a:rPr lang="en-US" b="1" dirty="0">
                <a:sym typeface="Symbol" panose="05050102010706020507" pitchFamily="18" charset="2"/>
              </a:rPr>
              <a:t>Super Fluid Helium</a:t>
            </a:r>
            <a:r>
              <a:rPr lang="en-US" dirty="0">
                <a:sym typeface="Symbol" panose="05050102010706020507" pitchFamily="18" charset="2"/>
              </a:rPr>
              <a:t>: Some interesting developments in using superfluid He as low mass DM detector should be explored </a:t>
            </a:r>
          </a:p>
        </p:txBody>
      </p:sp>
    </p:spTree>
    <p:extLst>
      <p:ext uri="{BB962C8B-B14F-4D97-AF65-F5344CB8AC3E}">
        <p14:creationId xmlns:p14="http://schemas.microsoft.com/office/powerpoint/2010/main" val="2917041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29439-3465-A60A-ED76-6D86879F063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F404154-8C96-9904-F45D-05778E6A8ABB}"/>
              </a:ext>
            </a:extLst>
          </p:cNvPr>
          <p:cNvSpPr txBox="1"/>
          <p:nvPr/>
        </p:nvSpPr>
        <p:spPr>
          <a:xfrm>
            <a:off x="200324" y="190029"/>
            <a:ext cx="11894943" cy="5366534"/>
          </a:xfrm>
          <a:prstGeom prst="rect">
            <a:avLst/>
          </a:prstGeom>
          <a:noFill/>
        </p:spPr>
        <p:txBody>
          <a:bodyPr wrap="square" rtlCol="0">
            <a:spAutoFit/>
          </a:bodyPr>
          <a:lstStyle/>
          <a:p>
            <a:pPr algn="ctr">
              <a:lnSpc>
                <a:spcPct val="114000"/>
              </a:lnSpc>
            </a:pPr>
            <a:r>
              <a:rPr lang="en-US" b="1" dirty="0">
                <a:solidFill>
                  <a:srgbClr val="0000FF"/>
                </a:solidFill>
              </a:rPr>
              <a:t>Lower Priorities</a:t>
            </a:r>
          </a:p>
          <a:p>
            <a:pPr>
              <a:lnSpc>
                <a:spcPct val="114000"/>
              </a:lnSpc>
            </a:pPr>
            <a:endParaRPr lang="en-US" dirty="0"/>
          </a:p>
          <a:p>
            <a:pPr>
              <a:lnSpc>
                <a:spcPct val="114000"/>
              </a:lnSpc>
            </a:pPr>
            <a:r>
              <a:rPr lang="en-US" dirty="0"/>
              <a:t>Experiments which have limited footprint in Canada, are less well aligned with MI, or not really needing the sorts of resources available from MI. These currently get limited or no funding from MI</a:t>
            </a:r>
          </a:p>
          <a:p>
            <a:pPr>
              <a:lnSpc>
                <a:spcPct val="114000"/>
              </a:lnSpc>
            </a:pPr>
            <a:endParaRPr lang="en-US" dirty="0"/>
          </a:p>
          <a:p>
            <a:pPr marL="285750" indent="-285750">
              <a:lnSpc>
                <a:spcPct val="150000"/>
              </a:lnSpc>
              <a:buFont typeface="Wingdings" panose="05000000000000000000" pitchFamily="2" charset="2"/>
              <a:buChar char="§"/>
            </a:pPr>
            <a:r>
              <a:rPr lang="en-US" b="1" dirty="0"/>
              <a:t>Legend:</a:t>
            </a:r>
            <a:r>
              <a:rPr lang="en-US" dirty="0"/>
              <a:t> Small footprint in Canada. LNGS siting. SNO+  then Xe based 0</a:t>
            </a:r>
            <a:r>
              <a:rPr lang="el-GR" dirty="0"/>
              <a:t>ν</a:t>
            </a:r>
            <a:r>
              <a:rPr lang="el-GR" dirty="0">
                <a:sym typeface="Symbol" panose="05050102010706020507" pitchFamily="18" charset="2"/>
              </a:rPr>
              <a:t></a:t>
            </a:r>
            <a:r>
              <a:rPr lang="en-US" dirty="0">
                <a:sym typeface="Symbol" panose="05050102010706020507" pitchFamily="18" charset="2"/>
              </a:rPr>
              <a:t> are priorities. </a:t>
            </a:r>
          </a:p>
          <a:p>
            <a:pPr marL="285750" indent="-285750">
              <a:lnSpc>
                <a:spcPct val="150000"/>
              </a:lnSpc>
              <a:buFont typeface="Wingdings" panose="05000000000000000000" pitchFamily="2" charset="2"/>
              <a:buChar char="§"/>
            </a:pPr>
            <a:r>
              <a:rPr lang="en-US" b="1" dirty="0">
                <a:sym typeface="Symbol" panose="05050102010706020507" pitchFamily="18" charset="2"/>
              </a:rPr>
              <a:t>Halo:</a:t>
            </a:r>
            <a:r>
              <a:rPr lang="en-US" dirty="0">
                <a:sym typeface="Symbol" panose="05050102010706020507" pitchFamily="18" charset="2"/>
              </a:rPr>
              <a:t> Minimal resources needed. </a:t>
            </a:r>
          </a:p>
          <a:p>
            <a:pPr marL="285750" indent="-285750">
              <a:lnSpc>
                <a:spcPct val="150000"/>
              </a:lnSpc>
              <a:buFont typeface="Wingdings" panose="05000000000000000000" pitchFamily="2" charset="2"/>
              <a:buChar char="§"/>
            </a:pPr>
            <a:r>
              <a:rPr lang="en-US" b="1" dirty="0">
                <a:sym typeface="Symbol" panose="05050102010706020507" pitchFamily="18" charset="2"/>
              </a:rPr>
              <a:t>DEAP 3600</a:t>
            </a:r>
            <a:r>
              <a:rPr lang="en-US" dirty="0">
                <a:sym typeface="Symbol" panose="05050102010706020507" pitchFamily="18" charset="2"/>
              </a:rPr>
              <a:t>: Important to finish but completion of DEAP has minimal or no resource cost to MI </a:t>
            </a:r>
          </a:p>
          <a:p>
            <a:pPr marL="285750" indent="-285750">
              <a:lnSpc>
                <a:spcPct val="150000"/>
              </a:lnSpc>
              <a:buFont typeface="Wingdings" panose="05000000000000000000" pitchFamily="2" charset="2"/>
              <a:buChar char="§"/>
            </a:pPr>
            <a:r>
              <a:rPr lang="en-US" b="1" dirty="0">
                <a:sym typeface="Symbol" panose="05050102010706020507" pitchFamily="18" charset="2"/>
              </a:rPr>
              <a:t>KDK+</a:t>
            </a:r>
            <a:r>
              <a:rPr lang="en-US" dirty="0">
                <a:sym typeface="Symbol" panose="05050102010706020507" pitchFamily="18" charset="2"/>
              </a:rPr>
              <a:t>: Fundamental measurement of K decay, but not requiring SNOLAB, underground resources.</a:t>
            </a:r>
          </a:p>
          <a:p>
            <a:pPr marL="285750" indent="-285750">
              <a:lnSpc>
                <a:spcPct val="150000"/>
              </a:lnSpc>
              <a:buFont typeface="Wingdings" panose="05000000000000000000" pitchFamily="2" charset="2"/>
              <a:buChar char="§"/>
            </a:pPr>
            <a:r>
              <a:rPr lang="en-US" b="1" dirty="0">
                <a:sym typeface="Symbol" panose="05050102010706020507" pitchFamily="18" charset="2"/>
              </a:rPr>
              <a:t>DUNE:</a:t>
            </a:r>
            <a:r>
              <a:rPr lang="en-US" dirty="0">
                <a:sym typeface="Symbol" panose="05050102010706020507" pitchFamily="18" charset="2"/>
              </a:rPr>
              <a:t> Longer time scale than HK, less Canadian footprint, not so well aligned with MI</a:t>
            </a:r>
          </a:p>
          <a:p>
            <a:pPr marL="285750" indent="-285750">
              <a:lnSpc>
                <a:spcPct val="150000"/>
              </a:lnSpc>
              <a:buFont typeface="Wingdings" panose="05000000000000000000" pitchFamily="2" charset="2"/>
              <a:buChar char="§"/>
            </a:pPr>
            <a:r>
              <a:rPr lang="en-US" b="1" dirty="0">
                <a:sym typeface="Symbol" panose="05050102010706020507" pitchFamily="18" charset="2"/>
              </a:rPr>
              <a:t>Skipper CCDs</a:t>
            </a:r>
            <a:r>
              <a:rPr lang="en-US" dirty="0">
                <a:sym typeface="Symbol" panose="05050102010706020507" pitchFamily="18" charset="2"/>
              </a:rPr>
              <a:t>: Very interesting project, but no real footprint in Canada as yet (Potentially changing when Ana Botti arrives at </a:t>
            </a:r>
            <a:r>
              <a:rPr lang="en-US" dirty="0" err="1">
                <a:sym typeface="Symbol" panose="05050102010706020507" pitchFamily="18" charset="2"/>
              </a:rPr>
              <a:t>UdeM</a:t>
            </a:r>
            <a:r>
              <a:rPr lang="en-US" dirty="0">
                <a:sym typeface="Symbol" panose="05050102010706020507" pitchFamily="18" charset="2"/>
              </a:rPr>
              <a:t>).</a:t>
            </a:r>
          </a:p>
          <a:p>
            <a:pPr marL="285750" indent="-285750">
              <a:lnSpc>
                <a:spcPct val="150000"/>
              </a:lnSpc>
              <a:buFont typeface="Wingdings" panose="05000000000000000000" pitchFamily="2" charset="2"/>
              <a:buChar char="§"/>
            </a:pPr>
            <a:r>
              <a:rPr lang="en-US" b="1" dirty="0" err="1">
                <a:sym typeface="Symbol" panose="05050102010706020507" pitchFamily="18" charset="2"/>
              </a:rPr>
              <a:t>Mathusla</a:t>
            </a:r>
            <a:r>
              <a:rPr lang="en-US" b="1" dirty="0">
                <a:sym typeface="Symbol" panose="05050102010706020507" pitchFamily="18" charset="2"/>
              </a:rPr>
              <a:t>:</a:t>
            </a:r>
            <a:r>
              <a:rPr lang="en-US" dirty="0">
                <a:sym typeface="Symbol" panose="05050102010706020507" pitchFamily="18" charset="2"/>
              </a:rPr>
              <a:t> Not well aligned with MI for deep underground low background expt. No clear path to funding required. Limited existing support internationally. </a:t>
            </a:r>
            <a:endParaRPr lang="en-US" dirty="0"/>
          </a:p>
        </p:txBody>
      </p:sp>
    </p:spTree>
    <p:extLst>
      <p:ext uri="{BB962C8B-B14F-4D97-AF65-F5344CB8AC3E}">
        <p14:creationId xmlns:p14="http://schemas.microsoft.com/office/powerpoint/2010/main" val="2396645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AD9A7B-6C4E-CBEF-EF87-2EB71B775472}"/>
              </a:ext>
            </a:extLst>
          </p:cNvPr>
          <p:cNvSpPr txBox="1"/>
          <p:nvPr/>
        </p:nvSpPr>
        <p:spPr>
          <a:xfrm>
            <a:off x="169515" y="220267"/>
            <a:ext cx="6148833" cy="1569660"/>
          </a:xfrm>
          <a:prstGeom prst="rect">
            <a:avLst/>
          </a:prstGeom>
          <a:noFill/>
        </p:spPr>
        <p:txBody>
          <a:bodyPr wrap="square">
            <a:spAutoFit/>
          </a:bodyPr>
          <a:lstStyle/>
          <a:p>
            <a:r>
              <a:rPr lang="en-US" sz="2400" b="0" i="0" dirty="0">
                <a:effectLst/>
                <a:latin typeface="Aptos" panose="020B0004020202020204" pitchFamily="34" charset="0"/>
              </a:rPr>
              <a:t>The McDonald Institute is </a:t>
            </a:r>
            <a:r>
              <a:rPr lang="en-US" sz="2400" b="1" i="0" dirty="0">
                <a:effectLst/>
                <a:latin typeface="Aptos" panose="020B0004020202020204" pitchFamily="34" charset="0"/>
              </a:rPr>
              <a:t>Canada's network for astroparticle physics research</a:t>
            </a:r>
            <a:r>
              <a:rPr lang="en-US" sz="2400" b="0" i="0" dirty="0">
                <a:effectLst/>
                <a:latin typeface="Aptos" panose="020B0004020202020204" pitchFamily="34" charset="0"/>
              </a:rPr>
              <a:t>, uniting </a:t>
            </a:r>
            <a:r>
              <a:rPr lang="en-US" sz="2400" dirty="0">
                <a:latin typeface="Aptos" panose="020B0004020202020204" pitchFamily="34" charset="0"/>
              </a:rPr>
              <a:t>s</a:t>
            </a:r>
            <a:r>
              <a:rPr lang="en-US" sz="2400" b="0" i="0" dirty="0">
                <a:effectLst/>
                <a:latin typeface="Aptos" panose="020B0004020202020204" pitchFamily="34" charset="0"/>
              </a:rPr>
              <a:t>cientists, engineers, and technical experts within one </a:t>
            </a:r>
            <a:r>
              <a:rPr lang="en-US" sz="2400" dirty="0">
                <a:latin typeface="Aptos" panose="020B0004020202020204" pitchFamily="34" charset="0"/>
              </a:rPr>
              <a:t>P</a:t>
            </a:r>
            <a:r>
              <a:rPr lang="en-US" sz="2400" b="0" i="0" dirty="0">
                <a:effectLst/>
                <a:latin typeface="Aptos" panose="020B0004020202020204" pitchFamily="34" charset="0"/>
              </a:rPr>
              <a:t>an Canadian Partnership</a:t>
            </a:r>
            <a:endParaRPr lang="en-CA" sz="2400" dirty="0">
              <a:latin typeface="Aptos" panose="020B0004020202020204" pitchFamily="34" charset="0"/>
            </a:endParaRPr>
          </a:p>
        </p:txBody>
      </p:sp>
      <p:pic>
        <p:nvPicPr>
          <p:cNvPr id="4" name="Picture 3" descr="A picture containing person, holding, umbrella, standing&#10;&#10;Description automatically generated">
            <a:extLst>
              <a:ext uri="{FF2B5EF4-FFF2-40B4-BE49-F238E27FC236}">
                <a16:creationId xmlns:a16="http://schemas.microsoft.com/office/drawing/2014/main" id="{9616E037-4261-C2C6-3D49-730BD06E79DF}"/>
              </a:ext>
            </a:extLst>
          </p:cNvPr>
          <p:cNvPicPr>
            <a:picLocks noChangeAspect="1"/>
          </p:cNvPicPr>
          <p:nvPr/>
        </p:nvPicPr>
        <p:blipFill>
          <a:blip r:embed="rId2" cstate="email">
            <a:extLst>
              <a:ext uri="{28A0092B-C50C-407E-A947-70E740481C1C}">
                <a14:useLocalDpi xmlns:a14="http://schemas.microsoft.com/office/drawing/2010/main"/>
              </a:ext>
            </a:extLst>
          </a:blip>
          <a:srcRect l="48198" r="3606"/>
          <a:stretch>
            <a:fillRect/>
          </a:stretch>
        </p:blipFill>
        <p:spPr>
          <a:xfrm>
            <a:off x="6318349" y="0"/>
            <a:ext cx="5876145" cy="6858000"/>
          </a:xfrm>
          <a:prstGeom prst="rect">
            <a:avLst/>
          </a:prstGeom>
        </p:spPr>
      </p:pic>
      <p:sp>
        <p:nvSpPr>
          <p:cNvPr id="6" name="TextBox 5">
            <a:extLst>
              <a:ext uri="{FF2B5EF4-FFF2-40B4-BE49-F238E27FC236}">
                <a16:creationId xmlns:a16="http://schemas.microsoft.com/office/drawing/2014/main" id="{B7D0214C-600D-ECD1-B3B0-918FE930A38D}"/>
              </a:ext>
            </a:extLst>
          </p:cNvPr>
          <p:cNvSpPr txBox="1"/>
          <p:nvPr/>
        </p:nvSpPr>
        <p:spPr>
          <a:xfrm>
            <a:off x="169515" y="2913320"/>
            <a:ext cx="6098458" cy="2985433"/>
          </a:xfrm>
          <a:prstGeom prst="rect">
            <a:avLst/>
          </a:prstGeom>
          <a:noFill/>
        </p:spPr>
        <p:txBody>
          <a:bodyPr wrap="square">
            <a:spAutoFit/>
          </a:bodyPr>
          <a:lstStyle/>
          <a:p>
            <a:pPr>
              <a:spcAft>
                <a:spcPts val="1200"/>
              </a:spcAft>
              <a:buNone/>
            </a:pPr>
            <a:r>
              <a:rPr lang="en-CA" sz="2400" i="0" dirty="0">
                <a:effectLst/>
                <a:latin typeface="Aptos" panose="020B0004020202020204" pitchFamily="34" charset="0"/>
              </a:rPr>
              <a:t>We strive to be: </a:t>
            </a:r>
          </a:p>
          <a:p>
            <a:pPr>
              <a:spcAft>
                <a:spcPts val="1200"/>
              </a:spcAft>
              <a:buNone/>
            </a:pPr>
            <a:r>
              <a:rPr lang="en-CA" sz="2400" b="1" dirty="0">
                <a:latin typeface="Aptos" panose="020B0004020202020204" pitchFamily="34" charset="0"/>
              </a:rPr>
              <a:t>A</a:t>
            </a:r>
            <a:r>
              <a:rPr lang="en-CA" sz="2400" b="1" i="0" dirty="0">
                <a:effectLst/>
                <a:latin typeface="Aptos" panose="020B0004020202020204" pitchFamily="34" charset="0"/>
              </a:rPr>
              <a:t> globally recognized centre for research and learning</a:t>
            </a:r>
            <a:r>
              <a:rPr lang="en-CA" sz="2400" b="0" i="0" dirty="0">
                <a:effectLst/>
                <a:latin typeface="Aptos" panose="020B0004020202020204" pitchFamily="34" charset="0"/>
              </a:rPr>
              <a:t>, coalescing Canadian and international expertise in underground astroparticle physics.</a:t>
            </a:r>
          </a:p>
          <a:p>
            <a:pPr>
              <a:buNone/>
            </a:pPr>
            <a:br>
              <a:rPr lang="en-CA" sz="2400" b="0" i="0" dirty="0">
                <a:effectLst/>
                <a:latin typeface="Aptos" panose="020B0004020202020204" pitchFamily="34" charset="0"/>
              </a:rPr>
            </a:br>
            <a:endParaRPr lang="en-CA" sz="2400" dirty="0">
              <a:latin typeface="Aptos" panose="020B0004020202020204" pitchFamily="34" charset="0"/>
            </a:endParaRPr>
          </a:p>
        </p:txBody>
      </p:sp>
    </p:spTree>
    <p:extLst>
      <p:ext uri="{BB962C8B-B14F-4D97-AF65-F5344CB8AC3E}">
        <p14:creationId xmlns:p14="http://schemas.microsoft.com/office/powerpoint/2010/main" val="4238484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E5F7D-BAC5-1A7C-432F-5ECA782B867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96CC5B4-D437-2315-0CA6-28C9DE2DFF78}"/>
              </a:ext>
            </a:extLst>
          </p:cNvPr>
          <p:cNvSpPr txBox="1"/>
          <p:nvPr/>
        </p:nvSpPr>
        <p:spPr>
          <a:xfrm>
            <a:off x="148528" y="124324"/>
            <a:ext cx="11894943" cy="5221045"/>
          </a:xfrm>
          <a:prstGeom prst="rect">
            <a:avLst/>
          </a:prstGeom>
          <a:noFill/>
        </p:spPr>
        <p:txBody>
          <a:bodyPr wrap="square" rtlCol="0">
            <a:spAutoFit/>
          </a:bodyPr>
          <a:lstStyle/>
          <a:p>
            <a:pPr algn="ctr">
              <a:lnSpc>
                <a:spcPct val="120000"/>
              </a:lnSpc>
            </a:pPr>
            <a:r>
              <a:rPr lang="en-US" b="1" dirty="0">
                <a:solidFill>
                  <a:srgbClr val="0000FF"/>
                </a:solidFill>
              </a:rPr>
              <a:t>Other Priorities</a:t>
            </a:r>
          </a:p>
          <a:p>
            <a:pPr>
              <a:lnSpc>
                <a:spcPct val="120000"/>
              </a:lnSpc>
            </a:pPr>
            <a:endParaRPr lang="en-US" sz="900" dirty="0"/>
          </a:p>
          <a:p>
            <a:pPr>
              <a:lnSpc>
                <a:spcPct val="120000"/>
              </a:lnSpc>
            </a:pPr>
            <a:r>
              <a:rPr lang="en-US" dirty="0"/>
              <a:t>Experiments which have a high scientific impact but are less well aligned with MI and are not using Canadian facilities will be supported strategically to boost Canadian opportunities to lead on some of the scientific output.</a:t>
            </a:r>
          </a:p>
          <a:p>
            <a:pPr>
              <a:lnSpc>
                <a:spcPct val="120000"/>
              </a:lnSpc>
            </a:pPr>
            <a:endParaRPr lang="en-US" dirty="0"/>
          </a:p>
          <a:p>
            <a:pPr marL="285750" indent="-285750">
              <a:lnSpc>
                <a:spcPct val="120000"/>
              </a:lnSpc>
              <a:buFont typeface="Wingdings" panose="05000000000000000000" pitchFamily="2" charset="2"/>
              <a:buChar char="§"/>
            </a:pPr>
            <a:r>
              <a:rPr lang="en-US" b="1" dirty="0"/>
              <a:t>Hyper-</a:t>
            </a:r>
            <a:r>
              <a:rPr lang="en-US" b="1" dirty="0" err="1"/>
              <a:t>Kamiokande</a:t>
            </a:r>
            <a:r>
              <a:rPr lang="en-US" b="1" dirty="0"/>
              <a:t>:</a:t>
            </a:r>
            <a:r>
              <a:rPr lang="en-US" dirty="0"/>
              <a:t> A very exciting, accelerator based</a:t>
            </a:r>
            <a:r>
              <a:rPr lang="en-US" dirty="0">
                <a:sym typeface="Symbol" panose="05050102010706020507" pitchFamily="18" charset="2"/>
              </a:rPr>
              <a:t>, neutrino oscillation experiment in Japan. Very likely to be operation in the next couple of years and with Juno should make defining measurements of neutrino/PMNS matrix parameters, (mass hierarchy, CP phases, precision mixing angles….). Very strong Canadian contributions. Should be a key element of the SAP LRP but not so well aligned to MI mandate. A natural follow on from SNO, T2K etc. Modest support to help maintain Canadian </a:t>
            </a:r>
            <a:r>
              <a:rPr lang="en-US" dirty="0" err="1">
                <a:sym typeface="Symbol" panose="05050102010706020507" pitchFamily="18" charset="2"/>
              </a:rPr>
              <a:t>Ledership</a:t>
            </a:r>
            <a:r>
              <a:rPr lang="en-US" dirty="0">
                <a:sym typeface="Symbol" panose="05050102010706020507" pitchFamily="18" charset="2"/>
              </a:rPr>
              <a:t>.</a:t>
            </a:r>
          </a:p>
          <a:p>
            <a:pPr marL="285750" indent="-285750">
              <a:lnSpc>
                <a:spcPct val="120000"/>
              </a:lnSpc>
              <a:buFont typeface="Wingdings" panose="05000000000000000000" pitchFamily="2" charset="2"/>
              <a:buChar char="§"/>
            </a:pPr>
            <a:endParaRPr lang="en-US" dirty="0">
              <a:sym typeface="Symbol" panose="05050102010706020507" pitchFamily="18" charset="2"/>
            </a:endParaRPr>
          </a:p>
          <a:p>
            <a:pPr marL="285750" indent="-285750">
              <a:lnSpc>
                <a:spcPct val="120000"/>
              </a:lnSpc>
              <a:buFont typeface="Wingdings" panose="05000000000000000000" pitchFamily="2" charset="2"/>
              <a:buChar char="§"/>
            </a:pPr>
            <a:r>
              <a:rPr lang="en-US" b="1" dirty="0">
                <a:sym typeface="Symbol" panose="05050102010706020507" pitchFamily="18" charset="2"/>
              </a:rPr>
              <a:t>LIGO/LISA GW:</a:t>
            </a:r>
            <a:r>
              <a:rPr lang="en-US" dirty="0">
                <a:sym typeface="Symbol" panose="05050102010706020507" pitchFamily="18" charset="2"/>
              </a:rPr>
              <a:t> Interesting to MI (not of relevance to SAP LRP) as a global success story with connections to multi-messenger physics. Modest support to amplify Canadian contributions</a:t>
            </a:r>
          </a:p>
          <a:p>
            <a:pPr marL="285750" indent="-285750">
              <a:lnSpc>
                <a:spcPct val="120000"/>
              </a:lnSpc>
              <a:buFont typeface="Wingdings" panose="05000000000000000000" pitchFamily="2" charset="2"/>
              <a:buChar char="§"/>
            </a:pPr>
            <a:endParaRPr lang="en-US" dirty="0">
              <a:sym typeface="Symbol" panose="05050102010706020507" pitchFamily="18" charset="2"/>
            </a:endParaRPr>
          </a:p>
          <a:p>
            <a:pPr>
              <a:lnSpc>
                <a:spcPct val="120000"/>
              </a:lnSpc>
            </a:pPr>
            <a:endParaRPr lang="en-US" dirty="0">
              <a:sym typeface="Symbol" panose="05050102010706020507" pitchFamily="18" charset="2"/>
            </a:endParaRPr>
          </a:p>
        </p:txBody>
      </p:sp>
      <p:sp>
        <p:nvSpPr>
          <p:cNvPr id="3" name="Rectangle 2">
            <a:extLst>
              <a:ext uri="{FF2B5EF4-FFF2-40B4-BE49-F238E27FC236}">
                <a16:creationId xmlns:a16="http://schemas.microsoft.com/office/drawing/2014/main" id="{AF299325-A84D-7AF6-F9BA-2592BED755C1}"/>
              </a:ext>
            </a:extLst>
          </p:cNvPr>
          <p:cNvSpPr/>
          <p:nvPr/>
        </p:nvSpPr>
        <p:spPr>
          <a:xfrm>
            <a:off x="142362" y="93083"/>
            <a:ext cx="11914577" cy="464865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181392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holding, umbrella, standing&#10;&#10;Description automatically generated">
            <a:extLst>
              <a:ext uri="{FF2B5EF4-FFF2-40B4-BE49-F238E27FC236}">
                <a16:creationId xmlns:a16="http://schemas.microsoft.com/office/drawing/2014/main" id="{4B2C854B-3503-40AA-AB8F-326757424F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descr="A close up of a logo&#10;&#10;Description automatically generated">
            <a:extLst>
              <a:ext uri="{FF2B5EF4-FFF2-40B4-BE49-F238E27FC236}">
                <a16:creationId xmlns:a16="http://schemas.microsoft.com/office/drawing/2014/main" id="{35D0507F-7C76-456B-8CB4-F368A516E3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1226" y="179248"/>
            <a:ext cx="4566168" cy="1214475"/>
          </a:xfrm>
          <a:prstGeom prst="rect">
            <a:avLst/>
          </a:prstGeom>
        </p:spPr>
      </p:pic>
      <p:sp>
        <p:nvSpPr>
          <p:cNvPr id="7" name="TextBox 6">
            <a:extLst>
              <a:ext uri="{FF2B5EF4-FFF2-40B4-BE49-F238E27FC236}">
                <a16:creationId xmlns:a16="http://schemas.microsoft.com/office/drawing/2014/main" id="{09E50CB4-5508-4AEC-9D4A-E099311FD098}"/>
              </a:ext>
            </a:extLst>
          </p:cNvPr>
          <p:cNvSpPr txBox="1"/>
          <p:nvPr/>
        </p:nvSpPr>
        <p:spPr>
          <a:xfrm>
            <a:off x="6749475" y="5679821"/>
            <a:ext cx="5540721" cy="830997"/>
          </a:xfrm>
          <a:prstGeom prst="rect">
            <a:avLst/>
          </a:prstGeom>
          <a:noFill/>
        </p:spPr>
        <p:txBody>
          <a:bodyPr wrap="square" rtlCol="0">
            <a:spAutoFit/>
          </a:bodyPr>
          <a:lstStyle/>
          <a:p>
            <a:pPr algn="ctr"/>
            <a:r>
              <a:rPr lang="en-CA" sz="2400" dirty="0">
                <a:solidFill>
                  <a:schemeClr val="bg1"/>
                </a:solidFill>
              </a:rPr>
              <a:t>Thank-You tony.noble@mcdonaldinstitute.ca</a:t>
            </a:r>
          </a:p>
        </p:txBody>
      </p:sp>
      <p:pic>
        <p:nvPicPr>
          <p:cNvPr id="2" name="Picture 1">
            <a:extLst>
              <a:ext uri="{FF2B5EF4-FFF2-40B4-BE49-F238E27FC236}">
                <a16:creationId xmlns:a16="http://schemas.microsoft.com/office/drawing/2014/main" id="{ACD52B76-0D5B-1591-BDED-480A5C82C2A1}"/>
              </a:ext>
            </a:extLst>
          </p:cNvPr>
          <p:cNvPicPr>
            <a:picLocks noChangeAspect="1"/>
          </p:cNvPicPr>
          <p:nvPr/>
        </p:nvPicPr>
        <p:blipFill rotWithShape="1">
          <a:blip r:embed="rId5">
            <a:extLst>
              <a:ext uri="{28A0092B-C50C-407E-A947-70E740481C1C}">
                <a14:useLocalDpi xmlns:a14="http://schemas.microsoft.com/office/drawing/2010/main" val="0"/>
              </a:ext>
            </a:extLst>
          </a:blip>
          <a:srcRect l="12862" r="21000"/>
          <a:stretch/>
        </p:blipFill>
        <p:spPr>
          <a:xfrm>
            <a:off x="5304365" y="10"/>
            <a:ext cx="6887635" cy="6857990"/>
          </a:xfrm>
          <a:prstGeom prst="rect">
            <a:avLst/>
          </a:prstGeom>
        </p:spPr>
      </p:pic>
      <p:sp>
        <p:nvSpPr>
          <p:cNvPr id="3" name="TextBox 2">
            <a:extLst>
              <a:ext uri="{FF2B5EF4-FFF2-40B4-BE49-F238E27FC236}">
                <a16:creationId xmlns:a16="http://schemas.microsoft.com/office/drawing/2014/main" id="{DDC92B3B-0A3F-146D-E8AA-AEEB62CC5A38}"/>
              </a:ext>
            </a:extLst>
          </p:cNvPr>
          <p:cNvSpPr txBox="1"/>
          <p:nvPr/>
        </p:nvSpPr>
        <p:spPr>
          <a:xfrm>
            <a:off x="6610252" y="6187652"/>
            <a:ext cx="4026569" cy="646331"/>
          </a:xfrm>
          <a:prstGeom prst="rect">
            <a:avLst/>
          </a:prstGeom>
          <a:noFill/>
        </p:spPr>
        <p:txBody>
          <a:bodyPr wrap="square" rtlCol="0">
            <a:spAutoFit/>
          </a:bodyPr>
          <a:lstStyle/>
          <a:p>
            <a:pPr algn="r"/>
            <a:r>
              <a:rPr lang="en-US" sz="3600" b="1" dirty="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rPr>
              <a:t>Thank You</a:t>
            </a:r>
          </a:p>
        </p:txBody>
      </p:sp>
    </p:spTree>
    <p:extLst>
      <p:ext uri="{BB962C8B-B14F-4D97-AF65-F5344CB8AC3E}">
        <p14:creationId xmlns:p14="http://schemas.microsoft.com/office/powerpoint/2010/main" val="3070085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61CE1150-9502-4369-96E6-77B4006B11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429" y="4027693"/>
            <a:ext cx="907442" cy="62499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E5F1565-C219-4453-ABAB-EFB7E674C5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6048" y="4024747"/>
            <a:ext cx="1216131" cy="627937"/>
          </a:xfrm>
          <a:prstGeom prst="rect">
            <a:avLst/>
          </a:prstGeom>
        </p:spPr>
      </p:pic>
      <p:pic>
        <p:nvPicPr>
          <p:cNvPr id="11" name="Picture 10">
            <a:extLst>
              <a:ext uri="{FF2B5EF4-FFF2-40B4-BE49-F238E27FC236}">
                <a16:creationId xmlns:a16="http://schemas.microsoft.com/office/drawing/2014/main" id="{DE525E6F-8162-463D-BD1C-383C6E301E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0358" y="3791177"/>
            <a:ext cx="768769" cy="913478"/>
          </a:xfrm>
          <a:prstGeom prst="rect">
            <a:avLst/>
          </a:prstGeom>
        </p:spPr>
      </p:pic>
      <p:pic>
        <p:nvPicPr>
          <p:cNvPr id="13" name="Picture 12" descr="A close up of a sign&#10;&#10;Description automatically generated">
            <a:extLst>
              <a:ext uri="{FF2B5EF4-FFF2-40B4-BE49-F238E27FC236}">
                <a16:creationId xmlns:a16="http://schemas.microsoft.com/office/drawing/2014/main" id="{CBEB3911-C72A-4131-B6D4-1714927115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9864" y="4115595"/>
            <a:ext cx="1812472" cy="449186"/>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C6DCFB89-E847-4714-A314-EE2F74AA41A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2053" y="3791177"/>
            <a:ext cx="2027797" cy="811341"/>
          </a:xfrm>
          <a:prstGeom prst="rect">
            <a:avLst/>
          </a:prstGeom>
        </p:spPr>
      </p:pic>
      <p:pic>
        <p:nvPicPr>
          <p:cNvPr id="17" name="Picture 16" descr="A close up of a logo&#10;&#10;Description automatically generated">
            <a:extLst>
              <a:ext uri="{FF2B5EF4-FFF2-40B4-BE49-F238E27FC236}">
                <a16:creationId xmlns:a16="http://schemas.microsoft.com/office/drawing/2014/main" id="{39E662AC-59EF-45DF-A59A-0C79566CCE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7969" y="4960406"/>
            <a:ext cx="2697221" cy="760204"/>
          </a:xfrm>
          <a:prstGeom prst="rect">
            <a:avLst/>
          </a:prstGeom>
        </p:spPr>
      </p:pic>
      <p:pic>
        <p:nvPicPr>
          <p:cNvPr id="20" name="Picture 19" descr="A picture containing drawing, sign&#10;&#10;Description automatically generated">
            <a:extLst>
              <a:ext uri="{FF2B5EF4-FFF2-40B4-BE49-F238E27FC236}">
                <a16:creationId xmlns:a16="http://schemas.microsoft.com/office/drawing/2014/main" id="{E46D9D9B-456E-44BC-81C4-1FD4E11D4A2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57821" y="5123288"/>
            <a:ext cx="1773940" cy="417577"/>
          </a:xfrm>
          <a:prstGeom prst="rect">
            <a:avLst/>
          </a:prstGeom>
        </p:spPr>
      </p:pic>
      <p:pic>
        <p:nvPicPr>
          <p:cNvPr id="22" name="Picture 21" descr="A close up of a logo&#10;&#10;Description automatically generated">
            <a:extLst>
              <a:ext uri="{FF2B5EF4-FFF2-40B4-BE49-F238E27FC236}">
                <a16:creationId xmlns:a16="http://schemas.microsoft.com/office/drawing/2014/main" id="{29B5EDC9-A6EC-4346-AB89-8C0F58C67EB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40648" y="4969754"/>
            <a:ext cx="1371164" cy="454538"/>
          </a:xfrm>
          <a:prstGeom prst="rect">
            <a:avLst/>
          </a:prstGeom>
        </p:spPr>
      </p:pic>
      <p:pic>
        <p:nvPicPr>
          <p:cNvPr id="24" name="Picture 23" descr="A close up of a sign&#10;&#10;Description automatically generated">
            <a:extLst>
              <a:ext uri="{FF2B5EF4-FFF2-40B4-BE49-F238E27FC236}">
                <a16:creationId xmlns:a16="http://schemas.microsoft.com/office/drawing/2014/main" id="{3D1D4D6F-6DE2-476F-84AD-ED8E625D770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85826" y="4960406"/>
            <a:ext cx="3015411" cy="624284"/>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D35F13E7-4A05-41B6-A8A8-8914B258524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695" y="6029031"/>
            <a:ext cx="1794294" cy="324366"/>
          </a:xfrm>
          <a:prstGeom prst="rect">
            <a:avLst/>
          </a:prstGeom>
        </p:spPr>
      </p:pic>
      <p:pic>
        <p:nvPicPr>
          <p:cNvPr id="28" name="Picture 27" descr="A picture containing clock, object&#10;&#10;Description automatically generated">
            <a:extLst>
              <a:ext uri="{FF2B5EF4-FFF2-40B4-BE49-F238E27FC236}">
                <a16:creationId xmlns:a16="http://schemas.microsoft.com/office/drawing/2014/main" id="{FC59D6C7-3DD0-4D32-9509-CC3C7A8737F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754700" y="5946211"/>
            <a:ext cx="2090043" cy="490005"/>
          </a:xfrm>
          <a:prstGeom prst="rect">
            <a:avLst/>
          </a:prstGeom>
        </p:spPr>
      </p:pic>
      <p:pic>
        <p:nvPicPr>
          <p:cNvPr id="30" name="Picture 29" descr="A picture containing drawing&#10;&#10;Description automatically generated">
            <a:extLst>
              <a:ext uri="{FF2B5EF4-FFF2-40B4-BE49-F238E27FC236}">
                <a16:creationId xmlns:a16="http://schemas.microsoft.com/office/drawing/2014/main" id="{DD99CA09-C111-4F5D-A7BB-E7412CA50D4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5217758" y="5679551"/>
            <a:ext cx="1874520" cy="883920"/>
          </a:xfrm>
          <a:prstGeom prst="rect">
            <a:avLst/>
          </a:prstGeom>
        </p:spPr>
      </p:pic>
      <p:pic>
        <p:nvPicPr>
          <p:cNvPr id="32" name="Picture 31" descr="A black sign with white text&#10;&#10;Description automatically generated">
            <a:extLst>
              <a:ext uri="{FF2B5EF4-FFF2-40B4-BE49-F238E27FC236}">
                <a16:creationId xmlns:a16="http://schemas.microsoft.com/office/drawing/2014/main" id="{632FD557-472E-431F-8BCB-960B4AD117CD}"/>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643003" y="5733299"/>
            <a:ext cx="2164459" cy="776424"/>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E6E9038E-4856-441F-BDD6-B024C04D37B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030847" y="5695867"/>
            <a:ext cx="1527929" cy="873102"/>
          </a:xfrm>
          <a:prstGeom prst="rect">
            <a:avLst/>
          </a:prstGeom>
        </p:spPr>
      </p:pic>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291189" y="896219"/>
            <a:ext cx="11698917" cy="907941"/>
          </a:xfrm>
          <a:prstGeom prst="rect">
            <a:avLst/>
          </a:prstGeom>
          <a:noFill/>
        </p:spPr>
        <p:txBody>
          <a:bodyPr wrap="square">
            <a:spAutoFit/>
          </a:bodyPr>
          <a:lstStyle/>
          <a:p>
            <a:pPr>
              <a:spcAft>
                <a:spcPts val="600"/>
              </a:spcAft>
            </a:pPr>
            <a:r>
              <a:rPr lang="en-CA" sz="2400" dirty="0">
                <a:solidFill>
                  <a:srgbClr val="333333"/>
                </a:solidFill>
                <a:latin typeface="Open Sans" panose="020B0606030504020204"/>
              </a:rPr>
              <a:t>Now a partnership of 11 Universities and 6 institutes&gt;</a:t>
            </a:r>
            <a:endParaRPr lang="en-CA" sz="2400" b="1" i="0" dirty="0">
              <a:solidFill>
                <a:srgbClr val="333333"/>
              </a:solidFill>
              <a:effectLst/>
              <a:latin typeface="Open Sans" panose="020B0606030504020204"/>
            </a:endParaRPr>
          </a:p>
          <a:p>
            <a:pPr marL="342900" indent="-342900">
              <a:spcAft>
                <a:spcPts val="600"/>
              </a:spcAft>
              <a:buFont typeface="Arial" panose="020B0604020202020204" pitchFamily="34" charset="0"/>
              <a:buChar char="•"/>
            </a:pPr>
            <a:endParaRPr lang="en-CA" sz="2400" dirty="0"/>
          </a:p>
        </p:txBody>
      </p:sp>
      <p:pic>
        <p:nvPicPr>
          <p:cNvPr id="1026" name="Picture 2">
            <a:extLst>
              <a:ext uri="{FF2B5EF4-FFF2-40B4-BE49-F238E27FC236}">
                <a16:creationId xmlns:a16="http://schemas.microsoft.com/office/drawing/2014/main" id="{FD310788-D161-B2E8-24A6-493A55B3281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512982" y="1671861"/>
            <a:ext cx="1905000" cy="13239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Vic logo - University of Victoria">
            <a:extLst>
              <a:ext uri="{FF2B5EF4-FFF2-40B4-BE49-F238E27FC236}">
                <a16:creationId xmlns:a16="http://schemas.microsoft.com/office/drawing/2014/main" id="{51E773E0-EAAF-0E59-9F77-12DBD3E1BA16}"/>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0241" y="1350189"/>
            <a:ext cx="2164459" cy="21222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Usage Guidelines - Communicators Toolkit - Simon Fraser University">
            <a:extLst>
              <a:ext uri="{FF2B5EF4-FFF2-40B4-BE49-F238E27FC236}">
                <a16:creationId xmlns:a16="http://schemas.microsoft.com/office/drawing/2014/main" id="{9C86246E-C4A4-E364-9669-4EDD317A4AF7}"/>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r="51677"/>
          <a:stretch/>
        </p:blipFill>
        <p:spPr bwMode="auto">
          <a:xfrm>
            <a:off x="3512407" y="1778457"/>
            <a:ext cx="1796455" cy="134493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iversité de Sherbrooke Vector Logo ...">
            <a:extLst>
              <a:ext uri="{FF2B5EF4-FFF2-40B4-BE49-F238E27FC236}">
                <a16:creationId xmlns:a16="http://schemas.microsoft.com/office/drawing/2014/main" id="{26C88BE4-5B8C-0CF4-D45E-EADDFE957CD4}"/>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953147" y="1498638"/>
            <a:ext cx="2867025" cy="1590675"/>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C082E43C-4179-3981-3106-247DBD94161B}"/>
              </a:ext>
            </a:extLst>
          </p:cNvPr>
          <p:cNvSpPr/>
          <p:nvPr/>
        </p:nvSpPr>
        <p:spPr>
          <a:xfrm>
            <a:off x="1" y="1317135"/>
            <a:ext cx="12216886" cy="2199749"/>
          </a:xfrm>
          <a:prstGeom prst="ellipse">
            <a:avLst/>
          </a:pr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22A7A9D2-7BB2-9E7A-AD36-662F9D106C13}"/>
              </a:ext>
            </a:extLst>
          </p:cNvPr>
          <p:cNvSpPr txBox="1"/>
          <p:nvPr/>
        </p:nvSpPr>
        <p:spPr>
          <a:xfrm>
            <a:off x="5566612" y="3147552"/>
            <a:ext cx="701026" cy="369332"/>
          </a:xfrm>
          <a:prstGeom prst="rect">
            <a:avLst/>
          </a:prstGeom>
          <a:noFill/>
        </p:spPr>
        <p:txBody>
          <a:bodyPr wrap="none" rtlCol="0">
            <a:spAutoFit/>
          </a:bodyPr>
          <a:lstStyle/>
          <a:p>
            <a:r>
              <a:rPr lang="en-US" b="1" dirty="0">
                <a:solidFill>
                  <a:srgbClr val="0000FF"/>
                </a:solidFill>
              </a:rPr>
              <a:t>New</a:t>
            </a:r>
            <a:endParaRPr lang="en-CA" b="1" dirty="0">
              <a:solidFill>
                <a:srgbClr val="0000FF"/>
              </a:solidFill>
            </a:endParaRPr>
          </a:p>
        </p:txBody>
      </p:sp>
      <p:pic>
        <p:nvPicPr>
          <p:cNvPr id="2" name="Picture 1">
            <a:extLst>
              <a:ext uri="{FF2B5EF4-FFF2-40B4-BE49-F238E27FC236}">
                <a16:creationId xmlns:a16="http://schemas.microsoft.com/office/drawing/2014/main" id="{8892DCF9-9EF9-A5F1-2764-0CDE3FBC6A32}"/>
              </a:ext>
            </a:extLst>
          </p:cNvPr>
          <p:cNvPicPr>
            <a:picLocks noChangeAspect="1"/>
          </p:cNvPicPr>
          <p:nvPr/>
        </p:nvPicPr>
        <p:blipFill>
          <a:blip r:embed="rId22"/>
          <a:srcRect l="29527" t="39576" r="29054" b="39931"/>
          <a:stretch>
            <a:fillRect/>
          </a:stretch>
        </p:blipFill>
        <p:spPr>
          <a:xfrm>
            <a:off x="125361" y="3177049"/>
            <a:ext cx="1291087" cy="638785"/>
          </a:xfrm>
          <a:prstGeom prst="rect">
            <a:avLst/>
          </a:prstGeom>
        </p:spPr>
      </p:pic>
    </p:spTree>
    <p:extLst>
      <p:ext uri="{BB962C8B-B14F-4D97-AF65-F5344CB8AC3E}">
        <p14:creationId xmlns:p14="http://schemas.microsoft.com/office/powerpoint/2010/main" val="1396711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741E2-B00E-8955-3712-47CDE4699C3B}"/>
              </a:ext>
            </a:extLst>
          </p:cNvPr>
          <p:cNvSpPr>
            <a:spLocks noGrp="1"/>
          </p:cNvSpPr>
          <p:nvPr>
            <p:ph type="title"/>
          </p:nvPr>
        </p:nvSpPr>
        <p:spPr/>
        <p:txBody>
          <a:bodyPr/>
          <a:lstStyle/>
          <a:p>
            <a:r>
              <a:rPr lang="en-US" dirty="0"/>
              <a:t>A Pan-Canadian Partnership</a:t>
            </a:r>
          </a:p>
        </p:txBody>
      </p:sp>
      <p:pic>
        <p:nvPicPr>
          <p:cNvPr id="5" name="Picture 4" descr="A person from a tree&#10;&#10;Description automatically generated with low confidence">
            <a:extLst>
              <a:ext uri="{FF2B5EF4-FFF2-40B4-BE49-F238E27FC236}">
                <a16:creationId xmlns:a16="http://schemas.microsoft.com/office/drawing/2014/main" id="{9A80E836-3941-0294-B79A-F825C4FB14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5128" y="1113184"/>
            <a:ext cx="6096222" cy="5240116"/>
          </a:xfrm>
          <a:prstGeom prst="rect">
            <a:avLst/>
          </a:prstGeom>
        </p:spPr>
      </p:pic>
      <p:sp>
        <p:nvSpPr>
          <p:cNvPr id="6" name="Content Placeholder 2">
            <a:extLst>
              <a:ext uri="{FF2B5EF4-FFF2-40B4-BE49-F238E27FC236}">
                <a16:creationId xmlns:a16="http://schemas.microsoft.com/office/drawing/2014/main" id="{66DE98BD-E3BB-9A14-4308-D5974ADD3AB2}"/>
              </a:ext>
            </a:extLst>
          </p:cNvPr>
          <p:cNvSpPr>
            <a:spLocks noGrp="1"/>
          </p:cNvSpPr>
          <p:nvPr>
            <p:ph sz="half" idx="1"/>
          </p:nvPr>
        </p:nvSpPr>
        <p:spPr>
          <a:xfrm>
            <a:off x="599585" y="1510198"/>
            <a:ext cx="5267815" cy="1252862"/>
          </a:xfrm>
        </p:spPr>
        <p:txBody>
          <a:bodyPr/>
          <a:lstStyle/>
          <a:p>
            <a:pPr>
              <a:lnSpc>
                <a:spcPct val="100000"/>
              </a:lnSpc>
            </a:pPr>
            <a:r>
              <a:rPr lang="en-CA" dirty="0"/>
              <a:t>SNOLAB – </a:t>
            </a:r>
            <a:r>
              <a:rPr lang="en-CA" b="1" dirty="0"/>
              <a:t>Premier facility </a:t>
            </a:r>
            <a:r>
              <a:rPr lang="en-CA" dirty="0"/>
              <a:t>in the world</a:t>
            </a:r>
          </a:p>
          <a:p>
            <a:pPr>
              <a:lnSpc>
                <a:spcPct val="125000"/>
              </a:lnSpc>
            </a:pPr>
            <a:r>
              <a:rPr lang="en-CA" b="1" dirty="0"/>
              <a:t>Pan-Canadian</a:t>
            </a:r>
            <a:r>
              <a:rPr lang="en-CA" dirty="0"/>
              <a:t> scientific effort </a:t>
            </a:r>
            <a:br>
              <a:rPr lang="en-CA" dirty="0"/>
            </a:br>
            <a:r>
              <a:rPr lang="en-CA" dirty="0"/>
              <a:t>leveraging </a:t>
            </a:r>
            <a:r>
              <a:rPr lang="en-CA" b="1" dirty="0"/>
              <a:t>world-class facilities</a:t>
            </a:r>
          </a:p>
          <a:p>
            <a:pPr>
              <a:lnSpc>
                <a:spcPct val="155000"/>
              </a:lnSpc>
            </a:pPr>
            <a:r>
              <a:rPr lang="en-CA" b="1" dirty="0"/>
              <a:t>Partnerships:</a:t>
            </a:r>
            <a:br>
              <a:rPr lang="en-US" sz="1400" dirty="0">
                <a:solidFill>
                  <a:srgbClr val="BA1F34"/>
                </a:solidFill>
              </a:rPr>
            </a:br>
            <a:br>
              <a:rPr lang="en-US" sz="1400" dirty="0">
                <a:solidFill>
                  <a:srgbClr val="BA1F34"/>
                </a:solidFill>
              </a:rPr>
            </a:br>
            <a:br>
              <a:rPr lang="en-US" sz="1400" dirty="0">
                <a:solidFill>
                  <a:srgbClr val="BA1F34"/>
                </a:solidFill>
              </a:rPr>
            </a:br>
            <a:endParaRPr lang="en-US" sz="1400" dirty="0">
              <a:solidFill>
                <a:srgbClr val="BA1F34"/>
              </a:solidFill>
            </a:endParaRPr>
          </a:p>
          <a:p>
            <a:endParaRPr lang="en-CA" dirty="0"/>
          </a:p>
          <a:p>
            <a:endParaRPr lang="en-CA" dirty="0"/>
          </a:p>
          <a:p>
            <a:endParaRPr lang="en-CA" dirty="0"/>
          </a:p>
          <a:p>
            <a:endParaRPr lang="en-US" dirty="0"/>
          </a:p>
        </p:txBody>
      </p:sp>
      <p:grpSp>
        <p:nvGrpSpPr>
          <p:cNvPr id="36" name="Group 35">
            <a:extLst>
              <a:ext uri="{FF2B5EF4-FFF2-40B4-BE49-F238E27FC236}">
                <a16:creationId xmlns:a16="http://schemas.microsoft.com/office/drawing/2014/main" id="{7E83C02A-A11D-98E1-2856-4EC853EB5A93}"/>
              </a:ext>
            </a:extLst>
          </p:cNvPr>
          <p:cNvGrpSpPr/>
          <p:nvPr/>
        </p:nvGrpSpPr>
        <p:grpSpPr>
          <a:xfrm>
            <a:off x="654196" y="3105510"/>
            <a:ext cx="1812990" cy="3620222"/>
            <a:chOff x="654196" y="2643485"/>
            <a:chExt cx="1812990" cy="3620222"/>
          </a:xfrm>
        </p:grpSpPr>
        <p:sp>
          <p:nvSpPr>
            <p:cNvPr id="12" name="TextBox 11">
              <a:extLst>
                <a:ext uri="{FF2B5EF4-FFF2-40B4-BE49-F238E27FC236}">
                  <a16:creationId xmlns:a16="http://schemas.microsoft.com/office/drawing/2014/main" id="{5B24ECF3-272D-6FAC-770F-699047DE7DDF}"/>
                </a:ext>
              </a:extLst>
            </p:cNvPr>
            <p:cNvSpPr txBox="1"/>
            <p:nvPr/>
          </p:nvSpPr>
          <p:spPr>
            <a:xfrm>
              <a:off x="861134" y="2643485"/>
              <a:ext cx="1606052" cy="3620222"/>
            </a:xfrm>
            <a:prstGeom prst="rect">
              <a:avLst/>
            </a:prstGeom>
            <a:noFill/>
          </p:spPr>
          <p:txBody>
            <a:bodyPr wrap="square" rtlCol="0">
              <a:spAutoFit/>
            </a:bodyPr>
            <a:lstStyle/>
            <a:p>
              <a:pPr>
                <a:lnSpc>
                  <a:spcPct val="125000"/>
                </a:lnSpc>
              </a:pPr>
              <a:r>
                <a:rPr lang="en-US" sz="1500" b="1" dirty="0">
                  <a:solidFill>
                    <a:srgbClr val="BA1F34"/>
                  </a:solidFill>
                </a:rPr>
                <a:t>11 </a:t>
              </a:r>
              <a:r>
                <a:rPr lang="en-US" sz="1500" b="1" dirty="0">
                  <a:solidFill>
                    <a:srgbClr val="BA1F34"/>
                  </a:solidFill>
                  <a:latin typeface="Open Sans" panose="020B0606030504020204" pitchFamily="34" charset="0"/>
                  <a:ea typeface="Open Sans" panose="020B0606030504020204" pitchFamily="34" charset="0"/>
                  <a:cs typeface="Open Sans" panose="020B0606030504020204" pitchFamily="34" charset="0"/>
                </a:rPr>
                <a:t>Universities</a:t>
              </a:r>
            </a:p>
            <a:p>
              <a:pPr>
                <a:lnSpc>
                  <a:spcPct val="125000"/>
                </a:lnSpc>
              </a:pP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Alberta</a:t>
              </a:r>
              <a:br>
                <a:rPr lang="en-US" sz="1400" b="1"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Carleton</a:t>
              </a:r>
            </a:p>
            <a:p>
              <a:pPr>
                <a:lnSpc>
                  <a:spcPct val="125000"/>
                </a:lnSpc>
              </a:pP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Laurentian</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McGill</a:t>
              </a:r>
            </a:p>
            <a:p>
              <a:pPr>
                <a:lnSpc>
                  <a:spcPct val="125000"/>
                </a:lnSpc>
              </a:pP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Montreal</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Queen’s</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Sherbrook</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Simon Fraser</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Toronto</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UBC</a:t>
              </a:r>
              <a:b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BA1F34"/>
                  </a:solidFill>
                  <a:latin typeface="Open Sans" panose="020B0606030504020204" pitchFamily="34" charset="0"/>
                  <a:ea typeface="Open Sans" panose="020B0606030504020204" pitchFamily="34" charset="0"/>
                  <a:cs typeface="Open Sans" panose="020B0606030504020204" pitchFamily="34" charset="0"/>
                </a:rPr>
                <a:t>Victoria</a:t>
              </a:r>
              <a:endParaRPr lang="en-US" sz="1400" dirty="0">
                <a:latin typeface="Open Sans" panose="020B0606030504020204" pitchFamily="34" charset="0"/>
                <a:ea typeface="Open Sans" panose="020B0606030504020204" pitchFamily="34" charset="0"/>
                <a:cs typeface="Open Sans" panose="020B0606030504020204" pitchFamily="34" charset="0"/>
              </a:endParaRPr>
            </a:p>
            <a:p>
              <a:endParaRPr lang="en-US" dirty="0"/>
            </a:p>
          </p:txBody>
        </p:sp>
        <p:sp>
          <p:nvSpPr>
            <p:cNvPr id="16" name="5-Point Star 15">
              <a:extLst>
                <a:ext uri="{FF2B5EF4-FFF2-40B4-BE49-F238E27FC236}">
                  <a16:creationId xmlns:a16="http://schemas.microsoft.com/office/drawing/2014/main" id="{2DBA3973-676B-48C9-9086-81598FF3D954}"/>
                </a:ext>
              </a:extLst>
            </p:cNvPr>
            <p:cNvSpPr/>
            <p:nvPr/>
          </p:nvSpPr>
          <p:spPr>
            <a:xfrm>
              <a:off x="654196" y="2738522"/>
              <a:ext cx="206938" cy="206938"/>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11BECA56-4CB0-5AA4-7741-031A4966D377}"/>
              </a:ext>
            </a:extLst>
          </p:cNvPr>
          <p:cNvGrpSpPr/>
          <p:nvPr/>
        </p:nvGrpSpPr>
        <p:grpSpPr>
          <a:xfrm>
            <a:off x="2523877" y="3105510"/>
            <a:ext cx="1729882" cy="2543004"/>
            <a:chOff x="2541195" y="2643485"/>
            <a:chExt cx="1729882" cy="2543004"/>
          </a:xfrm>
        </p:grpSpPr>
        <p:sp>
          <p:nvSpPr>
            <p:cNvPr id="13" name="TextBox 12">
              <a:extLst>
                <a:ext uri="{FF2B5EF4-FFF2-40B4-BE49-F238E27FC236}">
                  <a16:creationId xmlns:a16="http://schemas.microsoft.com/office/drawing/2014/main" id="{25ED106A-7DB6-77E6-D0E0-A1E5130BFB01}"/>
                </a:ext>
              </a:extLst>
            </p:cNvPr>
            <p:cNvSpPr txBox="1"/>
            <p:nvPr/>
          </p:nvSpPr>
          <p:spPr>
            <a:xfrm>
              <a:off x="2667387" y="2643485"/>
              <a:ext cx="1603690" cy="2543004"/>
            </a:xfrm>
            <a:prstGeom prst="rect">
              <a:avLst/>
            </a:prstGeom>
            <a:noFill/>
          </p:spPr>
          <p:txBody>
            <a:bodyPr wrap="square" rtlCol="0">
              <a:spAutoFit/>
            </a:bodyPr>
            <a:lstStyle/>
            <a:p>
              <a:pPr>
                <a:lnSpc>
                  <a:spcPct val="125000"/>
                </a:lnSpc>
              </a:pPr>
              <a:r>
                <a:rPr lang="en-US" sz="1500" b="1" dirty="0">
                  <a:solidFill>
                    <a:srgbClr val="0F2452"/>
                  </a:solidFill>
                  <a:latin typeface="Open Sans" panose="020B0606030504020204" pitchFamily="34" charset="0"/>
                  <a:ea typeface="Open Sans" panose="020B0606030504020204" pitchFamily="34" charset="0"/>
                  <a:cs typeface="Open Sans" panose="020B0606030504020204" pitchFamily="34" charset="0"/>
                </a:rPr>
                <a:t>6 Institutes</a:t>
              </a:r>
            </a:p>
            <a:p>
              <a:pPr>
                <a:lnSpc>
                  <a:spcPct val="125000"/>
                </a:lnSpc>
              </a:pP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CIFRA</a:t>
              </a:r>
              <a:b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CITA</a:t>
              </a:r>
            </a:p>
            <a:p>
              <a:pPr>
                <a:lnSpc>
                  <a:spcPct val="125000"/>
                </a:lnSpc>
              </a:pP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IPP</a:t>
              </a:r>
              <a:b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PI</a:t>
              </a:r>
            </a:p>
            <a:p>
              <a:pPr>
                <a:lnSpc>
                  <a:spcPct val="125000"/>
                </a:lnSpc>
              </a:pP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SNOLAB</a:t>
              </a:r>
              <a:b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t>TRIUMF</a:t>
              </a:r>
              <a:b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br>
              <a:endPar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endParaRPr>
            </a:p>
            <a:p>
              <a:endParaRPr lang="en-US" dirty="0">
                <a:solidFill>
                  <a:srgbClr val="0F2452"/>
                </a:solidFill>
              </a:endParaRPr>
            </a:p>
          </p:txBody>
        </p:sp>
        <p:sp>
          <p:nvSpPr>
            <p:cNvPr id="17" name="Triangle 16">
              <a:extLst>
                <a:ext uri="{FF2B5EF4-FFF2-40B4-BE49-F238E27FC236}">
                  <a16:creationId xmlns:a16="http://schemas.microsoft.com/office/drawing/2014/main" id="{09069FBC-E71E-C1DF-60C4-FC3223E00D31}"/>
                </a:ext>
              </a:extLst>
            </p:cNvPr>
            <p:cNvSpPr>
              <a:spLocks noChangeAspect="1"/>
            </p:cNvSpPr>
            <p:nvPr/>
          </p:nvSpPr>
          <p:spPr>
            <a:xfrm>
              <a:off x="2541195" y="2752074"/>
              <a:ext cx="166987" cy="144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76CCFE66-E140-42A2-13C2-4176AB8C9D19}"/>
              </a:ext>
            </a:extLst>
          </p:cNvPr>
          <p:cNvGrpSpPr/>
          <p:nvPr/>
        </p:nvGrpSpPr>
        <p:grpSpPr>
          <a:xfrm>
            <a:off x="4067772" y="3105510"/>
            <a:ext cx="1707770" cy="2543004"/>
            <a:chOff x="4189000" y="2643485"/>
            <a:chExt cx="1707770" cy="2543004"/>
          </a:xfrm>
        </p:grpSpPr>
        <p:sp>
          <p:nvSpPr>
            <p:cNvPr id="14" name="TextBox 13">
              <a:extLst>
                <a:ext uri="{FF2B5EF4-FFF2-40B4-BE49-F238E27FC236}">
                  <a16:creationId xmlns:a16="http://schemas.microsoft.com/office/drawing/2014/main" id="{B1932361-4533-11C4-E536-F1F443ECB741}"/>
                </a:ext>
              </a:extLst>
            </p:cNvPr>
            <p:cNvSpPr txBox="1"/>
            <p:nvPr/>
          </p:nvSpPr>
          <p:spPr>
            <a:xfrm>
              <a:off x="4293080" y="2643485"/>
              <a:ext cx="1603690" cy="2543004"/>
            </a:xfrm>
            <a:prstGeom prst="rect">
              <a:avLst/>
            </a:prstGeom>
            <a:noFill/>
          </p:spPr>
          <p:txBody>
            <a:bodyPr wrap="square" rtlCol="0">
              <a:spAutoFit/>
            </a:bodyPr>
            <a:lstStyle/>
            <a:p>
              <a:pPr>
                <a:lnSpc>
                  <a:spcPct val="125000"/>
                </a:lnSpc>
              </a:pPr>
              <a:r>
                <a:rPr lang="en-US" sz="1500" b="1"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Collaborators</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McMaster</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Regina</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Saskatchewan</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Waterloo</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Winnipeg</a:t>
              </a:r>
            </a:p>
            <a:p>
              <a:pPr>
                <a:lnSpc>
                  <a:spcPct val="125000"/>
                </a:lnSpc>
              </a:pPr>
              <a:r>
                <a:rPr lang="en-US" sz="1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York</a:t>
              </a:r>
              <a:br>
                <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rPr>
              </a:br>
              <a:endParaRPr lang="en-US" sz="1400" dirty="0">
                <a:solidFill>
                  <a:srgbClr val="0F2452"/>
                </a:solidFill>
                <a:latin typeface="Open Sans" panose="020B0606030504020204" pitchFamily="34" charset="0"/>
                <a:ea typeface="Open Sans" panose="020B0606030504020204" pitchFamily="34" charset="0"/>
                <a:cs typeface="Open Sans" panose="020B0606030504020204" pitchFamily="34" charset="0"/>
              </a:endParaRPr>
            </a:p>
            <a:p>
              <a:endParaRPr lang="en-US" dirty="0">
                <a:solidFill>
                  <a:srgbClr val="0F2452"/>
                </a:solidFill>
              </a:endParaRPr>
            </a:p>
          </p:txBody>
        </p:sp>
        <p:sp>
          <p:nvSpPr>
            <p:cNvPr id="19" name="Oval 18">
              <a:extLst>
                <a:ext uri="{FF2B5EF4-FFF2-40B4-BE49-F238E27FC236}">
                  <a16:creationId xmlns:a16="http://schemas.microsoft.com/office/drawing/2014/main" id="{6E01EA7A-219D-19A8-1924-3B35C1D020A1}"/>
                </a:ext>
              </a:extLst>
            </p:cNvPr>
            <p:cNvSpPr/>
            <p:nvPr/>
          </p:nvSpPr>
          <p:spPr>
            <a:xfrm>
              <a:off x="4189000" y="2769831"/>
              <a:ext cx="134428" cy="134428"/>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5-Point Star 22">
            <a:extLst>
              <a:ext uri="{FF2B5EF4-FFF2-40B4-BE49-F238E27FC236}">
                <a16:creationId xmlns:a16="http://schemas.microsoft.com/office/drawing/2014/main" id="{A30B9A9E-6627-2DF6-06C4-5562ECDB7B90}"/>
              </a:ext>
            </a:extLst>
          </p:cNvPr>
          <p:cNvSpPr/>
          <p:nvPr/>
        </p:nvSpPr>
        <p:spPr>
          <a:xfrm>
            <a:off x="5739557" y="4835135"/>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a:extLst>
              <a:ext uri="{FF2B5EF4-FFF2-40B4-BE49-F238E27FC236}">
                <a16:creationId xmlns:a16="http://schemas.microsoft.com/office/drawing/2014/main" id="{3685D537-A626-140D-239B-C5534A067413}"/>
              </a:ext>
            </a:extLst>
          </p:cNvPr>
          <p:cNvSpPr/>
          <p:nvPr/>
        </p:nvSpPr>
        <p:spPr>
          <a:xfrm>
            <a:off x="5866497" y="4810073"/>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5-Point Star 24">
            <a:extLst>
              <a:ext uri="{FF2B5EF4-FFF2-40B4-BE49-F238E27FC236}">
                <a16:creationId xmlns:a16="http://schemas.microsoft.com/office/drawing/2014/main" id="{ED00433B-A8A0-BE54-7456-425AC4494271}"/>
              </a:ext>
            </a:extLst>
          </p:cNvPr>
          <p:cNvSpPr/>
          <p:nvPr/>
        </p:nvSpPr>
        <p:spPr>
          <a:xfrm>
            <a:off x="5983300" y="4843445"/>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a:extLst>
              <a:ext uri="{FF2B5EF4-FFF2-40B4-BE49-F238E27FC236}">
                <a16:creationId xmlns:a16="http://schemas.microsoft.com/office/drawing/2014/main" id="{CCE624F1-3E82-0105-645B-0C8CE2C00318}"/>
              </a:ext>
            </a:extLst>
          </p:cNvPr>
          <p:cNvSpPr/>
          <p:nvPr/>
        </p:nvSpPr>
        <p:spPr>
          <a:xfrm>
            <a:off x="6817606" y="4319500"/>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5-Point Star 26">
            <a:extLst>
              <a:ext uri="{FF2B5EF4-FFF2-40B4-BE49-F238E27FC236}">
                <a16:creationId xmlns:a16="http://schemas.microsoft.com/office/drawing/2014/main" id="{1A18EEDD-33D0-61B9-F57A-25716EC66044}"/>
              </a:ext>
            </a:extLst>
          </p:cNvPr>
          <p:cNvSpPr/>
          <p:nvPr/>
        </p:nvSpPr>
        <p:spPr>
          <a:xfrm>
            <a:off x="9656412" y="5881265"/>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5-Point Star 27">
            <a:extLst>
              <a:ext uri="{FF2B5EF4-FFF2-40B4-BE49-F238E27FC236}">
                <a16:creationId xmlns:a16="http://schemas.microsoft.com/office/drawing/2014/main" id="{47A74B3B-DB6D-C480-3D71-51FAEAD25952}"/>
              </a:ext>
            </a:extLst>
          </p:cNvPr>
          <p:cNvSpPr/>
          <p:nvPr/>
        </p:nvSpPr>
        <p:spPr>
          <a:xfrm>
            <a:off x="9998595" y="5360503"/>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5-Point Star 28">
            <a:extLst>
              <a:ext uri="{FF2B5EF4-FFF2-40B4-BE49-F238E27FC236}">
                <a16:creationId xmlns:a16="http://schemas.microsoft.com/office/drawing/2014/main" id="{2B27DC69-781B-7D91-DA62-0887130C230C}"/>
              </a:ext>
            </a:extLst>
          </p:cNvPr>
          <p:cNvSpPr/>
          <p:nvPr/>
        </p:nvSpPr>
        <p:spPr>
          <a:xfrm>
            <a:off x="9904490" y="5796688"/>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5-Point Star 29">
            <a:extLst>
              <a:ext uri="{FF2B5EF4-FFF2-40B4-BE49-F238E27FC236}">
                <a16:creationId xmlns:a16="http://schemas.microsoft.com/office/drawing/2014/main" id="{048DAF44-3BA4-D1AE-DBB0-C0F8C189863B}"/>
              </a:ext>
            </a:extLst>
          </p:cNvPr>
          <p:cNvSpPr/>
          <p:nvPr/>
        </p:nvSpPr>
        <p:spPr>
          <a:xfrm>
            <a:off x="10072680" y="5464899"/>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5-Point Star 30">
            <a:extLst>
              <a:ext uri="{FF2B5EF4-FFF2-40B4-BE49-F238E27FC236}">
                <a16:creationId xmlns:a16="http://schemas.microsoft.com/office/drawing/2014/main" id="{BE575B67-EFC5-695F-B65F-9A9E32ED33D5}"/>
              </a:ext>
            </a:extLst>
          </p:cNvPr>
          <p:cNvSpPr/>
          <p:nvPr/>
        </p:nvSpPr>
        <p:spPr>
          <a:xfrm>
            <a:off x="10317155" y="5468074"/>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a:extLst>
              <a:ext uri="{FF2B5EF4-FFF2-40B4-BE49-F238E27FC236}">
                <a16:creationId xmlns:a16="http://schemas.microsoft.com/office/drawing/2014/main" id="{338787D2-C960-2801-2354-423C1278B715}"/>
              </a:ext>
            </a:extLst>
          </p:cNvPr>
          <p:cNvSpPr/>
          <p:nvPr/>
        </p:nvSpPr>
        <p:spPr>
          <a:xfrm>
            <a:off x="9692421" y="5647011"/>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riangle 32">
            <a:extLst>
              <a:ext uri="{FF2B5EF4-FFF2-40B4-BE49-F238E27FC236}">
                <a16:creationId xmlns:a16="http://schemas.microsoft.com/office/drawing/2014/main" id="{625694BF-174D-FA95-AD15-E52409F95491}"/>
              </a:ext>
            </a:extLst>
          </p:cNvPr>
          <p:cNvSpPr>
            <a:spLocks noChangeAspect="1"/>
          </p:cNvSpPr>
          <p:nvPr/>
        </p:nvSpPr>
        <p:spPr>
          <a:xfrm>
            <a:off x="6935725" y="4339584"/>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iangle 33">
            <a:extLst>
              <a:ext uri="{FF2B5EF4-FFF2-40B4-BE49-F238E27FC236}">
                <a16:creationId xmlns:a16="http://schemas.microsoft.com/office/drawing/2014/main" id="{A9A55B65-0F6A-DAF4-55E6-77508E2159B5}"/>
              </a:ext>
            </a:extLst>
          </p:cNvPr>
          <p:cNvSpPr>
            <a:spLocks noChangeAspect="1"/>
          </p:cNvSpPr>
          <p:nvPr/>
        </p:nvSpPr>
        <p:spPr>
          <a:xfrm>
            <a:off x="5966669" y="4997265"/>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iangle 34">
            <a:extLst>
              <a:ext uri="{FF2B5EF4-FFF2-40B4-BE49-F238E27FC236}">
                <a16:creationId xmlns:a16="http://schemas.microsoft.com/office/drawing/2014/main" id="{5FE420DF-950C-AD0D-2760-2393CE464010}"/>
              </a:ext>
            </a:extLst>
          </p:cNvPr>
          <p:cNvSpPr>
            <a:spLocks noChangeAspect="1"/>
          </p:cNvSpPr>
          <p:nvPr/>
        </p:nvSpPr>
        <p:spPr>
          <a:xfrm>
            <a:off x="9389938" y="5578472"/>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riangle 36">
            <a:extLst>
              <a:ext uri="{FF2B5EF4-FFF2-40B4-BE49-F238E27FC236}">
                <a16:creationId xmlns:a16="http://schemas.microsoft.com/office/drawing/2014/main" id="{64358E4B-4C73-5353-CA83-2E310AA7D16B}"/>
              </a:ext>
            </a:extLst>
          </p:cNvPr>
          <p:cNvSpPr>
            <a:spLocks noChangeAspect="1"/>
          </p:cNvSpPr>
          <p:nvPr/>
        </p:nvSpPr>
        <p:spPr>
          <a:xfrm>
            <a:off x="9534307" y="5850566"/>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riangle 37">
            <a:extLst>
              <a:ext uri="{FF2B5EF4-FFF2-40B4-BE49-F238E27FC236}">
                <a16:creationId xmlns:a16="http://schemas.microsoft.com/office/drawing/2014/main" id="{229AC062-530E-A5E3-E2F1-4C89029A92D3}"/>
              </a:ext>
            </a:extLst>
          </p:cNvPr>
          <p:cNvSpPr>
            <a:spLocks noChangeAspect="1"/>
          </p:cNvSpPr>
          <p:nvPr/>
        </p:nvSpPr>
        <p:spPr>
          <a:xfrm>
            <a:off x="9783084" y="5911921"/>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iangle 38">
            <a:extLst>
              <a:ext uri="{FF2B5EF4-FFF2-40B4-BE49-F238E27FC236}">
                <a16:creationId xmlns:a16="http://schemas.microsoft.com/office/drawing/2014/main" id="{CA601961-CE4B-A66B-7E40-60F5B86E222C}"/>
              </a:ext>
            </a:extLst>
          </p:cNvPr>
          <p:cNvSpPr>
            <a:spLocks noChangeAspect="1"/>
          </p:cNvSpPr>
          <p:nvPr/>
        </p:nvSpPr>
        <p:spPr>
          <a:xfrm>
            <a:off x="9679341" y="6024610"/>
            <a:ext cx="125240" cy="108000"/>
          </a:xfrm>
          <a:prstGeom prst="triangle">
            <a:avLst/>
          </a:prstGeom>
          <a:solidFill>
            <a:srgbClr val="0F2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BF6F86E2-8C3F-ACCC-526E-631B0EB5824F}"/>
              </a:ext>
            </a:extLst>
          </p:cNvPr>
          <p:cNvSpPr>
            <a:spLocks noChangeAspect="1"/>
          </p:cNvSpPr>
          <p:nvPr/>
        </p:nvSpPr>
        <p:spPr>
          <a:xfrm>
            <a:off x="7300678" y="4850242"/>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24A7E463-0564-EE41-52D0-63176C526A3F}"/>
              </a:ext>
            </a:extLst>
          </p:cNvPr>
          <p:cNvSpPr>
            <a:spLocks noChangeAspect="1"/>
          </p:cNvSpPr>
          <p:nvPr/>
        </p:nvSpPr>
        <p:spPr>
          <a:xfrm>
            <a:off x="7465138" y="5060751"/>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3EF0FAF9-065C-F92B-5EF4-A5488EDA3DCF}"/>
              </a:ext>
            </a:extLst>
          </p:cNvPr>
          <p:cNvSpPr>
            <a:spLocks noChangeAspect="1"/>
          </p:cNvSpPr>
          <p:nvPr/>
        </p:nvSpPr>
        <p:spPr>
          <a:xfrm>
            <a:off x="8037460" y="5337045"/>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6BC7F5B6-0BEF-3005-9707-191B10A998D0}"/>
              </a:ext>
            </a:extLst>
          </p:cNvPr>
          <p:cNvSpPr>
            <a:spLocks noChangeAspect="1"/>
          </p:cNvSpPr>
          <p:nvPr/>
        </p:nvSpPr>
        <p:spPr>
          <a:xfrm>
            <a:off x="9467844" y="6010200"/>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49BC9473-6FA8-A011-3AA6-5FE8ABF0B30C}"/>
              </a:ext>
            </a:extLst>
          </p:cNvPr>
          <p:cNvSpPr>
            <a:spLocks noChangeAspect="1"/>
          </p:cNvSpPr>
          <p:nvPr/>
        </p:nvSpPr>
        <p:spPr>
          <a:xfrm>
            <a:off x="9596927" y="6118200"/>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42E193F4-A349-9BB4-C0EC-9983E3CB0079}"/>
              </a:ext>
            </a:extLst>
          </p:cNvPr>
          <p:cNvSpPr>
            <a:spLocks noChangeAspect="1"/>
          </p:cNvSpPr>
          <p:nvPr/>
        </p:nvSpPr>
        <p:spPr>
          <a:xfrm>
            <a:off x="9737719" y="5810175"/>
            <a:ext cx="110080" cy="108000"/>
          </a:xfrm>
          <a:prstGeom prst="ellipse">
            <a:avLst/>
          </a:prstGeom>
          <a:solidFill>
            <a:schemeClr val="bg1">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C621451-8447-D310-F34B-689555106303}"/>
              </a:ext>
            </a:extLst>
          </p:cNvPr>
          <p:cNvSpPr txBox="1"/>
          <p:nvPr/>
        </p:nvSpPr>
        <p:spPr>
          <a:xfrm>
            <a:off x="9998595" y="5795713"/>
            <a:ext cx="881877" cy="276999"/>
          </a:xfrm>
          <a:prstGeom prst="rect">
            <a:avLst/>
          </a:prstGeom>
          <a:noFill/>
        </p:spPr>
        <p:txBody>
          <a:bodyPr wrap="square" rtlCol="0">
            <a:spAutoFit/>
          </a:bodyPr>
          <a:lstStyle/>
          <a:p>
            <a:r>
              <a:rPr lang="en-US" sz="1200" b="1" dirty="0">
                <a:solidFill>
                  <a:srgbClr val="C00000"/>
                </a:solidFill>
                <a:latin typeface="Open Sans Semibold" panose="020B0606030504020204" pitchFamily="34" charset="0"/>
                <a:ea typeface="Open Sans Semibold" panose="020B0606030504020204" pitchFamily="34" charset="0"/>
                <a:cs typeface="Open Sans Semibold" panose="020B0606030504020204" pitchFamily="34" charset="0"/>
              </a:rPr>
              <a:t>Queen’s</a:t>
            </a:r>
          </a:p>
        </p:txBody>
      </p:sp>
      <p:sp>
        <p:nvSpPr>
          <p:cNvPr id="9" name="TextBox 8">
            <a:extLst>
              <a:ext uri="{FF2B5EF4-FFF2-40B4-BE49-F238E27FC236}">
                <a16:creationId xmlns:a16="http://schemas.microsoft.com/office/drawing/2014/main" id="{EE5545B1-9547-9C74-9195-EA0735A2A810}"/>
              </a:ext>
            </a:extLst>
          </p:cNvPr>
          <p:cNvSpPr txBox="1"/>
          <p:nvPr/>
        </p:nvSpPr>
        <p:spPr>
          <a:xfrm>
            <a:off x="8810544" y="5316794"/>
            <a:ext cx="881877" cy="276999"/>
          </a:xfrm>
          <a:prstGeom prst="rect">
            <a:avLst/>
          </a:prstGeom>
          <a:noFill/>
        </p:spPr>
        <p:txBody>
          <a:bodyPr wrap="square" rtlCol="0">
            <a:spAutoFit/>
          </a:bodyPr>
          <a:lstStyle/>
          <a:p>
            <a:r>
              <a:rPr lang="en-US" sz="1200" b="1" dirty="0">
                <a:solidFill>
                  <a:srgbClr val="0F2452"/>
                </a:solidFill>
                <a:latin typeface="Open Sans Semibold" panose="020B0606030504020204" pitchFamily="34" charset="0"/>
                <a:ea typeface="Open Sans Semibold" panose="020B0606030504020204" pitchFamily="34" charset="0"/>
                <a:cs typeface="Open Sans Semibold" panose="020B0606030504020204" pitchFamily="34" charset="0"/>
              </a:rPr>
              <a:t>SNOLAB</a:t>
            </a:r>
          </a:p>
        </p:txBody>
      </p:sp>
      <p:sp>
        <p:nvSpPr>
          <p:cNvPr id="3" name="5-Point Star 27">
            <a:extLst>
              <a:ext uri="{FF2B5EF4-FFF2-40B4-BE49-F238E27FC236}">
                <a16:creationId xmlns:a16="http://schemas.microsoft.com/office/drawing/2014/main" id="{8FA197E4-C824-D72E-0304-D57E0F38D83E}"/>
              </a:ext>
            </a:extLst>
          </p:cNvPr>
          <p:cNvSpPr/>
          <p:nvPr/>
        </p:nvSpPr>
        <p:spPr>
          <a:xfrm>
            <a:off x="9441094" y="5558387"/>
            <a:ext cx="148169" cy="148169"/>
          </a:xfrm>
          <a:prstGeom prst="star5">
            <a:avLst/>
          </a:prstGeom>
          <a:solidFill>
            <a:srgbClr val="BA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022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3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34" grpId="0" animBg="1"/>
      <p:bldP spid="35" grpId="0" animBg="1"/>
      <p:bldP spid="37" grpId="0" animBg="1"/>
      <p:bldP spid="38" grpId="0" animBg="1"/>
      <p:bldP spid="38" grpId="1" animBg="1"/>
      <p:bldP spid="39" grpId="0" animBg="1"/>
      <p:bldP spid="39" grpId="1" animBg="1"/>
      <p:bldP spid="41" grpId="0" animBg="1"/>
      <p:bldP spid="42" grpId="0" animBg="1"/>
      <p:bldP spid="43" grpId="0" animBg="1"/>
      <p:bldP spid="44" grpId="0" animBg="1"/>
      <p:bldP spid="45" grpId="0" animBg="1"/>
      <p:bldP spid="46" grpId="0" animBg="1"/>
      <p:bldP spid="9"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A0784C1-0CC0-71CE-D445-35C4B1E1985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FD7D62A-1FCF-C52C-3D34-40850B71D1E1}"/>
              </a:ext>
            </a:extLst>
          </p:cNvPr>
          <p:cNvSpPr txBox="1"/>
          <p:nvPr/>
        </p:nvSpPr>
        <p:spPr>
          <a:xfrm>
            <a:off x="7047273" y="213541"/>
            <a:ext cx="4007828" cy="369332"/>
          </a:xfrm>
          <a:prstGeom prst="rect">
            <a:avLst/>
          </a:prstGeom>
          <a:noFill/>
        </p:spPr>
        <p:txBody>
          <a:bodyPr wrap="none" rtlCol="0">
            <a:spAutoFit/>
          </a:bodyPr>
          <a:lstStyle/>
          <a:p>
            <a:r>
              <a:rPr lang="en-US" b="1" dirty="0">
                <a:solidFill>
                  <a:srgbClr val="0000FF"/>
                </a:solidFill>
              </a:rPr>
              <a:t>NSERC-MRS Funding Ramping UP:</a:t>
            </a:r>
            <a:endParaRPr lang="en-CA" b="1" dirty="0">
              <a:solidFill>
                <a:srgbClr val="0000FF"/>
              </a:solidFill>
            </a:endParaRPr>
          </a:p>
        </p:txBody>
      </p:sp>
      <p:sp>
        <p:nvSpPr>
          <p:cNvPr id="7" name="TextBox 6">
            <a:extLst>
              <a:ext uri="{FF2B5EF4-FFF2-40B4-BE49-F238E27FC236}">
                <a16:creationId xmlns:a16="http://schemas.microsoft.com/office/drawing/2014/main" id="{EA3D80FB-A93D-D96D-FA79-094AA4DE0DF6}"/>
              </a:ext>
            </a:extLst>
          </p:cNvPr>
          <p:cNvSpPr txBox="1"/>
          <p:nvPr/>
        </p:nvSpPr>
        <p:spPr>
          <a:xfrm>
            <a:off x="181198" y="1337381"/>
            <a:ext cx="5873713" cy="532453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dirty="0"/>
              <a:t>15 new Faculty in cross-disciplinary positions hired by McDonald Institute. Now University supported.</a:t>
            </a:r>
          </a:p>
          <a:p>
            <a:pPr marL="285750" indent="-285750">
              <a:spcAft>
                <a:spcPts val="1200"/>
              </a:spcAft>
              <a:buFont typeface="Arial" panose="020B0604020202020204" pitchFamily="34" charset="0"/>
              <a:buChar char="•"/>
            </a:pPr>
            <a:r>
              <a:rPr lang="en-US" dirty="0"/>
              <a:t>This spawned about 12 more faculty positions to build on these groups.</a:t>
            </a:r>
          </a:p>
          <a:p>
            <a:pPr marL="285750" indent="-285750">
              <a:spcAft>
                <a:spcPts val="1200"/>
              </a:spcAft>
              <a:buFont typeface="Arial" panose="020B0604020202020204" pitchFamily="34" charset="0"/>
              <a:buChar char="•"/>
            </a:pPr>
            <a:r>
              <a:rPr lang="en-US" dirty="0"/>
              <a:t>New faculty members developed interest in astroparticle physics. Over 80 faculty have had significant engagement with MI during the CFREF period.</a:t>
            </a:r>
          </a:p>
          <a:p>
            <a:pPr marL="285750" indent="-285750">
              <a:spcAft>
                <a:spcPts val="1200"/>
              </a:spcAft>
              <a:buFont typeface="Arial" panose="020B0604020202020204" pitchFamily="34" charset="0"/>
              <a:buChar char="•"/>
            </a:pPr>
            <a:r>
              <a:rPr lang="en-US" dirty="0"/>
              <a:t>Initiated substantial growth in astroparticle physics theory</a:t>
            </a:r>
          </a:p>
          <a:p>
            <a:pPr marL="285750" indent="-285750">
              <a:spcAft>
                <a:spcPts val="1200"/>
              </a:spcAft>
              <a:buFont typeface="Arial" panose="020B0604020202020204" pitchFamily="34" charset="0"/>
              <a:buChar char="•"/>
            </a:pPr>
            <a:r>
              <a:rPr lang="en-US" dirty="0"/>
              <a:t>Many hundreds of HQP supported across Canada</a:t>
            </a:r>
          </a:p>
          <a:p>
            <a:pPr marL="285750" indent="-285750">
              <a:spcAft>
                <a:spcPts val="1200"/>
              </a:spcAft>
              <a:buFont typeface="Arial" panose="020B0604020202020204" pitchFamily="34" charset="0"/>
              <a:buChar char="•"/>
            </a:pPr>
            <a:r>
              <a:rPr lang="en-US" dirty="0"/>
              <a:t>Substantial support for key projects via faculty, HQP, engineering and technical resources. </a:t>
            </a:r>
          </a:p>
          <a:p>
            <a:pPr marL="285750" indent="-285750">
              <a:spcAft>
                <a:spcPts val="1200"/>
              </a:spcAft>
              <a:buFont typeface="Arial" panose="020B0604020202020204" pitchFamily="34" charset="0"/>
              <a:buChar char="•"/>
            </a:pPr>
            <a:r>
              <a:rPr lang="en-US" dirty="0"/>
              <a:t>Community support &amp; Network development </a:t>
            </a:r>
          </a:p>
          <a:p>
            <a:endParaRPr lang="en-CA" dirty="0"/>
          </a:p>
        </p:txBody>
      </p:sp>
      <p:sp>
        <p:nvSpPr>
          <p:cNvPr id="3" name="Rectangle 2">
            <a:extLst>
              <a:ext uri="{FF2B5EF4-FFF2-40B4-BE49-F238E27FC236}">
                <a16:creationId xmlns:a16="http://schemas.microsoft.com/office/drawing/2014/main" id="{EBDDE19F-61A8-C95B-AAC2-901A681E1136}"/>
              </a:ext>
            </a:extLst>
          </p:cNvPr>
          <p:cNvSpPr/>
          <p:nvPr/>
        </p:nvSpPr>
        <p:spPr>
          <a:xfrm>
            <a:off x="140110" y="625965"/>
            <a:ext cx="5955890" cy="5833829"/>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70884482-A43C-0A93-19C6-FA9E9C5F95DD}"/>
              </a:ext>
            </a:extLst>
          </p:cNvPr>
          <p:cNvSpPr/>
          <p:nvPr/>
        </p:nvSpPr>
        <p:spPr>
          <a:xfrm>
            <a:off x="6111811" y="625964"/>
            <a:ext cx="5955890" cy="5833829"/>
          </a:xfrm>
          <a:prstGeom prst="rect">
            <a:avLst/>
          </a:prstGeom>
          <a:noFill/>
          <a:ln w="28575">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43EABD8B-BC4D-EFA4-AEA0-06CD00FEEE71}"/>
              </a:ext>
            </a:extLst>
          </p:cNvPr>
          <p:cNvSpPr txBox="1"/>
          <p:nvPr/>
        </p:nvSpPr>
        <p:spPr>
          <a:xfrm>
            <a:off x="1500589" y="212076"/>
            <a:ext cx="3087705" cy="369332"/>
          </a:xfrm>
          <a:prstGeom prst="rect">
            <a:avLst/>
          </a:prstGeom>
          <a:noFill/>
        </p:spPr>
        <p:txBody>
          <a:bodyPr wrap="none" rtlCol="0">
            <a:spAutoFit/>
          </a:bodyPr>
          <a:lstStyle/>
          <a:p>
            <a:r>
              <a:rPr lang="en-US" b="1" dirty="0">
                <a:solidFill>
                  <a:srgbClr val="0000FF"/>
                </a:solidFill>
              </a:rPr>
              <a:t>CFREF Funding Complete:</a:t>
            </a:r>
            <a:endParaRPr lang="en-CA" b="1" dirty="0">
              <a:solidFill>
                <a:srgbClr val="0000FF"/>
              </a:solidFill>
            </a:endParaRPr>
          </a:p>
        </p:txBody>
      </p:sp>
      <p:sp>
        <p:nvSpPr>
          <p:cNvPr id="8" name="TextBox 7">
            <a:extLst>
              <a:ext uri="{FF2B5EF4-FFF2-40B4-BE49-F238E27FC236}">
                <a16:creationId xmlns:a16="http://schemas.microsoft.com/office/drawing/2014/main" id="{B315745F-35A1-1255-90D5-59DBD7534664}"/>
              </a:ext>
            </a:extLst>
          </p:cNvPr>
          <p:cNvSpPr txBox="1"/>
          <p:nvPr/>
        </p:nvSpPr>
        <p:spPr>
          <a:xfrm>
            <a:off x="6318287" y="1337381"/>
            <a:ext cx="5873713" cy="461664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dirty="0"/>
              <a:t>Significant new engineering, and technical support through an MRS like “Integrated Project Delivery Office”. Hubs strategically placed across Canada with 17 FTE personnel supported.</a:t>
            </a:r>
          </a:p>
          <a:p>
            <a:pPr marL="285750" indent="-285750">
              <a:spcAft>
                <a:spcPts val="1200"/>
              </a:spcAft>
              <a:buFont typeface="Arial" panose="020B0604020202020204" pitchFamily="34" charset="0"/>
              <a:buChar char="•"/>
            </a:pPr>
            <a:r>
              <a:rPr lang="en-US" dirty="0"/>
              <a:t>Pool of talent will include mechanical, structural, cryogenic, electrical, project management…</a:t>
            </a:r>
          </a:p>
          <a:p>
            <a:pPr marL="285750" indent="-285750">
              <a:spcAft>
                <a:spcPts val="1200"/>
              </a:spcAft>
              <a:buFont typeface="Arial" panose="020B0604020202020204" pitchFamily="34" charset="0"/>
              <a:buChar char="•"/>
            </a:pPr>
            <a:r>
              <a:rPr lang="en-US" dirty="0"/>
              <a:t>Allocated through Prioritization Board.</a:t>
            </a:r>
          </a:p>
          <a:p>
            <a:pPr marL="285750" indent="-285750">
              <a:spcAft>
                <a:spcPts val="1200"/>
              </a:spcAft>
              <a:buFont typeface="Arial" panose="020B0604020202020204" pitchFamily="34" charset="0"/>
              <a:buChar char="•"/>
            </a:pPr>
            <a:r>
              <a:rPr lang="en-US" dirty="0"/>
              <a:t>Strong continued support for research programs through HQP, other personnel</a:t>
            </a:r>
          </a:p>
          <a:p>
            <a:pPr marL="285750" indent="-285750">
              <a:spcAft>
                <a:spcPts val="1200"/>
              </a:spcAft>
              <a:buFont typeface="Arial" panose="020B0604020202020204" pitchFamily="34" charset="0"/>
              <a:buChar char="•"/>
            </a:pPr>
            <a:r>
              <a:rPr lang="en-US" dirty="0"/>
              <a:t>New partnership with Sherbrooke, Simon Fraser, Victoria and CITA</a:t>
            </a:r>
          </a:p>
          <a:p>
            <a:pPr marL="285750" indent="-285750">
              <a:spcAft>
                <a:spcPts val="1200"/>
              </a:spcAft>
              <a:buFont typeface="Arial" panose="020B0604020202020204" pitchFamily="34" charset="0"/>
              <a:buChar char="•"/>
            </a:pPr>
            <a:r>
              <a:rPr lang="en-US" dirty="0"/>
              <a:t>Technology development</a:t>
            </a:r>
          </a:p>
          <a:p>
            <a:endParaRPr lang="en-CA" dirty="0"/>
          </a:p>
        </p:txBody>
      </p:sp>
      <p:sp>
        <p:nvSpPr>
          <p:cNvPr id="9" name="TextBox 8">
            <a:extLst>
              <a:ext uri="{FF2B5EF4-FFF2-40B4-BE49-F238E27FC236}">
                <a16:creationId xmlns:a16="http://schemas.microsoft.com/office/drawing/2014/main" id="{C2405AFB-9B93-E684-30AE-C37D531274D9}"/>
              </a:ext>
            </a:extLst>
          </p:cNvPr>
          <p:cNvSpPr txBox="1"/>
          <p:nvPr/>
        </p:nvSpPr>
        <p:spPr>
          <a:xfrm>
            <a:off x="1500588" y="811638"/>
            <a:ext cx="3365024" cy="369332"/>
          </a:xfrm>
          <a:prstGeom prst="rect">
            <a:avLst/>
          </a:prstGeom>
          <a:noFill/>
        </p:spPr>
        <p:txBody>
          <a:bodyPr wrap="none" rtlCol="0">
            <a:spAutoFit/>
          </a:bodyPr>
          <a:lstStyle/>
          <a:p>
            <a:r>
              <a:rPr lang="en-US" b="1" dirty="0">
                <a:solidFill>
                  <a:srgbClr val="0000FF"/>
                </a:solidFill>
              </a:rPr>
              <a:t>Scientific Capacity Building:</a:t>
            </a:r>
            <a:endParaRPr lang="en-CA" b="1" dirty="0">
              <a:solidFill>
                <a:srgbClr val="0000FF"/>
              </a:solidFill>
            </a:endParaRPr>
          </a:p>
        </p:txBody>
      </p:sp>
      <p:sp>
        <p:nvSpPr>
          <p:cNvPr id="11" name="TextBox 10">
            <a:extLst>
              <a:ext uri="{FF2B5EF4-FFF2-40B4-BE49-F238E27FC236}">
                <a16:creationId xmlns:a16="http://schemas.microsoft.com/office/drawing/2014/main" id="{D79D50A9-63E5-326F-3B0E-8A11578BE2AB}"/>
              </a:ext>
            </a:extLst>
          </p:cNvPr>
          <p:cNvSpPr txBox="1"/>
          <p:nvPr/>
        </p:nvSpPr>
        <p:spPr>
          <a:xfrm>
            <a:off x="7332607" y="799659"/>
            <a:ext cx="2595775" cy="369332"/>
          </a:xfrm>
          <a:prstGeom prst="rect">
            <a:avLst/>
          </a:prstGeom>
          <a:noFill/>
        </p:spPr>
        <p:txBody>
          <a:bodyPr wrap="none" rtlCol="0">
            <a:spAutoFit/>
          </a:bodyPr>
          <a:lstStyle/>
          <a:p>
            <a:r>
              <a:rPr lang="en-US" b="1" dirty="0">
                <a:solidFill>
                  <a:srgbClr val="0000FF"/>
                </a:solidFill>
              </a:rPr>
              <a:t>Addressing the Gaps:</a:t>
            </a:r>
            <a:endParaRPr lang="en-CA" b="1" dirty="0">
              <a:solidFill>
                <a:srgbClr val="0000FF"/>
              </a:solidFill>
            </a:endParaRPr>
          </a:p>
        </p:txBody>
      </p:sp>
    </p:spTree>
    <p:extLst>
      <p:ext uri="{BB962C8B-B14F-4D97-AF65-F5344CB8AC3E}">
        <p14:creationId xmlns:p14="http://schemas.microsoft.com/office/powerpoint/2010/main" val="251025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8"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245437" y="1765175"/>
            <a:ext cx="11701125" cy="4247317"/>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CA" sz="2000" b="1" dirty="0">
                <a:latin typeface="Times New Roman" panose="02020603050405020304" pitchFamily="18" charset="0"/>
                <a:cs typeface="Times New Roman" panose="02020603050405020304" pitchFamily="18" charset="0"/>
              </a:rPr>
              <a:t>CFREF completed:</a:t>
            </a:r>
            <a:r>
              <a:rPr lang="en-CA" sz="2000" dirty="0">
                <a:latin typeface="Times New Roman" panose="02020603050405020304" pitchFamily="18" charset="0"/>
                <a:cs typeface="Times New Roman" panose="02020603050405020304" pitchFamily="18" charset="0"/>
              </a:rPr>
              <a:t> All spending complete. Accounts closed. Final annual reports due to CFREF Sept 2026</a:t>
            </a: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r>
              <a:rPr lang="en-CA" sz="2000" b="1" dirty="0">
                <a:latin typeface="Times New Roman" panose="02020603050405020304" pitchFamily="18" charset="0"/>
                <a:cs typeface="Times New Roman" panose="02020603050405020304" pitchFamily="18" charset="0"/>
              </a:rPr>
              <a:t>NSERC-MRS In progress: </a:t>
            </a:r>
          </a:p>
          <a:p>
            <a:pPr marL="800100" lvl="1"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First two years (18.2 M$) received. Nominally April 2024 – March 2026 but with extra year spend down at NSERC we are budgeting this April 2024 – March 2027 </a:t>
            </a:r>
          </a:p>
          <a:p>
            <a:pPr marL="800100" lvl="1" indent="-342900">
              <a:spcAft>
                <a:spcPts val="12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Final three years (27.3 M$) has also been reviewed, approved and received. Budgetted  ~ April 2027 – March 2030 including the one year spend down.  </a:t>
            </a: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FE6ED51D-C6B3-DDF0-5EFB-69E20DFBD0F0}"/>
              </a:ext>
            </a:extLst>
          </p:cNvPr>
          <p:cNvSpPr txBox="1"/>
          <p:nvPr/>
        </p:nvSpPr>
        <p:spPr>
          <a:xfrm>
            <a:off x="4574658" y="660567"/>
            <a:ext cx="3042684" cy="461665"/>
          </a:xfrm>
          <a:prstGeom prst="rect">
            <a:avLst/>
          </a:prstGeom>
          <a:noFill/>
        </p:spPr>
        <p:txBody>
          <a:bodyPr wrap="square">
            <a:spAutoFit/>
          </a:bodyPr>
          <a:lstStyle/>
          <a:p>
            <a:r>
              <a:rPr lang="en-US" sz="2400" dirty="0">
                <a:solidFill>
                  <a:srgbClr val="0000FF"/>
                </a:solidFill>
                <a:latin typeface="Open Sans" panose="020B0606030504020204"/>
              </a:rPr>
              <a:t>Funding Situation</a:t>
            </a:r>
            <a:endParaRPr lang="en-CA" sz="2400" dirty="0">
              <a:solidFill>
                <a:srgbClr val="0000FF"/>
              </a:solidFill>
              <a:latin typeface="Open Sans" panose="020B0606030504020204"/>
            </a:endParaRPr>
          </a:p>
        </p:txBody>
      </p:sp>
      <p:graphicFrame>
        <p:nvGraphicFramePr>
          <p:cNvPr id="2" name="Table 1">
            <a:extLst>
              <a:ext uri="{FF2B5EF4-FFF2-40B4-BE49-F238E27FC236}">
                <a16:creationId xmlns:a16="http://schemas.microsoft.com/office/drawing/2014/main" id="{05465372-64D4-A724-F970-27BB1B45B99F}"/>
              </a:ext>
            </a:extLst>
          </p:cNvPr>
          <p:cNvGraphicFramePr>
            <a:graphicFrameLocks noGrp="1"/>
          </p:cNvGraphicFramePr>
          <p:nvPr>
            <p:extLst>
              <p:ext uri="{D42A27DB-BD31-4B8C-83A1-F6EECF244321}">
                <p14:modId xmlns:p14="http://schemas.microsoft.com/office/powerpoint/2010/main" val="3673055553"/>
              </p:ext>
            </p:extLst>
          </p:nvPr>
        </p:nvGraphicFramePr>
        <p:xfrm>
          <a:off x="505477" y="5047448"/>
          <a:ext cx="11018238" cy="1112520"/>
        </p:xfrm>
        <a:graphic>
          <a:graphicData uri="http://schemas.openxmlformats.org/drawingml/2006/table">
            <a:tbl>
              <a:tblPr firstRow="1" bandRow="1">
                <a:tableStyleId>{5C22544A-7EE6-4342-B048-85BDC9FD1C3A}</a:tableStyleId>
              </a:tblPr>
              <a:tblGrid>
                <a:gridCol w="1574034">
                  <a:extLst>
                    <a:ext uri="{9D8B030D-6E8A-4147-A177-3AD203B41FA5}">
                      <a16:colId xmlns:a16="http://schemas.microsoft.com/office/drawing/2014/main" val="469281140"/>
                    </a:ext>
                  </a:extLst>
                </a:gridCol>
                <a:gridCol w="1574034">
                  <a:extLst>
                    <a:ext uri="{9D8B030D-6E8A-4147-A177-3AD203B41FA5}">
                      <a16:colId xmlns:a16="http://schemas.microsoft.com/office/drawing/2014/main" val="4019574978"/>
                    </a:ext>
                  </a:extLst>
                </a:gridCol>
                <a:gridCol w="1574034">
                  <a:extLst>
                    <a:ext uri="{9D8B030D-6E8A-4147-A177-3AD203B41FA5}">
                      <a16:colId xmlns:a16="http://schemas.microsoft.com/office/drawing/2014/main" val="2719603872"/>
                    </a:ext>
                  </a:extLst>
                </a:gridCol>
                <a:gridCol w="1574034">
                  <a:extLst>
                    <a:ext uri="{9D8B030D-6E8A-4147-A177-3AD203B41FA5}">
                      <a16:colId xmlns:a16="http://schemas.microsoft.com/office/drawing/2014/main" val="801660523"/>
                    </a:ext>
                  </a:extLst>
                </a:gridCol>
                <a:gridCol w="1574034">
                  <a:extLst>
                    <a:ext uri="{9D8B030D-6E8A-4147-A177-3AD203B41FA5}">
                      <a16:colId xmlns:a16="http://schemas.microsoft.com/office/drawing/2014/main" val="810396347"/>
                    </a:ext>
                  </a:extLst>
                </a:gridCol>
                <a:gridCol w="1574034">
                  <a:extLst>
                    <a:ext uri="{9D8B030D-6E8A-4147-A177-3AD203B41FA5}">
                      <a16:colId xmlns:a16="http://schemas.microsoft.com/office/drawing/2014/main" val="1514448906"/>
                    </a:ext>
                  </a:extLst>
                </a:gridCol>
                <a:gridCol w="1574034">
                  <a:extLst>
                    <a:ext uri="{9D8B030D-6E8A-4147-A177-3AD203B41FA5}">
                      <a16:colId xmlns:a16="http://schemas.microsoft.com/office/drawing/2014/main" val="154637611"/>
                    </a:ext>
                  </a:extLst>
                </a:gridCol>
              </a:tblGrid>
              <a:tr h="370840">
                <a:tc>
                  <a:txBody>
                    <a:bodyPr/>
                    <a:lstStyle/>
                    <a:p>
                      <a:endParaRPr lang="en-CA" dirty="0"/>
                    </a:p>
                  </a:txBody>
                  <a:tcPr/>
                </a:tc>
                <a:tc>
                  <a:txBody>
                    <a:bodyPr/>
                    <a:lstStyle/>
                    <a:p>
                      <a:pPr algn="ctr"/>
                      <a:r>
                        <a:rPr lang="en-US" dirty="0"/>
                        <a:t>2024-25</a:t>
                      </a:r>
                      <a:endParaRPr lang="en-CA" dirty="0"/>
                    </a:p>
                  </a:txBody>
                  <a:tcPr/>
                </a:tc>
                <a:tc>
                  <a:txBody>
                    <a:bodyPr/>
                    <a:lstStyle/>
                    <a:p>
                      <a:pPr algn="ctr"/>
                      <a:r>
                        <a:rPr lang="en-US" dirty="0"/>
                        <a:t>2025-26</a:t>
                      </a:r>
                      <a:endParaRPr lang="en-CA" dirty="0"/>
                    </a:p>
                  </a:txBody>
                  <a:tcPr/>
                </a:tc>
                <a:tc>
                  <a:txBody>
                    <a:bodyPr/>
                    <a:lstStyle/>
                    <a:p>
                      <a:pPr algn="ctr"/>
                      <a:r>
                        <a:rPr lang="en-US" dirty="0"/>
                        <a:t>2026-27</a:t>
                      </a:r>
                      <a:endParaRPr lang="en-CA" dirty="0"/>
                    </a:p>
                  </a:txBody>
                  <a:tcPr/>
                </a:tc>
                <a:tc>
                  <a:txBody>
                    <a:bodyPr/>
                    <a:lstStyle/>
                    <a:p>
                      <a:pPr algn="ctr"/>
                      <a:r>
                        <a:rPr lang="en-US" dirty="0"/>
                        <a:t>2027-28</a:t>
                      </a:r>
                      <a:endParaRPr lang="en-CA" dirty="0"/>
                    </a:p>
                  </a:txBody>
                  <a:tcPr/>
                </a:tc>
                <a:tc>
                  <a:txBody>
                    <a:bodyPr/>
                    <a:lstStyle/>
                    <a:p>
                      <a:pPr algn="ctr"/>
                      <a:r>
                        <a:rPr lang="en-US" dirty="0"/>
                        <a:t>2028-29</a:t>
                      </a:r>
                      <a:endParaRPr lang="en-CA" dirty="0"/>
                    </a:p>
                  </a:txBody>
                  <a:tcPr/>
                </a:tc>
                <a:tc>
                  <a:txBody>
                    <a:bodyPr/>
                    <a:lstStyle/>
                    <a:p>
                      <a:pPr algn="ctr"/>
                      <a:r>
                        <a:rPr lang="en-US" dirty="0"/>
                        <a:t>2029-30</a:t>
                      </a:r>
                      <a:endParaRPr lang="en-CA" dirty="0"/>
                    </a:p>
                  </a:txBody>
                  <a:tcPr/>
                </a:tc>
                <a:extLst>
                  <a:ext uri="{0D108BD9-81ED-4DB2-BD59-A6C34878D82A}">
                    <a16:rowId xmlns:a16="http://schemas.microsoft.com/office/drawing/2014/main" val="3282005488"/>
                  </a:ext>
                </a:extLst>
              </a:tr>
              <a:tr h="370840">
                <a:tc>
                  <a:txBody>
                    <a:bodyPr/>
                    <a:lstStyle/>
                    <a:p>
                      <a:r>
                        <a:rPr lang="en-US" dirty="0"/>
                        <a:t>First 2 years</a:t>
                      </a:r>
                      <a:endParaRPr lang="en-CA" dirty="0"/>
                    </a:p>
                  </a:txBody>
                  <a:tcPr/>
                </a:tc>
                <a:tc>
                  <a:txBody>
                    <a:bodyPr/>
                    <a:lstStyle/>
                    <a:p>
                      <a:pPr algn="ctr"/>
                      <a:r>
                        <a:rPr lang="en-US" dirty="0"/>
                        <a:t>0</a:t>
                      </a:r>
                      <a:endParaRPr lang="en-CA" dirty="0"/>
                    </a:p>
                  </a:txBody>
                  <a:tcPr>
                    <a:solidFill>
                      <a:schemeClr val="accent6">
                        <a:lumMod val="20000"/>
                        <a:lumOff val="80000"/>
                      </a:schemeClr>
                    </a:solidFill>
                  </a:tcPr>
                </a:tc>
                <a:tc>
                  <a:txBody>
                    <a:bodyPr/>
                    <a:lstStyle/>
                    <a:p>
                      <a:pPr algn="ctr"/>
                      <a:r>
                        <a:rPr lang="en-US" dirty="0"/>
                        <a:t>9.1</a:t>
                      </a:r>
                      <a:endParaRPr lang="en-CA" dirty="0"/>
                    </a:p>
                  </a:txBody>
                  <a:tcPr>
                    <a:solidFill>
                      <a:schemeClr val="accent6">
                        <a:lumMod val="20000"/>
                        <a:lumOff val="80000"/>
                      </a:schemeClr>
                    </a:solidFill>
                  </a:tcPr>
                </a:tc>
                <a:tc>
                  <a:txBody>
                    <a:bodyPr/>
                    <a:lstStyle/>
                    <a:p>
                      <a:pPr algn="ctr"/>
                      <a:r>
                        <a:rPr lang="en-US" dirty="0"/>
                        <a:t>9.1</a:t>
                      </a:r>
                      <a:endParaRPr lang="en-CA" dirty="0"/>
                    </a:p>
                  </a:txBody>
                  <a:tcPr>
                    <a:solidFill>
                      <a:srgbClr val="FCC8BE"/>
                    </a:solidFill>
                  </a:tcPr>
                </a:tc>
                <a:tc>
                  <a:txBody>
                    <a:bodyPr/>
                    <a:lstStyle/>
                    <a:p>
                      <a:pPr algn="ctr"/>
                      <a:endParaRPr lang="en-CA"/>
                    </a:p>
                  </a:txBody>
                  <a:tcPr/>
                </a:tc>
                <a:tc>
                  <a:txBody>
                    <a:bodyPr/>
                    <a:lstStyle/>
                    <a:p>
                      <a:pPr algn="ctr"/>
                      <a:endParaRPr lang="en-CA"/>
                    </a:p>
                  </a:txBody>
                  <a:tcPr/>
                </a:tc>
                <a:tc>
                  <a:txBody>
                    <a:bodyPr/>
                    <a:lstStyle/>
                    <a:p>
                      <a:pPr algn="ctr"/>
                      <a:endParaRPr lang="en-CA"/>
                    </a:p>
                  </a:txBody>
                  <a:tcPr/>
                </a:tc>
                <a:extLst>
                  <a:ext uri="{0D108BD9-81ED-4DB2-BD59-A6C34878D82A}">
                    <a16:rowId xmlns:a16="http://schemas.microsoft.com/office/drawing/2014/main" val="3316711827"/>
                  </a:ext>
                </a:extLst>
              </a:tr>
              <a:tr h="370840">
                <a:tc>
                  <a:txBody>
                    <a:bodyPr/>
                    <a:lstStyle/>
                    <a:p>
                      <a:r>
                        <a:rPr lang="en-US" dirty="0"/>
                        <a:t>Final 3 years</a:t>
                      </a:r>
                      <a:endParaRPr lang="en-CA" dirty="0"/>
                    </a:p>
                  </a:txBody>
                  <a:tcPr/>
                </a:tc>
                <a:tc>
                  <a:txBody>
                    <a:bodyPr/>
                    <a:lstStyle/>
                    <a:p>
                      <a:pPr algn="ctr"/>
                      <a:endParaRPr lang="en-CA" dirty="0"/>
                    </a:p>
                  </a:txBody>
                  <a:tcPr/>
                </a:tc>
                <a:tc>
                  <a:txBody>
                    <a:bodyPr/>
                    <a:lstStyle/>
                    <a:p>
                      <a:pPr algn="ctr"/>
                      <a:endParaRPr lang="en-CA" dirty="0"/>
                    </a:p>
                  </a:txBody>
                  <a:tcPr/>
                </a:tc>
                <a:tc>
                  <a:txBody>
                    <a:bodyPr/>
                    <a:lstStyle/>
                    <a:p>
                      <a:pPr algn="ctr"/>
                      <a:endParaRPr lang="en-CA" dirty="0"/>
                    </a:p>
                  </a:txBody>
                  <a:tcPr>
                    <a:solidFill>
                      <a:schemeClr val="accent6">
                        <a:lumMod val="20000"/>
                        <a:lumOff val="80000"/>
                      </a:schemeClr>
                    </a:solidFill>
                  </a:tcPr>
                </a:tc>
                <a:tc>
                  <a:txBody>
                    <a:bodyPr/>
                    <a:lstStyle/>
                    <a:p>
                      <a:pPr algn="ctr"/>
                      <a:r>
                        <a:rPr lang="en-US" dirty="0"/>
                        <a:t>9.1</a:t>
                      </a:r>
                      <a:endParaRPr lang="en-CA" dirty="0"/>
                    </a:p>
                  </a:txBody>
                  <a:tcPr>
                    <a:solidFill>
                      <a:schemeClr val="accent6">
                        <a:lumMod val="20000"/>
                        <a:lumOff val="80000"/>
                      </a:schemeClr>
                    </a:solidFill>
                  </a:tcPr>
                </a:tc>
                <a:tc>
                  <a:txBody>
                    <a:bodyPr/>
                    <a:lstStyle/>
                    <a:p>
                      <a:pPr algn="ctr"/>
                      <a:r>
                        <a:rPr lang="en-US" dirty="0"/>
                        <a:t>9.1</a:t>
                      </a:r>
                      <a:endParaRPr lang="en-CA" dirty="0"/>
                    </a:p>
                  </a:txBody>
                  <a:tcPr>
                    <a:solidFill>
                      <a:schemeClr val="accent6">
                        <a:lumMod val="20000"/>
                        <a:lumOff val="80000"/>
                      </a:schemeClr>
                    </a:solidFill>
                  </a:tcPr>
                </a:tc>
                <a:tc>
                  <a:txBody>
                    <a:bodyPr/>
                    <a:lstStyle/>
                    <a:p>
                      <a:pPr algn="ctr"/>
                      <a:r>
                        <a:rPr lang="en-US" dirty="0"/>
                        <a:t>9.1</a:t>
                      </a:r>
                      <a:endParaRPr lang="en-CA" dirty="0"/>
                    </a:p>
                  </a:txBody>
                  <a:tcPr>
                    <a:solidFill>
                      <a:srgbClr val="FCC8BE"/>
                    </a:solidFill>
                  </a:tcPr>
                </a:tc>
                <a:extLst>
                  <a:ext uri="{0D108BD9-81ED-4DB2-BD59-A6C34878D82A}">
                    <a16:rowId xmlns:a16="http://schemas.microsoft.com/office/drawing/2014/main" val="3540968847"/>
                  </a:ext>
                </a:extLst>
              </a:tr>
            </a:tbl>
          </a:graphicData>
        </a:graphic>
      </p:graphicFrame>
    </p:spTree>
    <p:extLst>
      <p:ext uri="{BB962C8B-B14F-4D97-AF65-F5344CB8AC3E}">
        <p14:creationId xmlns:p14="http://schemas.microsoft.com/office/powerpoint/2010/main" val="82636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F8B0E946-8E71-4C2F-AEAE-CE51BADED56F}"/>
              </a:ext>
            </a:extLst>
          </p:cNvPr>
          <p:cNvSpPr txBox="1"/>
          <p:nvPr/>
        </p:nvSpPr>
        <p:spPr>
          <a:xfrm>
            <a:off x="130711" y="69675"/>
            <a:ext cx="7081251" cy="7432804"/>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en-CA" sz="2400" b="1" dirty="0">
                <a:solidFill>
                  <a:prstClr val="black"/>
                </a:solidFill>
                <a:latin typeface="Aptos" panose="020B0004020202020204" pitchFamily="34" charset="0"/>
                <a:cs typeface="Times New Roman" panose="02020603050405020304" pitchFamily="18" charset="0"/>
              </a:rPr>
              <a:t>Scope: </a:t>
            </a:r>
            <a:r>
              <a:rPr lang="en-CA" sz="2400" dirty="0">
                <a:solidFill>
                  <a:prstClr val="black"/>
                </a:solidFill>
                <a:latin typeface="Aptos" panose="020B0004020202020204" pitchFamily="34" charset="0"/>
                <a:cs typeface="Times New Roman" panose="02020603050405020304" pitchFamily="18" charset="0"/>
              </a:rPr>
              <a:t>T</a:t>
            </a: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he Institute is providing support for the initial research &amp; development of projects and for the ongoing science delivery, primarily at the Universities where the initial R&amp;D is occurring.</a:t>
            </a:r>
          </a:p>
          <a:p>
            <a:pPr marR="0" lvl="0" algn="l" defTabSz="914400" rtl="0" eaLnBrk="1" fontAlgn="auto" latinLnBrk="0" hangingPunct="1">
              <a:lnSpc>
                <a:spcPct val="100000"/>
              </a:lnSpc>
              <a:spcBef>
                <a:spcPts val="0"/>
              </a:spcBef>
              <a:spcAft>
                <a:spcPts val="0"/>
              </a:spcAft>
              <a:buClrTx/>
              <a:buSzTx/>
              <a:tabLst/>
              <a:defRPr/>
            </a:pPr>
            <a:endParaRPr lang="en-CA" sz="2400" dirty="0">
              <a:solidFill>
                <a:prstClr val="black"/>
              </a:solidFill>
              <a:latin typeface="Aptos" panose="020B000402020202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kumimoji="0" lang="en-CA" sz="2400" b="1"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Focus: </a:t>
            </a: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The Institute was initially created with a focus on ensuring Canadian scientists were leading in the science that benefits from having the premier underground facility, SNOLAB,  in their backyard. </a:t>
            </a:r>
          </a:p>
          <a:p>
            <a:pPr marR="0" lvl="0" algn="l" defTabSz="914400" rtl="0" eaLnBrk="1" fontAlgn="auto" latinLnBrk="0" hangingPunct="1">
              <a:lnSpc>
                <a:spcPct val="100000"/>
              </a:lnSpc>
              <a:spcBef>
                <a:spcPts val="0"/>
              </a:spcBef>
              <a:spcAft>
                <a:spcPts val="0"/>
              </a:spcAft>
              <a:buClrTx/>
              <a:buSzTx/>
              <a:tabLst/>
              <a:defRPr/>
            </a:pPr>
            <a:endParaRPr lang="en-CA" sz="2400" dirty="0">
              <a:solidFill>
                <a:prstClr val="black"/>
              </a:solidFill>
              <a:latin typeface="Aptos" panose="020B000402020202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en-CA" sz="2400" b="1" dirty="0">
                <a:solidFill>
                  <a:prstClr val="black"/>
                </a:solidFill>
                <a:latin typeface="Aptos" panose="020B0004020202020204" pitchFamily="34" charset="0"/>
                <a:cs typeface="Times New Roman" panose="02020603050405020304" pitchFamily="18" charset="0"/>
              </a:rPr>
              <a:t>P</a:t>
            </a:r>
            <a:r>
              <a:rPr kumimoji="0" lang="en-CA" sz="2400" b="1" i="0" u="none" strike="noStrike" kern="1200" cap="none" spc="0" normalizeH="0" baseline="0" noProof="0" dirty="0" err="1">
                <a:ln>
                  <a:noFill/>
                </a:ln>
                <a:solidFill>
                  <a:prstClr val="black"/>
                </a:solidFill>
                <a:effectLst/>
                <a:uLnTx/>
                <a:uFillTx/>
                <a:latin typeface="Aptos" panose="020B0004020202020204" pitchFamily="34" charset="0"/>
                <a:cs typeface="Times New Roman" panose="02020603050405020304" pitchFamily="18" charset="0"/>
              </a:rPr>
              <a:t>hysics</a:t>
            </a: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 objective focus on:</a:t>
            </a:r>
          </a:p>
          <a:p>
            <a:pPr marL="800100" lvl="1" indent="-342900">
              <a:buFont typeface="Arial" panose="020B0604020202020204" pitchFamily="34" charset="0"/>
              <a:buChar char="•"/>
              <a:defRPr/>
            </a:pPr>
            <a:r>
              <a:rPr lang="en-CA" sz="2400" dirty="0">
                <a:solidFill>
                  <a:prstClr val="black"/>
                </a:solidFill>
                <a:latin typeface="Aptos" panose="020B0004020202020204" pitchFamily="34" charset="0"/>
                <a:cs typeface="Times New Roman" panose="02020603050405020304" pitchFamily="18" charset="0"/>
              </a:rPr>
              <a:t>Dark Matter</a:t>
            </a:r>
          </a:p>
          <a:p>
            <a:pPr marL="800100" lvl="1" indent="-342900">
              <a:buFont typeface="Arial" panose="020B0604020202020204" pitchFamily="34" charset="0"/>
              <a:buChar char="•"/>
              <a:defRPr/>
            </a:pP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Fundamental Properties of neutrinos</a:t>
            </a:r>
          </a:p>
          <a:p>
            <a:pPr marL="800100" lvl="1" indent="-342900">
              <a:buFont typeface="Arial" panose="020B0604020202020204" pitchFamily="34" charset="0"/>
              <a:buChar char="•"/>
              <a:defRPr/>
            </a:pP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Neutrinoless double beta decay</a:t>
            </a:r>
          </a:p>
          <a:p>
            <a:pPr marL="800100" lvl="1" indent="-342900">
              <a:spcAft>
                <a:spcPts val="600"/>
              </a:spcAft>
              <a:buFont typeface="Arial" panose="020B0604020202020204" pitchFamily="34" charset="0"/>
              <a:buChar char="•"/>
              <a:defRPr/>
            </a:pPr>
            <a:r>
              <a:rPr lang="en-CA" sz="2400" dirty="0">
                <a:solidFill>
                  <a:prstClr val="black"/>
                </a:solidFill>
                <a:latin typeface="Aptos" panose="020B0004020202020204" pitchFamily="34" charset="0"/>
                <a:cs typeface="Times New Roman" panose="02020603050405020304" pitchFamily="18" charset="0"/>
              </a:rPr>
              <a:t>Multi-messenger Physics</a:t>
            </a:r>
          </a:p>
          <a:p>
            <a:pPr>
              <a:defRPr/>
            </a:pPr>
            <a:r>
              <a:rPr lang="en-CA" sz="2400" dirty="0">
                <a:solidFill>
                  <a:prstClr val="black"/>
                </a:solidFill>
                <a:latin typeface="Aptos" panose="020B0004020202020204" pitchFamily="34" charset="0"/>
                <a:cs typeface="Times New Roman" panose="02020603050405020304" pitchFamily="18" charset="0"/>
              </a:rPr>
              <a:t>In addition to SNOLAB </a:t>
            </a: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we </a:t>
            </a:r>
            <a:r>
              <a:rPr lang="en-CA" sz="2400" dirty="0">
                <a:solidFill>
                  <a:prstClr val="black"/>
                </a:solidFill>
                <a:latin typeface="Aptos" panose="020B0004020202020204" pitchFamily="34" charset="0"/>
                <a:cs typeface="Times New Roman" panose="02020603050405020304" pitchFamily="18" charset="0"/>
              </a:rPr>
              <a:t>also now benefit from the underwater facilities at Ocean Networks Canada.</a:t>
            </a: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CA" sz="2000" dirty="0">
              <a:solidFill>
                <a:srgbClr val="333333"/>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3255182-204B-5A29-2B0C-9FAAAF825F22}"/>
              </a:ext>
            </a:extLst>
          </p:cNvPr>
          <p:cNvPicPr>
            <a:picLocks noChangeAspect="1"/>
          </p:cNvPicPr>
          <p:nvPr/>
        </p:nvPicPr>
        <p:blipFill>
          <a:blip r:embed="rId3">
            <a:extLst>
              <a:ext uri="{28A0092B-C50C-407E-A947-70E740481C1C}">
                <a14:useLocalDpi xmlns:a14="http://schemas.microsoft.com/office/drawing/2010/main" val="0"/>
              </a:ext>
            </a:extLst>
          </a:blip>
          <a:srcRect l="12357" r="12357"/>
          <a:stretch/>
        </p:blipFill>
        <p:spPr>
          <a:xfrm>
            <a:off x="7034975" y="764960"/>
            <a:ext cx="5444613" cy="4821273"/>
          </a:xfrm>
          <a:prstGeom prst="rect">
            <a:avLst/>
          </a:prstGeom>
        </p:spPr>
      </p:pic>
    </p:spTree>
    <p:extLst>
      <p:ext uri="{BB962C8B-B14F-4D97-AF65-F5344CB8AC3E}">
        <p14:creationId xmlns:p14="http://schemas.microsoft.com/office/powerpoint/2010/main" val="1756965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09A7FE-8E72-DCC6-38FE-DBE710ADB15D}"/>
              </a:ext>
            </a:extLst>
          </p:cNvPr>
          <p:cNvSpPr>
            <a:spLocks noGrp="1"/>
          </p:cNvSpPr>
          <p:nvPr>
            <p:ph type="title"/>
          </p:nvPr>
        </p:nvSpPr>
        <p:spPr>
          <a:xfrm>
            <a:off x="599585" y="685800"/>
            <a:ext cx="10994308" cy="904326"/>
          </a:xfrm>
        </p:spPr>
        <p:txBody>
          <a:bodyPr/>
          <a:lstStyle/>
          <a:p>
            <a:r>
              <a:rPr lang="en-CA" dirty="0"/>
              <a:t>Delivering the Science: </a:t>
            </a:r>
            <a:br>
              <a:rPr lang="en-CA" dirty="0"/>
            </a:br>
            <a:r>
              <a:rPr lang="en-CA" dirty="0"/>
              <a:t>McDonald Institute</a:t>
            </a:r>
          </a:p>
        </p:txBody>
      </p:sp>
      <p:sp>
        <p:nvSpPr>
          <p:cNvPr id="11" name="Oval 10">
            <a:extLst>
              <a:ext uri="{FF2B5EF4-FFF2-40B4-BE49-F238E27FC236}">
                <a16:creationId xmlns:a16="http://schemas.microsoft.com/office/drawing/2014/main" id="{33D7ED14-729D-C98B-DC9C-F8E5E74C8867}"/>
              </a:ext>
            </a:extLst>
          </p:cNvPr>
          <p:cNvSpPr/>
          <p:nvPr/>
        </p:nvSpPr>
        <p:spPr>
          <a:xfrm>
            <a:off x="4730625" y="2431678"/>
            <a:ext cx="2755900" cy="2755900"/>
          </a:xfrm>
          <a:prstGeom prst="ellipse">
            <a:avLst/>
          </a:prstGeom>
          <a:solidFill>
            <a:schemeClr val="bg2"/>
          </a:solidFill>
          <a:ln w="1905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itle 2">
            <a:extLst>
              <a:ext uri="{FF2B5EF4-FFF2-40B4-BE49-F238E27FC236}">
                <a16:creationId xmlns:a16="http://schemas.microsoft.com/office/drawing/2014/main" id="{E01F797D-E1FD-03EE-03DC-EAFE5CEB3FCE}"/>
              </a:ext>
            </a:extLst>
          </p:cNvPr>
          <p:cNvSpPr txBox="1">
            <a:spLocks/>
          </p:cNvSpPr>
          <p:nvPr/>
        </p:nvSpPr>
        <p:spPr>
          <a:xfrm>
            <a:off x="4936418" y="3527910"/>
            <a:ext cx="2344314" cy="56343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600" b="1" i="0" kern="120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gn="ctr"/>
            <a:r>
              <a:rPr lang="en-CA" sz="4000" dirty="0">
                <a:solidFill>
                  <a:schemeClr val="tx1"/>
                </a:solidFill>
                <a:latin typeface="Open Sans" panose="020B0606030504020204" pitchFamily="34" charset="0"/>
                <a:ea typeface="Open Sans" panose="020B0606030504020204" pitchFamily="34" charset="0"/>
                <a:cs typeface="Open Sans" panose="020B0606030504020204" pitchFamily="34" charset="0"/>
              </a:rPr>
              <a:t>MI</a:t>
            </a:r>
          </a:p>
        </p:txBody>
      </p:sp>
      <p:sp>
        <p:nvSpPr>
          <p:cNvPr id="29" name="TextBox 28">
            <a:extLst>
              <a:ext uri="{FF2B5EF4-FFF2-40B4-BE49-F238E27FC236}">
                <a16:creationId xmlns:a16="http://schemas.microsoft.com/office/drawing/2014/main" id="{E5C0F33F-57D4-535C-772C-AC1AA956EB09}"/>
              </a:ext>
            </a:extLst>
          </p:cNvPr>
          <p:cNvSpPr txBox="1"/>
          <p:nvPr/>
        </p:nvSpPr>
        <p:spPr>
          <a:xfrm>
            <a:off x="599584" y="1950689"/>
            <a:ext cx="2828593" cy="609975"/>
          </a:xfrm>
          <a:prstGeom prst="rect">
            <a:avLst/>
          </a:prstGeom>
          <a:noFill/>
        </p:spPr>
        <p:txBody>
          <a:bodyPr wrap="square" rtlCol="0">
            <a:spAutoFit/>
          </a:bodyPr>
          <a:lstStyle/>
          <a:p>
            <a:pP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Integrated Project </a:t>
            </a:r>
            <a:br>
              <a:rPr lang="en-CA" sz="1400" dirty="0">
                <a:latin typeface="Open Sans" panose="020B0606030504020204" pitchFamily="34" charset="0"/>
                <a:ea typeface="Open Sans" panose="020B0606030504020204" pitchFamily="34" charset="0"/>
                <a:cs typeface="Open Sans" panose="020B0606030504020204" pitchFamily="34" charset="0"/>
              </a:rPr>
            </a:br>
            <a:r>
              <a:rPr lang="en-CA" sz="1400" dirty="0">
                <a:latin typeface="Open Sans" panose="020B0606030504020204" pitchFamily="34" charset="0"/>
                <a:ea typeface="Open Sans" panose="020B0606030504020204" pitchFamily="34" charset="0"/>
                <a:cs typeface="Open Sans" panose="020B0606030504020204" pitchFamily="34" charset="0"/>
              </a:rPr>
              <a:t>Delivery Office</a:t>
            </a:r>
          </a:p>
        </p:txBody>
      </p:sp>
      <p:sp>
        <p:nvSpPr>
          <p:cNvPr id="44" name="TextBox 43">
            <a:extLst>
              <a:ext uri="{FF2B5EF4-FFF2-40B4-BE49-F238E27FC236}">
                <a16:creationId xmlns:a16="http://schemas.microsoft.com/office/drawing/2014/main" id="{4F4541F4-7A54-624E-7AF5-A5754374E5D5}"/>
              </a:ext>
            </a:extLst>
          </p:cNvPr>
          <p:cNvSpPr txBox="1"/>
          <p:nvPr/>
        </p:nvSpPr>
        <p:spPr>
          <a:xfrm>
            <a:off x="599584" y="3005736"/>
            <a:ext cx="2108200" cy="609975"/>
          </a:xfrm>
          <a:prstGeom prst="rect">
            <a:avLst/>
          </a:prstGeom>
          <a:noFill/>
        </p:spPr>
        <p:txBody>
          <a:bodyPr wrap="square" rtlCol="0">
            <a:spAutoFit/>
          </a:bodyPr>
          <a:lstStyle/>
          <a:p>
            <a:pP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Catalyzing critical </a:t>
            </a:r>
            <a:br>
              <a:rPr lang="en-CA" sz="1400" dirty="0">
                <a:latin typeface="Open Sans" panose="020B0606030504020204" pitchFamily="34" charset="0"/>
                <a:ea typeface="Open Sans" panose="020B0606030504020204" pitchFamily="34" charset="0"/>
                <a:cs typeface="Open Sans" panose="020B0606030504020204" pitchFamily="34" charset="0"/>
              </a:rPr>
            </a:br>
            <a:r>
              <a:rPr lang="en-CA" sz="1400" dirty="0">
                <a:latin typeface="Open Sans" panose="020B0606030504020204" pitchFamily="34" charset="0"/>
                <a:ea typeface="Open Sans" panose="020B0606030504020204" pitchFamily="34" charset="0"/>
                <a:cs typeface="Open Sans" panose="020B0606030504020204" pitchFamily="34" charset="0"/>
              </a:rPr>
              <a:t>innovations</a:t>
            </a:r>
          </a:p>
        </p:txBody>
      </p:sp>
      <p:sp>
        <p:nvSpPr>
          <p:cNvPr id="50" name="TextBox 49">
            <a:extLst>
              <a:ext uri="{FF2B5EF4-FFF2-40B4-BE49-F238E27FC236}">
                <a16:creationId xmlns:a16="http://schemas.microsoft.com/office/drawing/2014/main" id="{834DE1D0-8BED-2FC2-2A17-281D8C044334}"/>
              </a:ext>
            </a:extLst>
          </p:cNvPr>
          <p:cNvSpPr txBox="1"/>
          <p:nvPr/>
        </p:nvSpPr>
        <p:spPr>
          <a:xfrm>
            <a:off x="599584" y="4109322"/>
            <a:ext cx="2613437" cy="609975"/>
          </a:xfrm>
          <a:prstGeom prst="rect">
            <a:avLst/>
          </a:prstGeom>
          <a:noFill/>
        </p:spPr>
        <p:txBody>
          <a:bodyPr wrap="square" rtlCol="0">
            <a:spAutoFit/>
          </a:bodyPr>
          <a:lstStyle/>
          <a:p>
            <a:pP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Enhancing accessibility </a:t>
            </a:r>
            <a:br>
              <a:rPr lang="en-CA" sz="1400" dirty="0">
                <a:latin typeface="Open Sans" panose="020B0606030504020204" pitchFamily="34" charset="0"/>
                <a:ea typeface="Open Sans" panose="020B0606030504020204" pitchFamily="34" charset="0"/>
                <a:cs typeface="Open Sans" panose="020B0606030504020204" pitchFamily="34" charset="0"/>
              </a:rPr>
            </a:br>
            <a:r>
              <a:rPr lang="en-CA" sz="1400" dirty="0">
                <a:latin typeface="Open Sans" panose="020B0606030504020204" pitchFamily="34" charset="0"/>
                <a:ea typeface="Open Sans" panose="020B0606030504020204" pitchFamily="34" charset="0"/>
                <a:cs typeface="Open Sans" panose="020B0606030504020204" pitchFamily="34" charset="0"/>
              </a:rPr>
              <a:t>and scientific training </a:t>
            </a:r>
          </a:p>
        </p:txBody>
      </p:sp>
      <p:sp>
        <p:nvSpPr>
          <p:cNvPr id="1039" name="TextBox 1038">
            <a:extLst>
              <a:ext uri="{FF2B5EF4-FFF2-40B4-BE49-F238E27FC236}">
                <a16:creationId xmlns:a16="http://schemas.microsoft.com/office/drawing/2014/main" id="{E9ECAAC9-A78E-4FC0-2207-4EE2DF797846}"/>
              </a:ext>
            </a:extLst>
          </p:cNvPr>
          <p:cNvSpPr txBox="1"/>
          <p:nvPr/>
        </p:nvSpPr>
        <p:spPr>
          <a:xfrm>
            <a:off x="599584" y="5249576"/>
            <a:ext cx="2633175" cy="609975"/>
          </a:xfrm>
          <a:prstGeom prst="rect">
            <a:avLst/>
          </a:prstGeom>
          <a:noFill/>
        </p:spPr>
        <p:txBody>
          <a:bodyPr wrap="square" rtlCol="0">
            <a:spAutoFit/>
          </a:bodyPr>
          <a:lstStyle/>
          <a:p>
            <a:pP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Disruptive research:</a:t>
            </a:r>
            <a:br>
              <a:rPr lang="en-CA" sz="1400" dirty="0">
                <a:latin typeface="Open Sans" panose="020B0606030504020204" pitchFamily="34" charset="0"/>
                <a:ea typeface="Open Sans" panose="020B0606030504020204" pitchFamily="34" charset="0"/>
                <a:cs typeface="Open Sans" panose="020B0606030504020204" pitchFamily="34" charset="0"/>
              </a:rPr>
            </a:br>
            <a:r>
              <a:rPr lang="en-CA" sz="1400" dirty="0">
                <a:latin typeface="Open Sans" panose="020B0606030504020204" pitchFamily="34" charset="0"/>
                <a:ea typeface="Open Sans" panose="020B0606030504020204" pitchFamily="34" charset="0"/>
                <a:cs typeface="Open Sans" panose="020B0606030504020204" pitchFamily="34" charset="0"/>
              </a:rPr>
              <a:t>cross-disciplinary approach</a:t>
            </a:r>
          </a:p>
        </p:txBody>
      </p:sp>
      <p:sp>
        <p:nvSpPr>
          <p:cNvPr id="33" name="Oval 32">
            <a:extLst>
              <a:ext uri="{FF2B5EF4-FFF2-40B4-BE49-F238E27FC236}">
                <a16:creationId xmlns:a16="http://schemas.microsoft.com/office/drawing/2014/main" id="{34CE6F98-A749-4163-3D05-24E22921F69E}"/>
              </a:ext>
            </a:extLst>
          </p:cNvPr>
          <p:cNvSpPr/>
          <p:nvPr/>
        </p:nvSpPr>
        <p:spPr>
          <a:xfrm>
            <a:off x="4222773" y="1923826"/>
            <a:ext cx="3771605" cy="3771605"/>
          </a:xfrm>
          <a:prstGeom prst="ellipse">
            <a:avLst/>
          </a:prstGeom>
          <a:noFill/>
          <a:ln w="381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59">
            <a:extLst>
              <a:ext uri="{FF2B5EF4-FFF2-40B4-BE49-F238E27FC236}">
                <a16:creationId xmlns:a16="http://schemas.microsoft.com/office/drawing/2014/main" id="{A0CF8B9C-EC74-1D6E-8190-6E1BE49E5142}"/>
              </a:ext>
            </a:extLst>
          </p:cNvPr>
          <p:cNvGrpSpPr/>
          <p:nvPr/>
        </p:nvGrpSpPr>
        <p:grpSpPr>
          <a:xfrm>
            <a:off x="3357039" y="1981273"/>
            <a:ext cx="1686882" cy="581794"/>
            <a:chOff x="3357039" y="1981273"/>
            <a:chExt cx="1686882" cy="581794"/>
          </a:xfrm>
        </p:grpSpPr>
        <p:sp>
          <p:nvSpPr>
            <p:cNvPr id="12" name="Rectangle 11">
              <a:extLst>
                <a:ext uri="{FF2B5EF4-FFF2-40B4-BE49-F238E27FC236}">
                  <a16:creationId xmlns:a16="http://schemas.microsoft.com/office/drawing/2014/main" id="{5448F631-0F31-D78B-24FB-2E147E0092F6}"/>
                </a:ext>
              </a:extLst>
            </p:cNvPr>
            <p:cNvSpPr/>
            <p:nvPr/>
          </p:nvSpPr>
          <p:spPr>
            <a:xfrm>
              <a:off x="3804307" y="2243080"/>
              <a:ext cx="1155712" cy="58179"/>
            </a:xfrm>
            <a:prstGeom prst="rect">
              <a:avLst/>
            </a:prstGeom>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EFBC0D8-63BB-B31F-6C34-D24299492002}"/>
                </a:ext>
              </a:extLst>
            </p:cNvPr>
            <p:cNvSpPr/>
            <p:nvPr/>
          </p:nvSpPr>
          <p:spPr>
            <a:xfrm rot="20400000">
              <a:off x="4913098" y="2206758"/>
              <a:ext cx="130823" cy="130823"/>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E12B4290-4248-6C3C-FF9D-4C7E85A63F41}"/>
                </a:ext>
              </a:extLst>
            </p:cNvPr>
            <p:cNvSpPr/>
            <p:nvPr/>
          </p:nvSpPr>
          <p:spPr>
            <a:xfrm rot="20400000">
              <a:off x="3357039" y="1981273"/>
              <a:ext cx="582281" cy="581794"/>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1ED2F3AC-5A36-D47C-F781-29B1FBFE9C8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475176" y="2122652"/>
              <a:ext cx="329131" cy="263304"/>
            </a:xfrm>
            <a:prstGeom prst="rect">
              <a:avLst/>
            </a:prstGeom>
          </p:spPr>
        </p:pic>
      </p:grpSp>
      <p:grpSp>
        <p:nvGrpSpPr>
          <p:cNvPr id="17" name="Group 16">
            <a:extLst>
              <a:ext uri="{FF2B5EF4-FFF2-40B4-BE49-F238E27FC236}">
                <a16:creationId xmlns:a16="http://schemas.microsoft.com/office/drawing/2014/main" id="{C00C1E76-DA23-650E-34DE-D9CE6874121E}"/>
              </a:ext>
            </a:extLst>
          </p:cNvPr>
          <p:cNvGrpSpPr/>
          <p:nvPr/>
        </p:nvGrpSpPr>
        <p:grpSpPr>
          <a:xfrm>
            <a:off x="2728382" y="3047471"/>
            <a:ext cx="1603125" cy="581794"/>
            <a:chOff x="2283836" y="3545588"/>
            <a:chExt cx="2231939" cy="810000"/>
          </a:xfrm>
        </p:grpSpPr>
        <p:sp>
          <p:nvSpPr>
            <p:cNvPr id="18" name="Rectangle 17">
              <a:extLst>
                <a:ext uri="{FF2B5EF4-FFF2-40B4-BE49-F238E27FC236}">
                  <a16:creationId xmlns:a16="http://schemas.microsoft.com/office/drawing/2014/main" id="{B3D25C79-F946-2352-AD54-928B6FCE46F3}"/>
                </a:ext>
              </a:extLst>
            </p:cNvPr>
            <p:cNvSpPr/>
            <p:nvPr/>
          </p:nvSpPr>
          <p:spPr>
            <a:xfrm>
              <a:off x="2906541" y="3910088"/>
              <a:ext cx="1609035" cy="80999"/>
            </a:xfrm>
            <a:prstGeom prst="rect">
              <a:avLst/>
            </a:prstGeom>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3D0C9D32-B10F-1507-734D-DB7A4B563D95}"/>
                </a:ext>
              </a:extLst>
            </p:cNvPr>
            <p:cNvSpPr/>
            <p:nvPr/>
          </p:nvSpPr>
          <p:spPr>
            <a:xfrm rot="20400000">
              <a:off x="4333638" y="3859518"/>
              <a:ext cx="182137" cy="182138"/>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64965567-EC44-116D-A110-8517249F5D96}"/>
                </a:ext>
              </a:extLst>
            </p:cNvPr>
            <p:cNvSpPr/>
            <p:nvPr/>
          </p:nvSpPr>
          <p:spPr>
            <a:xfrm rot="20400000">
              <a:off x="2283836" y="3545588"/>
              <a:ext cx="810676" cy="810000"/>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Icon&#10;&#10;Description automatically generated">
              <a:extLst>
                <a:ext uri="{FF2B5EF4-FFF2-40B4-BE49-F238E27FC236}">
                  <a16:creationId xmlns:a16="http://schemas.microsoft.com/office/drawing/2014/main" id="{8697DA82-B0A6-204C-5EE4-0A19ECA65F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1526" y="3692024"/>
              <a:ext cx="355525" cy="517129"/>
            </a:xfrm>
            <a:prstGeom prst="rect">
              <a:avLst/>
            </a:prstGeom>
          </p:spPr>
        </p:pic>
      </p:grpSp>
      <p:grpSp>
        <p:nvGrpSpPr>
          <p:cNvPr id="59" name="Group 58">
            <a:extLst>
              <a:ext uri="{FF2B5EF4-FFF2-40B4-BE49-F238E27FC236}">
                <a16:creationId xmlns:a16="http://schemas.microsoft.com/office/drawing/2014/main" id="{5169B801-AC8E-76C3-D982-D1C9F8554D19}"/>
              </a:ext>
            </a:extLst>
          </p:cNvPr>
          <p:cNvGrpSpPr/>
          <p:nvPr/>
        </p:nvGrpSpPr>
        <p:grpSpPr>
          <a:xfrm>
            <a:off x="2978789" y="4113669"/>
            <a:ext cx="1425322" cy="581794"/>
            <a:chOff x="2762889" y="4113669"/>
            <a:chExt cx="1425322" cy="581794"/>
          </a:xfrm>
        </p:grpSpPr>
        <p:sp>
          <p:nvSpPr>
            <p:cNvPr id="23" name="Rectangle 22">
              <a:extLst>
                <a:ext uri="{FF2B5EF4-FFF2-40B4-BE49-F238E27FC236}">
                  <a16:creationId xmlns:a16="http://schemas.microsoft.com/office/drawing/2014/main" id="{2DCE3304-9CBE-4DAE-DDDF-90D374AE01BF}"/>
                </a:ext>
              </a:extLst>
            </p:cNvPr>
            <p:cNvSpPr/>
            <p:nvPr/>
          </p:nvSpPr>
          <p:spPr>
            <a:xfrm>
              <a:off x="3210157" y="4375476"/>
              <a:ext cx="972000" cy="58179"/>
            </a:xfrm>
            <a:prstGeom prst="rect">
              <a:avLst/>
            </a:prstGeom>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785D129E-D46E-479B-9B60-A1E1069F1D8F}"/>
                </a:ext>
              </a:extLst>
            </p:cNvPr>
            <p:cNvSpPr/>
            <p:nvPr/>
          </p:nvSpPr>
          <p:spPr>
            <a:xfrm rot="20400000">
              <a:off x="4057388" y="4339154"/>
              <a:ext cx="130823" cy="130823"/>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4D375978-15DE-5D85-4896-48091CB07E82}"/>
                </a:ext>
              </a:extLst>
            </p:cNvPr>
            <p:cNvSpPr/>
            <p:nvPr/>
          </p:nvSpPr>
          <p:spPr>
            <a:xfrm rot="20400000">
              <a:off x="2762889" y="4113669"/>
              <a:ext cx="582281" cy="581794"/>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0A270DEC-7F54-96C2-4807-AF907470E88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888160" y="4212584"/>
              <a:ext cx="325784" cy="325784"/>
            </a:xfrm>
            <a:prstGeom prst="rect">
              <a:avLst/>
            </a:prstGeom>
          </p:spPr>
        </p:pic>
      </p:grpSp>
      <p:grpSp>
        <p:nvGrpSpPr>
          <p:cNvPr id="58" name="Group 57">
            <a:extLst>
              <a:ext uri="{FF2B5EF4-FFF2-40B4-BE49-F238E27FC236}">
                <a16:creationId xmlns:a16="http://schemas.microsoft.com/office/drawing/2014/main" id="{3DB3672E-BE4A-DFE9-63E0-4D97C4BA9BCC}"/>
              </a:ext>
            </a:extLst>
          </p:cNvPr>
          <p:cNvGrpSpPr/>
          <p:nvPr/>
        </p:nvGrpSpPr>
        <p:grpSpPr>
          <a:xfrm>
            <a:off x="3630304" y="5217966"/>
            <a:ext cx="1686882" cy="581794"/>
            <a:chOff x="3630304" y="5217966"/>
            <a:chExt cx="1686882" cy="581794"/>
          </a:xfrm>
        </p:grpSpPr>
        <p:sp>
          <p:nvSpPr>
            <p:cNvPr id="28" name="Rectangle 27">
              <a:extLst>
                <a:ext uri="{FF2B5EF4-FFF2-40B4-BE49-F238E27FC236}">
                  <a16:creationId xmlns:a16="http://schemas.microsoft.com/office/drawing/2014/main" id="{EC69F675-5E23-23D9-A15E-24DEBAE632A6}"/>
                </a:ext>
              </a:extLst>
            </p:cNvPr>
            <p:cNvSpPr/>
            <p:nvPr/>
          </p:nvSpPr>
          <p:spPr>
            <a:xfrm>
              <a:off x="4077572" y="5479773"/>
              <a:ext cx="1155712" cy="58179"/>
            </a:xfrm>
            <a:prstGeom prst="rect">
              <a:avLst/>
            </a:prstGeom>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DC539668-5C6F-1D9E-5365-2AECD50CB685}"/>
                </a:ext>
              </a:extLst>
            </p:cNvPr>
            <p:cNvSpPr/>
            <p:nvPr/>
          </p:nvSpPr>
          <p:spPr>
            <a:xfrm rot="20400000">
              <a:off x="5186363" y="5443451"/>
              <a:ext cx="130823" cy="130823"/>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BD5829-3E6E-C466-2AF0-397719D5DA95}"/>
                </a:ext>
              </a:extLst>
            </p:cNvPr>
            <p:cNvSpPr/>
            <p:nvPr/>
          </p:nvSpPr>
          <p:spPr>
            <a:xfrm rot="20400000">
              <a:off x="3630304" y="5217966"/>
              <a:ext cx="582281" cy="581794"/>
            </a:xfrm>
            <a:prstGeom prst="ellipse">
              <a:avLst/>
            </a:prstGeom>
            <a:solidFill>
              <a:schemeClr val="bg2"/>
            </a:solidFill>
            <a:ln w="50800">
              <a:solidFill>
                <a:srgbClr val="0F24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895172EA-D2D7-9C4D-47EF-82956B719EB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764745" y="5352163"/>
              <a:ext cx="313398" cy="313398"/>
            </a:xfrm>
            <a:prstGeom prst="rect">
              <a:avLst/>
            </a:prstGeom>
          </p:spPr>
        </p:pic>
      </p:grpSp>
      <p:grpSp>
        <p:nvGrpSpPr>
          <p:cNvPr id="1046" name="Group 1045">
            <a:extLst>
              <a:ext uri="{FF2B5EF4-FFF2-40B4-BE49-F238E27FC236}">
                <a16:creationId xmlns:a16="http://schemas.microsoft.com/office/drawing/2014/main" id="{9F776834-DA79-DEA3-1A1F-610765E3D844}"/>
              </a:ext>
            </a:extLst>
          </p:cNvPr>
          <p:cNvGrpSpPr/>
          <p:nvPr/>
        </p:nvGrpSpPr>
        <p:grpSpPr>
          <a:xfrm>
            <a:off x="7189882" y="1981273"/>
            <a:ext cx="1686882" cy="581794"/>
            <a:chOff x="7199026" y="1981273"/>
            <a:chExt cx="1686882" cy="581794"/>
          </a:xfrm>
        </p:grpSpPr>
        <p:sp>
          <p:nvSpPr>
            <p:cNvPr id="62" name="Rectangle 61">
              <a:extLst>
                <a:ext uri="{FF2B5EF4-FFF2-40B4-BE49-F238E27FC236}">
                  <a16:creationId xmlns:a16="http://schemas.microsoft.com/office/drawing/2014/main" id="{7652801C-7C3C-D019-171C-35FB050AD18F}"/>
                </a:ext>
              </a:extLst>
            </p:cNvPr>
            <p:cNvSpPr/>
            <p:nvPr/>
          </p:nvSpPr>
          <p:spPr>
            <a:xfrm rot="10800000">
              <a:off x="7282928" y="2243081"/>
              <a:ext cx="1155712" cy="58179"/>
            </a:xfrm>
            <a:prstGeom prst="rect">
              <a:avLst/>
            </a:prstGeom>
            <a:solidFill>
              <a:srgbClr val="BA1F34"/>
            </a:solidFill>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A548F130-B13C-A389-47F0-7ABE81C612C3}"/>
                </a:ext>
              </a:extLst>
            </p:cNvPr>
            <p:cNvSpPr/>
            <p:nvPr/>
          </p:nvSpPr>
          <p:spPr>
            <a:xfrm rot="9600000">
              <a:off x="7199026" y="2206759"/>
              <a:ext cx="130823" cy="130823"/>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 name="Oval 1023">
              <a:extLst>
                <a:ext uri="{FF2B5EF4-FFF2-40B4-BE49-F238E27FC236}">
                  <a16:creationId xmlns:a16="http://schemas.microsoft.com/office/drawing/2014/main" id="{7C8F237D-50AF-26E0-64EF-72B1F3D6DC4F}"/>
                </a:ext>
              </a:extLst>
            </p:cNvPr>
            <p:cNvSpPr/>
            <p:nvPr/>
          </p:nvSpPr>
          <p:spPr>
            <a:xfrm rot="9600000">
              <a:off x="8303627" y="1981273"/>
              <a:ext cx="582281" cy="581794"/>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5" name="Picture 1024">
              <a:extLst>
                <a:ext uri="{FF2B5EF4-FFF2-40B4-BE49-F238E27FC236}">
                  <a16:creationId xmlns:a16="http://schemas.microsoft.com/office/drawing/2014/main" id="{CE8FE1FD-D61D-6056-4DCF-8E1807DDD051}"/>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438640" y="2093992"/>
              <a:ext cx="301818" cy="342691"/>
            </a:xfrm>
            <a:prstGeom prst="rect">
              <a:avLst/>
            </a:prstGeom>
          </p:spPr>
        </p:pic>
      </p:grpSp>
      <p:grpSp>
        <p:nvGrpSpPr>
          <p:cNvPr id="1049" name="Group 1048">
            <a:extLst>
              <a:ext uri="{FF2B5EF4-FFF2-40B4-BE49-F238E27FC236}">
                <a16:creationId xmlns:a16="http://schemas.microsoft.com/office/drawing/2014/main" id="{93A96CD3-CB5B-DF37-FF35-DAE2C1AB66BE}"/>
              </a:ext>
            </a:extLst>
          </p:cNvPr>
          <p:cNvGrpSpPr/>
          <p:nvPr/>
        </p:nvGrpSpPr>
        <p:grpSpPr>
          <a:xfrm>
            <a:off x="7860518" y="3047471"/>
            <a:ext cx="1603125" cy="581794"/>
            <a:chOff x="7860518" y="3047471"/>
            <a:chExt cx="1603125" cy="581794"/>
          </a:xfrm>
        </p:grpSpPr>
        <p:sp>
          <p:nvSpPr>
            <p:cNvPr id="1027" name="Rectangle 1026">
              <a:extLst>
                <a:ext uri="{FF2B5EF4-FFF2-40B4-BE49-F238E27FC236}">
                  <a16:creationId xmlns:a16="http://schemas.microsoft.com/office/drawing/2014/main" id="{A397E982-98C9-86BB-576E-CE615C92BEE2}"/>
                </a:ext>
              </a:extLst>
            </p:cNvPr>
            <p:cNvSpPr/>
            <p:nvPr/>
          </p:nvSpPr>
          <p:spPr>
            <a:xfrm rot="10800000">
              <a:off x="7860661" y="3309279"/>
              <a:ext cx="1155714" cy="58179"/>
            </a:xfrm>
            <a:prstGeom prst="rect">
              <a:avLst/>
            </a:prstGeom>
            <a:solidFill>
              <a:srgbClr val="BA1F34"/>
            </a:solidFill>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8" name="Oval 1027">
              <a:extLst>
                <a:ext uri="{FF2B5EF4-FFF2-40B4-BE49-F238E27FC236}">
                  <a16:creationId xmlns:a16="http://schemas.microsoft.com/office/drawing/2014/main" id="{796AF91F-3076-73D5-C24A-2086A690BF62}"/>
                </a:ext>
              </a:extLst>
            </p:cNvPr>
            <p:cNvSpPr/>
            <p:nvPr/>
          </p:nvSpPr>
          <p:spPr>
            <a:xfrm rot="9600000">
              <a:off x="7860518" y="3272957"/>
              <a:ext cx="130823" cy="130823"/>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Oval 1028">
              <a:extLst>
                <a:ext uri="{FF2B5EF4-FFF2-40B4-BE49-F238E27FC236}">
                  <a16:creationId xmlns:a16="http://schemas.microsoft.com/office/drawing/2014/main" id="{CD546036-C258-B38C-8935-754E5527F7B0}"/>
                </a:ext>
              </a:extLst>
            </p:cNvPr>
            <p:cNvSpPr/>
            <p:nvPr/>
          </p:nvSpPr>
          <p:spPr>
            <a:xfrm rot="9600000">
              <a:off x="8881362" y="3047471"/>
              <a:ext cx="582281" cy="581794"/>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1029">
              <a:extLst>
                <a:ext uri="{FF2B5EF4-FFF2-40B4-BE49-F238E27FC236}">
                  <a16:creationId xmlns:a16="http://schemas.microsoft.com/office/drawing/2014/main" id="{4B605D28-9BA1-67DD-02D2-8A4FF10A551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964241" y="3217543"/>
              <a:ext cx="409440" cy="226044"/>
            </a:xfrm>
            <a:prstGeom prst="rect">
              <a:avLst/>
            </a:prstGeom>
          </p:spPr>
        </p:pic>
      </p:grpSp>
      <p:grpSp>
        <p:nvGrpSpPr>
          <p:cNvPr id="1048" name="Group 1047">
            <a:extLst>
              <a:ext uri="{FF2B5EF4-FFF2-40B4-BE49-F238E27FC236}">
                <a16:creationId xmlns:a16="http://schemas.microsoft.com/office/drawing/2014/main" id="{A2B4C62D-014E-A154-BBD2-0A9623BEFEFD}"/>
              </a:ext>
            </a:extLst>
          </p:cNvPr>
          <p:cNvGrpSpPr/>
          <p:nvPr/>
        </p:nvGrpSpPr>
        <p:grpSpPr>
          <a:xfrm>
            <a:off x="7846561" y="4113669"/>
            <a:ext cx="1603122" cy="581794"/>
            <a:chOff x="7846561" y="4113669"/>
            <a:chExt cx="1603122" cy="581794"/>
          </a:xfrm>
        </p:grpSpPr>
        <p:sp>
          <p:nvSpPr>
            <p:cNvPr id="1032" name="Rectangle 1031">
              <a:extLst>
                <a:ext uri="{FF2B5EF4-FFF2-40B4-BE49-F238E27FC236}">
                  <a16:creationId xmlns:a16="http://schemas.microsoft.com/office/drawing/2014/main" id="{46902AB9-C41E-12FE-EF16-EA04F93A20A3}"/>
                </a:ext>
              </a:extLst>
            </p:cNvPr>
            <p:cNvSpPr/>
            <p:nvPr/>
          </p:nvSpPr>
          <p:spPr>
            <a:xfrm rot="10800000">
              <a:off x="7846703" y="4375477"/>
              <a:ext cx="1155712" cy="58179"/>
            </a:xfrm>
            <a:prstGeom prst="rect">
              <a:avLst/>
            </a:prstGeom>
            <a:solidFill>
              <a:srgbClr val="BA1F34"/>
            </a:solidFill>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Oval 1032">
              <a:extLst>
                <a:ext uri="{FF2B5EF4-FFF2-40B4-BE49-F238E27FC236}">
                  <a16:creationId xmlns:a16="http://schemas.microsoft.com/office/drawing/2014/main" id="{B00A8B02-1CB7-714F-F3E0-093EF5CADB04}"/>
                </a:ext>
              </a:extLst>
            </p:cNvPr>
            <p:cNvSpPr/>
            <p:nvPr/>
          </p:nvSpPr>
          <p:spPr>
            <a:xfrm rot="9600000">
              <a:off x="7846561" y="4339155"/>
              <a:ext cx="130823" cy="130823"/>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Oval 1033">
              <a:extLst>
                <a:ext uri="{FF2B5EF4-FFF2-40B4-BE49-F238E27FC236}">
                  <a16:creationId xmlns:a16="http://schemas.microsoft.com/office/drawing/2014/main" id="{33A7E660-B87E-847F-6AA8-AC9213E895BA}"/>
                </a:ext>
              </a:extLst>
            </p:cNvPr>
            <p:cNvSpPr/>
            <p:nvPr/>
          </p:nvSpPr>
          <p:spPr>
            <a:xfrm rot="9600000">
              <a:off x="8867402" y="4113669"/>
              <a:ext cx="582281" cy="581794"/>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5" name="Picture 1034">
              <a:extLst>
                <a:ext uri="{FF2B5EF4-FFF2-40B4-BE49-F238E27FC236}">
                  <a16:creationId xmlns:a16="http://schemas.microsoft.com/office/drawing/2014/main" id="{331CD3B8-05C6-B219-8A4C-E017003FE11D}"/>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8967843" y="4291869"/>
              <a:ext cx="400296" cy="237675"/>
            </a:xfrm>
            <a:prstGeom prst="rect">
              <a:avLst/>
            </a:prstGeom>
          </p:spPr>
        </p:pic>
      </p:grpSp>
      <p:grpSp>
        <p:nvGrpSpPr>
          <p:cNvPr id="1047" name="Group 1046">
            <a:extLst>
              <a:ext uri="{FF2B5EF4-FFF2-40B4-BE49-F238E27FC236}">
                <a16:creationId xmlns:a16="http://schemas.microsoft.com/office/drawing/2014/main" id="{31DBCF67-A980-5214-3889-C281B6F39289}"/>
              </a:ext>
            </a:extLst>
          </p:cNvPr>
          <p:cNvGrpSpPr/>
          <p:nvPr/>
        </p:nvGrpSpPr>
        <p:grpSpPr>
          <a:xfrm>
            <a:off x="6863438" y="5217965"/>
            <a:ext cx="1686882" cy="581794"/>
            <a:chOff x="6863438" y="5217965"/>
            <a:chExt cx="1686882" cy="581794"/>
          </a:xfrm>
        </p:grpSpPr>
        <p:sp>
          <p:nvSpPr>
            <p:cNvPr id="1037" name="Rectangle 1036">
              <a:extLst>
                <a:ext uri="{FF2B5EF4-FFF2-40B4-BE49-F238E27FC236}">
                  <a16:creationId xmlns:a16="http://schemas.microsoft.com/office/drawing/2014/main" id="{ADD193CE-145E-273D-31A1-D8D2BAA32251}"/>
                </a:ext>
              </a:extLst>
            </p:cNvPr>
            <p:cNvSpPr/>
            <p:nvPr/>
          </p:nvSpPr>
          <p:spPr>
            <a:xfrm rot="10800000">
              <a:off x="6947340" y="5479773"/>
              <a:ext cx="1155712" cy="58179"/>
            </a:xfrm>
            <a:prstGeom prst="rect">
              <a:avLst/>
            </a:prstGeom>
            <a:solidFill>
              <a:srgbClr val="BA1F34"/>
            </a:solidFill>
            <a:ln w="85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Oval 1037">
              <a:extLst>
                <a:ext uri="{FF2B5EF4-FFF2-40B4-BE49-F238E27FC236}">
                  <a16:creationId xmlns:a16="http://schemas.microsoft.com/office/drawing/2014/main" id="{045D7ECD-84DC-C5BD-7017-6B1B872DBE23}"/>
                </a:ext>
              </a:extLst>
            </p:cNvPr>
            <p:cNvSpPr/>
            <p:nvPr/>
          </p:nvSpPr>
          <p:spPr>
            <a:xfrm rot="9600000">
              <a:off x="6863438" y="5443451"/>
              <a:ext cx="130823" cy="130823"/>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Oval 1039">
              <a:extLst>
                <a:ext uri="{FF2B5EF4-FFF2-40B4-BE49-F238E27FC236}">
                  <a16:creationId xmlns:a16="http://schemas.microsoft.com/office/drawing/2014/main" id="{7202E4EA-44BE-DE7C-AC3B-076A53B38827}"/>
                </a:ext>
              </a:extLst>
            </p:cNvPr>
            <p:cNvSpPr/>
            <p:nvPr/>
          </p:nvSpPr>
          <p:spPr>
            <a:xfrm rot="9600000">
              <a:off x="7968039" y="5217965"/>
              <a:ext cx="582281" cy="581794"/>
            </a:xfrm>
            <a:prstGeom prst="ellipse">
              <a:avLst/>
            </a:prstGeom>
            <a:solidFill>
              <a:schemeClr val="bg2"/>
            </a:solidFill>
            <a:ln w="50800">
              <a:solidFill>
                <a:srgbClr val="BA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1" name="Picture 1040">
              <a:extLst>
                <a:ext uri="{FF2B5EF4-FFF2-40B4-BE49-F238E27FC236}">
                  <a16:creationId xmlns:a16="http://schemas.microsoft.com/office/drawing/2014/main" id="{354611AC-CDD2-FE44-C2DB-789B7774F62B}"/>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8081872" y="5326934"/>
              <a:ext cx="347624" cy="368497"/>
            </a:xfrm>
            <a:prstGeom prst="rect">
              <a:avLst/>
            </a:prstGeom>
          </p:spPr>
        </p:pic>
      </p:grpSp>
      <p:sp>
        <p:nvSpPr>
          <p:cNvPr id="1042" name="TextBox 1041">
            <a:extLst>
              <a:ext uri="{FF2B5EF4-FFF2-40B4-BE49-F238E27FC236}">
                <a16:creationId xmlns:a16="http://schemas.microsoft.com/office/drawing/2014/main" id="{8E90A2C0-F720-276C-89DE-73ABEAC46C47}"/>
              </a:ext>
            </a:extLst>
          </p:cNvPr>
          <p:cNvSpPr txBox="1"/>
          <p:nvPr/>
        </p:nvSpPr>
        <p:spPr>
          <a:xfrm>
            <a:off x="9148926" y="2065066"/>
            <a:ext cx="2439190" cy="340671"/>
          </a:xfrm>
          <a:prstGeom prst="rect">
            <a:avLst/>
          </a:prstGeom>
          <a:noFill/>
        </p:spPr>
        <p:txBody>
          <a:bodyPr wrap="square" rtlCol="0">
            <a:spAutoFit/>
          </a:bodyPr>
          <a:lstStyle/>
          <a:p>
            <a:pPr algn="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Education and outreach</a:t>
            </a:r>
          </a:p>
        </p:txBody>
      </p:sp>
      <p:sp>
        <p:nvSpPr>
          <p:cNvPr id="1043" name="TextBox 1042">
            <a:extLst>
              <a:ext uri="{FF2B5EF4-FFF2-40B4-BE49-F238E27FC236}">
                <a16:creationId xmlns:a16="http://schemas.microsoft.com/office/drawing/2014/main" id="{9AD211EA-8859-6498-451B-4E5523FE7CFF}"/>
              </a:ext>
            </a:extLst>
          </p:cNvPr>
          <p:cNvSpPr txBox="1"/>
          <p:nvPr/>
        </p:nvSpPr>
        <p:spPr>
          <a:xfrm>
            <a:off x="9620213" y="2904653"/>
            <a:ext cx="1980805" cy="879280"/>
          </a:xfrm>
          <a:prstGeom prst="rect">
            <a:avLst/>
          </a:prstGeom>
          <a:noFill/>
        </p:spPr>
        <p:txBody>
          <a:bodyPr wrap="square" rtlCol="0">
            <a:spAutoFit/>
          </a:bodyPr>
          <a:lstStyle/>
          <a:p>
            <a:pPr algn="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HQP professional training, and ECR development</a:t>
            </a:r>
          </a:p>
        </p:txBody>
      </p:sp>
      <p:sp>
        <p:nvSpPr>
          <p:cNvPr id="1044" name="TextBox 1043">
            <a:extLst>
              <a:ext uri="{FF2B5EF4-FFF2-40B4-BE49-F238E27FC236}">
                <a16:creationId xmlns:a16="http://schemas.microsoft.com/office/drawing/2014/main" id="{B15500A0-C124-7E45-0946-540A5FA4ECBA}"/>
              </a:ext>
            </a:extLst>
          </p:cNvPr>
          <p:cNvSpPr txBox="1"/>
          <p:nvPr/>
        </p:nvSpPr>
        <p:spPr>
          <a:xfrm>
            <a:off x="9511046" y="3975727"/>
            <a:ext cx="2082488" cy="609975"/>
          </a:xfrm>
          <a:prstGeom prst="rect">
            <a:avLst/>
          </a:prstGeom>
          <a:noFill/>
        </p:spPr>
        <p:txBody>
          <a:bodyPr wrap="square" rtlCol="0">
            <a:spAutoFit/>
          </a:bodyPr>
          <a:lstStyle/>
          <a:p>
            <a:pPr algn="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EDII integration in all  activity/governance</a:t>
            </a:r>
          </a:p>
        </p:txBody>
      </p:sp>
      <p:sp>
        <p:nvSpPr>
          <p:cNvPr id="1045" name="TextBox 1044">
            <a:extLst>
              <a:ext uri="{FF2B5EF4-FFF2-40B4-BE49-F238E27FC236}">
                <a16:creationId xmlns:a16="http://schemas.microsoft.com/office/drawing/2014/main" id="{2C74182B-F8F2-A04A-8D65-ACA9792F7C2E}"/>
              </a:ext>
            </a:extLst>
          </p:cNvPr>
          <p:cNvSpPr txBox="1"/>
          <p:nvPr/>
        </p:nvSpPr>
        <p:spPr>
          <a:xfrm>
            <a:off x="8967843" y="5330601"/>
            <a:ext cx="2633175" cy="609975"/>
          </a:xfrm>
          <a:prstGeom prst="rect">
            <a:avLst/>
          </a:prstGeom>
          <a:noFill/>
        </p:spPr>
        <p:txBody>
          <a:bodyPr wrap="square" rtlCol="0">
            <a:spAutoFit/>
          </a:bodyPr>
          <a:lstStyle/>
          <a:p>
            <a:pPr algn="r">
              <a:lnSpc>
                <a:spcPct val="125000"/>
              </a:lnSpc>
            </a:pPr>
            <a:r>
              <a:rPr lang="en-CA" sz="1400" dirty="0">
                <a:latin typeface="Open Sans" panose="020B0606030504020204" pitchFamily="34" charset="0"/>
                <a:ea typeface="Open Sans" panose="020B0606030504020204" pitchFamily="34" charset="0"/>
                <a:cs typeface="Open Sans" panose="020B0606030504020204" pitchFamily="34" charset="0"/>
              </a:rPr>
              <a:t>Facilitating  </a:t>
            </a:r>
            <a:br>
              <a:rPr lang="en-CA" sz="1400" dirty="0">
                <a:latin typeface="Open Sans" panose="020B0606030504020204" pitchFamily="34" charset="0"/>
                <a:ea typeface="Open Sans" panose="020B0606030504020204" pitchFamily="34" charset="0"/>
                <a:cs typeface="Open Sans" panose="020B0606030504020204" pitchFamily="34" charset="0"/>
              </a:rPr>
            </a:br>
            <a:r>
              <a:rPr lang="en-CA" sz="1400" dirty="0">
                <a:latin typeface="Open Sans" panose="020B0606030504020204" pitchFamily="34" charset="0"/>
                <a:ea typeface="Open Sans" panose="020B0606030504020204" pitchFamily="34" charset="0"/>
                <a:cs typeface="Open Sans" panose="020B0606030504020204" pitchFamily="34" charset="0"/>
              </a:rPr>
              <a:t>knowledge translation</a:t>
            </a:r>
          </a:p>
        </p:txBody>
      </p:sp>
    </p:spTree>
    <p:extLst>
      <p:ext uri="{BB962C8B-B14F-4D97-AF65-F5344CB8AC3E}">
        <p14:creationId xmlns:p14="http://schemas.microsoft.com/office/powerpoint/2010/main" val="93367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3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4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4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4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4" grpId="0"/>
      <p:bldP spid="50" grpId="0"/>
      <p:bldP spid="1039" grpId="0"/>
      <p:bldP spid="1042" grpId="0"/>
      <p:bldP spid="1043" grpId="0"/>
      <p:bldP spid="1044" grpId="0"/>
      <p:bldP spid="10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AC4A3-5739-BA9B-E800-D47C80B13738}"/>
            </a:ext>
          </a:extLst>
        </p:cNvPr>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E99BE86-F554-1C7C-8B66-7B77382421D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012E8690-4AFE-656A-9E3D-48B140CD64CC}"/>
              </a:ext>
            </a:extLst>
          </p:cNvPr>
          <p:cNvSpPr txBox="1"/>
          <p:nvPr/>
        </p:nvSpPr>
        <p:spPr>
          <a:xfrm>
            <a:off x="226575" y="1522387"/>
            <a:ext cx="11738850" cy="5878532"/>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rPr>
              <a:t>A well identified gap </a:t>
            </a:r>
            <a:r>
              <a:rPr lang="en-CA" sz="2400" dirty="0">
                <a:solidFill>
                  <a:prstClr val="black"/>
                </a:solidFill>
                <a:latin typeface="Aptos" panose="020B0004020202020204" pitchFamily="34" charset="0"/>
                <a:cs typeface="Times New Roman" panose="02020603050405020304" pitchFamily="18" charset="0"/>
              </a:rPr>
              <a:t>in the Canadian astroparticle physics ecosystem is the lack of engineering and technical resources at the Universities. Such a resource:</a:t>
            </a:r>
          </a:p>
          <a:p>
            <a:pPr marR="0" lvl="0" algn="l" defTabSz="914400" rtl="0" eaLnBrk="1" fontAlgn="auto" latinLnBrk="0" hangingPunct="1">
              <a:lnSpc>
                <a:spcPct val="100000"/>
              </a:lnSpc>
              <a:spcBef>
                <a:spcPts val="0"/>
              </a:spcBef>
              <a:spcAft>
                <a:spcPts val="0"/>
              </a:spcAft>
              <a:buClrTx/>
              <a:buSzTx/>
              <a:tabLst/>
              <a:defRPr/>
            </a:pP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2400" dirty="0">
                <a:solidFill>
                  <a:prstClr val="black"/>
                </a:solidFill>
                <a:latin typeface="Aptos" panose="020B0004020202020204" pitchFamily="34" charset="0"/>
                <a:cs typeface="Times New Roman" panose="02020603050405020304" pitchFamily="18" charset="0"/>
              </a:rPr>
              <a:t>Will enable Canadian researchers to take on major leadership responsibilities within large international collaborations to deliver significant components of those projects. Hence elevating the stature of the Canadian contributions.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2400" dirty="0">
                <a:solidFill>
                  <a:prstClr val="black"/>
                </a:solidFill>
                <a:latin typeface="Aptos" panose="020B0004020202020204" pitchFamily="34" charset="0"/>
                <a:cs typeface="Times New Roman" panose="02020603050405020304" pitchFamily="18" charset="0"/>
              </a:rPr>
              <a:t>Will provide a blend of technical skills accessible by the entire community  where having all those skills locally would be impossible.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sz="2400" dirty="0">
              <a:solidFill>
                <a:prstClr val="black"/>
              </a:solidFill>
              <a:latin typeface="Aptos" panose="020B000402020202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2400" dirty="0">
                <a:solidFill>
                  <a:prstClr val="black"/>
                </a:solidFill>
                <a:latin typeface="Aptos" panose="020B0004020202020204" pitchFamily="34" charset="0"/>
                <a:cs typeface="Times New Roman" panose="02020603050405020304" pitchFamily="18" charset="0"/>
              </a:rPr>
              <a:t>Allows the community to retain the expertise in underground physics while the various projects move through the typical life cycles of design, fabrication, and commissioning where significant engineering resources are most needed. </a:t>
            </a: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400" b="0" i="0" u="none" strike="noStrike" kern="1200" cap="none" spc="0" normalizeH="0" baseline="0" noProof="0" dirty="0">
              <a:ln>
                <a:noFill/>
              </a:ln>
              <a:solidFill>
                <a:prstClr val="black"/>
              </a:solidFill>
              <a:effectLst/>
              <a:uLnTx/>
              <a:uFillTx/>
              <a:latin typeface="Aptos" panose="020B000402020202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CA" sz="2000" dirty="0">
              <a:solidFill>
                <a:srgbClr val="333333"/>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28A8E36-5B02-FD3A-258F-8AE1EDFA0154}"/>
              </a:ext>
            </a:extLst>
          </p:cNvPr>
          <p:cNvSpPr txBox="1"/>
          <p:nvPr/>
        </p:nvSpPr>
        <p:spPr>
          <a:xfrm>
            <a:off x="3465215" y="872898"/>
            <a:ext cx="5261569" cy="523220"/>
          </a:xfrm>
          <a:prstGeom prst="rect">
            <a:avLst/>
          </a:prstGeom>
          <a:noFill/>
        </p:spPr>
        <p:txBody>
          <a:bodyPr wrap="none" rtlCol="0">
            <a:spAutoFit/>
          </a:bodyPr>
          <a:lstStyle/>
          <a:p>
            <a:pPr algn="ctr"/>
            <a:r>
              <a:rPr lang="en-US" sz="2800" dirty="0">
                <a:solidFill>
                  <a:srgbClr val="0000FF"/>
                </a:solidFill>
                <a:latin typeface="Aptos" panose="020B0004020202020204" pitchFamily="34" charset="0"/>
              </a:rPr>
              <a:t>Integrated Project Delivery Office</a:t>
            </a:r>
            <a:endParaRPr lang="en-CA" sz="2800" dirty="0">
              <a:solidFill>
                <a:srgbClr val="0000FF"/>
              </a:solidFill>
              <a:latin typeface="Aptos" panose="020B0004020202020204" pitchFamily="34" charset="0"/>
            </a:endParaRPr>
          </a:p>
        </p:txBody>
      </p:sp>
    </p:spTree>
    <p:extLst>
      <p:ext uri="{BB962C8B-B14F-4D97-AF65-F5344CB8AC3E}">
        <p14:creationId xmlns:p14="http://schemas.microsoft.com/office/powerpoint/2010/main" val="3801186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Open Sans Ligh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9466</TotalTime>
  <Words>2279</Words>
  <Application>Microsoft Office PowerPoint</Application>
  <PresentationFormat>Widescreen</PresentationFormat>
  <Paragraphs>343</Paragraphs>
  <Slides>21</Slides>
  <Notes>14</Notes>
  <HiddenSlides>2</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Aptos</vt:lpstr>
      <vt:lpstr>Arial</vt:lpstr>
      <vt:lpstr>Calibri</vt:lpstr>
      <vt:lpstr>Open Sans</vt:lpstr>
      <vt:lpstr>Open Sans Light</vt:lpstr>
      <vt:lpstr>Open Sans Semibold</vt:lpstr>
      <vt:lpstr>Symbol</vt:lpstr>
      <vt:lpstr>System Font Regular</vt:lpstr>
      <vt:lpstr>Times New Roman</vt:lpstr>
      <vt:lpstr>Wingdings</vt:lpstr>
      <vt:lpstr>Office Theme</vt:lpstr>
      <vt:lpstr>PowerPoint Presentation</vt:lpstr>
      <vt:lpstr>PowerPoint Presentation</vt:lpstr>
      <vt:lpstr>PowerPoint Presentation</vt:lpstr>
      <vt:lpstr>A Pan-Canadian Partnership</vt:lpstr>
      <vt:lpstr>PowerPoint Presentation</vt:lpstr>
      <vt:lpstr>PowerPoint Presentation</vt:lpstr>
      <vt:lpstr>PowerPoint Presentation</vt:lpstr>
      <vt:lpstr>Delivering the Science:  McDonald Institute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Canadian Particle Astrophysics Centre at Queen's University</dc:creator>
  <cp:lastModifiedBy>Anthony Noble</cp:lastModifiedBy>
  <cp:revision>83</cp:revision>
  <dcterms:created xsi:type="dcterms:W3CDTF">2020-02-05T16:04:02Z</dcterms:created>
  <dcterms:modified xsi:type="dcterms:W3CDTF">2026-06-26T12:24:27Z</dcterms:modified>
</cp:coreProperties>
</file>