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ppt/tags/tag8.xml" ContentType="application/vnd.openxmlformats-officedocument.presentationml.tags+xml"/>
  <Override PartName="/ppt/notesSlides/notesSlide4.xml" ContentType="application/vnd.openxmlformats-officedocument.presentationml.notesSlide+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notesSlides/notesSlide6.xml" ContentType="application/vnd.openxmlformats-officedocument.presentationml.notesSlide+xml"/>
  <Override PartName="/ppt/tags/tag11.xml" ContentType="application/vnd.openxmlformats-officedocument.presentationml.tags+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2.xml" ContentType="application/vnd.openxmlformats-officedocument.presentationml.tags+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3.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notesSlides/notesSlide10.xml" ContentType="application/vnd.openxmlformats-officedocument.presentationml.notesSlide+xml"/>
  <Override PartName="/ppt/tags/tag15.xml" ContentType="application/vnd.openxmlformats-officedocument.presentationml.tags+xml"/>
  <Override PartName="/ppt/notesSlides/notesSlide11.xml" ContentType="application/vnd.openxmlformats-officedocument.presentationml.notesSlide+xml"/>
  <Override PartName="/ppt/tags/tag16.xml" ContentType="application/vnd.openxmlformats-officedocument.presentationml.tags+xml"/>
  <Override PartName="/ppt/notesSlides/notesSlide12.xml" ContentType="application/vnd.openxmlformats-officedocument.presentationml.notesSlide+xml"/>
  <Override PartName="/ppt/tags/tag17.xml" ContentType="application/vnd.openxmlformats-officedocument.presentationml.tags+xml"/>
  <Override PartName="/ppt/notesSlides/notesSlide13.xml" ContentType="application/vnd.openxmlformats-officedocument.presentationml.notesSlide+xml"/>
  <Override PartName="/ppt/tags/tag18.xml" ContentType="application/vnd.openxmlformats-officedocument.presentationml.tags+xml"/>
  <Override PartName="/ppt/notesSlides/notesSlide14.xml" ContentType="application/vnd.openxmlformats-officedocument.presentationml.notesSlide+xml"/>
  <Override PartName="/ppt/tags/tag19.xml" ContentType="application/vnd.openxmlformats-officedocument.presentationml.tags+xml"/>
  <Override PartName="/ppt/notesSlides/notesSlide15.xml" ContentType="application/vnd.openxmlformats-officedocument.presentationml.notesSlide+xml"/>
  <Override PartName="/ppt/tags/tag20.xml" ContentType="application/vnd.openxmlformats-officedocument.presentationml.tags+xml"/>
  <Override PartName="/ppt/notesSlides/notesSlide1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17.xml" ContentType="application/vnd.openxmlformats-officedocument.presentationml.notesSlide+xml"/>
  <Override PartName="/ppt/tags/tag28.xml" ContentType="application/vnd.openxmlformats-officedocument.presentationml.tags+xml"/>
  <Override PartName="/ppt/notesSlides/notesSlide1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9.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5"/>
  </p:notesMasterIdLst>
  <p:sldIdLst>
    <p:sldId id="256" r:id="rId5"/>
    <p:sldId id="304" r:id="rId6"/>
    <p:sldId id="302" r:id="rId7"/>
    <p:sldId id="259" r:id="rId8"/>
    <p:sldId id="284" r:id="rId9"/>
    <p:sldId id="285" r:id="rId10"/>
    <p:sldId id="263" r:id="rId11"/>
    <p:sldId id="305" r:id="rId12"/>
    <p:sldId id="307" r:id="rId13"/>
    <p:sldId id="265" r:id="rId14"/>
    <p:sldId id="266" r:id="rId15"/>
    <p:sldId id="308" r:id="rId16"/>
    <p:sldId id="269" r:id="rId17"/>
    <p:sldId id="310" r:id="rId18"/>
    <p:sldId id="311" r:id="rId19"/>
    <p:sldId id="267" r:id="rId20"/>
    <p:sldId id="275" r:id="rId21"/>
    <p:sldId id="279" r:id="rId22"/>
    <p:sldId id="290" r:id="rId23"/>
    <p:sldId id="292" r:id="rId24"/>
    <p:sldId id="291" r:id="rId25"/>
    <p:sldId id="296" r:id="rId26"/>
    <p:sldId id="294" r:id="rId27"/>
    <p:sldId id="295" r:id="rId28"/>
    <p:sldId id="293" r:id="rId29"/>
    <p:sldId id="297" r:id="rId30"/>
    <p:sldId id="298" r:id="rId31"/>
    <p:sldId id="299" r:id="rId32"/>
    <p:sldId id="301" r:id="rId33"/>
    <p:sldId id="300" r:id="rId3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BFFEB"/>
    <a:srgbClr val="FBFBFB"/>
    <a:srgbClr val="F0C46A"/>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90" d="100"/>
          <a:sy n="90" d="100"/>
        </p:scale>
        <p:origin x="398" y="67"/>
      </p:cViewPr>
      <p:guideLst/>
    </p:cSldViewPr>
  </p:slideViewPr>
  <p:notesTextViewPr>
    <p:cViewPr>
      <p:scale>
        <a:sx n="3" d="2"/>
        <a:sy n="3" d="2"/>
      </p:scale>
      <p:origin x="0" y="-5"/>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3575183-AF67-45D2-9602-505EE0C39E1E}" type="doc">
      <dgm:prSet loTypeId="urn:microsoft.com/office/officeart/2009/3/layout/IncreasingArrowsProcess" loCatId="process" qsTypeId="urn:microsoft.com/office/officeart/2005/8/quickstyle/simple1" qsCatId="simple" csTypeId="urn:microsoft.com/office/officeart/2005/8/colors/accent3_4" csCatId="accent3" phldr="1"/>
      <dgm:spPr/>
      <dgm:t>
        <a:bodyPr/>
        <a:lstStyle/>
        <a:p>
          <a:endParaRPr lang="en-CA"/>
        </a:p>
      </dgm:t>
    </dgm:pt>
    <dgm:pt modelId="{9EF8F9EB-F1BA-4546-A0D9-57B7B4E77FD0}">
      <dgm:prSet phldrT="[Text]"/>
      <dgm:spPr/>
      <dgm:t>
        <a:bodyPr/>
        <a:lstStyle/>
        <a:p>
          <a:r>
            <a:rPr lang="en-CA" dirty="0"/>
            <a:t>(1)</a:t>
          </a:r>
        </a:p>
      </dgm:t>
    </dgm:pt>
    <dgm:pt modelId="{E74D168E-BC5E-432B-A754-4CA7D35132EE}" type="parTrans" cxnId="{4A786F77-2C5E-4421-8191-D4E861F82CB6}">
      <dgm:prSet/>
      <dgm:spPr/>
      <dgm:t>
        <a:bodyPr/>
        <a:lstStyle/>
        <a:p>
          <a:endParaRPr lang="en-CA"/>
        </a:p>
      </dgm:t>
    </dgm:pt>
    <dgm:pt modelId="{7B73A5E4-DAAD-4325-98DC-1D5D4199D521}" type="sibTrans" cxnId="{4A786F77-2C5E-4421-8191-D4E861F82CB6}">
      <dgm:prSet/>
      <dgm:spPr/>
      <dgm:t>
        <a:bodyPr/>
        <a:lstStyle/>
        <a:p>
          <a:endParaRPr lang="en-CA"/>
        </a:p>
      </dgm:t>
    </dgm:pt>
    <dgm:pt modelId="{859B21E0-562F-4FEC-97E6-20676A6F5D22}">
      <dgm:prSet phldrT="[Text]" custT="1"/>
      <dgm:spPr/>
      <dgm:t>
        <a:bodyPr/>
        <a:lstStyle/>
        <a:p>
          <a:r>
            <a:rPr lang="en-CA" sz="1800" dirty="0">
              <a:solidFill>
                <a:schemeClr val="accent3">
                  <a:lumMod val="50000"/>
                </a:schemeClr>
              </a:solidFill>
            </a:rPr>
            <a:t>Melting pure Mg into a graphite crucible inside a Norax Canada Induction </a:t>
          </a:r>
          <a:r>
            <a:rPr lang="en-US" sz="1800" dirty="0">
              <a:solidFill>
                <a:schemeClr val="accent3">
                  <a:lumMod val="50000"/>
                </a:schemeClr>
              </a:solidFill>
            </a:rPr>
            <a:t>Furnace under a protective CO</a:t>
          </a:r>
          <a:r>
            <a:rPr lang="en-US" sz="1200" dirty="0">
              <a:solidFill>
                <a:schemeClr val="accent3">
                  <a:lumMod val="50000"/>
                </a:schemeClr>
              </a:solidFill>
            </a:rPr>
            <a:t>2</a:t>
          </a:r>
          <a:r>
            <a:rPr lang="en-US" sz="1800" dirty="0">
              <a:solidFill>
                <a:schemeClr val="accent3">
                  <a:lumMod val="50000"/>
                </a:schemeClr>
              </a:solidFill>
            </a:rPr>
            <a:t>/SF</a:t>
          </a:r>
          <a:r>
            <a:rPr lang="en-US" sz="1200" dirty="0">
              <a:solidFill>
                <a:schemeClr val="accent3">
                  <a:lumMod val="50000"/>
                </a:schemeClr>
              </a:solidFill>
            </a:rPr>
            <a:t>6</a:t>
          </a:r>
          <a:r>
            <a:rPr lang="en-US" sz="1800" dirty="0">
              <a:solidFill>
                <a:schemeClr val="accent3">
                  <a:lumMod val="50000"/>
                </a:schemeClr>
              </a:solidFill>
            </a:rPr>
            <a:t> atmosphere (0.553% SF</a:t>
          </a:r>
          <a:r>
            <a:rPr lang="en-US" sz="1400" dirty="0">
              <a:solidFill>
                <a:schemeClr val="accent3">
                  <a:lumMod val="50000"/>
                </a:schemeClr>
              </a:solidFill>
            </a:rPr>
            <a:t>6</a:t>
          </a:r>
          <a:r>
            <a:rPr lang="en-US" sz="1800" dirty="0">
              <a:solidFill>
                <a:schemeClr val="accent3">
                  <a:lumMod val="50000"/>
                </a:schemeClr>
              </a:solidFill>
            </a:rPr>
            <a:t>, balance CO</a:t>
          </a:r>
          <a:r>
            <a:rPr lang="en-US" sz="1200" dirty="0">
              <a:solidFill>
                <a:schemeClr val="accent3">
                  <a:lumMod val="50000"/>
                </a:schemeClr>
              </a:solidFill>
            </a:rPr>
            <a:t>2</a:t>
          </a:r>
          <a:r>
            <a:rPr lang="en-US" sz="1800" dirty="0">
              <a:solidFill>
                <a:schemeClr val="accent3">
                  <a:lumMod val="50000"/>
                </a:schemeClr>
              </a:solidFill>
            </a:rPr>
            <a:t>)</a:t>
          </a:r>
          <a:endParaRPr lang="en-CA" sz="1800" dirty="0">
            <a:solidFill>
              <a:schemeClr val="accent3">
                <a:lumMod val="50000"/>
              </a:schemeClr>
            </a:solidFill>
          </a:endParaRPr>
        </a:p>
      </dgm:t>
    </dgm:pt>
    <dgm:pt modelId="{BEB81B0D-2D43-402C-856D-C75A310317A3}" type="parTrans" cxnId="{6967B16B-02B4-4BB1-9292-9ABA18648110}">
      <dgm:prSet/>
      <dgm:spPr/>
      <dgm:t>
        <a:bodyPr/>
        <a:lstStyle/>
        <a:p>
          <a:endParaRPr lang="en-CA"/>
        </a:p>
      </dgm:t>
    </dgm:pt>
    <dgm:pt modelId="{CFF15A61-60C4-4B83-866F-6561403B9D32}" type="sibTrans" cxnId="{6967B16B-02B4-4BB1-9292-9ABA18648110}">
      <dgm:prSet/>
      <dgm:spPr/>
      <dgm:t>
        <a:bodyPr/>
        <a:lstStyle/>
        <a:p>
          <a:endParaRPr lang="en-CA"/>
        </a:p>
      </dgm:t>
    </dgm:pt>
    <dgm:pt modelId="{D621E60A-B85C-4A88-9835-51A520A09137}">
      <dgm:prSet phldrT="[Text]"/>
      <dgm:spPr/>
      <dgm:t>
        <a:bodyPr/>
        <a:lstStyle/>
        <a:p>
          <a:r>
            <a:rPr lang="en-CA" dirty="0"/>
            <a:t>(2)</a:t>
          </a:r>
        </a:p>
      </dgm:t>
    </dgm:pt>
    <dgm:pt modelId="{7B10E4AA-3D61-418C-8922-535128386FA1}" type="parTrans" cxnId="{FA648FA1-93FD-4A0B-A099-BE521B6CE7F0}">
      <dgm:prSet/>
      <dgm:spPr/>
      <dgm:t>
        <a:bodyPr/>
        <a:lstStyle/>
        <a:p>
          <a:endParaRPr lang="en-CA"/>
        </a:p>
      </dgm:t>
    </dgm:pt>
    <dgm:pt modelId="{B8BEECD4-0B8F-48A0-B24B-A67FD8EEE310}" type="sibTrans" cxnId="{FA648FA1-93FD-4A0B-A099-BE521B6CE7F0}">
      <dgm:prSet/>
      <dgm:spPr/>
      <dgm:t>
        <a:bodyPr/>
        <a:lstStyle/>
        <a:p>
          <a:endParaRPr lang="en-CA"/>
        </a:p>
      </dgm:t>
    </dgm:pt>
    <dgm:pt modelId="{DF606EEC-C459-412E-A653-ABB7EEAAFB9F}">
      <dgm:prSet phldrT="[Text]" custT="1"/>
      <dgm:spPr/>
      <dgm:t>
        <a:bodyPr/>
        <a:lstStyle/>
        <a:p>
          <a:r>
            <a:rPr lang="en-CA" sz="1800" dirty="0">
              <a:solidFill>
                <a:schemeClr val="accent3">
                  <a:lumMod val="50000"/>
                </a:schemeClr>
              </a:solidFill>
            </a:rPr>
            <a:t>Adding Aluminum at 700 °C</a:t>
          </a:r>
        </a:p>
        <a:p>
          <a:r>
            <a:rPr lang="en-CA" sz="1800" dirty="0">
              <a:solidFill>
                <a:schemeClr val="accent3">
                  <a:lumMod val="50000"/>
                </a:schemeClr>
              </a:solidFill>
            </a:rPr>
            <a:t>Maintaining for 15 min at a similar temperature</a:t>
          </a:r>
        </a:p>
      </dgm:t>
    </dgm:pt>
    <dgm:pt modelId="{A13DA29A-B036-435F-875C-87261288B860}" type="parTrans" cxnId="{7842D102-766E-4AB2-A2FF-1A5C912A4920}">
      <dgm:prSet/>
      <dgm:spPr/>
      <dgm:t>
        <a:bodyPr/>
        <a:lstStyle/>
        <a:p>
          <a:endParaRPr lang="en-CA"/>
        </a:p>
      </dgm:t>
    </dgm:pt>
    <dgm:pt modelId="{920D08EF-60DF-4B8D-8F57-AD3D00AE50B1}" type="sibTrans" cxnId="{7842D102-766E-4AB2-A2FF-1A5C912A4920}">
      <dgm:prSet/>
      <dgm:spPr/>
      <dgm:t>
        <a:bodyPr/>
        <a:lstStyle/>
        <a:p>
          <a:endParaRPr lang="en-CA"/>
        </a:p>
      </dgm:t>
    </dgm:pt>
    <dgm:pt modelId="{D82001EC-2377-4062-93F7-CF2407425271}">
      <dgm:prSet phldrT="[Text]"/>
      <dgm:spPr/>
      <dgm:t>
        <a:bodyPr/>
        <a:lstStyle/>
        <a:p>
          <a:r>
            <a:rPr lang="en-CA" dirty="0"/>
            <a:t>(3)</a:t>
          </a:r>
        </a:p>
      </dgm:t>
    </dgm:pt>
    <dgm:pt modelId="{67CB3801-5238-4143-B78B-0F4A391CD48C}" type="parTrans" cxnId="{C707ED9C-2816-4A5D-8451-F3DDB1C1523F}">
      <dgm:prSet/>
      <dgm:spPr/>
      <dgm:t>
        <a:bodyPr/>
        <a:lstStyle/>
        <a:p>
          <a:endParaRPr lang="en-CA"/>
        </a:p>
      </dgm:t>
    </dgm:pt>
    <dgm:pt modelId="{A72E3106-1A7D-44F6-8D8C-6DAF12078A5E}" type="sibTrans" cxnId="{C707ED9C-2816-4A5D-8451-F3DDB1C1523F}">
      <dgm:prSet/>
      <dgm:spPr/>
      <dgm:t>
        <a:bodyPr/>
        <a:lstStyle/>
        <a:p>
          <a:endParaRPr lang="en-CA"/>
        </a:p>
      </dgm:t>
    </dgm:pt>
    <dgm:pt modelId="{2DE363C7-995B-4A34-9DBB-C4EE06113EE5}">
      <dgm:prSet phldrT="[Text]" custT="1"/>
      <dgm:spPr/>
      <dgm:t>
        <a:bodyPr/>
        <a:lstStyle/>
        <a:p>
          <a:pPr>
            <a:buFont typeface="Arial" panose="020B0604020202020204" pitchFamily="34" charset="0"/>
            <a:buChar char="•"/>
          </a:pPr>
          <a:r>
            <a:rPr lang="en-CA" sz="1800" dirty="0">
              <a:solidFill>
                <a:schemeClr val="accent3">
                  <a:lumMod val="50000"/>
                </a:schemeClr>
              </a:solidFill>
            </a:rPr>
            <a:t>Stirring and skimming the melt periodically</a:t>
          </a:r>
        </a:p>
        <a:p>
          <a:pPr>
            <a:buNone/>
          </a:pPr>
          <a:r>
            <a:rPr lang="en-CA" sz="1800" dirty="0">
              <a:solidFill>
                <a:schemeClr val="accent3">
                  <a:lumMod val="50000"/>
                </a:schemeClr>
              </a:solidFill>
            </a:rPr>
            <a:t>Casting into a steel permanent mold preheated to 400 °C</a:t>
          </a:r>
        </a:p>
        <a:p>
          <a:pPr>
            <a:buNone/>
          </a:pPr>
          <a:r>
            <a:rPr lang="en-CA" sz="1700" dirty="0"/>
            <a:t> </a:t>
          </a:r>
        </a:p>
      </dgm:t>
    </dgm:pt>
    <dgm:pt modelId="{BAD8A3E3-7BC0-46F7-9FBD-DDAD2EE571AD}" type="parTrans" cxnId="{F2C16F0E-1F63-46C6-9907-796BE2A818DB}">
      <dgm:prSet/>
      <dgm:spPr/>
      <dgm:t>
        <a:bodyPr/>
        <a:lstStyle/>
        <a:p>
          <a:endParaRPr lang="en-CA"/>
        </a:p>
      </dgm:t>
    </dgm:pt>
    <dgm:pt modelId="{C3C3A921-A056-40DF-B432-6A45A5D3F371}" type="sibTrans" cxnId="{F2C16F0E-1F63-46C6-9907-796BE2A818DB}">
      <dgm:prSet/>
      <dgm:spPr/>
      <dgm:t>
        <a:bodyPr/>
        <a:lstStyle/>
        <a:p>
          <a:endParaRPr lang="en-CA"/>
        </a:p>
      </dgm:t>
    </dgm:pt>
    <dgm:pt modelId="{BAF298F5-79AB-4253-B297-804F5E7F883D}" type="pres">
      <dgm:prSet presAssocID="{43575183-AF67-45D2-9602-505EE0C39E1E}" presName="Name0" presStyleCnt="0">
        <dgm:presLayoutVars>
          <dgm:chMax val="5"/>
          <dgm:chPref val="5"/>
          <dgm:dir/>
          <dgm:animLvl val="lvl"/>
        </dgm:presLayoutVars>
      </dgm:prSet>
      <dgm:spPr/>
    </dgm:pt>
    <dgm:pt modelId="{D1C22860-08BA-4A4B-8474-F096B451E177}" type="pres">
      <dgm:prSet presAssocID="{9EF8F9EB-F1BA-4546-A0D9-57B7B4E77FD0}" presName="parentText1" presStyleLbl="node1" presStyleIdx="0" presStyleCnt="3" custScaleX="100024" custScaleY="123106">
        <dgm:presLayoutVars>
          <dgm:chMax/>
          <dgm:chPref val="3"/>
          <dgm:bulletEnabled val="1"/>
        </dgm:presLayoutVars>
      </dgm:prSet>
      <dgm:spPr/>
    </dgm:pt>
    <dgm:pt modelId="{A5BAFA00-EB83-42B3-9D5D-E8CC3F099591}" type="pres">
      <dgm:prSet presAssocID="{9EF8F9EB-F1BA-4546-A0D9-57B7B4E77FD0}" presName="childText1" presStyleLbl="solidAlignAcc1" presStyleIdx="0" presStyleCnt="3">
        <dgm:presLayoutVars>
          <dgm:chMax val="0"/>
          <dgm:chPref val="0"/>
          <dgm:bulletEnabled val="1"/>
        </dgm:presLayoutVars>
      </dgm:prSet>
      <dgm:spPr/>
    </dgm:pt>
    <dgm:pt modelId="{34F93D43-B5E4-447D-9034-84B2BB3DE0DE}" type="pres">
      <dgm:prSet presAssocID="{D621E60A-B85C-4A88-9835-51A520A09137}" presName="parentText2" presStyleLbl="node1" presStyleIdx="1" presStyleCnt="3">
        <dgm:presLayoutVars>
          <dgm:chMax/>
          <dgm:chPref val="3"/>
          <dgm:bulletEnabled val="1"/>
        </dgm:presLayoutVars>
      </dgm:prSet>
      <dgm:spPr/>
    </dgm:pt>
    <dgm:pt modelId="{70E7A390-785F-4A11-A734-B7D46F030075}" type="pres">
      <dgm:prSet presAssocID="{D621E60A-B85C-4A88-9835-51A520A09137}" presName="childText2" presStyleLbl="solidAlignAcc1" presStyleIdx="1" presStyleCnt="3">
        <dgm:presLayoutVars>
          <dgm:chMax val="0"/>
          <dgm:chPref val="0"/>
          <dgm:bulletEnabled val="1"/>
        </dgm:presLayoutVars>
      </dgm:prSet>
      <dgm:spPr/>
    </dgm:pt>
    <dgm:pt modelId="{BE9D06A7-4A7C-478D-BFE3-8C13DC27F688}" type="pres">
      <dgm:prSet presAssocID="{D82001EC-2377-4062-93F7-CF2407425271}" presName="parentText3" presStyleLbl="node1" presStyleIdx="2" presStyleCnt="3">
        <dgm:presLayoutVars>
          <dgm:chMax/>
          <dgm:chPref val="3"/>
          <dgm:bulletEnabled val="1"/>
        </dgm:presLayoutVars>
      </dgm:prSet>
      <dgm:spPr/>
    </dgm:pt>
    <dgm:pt modelId="{FED15A34-04CF-456D-94D0-30CBD519ED8B}" type="pres">
      <dgm:prSet presAssocID="{D82001EC-2377-4062-93F7-CF2407425271}" presName="childText3" presStyleLbl="solidAlignAcc1" presStyleIdx="2" presStyleCnt="3">
        <dgm:presLayoutVars>
          <dgm:chMax val="0"/>
          <dgm:chPref val="0"/>
          <dgm:bulletEnabled val="1"/>
        </dgm:presLayoutVars>
      </dgm:prSet>
      <dgm:spPr/>
    </dgm:pt>
  </dgm:ptLst>
  <dgm:cxnLst>
    <dgm:cxn modelId="{7842D102-766E-4AB2-A2FF-1A5C912A4920}" srcId="{D621E60A-B85C-4A88-9835-51A520A09137}" destId="{DF606EEC-C459-412E-A653-ABB7EEAAFB9F}" srcOrd="0" destOrd="0" parTransId="{A13DA29A-B036-435F-875C-87261288B860}" sibTransId="{920D08EF-60DF-4B8D-8F57-AD3D00AE50B1}"/>
    <dgm:cxn modelId="{F2C16F0E-1F63-46C6-9907-796BE2A818DB}" srcId="{D82001EC-2377-4062-93F7-CF2407425271}" destId="{2DE363C7-995B-4A34-9DBB-C4EE06113EE5}" srcOrd="0" destOrd="0" parTransId="{BAD8A3E3-7BC0-46F7-9FBD-DDAD2EE571AD}" sibTransId="{C3C3A921-A056-40DF-B432-6A45A5D3F371}"/>
    <dgm:cxn modelId="{20742E14-A616-44C1-8F90-2C2E5F03C353}" type="presOf" srcId="{D621E60A-B85C-4A88-9835-51A520A09137}" destId="{34F93D43-B5E4-447D-9034-84B2BB3DE0DE}" srcOrd="0" destOrd="0" presId="urn:microsoft.com/office/officeart/2009/3/layout/IncreasingArrowsProcess"/>
    <dgm:cxn modelId="{88255419-55DA-4208-9D95-19E16464EC2A}" type="presOf" srcId="{859B21E0-562F-4FEC-97E6-20676A6F5D22}" destId="{A5BAFA00-EB83-42B3-9D5D-E8CC3F099591}" srcOrd="0" destOrd="0" presId="urn:microsoft.com/office/officeart/2009/3/layout/IncreasingArrowsProcess"/>
    <dgm:cxn modelId="{91752225-94CA-4689-B3C4-651B73299531}" type="presOf" srcId="{2DE363C7-995B-4A34-9DBB-C4EE06113EE5}" destId="{FED15A34-04CF-456D-94D0-30CBD519ED8B}" srcOrd="0" destOrd="0" presId="urn:microsoft.com/office/officeart/2009/3/layout/IncreasingArrowsProcess"/>
    <dgm:cxn modelId="{15F1D13A-6090-4BDA-9134-04A8C225EE0D}" type="presOf" srcId="{43575183-AF67-45D2-9602-505EE0C39E1E}" destId="{BAF298F5-79AB-4253-B297-804F5E7F883D}" srcOrd="0" destOrd="0" presId="urn:microsoft.com/office/officeart/2009/3/layout/IncreasingArrowsProcess"/>
    <dgm:cxn modelId="{6967B16B-02B4-4BB1-9292-9ABA18648110}" srcId="{9EF8F9EB-F1BA-4546-A0D9-57B7B4E77FD0}" destId="{859B21E0-562F-4FEC-97E6-20676A6F5D22}" srcOrd="0" destOrd="0" parTransId="{BEB81B0D-2D43-402C-856D-C75A310317A3}" sibTransId="{CFF15A61-60C4-4B83-866F-6561403B9D32}"/>
    <dgm:cxn modelId="{4A786F77-2C5E-4421-8191-D4E861F82CB6}" srcId="{43575183-AF67-45D2-9602-505EE0C39E1E}" destId="{9EF8F9EB-F1BA-4546-A0D9-57B7B4E77FD0}" srcOrd="0" destOrd="0" parTransId="{E74D168E-BC5E-432B-A754-4CA7D35132EE}" sibTransId="{7B73A5E4-DAAD-4325-98DC-1D5D4199D521}"/>
    <dgm:cxn modelId="{41C70490-AD39-4672-A52A-488A7A130BA6}" type="presOf" srcId="{DF606EEC-C459-412E-A653-ABB7EEAAFB9F}" destId="{70E7A390-785F-4A11-A734-B7D46F030075}" srcOrd="0" destOrd="0" presId="urn:microsoft.com/office/officeart/2009/3/layout/IncreasingArrowsProcess"/>
    <dgm:cxn modelId="{C707ED9C-2816-4A5D-8451-F3DDB1C1523F}" srcId="{43575183-AF67-45D2-9602-505EE0C39E1E}" destId="{D82001EC-2377-4062-93F7-CF2407425271}" srcOrd="2" destOrd="0" parTransId="{67CB3801-5238-4143-B78B-0F4A391CD48C}" sibTransId="{A72E3106-1A7D-44F6-8D8C-6DAF12078A5E}"/>
    <dgm:cxn modelId="{FA648FA1-93FD-4A0B-A099-BE521B6CE7F0}" srcId="{43575183-AF67-45D2-9602-505EE0C39E1E}" destId="{D621E60A-B85C-4A88-9835-51A520A09137}" srcOrd="1" destOrd="0" parTransId="{7B10E4AA-3D61-418C-8922-535128386FA1}" sibTransId="{B8BEECD4-0B8F-48A0-B24B-A67FD8EEE310}"/>
    <dgm:cxn modelId="{1F4572B7-8CE3-422A-B038-3F38CE6A4B27}" type="presOf" srcId="{9EF8F9EB-F1BA-4546-A0D9-57B7B4E77FD0}" destId="{D1C22860-08BA-4A4B-8474-F096B451E177}" srcOrd="0" destOrd="0" presId="urn:microsoft.com/office/officeart/2009/3/layout/IncreasingArrowsProcess"/>
    <dgm:cxn modelId="{2B5210F6-5647-4B68-9745-37871E7E45A7}" type="presOf" srcId="{D82001EC-2377-4062-93F7-CF2407425271}" destId="{BE9D06A7-4A7C-478D-BFE3-8C13DC27F688}" srcOrd="0" destOrd="0" presId="urn:microsoft.com/office/officeart/2009/3/layout/IncreasingArrowsProcess"/>
    <dgm:cxn modelId="{F93BB6C7-6AED-4992-B6A7-1C81217CBA79}" type="presParOf" srcId="{BAF298F5-79AB-4253-B297-804F5E7F883D}" destId="{D1C22860-08BA-4A4B-8474-F096B451E177}" srcOrd="0" destOrd="0" presId="urn:microsoft.com/office/officeart/2009/3/layout/IncreasingArrowsProcess"/>
    <dgm:cxn modelId="{6319434A-3A9A-40E5-87DE-E4D8CEDC9F7E}" type="presParOf" srcId="{BAF298F5-79AB-4253-B297-804F5E7F883D}" destId="{A5BAFA00-EB83-42B3-9D5D-E8CC3F099591}" srcOrd="1" destOrd="0" presId="urn:microsoft.com/office/officeart/2009/3/layout/IncreasingArrowsProcess"/>
    <dgm:cxn modelId="{1F017079-946C-4411-8141-53582E0F019C}" type="presParOf" srcId="{BAF298F5-79AB-4253-B297-804F5E7F883D}" destId="{34F93D43-B5E4-447D-9034-84B2BB3DE0DE}" srcOrd="2" destOrd="0" presId="urn:microsoft.com/office/officeart/2009/3/layout/IncreasingArrowsProcess"/>
    <dgm:cxn modelId="{FAA36E0C-A5E2-42EF-8500-59521852B730}" type="presParOf" srcId="{BAF298F5-79AB-4253-B297-804F5E7F883D}" destId="{70E7A390-785F-4A11-A734-B7D46F030075}" srcOrd="3" destOrd="0" presId="urn:microsoft.com/office/officeart/2009/3/layout/IncreasingArrowsProcess"/>
    <dgm:cxn modelId="{DAF6B905-3421-4841-BE97-67C524BB6BA2}" type="presParOf" srcId="{BAF298F5-79AB-4253-B297-804F5E7F883D}" destId="{BE9D06A7-4A7C-478D-BFE3-8C13DC27F688}" srcOrd="4" destOrd="0" presId="urn:microsoft.com/office/officeart/2009/3/layout/IncreasingArrowsProcess"/>
    <dgm:cxn modelId="{F7D276CB-E7E8-4532-B743-A797C9F8E349}" type="presParOf" srcId="{BAF298F5-79AB-4253-B297-804F5E7F883D}" destId="{FED15A34-04CF-456D-94D0-30CBD519ED8B}" srcOrd="5" destOrd="0" presId="urn:microsoft.com/office/officeart/2009/3/layout/IncreasingArrows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83F1F30-DC0B-4C52-9B5B-67F1F8A7F349}" type="doc">
      <dgm:prSet loTypeId="urn:microsoft.com/office/officeart/2005/8/layout/process1" loCatId="process" qsTypeId="urn:microsoft.com/office/officeart/2005/8/quickstyle/simple1" qsCatId="simple" csTypeId="urn:microsoft.com/office/officeart/2005/8/colors/accent3_1" csCatId="accent3" phldr="1"/>
      <dgm:spPr/>
      <dgm:t>
        <a:bodyPr/>
        <a:lstStyle/>
        <a:p>
          <a:endParaRPr lang="en-CA"/>
        </a:p>
      </dgm:t>
    </dgm:pt>
    <dgm:pt modelId="{FE3B93BA-DABE-43E7-993A-3B2B51AD89D9}">
      <dgm:prSet phldrT="[Text]" phldr="0" custT="1"/>
      <dgm:spPr/>
      <dgm:t>
        <a:bodyPr/>
        <a:lstStyle/>
        <a:p>
          <a:pPr algn="ctr"/>
          <a:r>
            <a:rPr lang="en-CA" sz="2000" b="1" dirty="0">
              <a:solidFill>
                <a:schemeClr val="accent3">
                  <a:lumMod val="75000"/>
                </a:schemeClr>
              </a:solidFill>
            </a:rPr>
            <a:t>Ball-milling</a:t>
          </a:r>
        </a:p>
        <a:p>
          <a:pPr algn="l"/>
          <a:r>
            <a:rPr lang="en-US" sz="1800" dirty="0">
              <a:solidFill>
                <a:schemeClr val="tx1"/>
              </a:solidFill>
            </a:rPr>
            <a:t>As-cast Mg</a:t>
          </a:r>
          <a:r>
            <a:rPr lang="en-US" sz="1400" dirty="0">
              <a:solidFill>
                <a:schemeClr val="tx1"/>
              </a:solidFill>
            </a:rPr>
            <a:t>17</a:t>
          </a:r>
          <a:r>
            <a:rPr lang="en-US" sz="1800" dirty="0">
              <a:solidFill>
                <a:schemeClr val="tx1"/>
              </a:solidFill>
            </a:rPr>
            <a:t>Al</a:t>
          </a:r>
          <a:r>
            <a:rPr lang="en-US" sz="1400" dirty="0">
              <a:solidFill>
                <a:schemeClr val="tx1"/>
              </a:solidFill>
            </a:rPr>
            <a:t>12</a:t>
          </a:r>
          <a:r>
            <a:rPr lang="en-US" sz="1800" dirty="0">
              <a:solidFill>
                <a:schemeClr val="tx1"/>
              </a:solidFill>
            </a:rPr>
            <a:t> </a:t>
          </a:r>
        </a:p>
        <a:p>
          <a:pPr algn="l">
            <a:buFont typeface="Arial" panose="020B0604020202020204" pitchFamily="34" charset="0"/>
            <a:buChar char="•"/>
          </a:pPr>
          <a:r>
            <a:rPr lang="en-US" sz="1800" dirty="0">
              <a:solidFill>
                <a:schemeClr val="tx1"/>
              </a:solidFill>
            </a:rPr>
            <a:t>Mechanical Ball-milling for 15, 30, and 60 min</a:t>
          </a:r>
        </a:p>
        <a:p>
          <a:pPr algn="l">
            <a:buFont typeface="Arial" panose="020B0604020202020204" pitchFamily="34" charset="0"/>
            <a:buChar char="•"/>
          </a:pPr>
          <a:r>
            <a:rPr lang="en-US" sz="1800" dirty="0">
              <a:solidFill>
                <a:schemeClr val="tx1"/>
              </a:solidFill>
            </a:rPr>
            <a:t>Argon-filled milling jar with ball-to-powder ratio: 10:1</a:t>
          </a:r>
          <a:endParaRPr lang="en-CA" sz="1800" dirty="0">
            <a:solidFill>
              <a:schemeClr val="accent3">
                <a:lumMod val="75000"/>
              </a:schemeClr>
            </a:solidFill>
          </a:endParaRPr>
        </a:p>
        <a:p>
          <a:pPr algn="ctr"/>
          <a:endParaRPr lang="en-CA" sz="1800" dirty="0"/>
        </a:p>
      </dgm:t>
    </dgm:pt>
    <dgm:pt modelId="{626A9E63-AB52-4BAC-862C-4537CC4E9F28}" type="parTrans" cxnId="{59EBAE05-ECDA-4F8F-A28F-21C7BEC9FDD9}">
      <dgm:prSet/>
      <dgm:spPr/>
      <dgm:t>
        <a:bodyPr/>
        <a:lstStyle/>
        <a:p>
          <a:endParaRPr lang="en-CA"/>
        </a:p>
      </dgm:t>
    </dgm:pt>
    <dgm:pt modelId="{AF9482C6-DE8A-4BF3-90F0-63E675D7D10B}" type="sibTrans" cxnId="{59EBAE05-ECDA-4F8F-A28F-21C7BEC9FDD9}">
      <dgm:prSet/>
      <dgm:spPr/>
      <dgm:t>
        <a:bodyPr/>
        <a:lstStyle/>
        <a:p>
          <a:endParaRPr lang="en-CA"/>
        </a:p>
      </dgm:t>
    </dgm:pt>
    <dgm:pt modelId="{AD257469-266D-42B0-94B1-F0C3B61E6821}">
      <dgm:prSet phldrT="[Text]" phldr="0" custT="1"/>
      <dgm:spPr/>
      <dgm:t>
        <a:bodyPr/>
        <a:lstStyle/>
        <a:p>
          <a:pPr algn="ctr"/>
          <a:r>
            <a:rPr lang="en-CA" sz="2000" b="1" dirty="0">
              <a:solidFill>
                <a:schemeClr val="accent3">
                  <a:lumMod val="75000"/>
                </a:schemeClr>
              </a:solidFill>
            </a:rPr>
            <a:t>Hydrogenation</a:t>
          </a:r>
        </a:p>
        <a:p>
          <a:pPr algn="l"/>
          <a:r>
            <a:rPr lang="en-US" sz="1800" dirty="0">
              <a:solidFill>
                <a:schemeClr val="tx1"/>
              </a:solidFill>
            </a:rPr>
            <a:t>Filed and ball-milled Mg</a:t>
          </a:r>
          <a:r>
            <a:rPr lang="en-US" sz="1400" dirty="0">
              <a:solidFill>
                <a:schemeClr val="tx1"/>
              </a:solidFill>
            </a:rPr>
            <a:t>17</a:t>
          </a:r>
          <a:r>
            <a:rPr lang="en-US" sz="1800" dirty="0">
              <a:solidFill>
                <a:schemeClr val="tx1"/>
              </a:solidFill>
            </a:rPr>
            <a:t>Al</a:t>
          </a:r>
          <a:r>
            <a:rPr lang="en-US" sz="1400" dirty="0">
              <a:solidFill>
                <a:schemeClr val="tx1"/>
              </a:solidFill>
            </a:rPr>
            <a:t>12</a:t>
          </a:r>
        </a:p>
        <a:p>
          <a:pPr algn="l">
            <a:buFont typeface="Arial" panose="020B0604020202020204" pitchFamily="34" charset="0"/>
            <a:buChar char="•"/>
          </a:pPr>
          <a:r>
            <a:rPr lang="en-US" sz="1800" dirty="0">
              <a:solidFill>
                <a:schemeClr val="tx1"/>
              </a:solidFill>
            </a:rPr>
            <a:t>Vacuum: 30 min</a:t>
          </a:r>
        </a:p>
        <a:p>
          <a:pPr algn="l">
            <a:buFont typeface="Arial" panose="020B0604020202020204" pitchFamily="34" charset="0"/>
            <a:buChar char="•"/>
          </a:pPr>
          <a:r>
            <a:rPr lang="en-US" sz="1800" dirty="0">
              <a:solidFill>
                <a:schemeClr val="tx1"/>
              </a:solidFill>
            </a:rPr>
            <a:t>Process Temperature: 350 °C</a:t>
          </a:r>
        </a:p>
        <a:p>
          <a:pPr algn="l">
            <a:buFont typeface="Arial" panose="020B0604020202020204" pitchFamily="34" charset="0"/>
            <a:buChar char="•"/>
          </a:pPr>
          <a:r>
            <a:rPr lang="en-US" sz="1800" dirty="0">
              <a:solidFill>
                <a:schemeClr val="tx1"/>
              </a:solidFill>
            </a:rPr>
            <a:t>Hydrogen Pressure: at 50 bars H</a:t>
          </a:r>
          <a:r>
            <a:rPr lang="en-US" sz="1400" dirty="0">
              <a:solidFill>
                <a:schemeClr val="tx1"/>
              </a:solidFill>
            </a:rPr>
            <a:t>2</a:t>
          </a:r>
        </a:p>
        <a:p>
          <a:pPr algn="l">
            <a:buFont typeface="Arial" panose="020B0604020202020204" pitchFamily="34" charset="0"/>
            <a:buChar char="•"/>
          </a:pPr>
          <a:r>
            <a:rPr lang="en-US" sz="1800" dirty="0">
              <a:solidFill>
                <a:schemeClr val="tx1"/>
              </a:solidFill>
            </a:rPr>
            <a:t>Home-made Sievert Apparatus</a:t>
          </a:r>
          <a:endParaRPr lang="en-CA" sz="1800" dirty="0"/>
        </a:p>
      </dgm:t>
    </dgm:pt>
    <dgm:pt modelId="{B87D1E78-682C-40D8-98AE-50A99A80A7DD}" type="parTrans" cxnId="{5970BA04-7506-4EF7-B8A7-DE744D0D3351}">
      <dgm:prSet/>
      <dgm:spPr/>
      <dgm:t>
        <a:bodyPr/>
        <a:lstStyle/>
        <a:p>
          <a:endParaRPr lang="en-CA"/>
        </a:p>
      </dgm:t>
    </dgm:pt>
    <dgm:pt modelId="{B7352F41-6C9C-4A93-B7EC-4B11EAE27A4B}" type="sibTrans" cxnId="{5970BA04-7506-4EF7-B8A7-DE744D0D3351}">
      <dgm:prSet/>
      <dgm:spPr/>
      <dgm:t>
        <a:bodyPr/>
        <a:lstStyle/>
        <a:p>
          <a:endParaRPr lang="en-CA"/>
        </a:p>
      </dgm:t>
    </dgm:pt>
    <dgm:pt modelId="{8A4C9BEA-8DE0-4C5C-898D-8FF3A8AF213A}" type="pres">
      <dgm:prSet presAssocID="{E83F1F30-DC0B-4C52-9B5B-67F1F8A7F349}" presName="Name0" presStyleCnt="0">
        <dgm:presLayoutVars>
          <dgm:dir/>
          <dgm:resizeHandles val="exact"/>
        </dgm:presLayoutVars>
      </dgm:prSet>
      <dgm:spPr/>
    </dgm:pt>
    <dgm:pt modelId="{2579198C-08C8-4F51-A85E-1FA4734A87FE}" type="pres">
      <dgm:prSet presAssocID="{FE3B93BA-DABE-43E7-993A-3B2B51AD89D9}" presName="node" presStyleLbl="node1" presStyleIdx="0" presStyleCnt="2">
        <dgm:presLayoutVars>
          <dgm:bulletEnabled val="1"/>
        </dgm:presLayoutVars>
      </dgm:prSet>
      <dgm:spPr/>
    </dgm:pt>
    <dgm:pt modelId="{D69B597F-BF15-4577-8330-0B55A05D3A4A}" type="pres">
      <dgm:prSet presAssocID="{AF9482C6-DE8A-4BF3-90F0-63E675D7D10B}" presName="sibTrans" presStyleLbl="sibTrans2D1" presStyleIdx="0" presStyleCnt="1"/>
      <dgm:spPr/>
    </dgm:pt>
    <dgm:pt modelId="{93CCAE25-075A-40CB-8CC8-5646162AF23D}" type="pres">
      <dgm:prSet presAssocID="{AF9482C6-DE8A-4BF3-90F0-63E675D7D10B}" presName="connectorText" presStyleLbl="sibTrans2D1" presStyleIdx="0" presStyleCnt="1"/>
      <dgm:spPr/>
    </dgm:pt>
    <dgm:pt modelId="{842AC936-71C8-49D5-8932-6389FC2E82F8}" type="pres">
      <dgm:prSet presAssocID="{AD257469-266D-42B0-94B1-F0C3B61E6821}" presName="node" presStyleLbl="node1" presStyleIdx="1" presStyleCnt="2">
        <dgm:presLayoutVars>
          <dgm:bulletEnabled val="1"/>
        </dgm:presLayoutVars>
      </dgm:prSet>
      <dgm:spPr/>
    </dgm:pt>
  </dgm:ptLst>
  <dgm:cxnLst>
    <dgm:cxn modelId="{5970BA04-7506-4EF7-B8A7-DE744D0D3351}" srcId="{E83F1F30-DC0B-4C52-9B5B-67F1F8A7F349}" destId="{AD257469-266D-42B0-94B1-F0C3B61E6821}" srcOrd="1" destOrd="0" parTransId="{B87D1E78-682C-40D8-98AE-50A99A80A7DD}" sibTransId="{B7352F41-6C9C-4A93-B7EC-4B11EAE27A4B}"/>
    <dgm:cxn modelId="{59EBAE05-ECDA-4F8F-A28F-21C7BEC9FDD9}" srcId="{E83F1F30-DC0B-4C52-9B5B-67F1F8A7F349}" destId="{FE3B93BA-DABE-43E7-993A-3B2B51AD89D9}" srcOrd="0" destOrd="0" parTransId="{626A9E63-AB52-4BAC-862C-4537CC4E9F28}" sibTransId="{AF9482C6-DE8A-4BF3-90F0-63E675D7D10B}"/>
    <dgm:cxn modelId="{9D7BA15B-B179-4591-B8AA-3DD2C5EB5E09}" type="presOf" srcId="{FE3B93BA-DABE-43E7-993A-3B2B51AD89D9}" destId="{2579198C-08C8-4F51-A85E-1FA4734A87FE}" srcOrd="0" destOrd="0" presId="urn:microsoft.com/office/officeart/2005/8/layout/process1"/>
    <dgm:cxn modelId="{BD6F396C-8B70-420A-B171-70A5888A5C9F}" type="presOf" srcId="{AF9482C6-DE8A-4BF3-90F0-63E675D7D10B}" destId="{93CCAE25-075A-40CB-8CC8-5646162AF23D}" srcOrd="1" destOrd="0" presId="urn:microsoft.com/office/officeart/2005/8/layout/process1"/>
    <dgm:cxn modelId="{7E09C593-1DE1-43DF-8714-0FDD52F76675}" type="presOf" srcId="{E83F1F30-DC0B-4C52-9B5B-67F1F8A7F349}" destId="{8A4C9BEA-8DE0-4C5C-898D-8FF3A8AF213A}" srcOrd="0" destOrd="0" presId="urn:microsoft.com/office/officeart/2005/8/layout/process1"/>
    <dgm:cxn modelId="{16BB1EB5-9451-4556-A174-3B95AFD57AFD}" type="presOf" srcId="{AD257469-266D-42B0-94B1-F0C3B61E6821}" destId="{842AC936-71C8-49D5-8932-6389FC2E82F8}" srcOrd="0" destOrd="0" presId="urn:microsoft.com/office/officeart/2005/8/layout/process1"/>
    <dgm:cxn modelId="{D5FDF6C2-BCBD-43CF-B4B1-41E971ED3590}" type="presOf" srcId="{AF9482C6-DE8A-4BF3-90F0-63E675D7D10B}" destId="{D69B597F-BF15-4577-8330-0B55A05D3A4A}" srcOrd="0" destOrd="0" presId="urn:microsoft.com/office/officeart/2005/8/layout/process1"/>
    <dgm:cxn modelId="{388F8325-D77B-4675-9DF5-23294A00D038}" type="presParOf" srcId="{8A4C9BEA-8DE0-4C5C-898D-8FF3A8AF213A}" destId="{2579198C-08C8-4F51-A85E-1FA4734A87FE}" srcOrd="0" destOrd="0" presId="urn:microsoft.com/office/officeart/2005/8/layout/process1"/>
    <dgm:cxn modelId="{8090474B-C16A-4594-9F70-3E05FAF6294E}" type="presParOf" srcId="{8A4C9BEA-8DE0-4C5C-898D-8FF3A8AF213A}" destId="{D69B597F-BF15-4577-8330-0B55A05D3A4A}" srcOrd="1" destOrd="0" presId="urn:microsoft.com/office/officeart/2005/8/layout/process1"/>
    <dgm:cxn modelId="{70E69D9B-C633-46D7-AB6A-B064689EC7E0}" type="presParOf" srcId="{D69B597F-BF15-4577-8330-0B55A05D3A4A}" destId="{93CCAE25-075A-40CB-8CC8-5646162AF23D}" srcOrd="0" destOrd="0" presId="urn:microsoft.com/office/officeart/2005/8/layout/process1"/>
    <dgm:cxn modelId="{10371E82-D14D-49F9-83E1-8A1D0E4B7265}" type="presParOf" srcId="{8A4C9BEA-8DE0-4C5C-898D-8FF3A8AF213A}" destId="{842AC936-71C8-49D5-8932-6389FC2E82F8}" srcOrd="2" destOrd="0" presId="urn:microsoft.com/office/officeart/2005/8/layout/process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A71DBDD-82B0-4D86-A7E2-DB5532140ABC}" type="doc">
      <dgm:prSet loTypeId="urn:microsoft.com/office/officeart/2005/8/layout/process3" loCatId="process" qsTypeId="urn:microsoft.com/office/officeart/2005/8/quickstyle/simple1" qsCatId="simple" csTypeId="urn:microsoft.com/office/officeart/2005/8/colors/accent3_5" csCatId="accent3" phldr="1"/>
      <dgm:spPr/>
      <dgm:t>
        <a:bodyPr/>
        <a:lstStyle/>
        <a:p>
          <a:endParaRPr lang="en-CA"/>
        </a:p>
      </dgm:t>
    </dgm:pt>
    <dgm:pt modelId="{60ED43C4-16D6-471E-AE77-E8C88FAEECB8}">
      <dgm:prSet phldrT="[Text]" custT="1"/>
      <dgm:spPr/>
      <dgm:t>
        <a:bodyPr/>
        <a:lstStyle/>
        <a:p>
          <a:r>
            <a:rPr lang="en-CA" sz="1800" b="1" dirty="0"/>
            <a:t>Dosing</a:t>
          </a:r>
        </a:p>
      </dgm:t>
    </dgm:pt>
    <dgm:pt modelId="{5B6DCD0E-B186-42BD-924E-BD050778306C}" type="parTrans" cxnId="{CA81CA71-CC5F-4139-A9CD-9AE91EE26BE7}">
      <dgm:prSet/>
      <dgm:spPr/>
      <dgm:t>
        <a:bodyPr/>
        <a:lstStyle/>
        <a:p>
          <a:endParaRPr lang="en-CA"/>
        </a:p>
      </dgm:t>
    </dgm:pt>
    <dgm:pt modelId="{EBB21973-38D3-4D21-A95A-04C5D791CFD0}" type="sibTrans" cxnId="{CA81CA71-CC5F-4139-A9CD-9AE91EE26BE7}">
      <dgm:prSet/>
      <dgm:spPr/>
      <dgm:t>
        <a:bodyPr/>
        <a:lstStyle/>
        <a:p>
          <a:endParaRPr lang="en-CA"/>
        </a:p>
      </dgm:t>
    </dgm:pt>
    <dgm:pt modelId="{0002D9BF-DF68-40ED-9105-A124B1268B41}">
      <dgm:prSet phldrT="[Text]" custT="1"/>
      <dgm:spPr/>
      <dgm:t>
        <a:bodyPr/>
        <a:lstStyle/>
        <a:p>
          <a:r>
            <a:rPr lang="en-CA" sz="1600" dirty="0"/>
            <a:t>Known amount of H2 loaded to chamber at a specific pressure</a:t>
          </a:r>
        </a:p>
      </dgm:t>
    </dgm:pt>
    <dgm:pt modelId="{3946F1F6-3EDC-4568-9B0F-C710DD009F8D}" type="parTrans" cxnId="{E09E2B50-9199-4A4A-9002-6021234929EF}">
      <dgm:prSet/>
      <dgm:spPr/>
      <dgm:t>
        <a:bodyPr/>
        <a:lstStyle/>
        <a:p>
          <a:endParaRPr lang="en-CA"/>
        </a:p>
      </dgm:t>
    </dgm:pt>
    <dgm:pt modelId="{64CC6C89-C0DD-430C-B60D-A9BB4E0DB5C2}" type="sibTrans" cxnId="{E09E2B50-9199-4A4A-9002-6021234929EF}">
      <dgm:prSet/>
      <dgm:spPr/>
      <dgm:t>
        <a:bodyPr/>
        <a:lstStyle/>
        <a:p>
          <a:endParaRPr lang="en-CA"/>
        </a:p>
      </dgm:t>
    </dgm:pt>
    <dgm:pt modelId="{C839C135-D2F5-43C8-9506-7B937004FC5E}">
      <dgm:prSet phldrT="[Text]" custT="1"/>
      <dgm:spPr/>
      <dgm:t>
        <a:bodyPr/>
        <a:lstStyle/>
        <a:p>
          <a:r>
            <a:rPr lang="en-CA" sz="1800" b="1" dirty="0"/>
            <a:t>Expansion</a:t>
          </a:r>
        </a:p>
      </dgm:t>
    </dgm:pt>
    <dgm:pt modelId="{88E6939E-EB1F-4C3E-A1C1-8EB8AB0DDF3A}" type="parTrans" cxnId="{E63EE560-D970-4A27-B02A-B8BD8D7EB430}">
      <dgm:prSet/>
      <dgm:spPr/>
      <dgm:t>
        <a:bodyPr/>
        <a:lstStyle/>
        <a:p>
          <a:endParaRPr lang="en-CA"/>
        </a:p>
      </dgm:t>
    </dgm:pt>
    <dgm:pt modelId="{6AF5A7E4-C953-4C7F-9D22-0932432833A9}" type="sibTrans" cxnId="{E63EE560-D970-4A27-B02A-B8BD8D7EB430}">
      <dgm:prSet/>
      <dgm:spPr/>
      <dgm:t>
        <a:bodyPr/>
        <a:lstStyle/>
        <a:p>
          <a:endParaRPr lang="en-CA"/>
        </a:p>
      </dgm:t>
    </dgm:pt>
    <dgm:pt modelId="{3F5D5758-F25E-4AC0-90D5-EF0E1D34C13E}">
      <dgm:prSet phldrT="[Text]" custT="1"/>
      <dgm:spPr/>
      <dgm:t>
        <a:bodyPr/>
        <a:lstStyle/>
        <a:p>
          <a:r>
            <a:rPr lang="en-US" sz="1600" dirty="0"/>
            <a:t>A valve opens, allowing gas to flow into the sample chamber</a:t>
          </a:r>
          <a:endParaRPr lang="en-CA" sz="1600" dirty="0"/>
        </a:p>
      </dgm:t>
    </dgm:pt>
    <dgm:pt modelId="{88070499-B74E-4234-9E17-ED495159A0F7}" type="parTrans" cxnId="{70D3A2F3-90EA-4DF4-9E0E-BE7D3BDFB239}">
      <dgm:prSet/>
      <dgm:spPr/>
      <dgm:t>
        <a:bodyPr/>
        <a:lstStyle/>
        <a:p>
          <a:endParaRPr lang="en-CA"/>
        </a:p>
      </dgm:t>
    </dgm:pt>
    <dgm:pt modelId="{446352CB-645D-4D89-A5D5-DB5A8FCEE324}" type="sibTrans" cxnId="{70D3A2F3-90EA-4DF4-9E0E-BE7D3BDFB239}">
      <dgm:prSet/>
      <dgm:spPr/>
      <dgm:t>
        <a:bodyPr/>
        <a:lstStyle/>
        <a:p>
          <a:endParaRPr lang="en-CA"/>
        </a:p>
      </dgm:t>
    </dgm:pt>
    <dgm:pt modelId="{B27082DD-1053-4559-AB9F-278E5CC3AE83}">
      <dgm:prSet phldrT="[Text]" custT="1"/>
      <dgm:spPr/>
      <dgm:t>
        <a:bodyPr/>
        <a:lstStyle/>
        <a:p>
          <a:r>
            <a:rPr lang="en-CA" sz="1800" b="1" dirty="0"/>
            <a:t>Equilibrium</a:t>
          </a:r>
        </a:p>
      </dgm:t>
    </dgm:pt>
    <dgm:pt modelId="{F61E7A0D-4FEE-46FD-849B-5879E5CDD0A9}" type="parTrans" cxnId="{B040A931-588B-493F-AA17-B173A5EE69F0}">
      <dgm:prSet/>
      <dgm:spPr/>
      <dgm:t>
        <a:bodyPr/>
        <a:lstStyle/>
        <a:p>
          <a:endParaRPr lang="en-CA"/>
        </a:p>
      </dgm:t>
    </dgm:pt>
    <dgm:pt modelId="{4E72DBAF-5BBA-441B-89AA-18BC7FA793F7}" type="sibTrans" cxnId="{B040A931-588B-493F-AA17-B173A5EE69F0}">
      <dgm:prSet/>
      <dgm:spPr/>
      <dgm:t>
        <a:bodyPr/>
        <a:lstStyle/>
        <a:p>
          <a:endParaRPr lang="en-CA"/>
        </a:p>
      </dgm:t>
    </dgm:pt>
    <dgm:pt modelId="{E24E9A06-C07C-43BA-B3AB-A3765EBBC8FC}">
      <dgm:prSet phldrT="[Text]" custT="1"/>
      <dgm:spPr/>
      <dgm:t>
        <a:bodyPr/>
        <a:lstStyle/>
        <a:p>
          <a:r>
            <a:rPr lang="en-US" sz="1600" dirty="0"/>
            <a:t>The gas molecules physically or chemically bond with the material.</a:t>
          </a:r>
          <a:endParaRPr lang="en-CA" sz="1600" dirty="0"/>
        </a:p>
      </dgm:t>
    </dgm:pt>
    <dgm:pt modelId="{7023B88F-1354-4E6A-8D4C-A25361B8DCAE}" type="parTrans" cxnId="{806B6E5D-47FC-436D-8BE4-4136DDC43CA3}">
      <dgm:prSet/>
      <dgm:spPr/>
      <dgm:t>
        <a:bodyPr/>
        <a:lstStyle/>
        <a:p>
          <a:endParaRPr lang="en-CA"/>
        </a:p>
      </dgm:t>
    </dgm:pt>
    <dgm:pt modelId="{5F0B2D11-C650-4A7B-BE18-9AA875E25917}" type="sibTrans" cxnId="{806B6E5D-47FC-436D-8BE4-4136DDC43CA3}">
      <dgm:prSet/>
      <dgm:spPr/>
      <dgm:t>
        <a:bodyPr/>
        <a:lstStyle/>
        <a:p>
          <a:endParaRPr lang="en-CA"/>
        </a:p>
      </dgm:t>
    </dgm:pt>
    <dgm:pt modelId="{D3D7C4FC-9A80-4608-8E3A-0DBD981C1575}">
      <dgm:prSet custT="1"/>
      <dgm:spPr/>
      <dgm:t>
        <a:bodyPr/>
        <a:lstStyle/>
        <a:p>
          <a:r>
            <a:rPr lang="en-CA" sz="1800" b="1" dirty="0"/>
            <a:t>Calculation</a:t>
          </a:r>
        </a:p>
      </dgm:t>
    </dgm:pt>
    <dgm:pt modelId="{E1293957-E9C1-4A3A-BCE1-9F4EE5A352D6}" type="parTrans" cxnId="{87A8A5DB-DC3B-4337-8EDC-3A1E2217526F}">
      <dgm:prSet/>
      <dgm:spPr/>
      <dgm:t>
        <a:bodyPr/>
        <a:lstStyle/>
        <a:p>
          <a:endParaRPr lang="en-CA"/>
        </a:p>
      </dgm:t>
    </dgm:pt>
    <dgm:pt modelId="{C21CEEB8-9208-46EB-9232-D31E3D2321C4}" type="sibTrans" cxnId="{87A8A5DB-DC3B-4337-8EDC-3A1E2217526F}">
      <dgm:prSet/>
      <dgm:spPr/>
      <dgm:t>
        <a:bodyPr/>
        <a:lstStyle/>
        <a:p>
          <a:endParaRPr lang="en-CA"/>
        </a:p>
      </dgm:t>
    </dgm:pt>
    <dgm:pt modelId="{004E285B-D51C-4C72-9145-0DABF71F0E2E}">
      <dgm:prSet/>
      <dgm:spPr/>
      <dgm:t>
        <a:bodyPr/>
        <a:lstStyle/>
        <a:p>
          <a:pPr algn="l">
            <a:buFont typeface="Arial" panose="020B0604020202020204" pitchFamily="34" charset="0"/>
            <a:buChar char="•"/>
          </a:pPr>
          <a:r>
            <a:rPr lang="en-CA" dirty="0"/>
            <a:t>The final pressure </a:t>
          </a:r>
          <a:r>
            <a:rPr lang="en-US" dirty="0"/>
            <a:t>is measured. If the sample absorbed gas, will be lower than the theoretical expansion-only pressure.</a:t>
          </a:r>
          <a:endParaRPr lang="en-CA" dirty="0"/>
        </a:p>
      </dgm:t>
    </dgm:pt>
    <dgm:pt modelId="{1716A3C9-4EE0-4052-8E58-55C6091ECED8}" type="parTrans" cxnId="{A09911E4-2F2A-491D-B4AD-9D5353AFDBBE}">
      <dgm:prSet/>
      <dgm:spPr/>
      <dgm:t>
        <a:bodyPr/>
        <a:lstStyle/>
        <a:p>
          <a:endParaRPr lang="en-CA"/>
        </a:p>
      </dgm:t>
    </dgm:pt>
    <dgm:pt modelId="{759D728F-8A46-4537-8F4A-8D0B0133C8B4}" type="sibTrans" cxnId="{A09911E4-2F2A-491D-B4AD-9D5353AFDBBE}">
      <dgm:prSet/>
      <dgm:spPr/>
      <dgm:t>
        <a:bodyPr/>
        <a:lstStyle/>
        <a:p>
          <a:endParaRPr lang="en-CA"/>
        </a:p>
      </dgm:t>
    </dgm:pt>
    <dgm:pt modelId="{68046A38-B435-4129-9FD6-97EAE31F87C6}" type="pres">
      <dgm:prSet presAssocID="{5A71DBDD-82B0-4D86-A7E2-DB5532140ABC}" presName="linearFlow" presStyleCnt="0">
        <dgm:presLayoutVars>
          <dgm:dir/>
          <dgm:animLvl val="lvl"/>
          <dgm:resizeHandles val="exact"/>
        </dgm:presLayoutVars>
      </dgm:prSet>
      <dgm:spPr/>
    </dgm:pt>
    <dgm:pt modelId="{DF2233B1-D845-43B5-B3AC-41A95FFF5632}" type="pres">
      <dgm:prSet presAssocID="{60ED43C4-16D6-471E-AE77-E8C88FAEECB8}" presName="composite" presStyleCnt="0"/>
      <dgm:spPr/>
    </dgm:pt>
    <dgm:pt modelId="{00E7BEE1-14A8-49A8-BBEB-5D5114D16142}" type="pres">
      <dgm:prSet presAssocID="{60ED43C4-16D6-471E-AE77-E8C88FAEECB8}" presName="parTx" presStyleLbl="node1" presStyleIdx="0" presStyleCnt="4">
        <dgm:presLayoutVars>
          <dgm:chMax val="0"/>
          <dgm:chPref val="0"/>
          <dgm:bulletEnabled val="1"/>
        </dgm:presLayoutVars>
      </dgm:prSet>
      <dgm:spPr/>
    </dgm:pt>
    <dgm:pt modelId="{FC475013-DF3B-4F7A-88AE-13A804C59D66}" type="pres">
      <dgm:prSet presAssocID="{60ED43C4-16D6-471E-AE77-E8C88FAEECB8}" presName="parSh" presStyleLbl="node1" presStyleIdx="0" presStyleCnt="4"/>
      <dgm:spPr/>
    </dgm:pt>
    <dgm:pt modelId="{1A535631-6978-4CF6-B06F-A1D9311A0943}" type="pres">
      <dgm:prSet presAssocID="{60ED43C4-16D6-471E-AE77-E8C88FAEECB8}" presName="desTx" presStyleLbl="fgAcc1" presStyleIdx="0" presStyleCnt="4">
        <dgm:presLayoutVars>
          <dgm:bulletEnabled val="1"/>
        </dgm:presLayoutVars>
      </dgm:prSet>
      <dgm:spPr/>
    </dgm:pt>
    <dgm:pt modelId="{569DB935-1CD3-4CDB-804B-E38B22B55106}" type="pres">
      <dgm:prSet presAssocID="{EBB21973-38D3-4D21-A95A-04C5D791CFD0}" presName="sibTrans" presStyleLbl="sibTrans2D1" presStyleIdx="0" presStyleCnt="3"/>
      <dgm:spPr/>
    </dgm:pt>
    <dgm:pt modelId="{FFAB2AAE-AF21-4040-B129-F635F1B37951}" type="pres">
      <dgm:prSet presAssocID="{EBB21973-38D3-4D21-A95A-04C5D791CFD0}" presName="connTx" presStyleLbl="sibTrans2D1" presStyleIdx="0" presStyleCnt="3"/>
      <dgm:spPr/>
    </dgm:pt>
    <dgm:pt modelId="{C9F29CB8-B7D3-44AC-8F60-07ECA94F6E89}" type="pres">
      <dgm:prSet presAssocID="{C839C135-D2F5-43C8-9506-7B937004FC5E}" presName="composite" presStyleCnt="0"/>
      <dgm:spPr/>
    </dgm:pt>
    <dgm:pt modelId="{97BEC379-206C-4C19-907E-BEA9A464160A}" type="pres">
      <dgm:prSet presAssocID="{C839C135-D2F5-43C8-9506-7B937004FC5E}" presName="parTx" presStyleLbl="node1" presStyleIdx="0" presStyleCnt="4">
        <dgm:presLayoutVars>
          <dgm:chMax val="0"/>
          <dgm:chPref val="0"/>
          <dgm:bulletEnabled val="1"/>
        </dgm:presLayoutVars>
      </dgm:prSet>
      <dgm:spPr/>
    </dgm:pt>
    <dgm:pt modelId="{FADE9213-196C-40F6-ACE0-B2B0A30CE3F1}" type="pres">
      <dgm:prSet presAssocID="{C839C135-D2F5-43C8-9506-7B937004FC5E}" presName="parSh" presStyleLbl="node1" presStyleIdx="1" presStyleCnt="4"/>
      <dgm:spPr/>
    </dgm:pt>
    <dgm:pt modelId="{1C79CBDD-E08F-444F-B8DA-7A64CFA5DDCB}" type="pres">
      <dgm:prSet presAssocID="{C839C135-D2F5-43C8-9506-7B937004FC5E}" presName="desTx" presStyleLbl="fgAcc1" presStyleIdx="1" presStyleCnt="4">
        <dgm:presLayoutVars>
          <dgm:bulletEnabled val="1"/>
        </dgm:presLayoutVars>
      </dgm:prSet>
      <dgm:spPr/>
    </dgm:pt>
    <dgm:pt modelId="{2061BE77-1EC3-4FA1-9126-C29A2F7F7232}" type="pres">
      <dgm:prSet presAssocID="{6AF5A7E4-C953-4C7F-9D22-0932432833A9}" presName="sibTrans" presStyleLbl="sibTrans2D1" presStyleIdx="1" presStyleCnt="3"/>
      <dgm:spPr/>
    </dgm:pt>
    <dgm:pt modelId="{2105C8D4-657E-4F1C-AAEA-B68A0D9F1223}" type="pres">
      <dgm:prSet presAssocID="{6AF5A7E4-C953-4C7F-9D22-0932432833A9}" presName="connTx" presStyleLbl="sibTrans2D1" presStyleIdx="1" presStyleCnt="3"/>
      <dgm:spPr/>
    </dgm:pt>
    <dgm:pt modelId="{DAD1C8DE-D802-4CF3-A7AD-4978F0B11942}" type="pres">
      <dgm:prSet presAssocID="{B27082DD-1053-4559-AB9F-278E5CC3AE83}" presName="composite" presStyleCnt="0"/>
      <dgm:spPr/>
    </dgm:pt>
    <dgm:pt modelId="{C420131F-BC2F-4A91-A1D9-ED6A7C132B2F}" type="pres">
      <dgm:prSet presAssocID="{B27082DD-1053-4559-AB9F-278E5CC3AE83}" presName="parTx" presStyleLbl="node1" presStyleIdx="1" presStyleCnt="4">
        <dgm:presLayoutVars>
          <dgm:chMax val="0"/>
          <dgm:chPref val="0"/>
          <dgm:bulletEnabled val="1"/>
        </dgm:presLayoutVars>
      </dgm:prSet>
      <dgm:spPr/>
    </dgm:pt>
    <dgm:pt modelId="{BA1838C9-7A65-44B4-9BA8-A1C38EE94C53}" type="pres">
      <dgm:prSet presAssocID="{B27082DD-1053-4559-AB9F-278E5CC3AE83}" presName="parSh" presStyleLbl="node1" presStyleIdx="2" presStyleCnt="4"/>
      <dgm:spPr/>
    </dgm:pt>
    <dgm:pt modelId="{4F556A99-A651-4638-A344-6077CDF6A03D}" type="pres">
      <dgm:prSet presAssocID="{B27082DD-1053-4559-AB9F-278E5CC3AE83}" presName="desTx" presStyleLbl="fgAcc1" presStyleIdx="2" presStyleCnt="4">
        <dgm:presLayoutVars>
          <dgm:bulletEnabled val="1"/>
        </dgm:presLayoutVars>
      </dgm:prSet>
      <dgm:spPr/>
    </dgm:pt>
    <dgm:pt modelId="{D97C51DA-8847-4954-A68D-5A4E465D847E}" type="pres">
      <dgm:prSet presAssocID="{4E72DBAF-5BBA-441B-89AA-18BC7FA793F7}" presName="sibTrans" presStyleLbl="sibTrans2D1" presStyleIdx="2" presStyleCnt="3"/>
      <dgm:spPr/>
    </dgm:pt>
    <dgm:pt modelId="{E69A920D-12E7-42D6-B2EE-794221083C91}" type="pres">
      <dgm:prSet presAssocID="{4E72DBAF-5BBA-441B-89AA-18BC7FA793F7}" presName="connTx" presStyleLbl="sibTrans2D1" presStyleIdx="2" presStyleCnt="3"/>
      <dgm:spPr/>
    </dgm:pt>
    <dgm:pt modelId="{A2FAE172-5265-46C4-96FA-3B60CAE2628C}" type="pres">
      <dgm:prSet presAssocID="{D3D7C4FC-9A80-4608-8E3A-0DBD981C1575}" presName="composite" presStyleCnt="0"/>
      <dgm:spPr/>
    </dgm:pt>
    <dgm:pt modelId="{FA0DC491-DDA3-46D6-A3E9-92C9A9178EBD}" type="pres">
      <dgm:prSet presAssocID="{D3D7C4FC-9A80-4608-8E3A-0DBD981C1575}" presName="parTx" presStyleLbl="node1" presStyleIdx="2" presStyleCnt="4">
        <dgm:presLayoutVars>
          <dgm:chMax val="0"/>
          <dgm:chPref val="0"/>
          <dgm:bulletEnabled val="1"/>
        </dgm:presLayoutVars>
      </dgm:prSet>
      <dgm:spPr/>
    </dgm:pt>
    <dgm:pt modelId="{E59D6110-09AD-4C14-8C7E-58ADEB765BC2}" type="pres">
      <dgm:prSet presAssocID="{D3D7C4FC-9A80-4608-8E3A-0DBD981C1575}" presName="parSh" presStyleLbl="node1" presStyleIdx="3" presStyleCnt="4"/>
      <dgm:spPr/>
    </dgm:pt>
    <dgm:pt modelId="{F15CFF89-9A48-4EE5-B733-510543F28AB6}" type="pres">
      <dgm:prSet presAssocID="{D3D7C4FC-9A80-4608-8E3A-0DBD981C1575}" presName="desTx" presStyleLbl="fgAcc1" presStyleIdx="3" presStyleCnt="4">
        <dgm:presLayoutVars>
          <dgm:bulletEnabled val="1"/>
        </dgm:presLayoutVars>
      </dgm:prSet>
      <dgm:spPr/>
    </dgm:pt>
  </dgm:ptLst>
  <dgm:cxnLst>
    <dgm:cxn modelId="{417A5605-9D72-47E8-92A4-51B1D8A339FF}" type="presOf" srcId="{EBB21973-38D3-4D21-A95A-04C5D791CFD0}" destId="{569DB935-1CD3-4CDB-804B-E38B22B55106}" srcOrd="0" destOrd="0" presId="urn:microsoft.com/office/officeart/2005/8/layout/process3"/>
    <dgm:cxn modelId="{424A280F-B376-4DA5-81D7-C6CAFA30DECF}" type="presOf" srcId="{4E72DBAF-5BBA-441B-89AA-18BC7FA793F7}" destId="{E69A920D-12E7-42D6-B2EE-794221083C91}" srcOrd="1" destOrd="0" presId="urn:microsoft.com/office/officeart/2005/8/layout/process3"/>
    <dgm:cxn modelId="{9C0E960F-9AE7-4BF1-BD19-3CC696A783EC}" type="presOf" srcId="{B27082DD-1053-4559-AB9F-278E5CC3AE83}" destId="{C420131F-BC2F-4A91-A1D9-ED6A7C132B2F}" srcOrd="0" destOrd="0" presId="urn:microsoft.com/office/officeart/2005/8/layout/process3"/>
    <dgm:cxn modelId="{92E89411-7CB6-4A25-AF45-7AE28AFA0FAD}" type="presOf" srcId="{B27082DD-1053-4559-AB9F-278E5CC3AE83}" destId="{BA1838C9-7A65-44B4-9BA8-A1C38EE94C53}" srcOrd="1" destOrd="0" presId="urn:microsoft.com/office/officeart/2005/8/layout/process3"/>
    <dgm:cxn modelId="{CA2B881B-5A7A-47BE-B44C-BD370354CC49}" type="presOf" srcId="{6AF5A7E4-C953-4C7F-9D22-0932432833A9}" destId="{2061BE77-1EC3-4FA1-9126-C29A2F7F7232}" srcOrd="0" destOrd="0" presId="urn:microsoft.com/office/officeart/2005/8/layout/process3"/>
    <dgm:cxn modelId="{B040A931-588B-493F-AA17-B173A5EE69F0}" srcId="{5A71DBDD-82B0-4D86-A7E2-DB5532140ABC}" destId="{B27082DD-1053-4559-AB9F-278E5CC3AE83}" srcOrd="2" destOrd="0" parTransId="{F61E7A0D-4FEE-46FD-849B-5879E5CDD0A9}" sibTransId="{4E72DBAF-5BBA-441B-89AA-18BC7FA793F7}"/>
    <dgm:cxn modelId="{AA269E32-4F51-48C5-94E9-75F62C8B1ED9}" type="presOf" srcId="{3F5D5758-F25E-4AC0-90D5-EF0E1D34C13E}" destId="{1C79CBDD-E08F-444F-B8DA-7A64CFA5DDCB}" srcOrd="0" destOrd="0" presId="urn:microsoft.com/office/officeart/2005/8/layout/process3"/>
    <dgm:cxn modelId="{6FFBA233-615E-46F5-B1C5-2FFEE08E7856}" type="presOf" srcId="{D3D7C4FC-9A80-4608-8E3A-0DBD981C1575}" destId="{E59D6110-09AD-4C14-8C7E-58ADEB765BC2}" srcOrd="1" destOrd="0" presId="urn:microsoft.com/office/officeart/2005/8/layout/process3"/>
    <dgm:cxn modelId="{E0A8665D-1485-4DE5-97DE-6E25B5107EDE}" type="presOf" srcId="{4E72DBAF-5BBA-441B-89AA-18BC7FA793F7}" destId="{D97C51DA-8847-4954-A68D-5A4E465D847E}" srcOrd="0" destOrd="0" presId="urn:microsoft.com/office/officeart/2005/8/layout/process3"/>
    <dgm:cxn modelId="{806B6E5D-47FC-436D-8BE4-4136DDC43CA3}" srcId="{B27082DD-1053-4559-AB9F-278E5CC3AE83}" destId="{E24E9A06-C07C-43BA-B3AB-A3765EBBC8FC}" srcOrd="0" destOrd="0" parTransId="{7023B88F-1354-4E6A-8D4C-A25361B8DCAE}" sibTransId="{5F0B2D11-C650-4A7B-BE18-9AA875E25917}"/>
    <dgm:cxn modelId="{E63EE560-D970-4A27-B02A-B8BD8D7EB430}" srcId="{5A71DBDD-82B0-4D86-A7E2-DB5532140ABC}" destId="{C839C135-D2F5-43C8-9506-7B937004FC5E}" srcOrd="1" destOrd="0" parTransId="{88E6939E-EB1F-4C3E-A1C1-8EB8AB0DDF3A}" sibTransId="{6AF5A7E4-C953-4C7F-9D22-0932432833A9}"/>
    <dgm:cxn modelId="{ED8B656A-6B6F-4622-B5B3-3E78FB040C20}" type="presOf" srcId="{004E285B-D51C-4C72-9145-0DABF71F0E2E}" destId="{F15CFF89-9A48-4EE5-B733-510543F28AB6}" srcOrd="0" destOrd="0" presId="urn:microsoft.com/office/officeart/2005/8/layout/process3"/>
    <dgm:cxn modelId="{E47EC14A-9CB9-45C9-9BAA-266A0F0FC8A9}" type="presOf" srcId="{6AF5A7E4-C953-4C7F-9D22-0932432833A9}" destId="{2105C8D4-657E-4F1C-AAEA-B68A0D9F1223}" srcOrd="1" destOrd="0" presId="urn:microsoft.com/office/officeart/2005/8/layout/process3"/>
    <dgm:cxn modelId="{E09E2B50-9199-4A4A-9002-6021234929EF}" srcId="{60ED43C4-16D6-471E-AE77-E8C88FAEECB8}" destId="{0002D9BF-DF68-40ED-9105-A124B1268B41}" srcOrd="0" destOrd="0" parTransId="{3946F1F6-3EDC-4568-9B0F-C710DD009F8D}" sibTransId="{64CC6C89-C0DD-430C-B60D-A9BB4E0DB5C2}"/>
    <dgm:cxn modelId="{0C8E2451-8730-4116-8CFE-77930EDA7669}" type="presOf" srcId="{EBB21973-38D3-4D21-A95A-04C5D791CFD0}" destId="{FFAB2AAE-AF21-4040-B129-F635F1B37951}" srcOrd="1" destOrd="0" presId="urn:microsoft.com/office/officeart/2005/8/layout/process3"/>
    <dgm:cxn modelId="{CA81CA71-CC5F-4139-A9CD-9AE91EE26BE7}" srcId="{5A71DBDD-82B0-4D86-A7E2-DB5532140ABC}" destId="{60ED43C4-16D6-471E-AE77-E8C88FAEECB8}" srcOrd="0" destOrd="0" parTransId="{5B6DCD0E-B186-42BD-924E-BD050778306C}" sibTransId="{EBB21973-38D3-4D21-A95A-04C5D791CFD0}"/>
    <dgm:cxn modelId="{57579773-2AEF-48E2-806F-E7A9D713B49D}" type="presOf" srcId="{60ED43C4-16D6-471E-AE77-E8C88FAEECB8}" destId="{00E7BEE1-14A8-49A8-BBEB-5D5114D16142}" srcOrd="0" destOrd="0" presId="urn:microsoft.com/office/officeart/2005/8/layout/process3"/>
    <dgm:cxn modelId="{4C9D13AF-7588-45BC-86CF-A5F83D6A154E}" type="presOf" srcId="{5A71DBDD-82B0-4D86-A7E2-DB5532140ABC}" destId="{68046A38-B435-4129-9FD6-97EAE31F87C6}" srcOrd="0" destOrd="0" presId="urn:microsoft.com/office/officeart/2005/8/layout/process3"/>
    <dgm:cxn modelId="{309C41B9-7A58-4361-B52A-AAA4CD50CC6E}" type="presOf" srcId="{C839C135-D2F5-43C8-9506-7B937004FC5E}" destId="{97BEC379-206C-4C19-907E-BEA9A464160A}" srcOrd="0" destOrd="0" presId="urn:microsoft.com/office/officeart/2005/8/layout/process3"/>
    <dgm:cxn modelId="{456332C3-2A85-4641-899A-A5C30130B8F6}" type="presOf" srcId="{60ED43C4-16D6-471E-AE77-E8C88FAEECB8}" destId="{FC475013-DF3B-4F7A-88AE-13A804C59D66}" srcOrd="1" destOrd="0" presId="urn:microsoft.com/office/officeart/2005/8/layout/process3"/>
    <dgm:cxn modelId="{63895CC4-0A8C-40B8-B9E8-C894B416F869}" type="presOf" srcId="{D3D7C4FC-9A80-4608-8E3A-0DBD981C1575}" destId="{FA0DC491-DDA3-46D6-A3E9-92C9A9178EBD}" srcOrd="0" destOrd="0" presId="urn:microsoft.com/office/officeart/2005/8/layout/process3"/>
    <dgm:cxn modelId="{0F5C0DCE-C97D-417E-A266-07B0E3F72440}" type="presOf" srcId="{C839C135-D2F5-43C8-9506-7B937004FC5E}" destId="{FADE9213-196C-40F6-ACE0-B2B0A30CE3F1}" srcOrd="1" destOrd="0" presId="urn:microsoft.com/office/officeart/2005/8/layout/process3"/>
    <dgm:cxn modelId="{87A8A5DB-DC3B-4337-8EDC-3A1E2217526F}" srcId="{5A71DBDD-82B0-4D86-A7E2-DB5532140ABC}" destId="{D3D7C4FC-9A80-4608-8E3A-0DBD981C1575}" srcOrd="3" destOrd="0" parTransId="{E1293957-E9C1-4A3A-BCE1-9F4EE5A352D6}" sibTransId="{C21CEEB8-9208-46EB-9232-D31E3D2321C4}"/>
    <dgm:cxn modelId="{A09911E4-2F2A-491D-B4AD-9D5353AFDBBE}" srcId="{D3D7C4FC-9A80-4608-8E3A-0DBD981C1575}" destId="{004E285B-D51C-4C72-9145-0DABF71F0E2E}" srcOrd="0" destOrd="0" parTransId="{1716A3C9-4EE0-4052-8E58-55C6091ECED8}" sibTransId="{759D728F-8A46-4537-8F4A-8D0B0133C8B4}"/>
    <dgm:cxn modelId="{716A6AEF-B2C0-4BCF-AA40-15EECD652BDB}" type="presOf" srcId="{E24E9A06-C07C-43BA-B3AB-A3765EBBC8FC}" destId="{4F556A99-A651-4638-A344-6077CDF6A03D}" srcOrd="0" destOrd="0" presId="urn:microsoft.com/office/officeart/2005/8/layout/process3"/>
    <dgm:cxn modelId="{70D3A2F3-90EA-4DF4-9E0E-BE7D3BDFB239}" srcId="{C839C135-D2F5-43C8-9506-7B937004FC5E}" destId="{3F5D5758-F25E-4AC0-90D5-EF0E1D34C13E}" srcOrd="0" destOrd="0" parTransId="{88070499-B74E-4234-9E17-ED495159A0F7}" sibTransId="{446352CB-645D-4D89-A5D5-DB5A8FCEE324}"/>
    <dgm:cxn modelId="{DC06BCFE-F5CB-4231-9FAC-0D8C92E00B63}" type="presOf" srcId="{0002D9BF-DF68-40ED-9105-A124B1268B41}" destId="{1A535631-6978-4CF6-B06F-A1D9311A0943}" srcOrd="0" destOrd="0" presId="urn:microsoft.com/office/officeart/2005/8/layout/process3"/>
    <dgm:cxn modelId="{5C2FF702-AC43-45AD-AF58-AA51CF3C1382}" type="presParOf" srcId="{68046A38-B435-4129-9FD6-97EAE31F87C6}" destId="{DF2233B1-D845-43B5-B3AC-41A95FFF5632}" srcOrd="0" destOrd="0" presId="urn:microsoft.com/office/officeart/2005/8/layout/process3"/>
    <dgm:cxn modelId="{8BEFD130-92D2-40AC-899C-FB4945EE24D4}" type="presParOf" srcId="{DF2233B1-D845-43B5-B3AC-41A95FFF5632}" destId="{00E7BEE1-14A8-49A8-BBEB-5D5114D16142}" srcOrd="0" destOrd="0" presId="urn:microsoft.com/office/officeart/2005/8/layout/process3"/>
    <dgm:cxn modelId="{0ABE8CA0-0492-49BA-896F-5EC9B82E1F58}" type="presParOf" srcId="{DF2233B1-D845-43B5-B3AC-41A95FFF5632}" destId="{FC475013-DF3B-4F7A-88AE-13A804C59D66}" srcOrd="1" destOrd="0" presId="urn:microsoft.com/office/officeart/2005/8/layout/process3"/>
    <dgm:cxn modelId="{FADFF240-454C-4946-8259-C67EB11763C4}" type="presParOf" srcId="{DF2233B1-D845-43B5-B3AC-41A95FFF5632}" destId="{1A535631-6978-4CF6-B06F-A1D9311A0943}" srcOrd="2" destOrd="0" presId="urn:microsoft.com/office/officeart/2005/8/layout/process3"/>
    <dgm:cxn modelId="{1C9C5142-B41A-44BE-A92B-B1D1E6685A77}" type="presParOf" srcId="{68046A38-B435-4129-9FD6-97EAE31F87C6}" destId="{569DB935-1CD3-4CDB-804B-E38B22B55106}" srcOrd="1" destOrd="0" presId="urn:microsoft.com/office/officeart/2005/8/layout/process3"/>
    <dgm:cxn modelId="{886F45C4-5050-434A-87E4-82C67017B043}" type="presParOf" srcId="{569DB935-1CD3-4CDB-804B-E38B22B55106}" destId="{FFAB2AAE-AF21-4040-B129-F635F1B37951}" srcOrd="0" destOrd="0" presId="urn:microsoft.com/office/officeart/2005/8/layout/process3"/>
    <dgm:cxn modelId="{F66DFA87-1C35-401A-8296-E06CCAD42442}" type="presParOf" srcId="{68046A38-B435-4129-9FD6-97EAE31F87C6}" destId="{C9F29CB8-B7D3-44AC-8F60-07ECA94F6E89}" srcOrd="2" destOrd="0" presId="urn:microsoft.com/office/officeart/2005/8/layout/process3"/>
    <dgm:cxn modelId="{A8BB9A0E-2543-49E6-8964-5A2CA54DEC56}" type="presParOf" srcId="{C9F29CB8-B7D3-44AC-8F60-07ECA94F6E89}" destId="{97BEC379-206C-4C19-907E-BEA9A464160A}" srcOrd="0" destOrd="0" presId="urn:microsoft.com/office/officeart/2005/8/layout/process3"/>
    <dgm:cxn modelId="{1F89DBC2-916A-4CE1-8028-E6AB7B91BE55}" type="presParOf" srcId="{C9F29CB8-B7D3-44AC-8F60-07ECA94F6E89}" destId="{FADE9213-196C-40F6-ACE0-B2B0A30CE3F1}" srcOrd="1" destOrd="0" presId="urn:microsoft.com/office/officeart/2005/8/layout/process3"/>
    <dgm:cxn modelId="{B3C730B5-B8F7-4BAE-8B8D-D29417B4D25D}" type="presParOf" srcId="{C9F29CB8-B7D3-44AC-8F60-07ECA94F6E89}" destId="{1C79CBDD-E08F-444F-B8DA-7A64CFA5DDCB}" srcOrd="2" destOrd="0" presId="urn:microsoft.com/office/officeart/2005/8/layout/process3"/>
    <dgm:cxn modelId="{7EF58171-A280-498C-A4AC-7911D9EB16B9}" type="presParOf" srcId="{68046A38-B435-4129-9FD6-97EAE31F87C6}" destId="{2061BE77-1EC3-4FA1-9126-C29A2F7F7232}" srcOrd="3" destOrd="0" presId="urn:microsoft.com/office/officeart/2005/8/layout/process3"/>
    <dgm:cxn modelId="{0BAB60C1-5A4D-4DAC-A016-5570BFF1607D}" type="presParOf" srcId="{2061BE77-1EC3-4FA1-9126-C29A2F7F7232}" destId="{2105C8D4-657E-4F1C-AAEA-B68A0D9F1223}" srcOrd="0" destOrd="0" presId="urn:microsoft.com/office/officeart/2005/8/layout/process3"/>
    <dgm:cxn modelId="{A1F29F03-703F-46AD-A978-02F556DF3B82}" type="presParOf" srcId="{68046A38-B435-4129-9FD6-97EAE31F87C6}" destId="{DAD1C8DE-D802-4CF3-A7AD-4978F0B11942}" srcOrd="4" destOrd="0" presId="urn:microsoft.com/office/officeart/2005/8/layout/process3"/>
    <dgm:cxn modelId="{A7EDF5F5-6149-4F57-80E1-054BEAAD181D}" type="presParOf" srcId="{DAD1C8DE-D802-4CF3-A7AD-4978F0B11942}" destId="{C420131F-BC2F-4A91-A1D9-ED6A7C132B2F}" srcOrd="0" destOrd="0" presId="urn:microsoft.com/office/officeart/2005/8/layout/process3"/>
    <dgm:cxn modelId="{A6207CF5-1BFF-497E-8B94-9E00B7763A68}" type="presParOf" srcId="{DAD1C8DE-D802-4CF3-A7AD-4978F0B11942}" destId="{BA1838C9-7A65-44B4-9BA8-A1C38EE94C53}" srcOrd="1" destOrd="0" presId="urn:microsoft.com/office/officeart/2005/8/layout/process3"/>
    <dgm:cxn modelId="{1D98F778-10E9-438F-A02B-0FD3DFC1E006}" type="presParOf" srcId="{DAD1C8DE-D802-4CF3-A7AD-4978F0B11942}" destId="{4F556A99-A651-4638-A344-6077CDF6A03D}" srcOrd="2" destOrd="0" presId="urn:microsoft.com/office/officeart/2005/8/layout/process3"/>
    <dgm:cxn modelId="{321C9DC8-3187-4198-8053-1E46F040911E}" type="presParOf" srcId="{68046A38-B435-4129-9FD6-97EAE31F87C6}" destId="{D97C51DA-8847-4954-A68D-5A4E465D847E}" srcOrd="5" destOrd="0" presId="urn:microsoft.com/office/officeart/2005/8/layout/process3"/>
    <dgm:cxn modelId="{3793769A-302A-4043-8865-3E441F6A58B5}" type="presParOf" srcId="{D97C51DA-8847-4954-A68D-5A4E465D847E}" destId="{E69A920D-12E7-42D6-B2EE-794221083C91}" srcOrd="0" destOrd="0" presId="urn:microsoft.com/office/officeart/2005/8/layout/process3"/>
    <dgm:cxn modelId="{812ECF18-DF3B-4C33-A814-720F031648F5}" type="presParOf" srcId="{68046A38-B435-4129-9FD6-97EAE31F87C6}" destId="{A2FAE172-5265-46C4-96FA-3B60CAE2628C}" srcOrd="6" destOrd="0" presId="urn:microsoft.com/office/officeart/2005/8/layout/process3"/>
    <dgm:cxn modelId="{CC797F34-DAA1-42A3-BADD-E1700C405F2F}" type="presParOf" srcId="{A2FAE172-5265-46C4-96FA-3B60CAE2628C}" destId="{FA0DC491-DDA3-46D6-A3E9-92C9A9178EBD}" srcOrd="0" destOrd="0" presId="urn:microsoft.com/office/officeart/2005/8/layout/process3"/>
    <dgm:cxn modelId="{F66F133B-8CCC-4C06-B9E3-EA4F6A847ABF}" type="presParOf" srcId="{A2FAE172-5265-46C4-96FA-3B60CAE2628C}" destId="{E59D6110-09AD-4C14-8C7E-58ADEB765BC2}" srcOrd="1" destOrd="0" presId="urn:microsoft.com/office/officeart/2005/8/layout/process3"/>
    <dgm:cxn modelId="{DD5B83E2-BFF0-47C2-BE17-51F1DA7D8179}" type="presParOf" srcId="{A2FAE172-5265-46C4-96FA-3B60CAE2628C}" destId="{F15CFF89-9A48-4EE5-B733-510543F28AB6}" srcOrd="2" destOrd="0" presId="urn:microsoft.com/office/officeart/2005/8/layout/process3"/>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C22860-08BA-4A4B-8474-F096B451E177}">
      <dsp:nvSpPr>
        <dsp:cNvPr id="0" name=""/>
        <dsp:cNvSpPr/>
      </dsp:nvSpPr>
      <dsp:spPr>
        <a:xfrm>
          <a:off x="20450" y="1483629"/>
          <a:ext cx="7357945" cy="1318883"/>
        </a:xfrm>
        <a:prstGeom prst="rightArrow">
          <a:avLst>
            <a:gd name="adj1" fmla="val 50000"/>
            <a:gd name="adj2" fmla="val 50000"/>
          </a:avLst>
        </a:prstGeom>
        <a:solidFill>
          <a:schemeClr val="accent3">
            <a:shade val="5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170075" numCol="1" spcCol="1270" anchor="ctr" anchorCtr="0">
          <a:noAutofit/>
        </a:bodyPr>
        <a:lstStyle/>
        <a:p>
          <a:pPr marL="0" lvl="0" indent="0" algn="l" defTabSz="889000">
            <a:lnSpc>
              <a:spcPct val="90000"/>
            </a:lnSpc>
            <a:spcBef>
              <a:spcPct val="0"/>
            </a:spcBef>
            <a:spcAft>
              <a:spcPct val="35000"/>
            </a:spcAft>
            <a:buNone/>
          </a:pPr>
          <a:r>
            <a:rPr lang="en-CA" sz="2000" kern="1200" dirty="0"/>
            <a:t>(1)</a:t>
          </a:r>
        </a:p>
      </dsp:txBody>
      <dsp:txXfrm>
        <a:off x="20450" y="1813350"/>
        <a:ext cx="7028224" cy="659441"/>
      </dsp:txXfrm>
    </dsp:sp>
    <dsp:sp modelId="{A5BAFA00-EB83-42B3-9D5D-E8CC3F099591}">
      <dsp:nvSpPr>
        <dsp:cNvPr id="0" name=""/>
        <dsp:cNvSpPr/>
      </dsp:nvSpPr>
      <dsp:spPr>
        <a:xfrm>
          <a:off x="21332" y="2433559"/>
          <a:ext cx="2265703" cy="2063795"/>
        </a:xfrm>
        <a:prstGeom prst="rect">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CA" sz="1800" kern="1200" dirty="0">
              <a:solidFill>
                <a:schemeClr val="accent3">
                  <a:lumMod val="50000"/>
                </a:schemeClr>
              </a:solidFill>
            </a:rPr>
            <a:t>Melting pure Mg into a graphite crucible inside a Norax Canada Induction </a:t>
          </a:r>
          <a:r>
            <a:rPr lang="en-US" sz="1800" kern="1200" dirty="0">
              <a:solidFill>
                <a:schemeClr val="accent3">
                  <a:lumMod val="50000"/>
                </a:schemeClr>
              </a:solidFill>
            </a:rPr>
            <a:t>Furnace under a protective CO</a:t>
          </a:r>
          <a:r>
            <a:rPr lang="en-US" sz="1200" kern="1200" dirty="0">
              <a:solidFill>
                <a:schemeClr val="accent3">
                  <a:lumMod val="50000"/>
                </a:schemeClr>
              </a:solidFill>
            </a:rPr>
            <a:t>2</a:t>
          </a:r>
          <a:r>
            <a:rPr lang="en-US" sz="1800" kern="1200" dirty="0">
              <a:solidFill>
                <a:schemeClr val="accent3">
                  <a:lumMod val="50000"/>
                </a:schemeClr>
              </a:solidFill>
            </a:rPr>
            <a:t>/SF</a:t>
          </a:r>
          <a:r>
            <a:rPr lang="en-US" sz="1200" kern="1200" dirty="0">
              <a:solidFill>
                <a:schemeClr val="accent3">
                  <a:lumMod val="50000"/>
                </a:schemeClr>
              </a:solidFill>
            </a:rPr>
            <a:t>6</a:t>
          </a:r>
          <a:r>
            <a:rPr lang="en-US" sz="1800" kern="1200" dirty="0">
              <a:solidFill>
                <a:schemeClr val="accent3">
                  <a:lumMod val="50000"/>
                </a:schemeClr>
              </a:solidFill>
            </a:rPr>
            <a:t> atmosphere (0.553% SF</a:t>
          </a:r>
          <a:r>
            <a:rPr lang="en-US" sz="1400" kern="1200" dirty="0">
              <a:solidFill>
                <a:schemeClr val="accent3">
                  <a:lumMod val="50000"/>
                </a:schemeClr>
              </a:solidFill>
            </a:rPr>
            <a:t>6</a:t>
          </a:r>
          <a:r>
            <a:rPr lang="en-US" sz="1800" kern="1200" dirty="0">
              <a:solidFill>
                <a:schemeClr val="accent3">
                  <a:lumMod val="50000"/>
                </a:schemeClr>
              </a:solidFill>
            </a:rPr>
            <a:t>, balance CO</a:t>
          </a:r>
          <a:r>
            <a:rPr lang="en-US" sz="1200" kern="1200" dirty="0">
              <a:solidFill>
                <a:schemeClr val="accent3">
                  <a:lumMod val="50000"/>
                </a:schemeClr>
              </a:solidFill>
            </a:rPr>
            <a:t>2</a:t>
          </a:r>
          <a:r>
            <a:rPr lang="en-US" sz="1800" kern="1200" dirty="0">
              <a:solidFill>
                <a:schemeClr val="accent3">
                  <a:lumMod val="50000"/>
                </a:schemeClr>
              </a:solidFill>
            </a:rPr>
            <a:t>)</a:t>
          </a:r>
          <a:endParaRPr lang="en-CA" sz="1800" kern="1200" dirty="0">
            <a:solidFill>
              <a:schemeClr val="accent3">
                <a:lumMod val="50000"/>
              </a:schemeClr>
            </a:solidFill>
          </a:endParaRPr>
        </a:p>
      </dsp:txBody>
      <dsp:txXfrm>
        <a:off x="21332" y="2433559"/>
        <a:ext cx="2265703" cy="2063795"/>
      </dsp:txXfrm>
    </dsp:sp>
    <dsp:sp modelId="{34F93D43-B5E4-447D-9034-84B2BB3DE0DE}">
      <dsp:nvSpPr>
        <dsp:cNvPr id="0" name=""/>
        <dsp:cNvSpPr/>
      </dsp:nvSpPr>
      <dsp:spPr>
        <a:xfrm>
          <a:off x="2287036" y="1964514"/>
          <a:ext cx="5090476" cy="1071340"/>
        </a:xfrm>
        <a:prstGeom prst="rightArrow">
          <a:avLst>
            <a:gd name="adj1" fmla="val 50000"/>
            <a:gd name="adj2" fmla="val 50000"/>
          </a:avLst>
        </a:prstGeom>
        <a:solidFill>
          <a:schemeClr val="accent3">
            <a:shade val="50000"/>
            <a:hueOff val="-177661"/>
            <a:satOff val="-38386"/>
            <a:lumOff val="3667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170075" numCol="1" spcCol="1270" anchor="ctr" anchorCtr="0">
          <a:noAutofit/>
        </a:bodyPr>
        <a:lstStyle/>
        <a:p>
          <a:pPr marL="0" lvl="0" indent="0" algn="l" defTabSz="889000">
            <a:lnSpc>
              <a:spcPct val="90000"/>
            </a:lnSpc>
            <a:spcBef>
              <a:spcPct val="0"/>
            </a:spcBef>
            <a:spcAft>
              <a:spcPct val="35000"/>
            </a:spcAft>
            <a:buNone/>
          </a:pPr>
          <a:r>
            <a:rPr lang="en-CA" sz="2000" kern="1200" dirty="0"/>
            <a:t>(2)</a:t>
          </a:r>
        </a:p>
      </dsp:txBody>
      <dsp:txXfrm>
        <a:off x="2287036" y="2232349"/>
        <a:ext cx="4822641" cy="535670"/>
      </dsp:txXfrm>
    </dsp:sp>
    <dsp:sp modelId="{70E7A390-785F-4A11-A734-B7D46F030075}">
      <dsp:nvSpPr>
        <dsp:cNvPr id="0" name=""/>
        <dsp:cNvSpPr/>
      </dsp:nvSpPr>
      <dsp:spPr>
        <a:xfrm>
          <a:off x="2287036" y="2790672"/>
          <a:ext cx="2265703" cy="2063795"/>
        </a:xfrm>
        <a:prstGeom prst="rect">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CA" sz="1800" kern="1200" dirty="0">
              <a:solidFill>
                <a:schemeClr val="accent3">
                  <a:lumMod val="50000"/>
                </a:schemeClr>
              </a:solidFill>
            </a:rPr>
            <a:t>Adding Aluminum at 700 °C</a:t>
          </a:r>
        </a:p>
        <a:p>
          <a:pPr marL="0" lvl="0" indent="0" algn="l" defTabSz="800100">
            <a:lnSpc>
              <a:spcPct val="90000"/>
            </a:lnSpc>
            <a:spcBef>
              <a:spcPct val="0"/>
            </a:spcBef>
            <a:spcAft>
              <a:spcPct val="35000"/>
            </a:spcAft>
            <a:buNone/>
          </a:pPr>
          <a:r>
            <a:rPr lang="en-CA" sz="1800" kern="1200" dirty="0">
              <a:solidFill>
                <a:schemeClr val="accent3">
                  <a:lumMod val="50000"/>
                </a:schemeClr>
              </a:solidFill>
            </a:rPr>
            <a:t>Maintaining for 15 min at a similar temperature</a:t>
          </a:r>
        </a:p>
      </dsp:txBody>
      <dsp:txXfrm>
        <a:off x="2287036" y="2790672"/>
        <a:ext cx="2265703" cy="2063795"/>
      </dsp:txXfrm>
    </dsp:sp>
    <dsp:sp modelId="{BE9D06A7-4A7C-478D-BFE3-8C13DC27F688}">
      <dsp:nvSpPr>
        <dsp:cNvPr id="0" name=""/>
        <dsp:cNvSpPr/>
      </dsp:nvSpPr>
      <dsp:spPr>
        <a:xfrm>
          <a:off x="4552739" y="2321627"/>
          <a:ext cx="2824773" cy="1071340"/>
        </a:xfrm>
        <a:prstGeom prst="rightArrow">
          <a:avLst>
            <a:gd name="adj1" fmla="val 50000"/>
            <a:gd name="adj2" fmla="val 50000"/>
          </a:avLst>
        </a:prstGeom>
        <a:solidFill>
          <a:schemeClr val="accent3">
            <a:shade val="50000"/>
            <a:hueOff val="-177661"/>
            <a:satOff val="-38386"/>
            <a:lumOff val="36676"/>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254000" bIns="170075" numCol="1" spcCol="1270" anchor="ctr" anchorCtr="0">
          <a:noAutofit/>
        </a:bodyPr>
        <a:lstStyle/>
        <a:p>
          <a:pPr marL="0" lvl="0" indent="0" algn="l" defTabSz="889000">
            <a:lnSpc>
              <a:spcPct val="90000"/>
            </a:lnSpc>
            <a:spcBef>
              <a:spcPct val="0"/>
            </a:spcBef>
            <a:spcAft>
              <a:spcPct val="35000"/>
            </a:spcAft>
            <a:buNone/>
          </a:pPr>
          <a:r>
            <a:rPr lang="en-CA" sz="2000" kern="1200" dirty="0"/>
            <a:t>(3)</a:t>
          </a:r>
        </a:p>
      </dsp:txBody>
      <dsp:txXfrm>
        <a:off x="4552739" y="2589462"/>
        <a:ext cx="2556938" cy="535670"/>
      </dsp:txXfrm>
    </dsp:sp>
    <dsp:sp modelId="{FED15A34-04CF-456D-94D0-30CBD519ED8B}">
      <dsp:nvSpPr>
        <dsp:cNvPr id="0" name=""/>
        <dsp:cNvSpPr/>
      </dsp:nvSpPr>
      <dsp:spPr>
        <a:xfrm>
          <a:off x="4552739" y="3147785"/>
          <a:ext cx="2265703" cy="2033591"/>
        </a:xfrm>
        <a:prstGeom prst="rect">
          <a:avLst/>
        </a:prstGeom>
        <a:solidFill>
          <a:schemeClr val="lt1">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Font typeface="Arial" panose="020B0604020202020204" pitchFamily="34" charset="0"/>
            <a:buNone/>
          </a:pPr>
          <a:r>
            <a:rPr lang="en-CA" sz="1800" kern="1200" dirty="0">
              <a:solidFill>
                <a:schemeClr val="accent3">
                  <a:lumMod val="50000"/>
                </a:schemeClr>
              </a:solidFill>
            </a:rPr>
            <a:t>Stirring and skimming the melt periodically</a:t>
          </a:r>
        </a:p>
        <a:p>
          <a:pPr marL="0" lvl="0" indent="0" algn="l" defTabSz="800100">
            <a:lnSpc>
              <a:spcPct val="90000"/>
            </a:lnSpc>
            <a:spcBef>
              <a:spcPct val="0"/>
            </a:spcBef>
            <a:spcAft>
              <a:spcPct val="35000"/>
            </a:spcAft>
            <a:buNone/>
          </a:pPr>
          <a:r>
            <a:rPr lang="en-CA" sz="1800" kern="1200" dirty="0">
              <a:solidFill>
                <a:schemeClr val="accent3">
                  <a:lumMod val="50000"/>
                </a:schemeClr>
              </a:solidFill>
            </a:rPr>
            <a:t>Casting into a steel permanent mold preheated to 400 °C</a:t>
          </a:r>
        </a:p>
        <a:p>
          <a:pPr marL="0" lvl="0" indent="0" algn="l" defTabSz="800100">
            <a:lnSpc>
              <a:spcPct val="90000"/>
            </a:lnSpc>
            <a:spcBef>
              <a:spcPct val="0"/>
            </a:spcBef>
            <a:spcAft>
              <a:spcPct val="35000"/>
            </a:spcAft>
            <a:buNone/>
          </a:pPr>
          <a:r>
            <a:rPr lang="en-CA" sz="1700" kern="1200" dirty="0"/>
            <a:t> </a:t>
          </a:r>
        </a:p>
      </dsp:txBody>
      <dsp:txXfrm>
        <a:off x="4552739" y="3147785"/>
        <a:ext cx="2265703" cy="20335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79198C-08C8-4F51-A85E-1FA4734A87FE}">
      <dsp:nvSpPr>
        <dsp:cNvPr id="0" name=""/>
        <dsp:cNvSpPr/>
      </dsp:nvSpPr>
      <dsp:spPr>
        <a:xfrm>
          <a:off x="1686" y="589897"/>
          <a:ext cx="3596927" cy="2562811"/>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CA" sz="2000" b="1" kern="1200" dirty="0">
              <a:solidFill>
                <a:schemeClr val="accent3">
                  <a:lumMod val="75000"/>
                </a:schemeClr>
              </a:solidFill>
            </a:rPr>
            <a:t>Ball-milling</a:t>
          </a:r>
        </a:p>
        <a:p>
          <a:pPr marL="0" lvl="0" indent="0" algn="l" defTabSz="889000">
            <a:lnSpc>
              <a:spcPct val="90000"/>
            </a:lnSpc>
            <a:spcBef>
              <a:spcPct val="0"/>
            </a:spcBef>
            <a:spcAft>
              <a:spcPct val="35000"/>
            </a:spcAft>
            <a:buNone/>
          </a:pPr>
          <a:r>
            <a:rPr lang="en-US" sz="1800" kern="1200" dirty="0">
              <a:solidFill>
                <a:schemeClr val="tx1"/>
              </a:solidFill>
            </a:rPr>
            <a:t>As-cast Mg</a:t>
          </a:r>
          <a:r>
            <a:rPr lang="en-US" sz="1400" kern="1200" dirty="0">
              <a:solidFill>
                <a:schemeClr val="tx1"/>
              </a:solidFill>
            </a:rPr>
            <a:t>17</a:t>
          </a:r>
          <a:r>
            <a:rPr lang="en-US" sz="1800" kern="1200" dirty="0">
              <a:solidFill>
                <a:schemeClr val="tx1"/>
              </a:solidFill>
            </a:rPr>
            <a:t>Al</a:t>
          </a:r>
          <a:r>
            <a:rPr lang="en-US" sz="1400" kern="1200" dirty="0">
              <a:solidFill>
                <a:schemeClr val="tx1"/>
              </a:solidFill>
            </a:rPr>
            <a:t>12</a:t>
          </a:r>
          <a:r>
            <a:rPr lang="en-US" sz="1800" kern="1200" dirty="0">
              <a:solidFill>
                <a:schemeClr val="tx1"/>
              </a:solidFill>
            </a:rPr>
            <a:t> </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Mechanical Ball-milling for 15, 30, and 60 min</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Argon-filled milling jar with ball-to-powder ratio: 10:1</a:t>
          </a:r>
          <a:endParaRPr lang="en-CA" sz="1800" kern="1200" dirty="0">
            <a:solidFill>
              <a:schemeClr val="accent3">
                <a:lumMod val="75000"/>
              </a:schemeClr>
            </a:solidFill>
          </a:endParaRPr>
        </a:p>
        <a:p>
          <a:pPr marL="0" lvl="0" indent="0" algn="ctr" defTabSz="889000">
            <a:lnSpc>
              <a:spcPct val="90000"/>
            </a:lnSpc>
            <a:spcBef>
              <a:spcPct val="0"/>
            </a:spcBef>
            <a:spcAft>
              <a:spcPct val="35000"/>
            </a:spcAft>
            <a:buNone/>
          </a:pPr>
          <a:endParaRPr lang="en-CA" sz="1800" kern="1200" dirty="0"/>
        </a:p>
      </dsp:txBody>
      <dsp:txXfrm>
        <a:off x="76748" y="664959"/>
        <a:ext cx="3446803" cy="2412687"/>
      </dsp:txXfrm>
    </dsp:sp>
    <dsp:sp modelId="{D69B597F-BF15-4577-8330-0B55A05D3A4A}">
      <dsp:nvSpPr>
        <dsp:cNvPr id="0" name=""/>
        <dsp:cNvSpPr/>
      </dsp:nvSpPr>
      <dsp:spPr>
        <a:xfrm>
          <a:off x="3958307" y="1425283"/>
          <a:ext cx="762548" cy="892038"/>
        </a:xfrm>
        <a:prstGeom prst="rightArrow">
          <a:avLst>
            <a:gd name="adj1" fmla="val 60000"/>
            <a:gd name="adj2" fmla="val 50000"/>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89100">
            <a:lnSpc>
              <a:spcPct val="90000"/>
            </a:lnSpc>
            <a:spcBef>
              <a:spcPct val="0"/>
            </a:spcBef>
            <a:spcAft>
              <a:spcPct val="35000"/>
            </a:spcAft>
            <a:buNone/>
          </a:pPr>
          <a:endParaRPr lang="en-CA" sz="3800" kern="1200"/>
        </a:p>
      </dsp:txBody>
      <dsp:txXfrm>
        <a:off x="3958307" y="1603691"/>
        <a:ext cx="533784" cy="535222"/>
      </dsp:txXfrm>
    </dsp:sp>
    <dsp:sp modelId="{842AC936-71C8-49D5-8932-6389FC2E82F8}">
      <dsp:nvSpPr>
        <dsp:cNvPr id="0" name=""/>
        <dsp:cNvSpPr/>
      </dsp:nvSpPr>
      <dsp:spPr>
        <a:xfrm>
          <a:off x="5037385" y="589897"/>
          <a:ext cx="3596927" cy="2562811"/>
        </a:xfrm>
        <a:prstGeom prst="roundRect">
          <a:avLst>
            <a:gd name="adj" fmla="val 10000"/>
          </a:avLst>
        </a:prstGeom>
        <a:solidFill>
          <a:schemeClr val="lt1">
            <a:hueOff val="0"/>
            <a:satOff val="0"/>
            <a:lumOff val="0"/>
            <a:alphaOff val="0"/>
          </a:schemeClr>
        </a:solidFill>
        <a:ln w="19050" cap="flat" cmpd="sng" algn="ctr">
          <a:solidFill>
            <a:schemeClr val="accent3">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CA" sz="2000" b="1" kern="1200" dirty="0">
              <a:solidFill>
                <a:schemeClr val="accent3">
                  <a:lumMod val="75000"/>
                </a:schemeClr>
              </a:solidFill>
            </a:rPr>
            <a:t>Hydrogenation</a:t>
          </a:r>
        </a:p>
        <a:p>
          <a:pPr marL="0" lvl="0" indent="0" algn="l" defTabSz="889000">
            <a:lnSpc>
              <a:spcPct val="90000"/>
            </a:lnSpc>
            <a:spcBef>
              <a:spcPct val="0"/>
            </a:spcBef>
            <a:spcAft>
              <a:spcPct val="35000"/>
            </a:spcAft>
            <a:buNone/>
          </a:pPr>
          <a:r>
            <a:rPr lang="en-US" sz="1800" kern="1200" dirty="0">
              <a:solidFill>
                <a:schemeClr val="tx1"/>
              </a:solidFill>
            </a:rPr>
            <a:t>Filed and ball-milled Mg</a:t>
          </a:r>
          <a:r>
            <a:rPr lang="en-US" sz="1400" kern="1200" dirty="0">
              <a:solidFill>
                <a:schemeClr val="tx1"/>
              </a:solidFill>
            </a:rPr>
            <a:t>17</a:t>
          </a:r>
          <a:r>
            <a:rPr lang="en-US" sz="1800" kern="1200" dirty="0">
              <a:solidFill>
                <a:schemeClr val="tx1"/>
              </a:solidFill>
            </a:rPr>
            <a:t>Al</a:t>
          </a:r>
          <a:r>
            <a:rPr lang="en-US" sz="1400" kern="1200" dirty="0">
              <a:solidFill>
                <a:schemeClr val="tx1"/>
              </a:solidFill>
            </a:rPr>
            <a:t>12</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Vacuum: 30 min</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Process Temperature: 350 °C</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Hydrogen Pressure: at 50 bars H</a:t>
          </a:r>
          <a:r>
            <a:rPr lang="en-US" sz="1400" kern="1200" dirty="0">
              <a:solidFill>
                <a:schemeClr val="tx1"/>
              </a:solidFill>
            </a:rPr>
            <a:t>2</a:t>
          </a:r>
        </a:p>
        <a:p>
          <a:pPr marL="0" lvl="0" indent="0" algn="l" defTabSz="889000">
            <a:lnSpc>
              <a:spcPct val="90000"/>
            </a:lnSpc>
            <a:spcBef>
              <a:spcPct val="0"/>
            </a:spcBef>
            <a:spcAft>
              <a:spcPct val="35000"/>
            </a:spcAft>
            <a:buFont typeface="Arial" panose="020B0604020202020204" pitchFamily="34" charset="0"/>
            <a:buNone/>
          </a:pPr>
          <a:r>
            <a:rPr lang="en-US" sz="1800" kern="1200" dirty="0">
              <a:solidFill>
                <a:schemeClr val="tx1"/>
              </a:solidFill>
            </a:rPr>
            <a:t>Home-made Sievert Apparatus</a:t>
          </a:r>
          <a:endParaRPr lang="en-CA" sz="1800" kern="1200" dirty="0"/>
        </a:p>
      </dsp:txBody>
      <dsp:txXfrm>
        <a:off x="5112447" y="664959"/>
        <a:ext cx="3446803" cy="24126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475013-DF3B-4F7A-88AE-13A804C59D66}">
      <dsp:nvSpPr>
        <dsp:cNvPr id="0" name=""/>
        <dsp:cNvSpPr/>
      </dsp:nvSpPr>
      <dsp:spPr>
        <a:xfrm>
          <a:off x="1309" y="109904"/>
          <a:ext cx="1645721" cy="681365"/>
        </a:xfrm>
        <a:prstGeom prst="roundRect">
          <a:avLst>
            <a:gd name="adj" fmla="val 10000"/>
          </a:avLst>
        </a:prstGeom>
        <a:solidFill>
          <a:schemeClr val="accent3">
            <a:alpha val="90000"/>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CA" sz="1800" b="1" kern="1200" dirty="0"/>
            <a:t>Dosing</a:t>
          </a:r>
        </a:p>
      </dsp:txBody>
      <dsp:txXfrm>
        <a:off x="1309" y="109904"/>
        <a:ext cx="1645721" cy="454243"/>
      </dsp:txXfrm>
    </dsp:sp>
    <dsp:sp modelId="{1A535631-6978-4CF6-B06F-A1D9311A0943}">
      <dsp:nvSpPr>
        <dsp:cNvPr id="0" name=""/>
        <dsp:cNvSpPr/>
      </dsp:nvSpPr>
      <dsp:spPr>
        <a:xfrm>
          <a:off x="338385" y="564147"/>
          <a:ext cx="1645721" cy="1948050"/>
        </a:xfrm>
        <a:prstGeom prst="roundRect">
          <a:avLst>
            <a:gd name="adj" fmla="val 10000"/>
          </a:avLst>
        </a:prstGeom>
        <a:solidFill>
          <a:schemeClr val="lt1">
            <a:alpha val="90000"/>
            <a:hueOff val="0"/>
            <a:satOff val="0"/>
            <a:lumOff val="0"/>
            <a:alphaOff val="0"/>
          </a:schemeClr>
        </a:solidFill>
        <a:ln w="19050" cap="flat" cmpd="sng" algn="ctr">
          <a:solidFill>
            <a:schemeClr val="accent3">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CA" sz="1600" kern="1200" dirty="0"/>
            <a:t>Known amount of H2 loaded to chamber at a specific pressure</a:t>
          </a:r>
        </a:p>
      </dsp:txBody>
      <dsp:txXfrm>
        <a:off x="386587" y="612349"/>
        <a:ext cx="1549317" cy="1851646"/>
      </dsp:txXfrm>
    </dsp:sp>
    <dsp:sp modelId="{569DB935-1CD3-4CDB-804B-E38B22B55106}">
      <dsp:nvSpPr>
        <dsp:cNvPr id="0" name=""/>
        <dsp:cNvSpPr/>
      </dsp:nvSpPr>
      <dsp:spPr>
        <a:xfrm>
          <a:off x="1896516" y="132157"/>
          <a:ext cx="528909" cy="409737"/>
        </a:xfrm>
        <a:prstGeom prst="rightArrow">
          <a:avLst>
            <a:gd name="adj1" fmla="val 60000"/>
            <a:gd name="adj2" fmla="val 50000"/>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CA" sz="1000" kern="1200"/>
        </a:p>
      </dsp:txBody>
      <dsp:txXfrm>
        <a:off x="1896516" y="214104"/>
        <a:ext cx="405988" cy="245843"/>
      </dsp:txXfrm>
    </dsp:sp>
    <dsp:sp modelId="{FADE9213-196C-40F6-ACE0-B2B0A30CE3F1}">
      <dsp:nvSpPr>
        <dsp:cNvPr id="0" name=""/>
        <dsp:cNvSpPr/>
      </dsp:nvSpPr>
      <dsp:spPr>
        <a:xfrm>
          <a:off x="2644973" y="109904"/>
          <a:ext cx="1645721" cy="681365"/>
        </a:xfrm>
        <a:prstGeom prst="roundRect">
          <a:avLst>
            <a:gd name="adj" fmla="val 10000"/>
          </a:avLst>
        </a:prstGeom>
        <a:solidFill>
          <a:schemeClr val="accent3">
            <a:alpha val="90000"/>
            <a:hueOff val="0"/>
            <a:satOff val="0"/>
            <a:lumOff val="0"/>
            <a:alphaOff val="-13333"/>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CA" sz="1800" b="1" kern="1200" dirty="0"/>
            <a:t>Expansion</a:t>
          </a:r>
        </a:p>
      </dsp:txBody>
      <dsp:txXfrm>
        <a:off x="2644973" y="109904"/>
        <a:ext cx="1645721" cy="454243"/>
      </dsp:txXfrm>
    </dsp:sp>
    <dsp:sp modelId="{1C79CBDD-E08F-444F-B8DA-7A64CFA5DDCB}">
      <dsp:nvSpPr>
        <dsp:cNvPr id="0" name=""/>
        <dsp:cNvSpPr/>
      </dsp:nvSpPr>
      <dsp:spPr>
        <a:xfrm>
          <a:off x="2982048" y="564147"/>
          <a:ext cx="1645721" cy="1948050"/>
        </a:xfrm>
        <a:prstGeom prst="roundRect">
          <a:avLst>
            <a:gd name="adj" fmla="val 10000"/>
          </a:avLst>
        </a:prstGeom>
        <a:solidFill>
          <a:schemeClr val="lt1">
            <a:alpha val="90000"/>
            <a:hueOff val="0"/>
            <a:satOff val="0"/>
            <a:lumOff val="0"/>
            <a:alphaOff val="0"/>
          </a:schemeClr>
        </a:solidFill>
        <a:ln w="19050" cap="flat" cmpd="sng" algn="ctr">
          <a:solidFill>
            <a:schemeClr val="accent3">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A valve opens, allowing gas to flow into the sample chamber</a:t>
          </a:r>
          <a:endParaRPr lang="en-CA" sz="1600" kern="1200" dirty="0"/>
        </a:p>
      </dsp:txBody>
      <dsp:txXfrm>
        <a:off x="3030250" y="612349"/>
        <a:ext cx="1549317" cy="1851646"/>
      </dsp:txXfrm>
    </dsp:sp>
    <dsp:sp modelId="{2061BE77-1EC3-4FA1-9126-C29A2F7F7232}">
      <dsp:nvSpPr>
        <dsp:cNvPr id="0" name=""/>
        <dsp:cNvSpPr/>
      </dsp:nvSpPr>
      <dsp:spPr>
        <a:xfrm>
          <a:off x="4540180" y="132157"/>
          <a:ext cx="528909" cy="409737"/>
        </a:xfrm>
        <a:prstGeom prst="rightArrow">
          <a:avLst>
            <a:gd name="adj1" fmla="val 60000"/>
            <a:gd name="adj2" fmla="val 50000"/>
          </a:avLst>
        </a:prstGeom>
        <a:solidFill>
          <a:schemeClr val="accent3">
            <a:shade val="90000"/>
            <a:hueOff val="-133910"/>
            <a:satOff val="-26845"/>
            <a:lumOff val="2574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CA" sz="1000" kern="1200"/>
        </a:p>
      </dsp:txBody>
      <dsp:txXfrm>
        <a:off x="4540180" y="214104"/>
        <a:ext cx="405988" cy="245843"/>
      </dsp:txXfrm>
    </dsp:sp>
    <dsp:sp modelId="{BA1838C9-7A65-44B4-9BA8-A1C38EE94C53}">
      <dsp:nvSpPr>
        <dsp:cNvPr id="0" name=""/>
        <dsp:cNvSpPr/>
      </dsp:nvSpPr>
      <dsp:spPr>
        <a:xfrm>
          <a:off x="5288637" y="109904"/>
          <a:ext cx="1645721" cy="681365"/>
        </a:xfrm>
        <a:prstGeom prst="roundRect">
          <a:avLst>
            <a:gd name="adj" fmla="val 10000"/>
          </a:avLst>
        </a:prstGeom>
        <a:solidFill>
          <a:schemeClr val="accent3">
            <a:alpha val="90000"/>
            <a:hueOff val="0"/>
            <a:satOff val="0"/>
            <a:lumOff val="0"/>
            <a:alphaOff val="-26667"/>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CA" sz="1800" b="1" kern="1200" dirty="0"/>
            <a:t>Equilibrium</a:t>
          </a:r>
        </a:p>
      </dsp:txBody>
      <dsp:txXfrm>
        <a:off x="5288637" y="109904"/>
        <a:ext cx="1645721" cy="454243"/>
      </dsp:txXfrm>
    </dsp:sp>
    <dsp:sp modelId="{4F556A99-A651-4638-A344-6077CDF6A03D}">
      <dsp:nvSpPr>
        <dsp:cNvPr id="0" name=""/>
        <dsp:cNvSpPr/>
      </dsp:nvSpPr>
      <dsp:spPr>
        <a:xfrm>
          <a:off x="5625712" y="564147"/>
          <a:ext cx="1645721" cy="1948050"/>
        </a:xfrm>
        <a:prstGeom prst="roundRect">
          <a:avLst>
            <a:gd name="adj" fmla="val 10000"/>
          </a:avLst>
        </a:prstGeom>
        <a:solidFill>
          <a:schemeClr val="lt1">
            <a:alpha val="90000"/>
            <a:hueOff val="0"/>
            <a:satOff val="0"/>
            <a:lumOff val="0"/>
            <a:alphaOff val="0"/>
          </a:schemeClr>
        </a:solidFill>
        <a:ln w="19050" cap="flat" cmpd="sng" algn="ctr">
          <a:solidFill>
            <a:schemeClr val="accent3">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The gas molecules physically or chemically bond with the material.</a:t>
          </a:r>
          <a:endParaRPr lang="en-CA" sz="1600" kern="1200" dirty="0"/>
        </a:p>
      </dsp:txBody>
      <dsp:txXfrm>
        <a:off x="5673914" y="612349"/>
        <a:ext cx="1549317" cy="1851646"/>
      </dsp:txXfrm>
    </dsp:sp>
    <dsp:sp modelId="{D97C51DA-8847-4954-A68D-5A4E465D847E}">
      <dsp:nvSpPr>
        <dsp:cNvPr id="0" name=""/>
        <dsp:cNvSpPr/>
      </dsp:nvSpPr>
      <dsp:spPr>
        <a:xfrm>
          <a:off x="7183844" y="132157"/>
          <a:ext cx="528909" cy="409737"/>
        </a:xfrm>
        <a:prstGeom prst="rightArrow">
          <a:avLst>
            <a:gd name="adj1" fmla="val 60000"/>
            <a:gd name="adj2" fmla="val 50000"/>
          </a:avLst>
        </a:prstGeom>
        <a:solidFill>
          <a:schemeClr val="accent3">
            <a:shade val="90000"/>
            <a:hueOff val="-267820"/>
            <a:satOff val="-53691"/>
            <a:lumOff val="5148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44500">
            <a:lnSpc>
              <a:spcPct val="90000"/>
            </a:lnSpc>
            <a:spcBef>
              <a:spcPct val="0"/>
            </a:spcBef>
            <a:spcAft>
              <a:spcPct val="35000"/>
            </a:spcAft>
            <a:buNone/>
          </a:pPr>
          <a:endParaRPr lang="en-CA" sz="1000" kern="1200"/>
        </a:p>
      </dsp:txBody>
      <dsp:txXfrm>
        <a:off x="7183844" y="214104"/>
        <a:ext cx="405988" cy="245843"/>
      </dsp:txXfrm>
    </dsp:sp>
    <dsp:sp modelId="{E59D6110-09AD-4C14-8C7E-58ADEB765BC2}">
      <dsp:nvSpPr>
        <dsp:cNvPr id="0" name=""/>
        <dsp:cNvSpPr/>
      </dsp:nvSpPr>
      <dsp:spPr>
        <a:xfrm>
          <a:off x="7932300" y="109904"/>
          <a:ext cx="1645721" cy="681365"/>
        </a:xfrm>
        <a:prstGeom prst="roundRect">
          <a:avLst>
            <a:gd name="adj" fmla="val 10000"/>
          </a:avLst>
        </a:prstGeom>
        <a:solidFill>
          <a:schemeClr val="accent3">
            <a:alpha val="90000"/>
            <a:hueOff val="0"/>
            <a:satOff val="0"/>
            <a:lumOff val="0"/>
            <a:alphaOff val="-4000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en-CA" sz="1800" b="1" kern="1200" dirty="0"/>
            <a:t>Calculation</a:t>
          </a:r>
        </a:p>
      </dsp:txBody>
      <dsp:txXfrm>
        <a:off x="7932300" y="109904"/>
        <a:ext cx="1645721" cy="454243"/>
      </dsp:txXfrm>
    </dsp:sp>
    <dsp:sp modelId="{F15CFF89-9A48-4EE5-B733-510543F28AB6}">
      <dsp:nvSpPr>
        <dsp:cNvPr id="0" name=""/>
        <dsp:cNvSpPr/>
      </dsp:nvSpPr>
      <dsp:spPr>
        <a:xfrm>
          <a:off x="8269376" y="564147"/>
          <a:ext cx="1645721" cy="1948050"/>
        </a:xfrm>
        <a:prstGeom prst="roundRect">
          <a:avLst>
            <a:gd name="adj" fmla="val 10000"/>
          </a:avLst>
        </a:prstGeom>
        <a:solidFill>
          <a:schemeClr val="lt1">
            <a:alpha val="90000"/>
            <a:hueOff val="0"/>
            <a:satOff val="0"/>
            <a:lumOff val="0"/>
            <a:alphaOff val="0"/>
          </a:schemeClr>
        </a:solidFill>
        <a:ln w="19050" cap="flat" cmpd="sng" algn="ctr">
          <a:solidFill>
            <a:schemeClr val="accent3">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2456" tIns="92456" rIns="92456" bIns="92456" numCol="1" spcCol="1270" anchor="t" anchorCtr="0">
          <a:noAutofit/>
        </a:bodyPr>
        <a:lstStyle/>
        <a:p>
          <a:pPr marL="114300" lvl="1" indent="-114300" algn="l" defTabSz="577850">
            <a:lnSpc>
              <a:spcPct val="90000"/>
            </a:lnSpc>
            <a:spcBef>
              <a:spcPct val="0"/>
            </a:spcBef>
            <a:spcAft>
              <a:spcPct val="15000"/>
            </a:spcAft>
            <a:buFont typeface="Arial" panose="020B0604020202020204" pitchFamily="34" charset="0"/>
            <a:buChar char="•"/>
          </a:pPr>
          <a:r>
            <a:rPr lang="en-CA" sz="1300" kern="1200" dirty="0"/>
            <a:t>The final pressure </a:t>
          </a:r>
          <a:r>
            <a:rPr lang="en-US" sz="1300" kern="1200" dirty="0"/>
            <a:t>is measured. If the sample absorbed gas, will be lower than the theoretical expansion-only pressure.</a:t>
          </a:r>
          <a:endParaRPr lang="en-CA" sz="1300" kern="1200" dirty="0"/>
        </a:p>
      </dsp:txBody>
      <dsp:txXfrm>
        <a:off x="8317578" y="612349"/>
        <a:ext cx="1549317" cy="1851646"/>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F734D8-DD3C-49AE-862C-C77B83E3F287}" type="datetimeFigureOut">
              <a:rPr lang="fr-CA" smtClean="0"/>
              <a:t>2026-06-21</a:t>
            </a:fld>
            <a:endParaRPr lang="fr-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866ED24-5A99-4470-BF82-8C76923196AE}" type="slidenum">
              <a:rPr lang="fr-CA" smtClean="0"/>
              <a:t>‹#›</a:t>
            </a:fld>
            <a:endParaRPr lang="fr-CA"/>
          </a:p>
        </p:txBody>
      </p:sp>
    </p:spTree>
    <p:extLst>
      <p:ext uri="{BB962C8B-B14F-4D97-AF65-F5344CB8AC3E}">
        <p14:creationId xmlns:p14="http://schemas.microsoft.com/office/powerpoint/2010/main" val="12324238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66ED24-5A99-4470-BF82-8C76923196AE}" type="slidenum">
              <a:rPr lang="fr-CA" smtClean="0"/>
              <a:t>1</a:t>
            </a:fld>
            <a:endParaRPr lang="fr-CA"/>
          </a:p>
        </p:txBody>
      </p:sp>
    </p:spTree>
    <p:extLst>
      <p:ext uri="{BB962C8B-B14F-4D97-AF65-F5344CB8AC3E}">
        <p14:creationId xmlns:p14="http://schemas.microsoft.com/office/powerpoint/2010/main" val="2197871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67650-B470-7741-5579-16ABEDE4B4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15D45D-E5EA-93BC-BB8B-4591C85BE227}"/>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1F6BF03B-5708-9614-FE73-4482CE5A62B9}"/>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684A61F8-C6E1-F56C-A13E-BE6ADE2B3CE3}"/>
              </a:ext>
            </a:extLst>
          </p:cNvPr>
          <p:cNvSpPr>
            <a:spLocks noGrp="1"/>
          </p:cNvSpPr>
          <p:nvPr>
            <p:ph type="sldNum" sz="quarter" idx="5"/>
          </p:nvPr>
        </p:nvSpPr>
        <p:spPr/>
        <p:txBody>
          <a:bodyPr/>
          <a:lstStyle/>
          <a:p>
            <a:fld id="{A866ED24-5A99-4470-BF82-8C76923196AE}" type="slidenum">
              <a:rPr lang="fr-CA" smtClean="0"/>
              <a:t>2</a:t>
            </a:fld>
            <a:endParaRPr lang="fr-CA"/>
          </a:p>
        </p:txBody>
      </p:sp>
    </p:spTree>
    <p:extLst>
      <p:ext uri="{BB962C8B-B14F-4D97-AF65-F5344CB8AC3E}">
        <p14:creationId xmlns:p14="http://schemas.microsoft.com/office/powerpoint/2010/main" val="2644428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FA009-52B5-5954-32E9-CB95C4E354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624939-B36A-3858-8DDC-EF3F92190CD3}"/>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C320411F-2B97-722E-C791-57DF23BAC74F}"/>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1883229E-36C8-75E8-ECA7-961B3D726914}"/>
              </a:ext>
            </a:extLst>
          </p:cNvPr>
          <p:cNvSpPr>
            <a:spLocks noGrp="1"/>
          </p:cNvSpPr>
          <p:nvPr>
            <p:ph type="sldNum" sz="quarter" idx="5"/>
          </p:nvPr>
        </p:nvSpPr>
        <p:spPr/>
        <p:txBody>
          <a:bodyPr/>
          <a:lstStyle/>
          <a:p>
            <a:fld id="{A866ED24-5A99-4470-BF82-8C76923196AE}" type="slidenum">
              <a:rPr lang="fr-CA" smtClean="0"/>
              <a:t>3</a:t>
            </a:fld>
            <a:endParaRPr lang="fr-CA"/>
          </a:p>
        </p:txBody>
      </p:sp>
    </p:spTree>
    <p:extLst>
      <p:ext uri="{BB962C8B-B14F-4D97-AF65-F5344CB8AC3E}">
        <p14:creationId xmlns:p14="http://schemas.microsoft.com/office/powerpoint/2010/main" val="34608386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4</a:t>
            </a:fld>
            <a:endParaRPr lang="fr-CA"/>
          </a:p>
        </p:txBody>
      </p:sp>
    </p:spTree>
    <p:extLst>
      <p:ext uri="{BB962C8B-B14F-4D97-AF65-F5344CB8AC3E}">
        <p14:creationId xmlns:p14="http://schemas.microsoft.com/office/powerpoint/2010/main" val="1508150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66ED24-5A99-4470-BF82-8C76923196AE}" type="slidenum">
              <a:rPr lang="fr-CA" smtClean="0"/>
              <a:t>5</a:t>
            </a:fld>
            <a:endParaRPr lang="fr-CA"/>
          </a:p>
        </p:txBody>
      </p:sp>
    </p:spTree>
    <p:extLst>
      <p:ext uri="{BB962C8B-B14F-4D97-AF65-F5344CB8AC3E}">
        <p14:creationId xmlns:p14="http://schemas.microsoft.com/office/powerpoint/2010/main" val="37658981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66ED24-5A99-4470-BF82-8C76923196AE}" type="slidenum">
              <a:rPr lang="fr-CA" smtClean="0"/>
              <a:t>6</a:t>
            </a:fld>
            <a:endParaRPr lang="fr-CA"/>
          </a:p>
        </p:txBody>
      </p:sp>
    </p:spTree>
    <p:extLst>
      <p:ext uri="{BB962C8B-B14F-4D97-AF65-F5344CB8AC3E}">
        <p14:creationId xmlns:p14="http://schemas.microsoft.com/office/powerpoint/2010/main" val="2128658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a:p>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7</a:t>
            </a:fld>
            <a:endParaRPr lang="fr-CA"/>
          </a:p>
        </p:txBody>
      </p:sp>
    </p:spTree>
    <p:extLst>
      <p:ext uri="{BB962C8B-B14F-4D97-AF65-F5344CB8AC3E}">
        <p14:creationId xmlns:p14="http://schemas.microsoft.com/office/powerpoint/2010/main" val="8483336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0C11F-B5FD-8A4E-93AD-FA4B32E6A9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FFB206-2A1B-4179-6ACA-3D6983AA04D3}"/>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92C22056-0A66-AA3F-B537-AD076341813C}"/>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04CF8C34-6A4F-314F-1E32-9FA58F0A0486}"/>
              </a:ext>
            </a:extLst>
          </p:cNvPr>
          <p:cNvSpPr>
            <a:spLocks noGrp="1"/>
          </p:cNvSpPr>
          <p:nvPr>
            <p:ph type="sldNum" sz="quarter" idx="5"/>
          </p:nvPr>
        </p:nvSpPr>
        <p:spPr/>
        <p:txBody>
          <a:bodyPr/>
          <a:lstStyle/>
          <a:p>
            <a:fld id="{A866ED24-5A99-4470-BF82-8C76923196AE}" type="slidenum">
              <a:rPr lang="fr-CA" smtClean="0"/>
              <a:t>8</a:t>
            </a:fld>
            <a:endParaRPr lang="fr-CA"/>
          </a:p>
        </p:txBody>
      </p:sp>
    </p:spTree>
    <p:extLst>
      <p:ext uri="{BB962C8B-B14F-4D97-AF65-F5344CB8AC3E}">
        <p14:creationId xmlns:p14="http://schemas.microsoft.com/office/powerpoint/2010/main" val="2872211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6E53DF-2E11-5265-648E-3FD5651E01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299F3A-496D-9438-8A53-D0E0B2D9648A}"/>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33A6BB61-4D0A-7EF2-70A1-0D55A3284BA7}"/>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DB446027-03BC-8424-B7EC-1817CE458F29}"/>
              </a:ext>
            </a:extLst>
          </p:cNvPr>
          <p:cNvSpPr>
            <a:spLocks noGrp="1"/>
          </p:cNvSpPr>
          <p:nvPr>
            <p:ph type="sldNum" sz="quarter" idx="5"/>
          </p:nvPr>
        </p:nvSpPr>
        <p:spPr/>
        <p:txBody>
          <a:bodyPr/>
          <a:lstStyle/>
          <a:p>
            <a:fld id="{A866ED24-5A99-4470-BF82-8C76923196AE}" type="slidenum">
              <a:rPr lang="fr-CA" smtClean="0"/>
              <a:t>9</a:t>
            </a:fld>
            <a:endParaRPr lang="fr-CA"/>
          </a:p>
        </p:txBody>
      </p:sp>
    </p:spTree>
    <p:extLst>
      <p:ext uri="{BB962C8B-B14F-4D97-AF65-F5344CB8AC3E}">
        <p14:creationId xmlns:p14="http://schemas.microsoft.com/office/powerpoint/2010/main" val="3253090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10</a:t>
            </a:fld>
            <a:endParaRPr lang="fr-CA"/>
          </a:p>
        </p:txBody>
      </p:sp>
    </p:spTree>
    <p:extLst>
      <p:ext uri="{BB962C8B-B14F-4D97-AF65-F5344CB8AC3E}">
        <p14:creationId xmlns:p14="http://schemas.microsoft.com/office/powerpoint/2010/main" val="3692510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r>
              <a:rPr lang="en-US" dirty="0"/>
              <a:t>We further examined the dihydride filed samples by XRD to investigate the formed phases after hydrogen desorption. </a:t>
            </a:r>
          </a:p>
          <a:p>
            <a:r>
              <a:rPr lang="en-CA" dirty="0"/>
              <a:t> XRD pattern on dihydride sample showed only Mg17Al12 peaks, and no trace of MgH2 or remained Al or Mg.</a:t>
            </a:r>
          </a:p>
          <a:p>
            <a:r>
              <a:rPr lang="en-CA" dirty="0"/>
              <a:t>Which suggest that although hydrogen desorption was partial based on the Sievert measurements, the amount of other phases in the dihydride sample was marginal that the XRD could not detect them. </a:t>
            </a:r>
          </a:p>
        </p:txBody>
      </p:sp>
      <p:sp>
        <p:nvSpPr>
          <p:cNvPr id="4" name="Slide Number Placeholder 3"/>
          <p:cNvSpPr>
            <a:spLocks noGrp="1"/>
          </p:cNvSpPr>
          <p:nvPr>
            <p:ph type="sldNum" sz="quarter" idx="5"/>
          </p:nvPr>
        </p:nvSpPr>
        <p:spPr/>
        <p:txBody>
          <a:bodyPr/>
          <a:lstStyle/>
          <a:p>
            <a:fld id="{A866ED24-5A99-4470-BF82-8C76923196AE}" type="slidenum">
              <a:rPr lang="fr-CA" smtClean="0"/>
              <a:t>11</a:t>
            </a:fld>
            <a:endParaRPr lang="fr-CA"/>
          </a:p>
        </p:txBody>
      </p:sp>
    </p:spTree>
    <p:extLst>
      <p:ext uri="{BB962C8B-B14F-4D97-AF65-F5344CB8AC3E}">
        <p14:creationId xmlns:p14="http://schemas.microsoft.com/office/powerpoint/2010/main" val="39109895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68921-B6B1-FA89-1736-8A3EF1EA3F2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C9DD99-7C7A-3512-7E5A-469AFFCDAE86}"/>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DC2B35F2-2BF6-A4C7-CA9C-25006210C7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779960-7CD8-07CE-46C1-2CA7E1B54707}"/>
              </a:ext>
            </a:extLst>
          </p:cNvPr>
          <p:cNvSpPr>
            <a:spLocks noGrp="1"/>
          </p:cNvSpPr>
          <p:nvPr>
            <p:ph type="sldNum" sz="quarter" idx="5"/>
          </p:nvPr>
        </p:nvSpPr>
        <p:spPr/>
        <p:txBody>
          <a:bodyPr/>
          <a:lstStyle/>
          <a:p>
            <a:fld id="{A866ED24-5A99-4470-BF82-8C76923196AE}" type="slidenum">
              <a:rPr lang="fr-CA" smtClean="0"/>
              <a:t>12</a:t>
            </a:fld>
            <a:endParaRPr lang="fr-CA"/>
          </a:p>
        </p:txBody>
      </p:sp>
    </p:spTree>
    <p:extLst>
      <p:ext uri="{BB962C8B-B14F-4D97-AF65-F5344CB8AC3E}">
        <p14:creationId xmlns:p14="http://schemas.microsoft.com/office/powerpoint/2010/main" val="8293218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66ED24-5A99-4470-BF82-8C76923196AE}" type="slidenum">
              <a:rPr lang="fr-CA" smtClean="0"/>
              <a:t>13</a:t>
            </a:fld>
            <a:endParaRPr lang="fr-CA"/>
          </a:p>
        </p:txBody>
      </p:sp>
    </p:spTree>
    <p:extLst>
      <p:ext uri="{BB962C8B-B14F-4D97-AF65-F5344CB8AC3E}">
        <p14:creationId xmlns:p14="http://schemas.microsoft.com/office/powerpoint/2010/main" val="150864199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CA" dirty="0" err="1"/>
          </a:p>
        </p:txBody>
      </p:sp>
      <p:sp>
        <p:nvSpPr>
          <p:cNvPr id="4" name="Slide Number Placeholder 3"/>
          <p:cNvSpPr>
            <a:spLocks noGrp="1"/>
          </p:cNvSpPr>
          <p:nvPr>
            <p:ph type="sldNum" sz="quarter" idx="5"/>
          </p:nvPr>
        </p:nvSpPr>
        <p:spPr/>
        <p:txBody>
          <a:bodyPr/>
          <a:lstStyle/>
          <a:p>
            <a:fld id="{A866ED24-5A99-4470-BF82-8C76923196AE}" type="slidenum">
              <a:rPr lang="fr-CA" smtClean="0"/>
              <a:t>14</a:t>
            </a:fld>
            <a:endParaRPr lang="fr-CA"/>
          </a:p>
        </p:txBody>
      </p:sp>
    </p:spTree>
    <p:extLst>
      <p:ext uri="{BB962C8B-B14F-4D97-AF65-F5344CB8AC3E}">
        <p14:creationId xmlns:p14="http://schemas.microsoft.com/office/powerpoint/2010/main" val="1426916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CA" dirty="0"/>
          </a:p>
          <a:p>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15</a:t>
            </a:fld>
            <a:endParaRPr lang="fr-CA"/>
          </a:p>
        </p:txBody>
      </p:sp>
    </p:spTree>
    <p:extLst>
      <p:ext uri="{BB962C8B-B14F-4D97-AF65-F5344CB8AC3E}">
        <p14:creationId xmlns:p14="http://schemas.microsoft.com/office/powerpoint/2010/main" val="15041670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866ED24-5A99-4470-BF82-8C76923196AE}" type="slidenum">
              <a:rPr lang="fr-CA" smtClean="0"/>
              <a:t>16</a:t>
            </a:fld>
            <a:endParaRPr lang="fr-CA"/>
          </a:p>
        </p:txBody>
      </p:sp>
    </p:spTree>
    <p:extLst>
      <p:ext uri="{BB962C8B-B14F-4D97-AF65-F5344CB8AC3E}">
        <p14:creationId xmlns:p14="http://schemas.microsoft.com/office/powerpoint/2010/main" val="12110107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23</a:t>
            </a:fld>
            <a:endParaRPr lang="fr-CA"/>
          </a:p>
        </p:txBody>
      </p:sp>
    </p:spTree>
    <p:extLst>
      <p:ext uri="{BB962C8B-B14F-4D97-AF65-F5344CB8AC3E}">
        <p14:creationId xmlns:p14="http://schemas.microsoft.com/office/powerpoint/2010/main" val="815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156664-D7B0-EB44-0BEE-1FB06F7B5A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39C433-1C2C-D0BF-F73A-5FCEFA2107FA}"/>
              </a:ext>
            </a:extLst>
          </p:cNvPr>
          <p:cNvSpPr>
            <a:spLocks noGrp="1" noRot="1" noChangeAspect="1"/>
          </p:cNvSpPr>
          <p:nvPr>
            <p:ph type="sldImg"/>
          </p:nvPr>
        </p:nvSpPr>
        <p:spPr/>
        <p:txBody>
          <a:bodyPr/>
          <a:lstStyle/>
          <a:p>
            <a:endParaRPr lang="en-CA"/>
          </a:p>
        </p:txBody>
      </p:sp>
      <p:sp>
        <p:nvSpPr>
          <p:cNvPr id="3" name="Notes Placeholder 2">
            <a:extLst>
              <a:ext uri="{FF2B5EF4-FFF2-40B4-BE49-F238E27FC236}">
                <a16:creationId xmlns:a16="http://schemas.microsoft.com/office/drawing/2014/main" id="{84BFA4D2-8F79-A335-4E50-C22FF48EAA71}"/>
              </a:ext>
            </a:extLst>
          </p:cNvPr>
          <p:cNvSpPr>
            <a:spLocks noGrp="1"/>
          </p:cNvSpPr>
          <p:nvPr>
            <p:ph type="body" idx="1"/>
          </p:nvPr>
        </p:nvSpPr>
        <p:spPr/>
        <p:txBody>
          <a:bodyPr/>
          <a:lstStyle/>
          <a:p>
            <a:endParaRPr lang="en-CA" dirty="0"/>
          </a:p>
        </p:txBody>
      </p:sp>
      <p:sp>
        <p:nvSpPr>
          <p:cNvPr id="4" name="Slide Number Placeholder 3">
            <a:extLst>
              <a:ext uri="{FF2B5EF4-FFF2-40B4-BE49-F238E27FC236}">
                <a16:creationId xmlns:a16="http://schemas.microsoft.com/office/drawing/2014/main" id="{E2193CFF-297A-D5D7-0E05-652B83EF8588}"/>
              </a:ext>
            </a:extLst>
          </p:cNvPr>
          <p:cNvSpPr>
            <a:spLocks noGrp="1"/>
          </p:cNvSpPr>
          <p:nvPr>
            <p:ph type="sldNum" sz="quarter" idx="5"/>
          </p:nvPr>
        </p:nvSpPr>
        <p:spPr/>
        <p:txBody>
          <a:bodyPr/>
          <a:lstStyle/>
          <a:p>
            <a:fld id="{A866ED24-5A99-4470-BF82-8C76923196AE}" type="slidenum">
              <a:rPr lang="fr-CA" smtClean="0"/>
              <a:t>24</a:t>
            </a:fld>
            <a:endParaRPr lang="fr-CA"/>
          </a:p>
        </p:txBody>
      </p:sp>
    </p:spTree>
    <p:extLst>
      <p:ext uri="{BB962C8B-B14F-4D97-AF65-F5344CB8AC3E}">
        <p14:creationId xmlns:p14="http://schemas.microsoft.com/office/powerpoint/2010/main" val="11889923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CA"/>
          </a:p>
        </p:txBody>
      </p:sp>
      <p:sp>
        <p:nvSpPr>
          <p:cNvPr id="3" name="Notes Placeholder 2"/>
          <p:cNvSpPr>
            <a:spLocks noGrp="1"/>
          </p:cNvSpPr>
          <p:nvPr>
            <p:ph type="body" idx="1"/>
          </p:nvPr>
        </p:nvSpPr>
        <p:spPr/>
        <p:txBody>
          <a:bodyPr/>
          <a:lstStyle/>
          <a:p>
            <a:r>
              <a:rPr lang="en-US" dirty="0"/>
              <a:t>The X-ray source sends X-rays to the sample. Inside the sample, atoms are arranged in parallel planes. The X-rays hit these planes and are reflected. At certain angles, the reflected X-rays become strong and reach the detector. The detector records a peak.</a:t>
            </a:r>
            <a:endParaRPr lang="en-CA" dirty="0"/>
          </a:p>
        </p:txBody>
      </p:sp>
      <p:sp>
        <p:nvSpPr>
          <p:cNvPr id="4" name="Slide Number Placeholder 3"/>
          <p:cNvSpPr>
            <a:spLocks noGrp="1"/>
          </p:cNvSpPr>
          <p:nvPr>
            <p:ph type="sldNum" sz="quarter" idx="5"/>
          </p:nvPr>
        </p:nvSpPr>
        <p:spPr/>
        <p:txBody>
          <a:bodyPr/>
          <a:lstStyle/>
          <a:p>
            <a:fld id="{A866ED24-5A99-4470-BF82-8C76923196AE}" type="slidenum">
              <a:rPr lang="fr-CA" smtClean="0"/>
              <a:t>27</a:t>
            </a:fld>
            <a:endParaRPr lang="fr-CA"/>
          </a:p>
        </p:txBody>
      </p:sp>
    </p:spTree>
    <p:extLst>
      <p:ext uri="{BB962C8B-B14F-4D97-AF65-F5344CB8AC3E}">
        <p14:creationId xmlns:p14="http://schemas.microsoft.com/office/powerpoint/2010/main" val="23789561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E87BF-4B95-FDFF-4134-DBD3D9A9741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fr-CA"/>
          </a:p>
        </p:txBody>
      </p:sp>
      <p:sp>
        <p:nvSpPr>
          <p:cNvPr id="3" name="Subtitle 2">
            <a:extLst>
              <a:ext uri="{FF2B5EF4-FFF2-40B4-BE49-F238E27FC236}">
                <a16:creationId xmlns:a16="http://schemas.microsoft.com/office/drawing/2014/main" id="{9EABAA49-0E35-4DC7-6E10-D2A3AC82250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fr-CA"/>
          </a:p>
        </p:txBody>
      </p:sp>
      <p:sp>
        <p:nvSpPr>
          <p:cNvPr id="4" name="Date Placeholder 3">
            <a:extLst>
              <a:ext uri="{FF2B5EF4-FFF2-40B4-BE49-F238E27FC236}">
                <a16:creationId xmlns:a16="http://schemas.microsoft.com/office/drawing/2014/main" id="{1D671ED2-D670-532C-EA4D-2E07B122490A}"/>
              </a:ext>
            </a:extLst>
          </p:cNvPr>
          <p:cNvSpPr>
            <a:spLocks noGrp="1"/>
          </p:cNvSpPr>
          <p:nvPr>
            <p:ph type="dt" sz="half" idx="10"/>
          </p:nvPr>
        </p:nvSpPr>
        <p:spPr/>
        <p:txBody>
          <a:bodyPr/>
          <a:lstStyle/>
          <a:p>
            <a:fld id="{C7DF0768-C0EC-4A26-ADE4-7DDFBDEDCD93}" type="datetime1">
              <a:rPr lang="fr-CA" smtClean="0"/>
              <a:t>2026-06-21</a:t>
            </a:fld>
            <a:endParaRPr lang="fr-CA"/>
          </a:p>
        </p:txBody>
      </p:sp>
      <p:sp>
        <p:nvSpPr>
          <p:cNvPr id="5" name="Footer Placeholder 4">
            <a:extLst>
              <a:ext uri="{FF2B5EF4-FFF2-40B4-BE49-F238E27FC236}">
                <a16:creationId xmlns:a16="http://schemas.microsoft.com/office/drawing/2014/main" id="{D6DF232F-2D5F-E4B9-6BFF-0A0C106B88E0}"/>
              </a:ext>
            </a:extLst>
          </p:cNvPr>
          <p:cNvSpPr>
            <a:spLocks noGrp="1"/>
          </p:cNvSpPr>
          <p:nvPr>
            <p:ph type="ftr" sz="quarter" idx="11"/>
          </p:nvPr>
        </p:nvSpPr>
        <p:spPr/>
        <p:txBody>
          <a:bodyPr/>
          <a:lstStyle/>
          <a:p>
            <a:endParaRPr lang="fr-CA"/>
          </a:p>
        </p:txBody>
      </p:sp>
      <p:sp>
        <p:nvSpPr>
          <p:cNvPr id="6" name="Slide Number Placeholder 5">
            <a:extLst>
              <a:ext uri="{FF2B5EF4-FFF2-40B4-BE49-F238E27FC236}">
                <a16:creationId xmlns:a16="http://schemas.microsoft.com/office/drawing/2014/main" id="{4643158B-0DC5-8E14-43BD-17DDA1756B7A}"/>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3863479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B99F9A-89A6-1FCC-B58B-B8C0C6A3E4EC}"/>
              </a:ext>
            </a:extLst>
          </p:cNvPr>
          <p:cNvSpPr>
            <a:spLocks noGrp="1"/>
          </p:cNvSpPr>
          <p:nvPr>
            <p:ph type="title"/>
          </p:nvPr>
        </p:nvSpPr>
        <p:spPr/>
        <p:txBody>
          <a:bodyPr/>
          <a:lstStyle/>
          <a:p>
            <a:r>
              <a:rPr lang="en-US"/>
              <a:t>Click to edit Master title style</a:t>
            </a:r>
            <a:endParaRPr lang="fr-CA"/>
          </a:p>
        </p:txBody>
      </p:sp>
      <p:sp>
        <p:nvSpPr>
          <p:cNvPr id="3" name="Content Placeholder 2">
            <a:extLst>
              <a:ext uri="{FF2B5EF4-FFF2-40B4-BE49-F238E27FC236}">
                <a16:creationId xmlns:a16="http://schemas.microsoft.com/office/drawing/2014/main" id="{5D4BFB37-F1BE-FBF9-53D4-E33CE4EAAC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a:extLst>
              <a:ext uri="{FF2B5EF4-FFF2-40B4-BE49-F238E27FC236}">
                <a16:creationId xmlns:a16="http://schemas.microsoft.com/office/drawing/2014/main" id="{B1C5BB3A-741F-B713-322F-6A25BF5B6F6A}"/>
              </a:ext>
            </a:extLst>
          </p:cNvPr>
          <p:cNvSpPr>
            <a:spLocks noGrp="1"/>
          </p:cNvSpPr>
          <p:nvPr>
            <p:ph type="dt" sz="half" idx="10"/>
          </p:nvPr>
        </p:nvSpPr>
        <p:spPr/>
        <p:txBody>
          <a:bodyPr/>
          <a:lstStyle/>
          <a:p>
            <a:fld id="{E90B79FA-0930-4C1D-8DE3-9F9A64095DEA}" type="datetime1">
              <a:rPr lang="fr-CA" smtClean="0"/>
              <a:t>2026-06-21</a:t>
            </a:fld>
            <a:endParaRPr lang="fr-CA"/>
          </a:p>
        </p:txBody>
      </p:sp>
      <p:sp>
        <p:nvSpPr>
          <p:cNvPr id="5" name="Footer Placeholder 4">
            <a:extLst>
              <a:ext uri="{FF2B5EF4-FFF2-40B4-BE49-F238E27FC236}">
                <a16:creationId xmlns:a16="http://schemas.microsoft.com/office/drawing/2014/main" id="{F7A0EF01-360A-B7C5-9FF9-BA98CDC28F25}"/>
              </a:ext>
            </a:extLst>
          </p:cNvPr>
          <p:cNvSpPr>
            <a:spLocks noGrp="1"/>
          </p:cNvSpPr>
          <p:nvPr>
            <p:ph type="ftr" sz="quarter" idx="11"/>
          </p:nvPr>
        </p:nvSpPr>
        <p:spPr/>
        <p:txBody>
          <a:bodyPr/>
          <a:lstStyle/>
          <a:p>
            <a:endParaRPr lang="fr-CA"/>
          </a:p>
        </p:txBody>
      </p:sp>
      <p:sp>
        <p:nvSpPr>
          <p:cNvPr id="6" name="Slide Number Placeholder 5">
            <a:extLst>
              <a:ext uri="{FF2B5EF4-FFF2-40B4-BE49-F238E27FC236}">
                <a16:creationId xmlns:a16="http://schemas.microsoft.com/office/drawing/2014/main" id="{F283B493-BBB0-323B-874D-1A773FD83FAF}"/>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23692371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8B2AE-178D-AD44-1A8E-705EA54488B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fr-CA"/>
          </a:p>
        </p:txBody>
      </p:sp>
      <p:sp>
        <p:nvSpPr>
          <p:cNvPr id="3" name="Text Placeholder 2">
            <a:extLst>
              <a:ext uri="{FF2B5EF4-FFF2-40B4-BE49-F238E27FC236}">
                <a16:creationId xmlns:a16="http://schemas.microsoft.com/office/drawing/2014/main" id="{34FC9FA3-4757-BDE8-4F2D-A388E78973D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D007140-BF7D-9F3A-74B9-35B44E4F0A49}"/>
              </a:ext>
            </a:extLst>
          </p:cNvPr>
          <p:cNvSpPr>
            <a:spLocks noGrp="1"/>
          </p:cNvSpPr>
          <p:nvPr>
            <p:ph type="dt" sz="half" idx="10"/>
          </p:nvPr>
        </p:nvSpPr>
        <p:spPr/>
        <p:txBody>
          <a:bodyPr/>
          <a:lstStyle/>
          <a:p>
            <a:fld id="{6CE36BC0-8753-4385-A7FB-8A16016198CA}" type="datetime1">
              <a:rPr lang="fr-CA" smtClean="0"/>
              <a:t>2026-06-21</a:t>
            </a:fld>
            <a:endParaRPr lang="fr-CA"/>
          </a:p>
        </p:txBody>
      </p:sp>
      <p:sp>
        <p:nvSpPr>
          <p:cNvPr id="5" name="Footer Placeholder 4">
            <a:extLst>
              <a:ext uri="{FF2B5EF4-FFF2-40B4-BE49-F238E27FC236}">
                <a16:creationId xmlns:a16="http://schemas.microsoft.com/office/drawing/2014/main" id="{798BDE74-9305-06D8-7797-6252E0B7B49E}"/>
              </a:ext>
            </a:extLst>
          </p:cNvPr>
          <p:cNvSpPr>
            <a:spLocks noGrp="1"/>
          </p:cNvSpPr>
          <p:nvPr>
            <p:ph type="ftr" sz="quarter" idx="11"/>
          </p:nvPr>
        </p:nvSpPr>
        <p:spPr/>
        <p:txBody>
          <a:bodyPr/>
          <a:lstStyle/>
          <a:p>
            <a:endParaRPr lang="fr-CA"/>
          </a:p>
        </p:txBody>
      </p:sp>
      <p:sp>
        <p:nvSpPr>
          <p:cNvPr id="6" name="Slide Number Placeholder 5">
            <a:extLst>
              <a:ext uri="{FF2B5EF4-FFF2-40B4-BE49-F238E27FC236}">
                <a16:creationId xmlns:a16="http://schemas.microsoft.com/office/drawing/2014/main" id="{48E4764A-B6B3-3EBD-400D-28DD701CDD2E}"/>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741632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ED2DB-CA60-97B7-F767-DC0680429AED}"/>
              </a:ext>
            </a:extLst>
          </p:cNvPr>
          <p:cNvSpPr>
            <a:spLocks noGrp="1"/>
          </p:cNvSpPr>
          <p:nvPr>
            <p:ph type="title"/>
          </p:nvPr>
        </p:nvSpPr>
        <p:spPr/>
        <p:txBody>
          <a:bodyPr/>
          <a:lstStyle/>
          <a:p>
            <a:r>
              <a:rPr lang="en-US"/>
              <a:t>Click to edit Master title style</a:t>
            </a:r>
            <a:endParaRPr lang="fr-CA"/>
          </a:p>
        </p:txBody>
      </p:sp>
      <p:sp>
        <p:nvSpPr>
          <p:cNvPr id="3" name="Content Placeholder 2">
            <a:extLst>
              <a:ext uri="{FF2B5EF4-FFF2-40B4-BE49-F238E27FC236}">
                <a16:creationId xmlns:a16="http://schemas.microsoft.com/office/drawing/2014/main" id="{4D97020E-ABC3-E0FA-D8C9-E68DB0569AF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Content Placeholder 3">
            <a:extLst>
              <a:ext uri="{FF2B5EF4-FFF2-40B4-BE49-F238E27FC236}">
                <a16:creationId xmlns:a16="http://schemas.microsoft.com/office/drawing/2014/main" id="{1A3C2163-E005-5131-9A2C-9B89BD56AB0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Date Placeholder 4">
            <a:extLst>
              <a:ext uri="{FF2B5EF4-FFF2-40B4-BE49-F238E27FC236}">
                <a16:creationId xmlns:a16="http://schemas.microsoft.com/office/drawing/2014/main" id="{F94ACA1C-61DB-6B1B-A232-0AA39646BE14}"/>
              </a:ext>
            </a:extLst>
          </p:cNvPr>
          <p:cNvSpPr>
            <a:spLocks noGrp="1"/>
          </p:cNvSpPr>
          <p:nvPr>
            <p:ph type="dt" sz="half" idx="10"/>
          </p:nvPr>
        </p:nvSpPr>
        <p:spPr/>
        <p:txBody>
          <a:bodyPr/>
          <a:lstStyle/>
          <a:p>
            <a:fld id="{85C0A0FD-567A-48D0-93F8-1D803100484C}" type="datetime1">
              <a:rPr lang="fr-CA" smtClean="0"/>
              <a:t>2026-06-21</a:t>
            </a:fld>
            <a:endParaRPr lang="fr-CA"/>
          </a:p>
        </p:txBody>
      </p:sp>
      <p:sp>
        <p:nvSpPr>
          <p:cNvPr id="6" name="Footer Placeholder 5">
            <a:extLst>
              <a:ext uri="{FF2B5EF4-FFF2-40B4-BE49-F238E27FC236}">
                <a16:creationId xmlns:a16="http://schemas.microsoft.com/office/drawing/2014/main" id="{0DF07C53-1CFE-37AE-6DAE-8BFD1938D092}"/>
              </a:ext>
            </a:extLst>
          </p:cNvPr>
          <p:cNvSpPr>
            <a:spLocks noGrp="1"/>
          </p:cNvSpPr>
          <p:nvPr>
            <p:ph type="ftr" sz="quarter" idx="11"/>
          </p:nvPr>
        </p:nvSpPr>
        <p:spPr/>
        <p:txBody>
          <a:bodyPr/>
          <a:lstStyle/>
          <a:p>
            <a:endParaRPr lang="fr-CA"/>
          </a:p>
        </p:txBody>
      </p:sp>
      <p:sp>
        <p:nvSpPr>
          <p:cNvPr id="7" name="Slide Number Placeholder 6">
            <a:extLst>
              <a:ext uri="{FF2B5EF4-FFF2-40B4-BE49-F238E27FC236}">
                <a16:creationId xmlns:a16="http://schemas.microsoft.com/office/drawing/2014/main" id="{9F6A17B1-7A82-B4BA-623C-BC0C8801C48F}"/>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273925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8419E-1813-4FFD-5782-FF7277BDE6C8}"/>
              </a:ext>
            </a:extLst>
          </p:cNvPr>
          <p:cNvSpPr>
            <a:spLocks noGrp="1"/>
          </p:cNvSpPr>
          <p:nvPr>
            <p:ph type="title"/>
          </p:nvPr>
        </p:nvSpPr>
        <p:spPr>
          <a:xfrm>
            <a:off x="839788" y="365125"/>
            <a:ext cx="10515600" cy="1325563"/>
          </a:xfrm>
        </p:spPr>
        <p:txBody>
          <a:bodyPr/>
          <a:lstStyle/>
          <a:p>
            <a:r>
              <a:rPr lang="en-US"/>
              <a:t>Click to edit Master title style</a:t>
            </a:r>
            <a:endParaRPr lang="fr-CA"/>
          </a:p>
        </p:txBody>
      </p:sp>
      <p:sp>
        <p:nvSpPr>
          <p:cNvPr id="3" name="Text Placeholder 2">
            <a:extLst>
              <a:ext uri="{FF2B5EF4-FFF2-40B4-BE49-F238E27FC236}">
                <a16:creationId xmlns:a16="http://schemas.microsoft.com/office/drawing/2014/main" id="{A706C0E8-C979-FE1F-3599-E86141FD90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7C78DE8-A585-DAA1-A8E4-913F7548756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5" name="Text Placeholder 4">
            <a:extLst>
              <a:ext uri="{FF2B5EF4-FFF2-40B4-BE49-F238E27FC236}">
                <a16:creationId xmlns:a16="http://schemas.microsoft.com/office/drawing/2014/main" id="{0E463AC5-FA6E-1C58-128C-5FFE9AA0BA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F4E297-37C3-366D-38D5-5CAD4F660FD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7" name="Date Placeholder 6">
            <a:extLst>
              <a:ext uri="{FF2B5EF4-FFF2-40B4-BE49-F238E27FC236}">
                <a16:creationId xmlns:a16="http://schemas.microsoft.com/office/drawing/2014/main" id="{AD1B6F05-86BA-F577-C479-3E510B2CC090}"/>
              </a:ext>
            </a:extLst>
          </p:cNvPr>
          <p:cNvSpPr>
            <a:spLocks noGrp="1"/>
          </p:cNvSpPr>
          <p:nvPr>
            <p:ph type="dt" sz="half" idx="10"/>
          </p:nvPr>
        </p:nvSpPr>
        <p:spPr/>
        <p:txBody>
          <a:bodyPr/>
          <a:lstStyle/>
          <a:p>
            <a:fld id="{08593440-B028-4139-9E9A-F2237041C65B}" type="datetime1">
              <a:rPr lang="fr-CA" smtClean="0"/>
              <a:t>2026-06-21</a:t>
            </a:fld>
            <a:endParaRPr lang="fr-CA"/>
          </a:p>
        </p:txBody>
      </p:sp>
      <p:sp>
        <p:nvSpPr>
          <p:cNvPr id="8" name="Footer Placeholder 7">
            <a:extLst>
              <a:ext uri="{FF2B5EF4-FFF2-40B4-BE49-F238E27FC236}">
                <a16:creationId xmlns:a16="http://schemas.microsoft.com/office/drawing/2014/main" id="{20E51539-BBFC-CBD8-2DAB-833E05235E3B}"/>
              </a:ext>
            </a:extLst>
          </p:cNvPr>
          <p:cNvSpPr>
            <a:spLocks noGrp="1"/>
          </p:cNvSpPr>
          <p:nvPr>
            <p:ph type="ftr" sz="quarter" idx="11"/>
          </p:nvPr>
        </p:nvSpPr>
        <p:spPr/>
        <p:txBody>
          <a:bodyPr/>
          <a:lstStyle/>
          <a:p>
            <a:endParaRPr lang="fr-CA"/>
          </a:p>
        </p:txBody>
      </p:sp>
      <p:sp>
        <p:nvSpPr>
          <p:cNvPr id="9" name="Slide Number Placeholder 8">
            <a:extLst>
              <a:ext uri="{FF2B5EF4-FFF2-40B4-BE49-F238E27FC236}">
                <a16:creationId xmlns:a16="http://schemas.microsoft.com/office/drawing/2014/main" id="{6CF0EEB9-302E-BEE4-825C-FE929B0B9754}"/>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16820080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1EB5AC-1813-7A0C-188F-97AA6A3D7D0B}"/>
              </a:ext>
            </a:extLst>
          </p:cNvPr>
          <p:cNvSpPr>
            <a:spLocks noGrp="1"/>
          </p:cNvSpPr>
          <p:nvPr>
            <p:ph type="title"/>
          </p:nvPr>
        </p:nvSpPr>
        <p:spPr/>
        <p:txBody>
          <a:bodyPr/>
          <a:lstStyle/>
          <a:p>
            <a:r>
              <a:rPr lang="en-US"/>
              <a:t>Click to edit Master title style</a:t>
            </a:r>
            <a:endParaRPr lang="fr-CA"/>
          </a:p>
        </p:txBody>
      </p:sp>
      <p:sp>
        <p:nvSpPr>
          <p:cNvPr id="3" name="Date Placeholder 2">
            <a:extLst>
              <a:ext uri="{FF2B5EF4-FFF2-40B4-BE49-F238E27FC236}">
                <a16:creationId xmlns:a16="http://schemas.microsoft.com/office/drawing/2014/main" id="{4A4A82AD-36F4-605D-B3A1-97D74F39006B}"/>
              </a:ext>
            </a:extLst>
          </p:cNvPr>
          <p:cNvSpPr>
            <a:spLocks noGrp="1"/>
          </p:cNvSpPr>
          <p:nvPr>
            <p:ph type="dt" sz="half" idx="10"/>
          </p:nvPr>
        </p:nvSpPr>
        <p:spPr/>
        <p:txBody>
          <a:bodyPr/>
          <a:lstStyle/>
          <a:p>
            <a:fld id="{04A5CF8F-DF65-480E-8F4B-C8E00925B8E1}" type="datetime1">
              <a:rPr lang="fr-CA" smtClean="0"/>
              <a:t>2026-06-21</a:t>
            </a:fld>
            <a:endParaRPr lang="fr-CA"/>
          </a:p>
        </p:txBody>
      </p:sp>
      <p:sp>
        <p:nvSpPr>
          <p:cNvPr id="4" name="Footer Placeholder 3">
            <a:extLst>
              <a:ext uri="{FF2B5EF4-FFF2-40B4-BE49-F238E27FC236}">
                <a16:creationId xmlns:a16="http://schemas.microsoft.com/office/drawing/2014/main" id="{6785EA4D-BE7F-1494-16AA-2F96A150FB54}"/>
              </a:ext>
            </a:extLst>
          </p:cNvPr>
          <p:cNvSpPr>
            <a:spLocks noGrp="1"/>
          </p:cNvSpPr>
          <p:nvPr>
            <p:ph type="ftr" sz="quarter" idx="11"/>
          </p:nvPr>
        </p:nvSpPr>
        <p:spPr/>
        <p:txBody>
          <a:bodyPr/>
          <a:lstStyle/>
          <a:p>
            <a:endParaRPr lang="fr-CA"/>
          </a:p>
        </p:txBody>
      </p:sp>
      <p:sp>
        <p:nvSpPr>
          <p:cNvPr id="5" name="Slide Number Placeholder 4">
            <a:extLst>
              <a:ext uri="{FF2B5EF4-FFF2-40B4-BE49-F238E27FC236}">
                <a16:creationId xmlns:a16="http://schemas.microsoft.com/office/drawing/2014/main" id="{7FF59D17-3DDD-B3B3-EFEE-BFA788077253}"/>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2340255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F42560C-8464-12A3-EF71-0B74F77F6116}"/>
              </a:ext>
            </a:extLst>
          </p:cNvPr>
          <p:cNvSpPr>
            <a:spLocks noGrp="1"/>
          </p:cNvSpPr>
          <p:nvPr>
            <p:ph type="dt" sz="half" idx="10"/>
          </p:nvPr>
        </p:nvSpPr>
        <p:spPr/>
        <p:txBody>
          <a:bodyPr/>
          <a:lstStyle/>
          <a:p>
            <a:fld id="{65D6AB12-946D-44EF-83B7-0F5D7AB329FD}" type="datetime1">
              <a:rPr lang="fr-CA" smtClean="0"/>
              <a:t>2026-06-21</a:t>
            </a:fld>
            <a:endParaRPr lang="fr-CA"/>
          </a:p>
        </p:txBody>
      </p:sp>
      <p:sp>
        <p:nvSpPr>
          <p:cNvPr id="3" name="Footer Placeholder 2">
            <a:extLst>
              <a:ext uri="{FF2B5EF4-FFF2-40B4-BE49-F238E27FC236}">
                <a16:creationId xmlns:a16="http://schemas.microsoft.com/office/drawing/2014/main" id="{77ED4F3D-F657-5EE6-4172-63CA8CC6BEB8}"/>
              </a:ext>
            </a:extLst>
          </p:cNvPr>
          <p:cNvSpPr>
            <a:spLocks noGrp="1"/>
          </p:cNvSpPr>
          <p:nvPr>
            <p:ph type="ftr" sz="quarter" idx="11"/>
          </p:nvPr>
        </p:nvSpPr>
        <p:spPr/>
        <p:txBody>
          <a:bodyPr/>
          <a:lstStyle/>
          <a:p>
            <a:endParaRPr lang="fr-CA"/>
          </a:p>
        </p:txBody>
      </p:sp>
      <p:sp>
        <p:nvSpPr>
          <p:cNvPr id="4" name="Slide Number Placeholder 3">
            <a:extLst>
              <a:ext uri="{FF2B5EF4-FFF2-40B4-BE49-F238E27FC236}">
                <a16:creationId xmlns:a16="http://schemas.microsoft.com/office/drawing/2014/main" id="{85CA5C68-B0FC-06C9-4826-32AA48BD1A9F}"/>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17353792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9BD2C-91DD-394B-3E3B-3CC3A339046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CA"/>
          </a:p>
        </p:txBody>
      </p:sp>
      <p:sp>
        <p:nvSpPr>
          <p:cNvPr id="3" name="Content Placeholder 2">
            <a:extLst>
              <a:ext uri="{FF2B5EF4-FFF2-40B4-BE49-F238E27FC236}">
                <a16:creationId xmlns:a16="http://schemas.microsoft.com/office/drawing/2014/main" id="{029CE24E-477D-B8CC-0E23-3E4A38D7A15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Text Placeholder 3">
            <a:extLst>
              <a:ext uri="{FF2B5EF4-FFF2-40B4-BE49-F238E27FC236}">
                <a16:creationId xmlns:a16="http://schemas.microsoft.com/office/drawing/2014/main" id="{9421278F-DCAF-CF6C-6FBD-BCA595100D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688C65-76CF-50F2-9FA4-38C6D89663FB}"/>
              </a:ext>
            </a:extLst>
          </p:cNvPr>
          <p:cNvSpPr>
            <a:spLocks noGrp="1"/>
          </p:cNvSpPr>
          <p:nvPr>
            <p:ph type="dt" sz="half" idx="10"/>
          </p:nvPr>
        </p:nvSpPr>
        <p:spPr/>
        <p:txBody>
          <a:bodyPr/>
          <a:lstStyle/>
          <a:p>
            <a:fld id="{B9AB156F-D36B-44CB-BAEC-9320EA2841E0}" type="datetime1">
              <a:rPr lang="fr-CA" smtClean="0"/>
              <a:t>2026-06-21</a:t>
            </a:fld>
            <a:endParaRPr lang="fr-CA"/>
          </a:p>
        </p:txBody>
      </p:sp>
      <p:sp>
        <p:nvSpPr>
          <p:cNvPr id="6" name="Footer Placeholder 5">
            <a:extLst>
              <a:ext uri="{FF2B5EF4-FFF2-40B4-BE49-F238E27FC236}">
                <a16:creationId xmlns:a16="http://schemas.microsoft.com/office/drawing/2014/main" id="{984F47A7-8B31-85FF-49D8-D65C5D3A20FD}"/>
              </a:ext>
            </a:extLst>
          </p:cNvPr>
          <p:cNvSpPr>
            <a:spLocks noGrp="1"/>
          </p:cNvSpPr>
          <p:nvPr>
            <p:ph type="ftr" sz="quarter" idx="11"/>
          </p:nvPr>
        </p:nvSpPr>
        <p:spPr/>
        <p:txBody>
          <a:bodyPr/>
          <a:lstStyle/>
          <a:p>
            <a:endParaRPr lang="fr-CA"/>
          </a:p>
        </p:txBody>
      </p:sp>
      <p:sp>
        <p:nvSpPr>
          <p:cNvPr id="7" name="Slide Number Placeholder 6">
            <a:extLst>
              <a:ext uri="{FF2B5EF4-FFF2-40B4-BE49-F238E27FC236}">
                <a16:creationId xmlns:a16="http://schemas.microsoft.com/office/drawing/2014/main" id="{64A61622-F6E6-3B33-0E8F-436723D8477E}"/>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2354127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F0F62-87E6-2479-4F63-7B3DD5C0B0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fr-CA"/>
          </a:p>
        </p:txBody>
      </p:sp>
      <p:sp>
        <p:nvSpPr>
          <p:cNvPr id="3" name="Picture Placeholder 2">
            <a:extLst>
              <a:ext uri="{FF2B5EF4-FFF2-40B4-BE49-F238E27FC236}">
                <a16:creationId xmlns:a16="http://schemas.microsoft.com/office/drawing/2014/main" id="{8B62E465-971B-3DCB-0852-24800690B3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CA"/>
          </a:p>
        </p:txBody>
      </p:sp>
      <p:sp>
        <p:nvSpPr>
          <p:cNvPr id="4" name="Text Placeholder 3">
            <a:extLst>
              <a:ext uri="{FF2B5EF4-FFF2-40B4-BE49-F238E27FC236}">
                <a16:creationId xmlns:a16="http://schemas.microsoft.com/office/drawing/2014/main" id="{94C0E3F2-658F-C64F-52F2-3AC4ECB709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74ABF9-A0FB-5A04-2A45-13A6FB69C1FC}"/>
              </a:ext>
            </a:extLst>
          </p:cNvPr>
          <p:cNvSpPr>
            <a:spLocks noGrp="1"/>
          </p:cNvSpPr>
          <p:nvPr>
            <p:ph type="dt" sz="half" idx="10"/>
          </p:nvPr>
        </p:nvSpPr>
        <p:spPr/>
        <p:txBody>
          <a:bodyPr/>
          <a:lstStyle/>
          <a:p>
            <a:fld id="{19BAC620-C97C-46F1-9103-92E654156CFD}" type="datetime1">
              <a:rPr lang="fr-CA" smtClean="0"/>
              <a:t>2026-06-21</a:t>
            </a:fld>
            <a:endParaRPr lang="fr-CA"/>
          </a:p>
        </p:txBody>
      </p:sp>
      <p:sp>
        <p:nvSpPr>
          <p:cNvPr id="6" name="Footer Placeholder 5">
            <a:extLst>
              <a:ext uri="{FF2B5EF4-FFF2-40B4-BE49-F238E27FC236}">
                <a16:creationId xmlns:a16="http://schemas.microsoft.com/office/drawing/2014/main" id="{BE2FE69A-9508-936C-81B3-C9312B2A9493}"/>
              </a:ext>
            </a:extLst>
          </p:cNvPr>
          <p:cNvSpPr>
            <a:spLocks noGrp="1"/>
          </p:cNvSpPr>
          <p:nvPr>
            <p:ph type="ftr" sz="quarter" idx="11"/>
          </p:nvPr>
        </p:nvSpPr>
        <p:spPr/>
        <p:txBody>
          <a:bodyPr/>
          <a:lstStyle/>
          <a:p>
            <a:endParaRPr lang="fr-CA"/>
          </a:p>
        </p:txBody>
      </p:sp>
      <p:sp>
        <p:nvSpPr>
          <p:cNvPr id="7" name="Slide Number Placeholder 6">
            <a:extLst>
              <a:ext uri="{FF2B5EF4-FFF2-40B4-BE49-F238E27FC236}">
                <a16:creationId xmlns:a16="http://schemas.microsoft.com/office/drawing/2014/main" id="{A17965E4-D430-E61F-5400-E6DD68537DA2}"/>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1283345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220E1-8BC0-F1CC-0802-3C6FA1B03482}"/>
              </a:ext>
            </a:extLst>
          </p:cNvPr>
          <p:cNvSpPr>
            <a:spLocks noGrp="1"/>
          </p:cNvSpPr>
          <p:nvPr>
            <p:ph type="title"/>
          </p:nvPr>
        </p:nvSpPr>
        <p:spPr/>
        <p:txBody>
          <a:bodyPr/>
          <a:lstStyle/>
          <a:p>
            <a:r>
              <a:rPr lang="en-US"/>
              <a:t>Click to edit Master title style</a:t>
            </a:r>
            <a:endParaRPr lang="fr-CA"/>
          </a:p>
        </p:txBody>
      </p:sp>
      <p:sp>
        <p:nvSpPr>
          <p:cNvPr id="3" name="Vertical Text Placeholder 2">
            <a:extLst>
              <a:ext uri="{FF2B5EF4-FFF2-40B4-BE49-F238E27FC236}">
                <a16:creationId xmlns:a16="http://schemas.microsoft.com/office/drawing/2014/main" id="{EC9F38E0-B416-C955-CD59-99EF5BCF7C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a:extLst>
              <a:ext uri="{FF2B5EF4-FFF2-40B4-BE49-F238E27FC236}">
                <a16:creationId xmlns:a16="http://schemas.microsoft.com/office/drawing/2014/main" id="{C5567104-063D-C859-C519-C12EC423E3AA}"/>
              </a:ext>
            </a:extLst>
          </p:cNvPr>
          <p:cNvSpPr>
            <a:spLocks noGrp="1"/>
          </p:cNvSpPr>
          <p:nvPr>
            <p:ph type="dt" sz="half" idx="10"/>
          </p:nvPr>
        </p:nvSpPr>
        <p:spPr/>
        <p:txBody>
          <a:bodyPr/>
          <a:lstStyle/>
          <a:p>
            <a:fld id="{DF58F0C2-5908-4446-B5B6-36DDCE0C3E7D}" type="datetime1">
              <a:rPr lang="fr-CA" smtClean="0"/>
              <a:t>2026-06-21</a:t>
            </a:fld>
            <a:endParaRPr lang="fr-CA"/>
          </a:p>
        </p:txBody>
      </p:sp>
      <p:sp>
        <p:nvSpPr>
          <p:cNvPr id="5" name="Footer Placeholder 4">
            <a:extLst>
              <a:ext uri="{FF2B5EF4-FFF2-40B4-BE49-F238E27FC236}">
                <a16:creationId xmlns:a16="http://schemas.microsoft.com/office/drawing/2014/main" id="{632B5A02-E4DF-1ACE-EEDD-0A3096F7B9C0}"/>
              </a:ext>
            </a:extLst>
          </p:cNvPr>
          <p:cNvSpPr>
            <a:spLocks noGrp="1"/>
          </p:cNvSpPr>
          <p:nvPr>
            <p:ph type="ftr" sz="quarter" idx="11"/>
          </p:nvPr>
        </p:nvSpPr>
        <p:spPr/>
        <p:txBody>
          <a:bodyPr/>
          <a:lstStyle/>
          <a:p>
            <a:endParaRPr lang="fr-CA"/>
          </a:p>
        </p:txBody>
      </p:sp>
      <p:sp>
        <p:nvSpPr>
          <p:cNvPr id="6" name="Slide Number Placeholder 5">
            <a:extLst>
              <a:ext uri="{FF2B5EF4-FFF2-40B4-BE49-F238E27FC236}">
                <a16:creationId xmlns:a16="http://schemas.microsoft.com/office/drawing/2014/main" id="{2FA02408-079E-BB8D-DFA1-49DDF1B16AE9}"/>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9102188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29547F-DDE7-7F09-E658-81926061C19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fr-CA"/>
          </a:p>
        </p:txBody>
      </p:sp>
      <p:sp>
        <p:nvSpPr>
          <p:cNvPr id="3" name="Vertical Text Placeholder 2">
            <a:extLst>
              <a:ext uri="{FF2B5EF4-FFF2-40B4-BE49-F238E27FC236}">
                <a16:creationId xmlns:a16="http://schemas.microsoft.com/office/drawing/2014/main" id="{E4F815BF-4382-8484-2E2A-E52B017F955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a:extLst>
              <a:ext uri="{FF2B5EF4-FFF2-40B4-BE49-F238E27FC236}">
                <a16:creationId xmlns:a16="http://schemas.microsoft.com/office/drawing/2014/main" id="{0A39E243-4D41-74B4-9B88-8E7CDFDC8D57}"/>
              </a:ext>
            </a:extLst>
          </p:cNvPr>
          <p:cNvSpPr>
            <a:spLocks noGrp="1"/>
          </p:cNvSpPr>
          <p:nvPr>
            <p:ph type="dt" sz="half" idx="10"/>
          </p:nvPr>
        </p:nvSpPr>
        <p:spPr/>
        <p:txBody>
          <a:bodyPr/>
          <a:lstStyle/>
          <a:p>
            <a:fld id="{E320134B-4FB6-4A2C-832A-A0E25AD5E628}" type="datetime1">
              <a:rPr lang="fr-CA" smtClean="0"/>
              <a:t>2026-06-21</a:t>
            </a:fld>
            <a:endParaRPr lang="fr-CA"/>
          </a:p>
        </p:txBody>
      </p:sp>
      <p:sp>
        <p:nvSpPr>
          <p:cNvPr id="5" name="Footer Placeholder 4">
            <a:extLst>
              <a:ext uri="{FF2B5EF4-FFF2-40B4-BE49-F238E27FC236}">
                <a16:creationId xmlns:a16="http://schemas.microsoft.com/office/drawing/2014/main" id="{A1A04C6C-B04C-A3A5-25BA-E385FDEE7A5B}"/>
              </a:ext>
            </a:extLst>
          </p:cNvPr>
          <p:cNvSpPr>
            <a:spLocks noGrp="1"/>
          </p:cNvSpPr>
          <p:nvPr>
            <p:ph type="ftr" sz="quarter" idx="11"/>
          </p:nvPr>
        </p:nvSpPr>
        <p:spPr/>
        <p:txBody>
          <a:bodyPr/>
          <a:lstStyle/>
          <a:p>
            <a:endParaRPr lang="fr-CA"/>
          </a:p>
        </p:txBody>
      </p:sp>
      <p:sp>
        <p:nvSpPr>
          <p:cNvPr id="6" name="Slide Number Placeholder 5">
            <a:extLst>
              <a:ext uri="{FF2B5EF4-FFF2-40B4-BE49-F238E27FC236}">
                <a16:creationId xmlns:a16="http://schemas.microsoft.com/office/drawing/2014/main" id="{F495B276-5C1C-94A4-0904-6EBA5A79E5F4}"/>
              </a:ext>
            </a:extLst>
          </p:cNvPr>
          <p:cNvSpPr>
            <a:spLocks noGrp="1"/>
          </p:cNvSpPr>
          <p:nvPr>
            <p:ph type="sldNum" sz="quarter" idx="12"/>
          </p:nvPr>
        </p:nvSpPr>
        <p:spPr/>
        <p:txBody>
          <a:bodyPr/>
          <a:lstStyle/>
          <a:p>
            <a:fld id="{DB89D9A3-12E0-4804-80D3-9B5978894684}" type="slidenum">
              <a:rPr lang="fr-CA" smtClean="0"/>
              <a:t>‹#›</a:t>
            </a:fld>
            <a:endParaRPr lang="fr-CA"/>
          </a:p>
        </p:txBody>
      </p:sp>
    </p:spTree>
    <p:extLst>
      <p:ext uri="{BB962C8B-B14F-4D97-AF65-F5344CB8AC3E}">
        <p14:creationId xmlns:p14="http://schemas.microsoft.com/office/powerpoint/2010/main" val="2485881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BFBFB"/>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D10E51-3955-8CF4-2B7E-A94B51C0F2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fr-CA"/>
          </a:p>
        </p:txBody>
      </p:sp>
      <p:sp>
        <p:nvSpPr>
          <p:cNvPr id="3" name="Text Placeholder 2">
            <a:extLst>
              <a:ext uri="{FF2B5EF4-FFF2-40B4-BE49-F238E27FC236}">
                <a16:creationId xmlns:a16="http://schemas.microsoft.com/office/drawing/2014/main" id="{87F4B9D7-5809-D3E6-FAD5-5332CA3A17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4" name="Date Placeholder 3">
            <a:extLst>
              <a:ext uri="{FF2B5EF4-FFF2-40B4-BE49-F238E27FC236}">
                <a16:creationId xmlns:a16="http://schemas.microsoft.com/office/drawing/2014/main" id="{4DDDDBB7-F411-08BF-0B5B-9E74FA4647D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8D43CD3-5C9F-4B0C-A26D-10071AEF7918}" type="datetime1">
              <a:rPr lang="fr-CA" smtClean="0"/>
              <a:t>2026-06-21</a:t>
            </a:fld>
            <a:endParaRPr lang="fr-CA"/>
          </a:p>
        </p:txBody>
      </p:sp>
      <p:sp>
        <p:nvSpPr>
          <p:cNvPr id="5" name="Footer Placeholder 4">
            <a:extLst>
              <a:ext uri="{FF2B5EF4-FFF2-40B4-BE49-F238E27FC236}">
                <a16:creationId xmlns:a16="http://schemas.microsoft.com/office/drawing/2014/main" id="{667D8B22-6EE1-C53D-E6C4-69F2E722C3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CA"/>
          </a:p>
        </p:txBody>
      </p:sp>
      <p:sp>
        <p:nvSpPr>
          <p:cNvPr id="6" name="Slide Number Placeholder 5">
            <a:extLst>
              <a:ext uri="{FF2B5EF4-FFF2-40B4-BE49-F238E27FC236}">
                <a16:creationId xmlns:a16="http://schemas.microsoft.com/office/drawing/2014/main" id="{1A9641C2-12E2-5666-B392-F9A91C61C7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89D9A3-12E0-4804-80D3-9B5978894684}" type="slidenum">
              <a:rPr lang="fr-CA" smtClean="0"/>
              <a:t>‹#›</a:t>
            </a:fld>
            <a:endParaRPr lang="fr-CA"/>
          </a:p>
        </p:txBody>
      </p:sp>
    </p:spTree>
    <p:extLst>
      <p:ext uri="{BB962C8B-B14F-4D97-AF65-F5344CB8AC3E}">
        <p14:creationId xmlns:p14="http://schemas.microsoft.com/office/powerpoint/2010/main" val="6372286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tags" Target="../tags/tag3.xml"/><Relationship Id="rId7" Type="http://schemas.openxmlformats.org/officeDocument/2006/relationships/image" Target="../media/image2.emf"/><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1.emf"/><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4.png"/><Relationship Id="rId5" Type="http://schemas.openxmlformats.org/officeDocument/2006/relationships/hyperlink" Target="https://doi.org/10.3390/ma12121973" TargetMode="Externa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notesSlide" Target="../notesSlides/notesSlide7.xml"/><Relationship Id="rId7" Type="http://schemas.openxmlformats.org/officeDocument/2006/relationships/diagramColors" Target="../diagrams/colors1.xml"/><Relationship Id="rId2" Type="http://schemas.openxmlformats.org/officeDocument/2006/relationships/slideLayout" Target="../slideLayouts/slideLayout2.xml"/><Relationship Id="rId1" Type="http://schemas.openxmlformats.org/officeDocument/2006/relationships/tags" Target="../tags/tag1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notesSlide" Target="../notesSlides/notesSlide8.xml"/><Relationship Id="rId7" Type="http://schemas.openxmlformats.org/officeDocument/2006/relationships/diagramQuickStyle" Target="../diagrams/quickStyle2.xml"/><Relationship Id="rId2" Type="http://schemas.openxmlformats.org/officeDocument/2006/relationships/slideLayout" Target="../slideLayouts/slideLayout2.xml"/><Relationship Id="rId1" Type="http://schemas.openxmlformats.org/officeDocument/2006/relationships/tags" Target="../tags/tag1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9.jpeg"/><Relationship Id="rId9" Type="http://schemas.microsoft.com/office/2007/relationships/diagramDrawing" Target="../diagrams/drawing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3.xml"/><Relationship Id="rId5" Type="http://schemas.openxmlformats.org/officeDocument/2006/relationships/image" Target="../media/image11.jpe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6.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7.xml"/><Relationship Id="rId5" Type="http://schemas.openxmlformats.org/officeDocument/2006/relationships/image" Target="../media/image17.emf"/><Relationship Id="rId4" Type="http://schemas.openxmlformats.org/officeDocument/2006/relationships/image" Target="../media/image16.em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19.emf"/><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9.xml"/><Relationship Id="rId5" Type="http://schemas.openxmlformats.org/officeDocument/2006/relationships/image" Target="../media/image21.emf"/><Relationship Id="rId4" Type="http://schemas.openxmlformats.org/officeDocument/2006/relationships/image" Target="../media/image20.em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23.png"/><Relationship Id="rId5" Type="http://schemas.openxmlformats.org/officeDocument/2006/relationships/image" Target="../media/image2.emf"/><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24.png"/><Relationship Id="rId7" Type="http://schemas.openxmlformats.org/officeDocument/2006/relationships/diagramQuickStyle" Target="../diagrams/quickStyle3.xml"/><Relationship Id="rId2" Type="http://schemas.openxmlformats.org/officeDocument/2006/relationships/slideLayout" Target="../slideLayouts/slideLayout2.xml"/><Relationship Id="rId1" Type="http://schemas.openxmlformats.org/officeDocument/2006/relationships/tags" Target="../tags/tag2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25.gif"/><Relationship Id="rId9" Type="http://schemas.microsoft.com/office/2007/relationships/diagramDrawing" Target="../diagrams/drawing3.xml"/></Relationships>
</file>

<file path=ppt/slides/_rels/slide20.xml.rels><?xml version="1.0" encoding="UTF-8" standalone="yes"?>
<Relationships xmlns="http://schemas.openxmlformats.org/package/2006/relationships"><Relationship Id="rId3" Type="http://schemas.openxmlformats.org/officeDocument/2006/relationships/image" Target="../media/image25.gif"/><Relationship Id="rId7" Type="http://schemas.openxmlformats.org/officeDocument/2006/relationships/image" Target="../media/image37.png"/><Relationship Id="rId2" Type="http://schemas.openxmlformats.org/officeDocument/2006/relationships/slideLayout" Target="../slideLayouts/slideLayout2.xml"/><Relationship Id="rId1" Type="http://schemas.openxmlformats.org/officeDocument/2006/relationships/tags" Target="../tags/tag24.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2.xml"/><Relationship Id="rId1" Type="http://schemas.openxmlformats.org/officeDocument/2006/relationships/tags" Target="../tags/tag25.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26.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40.png"/></Relationships>
</file>

<file path=ppt/slides/_rels/slide2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2.xml"/><Relationship Id="rId1" Type="http://schemas.openxmlformats.org/officeDocument/2006/relationships/tags" Target="../tags/tag29.xml"/></Relationships>
</file>

<file path=ppt/slides/_rels/slide26.xml.rels><?xml version="1.0" encoding="UTF-8" standalone="yes"?>
<Relationships xmlns="http://schemas.openxmlformats.org/package/2006/relationships"><Relationship Id="rId3" Type="http://schemas.openxmlformats.org/officeDocument/2006/relationships/hyperlink" Target="https://www.sciencedirect.com/topics/materials-science/intermetallics" TargetMode="External"/><Relationship Id="rId2" Type="http://schemas.openxmlformats.org/officeDocument/2006/relationships/slideLayout" Target="../slideLayouts/slideLayout2.xml"/><Relationship Id="rId1" Type="http://schemas.openxmlformats.org/officeDocument/2006/relationships/tags" Target="../tags/tag30.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31.jpeg"/><Relationship Id="rId2" Type="http://schemas.openxmlformats.org/officeDocument/2006/relationships/slideLayout" Target="../slideLayouts/slideLayout2.xml"/><Relationship Id="rId1" Type="http://schemas.openxmlformats.org/officeDocument/2006/relationships/tags" Target="../tags/tag31.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3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slideLayout" Target="../slideLayouts/slideLayout2.xml"/><Relationship Id="rId1" Type="http://schemas.openxmlformats.org/officeDocument/2006/relationships/tags" Target="../tags/tag33.xml"/><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8" Type="http://schemas.openxmlformats.org/officeDocument/2006/relationships/hyperlink" Target="https://www.mdpi.com/2075-4701/12/10/1680?utm_source=chatgpt.com" TargetMode="External"/><Relationship Id="rId3" Type="http://schemas.openxmlformats.org/officeDocument/2006/relationships/hyperlink" Target="https://www.mdpi.com/2075-4701/14/3/344?utm_source=chatgpt.com" TargetMode="External"/><Relationship Id="rId7" Type="http://schemas.openxmlformats.org/officeDocument/2006/relationships/hyperlink" Target="https://www.researchgate.net/figure/Example-of-a-Aluminum-and-b-Copper-XRD-pattern-a-Five-peaks-are-observed-for-Al_fig4_328831689?utm_source=chatgpt.com" TargetMode="External"/><Relationship Id="rId2" Type="http://schemas.openxmlformats.org/officeDocument/2006/relationships/slideLayout" Target="../slideLayouts/slideLayout2.xml"/><Relationship Id="rId1" Type="http://schemas.openxmlformats.org/officeDocument/2006/relationships/tags" Target="../tags/tag34.xml"/><Relationship Id="rId6" Type="http://schemas.openxmlformats.org/officeDocument/2006/relationships/hyperlink" Target="https://laro.lanl.gov/esploro/outputs/journalArticle/The-Samson-phase-%CE%B2-Mg2Al3-revisited/9916364707503761?utm_source=chatgpt.com" TargetMode="External"/><Relationship Id="rId5" Type="http://schemas.openxmlformats.org/officeDocument/2006/relationships/hyperlink" Target="https://www.sciopen.com/local/article_pdf/10.1016/j.jma.2021.09.014.pdf?utm_source=chatgpt.com" TargetMode="External"/><Relationship Id="rId4" Type="http://schemas.openxmlformats.org/officeDocument/2006/relationships/hyperlink" Target="https://pmc.ncbi.nlm.nih.gov/articles/PMC10419626/?utm_source=chatgp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81649DE-2D85-5410-529F-1BF118801462}"/>
              </a:ext>
            </a:extLst>
          </p:cNvPr>
          <p:cNvSpPr>
            <a:spLocks noGrp="1"/>
          </p:cNvSpPr>
          <p:nvPr>
            <p:ph type="subTitle" idx="1"/>
            <p:custDataLst>
              <p:tags r:id="rId1"/>
            </p:custDataLst>
          </p:nvPr>
        </p:nvSpPr>
        <p:spPr>
          <a:xfrm>
            <a:off x="1068239" y="1185333"/>
            <a:ext cx="9625161" cy="5318675"/>
          </a:xfrm>
        </p:spPr>
        <p:txBody>
          <a:bodyPr>
            <a:normAutofit fontScale="77500" lnSpcReduction="20000"/>
          </a:bodyPr>
          <a:lstStyle/>
          <a:p>
            <a:endParaRPr lang="en-CA" b="1" dirty="0">
              <a:latin typeface="+mj-lt"/>
            </a:endParaRPr>
          </a:p>
          <a:p>
            <a:pPr>
              <a:lnSpc>
                <a:spcPct val="170000"/>
              </a:lnSpc>
            </a:pPr>
            <a:r>
              <a:rPr lang="en-US" sz="3200" b="1" dirty="0">
                <a:latin typeface="+mj-lt"/>
              </a:rPr>
              <a:t>Investigation of the role of Microstructural Refinement on Hydrogen Storage behavior of the β-Mg</a:t>
            </a:r>
            <a:r>
              <a:rPr lang="en-US" sz="2300" b="1" dirty="0">
                <a:latin typeface="+mj-lt"/>
              </a:rPr>
              <a:t>17</a:t>
            </a:r>
            <a:r>
              <a:rPr lang="en-US" sz="3200" b="1" dirty="0">
                <a:latin typeface="+mj-lt"/>
              </a:rPr>
              <a:t>Al</a:t>
            </a:r>
            <a:r>
              <a:rPr lang="en-US" sz="2600" b="1" dirty="0">
                <a:latin typeface="+mj-lt"/>
              </a:rPr>
              <a:t>12</a:t>
            </a:r>
            <a:r>
              <a:rPr lang="en-US" sz="3200" b="1" dirty="0">
                <a:latin typeface="+mj-lt"/>
              </a:rPr>
              <a:t> Intermetallic </a:t>
            </a:r>
          </a:p>
          <a:p>
            <a:pPr>
              <a:lnSpc>
                <a:spcPct val="170000"/>
              </a:lnSpc>
            </a:pPr>
            <a:endParaRPr lang="en-CA" b="1" dirty="0">
              <a:latin typeface="+mj-lt"/>
            </a:endParaRPr>
          </a:p>
          <a:p>
            <a:r>
              <a:rPr lang="en-CA" sz="2900" dirty="0">
                <a:latin typeface="+mj-lt"/>
              </a:rPr>
              <a:t>Sibriyana Antanessian</a:t>
            </a:r>
          </a:p>
          <a:p>
            <a:endParaRPr lang="en-CA" sz="2000" dirty="0">
              <a:latin typeface="+mj-lt"/>
            </a:endParaRPr>
          </a:p>
          <a:p>
            <a:pPr>
              <a:lnSpc>
                <a:spcPct val="120000"/>
              </a:lnSpc>
            </a:pPr>
            <a:r>
              <a:rPr lang="en-CA" sz="2900" b="1" dirty="0">
                <a:latin typeface="+mj-lt"/>
              </a:rPr>
              <a:t>Co-authors</a:t>
            </a:r>
            <a:r>
              <a:rPr lang="en-CA" sz="2900" dirty="0">
                <a:latin typeface="+mj-lt"/>
              </a:rPr>
              <a:t>: </a:t>
            </a:r>
          </a:p>
          <a:p>
            <a:pPr>
              <a:lnSpc>
                <a:spcPct val="120000"/>
              </a:lnSpc>
            </a:pPr>
            <a:r>
              <a:rPr lang="en-CA" sz="2900" dirty="0">
                <a:latin typeface="+mj-lt"/>
              </a:rPr>
              <a:t>Prof. Jacques Huot</a:t>
            </a:r>
          </a:p>
          <a:p>
            <a:pPr>
              <a:lnSpc>
                <a:spcPct val="120000"/>
              </a:lnSpc>
            </a:pPr>
            <a:r>
              <a:rPr lang="en-CA" sz="2900" dirty="0">
                <a:latin typeface="+mj-lt"/>
              </a:rPr>
              <a:t>Dr. Babak Omranpour Shahreza</a:t>
            </a:r>
          </a:p>
          <a:p>
            <a:endParaRPr lang="en-CA" sz="2000" dirty="0">
              <a:latin typeface="+mj-lt"/>
            </a:endParaRPr>
          </a:p>
          <a:p>
            <a:r>
              <a:rPr lang="en-CA" sz="2300" dirty="0">
                <a:latin typeface="+mj-lt"/>
              </a:rPr>
              <a:t>University of Ottawa</a:t>
            </a:r>
          </a:p>
          <a:p>
            <a:r>
              <a:rPr lang="en-CA" sz="2300" dirty="0">
                <a:latin typeface="+mj-lt"/>
              </a:rPr>
              <a:t>22 June 2026</a:t>
            </a:r>
            <a:endParaRPr lang="en-CA" sz="2300" dirty="0"/>
          </a:p>
          <a:p>
            <a:endParaRPr lang="fr-CA" dirty="0"/>
          </a:p>
        </p:txBody>
      </p:sp>
      <p:pic>
        <p:nvPicPr>
          <p:cNvPr id="5" name="Picture 4">
            <a:extLst>
              <a:ext uri="{FF2B5EF4-FFF2-40B4-BE49-F238E27FC236}">
                <a16:creationId xmlns:a16="http://schemas.microsoft.com/office/drawing/2014/main" id="{CA678C40-9509-BA45-3E87-62C4AD635C69}"/>
              </a:ext>
            </a:extLst>
          </p:cNvPr>
          <p:cNvPicPr>
            <a:picLocks noChangeAspect="1"/>
          </p:cNvPicPr>
          <p:nvPr>
            <p:custDataLst>
              <p:tags r:id="rId2"/>
            </p:custDataLst>
          </p:nvPr>
        </p:nvPicPr>
        <p:blipFill>
          <a:blip r:embed="rId6"/>
          <a:stretch>
            <a:fillRect/>
          </a:stretch>
        </p:blipFill>
        <p:spPr>
          <a:xfrm>
            <a:off x="156210" y="56832"/>
            <a:ext cx="2005965" cy="1013459"/>
          </a:xfrm>
          <a:prstGeom prst="rect">
            <a:avLst/>
          </a:prstGeom>
        </p:spPr>
      </p:pic>
      <p:pic>
        <p:nvPicPr>
          <p:cNvPr id="7" name="Picture 6">
            <a:extLst>
              <a:ext uri="{FF2B5EF4-FFF2-40B4-BE49-F238E27FC236}">
                <a16:creationId xmlns:a16="http://schemas.microsoft.com/office/drawing/2014/main" id="{6C9AB5C2-60F1-C160-2128-24C9517290C6}"/>
              </a:ext>
            </a:extLst>
          </p:cNvPr>
          <p:cNvPicPr>
            <a:picLocks noChangeAspect="1"/>
          </p:cNvPicPr>
          <p:nvPr>
            <p:custDataLst>
              <p:tags r:id="rId3"/>
            </p:custDataLst>
          </p:nvPr>
        </p:nvPicPr>
        <p:blipFill>
          <a:blip r:embed="rId7"/>
          <a:stretch>
            <a:fillRect/>
          </a:stretch>
        </p:blipFill>
        <p:spPr>
          <a:xfrm>
            <a:off x="2162175" y="0"/>
            <a:ext cx="2006796" cy="1070291"/>
          </a:xfrm>
          <a:prstGeom prst="rect">
            <a:avLst/>
          </a:prstGeom>
        </p:spPr>
      </p:pic>
      <p:pic>
        <p:nvPicPr>
          <p:cNvPr id="4098" name="Picture 2" descr="2026 CAP Congress / Congrès de l'ACP 2026 (21-26 June 2026 ...">
            <a:extLst>
              <a:ext uri="{FF2B5EF4-FFF2-40B4-BE49-F238E27FC236}">
                <a16:creationId xmlns:a16="http://schemas.microsoft.com/office/drawing/2014/main" id="{184B8363-6C03-B855-31EB-BE71749B8F4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67092" y="0"/>
            <a:ext cx="4224907" cy="11853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289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D93235-A0DE-63AB-0360-08401D73509E}"/>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32ED649-809A-EF68-EB90-2839832DAB80}"/>
              </a:ext>
            </a:extLst>
          </p:cNvPr>
          <p:cNvSpPr>
            <a:spLocks noGrp="1"/>
          </p:cNvSpPr>
          <p:nvPr>
            <p:ph type="sldNum" sz="quarter" idx="12"/>
            <p:custDataLst>
              <p:tags r:id="rId1"/>
            </p:custDataLst>
          </p:nvPr>
        </p:nvSpPr>
        <p:spPr/>
        <p:txBody>
          <a:bodyPr/>
          <a:lstStyle/>
          <a:p>
            <a:fld id="{DB89D9A3-12E0-4804-80D3-9B5978894684}" type="slidenum">
              <a:rPr lang="fr-CA" smtClean="0"/>
              <a:t>2</a:t>
            </a:fld>
            <a:endParaRPr lang="fr-CA" dirty="0"/>
          </a:p>
        </p:txBody>
      </p:sp>
      <p:sp>
        <p:nvSpPr>
          <p:cNvPr id="7" name="TextBox 6">
            <a:extLst>
              <a:ext uri="{FF2B5EF4-FFF2-40B4-BE49-F238E27FC236}">
                <a16:creationId xmlns:a16="http://schemas.microsoft.com/office/drawing/2014/main" id="{24902756-E70B-B702-C802-C652C79E49E3}"/>
              </a:ext>
            </a:extLst>
          </p:cNvPr>
          <p:cNvSpPr txBox="1"/>
          <p:nvPr>
            <p:custDataLst>
              <p:tags r:id="rId2"/>
            </p:custDataLst>
          </p:nvPr>
        </p:nvSpPr>
        <p:spPr>
          <a:xfrm>
            <a:off x="986317" y="105146"/>
            <a:ext cx="4684488" cy="461665"/>
          </a:xfrm>
          <a:prstGeom prst="rect">
            <a:avLst/>
          </a:prstGeom>
          <a:noFill/>
        </p:spPr>
        <p:txBody>
          <a:bodyPr wrap="none" rtlCol="0">
            <a:spAutoFit/>
          </a:bodyPr>
          <a:lstStyle/>
          <a:p>
            <a:r>
              <a:rPr lang="en-CA" sz="2400" b="1" dirty="0">
                <a:solidFill>
                  <a:schemeClr val="accent6">
                    <a:lumMod val="50000"/>
                  </a:schemeClr>
                </a:solidFill>
              </a:rPr>
              <a:t>Introduction – Sources of energy</a:t>
            </a:r>
            <a:endParaRPr lang="fr-CA" sz="2400" b="1" dirty="0">
              <a:solidFill>
                <a:schemeClr val="accent6">
                  <a:lumMod val="50000"/>
                </a:schemeClr>
              </a:solidFill>
            </a:endParaRPr>
          </a:p>
        </p:txBody>
      </p:sp>
      <p:sp>
        <p:nvSpPr>
          <p:cNvPr id="25" name="Footer Placeholder 24">
            <a:extLst>
              <a:ext uri="{FF2B5EF4-FFF2-40B4-BE49-F238E27FC236}">
                <a16:creationId xmlns:a16="http://schemas.microsoft.com/office/drawing/2014/main" id="{E3E4964B-1F04-8E4D-D051-1E955ADC0B7C}"/>
              </a:ext>
            </a:extLst>
          </p:cNvPr>
          <p:cNvSpPr>
            <a:spLocks noGrp="1"/>
          </p:cNvSpPr>
          <p:nvPr>
            <p:ph type="ftr" sz="quarter" idx="11"/>
          </p:nvPr>
        </p:nvSpPr>
        <p:spPr>
          <a:xfrm>
            <a:off x="93634" y="6401810"/>
            <a:ext cx="9575801" cy="185530"/>
          </a:xfrm>
        </p:spPr>
        <p:txBody>
          <a:bodyPr/>
          <a:lstStyle/>
          <a:p>
            <a:endParaRPr lang="en-CA" dirty="0"/>
          </a:p>
          <a:p>
            <a:pPr marL="228600" indent="-228600" algn="l">
              <a:buAutoNum type="arabicParenR"/>
            </a:pPr>
            <a:r>
              <a:rPr lang="en-CA" dirty="0"/>
              <a:t>Rivard, Etienne, Michel Trudeau, and Karim </a:t>
            </a:r>
            <a:r>
              <a:rPr lang="en-CA" dirty="0" err="1"/>
              <a:t>Zaghib</a:t>
            </a:r>
            <a:r>
              <a:rPr lang="en-CA" dirty="0"/>
              <a:t>. “Hydrogen Storage for mobility: a review.” Materials 12, no. 12 (June 19, 2019): 1973. </a:t>
            </a:r>
            <a:r>
              <a:rPr lang="en-CA" dirty="0">
                <a:hlinkClick r:id="rId5"/>
              </a:rPr>
              <a:t>https://doi.org/10.3390/ma12121973</a:t>
            </a:r>
            <a:r>
              <a:rPr lang="en-CA" dirty="0"/>
              <a:t>.</a:t>
            </a:r>
          </a:p>
          <a:p>
            <a:pPr marL="228600" indent="-228600" algn="l">
              <a:buAutoNum type="arabicParenR"/>
            </a:pPr>
            <a:r>
              <a:rPr lang="en-US" dirty="0"/>
              <a:t>M. R. Usman, “Hydrogen storage methods: Review and current status,” Oct. 01, 2022, Elsevier Ltd. </a:t>
            </a:r>
            <a:r>
              <a:rPr lang="en-US" dirty="0" err="1"/>
              <a:t>doi</a:t>
            </a:r>
            <a:r>
              <a:rPr lang="en-US" dirty="0"/>
              <a:t>: 10.1016/j.rser.2022.112743.</a:t>
            </a:r>
            <a:endParaRPr lang="fr-CA" dirty="0"/>
          </a:p>
        </p:txBody>
      </p:sp>
      <p:cxnSp>
        <p:nvCxnSpPr>
          <p:cNvPr id="3" name="Straight Connector 2">
            <a:extLst>
              <a:ext uri="{FF2B5EF4-FFF2-40B4-BE49-F238E27FC236}">
                <a16:creationId xmlns:a16="http://schemas.microsoft.com/office/drawing/2014/main" id="{E76718AC-83C3-98E9-1A5D-207B94912930}"/>
              </a:ext>
            </a:extLst>
          </p:cNvPr>
          <p:cNvCxnSpPr/>
          <p:nvPr/>
        </p:nvCxnSpPr>
        <p:spPr>
          <a:xfrm>
            <a:off x="0" y="585904"/>
            <a:ext cx="12192000" cy="0"/>
          </a:xfrm>
          <a:prstGeom prst="line">
            <a:avLst/>
          </a:prstGeom>
        </p:spPr>
        <p:style>
          <a:lnRef idx="2">
            <a:schemeClr val="accent3"/>
          </a:lnRef>
          <a:fillRef idx="0">
            <a:schemeClr val="accent3"/>
          </a:fillRef>
          <a:effectRef idx="1">
            <a:schemeClr val="accent3"/>
          </a:effectRef>
          <a:fontRef idx="minor">
            <a:schemeClr val="tx1"/>
          </a:fontRef>
        </p:style>
      </p:cxnSp>
      <p:pic>
        <p:nvPicPr>
          <p:cNvPr id="5" name="Picture 4">
            <a:extLst>
              <a:ext uri="{FF2B5EF4-FFF2-40B4-BE49-F238E27FC236}">
                <a16:creationId xmlns:a16="http://schemas.microsoft.com/office/drawing/2014/main" id="{00B948E7-7DF9-A625-6EE0-A1627B1060F5}"/>
              </a:ext>
            </a:extLst>
          </p:cNvPr>
          <p:cNvPicPr>
            <a:picLocks noChangeAspect="1"/>
          </p:cNvPicPr>
          <p:nvPr/>
        </p:nvPicPr>
        <p:blipFill>
          <a:blip r:embed="rId6"/>
          <a:srcRect l="50000" t="2564" r="-4116" b="9914"/>
          <a:stretch>
            <a:fillRect/>
          </a:stretch>
        </p:blipFill>
        <p:spPr>
          <a:xfrm>
            <a:off x="6727459" y="1039779"/>
            <a:ext cx="5883953" cy="4340504"/>
          </a:xfrm>
          <a:prstGeom prst="rect">
            <a:avLst/>
          </a:prstGeom>
        </p:spPr>
      </p:pic>
      <p:graphicFrame>
        <p:nvGraphicFramePr>
          <p:cNvPr id="8" name="Table 7">
            <a:extLst>
              <a:ext uri="{FF2B5EF4-FFF2-40B4-BE49-F238E27FC236}">
                <a16:creationId xmlns:a16="http://schemas.microsoft.com/office/drawing/2014/main" id="{217D22BD-6BFF-90A9-C036-EBCCA62C28A2}"/>
              </a:ext>
            </a:extLst>
          </p:cNvPr>
          <p:cNvGraphicFramePr>
            <a:graphicFrameLocks noGrp="1"/>
          </p:cNvGraphicFramePr>
          <p:nvPr>
            <p:extLst>
              <p:ext uri="{D42A27DB-BD31-4B8C-83A1-F6EECF244321}">
                <p14:modId xmlns:p14="http://schemas.microsoft.com/office/powerpoint/2010/main" val="4236509855"/>
              </p:ext>
            </p:extLst>
          </p:nvPr>
        </p:nvGraphicFramePr>
        <p:xfrm>
          <a:off x="147528" y="1308762"/>
          <a:ext cx="6635119" cy="4263734"/>
        </p:xfrm>
        <a:graphic>
          <a:graphicData uri="http://schemas.openxmlformats.org/drawingml/2006/table">
            <a:tbl>
              <a:tblPr firstRow="1" firstCol="1" bandRow="1">
                <a:tableStyleId>{1FECB4D8-DB02-4DC6-A0A2-4F2EBAE1DC90}</a:tableStyleId>
              </a:tblPr>
              <a:tblGrid>
                <a:gridCol w="2446605">
                  <a:extLst>
                    <a:ext uri="{9D8B030D-6E8A-4147-A177-3AD203B41FA5}">
                      <a16:colId xmlns:a16="http://schemas.microsoft.com/office/drawing/2014/main" val="1683766492"/>
                    </a:ext>
                  </a:extLst>
                </a:gridCol>
                <a:gridCol w="1531128">
                  <a:extLst>
                    <a:ext uri="{9D8B030D-6E8A-4147-A177-3AD203B41FA5}">
                      <a16:colId xmlns:a16="http://schemas.microsoft.com/office/drawing/2014/main" val="528621660"/>
                    </a:ext>
                  </a:extLst>
                </a:gridCol>
                <a:gridCol w="1224345">
                  <a:extLst>
                    <a:ext uri="{9D8B030D-6E8A-4147-A177-3AD203B41FA5}">
                      <a16:colId xmlns:a16="http://schemas.microsoft.com/office/drawing/2014/main" val="1225203718"/>
                    </a:ext>
                  </a:extLst>
                </a:gridCol>
                <a:gridCol w="1433041">
                  <a:extLst>
                    <a:ext uri="{9D8B030D-6E8A-4147-A177-3AD203B41FA5}">
                      <a16:colId xmlns:a16="http://schemas.microsoft.com/office/drawing/2014/main" val="2196033853"/>
                    </a:ext>
                  </a:extLst>
                </a:gridCol>
              </a:tblGrid>
              <a:tr h="430451">
                <a:tc>
                  <a:txBody>
                    <a:bodyPr/>
                    <a:lstStyle/>
                    <a:p>
                      <a:pPr algn="ctr">
                        <a:lnSpc>
                          <a:spcPct val="107000"/>
                        </a:lnSpc>
                        <a:spcAft>
                          <a:spcPts val="800"/>
                        </a:spcAft>
                        <a:buNone/>
                      </a:pPr>
                      <a:r>
                        <a:rPr lang="en-CA" sz="1200" kern="100" dirty="0">
                          <a:effectLst/>
                        </a:rPr>
                        <a:t>Storage method</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200" kern="100" dirty="0">
                          <a:effectLst/>
                        </a:rPr>
                        <a:t>Hydrogen content (wt.%)</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200" kern="100" dirty="0">
                          <a:effectLst/>
                        </a:rPr>
                        <a:t>Volumetric density (g/L)</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200" kern="100" dirty="0">
                          <a:effectLst/>
                        </a:rPr>
                        <a:t>Volumetric energy density (MJ/L)</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662552072"/>
                  </a:ext>
                </a:extLst>
              </a:tr>
              <a:tr h="210647">
                <a:tc gridSpan="4">
                  <a:txBody>
                    <a:bodyPr/>
                    <a:lstStyle/>
                    <a:p>
                      <a:pPr marL="0" algn="ctr" defTabSz="914400" rtl="0" eaLnBrk="1" latinLnBrk="0" hangingPunct="1">
                        <a:lnSpc>
                          <a:spcPct val="107000"/>
                        </a:lnSpc>
                        <a:spcAft>
                          <a:spcPts val="800"/>
                        </a:spcAft>
                        <a:buNone/>
                      </a:pPr>
                      <a:r>
                        <a:rPr lang="en-CA" sz="1400" b="1" kern="100" dirty="0">
                          <a:solidFill>
                            <a:schemeClr val="dk1"/>
                          </a:solidFill>
                          <a:effectLst/>
                          <a:latin typeface="+mn-lt"/>
                          <a:ea typeface="+mn-ea"/>
                          <a:cs typeface="+mn-cs"/>
                        </a:rPr>
                        <a:t>Compression</a:t>
                      </a: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1802959481"/>
                  </a:ext>
                </a:extLst>
              </a:tr>
              <a:tr h="244792">
                <a:tc>
                  <a:txBody>
                    <a:bodyPr/>
                    <a:lstStyle/>
                    <a:p>
                      <a:pPr algn="ctr">
                        <a:lnSpc>
                          <a:spcPct val="107000"/>
                        </a:lnSpc>
                        <a:spcAft>
                          <a:spcPts val="800"/>
                        </a:spcAft>
                        <a:buNone/>
                      </a:pPr>
                      <a:r>
                        <a:rPr lang="en-CA" sz="1200" kern="100" dirty="0">
                          <a:effectLst/>
                        </a:rPr>
                        <a:t>700 bars, RT, (</a:t>
                      </a:r>
                      <a:r>
                        <a:rPr lang="en-CA" sz="1200" kern="100" dirty="0" err="1">
                          <a:effectLst/>
                        </a:rPr>
                        <a:t>inlc</a:t>
                      </a:r>
                      <a:r>
                        <a:rPr lang="en-CA" sz="1200" kern="100" dirty="0">
                          <a:effectLst/>
                        </a:rPr>
                        <a:t>. Type IV tank)</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5.7</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40.8</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4.9</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315231055"/>
                  </a:ext>
                </a:extLst>
              </a:tr>
              <a:tr h="244792">
                <a:tc gridSpan="4">
                  <a:txBody>
                    <a:bodyPr/>
                    <a:lstStyle/>
                    <a:p>
                      <a:pPr algn="ctr">
                        <a:lnSpc>
                          <a:spcPct val="107000"/>
                        </a:lnSpc>
                        <a:spcAft>
                          <a:spcPts val="800"/>
                        </a:spcAft>
                        <a:buNone/>
                      </a:pPr>
                      <a:r>
                        <a:rPr lang="en-CA" sz="1400" kern="100" dirty="0">
                          <a:effectLst/>
                        </a:rPr>
                        <a:t>Liquid hydrogen</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2654770301"/>
                  </a:ext>
                </a:extLst>
              </a:tr>
              <a:tr h="244792">
                <a:tc>
                  <a:txBody>
                    <a:bodyPr/>
                    <a:lstStyle/>
                    <a:p>
                      <a:pPr algn="ctr">
                        <a:lnSpc>
                          <a:spcPct val="107000"/>
                        </a:lnSpc>
                        <a:spcAft>
                          <a:spcPts val="800"/>
                        </a:spcAft>
                        <a:buNone/>
                      </a:pPr>
                      <a:r>
                        <a:rPr lang="en-CA" sz="1200" kern="100">
                          <a:effectLst/>
                        </a:rPr>
                        <a:t>1 bar, − 253 ◦C (inlc. tank)</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14</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51</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6.12</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772853998"/>
                  </a:ext>
                </a:extLst>
              </a:tr>
              <a:tr h="244792">
                <a:tc gridSpan="4">
                  <a:txBody>
                    <a:bodyPr/>
                    <a:lstStyle/>
                    <a:p>
                      <a:pPr algn="ctr">
                        <a:lnSpc>
                          <a:spcPct val="107000"/>
                        </a:lnSpc>
                        <a:spcAft>
                          <a:spcPts val="800"/>
                        </a:spcAft>
                        <a:buNone/>
                      </a:pPr>
                      <a:r>
                        <a:rPr lang="en-CA" sz="1400" kern="100" dirty="0">
                          <a:effectLst/>
                        </a:rPr>
                        <a:t>Cryo-compression</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3503149670"/>
                  </a:ext>
                </a:extLst>
              </a:tr>
              <a:tr h="244792">
                <a:tc>
                  <a:txBody>
                    <a:bodyPr/>
                    <a:lstStyle/>
                    <a:p>
                      <a:pPr algn="ctr">
                        <a:lnSpc>
                          <a:spcPct val="107000"/>
                        </a:lnSpc>
                        <a:spcAft>
                          <a:spcPts val="800"/>
                        </a:spcAft>
                        <a:buNone/>
                      </a:pPr>
                      <a:r>
                        <a:rPr lang="en-CA" sz="1200" kern="100">
                          <a:effectLst/>
                        </a:rPr>
                        <a:t>350 bar, − 253 ◦C</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100</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80</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9.6</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961408946"/>
                  </a:ext>
                </a:extLst>
              </a:tr>
              <a:tr h="244792">
                <a:tc gridSpan="4">
                  <a:txBody>
                    <a:bodyPr/>
                    <a:lstStyle/>
                    <a:p>
                      <a:pPr algn="ctr">
                        <a:lnSpc>
                          <a:spcPct val="107000"/>
                        </a:lnSpc>
                        <a:spcAft>
                          <a:spcPts val="800"/>
                        </a:spcAft>
                        <a:buNone/>
                      </a:pPr>
                      <a:r>
                        <a:rPr lang="en-CA" sz="1400" kern="100">
                          <a:effectLst/>
                        </a:rPr>
                        <a:t>Metal hydrides</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2839075592"/>
                  </a:ext>
                </a:extLst>
              </a:tr>
              <a:tr h="244792">
                <a:tc>
                  <a:txBody>
                    <a:bodyPr/>
                    <a:lstStyle/>
                    <a:p>
                      <a:pPr algn="ctr">
                        <a:lnSpc>
                          <a:spcPct val="107000"/>
                        </a:lnSpc>
                        <a:spcAft>
                          <a:spcPts val="800"/>
                        </a:spcAft>
                        <a:buNone/>
                      </a:pPr>
                      <a:r>
                        <a:rPr lang="en-CA" sz="1200" kern="100">
                          <a:effectLst/>
                        </a:rPr>
                        <a:t>MgH2</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7.6</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110</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13.2</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1200975414"/>
                  </a:ext>
                </a:extLst>
              </a:tr>
              <a:tr h="244792">
                <a:tc>
                  <a:txBody>
                    <a:bodyPr/>
                    <a:lstStyle/>
                    <a:p>
                      <a:pPr algn="ctr">
                        <a:lnSpc>
                          <a:spcPct val="107000"/>
                        </a:lnSpc>
                        <a:spcAft>
                          <a:spcPts val="800"/>
                        </a:spcAft>
                        <a:buNone/>
                      </a:pPr>
                      <a:r>
                        <a:rPr lang="en-CA" sz="1200" kern="100">
                          <a:effectLst/>
                        </a:rPr>
                        <a:t>FeTiH2</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1.89</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114</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13.7</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61799"/>
                  </a:ext>
                </a:extLst>
              </a:tr>
              <a:tr h="244792">
                <a:tc gridSpan="4">
                  <a:txBody>
                    <a:bodyPr/>
                    <a:lstStyle/>
                    <a:p>
                      <a:pPr algn="ctr">
                        <a:lnSpc>
                          <a:spcPct val="107000"/>
                        </a:lnSpc>
                        <a:spcAft>
                          <a:spcPts val="800"/>
                        </a:spcAft>
                        <a:buNone/>
                      </a:pPr>
                      <a:r>
                        <a:rPr lang="en-CA" sz="1400" kern="100" dirty="0">
                          <a:effectLst/>
                        </a:rPr>
                        <a:t>Complex hydrides</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574683276"/>
                  </a:ext>
                </a:extLst>
              </a:tr>
              <a:tr h="244792">
                <a:tc>
                  <a:txBody>
                    <a:bodyPr/>
                    <a:lstStyle/>
                    <a:p>
                      <a:pPr algn="ctr">
                        <a:lnSpc>
                          <a:spcPct val="107000"/>
                        </a:lnSpc>
                        <a:spcAft>
                          <a:spcPts val="800"/>
                        </a:spcAft>
                        <a:buNone/>
                      </a:pPr>
                      <a:r>
                        <a:rPr lang="en-CA" sz="1200" kern="100" dirty="0">
                          <a:effectLst/>
                        </a:rPr>
                        <a:t>NaAlH4</a:t>
                      </a:r>
                      <a:endParaRPr lang="en-CA" sz="18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7.5</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80</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9.6</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158105241"/>
                  </a:ext>
                </a:extLst>
              </a:tr>
              <a:tr h="244792">
                <a:tc gridSpan="4">
                  <a:txBody>
                    <a:bodyPr/>
                    <a:lstStyle/>
                    <a:p>
                      <a:pPr algn="ctr">
                        <a:lnSpc>
                          <a:spcPct val="107000"/>
                        </a:lnSpc>
                        <a:spcAft>
                          <a:spcPts val="800"/>
                        </a:spcAft>
                        <a:buNone/>
                      </a:pPr>
                      <a:r>
                        <a:rPr lang="en-CA" sz="1400" kern="100" dirty="0">
                          <a:effectLst/>
                        </a:rPr>
                        <a:t>Physical adsorbents</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3122844692"/>
                  </a:ext>
                </a:extLst>
              </a:tr>
              <a:tr h="430451">
                <a:tc>
                  <a:txBody>
                    <a:bodyPr/>
                    <a:lstStyle/>
                    <a:p>
                      <a:pPr algn="ctr">
                        <a:lnSpc>
                          <a:spcPct val="107000"/>
                        </a:lnSpc>
                        <a:spcAft>
                          <a:spcPts val="800"/>
                        </a:spcAft>
                        <a:buNone/>
                      </a:pPr>
                      <a:r>
                        <a:rPr lang="en-CA" sz="1200" kern="100">
                          <a:effectLst/>
                        </a:rPr>
                        <a:t>Activated carbon @77 K and 30–60 bar</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5</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38.5</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2.4</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4186832191"/>
                  </a:ext>
                </a:extLst>
              </a:tr>
              <a:tr h="244792">
                <a:tc gridSpan="4">
                  <a:txBody>
                    <a:bodyPr/>
                    <a:lstStyle/>
                    <a:p>
                      <a:pPr algn="ctr">
                        <a:lnSpc>
                          <a:spcPct val="107000"/>
                        </a:lnSpc>
                        <a:spcAft>
                          <a:spcPts val="800"/>
                        </a:spcAft>
                        <a:buNone/>
                      </a:pPr>
                      <a:r>
                        <a:rPr lang="en-CA" sz="1400" kern="100" dirty="0">
                          <a:effectLst/>
                        </a:rPr>
                        <a:t>Liquid hydrogen organic carriers</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hMerge="1">
                  <a:txBody>
                    <a:bodyPr/>
                    <a:lstStyle/>
                    <a:p>
                      <a:endParaRPr lang="en-CA"/>
                    </a:p>
                  </a:txBody>
                  <a:tcPr/>
                </a:tc>
                <a:tc hMerge="1">
                  <a:txBody>
                    <a:bodyPr/>
                    <a:lstStyle/>
                    <a:p>
                      <a:endParaRPr lang="en-CA"/>
                    </a:p>
                  </a:txBody>
                  <a:tcPr/>
                </a:tc>
                <a:tc hMerge="1">
                  <a:txBody>
                    <a:bodyPr/>
                    <a:lstStyle/>
                    <a:p>
                      <a:endParaRPr lang="en-CA"/>
                    </a:p>
                  </a:txBody>
                  <a:tcPr/>
                </a:tc>
                <a:extLst>
                  <a:ext uri="{0D108BD9-81ED-4DB2-BD59-A6C34878D82A}">
                    <a16:rowId xmlns:a16="http://schemas.microsoft.com/office/drawing/2014/main" val="3052236761"/>
                  </a:ext>
                </a:extLst>
              </a:tr>
              <a:tr h="244792">
                <a:tc>
                  <a:txBody>
                    <a:bodyPr/>
                    <a:lstStyle/>
                    <a:p>
                      <a:pPr algn="ctr">
                        <a:lnSpc>
                          <a:spcPct val="107000"/>
                        </a:lnSpc>
                        <a:spcAft>
                          <a:spcPts val="800"/>
                        </a:spcAft>
                        <a:buNone/>
                      </a:pPr>
                      <a:r>
                        <a:rPr lang="en-CA" sz="1200" kern="100">
                          <a:effectLst/>
                        </a:rPr>
                        <a:t>Methylcyclohexane/ toluene</a:t>
                      </a:r>
                      <a:endParaRPr lang="en-CA" sz="18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6.2</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a:effectLst/>
                        </a:rPr>
                        <a:t>47.3</a:t>
                      </a:r>
                      <a:endParaRPr lang="en-CA" sz="2000" kern="10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buNone/>
                      </a:pPr>
                      <a:r>
                        <a:rPr lang="en-CA" sz="1400" kern="100" dirty="0">
                          <a:effectLst/>
                        </a:rPr>
                        <a:t>5.68</a:t>
                      </a:r>
                      <a:endParaRPr lang="en-CA" sz="2000" kern="100" dirty="0">
                        <a:effectLst/>
                        <a:latin typeface="Times New Roman" panose="02020603050405020304" pitchFamily="18"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2518010192"/>
                  </a:ext>
                </a:extLst>
              </a:tr>
            </a:tbl>
          </a:graphicData>
        </a:graphic>
      </p:graphicFrame>
    </p:spTree>
    <p:extLst>
      <p:ext uri="{BB962C8B-B14F-4D97-AF65-F5344CB8AC3E}">
        <p14:creationId xmlns:p14="http://schemas.microsoft.com/office/powerpoint/2010/main" val="18806303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D35958-89E7-2773-B204-73BD980FB222}"/>
            </a:ext>
          </a:extLst>
        </p:cNvPr>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689314D3-C648-41DC-4E70-EF2ABB06F33E}"/>
              </a:ext>
            </a:extLst>
          </p:cNvPr>
          <p:cNvSpPr>
            <a:spLocks noGrp="1"/>
          </p:cNvSpPr>
          <p:nvPr>
            <p:ph type="sldNum" sz="quarter" idx="12"/>
            <p:custDataLst>
              <p:tags r:id="rId1"/>
            </p:custDataLst>
          </p:nvPr>
        </p:nvSpPr>
        <p:spPr/>
        <p:txBody>
          <a:bodyPr/>
          <a:lstStyle/>
          <a:p>
            <a:fld id="{DB89D9A3-12E0-4804-80D3-9B5978894684}" type="slidenum">
              <a:rPr lang="fr-CA" smtClean="0"/>
              <a:t>3</a:t>
            </a:fld>
            <a:endParaRPr lang="fr-CA" dirty="0"/>
          </a:p>
        </p:txBody>
      </p:sp>
      <p:sp>
        <p:nvSpPr>
          <p:cNvPr id="7" name="TextBox 6">
            <a:extLst>
              <a:ext uri="{FF2B5EF4-FFF2-40B4-BE49-F238E27FC236}">
                <a16:creationId xmlns:a16="http://schemas.microsoft.com/office/drawing/2014/main" id="{6C024E29-E774-FECD-F0B9-BC514FF57503}"/>
              </a:ext>
            </a:extLst>
          </p:cNvPr>
          <p:cNvSpPr txBox="1"/>
          <p:nvPr>
            <p:custDataLst>
              <p:tags r:id="rId2"/>
            </p:custDataLst>
          </p:nvPr>
        </p:nvSpPr>
        <p:spPr>
          <a:xfrm>
            <a:off x="986317" y="105146"/>
            <a:ext cx="4684488" cy="461665"/>
          </a:xfrm>
          <a:prstGeom prst="rect">
            <a:avLst/>
          </a:prstGeom>
          <a:noFill/>
        </p:spPr>
        <p:txBody>
          <a:bodyPr wrap="none" rtlCol="0">
            <a:spAutoFit/>
          </a:bodyPr>
          <a:lstStyle/>
          <a:p>
            <a:r>
              <a:rPr lang="en-CA" sz="2400" b="1" dirty="0">
                <a:solidFill>
                  <a:schemeClr val="accent6">
                    <a:lumMod val="50000"/>
                  </a:schemeClr>
                </a:solidFill>
              </a:rPr>
              <a:t>Introduction – Sources of energy</a:t>
            </a:r>
            <a:endParaRPr lang="fr-CA" sz="2400" b="1" dirty="0">
              <a:solidFill>
                <a:schemeClr val="accent6">
                  <a:lumMod val="50000"/>
                </a:schemeClr>
              </a:solidFill>
            </a:endParaRPr>
          </a:p>
        </p:txBody>
      </p:sp>
      <p:sp>
        <p:nvSpPr>
          <p:cNvPr id="22" name="Rectangle: Rounded Corners 21">
            <a:extLst>
              <a:ext uri="{FF2B5EF4-FFF2-40B4-BE49-F238E27FC236}">
                <a16:creationId xmlns:a16="http://schemas.microsoft.com/office/drawing/2014/main" id="{DFE95542-33F5-B8CA-5558-6313A2DD44DE}"/>
              </a:ext>
            </a:extLst>
          </p:cNvPr>
          <p:cNvSpPr/>
          <p:nvPr/>
        </p:nvSpPr>
        <p:spPr>
          <a:xfrm>
            <a:off x="279400" y="3429000"/>
            <a:ext cx="4932680" cy="2927350"/>
          </a:xfrm>
          <a:prstGeom prst="roundRect">
            <a:avLst/>
          </a:prstGeom>
          <a:no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CA" b="1" dirty="0">
                <a:solidFill>
                  <a:schemeClr val="accent6">
                    <a:lumMod val="50000"/>
                  </a:schemeClr>
                </a:solidFill>
              </a:rPr>
              <a:t>Advantages:</a:t>
            </a:r>
          </a:p>
          <a:p>
            <a:pPr marL="285750" indent="-285750">
              <a:buFont typeface="Arial" panose="020B0604020202020204" pitchFamily="34" charset="0"/>
              <a:buChar char="•"/>
            </a:pPr>
            <a:r>
              <a:rPr lang="en-CA" sz="1600" dirty="0">
                <a:solidFill>
                  <a:schemeClr val="tx1"/>
                </a:solidFill>
              </a:rPr>
              <a:t>Good safety</a:t>
            </a:r>
          </a:p>
          <a:p>
            <a:pPr marL="285750" indent="-285750">
              <a:buFont typeface="Arial" panose="020B0604020202020204" pitchFamily="34" charset="0"/>
              <a:buChar char="•"/>
            </a:pPr>
            <a:r>
              <a:rPr lang="en-US" sz="1600" dirty="0">
                <a:solidFill>
                  <a:schemeClr val="tx1"/>
                </a:solidFill>
              </a:rPr>
              <a:t>Possibility of reversible hydrogen storage</a:t>
            </a:r>
          </a:p>
          <a:p>
            <a:pPr marL="285750" indent="-285750">
              <a:buFont typeface="Arial" panose="020B0604020202020204" pitchFamily="34" charset="0"/>
              <a:buChar char="•"/>
            </a:pPr>
            <a:r>
              <a:rPr lang="en-CA" sz="1600" dirty="0">
                <a:solidFill>
                  <a:schemeClr val="tx1"/>
                </a:solidFill>
              </a:rPr>
              <a:t>Tunability by processing</a:t>
            </a:r>
          </a:p>
          <a:p>
            <a:endParaRPr lang="en-CA" sz="1600" b="1" dirty="0">
              <a:solidFill>
                <a:schemeClr val="accent6">
                  <a:lumMod val="50000"/>
                </a:schemeClr>
              </a:solidFill>
            </a:endParaRPr>
          </a:p>
          <a:p>
            <a:r>
              <a:rPr lang="en-CA" sz="1600" b="1" dirty="0">
                <a:solidFill>
                  <a:schemeClr val="accent6">
                    <a:lumMod val="50000"/>
                  </a:schemeClr>
                </a:solidFill>
              </a:rPr>
              <a:t>Disadvantages:</a:t>
            </a:r>
          </a:p>
          <a:p>
            <a:pPr marL="285750" indent="-285750">
              <a:buFont typeface="Arial" panose="020B0604020202020204" pitchFamily="34" charset="0"/>
              <a:buChar char="•"/>
            </a:pPr>
            <a:r>
              <a:rPr lang="en-US" sz="1600" dirty="0">
                <a:solidFill>
                  <a:schemeClr val="tx1"/>
                </a:solidFill>
              </a:rPr>
              <a:t>Slow hydrogenation/dehydrogenation kinetics in many systems</a:t>
            </a:r>
          </a:p>
          <a:p>
            <a:pPr marL="285750" indent="-285750">
              <a:lnSpc>
                <a:spcPct val="150000"/>
              </a:lnSpc>
              <a:buFont typeface="Arial" panose="020B0604020202020204" pitchFamily="34" charset="0"/>
              <a:buChar char="•"/>
            </a:pPr>
            <a:r>
              <a:rPr lang="en-US" sz="1600" dirty="0">
                <a:solidFill>
                  <a:schemeClr val="tx1"/>
                </a:solidFill>
              </a:rPr>
              <a:t>Difficult activation</a:t>
            </a:r>
          </a:p>
          <a:p>
            <a:pPr marL="285750" indent="-285750">
              <a:buFont typeface="Arial" panose="020B0604020202020204" pitchFamily="34" charset="0"/>
              <a:buChar char="•"/>
            </a:pPr>
            <a:r>
              <a:rPr lang="fr-CA" sz="1600" dirty="0" err="1">
                <a:solidFill>
                  <a:schemeClr val="tx1"/>
                </a:solidFill>
              </a:rPr>
              <a:t>Industrial</a:t>
            </a:r>
            <a:r>
              <a:rPr lang="fr-CA" sz="1600" dirty="0">
                <a:solidFill>
                  <a:schemeClr val="tx1"/>
                </a:solidFill>
              </a:rPr>
              <a:t> scale-up </a:t>
            </a:r>
            <a:r>
              <a:rPr lang="fr-CA" sz="1600" dirty="0" err="1">
                <a:solidFill>
                  <a:schemeClr val="tx1"/>
                </a:solidFill>
              </a:rPr>
              <a:t>problem</a:t>
            </a:r>
            <a:endParaRPr lang="fr-CA" sz="1600" dirty="0">
              <a:solidFill>
                <a:schemeClr val="tx1"/>
              </a:solidFill>
            </a:endParaRPr>
          </a:p>
        </p:txBody>
      </p:sp>
      <p:sp>
        <p:nvSpPr>
          <p:cNvPr id="25" name="Footer Placeholder 24">
            <a:extLst>
              <a:ext uri="{FF2B5EF4-FFF2-40B4-BE49-F238E27FC236}">
                <a16:creationId xmlns:a16="http://schemas.microsoft.com/office/drawing/2014/main" id="{7E1F2E50-E343-7950-0D14-7F3B8C7D2197}"/>
              </a:ext>
            </a:extLst>
          </p:cNvPr>
          <p:cNvSpPr>
            <a:spLocks noGrp="1"/>
          </p:cNvSpPr>
          <p:nvPr>
            <p:ph type="ftr" sz="quarter" idx="11"/>
          </p:nvPr>
        </p:nvSpPr>
        <p:spPr>
          <a:xfrm>
            <a:off x="0" y="6452337"/>
            <a:ext cx="3497462" cy="233832"/>
          </a:xfrm>
        </p:spPr>
        <p:txBody>
          <a:bodyPr/>
          <a:lstStyle/>
          <a:p>
            <a:endParaRPr lang="en-CA" dirty="0"/>
          </a:p>
          <a:p>
            <a:pPr algn="l"/>
            <a:r>
              <a:rPr lang="en-US" dirty="0"/>
              <a:t>1)</a:t>
            </a:r>
            <a:r>
              <a:rPr lang="en-US" dirty="0" err="1"/>
              <a:t>Züttel</a:t>
            </a:r>
            <a:r>
              <a:rPr lang="en-US" dirty="0"/>
              <a:t>, A, 2010, royalsocietypublishing.org</a:t>
            </a:r>
          </a:p>
          <a:p>
            <a:pPr algn="l"/>
            <a:r>
              <a:rPr lang="en-CA" dirty="0"/>
              <a:t>2)Ajanovic, A., 2024, Springer, Cham</a:t>
            </a:r>
            <a:endParaRPr lang="fr-CA" dirty="0"/>
          </a:p>
        </p:txBody>
      </p:sp>
      <p:cxnSp>
        <p:nvCxnSpPr>
          <p:cNvPr id="3" name="Straight Connector 2">
            <a:extLst>
              <a:ext uri="{FF2B5EF4-FFF2-40B4-BE49-F238E27FC236}">
                <a16:creationId xmlns:a16="http://schemas.microsoft.com/office/drawing/2014/main" id="{312277C1-DC67-9A3C-DC6A-8D3574C867BF}"/>
              </a:ext>
            </a:extLst>
          </p:cNvPr>
          <p:cNvCxnSpPr/>
          <p:nvPr/>
        </p:nvCxnSpPr>
        <p:spPr>
          <a:xfrm>
            <a:off x="0" y="585904"/>
            <a:ext cx="12192000" cy="0"/>
          </a:xfrm>
          <a:prstGeom prst="line">
            <a:avLst/>
          </a:prstGeom>
        </p:spPr>
        <p:style>
          <a:lnRef idx="2">
            <a:schemeClr val="accent3"/>
          </a:lnRef>
          <a:fillRef idx="0">
            <a:schemeClr val="accent3"/>
          </a:fillRef>
          <a:effectRef idx="1">
            <a:schemeClr val="accent3"/>
          </a:effectRef>
          <a:fontRef idx="minor">
            <a:schemeClr val="tx1"/>
          </a:fontRef>
        </p:style>
      </p:cxnSp>
      <p:pic>
        <p:nvPicPr>
          <p:cNvPr id="9" name="Picture 8">
            <a:extLst>
              <a:ext uri="{FF2B5EF4-FFF2-40B4-BE49-F238E27FC236}">
                <a16:creationId xmlns:a16="http://schemas.microsoft.com/office/drawing/2014/main" id="{2345056A-9B8F-E544-92D3-10C67CEE9AC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87071" y="604998"/>
            <a:ext cx="2917335" cy="2188001"/>
          </a:xfrm>
          <a:prstGeom prst="rect">
            <a:avLst/>
          </a:prstGeom>
        </p:spPr>
      </p:pic>
      <p:pic>
        <p:nvPicPr>
          <p:cNvPr id="11" name="Picture 10">
            <a:extLst>
              <a:ext uri="{FF2B5EF4-FFF2-40B4-BE49-F238E27FC236}">
                <a16:creationId xmlns:a16="http://schemas.microsoft.com/office/drawing/2014/main" id="{BA2CD5C1-A066-C523-F1EF-87724A2EF63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55322" y="1403993"/>
            <a:ext cx="6310555" cy="4732917"/>
          </a:xfrm>
          <a:prstGeom prst="rect">
            <a:avLst/>
          </a:prstGeom>
        </p:spPr>
      </p:pic>
      <p:sp>
        <p:nvSpPr>
          <p:cNvPr id="2" name="Shape 4">
            <a:extLst>
              <a:ext uri="{FF2B5EF4-FFF2-40B4-BE49-F238E27FC236}">
                <a16:creationId xmlns:a16="http://schemas.microsoft.com/office/drawing/2014/main" id="{A3D2D17A-28E5-005C-5FE6-539DF11EB360}"/>
              </a:ext>
            </a:extLst>
          </p:cNvPr>
          <p:cNvSpPr/>
          <p:nvPr/>
        </p:nvSpPr>
        <p:spPr>
          <a:xfrm>
            <a:off x="362361" y="2783055"/>
            <a:ext cx="4766757" cy="594616"/>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chemeClr val="accent3">
                    <a:lumMod val="75000"/>
                  </a:schemeClr>
                </a:solidFill>
              </a:rPr>
              <a:t>Hydrogen Absorption is Exothermic</a:t>
            </a:r>
          </a:p>
          <a:p>
            <a:pPr algn="ctr"/>
            <a:r>
              <a:rPr lang="en-CA" sz="1600" dirty="0">
                <a:solidFill>
                  <a:schemeClr val="accent3">
                    <a:lumMod val="75000"/>
                  </a:schemeClr>
                </a:solidFill>
              </a:rPr>
              <a:t>Hydrogen Desorption is Endothermic</a:t>
            </a:r>
          </a:p>
        </p:txBody>
      </p:sp>
    </p:spTree>
    <p:extLst>
      <p:ext uri="{BB962C8B-B14F-4D97-AF65-F5344CB8AC3E}">
        <p14:creationId xmlns:p14="http://schemas.microsoft.com/office/powerpoint/2010/main" val="2293643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fill="hold"/>
                                        <p:tgtEl>
                                          <p:spTgt spid="22"/>
                                        </p:tgtEl>
                                        <p:attrNameLst>
                                          <p:attrName>ppt_x</p:attrName>
                                        </p:attrNameLst>
                                      </p:cBhvr>
                                      <p:tavLst>
                                        <p:tav tm="0">
                                          <p:val>
                                            <p:strVal val="#ppt_x"/>
                                          </p:val>
                                        </p:tav>
                                        <p:tav tm="100000">
                                          <p:val>
                                            <p:strVal val="#ppt_x"/>
                                          </p:val>
                                        </p:tav>
                                      </p:tavLst>
                                    </p:anim>
                                    <p:anim calcmode="lin" valueType="num">
                                      <p:cBhvr additive="base">
                                        <p:cTn id="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B76148EC-02A8-F668-03E8-02CD9D37E5DE}"/>
              </a:ext>
            </a:extLst>
          </p:cNvPr>
          <p:cNvSpPr>
            <a:spLocks noGrp="1"/>
          </p:cNvSpPr>
          <p:nvPr>
            <p:ph type="ftr" sz="quarter" idx="11"/>
          </p:nvPr>
        </p:nvSpPr>
        <p:spPr>
          <a:xfrm>
            <a:off x="758952" y="6324389"/>
            <a:ext cx="4114800" cy="365125"/>
          </a:xfrm>
        </p:spPr>
        <p:txBody>
          <a:bodyPr/>
          <a:lstStyle/>
          <a:p>
            <a:endParaRPr lang="fr-CA" dirty="0"/>
          </a:p>
        </p:txBody>
      </p:sp>
      <p:sp>
        <p:nvSpPr>
          <p:cNvPr id="5" name="Slide Number Placeholder 4">
            <a:extLst>
              <a:ext uri="{FF2B5EF4-FFF2-40B4-BE49-F238E27FC236}">
                <a16:creationId xmlns:a16="http://schemas.microsoft.com/office/drawing/2014/main" id="{BC79CA02-FADA-DAB5-7B2B-2ACD0FC5ECD2}"/>
              </a:ext>
            </a:extLst>
          </p:cNvPr>
          <p:cNvSpPr>
            <a:spLocks noGrp="1"/>
          </p:cNvSpPr>
          <p:nvPr>
            <p:ph type="sldNum" sz="quarter" idx="12"/>
          </p:nvPr>
        </p:nvSpPr>
        <p:spPr/>
        <p:txBody>
          <a:bodyPr/>
          <a:lstStyle/>
          <a:p>
            <a:fld id="{DB89D9A3-12E0-4804-80D3-9B5978894684}" type="slidenum">
              <a:rPr lang="fr-CA" smtClean="0"/>
              <a:t>4</a:t>
            </a:fld>
            <a:endParaRPr lang="fr-CA"/>
          </a:p>
        </p:txBody>
      </p:sp>
      <p:sp>
        <p:nvSpPr>
          <p:cNvPr id="7" name="TextBox 6">
            <a:extLst>
              <a:ext uri="{FF2B5EF4-FFF2-40B4-BE49-F238E27FC236}">
                <a16:creationId xmlns:a16="http://schemas.microsoft.com/office/drawing/2014/main" id="{93553466-EF77-33A8-C69A-FB11348D0233}"/>
              </a:ext>
            </a:extLst>
          </p:cNvPr>
          <p:cNvSpPr txBox="1"/>
          <p:nvPr>
            <p:custDataLst>
              <p:tags r:id="rId1"/>
            </p:custDataLst>
          </p:nvPr>
        </p:nvSpPr>
        <p:spPr>
          <a:xfrm>
            <a:off x="955548" y="154028"/>
            <a:ext cx="6139566" cy="461665"/>
          </a:xfrm>
          <a:prstGeom prst="rect">
            <a:avLst/>
          </a:prstGeom>
          <a:noFill/>
        </p:spPr>
        <p:txBody>
          <a:bodyPr wrap="none" rtlCol="0">
            <a:spAutoFit/>
          </a:bodyPr>
          <a:lstStyle/>
          <a:p>
            <a:r>
              <a:rPr lang="en-CA" sz="2400" b="1" dirty="0">
                <a:solidFill>
                  <a:schemeClr val="accent6">
                    <a:lumMod val="50000"/>
                  </a:schemeClr>
                </a:solidFill>
              </a:rPr>
              <a:t>Introduction – Solid state hydrogen storage</a:t>
            </a:r>
            <a:endParaRPr lang="fr-CA" sz="2400" b="1" dirty="0">
              <a:solidFill>
                <a:schemeClr val="accent6">
                  <a:lumMod val="50000"/>
                </a:schemeClr>
              </a:solidFill>
            </a:endParaRPr>
          </a:p>
        </p:txBody>
      </p:sp>
      <p:cxnSp>
        <p:nvCxnSpPr>
          <p:cNvPr id="2" name="Straight Connector 1">
            <a:extLst>
              <a:ext uri="{FF2B5EF4-FFF2-40B4-BE49-F238E27FC236}">
                <a16:creationId xmlns:a16="http://schemas.microsoft.com/office/drawing/2014/main" id="{07775863-66B5-A590-C810-EED9B31848A7}"/>
              </a:ext>
            </a:extLst>
          </p:cNvPr>
          <p:cNvCxnSpPr/>
          <p:nvPr/>
        </p:nvCxnSpPr>
        <p:spPr>
          <a:xfrm>
            <a:off x="0" y="615693"/>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8" name="Group 7">
            <a:extLst>
              <a:ext uri="{FF2B5EF4-FFF2-40B4-BE49-F238E27FC236}">
                <a16:creationId xmlns:a16="http://schemas.microsoft.com/office/drawing/2014/main" id="{3D2C7B00-A66D-0284-665C-9701C29C8B84}"/>
              </a:ext>
            </a:extLst>
          </p:cNvPr>
          <p:cNvGrpSpPr/>
          <p:nvPr/>
        </p:nvGrpSpPr>
        <p:grpSpPr>
          <a:xfrm>
            <a:off x="758952" y="1508760"/>
            <a:ext cx="2930560" cy="4123944"/>
            <a:chOff x="658368" y="1572768"/>
            <a:chExt cx="2852928" cy="4407408"/>
          </a:xfrm>
        </p:grpSpPr>
        <p:sp>
          <p:nvSpPr>
            <p:cNvPr id="9" name="Shape 6">
              <a:extLst>
                <a:ext uri="{FF2B5EF4-FFF2-40B4-BE49-F238E27FC236}">
                  <a16:creationId xmlns:a16="http://schemas.microsoft.com/office/drawing/2014/main" id="{90D177AB-5119-8DB2-17E7-069B2981D9FA}"/>
                </a:ext>
              </a:extLst>
            </p:cNvPr>
            <p:cNvSpPr/>
            <p:nvPr/>
          </p:nvSpPr>
          <p:spPr>
            <a:xfrm>
              <a:off x="658368" y="1572768"/>
              <a:ext cx="2852928" cy="4407408"/>
            </a:xfrm>
            <a:prstGeom prst="roundRect">
              <a:avLst>
                <a:gd name="adj" fmla="val 2564"/>
              </a:avLst>
            </a:prstGeom>
            <a:ln/>
          </p:spPr>
          <p:style>
            <a:lnRef idx="2">
              <a:schemeClr val="accent3"/>
            </a:lnRef>
            <a:fillRef idx="1">
              <a:schemeClr val="lt1"/>
            </a:fillRef>
            <a:effectRef idx="0">
              <a:schemeClr val="accent3"/>
            </a:effectRef>
            <a:fontRef idx="minor">
              <a:schemeClr val="dk1"/>
            </a:fontRef>
          </p:style>
          <p:txBody>
            <a:bodyPr/>
            <a:lstStyle/>
            <a:p>
              <a:endParaRPr lang="en-CA"/>
            </a:p>
          </p:txBody>
        </p:sp>
        <p:sp>
          <p:nvSpPr>
            <p:cNvPr id="10" name="Text 7">
              <a:extLst>
                <a:ext uri="{FF2B5EF4-FFF2-40B4-BE49-F238E27FC236}">
                  <a16:creationId xmlns:a16="http://schemas.microsoft.com/office/drawing/2014/main" id="{151F9C4D-599F-4641-153B-1FB77389BE44}"/>
                </a:ext>
              </a:extLst>
            </p:cNvPr>
            <p:cNvSpPr/>
            <p:nvPr/>
          </p:nvSpPr>
          <p:spPr>
            <a:xfrm>
              <a:off x="932688" y="1802057"/>
              <a:ext cx="2286000" cy="867991"/>
            </a:xfrm>
            <a:prstGeom prst="rect">
              <a:avLst/>
            </a:prstGeom>
            <a:noFill/>
            <a:ln/>
          </p:spPr>
          <p:txBody>
            <a:bodyPr wrap="square" lIns="0" tIns="0" rIns="0" bIns="0" rtlCol="0" anchor="ctr"/>
            <a:lstStyle/>
            <a:p>
              <a:pPr marL="0" indent="0" algn="ctr">
                <a:buNone/>
              </a:pPr>
              <a:r>
                <a:rPr lang="en-US" sz="2400" b="1" dirty="0">
                  <a:solidFill>
                    <a:schemeClr val="accent3">
                      <a:lumMod val="50000"/>
                    </a:schemeClr>
                  </a:solidFill>
                  <a:latin typeface="Aptos Display" pitchFamily="34" charset="0"/>
                  <a:ea typeface="Aptos Display" pitchFamily="34" charset="-122"/>
                  <a:cs typeface="Aptos Display" pitchFamily="34" charset="-120"/>
                </a:rPr>
                <a:t>Mg</a:t>
              </a:r>
              <a:endParaRPr lang="en-US" sz="2400" dirty="0">
                <a:solidFill>
                  <a:schemeClr val="accent3">
                    <a:lumMod val="50000"/>
                  </a:schemeClr>
                </a:solidFill>
              </a:endParaRPr>
            </a:p>
          </p:txBody>
        </p:sp>
        <p:sp>
          <p:nvSpPr>
            <p:cNvPr id="11" name="Text 8">
              <a:extLst>
                <a:ext uri="{FF2B5EF4-FFF2-40B4-BE49-F238E27FC236}">
                  <a16:creationId xmlns:a16="http://schemas.microsoft.com/office/drawing/2014/main" id="{727FCACE-24BD-19CD-5E1F-712F898C89C3}"/>
                </a:ext>
              </a:extLst>
            </p:cNvPr>
            <p:cNvSpPr/>
            <p:nvPr/>
          </p:nvSpPr>
          <p:spPr>
            <a:xfrm>
              <a:off x="932688" y="2852928"/>
              <a:ext cx="2286000" cy="475488"/>
            </a:xfrm>
            <a:prstGeom prst="rect">
              <a:avLst/>
            </a:prstGeom>
            <a:noFill/>
            <a:ln/>
          </p:spPr>
          <p:txBody>
            <a:bodyPr wrap="square" lIns="0" tIns="0" rIns="0" bIns="0" rtlCol="0" anchor="ctr"/>
            <a:lstStyle/>
            <a:p>
              <a:pPr marL="0" indent="0" algn="ctr">
                <a:buNone/>
              </a:pPr>
              <a:r>
                <a:rPr lang="en-US" sz="1600" b="1" dirty="0">
                  <a:solidFill>
                    <a:schemeClr val="accent3">
                      <a:lumMod val="50000"/>
                    </a:schemeClr>
                  </a:solidFill>
                </a:rPr>
                <a:t>A material for solid-state hydrogen storage</a:t>
              </a:r>
              <a:endParaRPr lang="en-US" sz="1600" dirty="0">
                <a:solidFill>
                  <a:schemeClr val="accent3">
                    <a:lumMod val="50000"/>
                  </a:schemeClr>
                </a:solidFill>
              </a:endParaRPr>
            </a:p>
          </p:txBody>
        </p:sp>
        <p:sp>
          <p:nvSpPr>
            <p:cNvPr id="12" name="Shape 9">
              <a:extLst>
                <a:ext uri="{FF2B5EF4-FFF2-40B4-BE49-F238E27FC236}">
                  <a16:creationId xmlns:a16="http://schemas.microsoft.com/office/drawing/2014/main" id="{071B250F-921F-DD8A-48AD-54943501CACA}"/>
                </a:ext>
              </a:extLst>
            </p:cNvPr>
            <p:cNvSpPr/>
            <p:nvPr/>
          </p:nvSpPr>
          <p:spPr>
            <a:xfrm>
              <a:off x="1051560" y="3511296"/>
              <a:ext cx="1993392" cy="0"/>
            </a:xfrm>
            <a:prstGeom prst="line">
              <a:avLst/>
            </a:prstGeom>
            <a:ln w="19050"/>
          </p:spPr>
          <p:style>
            <a:lnRef idx="1">
              <a:schemeClr val="accent2"/>
            </a:lnRef>
            <a:fillRef idx="0">
              <a:schemeClr val="accent2"/>
            </a:fillRef>
            <a:effectRef idx="0">
              <a:schemeClr val="accent2"/>
            </a:effectRef>
            <a:fontRef idx="minor">
              <a:schemeClr val="tx1"/>
            </a:fontRef>
          </p:style>
          <p:txBody>
            <a:bodyPr/>
            <a:lstStyle/>
            <a:p>
              <a:endParaRPr lang="en-CA" dirty="0"/>
            </a:p>
          </p:txBody>
        </p:sp>
        <p:sp>
          <p:nvSpPr>
            <p:cNvPr id="13" name="Text 10">
              <a:extLst>
                <a:ext uri="{FF2B5EF4-FFF2-40B4-BE49-F238E27FC236}">
                  <a16:creationId xmlns:a16="http://schemas.microsoft.com/office/drawing/2014/main" id="{0203353E-41FF-937E-4A70-9A988019C65A}"/>
                </a:ext>
              </a:extLst>
            </p:cNvPr>
            <p:cNvSpPr/>
            <p:nvPr/>
          </p:nvSpPr>
          <p:spPr>
            <a:xfrm>
              <a:off x="1024128" y="3822192"/>
              <a:ext cx="2148840" cy="960120"/>
            </a:xfrm>
            <a:prstGeom prst="rect">
              <a:avLst/>
            </a:prstGeom>
            <a:noFill/>
            <a:ln/>
          </p:spPr>
          <p:txBody>
            <a:bodyPr wrap="square" lIns="0" tIns="0" rIns="0" bIns="0" rtlCol="0" anchor="ctr"/>
            <a:lstStyle/>
            <a:p>
              <a:pPr marL="0" indent="0" algn="ctr">
                <a:buNone/>
              </a:pPr>
              <a:r>
                <a:rPr lang="en-US" sz="1700" dirty="0">
                  <a:solidFill>
                    <a:schemeClr val="accent3">
                      <a:lumMod val="50000"/>
                    </a:schemeClr>
                  </a:solidFill>
                </a:rPr>
                <a:t>High capacity</a:t>
              </a:r>
            </a:p>
            <a:p>
              <a:pPr marL="0" indent="0" algn="ctr">
                <a:buNone/>
              </a:pPr>
              <a:r>
                <a:rPr lang="en-US" sz="1700" dirty="0">
                  <a:solidFill>
                    <a:schemeClr val="accent3">
                      <a:lumMod val="50000"/>
                    </a:schemeClr>
                  </a:solidFill>
                </a:rPr>
                <a:t>Low density</a:t>
              </a:r>
            </a:p>
            <a:p>
              <a:pPr marL="0" indent="0" algn="ctr">
                <a:buNone/>
              </a:pPr>
              <a:r>
                <a:rPr lang="en-US" sz="1700" dirty="0">
                  <a:solidFill>
                    <a:schemeClr val="accent3">
                      <a:lumMod val="50000"/>
                    </a:schemeClr>
                  </a:solidFill>
                </a:rPr>
                <a:t>Abundant and low cost</a:t>
              </a:r>
            </a:p>
          </p:txBody>
        </p:sp>
        <p:sp>
          <p:nvSpPr>
            <p:cNvPr id="14" name="Text 11">
              <a:extLst>
                <a:ext uri="{FF2B5EF4-FFF2-40B4-BE49-F238E27FC236}">
                  <a16:creationId xmlns:a16="http://schemas.microsoft.com/office/drawing/2014/main" id="{2E42B76A-59D1-0DEC-420B-7ECDFB29C240}"/>
                </a:ext>
              </a:extLst>
            </p:cNvPr>
            <p:cNvSpPr/>
            <p:nvPr/>
          </p:nvSpPr>
          <p:spPr>
            <a:xfrm>
              <a:off x="896112" y="5138928"/>
              <a:ext cx="2377440" cy="530352"/>
            </a:xfrm>
            <a:prstGeom prst="rect">
              <a:avLst/>
            </a:prstGeom>
            <a:noFill/>
            <a:ln/>
          </p:spPr>
          <p:txBody>
            <a:bodyPr wrap="square" lIns="0" tIns="0" rIns="0" bIns="0" rtlCol="0" anchor="ctr"/>
            <a:lstStyle/>
            <a:p>
              <a:pPr marL="0" indent="0" algn="ctr">
                <a:buNone/>
              </a:pPr>
              <a:r>
                <a:rPr lang="en-US" sz="1220" i="1" dirty="0">
                  <a:solidFill>
                    <a:schemeClr val="accent3">
                      <a:lumMod val="50000"/>
                    </a:schemeClr>
                  </a:solidFill>
                </a:rPr>
                <a:t>Challenge: pure Mg / MgH₂ still shows slow kinetics and high desorption temperature</a:t>
              </a:r>
              <a:r>
                <a:rPr lang="en-US" sz="1220" i="1" dirty="0">
                  <a:solidFill>
                    <a:srgbClr val="D8E3EA"/>
                  </a:solidFill>
                </a:rPr>
                <a:t>.</a:t>
              </a:r>
              <a:endParaRPr lang="en-US" sz="1220" dirty="0"/>
            </a:p>
          </p:txBody>
        </p:sp>
      </p:grpSp>
      <p:grpSp>
        <p:nvGrpSpPr>
          <p:cNvPr id="17" name="Group 16">
            <a:extLst>
              <a:ext uri="{FF2B5EF4-FFF2-40B4-BE49-F238E27FC236}">
                <a16:creationId xmlns:a16="http://schemas.microsoft.com/office/drawing/2014/main" id="{E96EE003-B568-D105-D18A-E3ED904EAC33}"/>
              </a:ext>
            </a:extLst>
          </p:cNvPr>
          <p:cNvGrpSpPr/>
          <p:nvPr/>
        </p:nvGrpSpPr>
        <p:grpSpPr>
          <a:xfrm>
            <a:off x="3794760" y="1632202"/>
            <a:ext cx="3840480" cy="1333754"/>
            <a:chOff x="3794760" y="1664208"/>
            <a:chExt cx="3794760" cy="877824"/>
          </a:xfrm>
        </p:grpSpPr>
        <p:sp>
          <p:nvSpPr>
            <p:cNvPr id="18" name="Shape 12">
              <a:extLst>
                <a:ext uri="{FF2B5EF4-FFF2-40B4-BE49-F238E27FC236}">
                  <a16:creationId xmlns:a16="http://schemas.microsoft.com/office/drawing/2014/main" id="{9AD39938-0519-4EB0-9E80-BF98283E5821}"/>
                </a:ext>
              </a:extLst>
            </p:cNvPr>
            <p:cNvSpPr/>
            <p:nvPr/>
          </p:nvSpPr>
          <p:spPr>
            <a:xfrm>
              <a:off x="3794760" y="1664208"/>
              <a:ext cx="379476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19" name="Shape 13">
              <a:extLst>
                <a:ext uri="{FF2B5EF4-FFF2-40B4-BE49-F238E27FC236}">
                  <a16:creationId xmlns:a16="http://schemas.microsoft.com/office/drawing/2014/main" id="{186E3E13-E5C1-5DEA-8323-EBE3B207DD98}"/>
                </a:ext>
              </a:extLst>
            </p:cNvPr>
            <p:cNvSpPr/>
            <p:nvPr/>
          </p:nvSpPr>
          <p:spPr>
            <a:xfrm>
              <a:off x="3995928" y="1730916"/>
              <a:ext cx="322870" cy="225899"/>
            </a:xfrm>
            <a:prstGeom prst="ellipse">
              <a:avLst/>
            </a:prstGeom>
            <a:solidFill>
              <a:schemeClr val="accent6">
                <a:lumMod val="75000"/>
              </a:schemeClr>
            </a:solidFill>
            <a:ln w="12700">
              <a:solidFill>
                <a:srgbClr val="2C8C99"/>
              </a:solidFill>
              <a:prstDash val="solid"/>
            </a:ln>
          </p:spPr>
          <p:txBody>
            <a:bodyPr/>
            <a:lstStyle/>
            <a:p>
              <a:endParaRPr lang="en-CA"/>
            </a:p>
          </p:txBody>
        </p:sp>
        <p:sp>
          <p:nvSpPr>
            <p:cNvPr id="20" name="Text 14">
              <a:extLst>
                <a:ext uri="{FF2B5EF4-FFF2-40B4-BE49-F238E27FC236}">
                  <a16:creationId xmlns:a16="http://schemas.microsoft.com/office/drawing/2014/main" id="{DCA62242-D755-DAB3-61C9-D366C5DA11E9}"/>
                </a:ext>
              </a:extLst>
            </p:cNvPr>
            <p:cNvSpPr/>
            <p:nvPr/>
          </p:nvSpPr>
          <p:spPr>
            <a:xfrm>
              <a:off x="4434840" y="1764792"/>
              <a:ext cx="297180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High theoretical H₂ capacity</a:t>
              </a:r>
              <a:endParaRPr lang="en-US" dirty="0">
                <a:solidFill>
                  <a:schemeClr val="accent3">
                    <a:lumMod val="75000"/>
                  </a:schemeClr>
                </a:solidFill>
              </a:endParaRPr>
            </a:p>
          </p:txBody>
        </p:sp>
        <p:sp>
          <p:nvSpPr>
            <p:cNvPr id="21" name="Text 15">
              <a:extLst>
                <a:ext uri="{FF2B5EF4-FFF2-40B4-BE49-F238E27FC236}">
                  <a16:creationId xmlns:a16="http://schemas.microsoft.com/office/drawing/2014/main" id="{9EE3BA2F-137F-135E-E6B2-F996C2501E56}"/>
                </a:ext>
              </a:extLst>
            </p:cNvPr>
            <p:cNvSpPr/>
            <p:nvPr/>
          </p:nvSpPr>
          <p:spPr>
            <a:xfrm>
              <a:off x="4434840" y="1956816"/>
              <a:ext cx="2953512" cy="548640"/>
            </a:xfrm>
            <a:prstGeom prst="rect">
              <a:avLst/>
            </a:prstGeom>
            <a:noFill/>
            <a:ln/>
          </p:spPr>
          <p:txBody>
            <a:bodyPr wrap="square" lIns="0" tIns="0" rIns="0" bIns="0" rtlCol="0" anchor="ctr"/>
            <a:lstStyle/>
            <a:p>
              <a:pPr marL="0" indent="0">
                <a:buNone/>
              </a:pPr>
              <a:r>
                <a:rPr lang="en-US" sz="1600" dirty="0">
                  <a:solidFill>
                    <a:srgbClr val="1F2933"/>
                  </a:solidFill>
                </a:rPr>
                <a:t>Stores much more hydrogen than many conventional intermetallic hydrides.</a:t>
              </a:r>
              <a:endParaRPr lang="en-US" sz="1600" dirty="0"/>
            </a:p>
          </p:txBody>
        </p:sp>
      </p:grpSp>
      <p:grpSp>
        <p:nvGrpSpPr>
          <p:cNvPr id="22" name="Group 21">
            <a:extLst>
              <a:ext uri="{FF2B5EF4-FFF2-40B4-BE49-F238E27FC236}">
                <a16:creationId xmlns:a16="http://schemas.microsoft.com/office/drawing/2014/main" id="{FC275BE2-9F1E-3464-3E76-6C09B02F87A4}"/>
              </a:ext>
            </a:extLst>
          </p:cNvPr>
          <p:cNvGrpSpPr/>
          <p:nvPr/>
        </p:nvGrpSpPr>
        <p:grpSpPr>
          <a:xfrm>
            <a:off x="7818120" y="1619823"/>
            <a:ext cx="3840480" cy="1333754"/>
            <a:chOff x="7818120" y="1664208"/>
            <a:chExt cx="3703320" cy="877824"/>
          </a:xfrm>
        </p:grpSpPr>
        <p:sp>
          <p:nvSpPr>
            <p:cNvPr id="23" name="Shape 16">
              <a:extLst>
                <a:ext uri="{FF2B5EF4-FFF2-40B4-BE49-F238E27FC236}">
                  <a16:creationId xmlns:a16="http://schemas.microsoft.com/office/drawing/2014/main" id="{AAA0E799-CEAB-60F9-6923-2D5766041B13}"/>
                </a:ext>
              </a:extLst>
            </p:cNvPr>
            <p:cNvSpPr/>
            <p:nvPr/>
          </p:nvSpPr>
          <p:spPr>
            <a:xfrm>
              <a:off x="7818120" y="1664208"/>
              <a:ext cx="370332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24" name="Shape 17">
              <a:extLst>
                <a:ext uri="{FF2B5EF4-FFF2-40B4-BE49-F238E27FC236}">
                  <a16:creationId xmlns:a16="http://schemas.microsoft.com/office/drawing/2014/main" id="{6E2E1F9B-1293-26D8-4248-14C48D5E804A}"/>
                </a:ext>
              </a:extLst>
            </p:cNvPr>
            <p:cNvSpPr/>
            <p:nvPr/>
          </p:nvSpPr>
          <p:spPr>
            <a:xfrm>
              <a:off x="7988808" y="1750440"/>
              <a:ext cx="285218" cy="206375"/>
            </a:xfrm>
            <a:prstGeom prst="ellipse">
              <a:avLst/>
            </a:prstGeom>
            <a:solidFill>
              <a:srgbClr val="F0C46A"/>
            </a:solidFill>
            <a:ln w="12700">
              <a:solidFill>
                <a:srgbClr val="F0C46A"/>
              </a:solidFill>
              <a:prstDash val="solid"/>
            </a:ln>
          </p:spPr>
          <p:txBody>
            <a:bodyPr/>
            <a:lstStyle/>
            <a:p>
              <a:endParaRPr lang="en-CA"/>
            </a:p>
          </p:txBody>
        </p:sp>
        <p:sp>
          <p:nvSpPr>
            <p:cNvPr id="25" name="Text 18">
              <a:extLst>
                <a:ext uri="{FF2B5EF4-FFF2-40B4-BE49-F238E27FC236}">
                  <a16:creationId xmlns:a16="http://schemas.microsoft.com/office/drawing/2014/main" id="{B4508216-8880-8913-D032-60B0B540E433}"/>
                </a:ext>
              </a:extLst>
            </p:cNvPr>
            <p:cNvSpPr/>
            <p:nvPr/>
          </p:nvSpPr>
          <p:spPr>
            <a:xfrm>
              <a:off x="8458200" y="1746467"/>
              <a:ext cx="288036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Lightweight and abundant</a:t>
              </a:r>
              <a:endParaRPr lang="en-US" dirty="0">
                <a:solidFill>
                  <a:schemeClr val="accent3">
                    <a:lumMod val="75000"/>
                  </a:schemeClr>
                </a:solidFill>
              </a:endParaRPr>
            </a:p>
          </p:txBody>
        </p:sp>
        <p:sp>
          <p:nvSpPr>
            <p:cNvPr id="26" name="Text 19">
              <a:extLst>
                <a:ext uri="{FF2B5EF4-FFF2-40B4-BE49-F238E27FC236}">
                  <a16:creationId xmlns:a16="http://schemas.microsoft.com/office/drawing/2014/main" id="{0E586137-2F64-4D50-7637-28FB7FA67B10}"/>
                </a:ext>
              </a:extLst>
            </p:cNvPr>
            <p:cNvSpPr/>
            <p:nvPr/>
          </p:nvSpPr>
          <p:spPr>
            <a:xfrm>
              <a:off x="8458200" y="1993317"/>
              <a:ext cx="3004990" cy="360445"/>
            </a:xfrm>
            <a:prstGeom prst="rect">
              <a:avLst/>
            </a:prstGeom>
            <a:noFill/>
            <a:ln/>
          </p:spPr>
          <p:txBody>
            <a:bodyPr wrap="square" lIns="0" tIns="0" rIns="0" bIns="0" rtlCol="0" anchor="ctr"/>
            <a:lstStyle/>
            <a:p>
              <a:pPr marL="0" indent="0">
                <a:buNone/>
              </a:pPr>
              <a:r>
                <a:rPr lang="en-US" sz="1600" dirty="0">
                  <a:solidFill>
                    <a:srgbClr val="1F2933"/>
                  </a:solidFill>
                </a:rPr>
                <a:t>Low density, high natural abundance, and relatively low cost</a:t>
              </a:r>
              <a:endParaRPr lang="en-US" sz="1600" dirty="0"/>
            </a:p>
          </p:txBody>
        </p:sp>
      </p:grpSp>
      <p:grpSp>
        <p:nvGrpSpPr>
          <p:cNvPr id="37" name="Group 36">
            <a:extLst>
              <a:ext uri="{FF2B5EF4-FFF2-40B4-BE49-F238E27FC236}">
                <a16:creationId xmlns:a16="http://schemas.microsoft.com/office/drawing/2014/main" id="{9BB09535-25C3-AF87-95AF-C22DA2057FE6}"/>
              </a:ext>
            </a:extLst>
          </p:cNvPr>
          <p:cNvGrpSpPr/>
          <p:nvPr/>
        </p:nvGrpSpPr>
        <p:grpSpPr>
          <a:xfrm>
            <a:off x="3794760" y="4595844"/>
            <a:ext cx="7863840" cy="1093309"/>
            <a:chOff x="3794760" y="3786886"/>
            <a:chExt cx="7726680" cy="877824"/>
          </a:xfrm>
        </p:grpSpPr>
        <p:sp>
          <p:nvSpPr>
            <p:cNvPr id="38" name="Shape 28">
              <a:extLst>
                <a:ext uri="{FF2B5EF4-FFF2-40B4-BE49-F238E27FC236}">
                  <a16:creationId xmlns:a16="http://schemas.microsoft.com/office/drawing/2014/main" id="{D37CE1E8-350C-EA6C-66AD-D065CDE4C662}"/>
                </a:ext>
              </a:extLst>
            </p:cNvPr>
            <p:cNvSpPr/>
            <p:nvPr/>
          </p:nvSpPr>
          <p:spPr>
            <a:xfrm>
              <a:off x="3794760" y="3786886"/>
              <a:ext cx="772668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39" name="Shape 29">
              <a:extLst>
                <a:ext uri="{FF2B5EF4-FFF2-40B4-BE49-F238E27FC236}">
                  <a16:creationId xmlns:a16="http://schemas.microsoft.com/office/drawing/2014/main" id="{9DF212C1-7178-015C-AE72-ABCD69E315A9}"/>
                </a:ext>
              </a:extLst>
            </p:cNvPr>
            <p:cNvSpPr/>
            <p:nvPr/>
          </p:nvSpPr>
          <p:spPr>
            <a:xfrm>
              <a:off x="3995928" y="3886201"/>
              <a:ext cx="319934" cy="286646"/>
            </a:xfrm>
            <a:prstGeom prst="ellipse">
              <a:avLst/>
            </a:prstGeom>
            <a:solidFill>
              <a:srgbClr val="F0C46A"/>
            </a:solidFill>
            <a:ln w="12700">
              <a:solidFill>
                <a:srgbClr val="F0C46A"/>
              </a:solidFill>
              <a:prstDash val="solid"/>
            </a:ln>
          </p:spPr>
          <p:txBody>
            <a:bodyPr/>
            <a:lstStyle/>
            <a:p>
              <a:endParaRPr lang="en-CA"/>
            </a:p>
          </p:txBody>
        </p:sp>
        <p:sp>
          <p:nvSpPr>
            <p:cNvPr id="40" name="Text 30">
              <a:extLst>
                <a:ext uri="{FF2B5EF4-FFF2-40B4-BE49-F238E27FC236}">
                  <a16:creationId xmlns:a16="http://schemas.microsoft.com/office/drawing/2014/main" id="{F86EAF0B-4A80-AC13-22B8-350C9D6C54E5}"/>
                </a:ext>
              </a:extLst>
            </p:cNvPr>
            <p:cNvSpPr/>
            <p:nvPr/>
          </p:nvSpPr>
          <p:spPr>
            <a:xfrm>
              <a:off x="4431253" y="3896567"/>
              <a:ext cx="690372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Why not pure Mg alone?</a:t>
              </a:r>
              <a:endParaRPr lang="en-US" dirty="0">
                <a:solidFill>
                  <a:schemeClr val="accent3">
                    <a:lumMod val="75000"/>
                  </a:schemeClr>
                </a:solidFill>
              </a:endParaRPr>
            </a:p>
          </p:txBody>
        </p:sp>
        <p:sp>
          <p:nvSpPr>
            <p:cNvPr id="41" name="Text 31">
              <a:extLst>
                <a:ext uri="{FF2B5EF4-FFF2-40B4-BE49-F238E27FC236}">
                  <a16:creationId xmlns:a16="http://schemas.microsoft.com/office/drawing/2014/main" id="{765BD149-AB9C-365A-F65D-FC639C49DED6}"/>
                </a:ext>
              </a:extLst>
            </p:cNvPr>
            <p:cNvSpPr/>
            <p:nvPr/>
          </p:nvSpPr>
          <p:spPr>
            <a:xfrm>
              <a:off x="4463796" y="4041358"/>
              <a:ext cx="6903720" cy="548640"/>
            </a:xfrm>
            <a:prstGeom prst="rect">
              <a:avLst/>
            </a:prstGeom>
            <a:noFill/>
            <a:ln/>
          </p:spPr>
          <p:txBody>
            <a:bodyPr wrap="square" lIns="0" tIns="0" rIns="0" bIns="0" rtlCol="0" anchor="ctr"/>
            <a:lstStyle/>
            <a:p>
              <a:pPr marL="0" indent="0">
                <a:buNone/>
              </a:pPr>
              <a:r>
                <a:rPr lang="en-US" sz="1600" dirty="0">
                  <a:solidFill>
                    <a:srgbClr val="1F2933"/>
                  </a:solidFill>
                </a:rPr>
                <a:t>Its main limitations are </a:t>
              </a:r>
              <a:r>
                <a:rPr lang="en-US" sz="1600" b="1" dirty="0">
                  <a:solidFill>
                    <a:srgbClr val="1F2933"/>
                  </a:solidFill>
                </a:rPr>
                <a:t>slow sorption kinetics </a:t>
              </a:r>
              <a:r>
                <a:rPr lang="en-US" sz="1600" dirty="0">
                  <a:solidFill>
                    <a:srgbClr val="1F2933"/>
                  </a:solidFill>
                </a:rPr>
                <a:t>and the </a:t>
              </a:r>
              <a:r>
                <a:rPr lang="en-US" sz="1600" b="1" dirty="0">
                  <a:solidFill>
                    <a:srgbClr val="1F2933"/>
                  </a:solidFill>
                </a:rPr>
                <a:t>need for relatively high operating temperature</a:t>
              </a:r>
              <a:r>
                <a:rPr lang="en-US" sz="1600" dirty="0">
                  <a:solidFill>
                    <a:srgbClr val="1F2933"/>
                  </a:solidFill>
                </a:rPr>
                <a:t>. This is why alloying and processing become essential.</a:t>
              </a:r>
              <a:endParaRPr lang="en-US" sz="1600" dirty="0"/>
            </a:p>
          </p:txBody>
        </p:sp>
      </p:grpSp>
      <p:grpSp>
        <p:nvGrpSpPr>
          <p:cNvPr id="46" name="Group 45">
            <a:extLst>
              <a:ext uri="{FF2B5EF4-FFF2-40B4-BE49-F238E27FC236}">
                <a16:creationId xmlns:a16="http://schemas.microsoft.com/office/drawing/2014/main" id="{F80B33CC-82CC-B118-49B0-83EE272728DA}"/>
              </a:ext>
            </a:extLst>
          </p:cNvPr>
          <p:cNvGrpSpPr/>
          <p:nvPr/>
        </p:nvGrpSpPr>
        <p:grpSpPr>
          <a:xfrm>
            <a:off x="3782568" y="3090671"/>
            <a:ext cx="3840480" cy="1179576"/>
            <a:chOff x="3782568" y="3090671"/>
            <a:chExt cx="3840480" cy="1179576"/>
          </a:xfrm>
        </p:grpSpPr>
        <p:grpSp>
          <p:nvGrpSpPr>
            <p:cNvPr id="27" name="Group 26">
              <a:extLst>
                <a:ext uri="{FF2B5EF4-FFF2-40B4-BE49-F238E27FC236}">
                  <a16:creationId xmlns:a16="http://schemas.microsoft.com/office/drawing/2014/main" id="{6D20A896-5ED6-3CB2-A25D-A8F6A7F21D8A}"/>
                </a:ext>
              </a:extLst>
            </p:cNvPr>
            <p:cNvGrpSpPr/>
            <p:nvPr/>
          </p:nvGrpSpPr>
          <p:grpSpPr>
            <a:xfrm>
              <a:off x="3782568" y="3090671"/>
              <a:ext cx="3840480" cy="1179576"/>
              <a:chOff x="3794760" y="2697480"/>
              <a:chExt cx="3794760" cy="877824"/>
            </a:xfrm>
          </p:grpSpPr>
          <p:sp>
            <p:nvSpPr>
              <p:cNvPr id="28" name="Shape 20">
                <a:extLst>
                  <a:ext uri="{FF2B5EF4-FFF2-40B4-BE49-F238E27FC236}">
                    <a16:creationId xmlns:a16="http://schemas.microsoft.com/office/drawing/2014/main" id="{827B5711-2251-7035-6CC8-A1F439BD9A99}"/>
                  </a:ext>
                </a:extLst>
              </p:cNvPr>
              <p:cNvSpPr/>
              <p:nvPr/>
            </p:nvSpPr>
            <p:spPr>
              <a:xfrm>
                <a:off x="3794760" y="2697480"/>
                <a:ext cx="379476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30" name="Text 22">
                <a:extLst>
                  <a:ext uri="{FF2B5EF4-FFF2-40B4-BE49-F238E27FC236}">
                    <a16:creationId xmlns:a16="http://schemas.microsoft.com/office/drawing/2014/main" id="{1D6E3DFC-C9CE-ACDE-4243-511144161177}"/>
                  </a:ext>
                </a:extLst>
              </p:cNvPr>
              <p:cNvSpPr/>
              <p:nvPr/>
            </p:nvSpPr>
            <p:spPr>
              <a:xfrm>
                <a:off x="4434840" y="2798064"/>
                <a:ext cx="3151111" cy="192017"/>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Reversible solid-state storage</a:t>
                </a:r>
                <a:endParaRPr lang="en-US" dirty="0">
                  <a:solidFill>
                    <a:schemeClr val="accent3">
                      <a:lumMod val="75000"/>
                    </a:schemeClr>
                  </a:solidFill>
                </a:endParaRPr>
              </a:p>
            </p:txBody>
          </p:sp>
          <p:sp>
            <p:nvSpPr>
              <p:cNvPr id="31" name="Text 23">
                <a:extLst>
                  <a:ext uri="{FF2B5EF4-FFF2-40B4-BE49-F238E27FC236}">
                    <a16:creationId xmlns:a16="http://schemas.microsoft.com/office/drawing/2014/main" id="{7B362B80-6CE8-F6F9-E3A2-7D6B61ECA414}"/>
                  </a:ext>
                </a:extLst>
              </p:cNvPr>
              <p:cNvSpPr/>
              <p:nvPr/>
            </p:nvSpPr>
            <p:spPr>
              <a:xfrm>
                <a:off x="4434840" y="2990088"/>
                <a:ext cx="2953512" cy="548640"/>
              </a:xfrm>
              <a:prstGeom prst="rect">
                <a:avLst/>
              </a:prstGeom>
              <a:noFill/>
              <a:ln/>
            </p:spPr>
            <p:txBody>
              <a:bodyPr wrap="square" lIns="0" tIns="0" rIns="0" bIns="0" rtlCol="0" anchor="ctr"/>
              <a:lstStyle/>
              <a:p>
                <a:pPr marL="0" indent="0">
                  <a:buNone/>
                </a:pPr>
                <a:r>
                  <a:rPr lang="en-US" sz="1600" dirty="0">
                    <a:solidFill>
                      <a:srgbClr val="1F2933"/>
                    </a:solidFill>
                  </a:rPr>
                  <a:t>Hydrogen can be repeatedly absorbed and released, enabling rechargeable storage behavior.</a:t>
                </a:r>
                <a:endParaRPr lang="en-US" sz="1600" dirty="0"/>
              </a:p>
            </p:txBody>
          </p:sp>
        </p:grpSp>
        <p:sp>
          <p:nvSpPr>
            <p:cNvPr id="42" name="Shape 13">
              <a:extLst>
                <a:ext uri="{FF2B5EF4-FFF2-40B4-BE49-F238E27FC236}">
                  <a16:creationId xmlns:a16="http://schemas.microsoft.com/office/drawing/2014/main" id="{5CC7F082-2096-2EB6-9902-CF3E4B28E88F}"/>
                </a:ext>
              </a:extLst>
            </p:cNvPr>
            <p:cNvSpPr/>
            <p:nvPr/>
          </p:nvSpPr>
          <p:spPr>
            <a:xfrm>
              <a:off x="3995928" y="3190250"/>
              <a:ext cx="329184" cy="329184"/>
            </a:xfrm>
            <a:prstGeom prst="ellipse">
              <a:avLst/>
            </a:prstGeom>
            <a:solidFill>
              <a:schemeClr val="accent2">
                <a:lumMod val="75000"/>
              </a:schemeClr>
            </a:solidFill>
            <a:ln w="12700">
              <a:solidFill>
                <a:schemeClr val="accent2">
                  <a:lumMod val="75000"/>
                </a:schemeClr>
              </a:solidFill>
              <a:prstDash val="solid"/>
            </a:ln>
          </p:spPr>
          <p:txBody>
            <a:bodyPr/>
            <a:lstStyle/>
            <a:p>
              <a:endParaRPr lang="en-CA"/>
            </a:p>
          </p:txBody>
        </p:sp>
      </p:grpSp>
      <p:grpSp>
        <p:nvGrpSpPr>
          <p:cNvPr id="47" name="Group 46">
            <a:extLst>
              <a:ext uri="{FF2B5EF4-FFF2-40B4-BE49-F238E27FC236}">
                <a16:creationId xmlns:a16="http://schemas.microsoft.com/office/drawing/2014/main" id="{0ECE2908-30A1-A035-581E-162F5C87E8D8}"/>
              </a:ext>
            </a:extLst>
          </p:cNvPr>
          <p:cNvGrpSpPr/>
          <p:nvPr/>
        </p:nvGrpSpPr>
        <p:grpSpPr>
          <a:xfrm>
            <a:off x="7818120" y="3090672"/>
            <a:ext cx="3840480" cy="1179575"/>
            <a:chOff x="7818120" y="3090672"/>
            <a:chExt cx="3840480" cy="1179575"/>
          </a:xfrm>
        </p:grpSpPr>
        <p:grpSp>
          <p:nvGrpSpPr>
            <p:cNvPr id="32" name="Group 31">
              <a:extLst>
                <a:ext uri="{FF2B5EF4-FFF2-40B4-BE49-F238E27FC236}">
                  <a16:creationId xmlns:a16="http://schemas.microsoft.com/office/drawing/2014/main" id="{94643B54-223B-D677-43F1-BCCD20F48599}"/>
                </a:ext>
              </a:extLst>
            </p:cNvPr>
            <p:cNvGrpSpPr/>
            <p:nvPr/>
          </p:nvGrpSpPr>
          <p:grpSpPr>
            <a:xfrm>
              <a:off x="7818120" y="3090672"/>
              <a:ext cx="3840480" cy="1179575"/>
              <a:chOff x="7818120" y="2697480"/>
              <a:chExt cx="3703320" cy="877824"/>
            </a:xfrm>
          </p:grpSpPr>
          <p:sp>
            <p:nvSpPr>
              <p:cNvPr id="33" name="Shape 24">
                <a:extLst>
                  <a:ext uri="{FF2B5EF4-FFF2-40B4-BE49-F238E27FC236}">
                    <a16:creationId xmlns:a16="http://schemas.microsoft.com/office/drawing/2014/main" id="{68590701-38C4-78D5-7A82-EE4311428A38}"/>
                  </a:ext>
                </a:extLst>
              </p:cNvPr>
              <p:cNvSpPr/>
              <p:nvPr/>
            </p:nvSpPr>
            <p:spPr>
              <a:xfrm>
                <a:off x="7818120" y="2697480"/>
                <a:ext cx="370332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35" name="Text 26">
                <a:extLst>
                  <a:ext uri="{FF2B5EF4-FFF2-40B4-BE49-F238E27FC236}">
                    <a16:creationId xmlns:a16="http://schemas.microsoft.com/office/drawing/2014/main" id="{6863635A-1E2C-2065-BF49-5D658CABF2FC}"/>
                  </a:ext>
                </a:extLst>
              </p:cNvPr>
              <p:cNvSpPr/>
              <p:nvPr/>
            </p:nvSpPr>
            <p:spPr>
              <a:xfrm>
                <a:off x="8458200" y="2798064"/>
                <a:ext cx="288036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Safe and compact concept</a:t>
                </a:r>
                <a:endParaRPr lang="en-US" dirty="0">
                  <a:solidFill>
                    <a:schemeClr val="accent3">
                      <a:lumMod val="75000"/>
                    </a:schemeClr>
                  </a:solidFill>
                </a:endParaRPr>
              </a:p>
            </p:txBody>
          </p:sp>
          <p:sp>
            <p:nvSpPr>
              <p:cNvPr id="36" name="Text 27">
                <a:extLst>
                  <a:ext uri="{FF2B5EF4-FFF2-40B4-BE49-F238E27FC236}">
                    <a16:creationId xmlns:a16="http://schemas.microsoft.com/office/drawing/2014/main" id="{B23C3565-607B-3EA8-9DB7-055D4A0B67BB}"/>
                  </a:ext>
                </a:extLst>
              </p:cNvPr>
              <p:cNvSpPr/>
              <p:nvPr/>
            </p:nvSpPr>
            <p:spPr>
              <a:xfrm>
                <a:off x="8458200" y="2990088"/>
                <a:ext cx="2862072" cy="548640"/>
              </a:xfrm>
              <a:prstGeom prst="rect">
                <a:avLst/>
              </a:prstGeom>
              <a:noFill/>
              <a:ln/>
            </p:spPr>
            <p:txBody>
              <a:bodyPr wrap="square" lIns="0" tIns="0" rIns="0" bIns="0" rtlCol="0" anchor="ctr"/>
              <a:lstStyle/>
              <a:p>
                <a:pPr marL="0" indent="0">
                  <a:buNone/>
                </a:pPr>
                <a:r>
                  <a:rPr lang="en-US" sz="1600" dirty="0">
                    <a:solidFill>
                      <a:srgbClr val="1F2933"/>
                    </a:solidFill>
                  </a:rPr>
                  <a:t>Solid-state storage offers better volumetric packing and safer handling than compressed gas</a:t>
                </a:r>
                <a:r>
                  <a:rPr lang="en-US" sz="1140" dirty="0">
                    <a:solidFill>
                      <a:srgbClr val="1F2933"/>
                    </a:solidFill>
                  </a:rPr>
                  <a:t>.</a:t>
                </a:r>
                <a:endParaRPr lang="en-US" sz="1140" dirty="0"/>
              </a:p>
            </p:txBody>
          </p:sp>
        </p:grpSp>
        <p:sp>
          <p:nvSpPr>
            <p:cNvPr id="43" name="Shape 13">
              <a:extLst>
                <a:ext uri="{FF2B5EF4-FFF2-40B4-BE49-F238E27FC236}">
                  <a16:creationId xmlns:a16="http://schemas.microsoft.com/office/drawing/2014/main" id="{11A256E7-8F35-E77A-773B-9215495967C6}"/>
                </a:ext>
              </a:extLst>
            </p:cNvPr>
            <p:cNvSpPr/>
            <p:nvPr/>
          </p:nvSpPr>
          <p:spPr>
            <a:xfrm>
              <a:off x="7988808" y="3163538"/>
              <a:ext cx="329184" cy="329184"/>
            </a:xfrm>
            <a:prstGeom prst="ellipse">
              <a:avLst/>
            </a:prstGeom>
            <a:solidFill>
              <a:schemeClr val="accent3">
                <a:lumMod val="75000"/>
              </a:schemeClr>
            </a:solidFill>
            <a:ln w="12700">
              <a:solidFill>
                <a:schemeClr val="accent3">
                  <a:lumMod val="75000"/>
                </a:schemeClr>
              </a:solidFill>
              <a:prstDash val="solid"/>
            </a:ln>
          </p:spPr>
          <p:txBody>
            <a:bodyPr/>
            <a:lstStyle/>
            <a:p>
              <a:endParaRPr lang="en-CA"/>
            </a:p>
          </p:txBody>
        </p:sp>
      </p:grpSp>
      <p:sp>
        <p:nvSpPr>
          <p:cNvPr id="44" name="Shape 4">
            <a:extLst>
              <a:ext uri="{FF2B5EF4-FFF2-40B4-BE49-F238E27FC236}">
                <a16:creationId xmlns:a16="http://schemas.microsoft.com/office/drawing/2014/main" id="{952CB964-5829-A797-D8E9-312A8E0C9CD4}"/>
              </a:ext>
            </a:extLst>
          </p:cNvPr>
          <p:cNvSpPr/>
          <p:nvPr/>
        </p:nvSpPr>
        <p:spPr>
          <a:xfrm>
            <a:off x="9673143" y="784374"/>
            <a:ext cx="1828800" cy="384048"/>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chemeClr val="accent3">
                    <a:lumMod val="75000"/>
                  </a:schemeClr>
                </a:solidFill>
              </a:rPr>
              <a:t>Material choice</a:t>
            </a:r>
          </a:p>
        </p:txBody>
      </p:sp>
      <p:sp>
        <p:nvSpPr>
          <p:cNvPr id="45" name="Text 2">
            <a:extLst>
              <a:ext uri="{FF2B5EF4-FFF2-40B4-BE49-F238E27FC236}">
                <a16:creationId xmlns:a16="http://schemas.microsoft.com/office/drawing/2014/main" id="{EEF85FC7-ADC4-9789-E265-FDCCA0791F70}"/>
              </a:ext>
            </a:extLst>
          </p:cNvPr>
          <p:cNvSpPr/>
          <p:nvPr/>
        </p:nvSpPr>
        <p:spPr>
          <a:xfrm>
            <a:off x="758952" y="712690"/>
            <a:ext cx="7223760" cy="457200"/>
          </a:xfrm>
          <a:prstGeom prst="rect">
            <a:avLst/>
          </a:prstGeom>
          <a:noFill/>
          <a:ln/>
        </p:spPr>
        <p:txBody>
          <a:bodyPr wrap="square" lIns="0" tIns="0" rIns="0" bIns="0" rtlCol="0" anchor="ctr"/>
          <a:lstStyle/>
          <a:p>
            <a:pPr marL="342900" indent="-342900">
              <a:buFont typeface="Wingdings" panose="05000000000000000000" pitchFamily="2" charset="2"/>
              <a:buChar char="q"/>
            </a:pPr>
            <a:r>
              <a:rPr lang="en-US" sz="2000" b="1" dirty="0">
                <a:solidFill>
                  <a:schemeClr val="accent3">
                    <a:lumMod val="75000"/>
                  </a:schemeClr>
                </a:solidFill>
                <a:latin typeface="Aptos Display" pitchFamily="34" charset="0"/>
                <a:ea typeface="Aptos Display" pitchFamily="34" charset="-122"/>
                <a:cs typeface="Aptos Display" pitchFamily="34" charset="-120"/>
              </a:rPr>
              <a:t>Why Mg-based hydrides?</a:t>
            </a:r>
            <a:endParaRPr lang="en-US" sz="2000" dirty="0">
              <a:solidFill>
                <a:schemeClr val="accent3">
                  <a:lumMod val="75000"/>
                </a:schemeClr>
              </a:solidFill>
            </a:endParaRPr>
          </a:p>
        </p:txBody>
      </p:sp>
    </p:spTree>
    <p:extLst>
      <p:ext uri="{BB962C8B-B14F-4D97-AF65-F5344CB8AC3E}">
        <p14:creationId xmlns:p14="http://schemas.microsoft.com/office/powerpoint/2010/main" val="41436676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BD755-4157-CD6D-9306-7425280AE1ED}"/>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7637E63-D007-4EC5-E68C-4826CE660F21}"/>
              </a:ext>
            </a:extLst>
          </p:cNvPr>
          <p:cNvSpPr>
            <a:spLocks noGrp="1"/>
          </p:cNvSpPr>
          <p:nvPr>
            <p:ph type="sldNum" sz="quarter" idx="12"/>
          </p:nvPr>
        </p:nvSpPr>
        <p:spPr/>
        <p:txBody>
          <a:bodyPr/>
          <a:lstStyle/>
          <a:p>
            <a:fld id="{DB89D9A3-12E0-4804-80D3-9B5978894684}" type="slidenum">
              <a:rPr lang="fr-CA" smtClean="0"/>
              <a:t>5</a:t>
            </a:fld>
            <a:endParaRPr lang="fr-CA"/>
          </a:p>
        </p:txBody>
      </p:sp>
      <p:sp>
        <p:nvSpPr>
          <p:cNvPr id="7" name="TextBox 6">
            <a:extLst>
              <a:ext uri="{FF2B5EF4-FFF2-40B4-BE49-F238E27FC236}">
                <a16:creationId xmlns:a16="http://schemas.microsoft.com/office/drawing/2014/main" id="{3D3223E9-EFBE-0BB1-ACBA-691EA48798E1}"/>
              </a:ext>
            </a:extLst>
          </p:cNvPr>
          <p:cNvSpPr txBox="1"/>
          <p:nvPr>
            <p:custDataLst>
              <p:tags r:id="rId1"/>
            </p:custDataLst>
          </p:nvPr>
        </p:nvSpPr>
        <p:spPr>
          <a:xfrm>
            <a:off x="955548" y="154028"/>
            <a:ext cx="6139566" cy="461665"/>
          </a:xfrm>
          <a:prstGeom prst="rect">
            <a:avLst/>
          </a:prstGeom>
          <a:noFill/>
        </p:spPr>
        <p:txBody>
          <a:bodyPr wrap="none" rtlCol="0">
            <a:spAutoFit/>
          </a:bodyPr>
          <a:lstStyle/>
          <a:p>
            <a:r>
              <a:rPr lang="en-CA" sz="2400" b="1" dirty="0">
                <a:solidFill>
                  <a:schemeClr val="accent6">
                    <a:lumMod val="50000"/>
                  </a:schemeClr>
                </a:solidFill>
              </a:rPr>
              <a:t>Introduction – Solid state hydrogen storage</a:t>
            </a:r>
            <a:endParaRPr lang="fr-CA" sz="2400" b="1" dirty="0">
              <a:solidFill>
                <a:schemeClr val="accent6">
                  <a:lumMod val="50000"/>
                </a:schemeClr>
              </a:solidFill>
            </a:endParaRPr>
          </a:p>
        </p:txBody>
      </p:sp>
      <p:cxnSp>
        <p:nvCxnSpPr>
          <p:cNvPr id="2" name="Straight Connector 1">
            <a:extLst>
              <a:ext uri="{FF2B5EF4-FFF2-40B4-BE49-F238E27FC236}">
                <a16:creationId xmlns:a16="http://schemas.microsoft.com/office/drawing/2014/main" id="{380BE2FF-2A6F-AFE4-2F05-1F26E2BB395D}"/>
              </a:ext>
            </a:extLst>
          </p:cNvPr>
          <p:cNvCxnSpPr/>
          <p:nvPr/>
        </p:nvCxnSpPr>
        <p:spPr>
          <a:xfrm>
            <a:off x="0" y="615693"/>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17" name="Group 16">
            <a:extLst>
              <a:ext uri="{FF2B5EF4-FFF2-40B4-BE49-F238E27FC236}">
                <a16:creationId xmlns:a16="http://schemas.microsoft.com/office/drawing/2014/main" id="{79BB8325-6EE1-E7E5-1482-F963AAB16173}"/>
              </a:ext>
            </a:extLst>
          </p:cNvPr>
          <p:cNvGrpSpPr/>
          <p:nvPr/>
        </p:nvGrpSpPr>
        <p:grpSpPr>
          <a:xfrm>
            <a:off x="3794760" y="1632202"/>
            <a:ext cx="3840480" cy="1333754"/>
            <a:chOff x="3794760" y="1664208"/>
            <a:chExt cx="3794760" cy="877824"/>
          </a:xfrm>
        </p:grpSpPr>
        <p:sp>
          <p:nvSpPr>
            <p:cNvPr id="18" name="Shape 12">
              <a:extLst>
                <a:ext uri="{FF2B5EF4-FFF2-40B4-BE49-F238E27FC236}">
                  <a16:creationId xmlns:a16="http://schemas.microsoft.com/office/drawing/2014/main" id="{F442204F-E5F9-68D7-38BD-A58CEF86516B}"/>
                </a:ext>
              </a:extLst>
            </p:cNvPr>
            <p:cNvSpPr/>
            <p:nvPr/>
          </p:nvSpPr>
          <p:spPr>
            <a:xfrm>
              <a:off x="3794760" y="1664208"/>
              <a:ext cx="379476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19" name="Shape 13">
              <a:extLst>
                <a:ext uri="{FF2B5EF4-FFF2-40B4-BE49-F238E27FC236}">
                  <a16:creationId xmlns:a16="http://schemas.microsoft.com/office/drawing/2014/main" id="{7FA31CDD-ED04-D186-F64C-97271AA911F7}"/>
                </a:ext>
              </a:extLst>
            </p:cNvPr>
            <p:cNvSpPr/>
            <p:nvPr/>
          </p:nvSpPr>
          <p:spPr>
            <a:xfrm>
              <a:off x="3995928" y="1730916"/>
              <a:ext cx="322870" cy="204409"/>
            </a:xfrm>
            <a:prstGeom prst="ellipse">
              <a:avLst/>
            </a:prstGeom>
            <a:solidFill>
              <a:schemeClr val="accent6">
                <a:lumMod val="75000"/>
              </a:schemeClr>
            </a:solidFill>
            <a:ln w="12700">
              <a:solidFill>
                <a:srgbClr val="2C8C99"/>
              </a:solidFill>
              <a:prstDash val="solid"/>
            </a:ln>
          </p:spPr>
          <p:txBody>
            <a:bodyPr/>
            <a:lstStyle/>
            <a:p>
              <a:endParaRPr lang="en-CA"/>
            </a:p>
          </p:txBody>
        </p:sp>
        <p:sp>
          <p:nvSpPr>
            <p:cNvPr id="20" name="Text 14">
              <a:extLst>
                <a:ext uri="{FF2B5EF4-FFF2-40B4-BE49-F238E27FC236}">
                  <a16:creationId xmlns:a16="http://schemas.microsoft.com/office/drawing/2014/main" id="{8F52DE3A-5F32-CD8E-2C12-99EE3A68AC15}"/>
                </a:ext>
              </a:extLst>
            </p:cNvPr>
            <p:cNvSpPr/>
            <p:nvPr/>
          </p:nvSpPr>
          <p:spPr>
            <a:xfrm>
              <a:off x="4434840" y="1764792"/>
              <a:ext cx="297180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Modifies Mg hydrogenation</a:t>
              </a:r>
            </a:p>
          </p:txBody>
        </p:sp>
        <p:sp>
          <p:nvSpPr>
            <p:cNvPr id="21" name="Text 15">
              <a:extLst>
                <a:ext uri="{FF2B5EF4-FFF2-40B4-BE49-F238E27FC236}">
                  <a16:creationId xmlns:a16="http://schemas.microsoft.com/office/drawing/2014/main" id="{DC4B65F1-EB46-9529-2CD3-173A4862F220}"/>
                </a:ext>
              </a:extLst>
            </p:cNvPr>
            <p:cNvSpPr/>
            <p:nvPr/>
          </p:nvSpPr>
          <p:spPr>
            <a:xfrm>
              <a:off x="4434840" y="1956816"/>
              <a:ext cx="3028895" cy="512509"/>
            </a:xfrm>
            <a:prstGeom prst="rect">
              <a:avLst/>
            </a:prstGeom>
            <a:noFill/>
            <a:ln/>
          </p:spPr>
          <p:txBody>
            <a:bodyPr wrap="square" lIns="0" tIns="0" rIns="0" bIns="0" rtlCol="0" anchor="ctr"/>
            <a:lstStyle/>
            <a:p>
              <a:pPr marL="0" indent="0">
                <a:buNone/>
              </a:pPr>
              <a:r>
                <a:rPr lang="en-CA" sz="1600" dirty="0">
                  <a:solidFill>
                    <a:srgbClr val="1F2933"/>
                  </a:solidFill>
                </a:rPr>
                <a:t>Al changes the reaction pathway of Mg without trapping hydrogen in its own stable hydride.</a:t>
              </a:r>
            </a:p>
          </p:txBody>
        </p:sp>
      </p:grpSp>
      <p:grpSp>
        <p:nvGrpSpPr>
          <p:cNvPr id="37" name="Group 36">
            <a:extLst>
              <a:ext uri="{FF2B5EF4-FFF2-40B4-BE49-F238E27FC236}">
                <a16:creationId xmlns:a16="http://schemas.microsoft.com/office/drawing/2014/main" id="{D88E6F20-9CE8-6CBD-BED0-17CCA3EB8B6A}"/>
              </a:ext>
            </a:extLst>
          </p:cNvPr>
          <p:cNvGrpSpPr/>
          <p:nvPr/>
        </p:nvGrpSpPr>
        <p:grpSpPr>
          <a:xfrm>
            <a:off x="3794760" y="4831165"/>
            <a:ext cx="7863840" cy="1166654"/>
            <a:chOff x="3794760" y="3786886"/>
            <a:chExt cx="7726680" cy="936713"/>
          </a:xfrm>
        </p:grpSpPr>
        <p:sp>
          <p:nvSpPr>
            <p:cNvPr id="38" name="Shape 28">
              <a:extLst>
                <a:ext uri="{FF2B5EF4-FFF2-40B4-BE49-F238E27FC236}">
                  <a16:creationId xmlns:a16="http://schemas.microsoft.com/office/drawing/2014/main" id="{E03E6A85-20B0-F5E0-F6A1-17BE0FDA5F71}"/>
                </a:ext>
              </a:extLst>
            </p:cNvPr>
            <p:cNvSpPr/>
            <p:nvPr/>
          </p:nvSpPr>
          <p:spPr>
            <a:xfrm>
              <a:off x="3794760" y="3786886"/>
              <a:ext cx="772668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39" name="Shape 29">
              <a:extLst>
                <a:ext uri="{FF2B5EF4-FFF2-40B4-BE49-F238E27FC236}">
                  <a16:creationId xmlns:a16="http://schemas.microsoft.com/office/drawing/2014/main" id="{7AECE526-282B-967B-57C3-82016FC863DD}"/>
                </a:ext>
              </a:extLst>
            </p:cNvPr>
            <p:cNvSpPr/>
            <p:nvPr/>
          </p:nvSpPr>
          <p:spPr>
            <a:xfrm>
              <a:off x="3986430" y="3864826"/>
              <a:ext cx="323442" cy="238913"/>
            </a:xfrm>
            <a:prstGeom prst="ellipse">
              <a:avLst/>
            </a:prstGeom>
            <a:solidFill>
              <a:schemeClr val="tx2">
                <a:lumMod val="50000"/>
                <a:lumOff val="50000"/>
              </a:schemeClr>
            </a:solidFill>
            <a:ln w="12700">
              <a:solidFill>
                <a:schemeClr val="tx2">
                  <a:lumMod val="50000"/>
                  <a:lumOff val="50000"/>
                </a:schemeClr>
              </a:solidFill>
              <a:prstDash val="solid"/>
            </a:ln>
          </p:spPr>
          <p:txBody>
            <a:bodyPr/>
            <a:lstStyle/>
            <a:p>
              <a:endParaRPr lang="en-CA"/>
            </a:p>
          </p:txBody>
        </p:sp>
        <p:sp>
          <p:nvSpPr>
            <p:cNvPr id="40" name="Text 30">
              <a:extLst>
                <a:ext uri="{FF2B5EF4-FFF2-40B4-BE49-F238E27FC236}">
                  <a16:creationId xmlns:a16="http://schemas.microsoft.com/office/drawing/2014/main" id="{16F1958B-C8BD-8213-E68D-E75117730634}"/>
                </a:ext>
              </a:extLst>
            </p:cNvPr>
            <p:cNvSpPr/>
            <p:nvPr/>
          </p:nvSpPr>
          <p:spPr>
            <a:xfrm>
              <a:off x="4431253" y="3899781"/>
              <a:ext cx="690372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In general</a:t>
              </a:r>
              <a:endParaRPr lang="en-US" dirty="0">
                <a:solidFill>
                  <a:schemeClr val="accent3">
                    <a:lumMod val="75000"/>
                  </a:schemeClr>
                </a:solidFill>
              </a:endParaRPr>
            </a:p>
          </p:txBody>
        </p:sp>
        <p:sp>
          <p:nvSpPr>
            <p:cNvPr id="41" name="Text 31">
              <a:extLst>
                <a:ext uri="{FF2B5EF4-FFF2-40B4-BE49-F238E27FC236}">
                  <a16:creationId xmlns:a16="http://schemas.microsoft.com/office/drawing/2014/main" id="{5BDE5957-94F7-EA68-8B43-1315E85F6067}"/>
                </a:ext>
              </a:extLst>
            </p:cNvPr>
            <p:cNvSpPr/>
            <p:nvPr/>
          </p:nvSpPr>
          <p:spPr>
            <a:xfrm>
              <a:off x="4419274" y="4174959"/>
              <a:ext cx="6903720" cy="548640"/>
            </a:xfrm>
            <a:prstGeom prst="rect">
              <a:avLst/>
            </a:prstGeom>
            <a:noFill/>
            <a:ln/>
          </p:spPr>
          <p:txBody>
            <a:bodyPr wrap="square" lIns="0" tIns="0" rIns="0" bIns="0" rtlCol="0" anchor="ctr"/>
            <a:lstStyle/>
            <a:p>
              <a:r>
                <a:rPr lang="en-US" sz="1600" dirty="0">
                  <a:solidFill>
                    <a:srgbClr val="18324A"/>
                  </a:solidFill>
                </a:rPr>
                <a:t>Mg–Al alloys keep the advantages of Mg while providing a tunable intermetallic system for better kinetics, thermodynamics, and processing studies.</a:t>
              </a:r>
              <a:endParaRPr lang="en-US" sz="1600" dirty="0"/>
            </a:p>
            <a:p>
              <a:pPr marL="285750" indent="-285750">
                <a:buFont typeface="Wingdings" panose="05000000000000000000" pitchFamily="2" charset="2"/>
                <a:buChar char="Ø"/>
              </a:pPr>
              <a:endParaRPr lang="en-US" sz="1600" dirty="0"/>
            </a:p>
          </p:txBody>
        </p:sp>
      </p:grpSp>
      <p:grpSp>
        <p:nvGrpSpPr>
          <p:cNvPr id="50" name="Group 49">
            <a:extLst>
              <a:ext uri="{FF2B5EF4-FFF2-40B4-BE49-F238E27FC236}">
                <a16:creationId xmlns:a16="http://schemas.microsoft.com/office/drawing/2014/main" id="{40C2A752-03F1-828F-98BB-471A4C74D1C3}"/>
              </a:ext>
            </a:extLst>
          </p:cNvPr>
          <p:cNvGrpSpPr/>
          <p:nvPr/>
        </p:nvGrpSpPr>
        <p:grpSpPr>
          <a:xfrm>
            <a:off x="3794759" y="3090672"/>
            <a:ext cx="7843127" cy="1602760"/>
            <a:chOff x="3782568" y="3090671"/>
            <a:chExt cx="3840480" cy="1437652"/>
          </a:xfrm>
        </p:grpSpPr>
        <p:grpSp>
          <p:nvGrpSpPr>
            <p:cNvPr id="27" name="Group 26">
              <a:extLst>
                <a:ext uri="{FF2B5EF4-FFF2-40B4-BE49-F238E27FC236}">
                  <a16:creationId xmlns:a16="http://schemas.microsoft.com/office/drawing/2014/main" id="{4D5213F2-8BD4-D3F7-7ABF-E659A2EA03C7}"/>
                </a:ext>
              </a:extLst>
            </p:cNvPr>
            <p:cNvGrpSpPr/>
            <p:nvPr/>
          </p:nvGrpSpPr>
          <p:grpSpPr>
            <a:xfrm>
              <a:off x="3782568" y="3090671"/>
              <a:ext cx="3840480" cy="1437652"/>
              <a:chOff x="3794760" y="2697480"/>
              <a:chExt cx="3794760" cy="877824"/>
            </a:xfrm>
          </p:grpSpPr>
          <p:sp>
            <p:nvSpPr>
              <p:cNvPr id="28" name="Shape 20">
                <a:extLst>
                  <a:ext uri="{FF2B5EF4-FFF2-40B4-BE49-F238E27FC236}">
                    <a16:creationId xmlns:a16="http://schemas.microsoft.com/office/drawing/2014/main" id="{6C2FD4D9-B9F1-6CF3-10F7-91A6712923BE}"/>
                  </a:ext>
                </a:extLst>
              </p:cNvPr>
              <p:cNvSpPr/>
              <p:nvPr/>
            </p:nvSpPr>
            <p:spPr>
              <a:xfrm>
                <a:off x="3794760" y="2697480"/>
                <a:ext cx="379476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30" name="Text 22">
                <a:extLst>
                  <a:ext uri="{FF2B5EF4-FFF2-40B4-BE49-F238E27FC236}">
                    <a16:creationId xmlns:a16="http://schemas.microsoft.com/office/drawing/2014/main" id="{FF608B5B-1BB8-67BB-2E3B-A3914F4A27C6}"/>
                  </a:ext>
                </a:extLst>
              </p:cNvPr>
              <p:cNvSpPr/>
              <p:nvPr/>
            </p:nvSpPr>
            <p:spPr>
              <a:xfrm>
                <a:off x="4149434" y="2793304"/>
                <a:ext cx="3085410" cy="164592"/>
              </a:xfrm>
              <a:prstGeom prst="rect">
                <a:avLst/>
              </a:prstGeom>
              <a:noFill/>
              <a:ln/>
            </p:spPr>
            <p:txBody>
              <a:bodyPr wrap="square" lIns="0" tIns="0" rIns="0" bIns="0" rtlCol="0" anchor="ctr"/>
              <a:lstStyle/>
              <a:p>
                <a:pPr marL="0" indent="0">
                  <a:buNone/>
                </a:pPr>
                <a:r>
                  <a:rPr lang="en-CA" b="1" dirty="0">
                    <a:solidFill>
                      <a:schemeClr val="accent3">
                        <a:lumMod val="75000"/>
                      </a:schemeClr>
                    </a:solidFill>
                  </a:rPr>
                  <a:t>Can lower effective hydride stability</a:t>
                </a:r>
              </a:p>
            </p:txBody>
          </p:sp>
          <p:sp>
            <p:nvSpPr>
              <p:cNvPr id="31" name="Text 23">
                <a:extLst>
                  <a:ext uri="{FF2B5EF4-FFF2-40B4-BE49-F238E27FC236}">
                    <a16:creationId xmlns:a16="http://schemas.microsoft.com/office/drawing/2014/main" id="{9EA0C8C0-E433-F4CE-46CA-38A96F3C7B3A}"/>
                  </a:ext>
                </a:extLst>
              </p:cNvPr>
              <p:cNvSpPr/>
              <p:nvPr/>
            </p:nvSpPr>
            <p:spPr>
              <a:xfrm>
                <a:off x="4152514" y="2950716"/>
                <a:ext cx="3393774" cy="548640"/>
              </a:xfrm>
              <a:prstGeom prst="rect">
                <a:avLst/>
              </a:prstGeom>
              <a:noFill/>
              <a:ln/>
            </p:spPr>
            <p:txBody>
              <a:bodyPr wrap="square" lIns="0" tIns="0" rIns="0" bIns="0" rtlCol="0" anchor="ctr"/>
              <a:lstStyle/>
              <a:p>
                <a:pPr marL="0" indent="0">
                  <a:buNone/>
                </a:pPr>
                <a:r>
                  <a:rPr lang="en-CA" sz="1600" dirty="0">
                    <a:solidFill>
                      <a:srgbClr val="1F2933"/>
                    </a:solidFill>
                  </a:rPr>
                  <a:t>Compared with pure MgH₂, the alloy’s diffusion pathway can make hydrogen release easier under practical conditions</a:t>
                </a:r>
                <a:endParaRPr lang="en-US" sz="1600" dirty="0"/>
              </a:p>
            </p:txBody>
          </p:sp>
        </p:grpSp>
        <p:sp>
          <p:nvSpPr>
            <p:cNvPr id="42" name="Shape 13">
              <a:extLst>
                <a:ext uri="{FF2B5EF4-FFF2-40B4-BE49-F238E27FC236}">
                  <a16:creationId xmlns:a16="http://schemas.microsoft.com/office/drawing/2014/main" id="{7E51601F-6A6F-4EB6-C2AC-0B304EA6402D}"/>
                </a:ext>
              </a:extLst>
            </p:cNvPr>
            <p:cNvSpPr/>
            <p:nvPr/>
          </p:nvSpPr>
          <p:spPr>
            <a:xfrm>
              <a:off x="3882260" y="3226664"/>
              <a:ext cx="160884" cy="298299"/>
            </a:xfrm>
            <a:prstGeom prst="ellipse">
              <a:avLst/>
            </a:prstGeom>
            <a:solidFill>
              <a:schemeClr val="accent2">
                <a:lumMod val="75000"/>
              </a:schemeClr>
            </a:solidFill>
            <a:ln w="12700">
              <a:solidFill>
                <a:schemeClr val="accent2">
                  <a:lumMod val="75000"/>
                </a:schemeClr>
              </a:solidFill>
              <a:prstDash val="solid"/>
            </a:ln>
          </p:spPr>
          <p:txBody>
            <a:bodyPr/>
            <a:lstStyle/>
            <a:p>
              <a:endParaRPr lang="en-CA"/>
            </a:p>
          </p:txBody>
        </p:sp>
      </p:grpSp>
      <p:sp>
        <p:nvSpPr>
          <p:cNvPr id="44" name="Shape 4">
            <a:extLst>
              <a:ext uri="{FF2B5EF4-FFF2-40B4-BE49-F238E27FC236}">
                <a16:creationId xmlns:a16="http://schemas.microsoft.com/office/drawing/2014/main" id="{2CC6FBFE-FD6C-4C7C-1CDF-C07A2DB4AE4F}"/>
              </a:ext>
            </a:extLst>
          </p:cNvPr>
          <p:cNvSpPr/>
          <p:nvPr/>
        </p:nvSpPr>
        <p:spPr>
          <a:xfrm>
            <a:off x="9829800" y="766121"/>
            <a:ext cx="1828800" cy="384048"/>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chemeClr val="accent3">
                    <a:lumMod val="75000"/>
                  </a:schemeClr>
                </a:solidFill>
              </a:rPr>
              <a:t>Material choice</a:t>
            </a:r>
          </a:p>
        </p:txBody>
      </p:sp>
      <p:sp>
        <p:nvSpPr>
          <p:cNvPr id="3" name="Text 2">
            <a:extLst>
              <a:ext uri="{FF2B5EF4-FFF2-40B4-BE49-F238E27FC236}">
                <a16:creationId xmlns:a16="http://schemas.microsoft.com/office/drawing/2014/main" id="{42325C80-94C5-0581-006E-ECEDF9161D17}"/>
              </a:ext>
            </a:extLst>
          </p:cNvPr>
          <p:cNvSpPr/>
          <p:nvPr/>
        </p:nvSpPr>
        <p:spPr>
          <a:xfrm>
            <a:off x="758952" y="712690"/>
            <a:ext cx="7223760" cy="457200"/>
          </a:xfrm>
          <a:prstGeom prst="rect">
            <a:avLst/>
          </a:prstGeom>
          <a:noFill/>
          <a:ln/>
        </p:spPr>
        <p:txBody>
          <a:bodyPr wrap="square" lIns="0" tIns="0" rIns="0" bIns="0" rtlCol="0" anchor="ctr"/>
          <a:lstStyle/>
          <a:p>
            <a:pPr marL="342900" indent="-342900">
              <a:buFont typeface="Wingdings" panose="05000000000000000000" pitchFamily="2" charset="2"/>
              <a:buChar char="q"/>
            </a:pPr>
            <a:r>
              <a:rPr lang="en-US" sz="2000" b="1" dirty="0">
                <a:solidFill>
                  <a:schemeClr val="accent3">
                    <a:lumMod val="75000"/>
                  </a:schemeClr>
                </a:solidFill>
                <a:latin typeface="Aptos Display" pitchFamily="34" charset="0"/>
                <a:ea typeface="Aptos Display" pitchFamily="34" charset="-122"/>
                <a:cs typeface="Aptos Display" pitchFamily="34" charset="-120"/>
              </a:rPr>
              <a:t>Why Mg–Al alloys?</a:t>
            </a:r>
          </a:p>
        </p:txBody>
      </p:sp>
      <p:grpSp>
        <p:nvGrpSpPr>
          <p:cNvPr id="52" name="Group 51">
            <a:extLst>
              <a:ext uri="{FF2B5EF4-FFF2-40B4-BE49-F238E27FC236}">
                <a16:creationId xmlns:a16="http://schemas.microsoft.com/office/drawing/2014/main" id="{259036B7-D1E4-D758-D232-CBDE0E282207}"/>
              </a:ext>
            </a:extLst>
          </p:cNvPr>
          <p:cNvGrpSpPr/>
          <p:nvPr/>
        </p:nvGrpSpPr>
        <p:grpSpPr>
          <a:xfrm>
            <a:off x="734568" y="1494203"/>
            <a:ext cx="2852928" cy="4407408"/>
            <a:chOff x="734568" y="1494203"/>
            <a:chExt cx="2852928" cy="4407408"/>
          </a:xfrm>
        </p:grpSpPr>
        <p:sp>
          <p:nvSpPr>
            <p:cNvPr id="9" name="Shape 6">
              <a:extLst>
                <a:ext uri="{FF2B5EF4-FFF2-40B4-BE49-F238E27FC236}">
                  <a16:creationId xmlns:a16="http://schemas.microsoft.com/office/drawing/2014/main" id="{D2E18D34-2C26-38B4-79C9-252F454A41E1}"/>
                </a:ext>
              </a:extLst>
            </p:cNvPr>
            <p:cNvSpPr/>
            <p:nvPr/>
          </p:nvSpPr>
          <p:spPr>
            <a:xfrm>
              <a:off x="734568" y="1494203"/>
              <a:ext cx="2852928" cy="4407408"/>
            </a:xfrm>
            <a:prstGeom prst="roundRect">
              <a:avLst>
                <a:gd name="adj" fmla="val 2564"/>
              </a:avLst>
            </a:prstGeom>
            <a:ln/>
          </p:spPr>
          <p:style>
            <a:lnRef idx="2">
              <a:schemeClr val="accent3"/>
            </a:lnRef>
            <a:fillRef idx="1">
              <a:schemeClr val="lt1"/>
            </a:fillRef>
            <a:effectRef idx="0">
              <a:schemeClr val="accent3"/>
            </a:effectRef>
            <a:fontRef idx="minor">
              <a:schemeClr val="dk1"/>
            </a:fontRef>
          </p:style>
          <p:txBody>
            <a:bodyPr/>
            <a:lstStyle/>
            <a:p>
              <a:endParaRPr lang="en-CA"/>
            </a:p>
          </p:txBody>
        </p:sp>
        <p:sp>
          <p:nvSpPr>
            <p:cNvPr id="6" name="Text 7">
              <a:extLst>
                <a:ext uri="{FF2B5EF4-FFF2-40B4-BE49-F238E27FC236}">
                  <a16:creationId xmlns:a16="http://schemas.microsoft.com/office/drawing/2014/main" id="{01267024-D3C2-6FD4-CFEC-148344465DCF}"/>
                </a:ext>
              </a:extLst>
            </p:cNvPr>
            <p:cNvSpPr/>
            <p:nvPr/>
          </p:nvSpPr>
          <p:spPr>
            <a:xfrm>
              <a:off x="955548" y="1724413"/>
              <a:ext cx="1097280" cy="274320"/>
            </a:xfrm>
            <a:prstGeom prst="rect">
              <a:avLst/>
            </a:prstGeom>
            <a:noFill/>
            <a:ln/>
          </p:spPr>
          <p:txBody>
            <a:bodyPr wrap="square" lIns="0" tIns="0" rIns="0" bIns="0" rtlCol="0" anchor="ctr"/>
            <a:lstStyle/>
            <a:p>
              <a:pPr marL="0" indent="0" algn="ctr">
                <a:buNone/>
              </a:pPr>
              <a:r>
                <a:rPr lang="en-US" sz="1800" b="1" dirty="0">
                  <a:solidFill>
                    <a:srgbClr val="18324A"/>
                  </a:solidFill>
                </a:rPr>
                <a:t>Mg base</a:t>
              </a:r>
              <a:endParaRPr lang="en-US" sz="1800" dirty="0"/>
            </a:p>
          </p:txBody>
        </p:sp>
        <p:sp>
          <p:nvSpPr>
            <p:cNvPr id="15" name="Text 9">
              <a:extLst>
                <a:ext uri="{FF2B5EF4-FFF2-40B4-BE49-F238E27FC236}">
                  <a16:creationId xmlns:a16="http://schemas.microsoft.com/office/drawing/2014/main" id="{18BB4A29-1FDE-68A2-9A81-7E0F93B47353}"/>
                </a:ext>
              </a:extLst>
            </p:cNvPr>
            <p:cNvSpPr/>
            <p:nvPr/>
          </p:nvSpPr>
          <p:spPr>
            <a:xfrm>
              <a:off x="2340864" y="1724413"/>
              <a:ext cx="1143000" cy="274320"/>
            </a:xfrm>
            <a:prstGeom prst="rect">
              <a:avLst/>
            </a:prstGeom>
            <a:noFill/>
            <a:ln/>
          </p:spPr>
          <p:txBody>
            <a:bodyPr wrap="square" lIns="0" tIns="0" rIns="0" bIns="0" rtlCol="0" anchor="ctr"/>
            <a:lstStyle/>
            <a:p>
              <a:pPr marL="0" indent="0" algn="ctr">
                <a:buNone/>
              </a:pPr>
              <a:r>
                <a:rPr lang="en-US" sz="1800" b="1" dirty="0">
                  <a:solidFill>
                    <a:srgbClr val="18324A"/>
                  </a:solidFill>
                </a:rPr>
                <a:t>Al modifier</a:t>
              </a:r>
              <a:endParaRPr lang="en-US" sz="1800" dirty="0"/>
            </a:p>
          </p:txBody>
        </p:sp>
        <p:sp>
          <p:nvSpPr>
            <p:cNvPr id="16" name="Text 8">
              <a:extLst>
                <a:ext uri="{FF2B5EF4-FFF2-40B4-BE49-F238E27FC236}">
                  <a16:creationId xmlns:a16="http://schemas.microsoft.com/office/drawing/2014/main" id="{790EEED8-F046-8853-B1E8-67B448D87380}"/>
                </a:ext>
              </a:extLst>
            </p:cNvPr>
            <p:cNvSpPr/>
            <p:nvPr/>
          </p:nvSpPr>
          <p:spPr>
            <a:xfrm flipV="1">
              <a:off x="2029968" y="1767820"/>
              <a:ext cx="228600" cy="241640"/>
            </a:xfrm>
            <a:prstGeom prst="rect">
              <a:avLst/>
            </a:prstGeom>
            <a:noFill/>
            <a:ln/>
          </p:spPr>
          <p:txBody>
            <a:bodyPr wrap="square" lIns="0" tIns="0" rIns="0" bIns="0" rtlCol="0" anchor="ctr"/>
            <a:lstStyle/>
            <a:p>
              <a:pPr marL="0" indent="0" algn="ctr">
                <a:buNone/>
              </a:pPr>
              <a:r>
                <a:rPr lang="en-US" sz="1800" b="1" dirty="0">
                  <a:solidFill>
                    <a:srgbClr val="6F7E8C"/>
                  </a:solidFill>
                </a:rPr>
                <a:t>+</a:t>
              </a:r>
              <a:endParaRPr lang="en-US" sz="1800" dirty="0"/>
            </a:p>
          </p:txBody>
        </p:sp>
        <p:sp>
          <p:nvSpPr>
            <p:cNvPr id="29" name="Shape 10">
              <a:extLst>
                <a:ext uri="{FF2B5EF4-FFF2-40B4-BE49-F238E27FC236}">
                  <a16:creationId xmlns:a16="http://schemas.microsoft.com/office/drawing/2014/main" id="{63B48E1E-AE43-49E4-59D1-038C80544337}"/>
                </a:ext>
              </a:extLst>
            </p:cNvPr>
            <p:cNvSpPr/>
            <p:nvPr/>
          </p:nvSpPr>
          <p:spPr>
            <a:xfrm>
              <a:off x="1069848" y="2056822"/>
              <a:ext cx="868680" cy="868680"/>
            </a:xfrm>
            <a:prstGeom prst="ellipse">
              <a:avLst/>
            </a:prstGeom>
            <a:solidFill>
              <a:schemeClr val="accent6">
                <a:lumMod val="75000"/>
              </a:schemeClr>
            </a:solidFill>
            <a:ln w="12700">
              <a:solidFill>
                <a:srgbClr val="2C8C99"/>
              </a:solidFill>
              <a:prstDash val="solid"/>
            </a:ln>
          </p:spPr>
          <p:txBody>
            <a:bodyPr/>
            <a:lstStyle/>
            <a:p>
              <a:endParaRPr lang="en-CA"/>
            </a:p>
          </p:txBody>
        </p:sp>
        <p:sp>
          <p:nvSpPr>
            <p:cNvPr id="34" name="Shape 11">
              <a:extLst>
                <a:ext uri="{FF2B5EF4-FFF2-40B4-BE49-F238E27FC236}">
                  <a16:creationId xmlns:a16="http://schemas.microsoft.com/office/drawing/2014/main" id="{D0ABDFFE-8F3A-CDB4-17CF-82CC94649C2F}"/>
                </a:ext>
              </a:extLst>
            </p:cNvPr>
            <p:cNvSpPr/>
            <p:nvPr/>
          </p:nvSpPr>
          <p:spPr>
            <a:xfrm>
              <a:off x="2396444" y="2080157"/>
              <a:ext cx="868680" cy="868680"/>
            </a:xfrm>
            <a:prstGeom prst="ellipse">
              <a:avLst/>
            </a:prstGeom>
            <a:solidFill>
              <a:srgbClr val="F0C46A"/>
            </a:solidFill>
            <a:ln w="12700">
              <a:solidFill>
                <a:srgbClr val="F0C46A"/>
              </a:solidFill>
              <a:prstDash val="solid"/>
            </a:ln>
          </p:spPr>
          <p:txBody>
            <a:bodyPr/>
            <a:lstStyle/>
            <a:p>
              <a:endParaRPr lang="en-CA"/>
            </a:p>
          </p:txBody>
        </p:sp>
        <p:sp>
          <p:nvSpPr>
            <p:cNvPr id="45" name="Shape 12">
              <a:extLst>
                <a:ext uri="{FF2B5EF4-FFF2-40B4-BE49-F238E27FC236}">
                  <a16:creationId xmlns:a16="http://schemas.microsoft.com/office/drawing/2014/main" id="{3808EE7A-E5CE-1032-E84C-EBB975C0F1BB}"/>
                </a:ext>
              </a:extLst>
            </p:cNvPr>
            <p:cNvSpPr/>
            <p:nvPr/>
          </p:nvSpPr>
          <p:spPr>
            <a:xfrm>
              <a:off x="1367028" y="3105074"/>
              <a:ext cx="1783080" cy="502920"/>
            </a:xfrm>
            <a:prstGeom prst="chevron">
              <a:avLst/>
            </a:prstGeom>
            <a:ln/>
          </p:spPr>
          <p:style>
            <a:lnRef idx="2">
              <a:schemeClr val="accent3"/>
            </a:lnRef>
            <a:fillRef idx="1">
              <a:schemeClr val="lt1"/>
            </a:fillRef>
            <a:effectRef idx="0">
              <a:schemeClr val="accent3"/>
            </a:effectRef>
            <a:fontRef idx="minor">
              <a:schemeClr val="dk1"/>
            </a:fontRef>
          </p:style>
          <p:txBody>
            <a:bodyPr/>
            <a:lstStyle/>
            <a:p>
              <a:endParaRPr lang="en-CA"/>
            </a:p>
          </p:txBody>
        </p:sp>
        <p:sp>
          <p:nvSpPr>
            <p:cNvPr id="46" name="Text 13">
              <a:extLst>
                <a:ext uri="{FF2B5EF4-FFF2-40B4-BE49-F238E27FC236}">
                  <a16:creationId xmlns:a16="http://schemas.microsoft.com/office/drawing/2014/main" id="{C482020E-8B74-618F-36F2-D5424515FF5B}"/>
                </a:ext>
              </a:extLst>
            </p:cNvPr>
            <p:cNvSpPr/>
            <p:nvPr/>
          </p:nvSpPr>
          <p:spPr>
            <a:xfrm>
              <a:off x="1526375" y="3274238"/>
              <a:ext cx="1417320" cy="164592"/>
            </a:xfrm>
            <a:prstGeom prst="rect">
              <a:avLst/>
            </a:prstGeom>
            <a:noFill/>
            <a:ln/>
          </p:spPr>
          <p:txBody>
            <a:bodyPr wrap="square" lIns="0" tIns="0" rIns="0" bIns="0" rtlCol="0" anchor="ctr"/>
            <a:lstStyle/>
            <a:p>
              <a:pPr marL="0" indent="0" algn="ctr">
                <a:buNone/>
              </a:pPr>
              <a:r>
                <a:rPr lang="en-US" sz="1250" b="1" dirty="0">
                  <a:solidFill>
                    <a:schemeClr val="accent3">
                      <a:lumMod val="75000"/>
                    </a:schemeClr>
                  </a:solidFill>
                </a:rPr>
                <a:t>intermetallic design</a:t>
              </a:r>
              <a:endParaRPr lang="en-US" sz="1250" dirty="0">
                <a:solidFill>
                  <a:schemeClr val="accent3">
                    <a:lumMod val="75000"/>
                  </a:schemeClr>
                </a:solidFill>
              </a:endParaRPr>
            </a:p>
          </p:txBody>
        </p:sp>
        <p:sp>
          <p:nvSpPr>
            <p:cNvPr id="47" name="Text 14">
              <a:extLst>
                <a:ext uri="{FF2B5EF4-FFF2-40B4-BE49-F238E27FC236}">
                  <a16:creationId xmlns:a16="http://schemas.microsoft.com/office/drawing/2014/main" id="{8DEED3DC-1598-94E5-737B-2974CE7B368F}"/>
                </a:ext>
              </a:extLst>
            </p:cNvPr>
            <p:cNvSpPr/>
            <p:nvPr/>
          </p:nvSpPr>
          <p:spPr>
            <a:xfrm>
              <a:off x="886968" y="4415902"/>
              <a:ext cx="2514600" cy="658368"/>
            </a:xfrm>
            <a:prstGeom prst="rect">
              <a:avLst/>
            </a:prstGeom>
            <a:noFill/>
            <a:ln/>
          </p:spPr>
          <p:txBody>
            <a:bodyPr wrap="square" lIns="0" tIns="0" rIns="0" bIns="0" rtlCol="0" anchor="ctr"/>
            <a:lstStyle/>
            <a:p>
              <a:pPr marL="0" indent="0" algn="ctr">
                <a:buNone/>
              </a:pPr>
              <a:r>
                <a:rPr lang="en-US" sz="2000" b="1" dirty="0">
                  <a:solidFill>
                    <a:srgbClr val="C00000"/>
                  </a:solidFill>
                </a:rPr>
                <a:t>β-Mg₁₇Al₁₂</a:t>
              </a:r>
              <a:endParaRPr lang="en-US" sz="2000" dirty="0">
                <a:solidFill>
                  <a:srgbClr val="C00000"/>
                </a:solidFill>
              </a:endParaRPr>
            </a:p>
            <a:p>
              <a:pPr marL="0" indent="0" algn="ctr">
                <a:buNone/>
              </a:pPr>
              <a:r>
                <a:rPr lang="en-US" sz="2000" b="1" dirty="0">
                  <a:solidFill>
                    <a:srgbClr val="C00000"/>
                  </a:solidFill>
                </a:rPr>
                <a:t>γ-Mg₂Al₃</a:t>
              </a:r>
              <a:endParaRPr lang="en-US" sz="2000" dirty="0">
                <a:solidFill>
                  <a:srgbClr val="C00000"/>
                </a:solidFill>
              </a:endParaRPr>
            </a:p>
          </p:txBody>
        </p:sp>
      </p:grpSp>
      <p:grpSp>
        <p:nvGrpSpPr>
          <p:cNvPr id="53" name="Group 52">
            <a:extLst>
              <a:ext uri="{FF2B5EF4-FFF2-40B4-BE49-F238E27FC236}">
                <a16:creationId xmlns:a16="http://schemas.microsoft.com/office/drawing/2014/main" id="{D4D1E3D4-B7E6-3DF9-D7CC-85581770A5ED}"/>
              </a:ext>
            </a:extLst>
          </p:cNvPr>
          <p:cNvGrpSpPr/>
          <p:nvPr/>
        </p:nvGrpSpPr>
        <p:grpSpPr>
          <a:xfrm>
            <a:off x="7818120" y="1619823"/>
            <a:ext cx="3840480" cy="1333754"/>
            <a:chOff x="7818120" y="1619823"/>
            <a:chExt cx="3840480" cy="1333754"/>
          </a:xfrm>
        </p:grpSpPr>
        <p:grpSp>
          <p:nvGrpSpPr>
            <p:cNvPr id="22" name="Group 21">
              <a:extLst>
                <a:ext uri="{FF2B5EF4-FFF2-40B4-BE49-F238E27FC236}">
                  <a16:creationId xmlns:a16="http://schemas.microsoft.com/office/drawing/2014/main" id="{0EC673E8-F5E5-5140-93EC-4FC4D06666E6}"/>
                </a:ext>
              </a:extLst>
            </p:cNvPr>
            <p:cNvGrpSpPr/>
            <p:nvPr/>
          </p:nvGrpSpPr>
          <p:grpSpPr>
            <a:xfrm>
              <a:off x="7818120" y="1619823"/>
              <a:ext cx="3840480" cy="1333754"/>
              <a:chOff x="7818120" y="1664208"/>
              <a:chExt cx="3703320" cy="877824"/>
            </a:xfrm>
          </p:grpSpPr>
          <p:sp>
            <p:nvSpPr>
              <p:cNvPr id="23" name="Shape 16">
                <a:extLst>
                  <a:ext uri="{FF2B5EF4-FFF2-40B4-BE49-F238E27FC236}">
                    <a16:creationId xmlns:a16="http://schemas.microsoft.com/office/drawing/2014/main" id="{A4AA0ACD-190C-5CB9-BA14-3A2E8C9C84DA}"/>
                  </a:ext>
                </a:extLst>
              </p:cNvPr>
              <p:cNvSpPr/>
              <p:nvPr/>
            </p:nvSpPr>
            <p:spPr>
              <a:xfrm>
                <a:off x="7818120" y="1664208"/>
                <a:ext cx="3703320" cy="877824"/>
              </a:xfrm>
              <a:prstGeom prst="roundRect">
                <a:avLst>
                  <a:gd name="adj" fmla="val 6250"/>
                </a:avLst>
              </a:prstGeom>
              <a:solidFill>
                <a:srgbClr val="FFFFFF"/>
              </a:solidFill>
              <a:ln w="12700">
                <a:solidFill>
                  <a:srgbClr val="D8E3EA"/>
                </a:solidFill>
                <a:prstDash val="solid"/>
              </a:ln>
              <a:effectLst>
                <a:outerShdw blurRad="19050" dist="7620" dir="2700000" algn="bl" rotWithShape="0">
                  <a:srgbClr val="000000">
                    <a:alpha val="12000"/>
                  </a:srgbClr>
                </a:outerShdw>
              </a:effectLst>
            </p:spPr>
            <p:txBody>
              <a:bodyPr/>
              <a:lstStyle/>
              <a:p>
                <a:endParaRPr lang="en-CA"/>
              </a:p>
            </p:txBody>
          </p:sp>
          <p:sp>
            <p:nvSpPr>
              <p:cNvPr id="25" name="Text 18">
                <a:extLst>
                  <a:ext uri="{FF2B5EF4-FFF2-40B4-BE49-F238E27FC236}">
                    <a16:creationId xmlns:a16="http://schemas.microsoft.com/office/drawing/2014/main" id="{A01EC2C9-233B-41BB-4A44-3936B2FB947F}"/>
                  </a:ext>
                </a:extLst>
              </p:cNvPr>
              <p:cNvSpPr/>
              <p:nvPr/>
            </p:nvSpPr>
            <p:spPr>
              <a:xfrm>
                <a:off x="8458200" y="1746467"/>
                <a:ext cx="2880360" cy="164592"/>
              </a:xfrm>
              <a:prstGeom prst="rect">
                <a:avLst/>
              </a:prstGeom>
              <a:noFill/>
              <a:ln/>
            </p:spPr>
            <p:txBody>
              <a:bodyPr wrap="square" lIns="0" tIns="0" rIns="0" bIns="0" rtlCol="0" anchor="ctr"/>
              <a:lstStyle/>
              <a:p>
                <a:pPr marL="0" indent="0">
                  <a:buNone/>
                </a:pPr>
                <a:r>
                  <a:rPr lang="en-US" b="1" dirty="0">
                    <a:solidFill>
                      <a:schemeClr val="accent3">
                        <a:lumMod val="75000"/>
                      </a:schemeClr>
                    </a:solidFill>
                  </a:rPr>
                  <a:t>Forms useful intermetallic</a:t>
                </a:r>
              </a:p>
            </p:txBody>
          </p:sp>
          <p:sp>
            <p:nvSpPr>
              <p:cNvPr id="26" name="Text 19">
                <a:extLst>
                  <a:ext uri="{FF2B5EF4-FFF2-40B4-BE49-F238E27FC236}">
                    <a16:creationId xmlns:a16="http://schemas.microsoft.com/office/drawing/2014/main" id="{0CC5B3DA-2197-D014-B601-6C51C4279C16}"/>
                  </a:ext>
                </a:extLst>
              </p:cNvPr>
              <p:cNvSpPr/>
              <p:nvPr/>
            </p:nvSpPr>
            <p:spPr>
              <a:xfrm>
                <a:off x="8458199" y="1993317"/>
                <a:ext cx="3043267" cy="458606"/>
              </a:xfrm>
              <a:prstGeom prst="rect">
                <a:avLst/>
              </a:prstGeom>
              <a:noFill/>
              <a:ln/>
            </p:spPr>
            <p:txBody>
              <a:bodyPr wrap="square" lIns="0" tIns="0" rIns="0" bIns="0" rtlCol="0" anchor="ctr"/>
              <a:lstStyle/>
              <a:p>
                <a:pPr marL="0" indent="0">
                  <a:buNone/>
                </a:pPr>
                <a:r>
                  <a:rPr lang="en-CA" sz="1600" dirty="0">
                    <a:solidFill>
                      <a:srgbClr val="1F2933"/>
                    </a:solidFill>
                  </a:rPr>
                  <a:t>The Mg–Al system provides well-defined phases such as β-Mg₁₇Al₁₂ for structure–property studies.</a:t>
                </a:r>
              </a:p>
            </p:txBody>
          </p:sp>
        </p:grpSp>
        <p:sp>
          <p:nvSpPr>
            <p:cNvPr id="49" name="Shape 13">
              <a:extLst>
                <a:ext uri="{FF2B5EF4-FFF2-40B4-BE49-F238E27FC236}">
                  <a16:creationId xmlns:a16="http://schemas.microsoft.com/office/drawing/2014/main" id="{3DF4884B-B2D7-6835-E2CE-A124E59F8CEB}"/>
                </a:ext>
              </a:extLst>
            </p:cNvPr>
            <p:cNvSpPr/>
            <p:nvPr/>
          </p:nvSpPr>
          <p:spPr>
            <a:xfrm>
              <a:off x="8004048" y="1714949"/>
              <a:ext cx="329184" cy="329184"/>
            </a:xfrm>
            <a:prstGeom prst="ellipse">
              <a:avLst/>
            </a:prstGeom>
            <a:solidFill>
              <a:srgbClr val="F0C46A"/>
            </a:solidFill>
            <a:ln w="12700">
              <a:solidFill>
                <a:srgbClr val="F0C46A"/>
              </a:solidFill>
              <a:prstDash val="solid"/>
            </a:ln>
          </p:spPr>
          <p:txBody>
            <a:bodyPr/>
            <a:lstStyle/>
            <a:p>
              <a:endParaRPr lang="en-CA"/>
            </a:p>
          </p:txBody>
        </p:sp>
      </p:grpSp>
      <p:sp>
        <p:nvSpPr>
          <p:cNvPr id="8" name="Rectangle 1">
            <a:extLst>
              <a:ext uri="{FF2B5EF4-FFF2-40B4-BE49-F238E27FC236}">
                <a16:creationId xmlns:a16="http://schemas.microsoft.com/office/drawing/2014/main" id="{A3CD6D1C-2A18-A7C8-F005-6F87A46C9FCE}"/>
              </a:ext>
            </a:extLst>
          </p:cNvPr>
          <p:cNvSpPr>
            <a:spLocks noGrp="1" noChangeArrowheads="1"/>
          </p:cNvSpPr>
          <p:nvPr>
            <p:ph type="ftr" sz="quarter" idx="11"/>
          </p:nvPr>
        </p:nvSpPr>
        <p:spPr bwMode="auto">
          <a:xfrm>
            <a:off x="758825" y="6414829"/>
            <a:ext cx="4573000" cy="1846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457056" tIns="0"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u="none" strike="noStrike" cap="none" normalizeH="0" baseline="0" dirty="0">
                <a:ln>
                  <a:noFill/>
                </a:ln>
                <a:solidFill>
                  <a:schemeClr val="tx1"/>
                </a:solidFill>
                <a:effectLst/>
                <a:cs typeface="Times New Roman" panose="02020603050405020304" pitchFamily="18" charset="0"/>
              </a:rPr>
              <a:t>S. </a:t>
            </a:r>
            <a:r>
              <a:rPr kumimoji="0" lang="en-US" altLang="en-US" sz="1200" u="none" strike="noStrike" cap="none" normalizeH="0" baseline="0" dirty="0" err="1">
                <a:ln>
                  <a:noFill/>
                </a:ln>
                <a:solidFill>
                  <a:schemeClr val="tx1"/>
                </a:solidFill>
                <a:effectLst/>
                <a:cs typeface="Times New Roman" panose="02020603050405020304" pitchFamily="18" charset="0"/>
              </a:rPr>
              <a:t>Bouaricha</a:t>
            </a:r>
            <a:r>
              <a:rPr kumimoji="0" lang="en-US" altLang="en-US" sz="1200" u="none" strike="noStrike" cap="none" normalizeH="0" baseline="0" dirty="0">
                <a:ln>
                  <a:noFill/>
                </a:ln>
                <a:solidFill>
                  <a:schemeClr val="tx1"/>
                </a:solidFill>
                <a:effectLst/>
                <a:cs typeface="Times New Roman" panose="02020603050405020304" pitchFamily="18" charset="0"/>
              </a:rPr>
              <a:t> et al., Journal of Alloys and Compounds. 297, 282–293 (2000).</a:t>
            </a:r>
            <a:endParaRPr kumimoji="0" lang="en-US" altLang="en-US" sz="180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9279943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5A4E851B-1FA1-EB20-8DE0-B4645941E735}"/>
              </a:ext>
            </a:extLst>
          </p:cNvPr>
          <p:cNvSpPr>
            <a:spLocks noGrp="1"/>
          </p:cNvSpPr>
          <p:nvPr>
            <p:ph type="ftr" sz="quarter" idx="11"/>
          </p:nvPr>
        </p:nvSpPr>
        <p:spPr>
          <a:xfrm>
            <a:off x="277118" y="6400749"/>
            <a:ext cx="4993060" cy="276326"/>
          </a:xfrm>
        </p:spPr>
        <p:txBody>
          <a:bodyPr/>
          <a:lstStyle/>
          <a:p>
            <a:pPr algn="l"/>
            <a:r>
              <a:rPr lang="en-US" dirty="0">
                <a:solidFill>
                  <a:schemeClr val="tx1"/>
                </a:solidFill>
              </a:rPr>
              <a:t>H. Yabe, T. Kuji, Journal of Alloys and Compounds. 433, 241–245 (2006).</a:t>
            </a:r>
            <a:endParaRPr lang="fr-CA" dirty="0">
              <a:solidFill>
                <a:schemeClr val="tx1"/>
              </a:solidFill>
            </a:endParaRPr>
          </a:p>
        </p:txBody>
      </p:sp>
      <p:sp>
        <p:nvSpPr>
          <p:cNvPr id="5" name="Slide Number Placeholder 4">
            <a:extLst>
              <a:ext uri="{FF2B5EF4-FFF2-40B4-BE49-F238E27FC236}">
                <a16:creationId xmlns:a16="http://schemas.microsoft.com/office/drawing/2014/main" id="{A300FFAA-1638-F28A-07FB-E214E34BA4C3}"/>
              </a:ext>
            </a:extLst>
          </p:cNvPr>
          <p:cNvSpPr>
            <a:spLocks noGrp="1"/>
          </p:cNvSpPr>
          <p:nvPr>
            <p:ph type="sldNum" sz="quarter" idx="12"/>
          </p:nvPr>
        </p:nvSpPr>
        <p:spPr/>
        <p:txBody>
          <a:bodyPr/>
          <a:lstStyle/>
          <a:p>
            <a:fld id="{DB89D9A3-12E0-4804-80D3-9B5978894684}" type="slidenum">
              <a:rPr lang="fr-CA" smtClean="0"/>
              <a:t>6</a:t>
            </a:fld>
            <a:endParaRPr lang="fr-CA"/>
          </a:p>
        </p:txBody>
      </p:sp>
      <p:cxnSp>
        <p:nvCxnSpPr>
          <p:cNvPr id="6" name="Straight Connector 5">
            <a:extLst>
              <a:ext uri="{FF2B5EF4-FFF2-40B4-BE49-F238E27FC236}">
                <a16:creationId xmlns:a16="http://schemas.microsoft.com/office/drawing/2014/main" id="{81092DBA-6DAF-FDC4-85E9-818390BEBE9C}"/>
              </a:ext>
            </a:extLst>
          </p:cNvPr>
          <p:cNvCxnSpPr/>
          <p:nvPr/>
        </p:nvCxnSpPr>
        <p:spPr>
          <a:xfrm>
            <a:off x="0" y="615693"/>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6D0F38FC-F194-506B-4275-101223BF4FF9}"/>
              </a:ext>
            </a:extLst>
          </p:cNvPr>
          <p:cNvSpPr txBox="1"/>
          <p:nvPr>
            <p:custDataLst>
              <p:tags r:id="rId1"/>
            </p:custDataLst>
          </p:nvPr>
        </p:nvSpPr>
        <p:spPr>
          <a:xfrm>
            <a:off x="822960" y="142302"/>
            <a:ext cx="7719164" cy="461665"/>
          </a:xfrm>
          <a:prstGeom prst="rect">
            <a:avLst/>
          </a:prstGeom>
          <a:noFill/>
        </p:spPr>
        <p:txBody>
          <a:bodyPr wrap="none" rtlCol="0">
            <a:spAutoFit/>
          </a:bodyPr>
          <a:lstStyle/>
          <a:p>
            <a:r>
              <a:rPr lang="en-CA" sz="2400" b="1" dirty="0">
                <a:solidFill>
                  <a:schemeClr val="accent6">
                    <a:lumMod val="50000"/>
                  </a:schemeClr>
                </a:solidFill>
              </a:rPr>
              <a:t>Introduction – Hydrogenation mechanism of Mg</a:t>
            </a:r>
            <a:r>
              <a:rPr lang="en-CA" sz="1600" b="1" dirty="0">
                <a:solidFill>
                  <a:schemeClr val="accent6">
                    <a:lumMod val="50000"/>
                  </a:schemeClr>
                </a:solidFill>
              </a:rPr>
              <a:t>17</a:t>
            </a:r>
            <a:r>
              <a:rPr lang="en-CA" sz="2400" b="1" dirty="0">
                <a:solidFill>
                  <a:schemeClr val="accent6">
                    <a:lumMod val="50000"/>
                  </a:schemeClr>
                </a:solidFill>
              </a:rPr>
              <a:t>Al</a:t>
            </a:r>
            <a:r>
              <a:rPr lang="en-CA" sz="1600" b="1" dirty="0">
                <a:solidFill>
                  <a:schemeClr val="accent6">
                    <a:lumMod val="50000"/>
                  </a:schemeClr>
                </a:solidFill>
              </a:rPr>
              <a:t>12</a:t>
            </a:r>
            <a:endParaRPr lang="fr-CA" sz="2400" b="1" dirty="0">
              <a:solidFill>
                <a:schemeClr val="accent6">
                  <a:lumMod val="50000"/>
                </a:schemeClr>
              </a:solidFill>
            </a:endParaRPr>
          </a:p>
        </p:txBody>
      </p:sp>
      <p:sp>
        <p:nvSpPr>
          <p:cNvPr id="8" name="Shape 4">
            <a:extLst>
              <a:ext uri="{FF2B5EF4-FFF2-40B4-BE49-F238E27FC236}">
                <a16:creationId xmlns:a16="http://schemas.microsoft.com/office/drawing/2014/main" id="{39F7B192-3495-33AF-07D2-62252BA867FA}"/>
              </a:ext>
            </a:extLst>
          </p:cNvPr>
          <p:cNvSpPr/>
          <p:nvPr/>
        </p:nvSpPr>
        <p:spPr>
          <a:xfrm>
            <a:off x="563880" y="754145"/>
            <a:ext cx="11134784" cy="864909"/>
          </a:xfrm>
          <a:prstGeom prst="roundRect">
            <a:avLst>
              <a:gd name="adj" fmla="val 10667"/>
            </a:avLst>
          </a:prstGeom>
          <a:solidFill>
            <a:srgbClr val="FBFBFB"/>
          </a:solidFill>
          <a:ln>
            <a:solidFill>
              <a:srgbClr val="EBFFEB"/>
            </a:solidFill>
          </a:ln>
        </p:spPr>
        <p:style>
          <a:lnRef idx="2">
            <a:schemeClr val="accent3"/>
          </a:lnRef>
          <a:fillRef idx="1">
            <a:schemeClr val="lt1"/>
          </a:fillRef>
          <a:effectRef idx="0">
            <a:schemeClr val="accent3"/>
          </a:effectRef>
          <a:fontRef idx="minor">
            <a:schemeClr val="dk1"/>
          </a:fontRef>
        </p:style>
        <p:txBody>
          <a:bodyPr/>
          <a:lstStyle/>
          <a:p>
            <a:endParaRPr lang="en-CA"/>
          </a:p>
        </p:txBody>
      </p:sp>
      <p:sp>
        <p:nvSpPr>
          <p:cNvPr id="9" name="Text 5">
            <a:extLst>
              <a:ext uri="{FF2B5EF4-FFF2-40B4-BE49-F238E27FC236}">
                <a16:creationId xmlns:a16="http://schemas.microsoft.com/office/drawing/2014/main" id="{BDAEAE26-9A98-D65E-703A-706811A14A77}"/>
              </a:ext>
            </a:extLst>
          </p:cNvPr>
          <p:cNvSpPr/>
          <p:nvPr/>
        </p:nvSpPr>
        <p:spPr>
          <a:xfrm>
            <a:off x="822960" y="1078992"/>
            <a:ext cx="10515600" cy="320040"/>
          </a:xfrm>
          <a:prstGeom prst="rect">
            <a:avLst/>
          </a:prstGeom>
          <a:noFill/>
          <a:ln/>
        </p:spPr>
        <p:txBody>
          <a:bodyPr wrap="square" lIns="0" tIns="0" rIns="0" bIns="0" rtlCol="0" anchor="ctr"/>
          <a:lstStyle/>
          <a:p>
            <a:pPr marL="0" indent="0" algn="ctr">
              <a:buNone/>
            </a:pPr>
            <a:r>
              <a:rPr lang="en-US" sz="1700" dirty="0">
                <a:solidFill>
                  <a:schemeClr val="accent3">
                    <a:lumMod val="50000"/>
                  </a:schemeClr>
                </a:solidFill>
              </a:rPr>
              <a:t>β-Mg₁₇Al₁₂ hydrogenates through two reversible plateaus: </a:t>
            </a:r>
          </a:p>
          <a:p>
            <a:pPr marL="0" indent="0" algn="ctr">
              <a:buNone/>
            </a:pPr>
            <a:r>
              <a:rPr lang="en-US" sz="1700" b="1" dirty="0">
                <a:solidFill>
                  <a:schemeClr val="accent3">
                    <a:lumMod val="50000"/>
                  </a:schemeClr>
                </a:solidFill>
              </a:rPr>
              <a:t>The first plateau forms MgH₂ + Al</a:t>
            </a:r>
            <a:r>
              <a:rPr lang="en-US" sz="1200" b="1" dirty="0">
                <a:solidFill>
                  <a:schemeClr val="accent3">
                    <a:lumMod val="50000"/>
                  </a:schemeClr>
                </a:solidFill>
              </a:rPr>
              <a:t>3</a:t>
            </a:r>
            <a:r>
              <a:rPr lang="en-US" sz="1700" b="1" dirty="0">
                <a:solidFill>
                  <a:schemeClr val="accent3">
                    <a:lumMod val="50000"/>
                  </a:schemeClr>
                </a:solidFill>
              </a:rPr>
              <a:t>Mg</a:t>
            </a:r>
            <a:r>
              <a:rPr lang="en-US" sz="1200" b="1" dirty="0">
                <a:solidFill>
                  <a:schemeClr val="accent3">
                    <a:lumMod val="50000"/>
                  </a:schemeClr>
                </a:solidFill>
              </a:rPr>
              <a:t>2</a:t>
            </a:r>
            <a:r>
              <a:rPr lang="en-US" sz="1700" b="1" dirty="0">
                <a:solidFill>
                  <a:schemeClr val="accent3">
                    <a:lumMod val="50000"/>
                  </a:schemeClr>
                </a:solidFill>
              </a:rPr>
              <a:t> and the second plateau further converts the Al-rich intermediate to additional MgH₂ + Al.</a:t>
            </a:r>
            <a:endParaRPr lang="en-US" sz="1700" dirty="0">
              <a:solidFill>
                <a:schemeClr val="accent3">
                  <a:lumMod val="50000"/>
                </a:schemeClr>
              </a:solidFill>
            </a:endParaRPr>
          </a:p>
        </p:txBody>
      </p:sp>
      <p:grpSp>
        <p:nvGrpSpPr>
          <p:cNvPr id="11" name="Group 10">
            <a:extLst>
              <a:ext uri="{FF2B5EF4-FFF2-40B4-BE49-F238E27FC236}">
                <a16:creationId xmlns:a16="http://schemas.microsoft.com/office/drawing/2014/main" id="{980B9305-7E8B-E058-99D9-504ADA39CA6D}"/>
              </a:ext>
            </a:extLst>
          </p:cNvPr>
          <p:cNvGrpSpPr/>
          <p:nvPr/>
        </p:nvGrpSpPr>
        <p:grpSpPr>
          <a:xfrm>
            <a:off x="4610772" y="1932637"/>
            <a:ext cx="1807440" cy="1197959"/>
            <a:chOff x="685800" y="1874520"/>
            <a:chExt cx="2971800" cy="1325880"/>
          </a:xfrm>
        </p:grpSpPr>
        <p:sp>
          <p:nvSpPr>
            <p:cNvPr id="12" name="Shape 6">
              <a:extLst>
                <a:ext uri="{FF2B5EF4-FFF2-40B4-BE49-F238E27FC236}">
                  <a16:creationId xmlns:a16="http://schemas.microsoft.com/office/drawing/2014/main" id="{3EA0D560-B855-44C0-3107-5B74699F9867}"/>
                </a:ext>
              </a:extLst>
            </p:cNvPr>
            <p:cNvSpPr/>
            <p:nvPr/>
          </p:nvSpPr>
          <p:spPr>
            <a:xfrm>
              <a:off x="685800" y="1874520"/>
              <a:ext cx="2971800" cy="1325880"/>
            </a:xfrm>
            <a:prstGeom prst="roundRect">
              <a:avLst>
                <a:gd name="adj" fmla="val 5517"/>
              </a:avLst>
            </a:prstGeom>
            <a:solidFill>
              <a:srgbClr val="FFFFFF"/>
            </a:solidFill>
            <a:ln w="12700">
              <a:solidFill>
                <a:srgbClr val="9CC2E5"/>
              </a:solidFill>
              <a:prstDash val="solid"/>
            </a:ln>
            <a:effectLst>
              <a:outerShdw blurRad="19050" dist="12700" dir="2700000" algn="bl" rotWithShape="0">
                <a:srgbClr val="000000">
                  <a:alpha val="14000"/>
                </a:srgbClr>
              </a:outerShdw>
            </a:effectLst>
          </p:spPr>
          <p:txBody>
            <a:bodyPr/>
            <a:lstStyle/>
            <a:p>
              <a:endParaRPr lang="en-CA"/>
            </a:p>
          </p:txBody>
        </p:sp>
        <p:sp>
          <p:nvSpPr>
            <p:cNvPr id="13" name="Text 7">
              <a:extLst>
                <a:ext uri="{FF2B5EF4-FFF2-40B4-BE49-F238E27FC236}">
                  <a16:creationId xmlns:a16="http://schemas.microsoft.com/office/drawing/2014/main" id="{CCB99D71-E449-2C48-2504-6C5BD9FB94A2}"/>
                </a:ext>
              </a:extLst>
            </p:cNvPr>
            <p:cNvSpPr/>
            <p:nvPr/>
          </p:nvSpPr>
          <p:spPr>
            <a:xfrm>
              <a:off x="822960" y="2011680"/>
              <a:ext cx="2697480" cy="256032"/>
            </a:xfrm>
            <a:prstGeom prst="rect">
              <a:avLst/>
            </a:prstGeom>
            <a:noFill/>
            <a:ln/>
          </p:spPr>
          <p:txBody>
            <a:bodyPr wrap="square" lIns="0" tIns="0" rIns="0" bIns="0" rtlCol="0" anchor="ctr"/>
            <a:lstStyle/>
            <a:p>
              <a:pPr marL="0" indent="0" algn="ctr">
                <a:buNone/>
              </a:pPr>
              <a:r>
                <a:rPr lang="en-US" sz="1800" b="1" dirty="0">
                  <a:solidFill>
                    <a:srgbClr val="17365D"/>
                  </a:solidFill>
                </a:rPr>
                <a:t>Starting phase</a:t>
              </a:r>
              <a:endParaRPr lang="en-US" sz="1800" dirty="0"/>
            </a:p>
          </p:txBody>
        </p:sp>
        <p:sp>
          <p:nvSpPr>
            <p:cNvPr id="14" name="Text 8">
              <a:extLst>
                <a:ext uri="{FF2B5EF4-FFF2-40B4-BE49-F238E27FC236}">
                  <a16:creationId xmlns:a16="http://schemas.microsoft.com/office/drawing/2014/main" id="{BFDBACBA-4620-3071-998E-550A5DFC5296}"/>
                </a:ext>
              </a:extLst>
            </p:cNvPr>
            <p:cNvSpPr/>
            <p:nvPr/>
          </p:nvSpPr>
          <p:spPr>
            <a:xfrm>
              <a:off x="850392" y="2313432"/>
              <a:ext cx="2642616" cy="658368"/>
            </a:xfrm>
            <a:prstGeom prst="rect">
              <a:avLst/>
            </a:prstGeom>
            <a:noFill/>
            <a:ln/>
          </p:spPr>
          <p:txBody>
            <a:bodyPr wrap="square" lIns="381" tIns="381" rIns="381" bIns="381" rtlCol="0" anchor="ctr"/>
            <a:lstStyle/>
            <a:p>
              <a:pPr marL="0" indent="0" algn="ctr">
                <a:buNone/>
              </a:pPr>
              <a:r>
                <a:rPr lang="en-US" sz="1600" dirty="0">
                  <a:solidFill>
                    <a:srgbClr val="1F1F1F"/>
                  </a:solidFill>
                </a:rPr>
                <a:t>Mg₁₇Al₁₂</a:t>
              </a:r>
              <a:endParaRPr lang="en-US" sz="1600" dirty="0"/>
            </a:p>
          </p:txBody>
        </p:sp>
      </p:grpSp>
      <p:grpSp>
        <p:nvGrpSpPr>
          <p:cNvPr id="51" name="Group 50">
            <a:extLst>
              <a:ext uri="{FF2B5EF4-FFF2-40B4-BE49-F238E27FC236}">
                <a16:creationId xmlns:a16="http://schemas.microsoft.com/office/drawing/2014/main" id="{093CED33-62A5-6993-E19D-BE8D5E3B22CA}"/>
              </a:ext>
            </a:extLst>
          </p:cNvPr>
          <p:cNvGrpSpPr/>
          <p:nvPr/>
        </p:nvGrpSpPr>
        <p:grpSpPr>
          <a:xfrm>
            <a:off x="4846121" y="4191160"/>
            <a:ext cx="4232635" cy="1027308"/>
            <a:chOff x="4763506" y="3752690"/>
            <a:chExt cx="4232635" cy="1027308"/>
          </a:xfrm>
        </p:grpSpPr>
        <p:sp>
          <p:nvSpPr>
            <p:cNvPr id="15" name="Text 21">
              <a:extLst>
                <a:ext uri="{FF2B5EF4-FFF2-40B4-BE49-F238E27FC236}">
                  <a16:creationId xmlns:a16="http://schemas.microsoft.com/office/drawing/2014/main" id="{A410C0BD-3531-489E-B6E5-1D65C4D0DC26}"/>
                </a:ext>
              </a:extLst>
            </p:cNvPr>
            <p:cNvSpPr/>
            <p:nvPr/>
          </p:nvSpPr>
          <p:spPr>
            <a:xfrm>
              <a:off x="4763506" y="3752690"/>
              <a:ext cx="2566448" cy="276326"/>
            </a:xfrm>
            <a:prstGeom prst="rect">
              <a:avLst/>
            </a:prstGeom>
            <a:noFill/>
            <a:ln/>
          </p:spPr>
          <p:txBody>
            <a:bodyPr wrap="square" lIns="0" tIns="0" rIns="0" bIns="0" rtlCol="0" anchor="ctr"/>
            <a:lstStyle/>
            <a:p>
              <a:pPr marL="0" indent="0">
                <a:buNone/>
              </a:pPr>
              <a:r>
                <a:rPr lang="en-US" sz="1650" b="1" dirty="0">
                  <a:solidFill>
                    <a:srgbClr val="1F4E79"/>
                  </a:solidFill>
                </a:rPr>
                <a:t>Reaction equations</a:t>
              </a:r>
              <a:endParaRPr lang="en-US" sz="1650" dirty="0"/>
            </a:p>
          </p:txBody>
        </p:sp>
        <p:sp>
          <p:nvSpPr>
            <p:cNvPr id="16" name="Text 23">
              <a:extLst>
                <a:ext uri="{FF2B5EF4-FFF2-40B4-BE49-F238E27FC236}">
                  <a16:creationId xmlns:a16="http://schemas.microsoft.com/office/drawing/2014/main" id="{B5022DC7-6520-3017-B906-4010205D74BC}"/>
                </a:ext>
              </a:extLst>
            </p:cNvPr>
            <p:cNvSpPr/>
            <p:nvPr/>
          </p:nvSpPr>
          <p:spPr>
            <a:xfrm>
              <a:off x="4763506" y="4075245"/>
              <a:ext cx="4232635" cy="320040"/>
            </a:xfrm>
            <a:prstGeom prst="rect">
              <a:avLst/>
            </a:prstGeom>
            <a:noFill/>
            <a:ln/>
          </p:spPr>
          <p:txBody>
            <a:bodyPr wrap="square" lIns="0" tIns="0" rIns="0" bIns="0" rtlCol="0" anchor="ctr"/>
            <a:lstStyle/>
            <a:p>
              <a:pPr marL="0" indent="0">
                <a:buNone/>
              </a:pPr>
              <a:r>
                <a:rPr lang="en-US" b="1" dirty="0">
                  <a:solidFill>
                    <a:schemeClr val="accent6">
                      <a:lumMod val="50000"/>
                    </a:schemeClr>
                  </a:solidFill>
                </a:rPr>
                <a:t>Mg₁₇Al₁₂ + 9 H₂  ⇌  9 MgH₂ + 4 Al₃Mg₂</a:t>
              </a:r>
              <a:endParaRPr lang="en-US" dirty="0">
                <a:solidFill>
                  <a:schemeClr val="accent6">
                    <a:lumMod val="50000"/>
                  </a:schemeClr>
                </a:solidFill>
              </a:endParaRPr>
            </a:p>
          </p:txBody>
        </p:sp>
        <p:sp>
          <p:nvSpPr>
            <p:cNvPr id="17" name="Text 24">
              <a:extLst>
                <a:ext uri="{FF2B5EF4-FFF2-40B4-BE49-F238E27FC236}">
                  <a16:creationId xmlns:a16="http://schemas.microsoft.com/office/drawing/2014/main" id="{70DE2A31-32A1-3755-3159-DC7305CF249B}"/>
                </a:ext>
              </a:extLst>
            </p:cNvPr>
            <p:cNvSpPr/>
            <p:nvPr/>
          </p:nvSpPr>
          <p:spPr>
            <a:xfrm>
              <a:off x="4763506" y="4459958"/>
              <a:ext cx="3459637" cy="320040"/>
            </a:xfrm>
            <a:prstGeom prst="rect">
              <a:avLst/>
            </a:prstGeom>
            <a:noFill/>
            <a:ln/>
          </p:spPr>
          <p:txBody>
            <a:bodyPr wrap="square" lIns="0" tIns="0" rIns="0" bIns="0" rtlCol="0" anchor="ctr"/>
            <a:lstStyle/>
            <a:p>
              <a:pPr marL="0" indent="0">
                <a:buNone/>
              </a:pPr>
              <a:r>
                <a:rPr lang="en-US" b="1" dirty="0">
                  <a:solidFill>
                    <a:schemeClr val="accent6">
                      <a:lumMod val="50000"/>
                    </a:schemeClr>
                  </a:solidFill>
                </a:rPr>
                <a:t>4 Al₃Mg₂ + 8 H₂  ⇌  8 MgH₂ + 12 Al</a:t>
              </a:r>
              <a:endParaRPr lang="en-US" dirty="0">
                <a:solidFill>
                  <a:schemeClr val="accent6">
                    <a:lumMod val="50000"/>
                  </a:schemeClr>
                </a:solidFill>
              </a:endParaRPr>
            </a:p>
          </p:txBody>
        </p:sp>
      </p:grpSp>
      <p:grpSp>
        <p:nvGrpSpPr>
          <p:cNvPr id="18" name="Group 17">
            <a:extLst>
              <a:ext uri="{FF2B5EF4-FFF2-40B4-BE49-F238E27FC236}">
                <a16:creationId xmlns:a16="http://schemas.microsoft.com/office/drawing/2014/main" id="{5A44B2A5-B1D9-C6FD-8E63-9378A4588E42}"/>
              </a:ext>
            </a:extLst>
          </p:cNvPr>
          <p:cNvGrpSpPr/>
          <p:nvPr/>
        </p:nvGrpSpPr>
        <p:grpSpPr>
          <a:xfrm>
            <a:off x="9150198" y="3934267"/>
            <a:ext cx="2988297" cy="1541857"/>
            <a:chOff x="7726680" y="3767328"/>
            <a:chExt cx="3246120" cy="1490472"/>
          </a:xfrm>
        </p:grpSpPr>
        <p:sp>
          <p:nvSpPr>
            <p:cNvPr id="19" name="Shape 25">
              <a:extLst>
                <a:ext uri="{FF2B5EF4-FFF2-40B4-BE49-F238E27FC236}">
                  <a16:creationId xmlns:a16="http://schemas.microsoft.com/office/drawing/2014/main" id="{DDF1B3F8-FFAB-A908-E87B-8AD071B6D4F6}"/>
                </a:ext>
              </a:extLst>
            </p:cNvPr>
            <p:cNvSpPr/>
            <p:nvPr/>
          </p:nvSpPr>
          <p:spPr>
            <a:xfrm>
              <a:off x="7726680" y="3767328"/>
              <a:ext cx="3246120" cy="1490472"/>
            </a:xfrm>
            <a:prstGeom prst="roundRect">
              <a:avLst>
                <a:gd name="adj" fmla="val 4908"/>
              </a:avLst>
            </a:prstGeom>
            <a:solidFill>
              <a:srgbClr val="FFFFFF"/>
            </a:solidFill>
            <a:ln w="12700">
              <a:solidFill>
                <a:srgbClr val="D9E2F3"/>
              </a:solidFill>
              <a:prstDash val="solid"/>
            </a:ln>
            <a:effectLst>
              <a:outerShdw blurRad="15240" dist="10160" dir="2700000" algn="bl" rotWithShape="0">
                <a:srgbClr val="000000">
                  <a:alpha val="12000"/>
                </a:srgbClr>
              </a:outerShdw>
            </a:effectLst>
          </p:spPr>
          <p:txBody>
            <a:bodyPr/>
            <a:lstStyle/>
            <a:p>
              <a:endParaRPr lang="en-CA"/>
            </a:p>
          </p:txBody>
        </p:sp>
        <p:sp>
          <p:nvSpPr>
            <p:cNvPr id="20" name="Text 26">
              <a:extLst>
                <a:ext uri="{FF2B5EF4-FFF2-40B4-BE49-F238E27FC236}">
                  <a16:creationId xmlns:a16="http://schemas.microsoft.com/office/drawing/2014/main" id="{DAFF7816-AFA3-52B7-4D2A-C1D248F95459}"/>
                </a:ext>
              </a:extLst>
            </p:cNvPr>
            <p:cNvSpPr/>
            <p:nvPr/>
          </p:nvSpPr>
          <p:spPr>
            <a:xfrm>
              <a:off x="7973568" y="3913632"/>
              <a:ext cx="2560320" cy="219456"/>
            </a:xfrm>
            <a:prstGeom prst="rect">
              <a:avLst/>
            </a:prstGeom>
            <a:noFill/>
            <a:ln/>
          </p:spPr>
          <p:txBody>
            <a:bodyPr wrap="square" lIns="0" tIns="0" rIns="0" bIns="0" rtlCol="0" anchor="ctr"/>
            <a:lstStyle/>
            <a:p>
              <a:pPr marL="0" indent="0" algn="ctr">
                <a:buNone/>
              </a:pPr>
              <a:r>
                <a:rPr lang="en-US" sz="1600" b="1" dirty="0">
                  <a:solidFill>
                    <a:srgbClr val="1F4E79"/>
                  </a:solidFill>
                </a:rPr>
                <a:t>Theoretical uptake</a:t>
              </a:r>
              <a:endParaRPr lang="en-US" sz="1600" dirty="0"/>
            </a:p>
          </p:txBody>
        </p:sp>
        <p:sp>
          <p:nvSpPr>
            <p:cNvPr id="21" name="Text 27">
              <a:extLst>
                <a:ext uri="{FF2B5EF4-FFF2-40B4-BE49-F238E27FC236}">
                  <a16:creationId xmlns:a16="http://schemas.microsoft.com/office/drawing/2014/main" id="{B6EBC862-D2E7-286B-87A2-D838D6A4959D}"/>
                </a:ext>
              </a:extLst>
            </p:cNvPr>
            <p:cNvSpPr/>
            <p:nvPr/>
          </p:nvSpPr>
          <p:spPr>
            <a:xfrm>
              <a:off x="8179943" y="4214113"/>
              <a:ext cx="2560320" cy="679112"/>
            </a:xfrm>
            <a:prstGeom prst="rect">
              <a:avLst/>
            </a:prstGeom>
            <a:noFill/>
            <a:ln/>
          </p:spPr>
          <p:txBody>
            <a:bodyPr wrap="square" lIns="254" tIns="254" rIns="254" bIns="254" rtlCol="0" anchor="ctr"/>
            <a:lstStyle/>
            <a:p>
              <a:pPr marL="0" indent="0" algn="l">
                <a:buNone/>
              </a:pPr>
              <a:r>
                <a:rPr lang="en-US" dirty="0">
                  <a:solidFill>
                    <a:srgbClr val="303030"/>
                  </a:solidFill>
                </a:rPr>
                <a:t>Step 1  =  2.40 wt.% H₂</a:t>
              </a:r>
              <a:endParaRPr lang="en-US" dirty="0"/>
            </a:p>
            <a:p>
              <a:pPr marL="0" indent="0" algn="l">
                <a:buNone/>
              </a:pPr>
              <a:r>
                <a:rPr lang="en-US" dirty="0">
                  <a:solidFill>
                    <a:srgbClr val="303030"/>
                  </a:solidFill>
                </a:rPr>
                <a:t>Step 2  =  2.04 wt.% H₂</a:t>
              </a:r>
              <a:endParaRPr lang="en-US" dirty="0"/>
            </a:p>
            <a:p>
              <a:pPr marL="0" indent="0" algn="l">
                <a:buNone/>
              </a:pPr>
              <a:r>
                <a:rPr lang="en-US" dirty="0">
                  <a:solidFill>
                    <a:srgbClr val="303030"/>
                  </a:solidFill>
                </a:rPr>
                <a:t>Total   =  4.40 wt.% H₂</a:t>
              </a:r>
              <a:endParaRPr lang="en-US" dirty="0"/>
            </a:p>
          </p:txBody>
        </p:sp>
      </p:grpSp>
      <p:grpSp>
        <p:nvGrpSpPr>
          <p:cNvPr id="22" name="Group 21">
            <a:extLst>
              <a:ext uri="{FF2B5EF4-FFF2-40B4-BE49-F238E27FC236}">
                <a16:creationId xmlns:a16="http://schemas.microsoft.com/office/drawing/2014/main" id="{65FC0AB0-FB3E-DBF8-1EB7-BF84ED56C8DF}"/>
              </a:ext>
            </a:extLst>
          </p:cNvPr>
          <p:cNvGrpSpPr/>
          <p:nvPr/>
        </p:nvGrpSpPr>
        <p:grpSpPr>
          <a:xfrm>
            <a:off x="521915" y="5172422"/>
            <a:ext cx="3976933" cy="905022"/>
            <a:chOff x="-1632810" y="5433592"/>
            <a:chExt cx="4320053" cy="640264"/>
          </a:xfrm>
        </p:grpSpPr>
        <p:sp>
          <p:nvSpPr>
            <p:cNvPr id="23" name="Shape 28">
              <a:extLst>
                <a:ext uri="{FF2B5EF4-FFF2-40B4-BE49-F238E27FC236}">
                  <a16:creationId xmlns:a16="http://schemas.microsoft.com/office/drawing/2014/main" id="{0728065F-6483-8E8E-D785-8325A59BC30A}"/>
                </a:ext>
              </a:extLst>
            </p:cNvPr>
            <p:cNvSpPr/>
            <p:nvPr/>
          </p:nvSpPr>
          <p:spPr>
            <a:xfrm>
              <a:off x="-1632810" y="5433592"/>
              <a:ext cx="4320053" cy="640264"/>
            </a:xfrm>
            <a:prstGeom prst="roundRect">
              <a:avLst>
                <a:gd name="adj" fmla="val 10000"/>
              </a:avLst>
            </a:prstGeom>
            <a:solidFill>
              <a:srgbClr val="EDF5ED"/>
            </a:solidFill>
            <a:ln w="12700">
              <a:solidFill>
                <a:srgbClr val="A9D18E"/>
              </a:solidFill>
              <a:prstDash val="solid"/>
            </a:ln>
          </p:spPr>
          <p:txBody>
            <a:bodyPr/>
            <a:lstStyle/>
            <a:p>
              <a:endParaRPr lang="en-CA"/>
            </a:p>
          </p:txBody>
        </p:sp>
        <p:sp>
          <p:nvSpPr>
            <p:cNvPr id="24" name="Text 29">
              <a:extLst>
                <a:ext uri="{FF2B5EF4-FFF2-40B4-BE49-F238E27FC236}">
                  <a16:creationId xmlns:a16="http://schemas.microsoft.com/office/drawing/2014/main" id="{517AD3A7-3B25-0EA1-4BA5-33ACC97ADDFB}"/>
                </a:ext>
              </a:extLst>
            </p:cNvPr>
            <p:cNvSpPr/>
            <p:nvPr/>
          </p:nvSpPr>
          <p:spPr>
            <a:xfrm>
              <a:off x="-974416" y="5593704"/>
              <a:ext cx="2743199" cy="320040"/>
            </a:xfrm>
            <a:prstGeom prst="rect">
              <a:avLst/>
            </a:prstGeom>
            <a:noFill/>
            <a:ln/>
          </p:spPr>
          <p:txBody>
            <a:bodyPr wrap="square" lIns="0" tIns="0" rIns="0" bIns="0" rtlCol="0" anchor="ctr"/>
            <a:lstStyle/>
            <a:p>
              <a:pPr marL="0" indent="0" algn="ctr">
                <a:buNone/>
              </a:pPr>
              <a:r>
                <a:rPr lang="en-US" sz="1550" b="1" dirty="0">
                  <a:solidFill>
                    <a:srgbClr val="385723"/>
                  </a:solidFill>
                </a:rPr>
                <a:t>At 350 °C</a:t>
              </a:r>
              <a:endParaRPr lang="en-US" sz="1550" dirty="0"/>
            </a:p>
            <a:p>
              <a:pPr marL="0" indent="0" algn="ctr">
                <a:buNone/>
              </a:pPr>
              <a:r>
                <a:rPr lang="en-US" sz="1550" b="1" dirty="0">
                  <a:solidFill>
                    <a:srgbClr val="C00000"/>
                  </a:solidFill>
                </a:rPr>
                <a:t>P</a:t>
              </a:r>
              <a:r>
                <a:rPr lang="en-US" sz="1100" b="1" dirty="0">
                  <a:solidFill>
                    <a:srgbClr val="C00000"/>
                  </a:solidFill>
                </a:rPr>
                <a:t>eq</a:t>
              </a:r>
              <a:r>
                <a:rPr lang="en-US" sz="1550" b="1" dirty="0">
                  <a:solidFill>
                    <a:srgbClr val="C00000"/>
                  </a:solidFill>
                </a:rPr>
                <a:t>,1 ≈ 7.9 bar   |   Pₑq,2 ≈ 12.3 bar</a:t>
              </a:r>
              <a:endParaRPr lang="en-US" sz="1550" dirty="0">
                <a:solidFill>
                  <a:srgbClr val="C00000"/>
                </a:solidFill>
              </a:endParaRPr>
            </a:p>
          </p:txBody>
        </p:sp>
      </p:grpSp>
      <p:grpSp>
        <p:nvGrpSpPr>
          <p:cNvPr id="29" name="Group 28">
            <a:extLst>
              <a:ext uri="{FF2B5EF4-FFF2-40B4-BE49-F238E27FC236}">
                <a16:creationId xmlns:a16="http://schemas.microsoft.com/office/drawing/2014/main" id="{319DFB6C-731E-506E-FD1D-F4FEC6BF9FE7}"/>
              </a:ext>
            </a:extLst>
          </p:cNvPr>
          <p:cNvGrpSpPr/>
          <p:nvPr/>
        </p:nvGrpSpPr>
        <p:grpSpPr>
          <a:xfrm>
            <a:off x="7316287" y="1947327"/>
            <a:ext cx="2039360" cy="1197959"/>
            <a:chOff x="4681346" y="1874520"/>
            <a:chExt cx="2971800" cy="1325880"/>
          </a:xfrm>
        </p:grpSpPr>
        <p:sp>
          <p:nvSpPr>
            <p:cNvPr id="30" name="Shape 9">
              <a:extLst>
                <a:ext uri="{FF2B5EF4-FFF2-40B4-BE49-F238E27FC236}">
                  <a16:creationId xmlns:a16="http://schemas.microsoft.com/office/drawing/2014/main" id="{D180B7E7-E97E-962F-1505-598B38C2727E}"/>
                </a:ext>
              </a:extLst>
            </p:cNvPr>
            <p:cNvSpPr/>
            <p:nvPr/>
          </p:nvSpPr>
          <p:spPr>
            <a:xfrm>
              <a:off x="4681346" y="1874520"/>
              <a:ext cx="2971800" cy="1325880"/>
            </a:xfrm>
            <a:prstGeom prst="roundRect">
              <a:avLst>
                <a:gd name="adj" fmla="val 5517"/>
              </a:avLst>
            </a:prstGeom>
            <a:solidFill>
              <a:srgbClr val="FFF8E8"/>
            </a:solidFill>
            <a:ln w="12700">
              <a:solidFill>
                <a:srgbClr val="F4B183"/>
              </a:solidFill>
              <a:prstDash val="solid"/>
            </a:ln>
            <a:effectLst>
              <a:outerShdw blurRad="19050" dist="12700" dir="2700000" algn="bl" rotWithShape="0">
                <a:srgbClr val="000000">
                  <a:alpha val="14000"/>
                </a:srgbClr>
              </a:outerShdw>
            </a:effectLst>
          </p:spPr>
          <p:txBody>
            <a:bodyPr/>
            <a:lstStyle/>
            <a:p>
              <a:endParaRPr lang="en-CA"/>
            </a:p>
          </p:txBody>
        </p:sp>
        <p:sp>
          <p:nvSpPr>
            <p:cNvPr id="31" name="Text 10">
              <a:extLst>
                <a:ext uri="{FF2B5EF4-FFF2-40B4-BE49-F238E27FC236}">
                  <a16:creationId xmlns:a16="http://schemas.microsoft.com/office/drawing/2014/main" id="{28E2C38C-ED2B-781D-57A7-39E877926D56}"/>
                </a:ext>
              </a:extLst>
            </p:cNvPr>
            <p:cNvSpPr/>
            <p:nvPr/>
          </p:nvSpPr>
          <p:spPr>
            <a:xfrm>
              <a:off x="4754880" y="2011680"/>
              <a:ext cx="2697480" cy="256032"/>
            </a:xfrm>
            <a:prstGeom prst="rect">
              <a:avLst/>
            </a:prstGeom>
            <a:noFill/>
            <a:ln/>
          </p:spPr>
          <p:txBody>
            <a:bodyPr wrap="square" lIns="0" tIns="0" rIns="0" bIns="0" rtlCol="0" anchor="ctr"/>
            <a:lstStyle/>
            <a:p>
              <a:pPr marL="0" indent="0" algn="ctr">
                <a:buNone/>
              </a:pPr>
              <a:r>
                <a:rPr lang="en-US" sz="1800" b="1" dirty="0">
                  <a:solidFill>
                    <a:srgbClr val="17365D"/>
                  </a:solidFill>
                </a:rPr>
                <a:t>1</a:t>
              </a:r>
              <a:r>
                <a:rPr lang="en-US" sz="1800" b="1" baseline="30000" dirty="0">
                  <a:solidFill>
                    <a:srgbClr val="17365D"/>
                  </a:solidFill>
                </a:rPr>
                <a:t>st</a:t>
              </a:r>
              <a:r>
                <a:rPr lang="en-US" sz="1800" b="1" dirty="0">
                  <a:solidFill>
                    <a:srgbClr val="17365D"/>
                  </a:solidFill>
                </a:rPr>
                <a:t> plateau</a:t>
              </a:r>
              <a:endParaRPr lang="en-US" sz="1800" dirty="0"/>
            </a:p>
          </p:txBody>
        </p:sp>
        <p:sp>
          <p:nvSpPr>
            <p:cNvPr id="32" name="Text 11">
              <a:extLst>
                <a:ext uri="{FF2B5EF4-FFF2-40B4-BE49-F238E27FC236}">
                  <a16:creationId xmlns:a16="http://schemas.microsoft.com/office/drawing/2014/main" id="{A8F01B53-B171-A10E-430C-6AA5708B7021}"/>
                </a:ext>
              </a:extLst>
            </p:cNvPr>
            <p:cNvSpPr/>
            <p:nvPr/>
          </p:nvSpPr>
          <p:spPr>
            <a:xfrm>
              <a:off x="4782312" y="2313432"/>
              <a:ext cx="2642616" cy="658368"/>
            </a:xfrm>
            <a:prstGeom prst="rect">
              <a:avLst/>
            </a:prstGeom>
            <a:noFill/>
            <a:ln/>
          </p:spPr>
          <p:txBody>
            <a:bodyPr wrap="square" lIns="381" tIns="381" rIns="381" bIns="381" rtlCol="0" anchor="ctr"/>
            <a:lstStyle/>
            <a:p>
              <a:pPr marL="0" indent="0" algn="ctr">
                <a:buNone/>
              </a:pPr>
              <a:r>
                <a:rPr lang="en-US" sz="1600" dirty="0">
                  <a:solidFill>
                    <a:srgbClr val="1F1F1F"/>
                  </a:solidFill>
                </a:rPr>
                <a:t>9 MgH₂  +  4 Al₃Mg₂</a:t>
              </a:r>
              <a:endParaRPr lang="en-US" sz="1600" dirty="0"/>
            </a:p>
          </p:txBody>
        </p:sp>
      </p:grpSp>
      <p:grpSp>
        <p:nvGrpSpPr>
          <p:cNvPr id="33" name="Group 32">
            <a:extLst>
              <a:ext uri="{FF2B5EF4-FFF2-40B4-BE49-F238E27FC236}">
                <a16:creationId xmlns:a16="http://schemas.microsoft.com/office/drawing/2014/main" id="{677B2326-6C8C-7007-7FA0-FA84D3967054}"/>
              </a:ext>
            </a:extLst>
          </p:cNvPr>
          <p:cNvGrpSpPr/>
          <p:nvPr/>
        </p:nvGrpSpPr>
        <p:grpSpPr>
          <a:xfrm>
            <a:off x="6281134" y="2106617"/>
            <a:ext cx="1270625" cy="940190"/>
            <a:chOff x="3493008" y="1920240"/>
            <a:chExt cx="1554480" cy="1051560"/>
          </a:xfrm>
        </p:grpSpPr>
        <p:sp>
          <p:nvSpPr>
            <p:cNvPr id="34" name="Shape 15">
              <a:extLst>
                <a:ext uri="{FF2B5EF4-FFF2-40B4-BE49-F238E27FC236}">
                  <a16:creationId xmlns:a16="http://schemas.microsoft.com/office/drawing/2014/main" id="{3240A632-8C73-4EE2-A17E-B87D40905493}"/>
                </a:ext>
              </a:extLst>
            </p:cNvPr>
            <p:cNvSpPr/>
            <p:nvPr/>
          </p:nvSpPr>
          <p:spPr>
            <a:xfrm>
              <a:off x="3657600" y="2240280"/>
              <a:ext cx="1234440" cy="438912"/>
            </a:xfrm>
            <a:prstGeom prst="chevron">
              <a:avLst/>
            </a:prstGeom>
            <a:solidFill>
              <a:srgbClr val="F4B183"/>
            </a:solidFill>
            <a:ln w="12700">
              <a:solidFill>
                <a:srgbClr val="F4B183"/>
              </a:solidFill>
              <a:prstDash val="solid"/>
            </a:ln>
          </p:spPr>
          <p:txBody>
            <a:bodyPr/>
            <a:lstStyle/>
            <a:p>
              <a:endParaRPr lang="en-CA"/>
            </a:p>
          </p:txBody>
        </p:sp>
        <p:sp>
          <p:nvSpPr>
            <p:cNvPr id="35" name="Text 16">
              <a:extLst>
                <a:ext uri="{FF2B5EF4-FFF2-40B4-BE49-F238E27FC236}">
                  <a16:creationId xmlns:a16="http://schemas.microsoft.com/office/drawing/2014/main" id="{71655017-747E-6353-59B8-B97BA0FDA159}"/>
                </a:ext>
              </a:extLst>
            </p:cNvPr>
            <p:cNvSpPr/>
            <p:nvPr/>
          </p:nvSpPr>
          <p:spPr>
            <a:xfrm>
              <a:off x="3584448" y="1920240"/>
              <a:ext cx="1371600" cy="201168"/>
            </a:xfrm>
            <a:prstGeom prst="rect">
              <a:avLst/>
            </a:prstGeom>
            <a:noFill/>
            <a:ln/>
          </p:spPr>
          <p:txBody>
            <a:bodyPr wrap="square" lIns="0" tIns="0" rIns="0" bIns="0" rtlCol="0" anchor="ctr"/>
            <a:lstStyle/>
            <a:p>
              <a:pPr marL="0" indent="0" algn="ctr">
                <a:buNone/>
              </a:pPr>
              <a:r>
                <a:rPr lang="en-US" sz="1350" b="1" dirty="0">
                  <a:solidFill>
                    <a:srgbClr val="7F6000"/>
                  </a:solidFill>
                </a:rPr>
                <a:t>+ 9 H₂</a:t>
              </a:r>
              <a:endParaRPr lang="en-US" sz="1350" dirty="0"/>
            </a:p>
          </p:txBody>
        </p:sp>
        <p:sp>
          <p:nvSpPr>
            <p:cNvPr id="36" name="Text 17">
              <a:extLst>
                <a:ext uri="{FF2B5EF4-FFF2-40B4-BE49-F238E27FC236}">
                  <a16:creationId xmlns:a16="http://schemas.microsoft.com/office/drawing/2014/main" id="{411D8229-A9A5-8F70-F2AE-8A29948463DF}"/>
                </a:ext>
              </a:extLst>
            </p:cNvPr>
            <p:cNvSpPr/>
            <p:nvPr/>
          </p:nvSpPr>
          <p:spPr>
            <a:xfrm>
              <a:off x="3493008" y="2715768"/>
              <a:ext cx="1554480" cy="256032"/>
            </a:xfrm>
            <a:prstGeom prst="rect">
              <a:avLst/>
            </a:prstGeom>
            <a:noFill/>
            <a:ln/>
          </p:spPr>
          <p:txBody>
            <a:bodyPr wrap="square" lIns="0" tIns="0" rIns="0" bIns="0" rtlCol="0" anchor="ctr"/>
            <a:lstStyle/>
            <a:p>
              <a:pPr marL="0" indent="0" algn="ctr">
                <a:buNone/>
              </a:pPr>
              <a:r>
                <a:rPr lang="en-US" sz="1250" dirty="0">
                  <a:solidFill>
                    <a:srgbClr val="5B5B5B"/>
                  </a:solidFill>
                </a:rPr>
                <a:t>Step 1</a:t>
              </a:r>
              <a:endParaRPr lang="en-US" sz="1250" dirty="0"/>
            </a:p>
          </p:txBody>
        </p:sp>
      </p:grpSp>
      <p:grpSp>
        <p:nvGrpSpPr>
          <p:cNvPr id="41" name="Group 40">
            <a:extLst>
              <a:ext uri="{FF2B5EF4-FFF2-40B4-BE49-F238E27FC236}">
                <a16:creationId xmlns:a16="http://schemas.microsoft.com/office/drawing/2014/main" id="{DA5BA710-9A72-208B-CAD1-912B08E2CC1B}"/>
              </a:ext>
            </a:extLst>
          </p:cNvPr>
          <p:cNvGrpSpPr/>
          <p:nvPr/>
        </p:nvGrpSpPr>
        <p:grpSpPr>
          <a:xfrm>
            <a:off x="10236073" y="1932629"/>
            <a:ext cx="1918513" cy="1197967"/>
            <a:chOff x="8549640" y="1874520"/>
            <a:chExt cx="2971800" cy="1325880"/>
          </a:xfrm>
        </p:grpSpPr>
        <p:sp>
          <p:nvSpPr>
            <p:cNvPr id="42" name="Shape 12">
              <a:extLst>
                <a:ext uri="{FF2B5EF4-FFF2-40B4-BE49-F238E27FC236}">
                  <a16:creationId xmlns:a16="http://schemas.microsoft.com/office/drawing/2014/main" id="{4746E210-8DCC-2E58-59C8-123BB116B891}"/>
                </a:ext>
              </a:extLst>
            </p:cNvPr>
            <p:cNvSpPr/>
            <p:nvPr/>
          </p:nvSpPr>
          <p:spPr>
            <a:xfrm>
              <a:off x="8549640" y="1874520"/>
              <a:ext cx="2971800" cy="1325880"/>
            </a:xfrm>
            <a:prstGeom prst="roundRect">
              <a:avLst>
                <a:gd name="adj" fmla="val 5517"/>
              </a:avLst>
            </a:prstGeom>
            <a:solidFill>
              <a:srgbClr val="F4FBF4"/>
            </a:solidFill>
            <a:ln w="12700">
              <a:solidFill>
                <a:srgbClr val="A9D18E"/>
              </a:solidFill>
              <a:prstDash val="solid"/>
            </a:ln>
            <a:effectLst>
              <a:outerShdw blurRad="19050" dist="12700" dir="2700000" algn="bl" rotWithShape="0">
                <a:srgbClr val="000000">
                  <a:alpha val="14000"/>
                </a:srgbClr>
              </a:outerShdw>
            </a:effectLst>
          </p:spPr>
          <p:txBody>
            <a:bodyPr/>
            <a:lstStyle/>
            <a:p>
              <a:endParaRPr lang="en-CA"/>
            </a:p>
          </p:txBody>
        </p:sp>
        <p:sp>
          <p:nvSpPr>
            <p:cNvPr id="43" name="Text 13">
              <a:extLst>
                <a:ext uri="{FF2B5EF4-FFF2-40B4-BE49-F238E27FC236}">
                  <a16:creationId xmlns:a16="http://schemas.microsoft.com/office/drawing/2014/main" id="{02E471A9-CC4A-5D3F-C2A2-7BAE79C72396}"/>
                </a:ext>
              </a:extLst>
            </p:cNvPr>
            <p:cNvSpPr/>
            <p:nvPr/>
          </p:nvSpPr>
          <p:spPr>
            <a:xfrm>
              <a:off x="8686800" y="2011680"/>
              <a:ext cx="2697480" cy="256032"/>
            </a:xfrm>
            <a:prstGeom prst="rect">
              <a:avLst/>
            </a:prstGeom>
            <a:noFill/>
            <a:ln/>
          </p:spPr>
          <p:txBody>
            <a:bodyPr wrap="square" lIns="0" tIns="0" rIns="0" bIns="0" rtlCol="0" anchor="ctr"/>
            <a:lstStyle/>
            <a:p>
              <a:pPr marL="0" indent="0" algn="ctr">
                <a:buNone/>
              </a:pPr>
              <a:r>
                <a:rPr lang="en-US" sz="1800" b="1" dirty="0">
                  <a:solidFill>
                    <a:srgbClr val="17365D"/>
                  </a:solidFill>
                </a:rPr>
                <a:t>2</a:t>
              </a:r>
              <a:r>
                <a:rPr lang="en-US" sz="1800" b="1" baseline="30000" dirty="0">
                  <a:solidFill>
                    <a:srgbClr val="17365D"/>
                  </a:solidFill>
                </a:rPr>
                <a:t>nd</a:t>
              </a:r>
              <a:r>
                <a:rPr lang="en-US" sz="1800" b="1" dirty="0">
                  <a:solidFill>
                    <a:srgbClr val="17365D"/>
                  </a:solidFill>
                </a:rPr>
                <a:t> plateau</a:t>
              </a:r>
              <a:endParaRPr lang="en-US" sz="1800" dirty="0"/>
            </a:p>
          </p:txBody>
        </p:sp>
        <p:sp>
          <p:nvSpPr>
            <p:cNvPr id="44" name="Text 14">
              <a:extLst>
                <a:ext uri="{FF2B5EF4-FFF2-40B4-BE49-F238E27FC236}">
                  <a16:creationId xmlns:a16="http://schemas.microsoft.com/office/drawing/2014/main" id="{742F57DD-1BCC-AC3B-213A-31EA72E52465}"/>
                </a:ext>
              </a:extLst>
            </p:cNvPr>
            <p:cNvSpPr/>
            <p:nvPr/>
          </p:nvSpPr>
          <p:spPr>
            <a:xfrm>
              <a:off x="8714232" y="2313432"/>
              <a:ext cx="2642616" cy="658368"/>
            </a:xfrm>
            <a:prstGeom prst="rect">
              <a:avLst/>
            </a:prstGeom>
            <a:noFill/>
            <a:ln/>
          </p:spPr>
          <p:txBody>
            <a:bodyPr wrap="square" lIns="381" tIns="381" rIns="381" bIns="381" rtlCol="0" anchor="ctr"/>
            <a:lstStyle/>
            <a:p>
              <a:pPr marL="0" indent="0" algn="ctr">
                <a:buNone/>
              </a:pPr>
              <a:r>
                <a:rPr lang="en-US" sz="1600" dirty="0">
                  <a:solidFill>
                    <a:srgbClr val="1F1F1F"/>
                  </a:solidFill>
                </a:rPr>
                <a:t>17 MgH₂  +  12 Al</a:t>
              </a:r>
              <a:endParaRPr lang="en-US" sz="1600" dirty="0"/>
            </a:p>
          </p:txBody>
        </p:sp>
      </p:grpSp>
      <p:grpSp>
        <p:nvGrpSpPr>
          <p:cNvPr id="45" name="Group 44">
            <a:extLst>
              <a:ext uri="{FF2B5EF4-FFF2-40B4-BE49-F238E27FC236}">
                <a16:creationId xmlns:a16="http://schemas.microsoft.com/office/drawing/2014/main" id="{A65460CB-9C49-ACA5-FD4D-B0A808A0F23E}"/>
              </a:ext>
            </a:extLst>
          </p:cNvPr>
          <p:cNvGrpSpPr/>
          <p:nvPr/>
        </p:nvGrpSpPr>
        <p:grpSpPr>
          <a:xfrm>
            <a:off x="9217860" y="2118134"/>
            <a:ext cx="1293743" cy="928678"/>
            <a:chOff x="7424928" y="1920240"/>
            <a:chExt cx="1554480" cy="1051560"/>
          </a:xfrm>
        </p:grpSpPr>
        <p:sp>
          <p:nvSpPr>
            <p:cNvPr id="46" name="Shape 18">
              <a:extLst>
                <a:ext uri="{FF2B5EF4-FFF2-40B4-BE49-F238E27FC236}">
                  <a16:creationId xmlns:a16="http://schemas.microsoft.com/office/drawing/2014/main" id="{9CCBBFF8-AD2C-4683-0EC8-7D871E54DD50}"/>
                </a:ext>
              </a:extLst>
            </p:cNvPr>
            <p:cNvSpPr/>
            <p:nvPr/>
          </p:nvSpPr>
          <p:spPr>
            <a:xfrm>
              <a:off x="7589520" y="2240280"/>
              <a:ext cx="1234440" cy="438912"/>
            </a:xfrm>
            <a:prstGeom prst="chevron">
              <a:avLst/>
            </a:prstGeom>
            <a:solidFill>
              <a:srgbClr val="A9D18E"/>
            </a:solidFill>
            <a:ln w="12700">
              <a:solidFill>
                <a:srgbClr val="A9D18E"/>
              </a:solidFill>
              <a:prstDash val="solid"/>
            </a:ln>
          </p:spPr>
          <p:txBody>
            <a:bodyPr/>
            <a:lstStyle/>
            <a:p>
              <a:endParaRPr lang="en-CA"/>
            </a:p>
          </p:txBody>
        </p:sp>
        <p:sp>
          <p:nvSpPr>
            <p:cNvPr id="47" name="Text 19">
              <a:extLst>
                <a:ext uri="{FF2B5EF4-FFF2-40B4-BE49-F238E27FC236}">
                  <a16:creationId xmlns:a16="http://schemas.microsoft.com/office/drawing/2014/main" id="{EC653338-189E-FD38-4A34-0E4EB24E7471}"/>
                </a:ext>
              </a:extLst>
            </p:cNvPr>
            <p:cNvSpPr/>
            <p:nvPr/>
          </p:nvSpPr>
          <p:spPr>
            <a:xfrm>
              <a:off x="7516368" y="1920240"/>
              <a:ext cx="1371600" cy="201168"/>
            </a:xfrm>
            <a:prstGeom prst="rect">
              <a:avLst/>
            </a:prstGeom>
            <a:noFill/>
            <a:ln/>
          </p:spPr>
          <p:txBody>
            <a:bodyPr wrap="square" lIns="0" tIns="0" rIns="0" bIns="0" rtlCol="0" anchor="ctr"/>
            <a:lstStyle/>
            <a:p>
              <a:pPr marL="0" indent="0" algn="ctr">
                <a:buNone/>
              </a:pPr>
              <a:r>
                <a:rPr lang="en-US" sz="1350" b="1" dirty="0">
                  <a:solidFill>
                    <a:srgbClr val="7F6000"/>
                  </a:solidFill>
                </a:rPr>
                <a:t>+ 8 H₂</a:t>
              </a:r>
              <a:endParaRPr lang="en-US" sz="1350" dirty="0"/>
            </a:p>
          </p:txBody>
        </p:sp>
        <p:sp>
          <p:nvSpPr>
            <p:cNvPr id="48" name="Text 20">
              <a:extLst>
                <a:ext uri="{FF2B5EF4-FFF2-40B4-BE49-F238E27FC236}">
                  <a16:creationId xmlns:a16="http://schemas.microsoft.com/office/drawing/2014/main" id="{2B02DDDA-149A-8E71-BB1B-5A732045357B}"/>
                </a:ext>
              </a:extLst>
            </p:cNvPr>
            <p:cNvSpPr/>
            <p:nvPr/>
          </p:nvSpPr>
          <p:spPr>
            <a:xfrm>
              <a:off x="7424928" y="2715768"/>
              <a:ext cx="1554480" cy="256032"/>
            </a:xfrm>
            <a:prstGeom prst="rect">
              <a:avLst/>
            </a:prstGeom>
            <a:noFill/>
            <a:ln/>
          </p:spPr>
          <p:txBody>
            <a:bodyPr wrap="square" lIns="0" tIns="0" rIns="0" bIns="0" rtlCol="0" anchor="ctr"/>
            <a:lstStyle/>
            <a:p>
              <a:pPr marL="0" indent="0" algn="ctr">
                <a:buNone/>
              </a:pPr>
              <a:r>
                <a:rPr lang="en-US" sz="1250" dirty="0">
                  <a:solidFill>
                    <a:srgbClr val="5B5B5B"/>
                  </a:solidFill>
                </a:rPr>
                <a:t>Step 2</a:t>
              </a:r>
              <a:endParaRPr lang="en-US" sz="1250" dirty="0"/>
            </a:p>
          </p:txBody>
        </p:sp>
      </p:grpSp>
      <p:sp>
        <p:nvSpPr>
          <p:cNvPr id="49" name="Shape 22">
            <a:extLst>
              <a:ext uri="{FF2B5EF4-FFF2-40B4-BE49-F238E27FC236}">
                <a16:creationId xmlns:a16="http://schemas.microsoft.com/office/drawing/2014/main" id="{570061BA-5FC3-A262-368E-63FDDEFBC389}"/>
              </a:ext>
            </a:extLst>
          </p:cNvPr>
          <p:cNvSpPr/>
          <p:nvPr/>
        </p:nvSpPr>
        <p:spPr>
          <a:xfrm>
            <a:off x="1402080" y="3547683"/>
            <a:ext cx="10789920" cy="0"/>
          </a:xfrm>
          <a:prstGeom prst="line">
            <a:avLst/>
          </a:prstGeom>
          <a:noFill/>
          <a:ln w="12700">
            <a:solidFill>
              <a:srgbClr val="BDD7EE"/>
            </a:solidFill>
            <a:prstDash val="solid"/>
          </a:ln>
          <a:effectLst>
            <a:outerShdw blurRad="50800" dist="38100" dir="5400000" algn="t" rotWithShape="0">
              <a:prstClr val="black">
                <a:alpha val="40000"/>
              </a:prstClr>
            </a:outerShdw>
          </a:effectLst>
        </p:spPr>
        <p:txBody>
          <a:bodyPr/>
          <a:lstStyle/>
          <a:p>
            <a:endParaRPr lang="en-CA"/>
          </a:p>
        </p:txBody>
      </p:sp>
      <p:pic>
        <p:nvPicPr>
          <p:cNvPr id="3" name="Picture 2">
            <a:extLst>
              <a:ext uri="{FF2B5EF4-FFF2-40B4-BE49-F238E27FC236}">
                <a16:creationId xmlns:a16="http://schemas.microsoft.com/office/drawing/2014/main" id="{240F63A0-A2A2-ED86-6564-C2D4D0F1C4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37" y="1697786"/>
            <a:ext cx="4519661" cy="3389746"/>
          </a:xfrm>
          <a:prstGeom prst="rect">
            <a:avLst/>
          </a:prstGeom>
        </p:spPr>
      </p:pic>
    </p:spTree>
    <p:extLst>
      <p:ext uri="{BB962C8B-B14F-4D97-AF65-F5344CB8AC3E}">
        <p14:creationId xmlns:p14="http://schemas.microsoft.com/office/powerpoint/2010/main" val="110201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500" fill="hold"/>
                                        <p:tgtEl>
                                          <p:spTgt spid="29"/>
                                        </p:tgtEl>
                                        <p:attrNameLst>
                                          <p:attrName>ppt_x</p:attrName>
                                        </p:attrNameLst>
                                      </p:cBhvr>
                                      <p:tavLst>
                                        <p:tav tm="0">
                                          <p:val>
                                            <p:strVal val="#ppt_x"/>
                                          </p:val>
                                        </p:tav>
                                        <p:tav tm="100000">
                                          <p:val>
                                            <p:strVal val="#ppt_x"/>
                                          </p:val>
                                        </p:tav>
                                      </p:tavLst>
                                    </p:anim>
                                    <p:anim calcmode="lin" valueType="num">
                                      <p:cBhvr additive="base">
                                        <p:cTn id="22"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fill="hold"/>
                                        <p:tgtEl>
                                          <p:spTgt spid="41"/>
                                        </p:tgtEl>
                                        <p:attrNameLst>
                                          <p:attrName>ppt_x</p:attrName>
                                        </p:attrNameLst>
                                      </p:cBhvr>
                                      <p:tavLst>
                                        <p:tav tm="0">
                                          <p:val>
                                            <p:strVal val="#ppt_x"/>
                                          </p:val>
                                        </p:tav>
                                        <p:tav tm="100000">
                                          <p:val>
                                            <p:strVal val="#ppt_x"/>
                                          </p:val>
                                        </p:tav>
                                      </p:tavLst>
                                    </p:anim>
                                    <p:anim calcmode="lin" valueType="num">
                                      <p:cBhvr additive="base">
                                        <p:cTn id="32" dur="50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fill="hold"/>
                                        <p:tgtEl>
                                          <p:spTgt spid="51"/>
                                        </p:tgtEl>
                                        <p:attrNameLst>
                                          <p:attrName>ppt_x</p:attrName>
                                        </p:attrNameLst>
                                      </p:cBhvr>
                                      <p:tavLst>
                                        <p:tav tm="0">
                                          <p:val>
                                            <p:strVal val="#ppt_x"/>
                                          </p:val>
                                        </p:tav>
                                        <p:tav tm="100000">
                                          <p:val>
                                            <p:strVal val="#ppt_x"/>
                                          </p:val>
                                        </p:tav>
                                      </p:tavLst>
                                    </p:anim>
                                    <p:anim calcmode="lin" valueType="num">
                                      <p:cBhvr additive="base">
                                        <p:cTn id="42" dur="500" fill="hold"/>
                                        <p:tgtEl>
                                          <p:spTgt spid="51"/>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ppt_x"/>
                                          </p:val>
                                        </p:tav>
                                        <p:tav tm="100000">
                                          <p:val>
                                            <p:strVal val="#ppt_x"/>
                                          </p:val>
                                        </p:tav>
                                      </p:tavLst>
                                    </p:anim>
                                    <p:anim calcmode="lin" valueType="num">
                                      <p:cBhvr additive="base">
                                        <p:cTn id="52"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2A4B32A-73EA-1F06-D63D-BCEEFDC7D984}"/>
              </a:ext>
            </a:extLst>
          </p:cNvPr>
          <p:cNvSpPr>
            <a:spLocks noGrp="1"/>
          </p:cNvSpPr>
          <p:nvPr>
            <p:ph type="ftr" sz="quarter" idx="11"/>
          </p:nvPr>
        </p:nvSpPr>
        <p:spPr>
          <a:xfrm>
            <a:off x="186266" y="6356350"/>
            <a:ext cx="4114800" cy="365125"/>
          </a:xfrm>
        </p:spPr>
        <p:txBody>
          <a:bodyPr/>
          <a:lstStyle/>
          <a:p>
            <a:endParaRPr lang="fr-CA" dirty="0"/>
          </a:p>
        </p:txBody>
      </p:sp>
      <p:sp>
        <p:nvSpPr>
          <p:cNvPr id="5" name="Slide Number Placeholder 4">
            <a:extLst>
              <a:ext uri="{FF2B5EF4-FFF2-40B4-BE49-F238E27FC236}">
                <a16:creationId xmlns:a16="http://schemas.microsoft.com/office/drawing/2014/main" id="{0271398D-5973-3A79-A938-1C3F5BF0880A}"/>
              </a:ext>
            </a:extLst>
          </p:cNvPr>
          <p:cNvSpPr>
            <a:spLocks noGrp="1"/>
          </p:cNvSpPr>
          <p:nvPr>
            <p:ph type="sldNum" sz="quarter" idx="12"/>
          </p:nvPr>
        </p:nvSpPr>
        <p:spPr/>
        <p:txBody>
          <a:bodyPr/>
          <a:lstStyle/>
          <a:p>
            <a:fld id="{DB89D9A3-12E0-4804-80D3-9B5978894684}" type="slidenum">
              <a:rPr lang="fr-CA" smtClean="0"/>
              <a:t>7</a:t>
            </a:fld>
            <a:endParaRPr lang="fr-CA"/>
          </a:p>
        </p:txBody>
      </p:sp>
      <p:sp>
        <p:nvSpPr>
          <p:cNvPr id="6" name="TextBox 5">
            <a:extLst>
              <a:ext uri="{FF2B5EF4-FFF2-40B4-BE49-F238E27FC236}">
                <a16:creationId xmlns:a16="http://schemas.microsoft.com/office/drawing/2014/main" id="{CA83F624-0979-B030-1F3E-0965F14EFC15}"/>
              </a:ext>
            </a:extLst>
          </p:cNvPr>
          <p:cNvSpPr txBox="1"/>
          <p:nvPr>
            <p:custDataLst>
              <p:tags r:id="rId1"/>
            </p:custDataLst>
          </p:nvPr>
        </p:nvSpPr>
        <p:spPr>
          <a:xfrm>
            <a:off x="848191" y="56468"/>
            <a:ext cx="3382464" cy="461665"/>
          </a:xfrm>
          <a:prstGeom prst="rect">
            <a:avLst/>
          </a:prstGeom>
          <a:noFill/>
        </p:spPr>
        <p:txBody>
          <a:bodyPr wrap="none" rtlCol="0">
            <a:spAutoFit/>
          </a:bodyPr>
          <a:lstStyle/>
          <a:p>
            <a:r>
              <a:rPr lang="en-CA" sz="2400" b="1" dirty="0">
                <a:solidFill>
                  <a:schemeClr val="accent6">
                    <a:lumMod val="50000"/>
                  </a:schemeClr>
                </a:solidFill>
              </a:rPr>
              <a:t>Materials and Methods</a:t>
            </a:r>
            <a:endParaRPr lang="fr-CA" sz="2400" b="1" dirty="0">
              <a:solidFill>
                <a:schemeClr val="accent6">
                  <a:lumMod val="50000"/>
                </a:schemeClr>
              </a:solidFill>
            </a:endParaRPr>
          </a:p>
        </p:txBody>
      </p:sp>
      <p:sp>
        <p:nvSpPr>
          <p:cNvPr id="7" name="Rectangle: Rounded Corners 6">
            <a:extLst>
              <a:ext uri="{FF2B5EF4-FFF2-40B4-BE49-F238E27FC236}">
                <a16:creationId xmlns:a16="http://schemas.microsoft.com/office/drawing/2014/main" id="{367A558A-1026-E3CA-89B4-17090373D6CD}"/>
              </a:ext>
            </a:extLst>
          </p:cNvPr>
          <p:cNvSpPr/>
          <p:nvPr/>
        </p:nvSpPr>
        <p:spPr>
          <a:xfrm>
            <a:off x="2118426" y="713210"/>
            <a:ext cx="7955147" cy="901068"/>
          </a:xfrm>
          <a:prstGeom prst="roundRect">
            <a:avLst/>
          </a:prstGeom>
          <a:no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CA" dirty="0">
                <a:solidFill>
                  <a:schemeClr val="accent3">
                    <a:lumMod val="75000"/>
                  </a:schemeClr>
                </a:solidFill>
              </a:rPr>
              <a:t>Mg ingot: commercial purity (99.98%)-Magnesium Electron </a:t>
            </a:r>
          </a:p>
          <a:p>
            <a:pPr marL="285750" indent="-285750">
              <a:buFont typeface="Arial" panose="020B0604020202020204" pitchFamily="34" charset="0"/>
              <a:buChar char="•"/>
            </a:pPr>
            <a:r>
              <a:rPr lang="en-CA" dirty="0">
                <a:solidFill>
                  <a:schemeClr val="accent3">
                    <a:lumMod val="75000"/>
                  </a:schemeClr>
                </a:solidFill>
              </a:rPr>
              <a:t>Al </a:t>
            </a:r>
            <a:r>
              <a:rPr lang="en-CA" dirty="0" err="1">
                <a:solidFill>
                  <a:schemeClr val="accent3">
                    <a:lumMod val="75000"/>
                  </a:schemeClr>
                </a:solidFill>
              </a:rPr>
              <a:t>granuls</a:t>
            </a:r>
            <a:r>
              <a:rPr lang="en-CA" dirty="0">
                <a:solidFill>
                  <a:schemeClr val="accent3">
                    <a:lumMod val="75000"/>
                  </a:schemeClr>
                </a:solidFill>
              </a:rPr>
              <a:t>: 99.90% - Alfa </a:t>
            </a:r>
            <a:r>
              <a:rPr lang="en-CA" dirty="0" err="1">
                <a:solidFill>
                  <a:schemeClr val="accent3">
                    <a:lumMod val="75000"/>
                  </a:schemeClr>
                </a:solidFill>
              </a:rPr>
              <a:t>Aesar</a:t>
            </a:r>
            <a:endParaRPr lang="en-CA" dirty="0">
              <a:solidFill>
                <a:schemeClr val="accent3">
                  <a:lumMod val="75000"/>
                </a:schemeClr>
              </a:solidFill>
            </a:endParaRPr>
          </a:p>
        </p:txBody>
      </p:sp>
      <p:graphicFrame>
        <p:nvGraphicFramePr>
          <p:cNvPr id="14" name="Diagram 13">
            <a:extLst>
              <a:ext uri="{FF2B5EF4-FFF2-40B4-BE49-F238E27FC236}">
                <a16:creationId xmlns:a16="http://schemas.microsoft.com/office/drawing/2014/main" id="{AFD275BA-2D3A-5161-874B-FD8C1116CF96}"/>
              </a:ext>
            </a:extLst>
          </p:cNvPr>
          <p:cNvGraphicFramePr/>
          <p:nvPr>
            <p:extLst>
              <p:ext uri="{D42A27DB-BD31-4B8C-83A1-F6EECF244321}">
                <p14:modId xmlns:p14="http://schemas.microsoft.com/office/powerpoint/2010/main" val="2451352392"/>
              </p:ext>
            </p:extLst>
          </p:nvPr>
        </p:nvGraphicFramePr>
        <p:xfrm>
          <a:off x="0" y="287300"/>
          <a:ext cx="7398846" cy="66650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6" name="Picture 15">
            <a:extLst>
              <a:ext uri="{FF2B5EF4-FFF2-40B4-BE49-F238E27FC236}">
                <a16:creationId xmlns:a16="http://schemas.microsoft.com/office/drawing/2014/main" id="{9E24C463-3E65-606E-53B4-BBFE0B90E24A}"/>
              </a:ext>
            </a:extLst>
          </p:cNvPr>
          <p:cNvPicPr>
            <a:picLocks noChangeAspect="1"/>
          </p:cNvPicPr>
          <p:nvPr/>
        </p:nvPicPr>
        <p:blipFill>
          <a:blip r:embed="rId9"/>
          <a:srcRect l="3102" r="5067"/>
          <a:stretch>
            <a:fillRect/>
          </a:stretch>
        </p:blipFill>
        <p:spPr>
          <a:xfrm>
            <a:off x="7469981" y="1915161"/>
            <a:ext cx="4616822" cy="3689772"/>
          </a:xfrm>
          <a:prstGeom prst="rect">
            <a:avLst/>
          </a:prstGeom>
        </p:spPr>
      </p:pic>
      <p:cxnSp>
        <p:nvCxnSpPr>
          <p:cNvPr id="2" name="Straight Connector 1">
            <a:extLst>
              <a:ext uri="{FF2B5EF4-FFF2-40B4-BE49-F238E27FC236}">
                <a16:creationId xmlns:a16="http://schemas.microsoft.com/office/drawing/2014/main" id="{84C237F8-BBD7-89BA-FF07-3BB5A6C0F768}"/>
              </a:ext>
            </a:extLst>
          </p:cNvPr>
          <p:cNvCxnSpPr/>
          <p:nvPr/>
        </p:nvCxnSpPr>
        <p:spPr>
          <a:xfrm>
            <a:off x="0" y="549328"/>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3" name="Group 2">
            <a:extLst>
              <a:ext uri="{FF2B5EF4-FFF2-40B4-BE49-F238E27FC236}">
                <a16:creationId xmlns:a16="http://schemas.microsoft.com/office/drawing/2014/main" id="{FC055738-2359-90B0-D71F-3B15AE3285B2}"/>
              </a:ext>
            </a:extLst>
          </p:cNvPr>
          <p:cNvGrpSpPr/>
          <p:nvPr/>
        </p:nvGrpSpPr>
        <p:grpSpPr>
          <a:xfrm>
            <a:off x="68996" y="5905816"/>
            <a:ext cx="10004577" cy="869018"/>
            <a:chOff x="-1632810" y="5287973"/>
            <a:chExt cx="4566229" cy="785883"/>
          </a:xfrm>
        </p:grpSpPr>
        <p:sp>
          <p:nvSpPr>
            <p:cNvPr id="8" name="Shape 28">
              <a:extLst>
                <a:ext uri="{FF2B5EF4-FFF2-40B4-BE49-F238E27FC236}">
                  <a16:creationId xmlns:a16="http://schemas.microsoft.com/office/drawing/2014/main" id="{E9592A8D-B77F-7F48-FED7-8EF2566D3598}"/>
                </a:ext>
              </a:extLst>
            </p:cNvPr>
            <p:cNvSpPr/>
            <p:nvPr/>
          </p:nvSpPr>
          <p:spPr>
            <a:xfrm>
              <a:off x="-1632810" y="5306645"/>
              <a:ext cx="4566229" cy="767211"/>
            </a:xfrm>
            <a:prstGeom prst="roundRect">
              <a:avLst>
                <a:gd name="adj" fmla="val 10000"/>
              </a:avLst>
            </a:prstGeom>
            <a:solidFill>
              <a:srgbClr val="EDF5ED"/>
            </a:solidFill>
            <a:ln w="12700">
              <a:solidFill>
                <a:srgbClr val="A9D18E"/>
              </a:solidFill>
              <a:prstDash val="solid"/>
            </a:ln>
          </p:spPr>
          <p:txBody>
            <a:bodyPr/>
            <a:lstStyle/>
            <a:p>
              <a:endParaRPr lang="en-CA" dirty="0"/>
            </a:p>
          </p:txBody>
        </p:sp>
        <p:sp>
          <p:nvSpPr>
            <p:cNvPr id="9" name="Text 29">
              <a:extLst>
                <a:ext uri="{FF2B5EF4-FFF2-40B4-BE49-F238E27FC236}">
                  <a16:creationId xmlns:a16="http://schemas.microsoft.com/office/drawing/2014/main" id="{9B0EA32F-289C-970D-73A3-4CCB861E7A19}"/>
                </a:ext>
              </a:extLst>
            </p:cNvPr>
            <p:cNvSpPr/>
            <p:nvPr/>
          </p:nvSpPr>
          <p:spPr>
            <a:xfrm>
              <a:off x="-1533289" y="5287973"/>
              <a:ext cx="4466708" cy="660859"/>
            </a:xfrm>
            <a:prstGeom prst="rect">
              <a:avLst/>
            </a:prstGeom>
            <a:noFill/>
            <a:ln/>
          </p:spPr>
          <p:txBody>
            <a:bodyPr wrap="square" lIns="0" tIns="0" rIns="0" bIns="0" rtlCol="0" anchor="ctr"/>
            <a:lstStyle/>
            <a:p>
              <a:pPr marL="0" indent="0">
                <a:buNone/>
              </a:pPr>
              <a:r>
                <a:rPr lang="en-US" sz="1550" dirty="0">
                  <a:solidFill>
                    <a:srgbClr val="385723"/>
                  </a:solidFill>
                </a:rPr>
                <a:t>Casting of the samples was performed at McGill University by Mr. Orhan Selcuk Sari and Dr. Raul Arriaga Benitez under supervision of Professor Mehriban Pekguleryuz.</a:t>
              </a:r>
              <a:endParaRPr lang="en-US" sz="1550" dirty="0">
                <a:solidFill>
                  <a:srgbClr val="C00000"/>
                </a:solidFill>
              </a:endParaRPr>
            </a:p>
          </p:txBody>
        </p:sp>
      </p:grpSp>
    </p:spTree>
    <p:extLst>
      <p:ext uri="{BB962C8B-B14F-4D97-AF65-F5344CB8AC3E}">
        <p14:creationId xmlns:p14="http://schemas.microsoft.com/office/powerpoint/2010/main" val="13962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14"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E5EA5-12B3-4744-E567-4F1E9A40E4CA}"/>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FA6A29D-DFE9-C22A-09F5-D325C14A55F3}"/>
              </a:ext>
            </a:extLst>
          </p:cNvPr>
          <p:cNvSpPr>
            <a:spLocks noGrp="1"/>
          </p:cNvSpPr>
          <p:nvPr>
            <p:ph type="sldNum" sz="quarter" idx="12"/>
          </p:nvPr>
        </p:nvSpPr>
        <p:spPr/>
        <p:txBody>
          <a:bodyPr/>
          <a:lstStyle/>
          <a:p>
            <a:fld id="{DB89D9A3-12E0-4804-80D3-9B5978894684}" type="slidenum">
              <a:rPr lang="fr-CA" smtClean="0"/>
              <a:t>8</a:t>
            </a:fld>
            <a:endParaRPr lang="fr-CA"/>
          </a:p>
        </p:txBody>
      </p:sp>
      <p:sp>
        <p:nvSpPr>
          <p:cNvPr id="6" name="TextBox 5">
            <a:extLst>
              <a:ext uri="{FF2B5EF4-FFF2-40B4-BE49-F238E27FC236}">
                <a16:creationId xmlns:a16="http://schemas.microsoft.com/office/drawing/2014/main" id="{2DF7737E-EF8A-AEF7-AFBE-4071521BFFB2}"/>
              </a:ext>
            </a:extLst>
          </p:cNvPr>
          <p:cNvSpPr txBox="1"/>
          <p:nvPr>
            <p:custDataLst>
              <p:tags r:id="rId1"/>
            </p:custDataLst>
          </p:nvPr>
        </p:nvSpPr>
        <p:spPr>
          <a:xfrm>
            <a:off x="848191" y="56468"/>
            <a:ext cx="3382464" cy="461665"/>
          </a:xfrm>
          <a:prstGeom prst="rect">
            <a:avLst/>
          </a:prstGeom>
          <a:noFill/>
        </p:spPr>
        <p:txBody>
          <a:bodyPr wrap="none" rtlCol="0">
            <a:spAutoFit/>
          </a:bodyPr>
          <a:lstStyle/>
          <a:p>
            <a:r>
              <a:rPr lang="en-CA" sz="2400" b="1" dirty="0">
                <a:solidFill>
                  <a:schemeClr val="accent6">
                    <a:lumMod val="50000"/>
                  </a:schemeClr>
                </a:solidFill>
              </a:rPr>
              <a:t>Materials and Methods</a:t>
            </a:r>
            <a:endParaRPr lang="fr-CA" sz="2400" b="1" dirty="0">
              <a:solidFill>
                <a:schemeClr val="accent6">
                  <a:lumMod val="50000"/>
                </a:schemeClr>
              </a:solidFill>
            </a:endParaRPr>
          </a:p>
        </p:txBody>
      </p:sp>
      <p:cxnSp>
        <p:nvCxnSpPr>
          <p:cNvPr id="2" name="Straight Connector 1">
            <a:extLst>
              <a:ext uri="{FF2B5EF4-FFF2-40B4-BE49-F238E27FC236}">
                <a16:creationId xmlns:a16="http://schemas.microsoft.com/office/drawing/2014/main" id="{1EA6ECE7-A962-3480-D5A3-006A4CEB6C8E}"/>
              </a:ext>
            </a:extLst>
          </p:cNvPr>
          <p:cNvCxnSpPr/>
          <p:nvPr/>
        </p:nvCxnSpPr>
        <p:spPr>
          <a:xfrm>
            <a:off x="0" y="549328"/>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12" name="AutoShape 4" descr="Generated image: Ball milling process diagram">
            <a:extLst>
              <a:ext uri="{FF2B5EF4-FFF2-40B4-BE49-F238E27FC236}">
                <a16:creationId xmlns:a16="http://schemas.microsoft.com/office/drawing/2014/main" id="{AD4C85EA-6151-47AA-6A09-311A123E11ED}"/>
              </a:ext>
            </a:extLst>
          </p:cNvPr>
          <p:cNvSpPr>
            <a:spLocks noChangeAspect="1" noChangeArrowheads="1"/>
          </p:cNvSpPr>
          <p:nvPr/>
        </p:nvSpPr>
        <p:spPr bwMode="auto">
          <a:xfrm>
            <a:off x="1524000" y="0"/>
            <a:ext cx="9144000" cy="6858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7" name="Picture 16">
            <a:extLst>
              <a:ext uri="{FF2B5EF4-FFF2-40B4-BE49-F238E27FC236}">
                <a16:creationId xmlns:a16="http://schemas.microsoft.com/office/drawing/2014/main" id="{4E5B00CC-6A5B-5587-350A-0B0E6C86950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05657" y="3700414"/>
            <a:ext cx="3742943" cy="2834654"/>
          </a:xfrm>
          <a:prstGeom prst="rect">
            <a:avLst/>
          </a:prstGeom>
          <a:noFill/>
          <a:ln>
            <a:noFill/>
          </a:ln>
        </p:spPr>
      </p:pic>
      <p:graphicFrame>
        <p:nvGraphicFramePr>
          <p:cNvPr id="7" name="Diagram 6">
            <a:extLst>
              <a:ext uri="{FF2B5EF4-FFF2-40B4-BE49-F238E27FC236}">
                <a16:creationId xmlns:a16="http://schemas.microsoft.com/office/drawing/2014/main" id="{F76617A1-8AB4-4C3D-4929-885369928BA0}"/>
              </a:ext>
            </a:extLst>
          </p:cNvPr>
          <p:cNvGraphicFramePr/>
          <p:nvPr>
            <p:extLst>
              <p:ext uri="{D42A27DB-BD31-4B8C-83A1-F6EECF244321}">
                <p14:modId xmlns:p14="http://schemas.microsoft.com/office/powerpoint/2010/main" val="3281068569"/>
              </p:ext>
            </p:extLst>
          </p:nvPr>
        </p:nvGraphicFramePr>
        <p:xfrm>
          <a:off x="1778000" y="136525"/>
          <a:ext cx="8636000" cy="37426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40126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6AB5FB-3A97-EC17-15DE-581AA9BB0AFE}"/>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EF83D388-D1C7-0A65-093F-737E82F10E2B}"/>
              </a:ext>
            </a:extLst>
          </p:cNvPr>
          <p:cNvSpPr>
            <a:spLocks noGrp="1"/>
          </p:cNvSpPr>
          <p:nvPr>
            <p:ph type="sldNum" sz="quarter" idx="12"/>
          </p:nvPr>
        </p:nvSpPr>
        <p:spPr/>
        <p:txBody>
          <a:bodyPr/>
          <a:lstStyle/>
          <a:p>
            <a:fld id="{DB89D9A3-12E0-4804-80D3-9B5978894684}" type="slidenum">
              <a:rPr lang="fr-CA" smtClean="0"/>
              <a:t>9</a:t>
            </a:fld>
            <a:endParaRPr lang="fr-CA"/>
          </a:p>
        </p:txBody>
      </p:sp>
      <p:sp>
        <p:nvSpPr>
          <p:cNvPr id="6" name="TextBox 5">
            <a:extLst>
              <a:ext uri="{FF2B5EF4-FFF2-40B4-BE49-F238E27FC236}">
                <a16:creationId xmlns:a16="http://schemas.microsoft.com/office/drawing/2014/main" id="{6FD8753A-8BEF-E578-F365-6B1F1BC71906}"/>
              </a:ext>
            </a:extLst>
          </p:cNvPr>
          <p:cNvSpPr txBox="1"/>
          <p:nvPr>
            <p:custDataLst>
              <p:tags r:id="rId1"/>
            </p:custDataLst>
          </p:nvPr>
        </p:nvSpPr>
        <p:spPr>
          <a:xfrm>
            <a:off x="848191" y="56468"/>
            <a:ext cx="5886740" cy="461665"/>
          </a:xfrm>
          <a:prstGeom prst="rect">
            <a:avLst/>
          </a:prstGeom>
          <a:noFill/>
        </p:spPr>
        <p:txBody>
          <a:bodyPr wrap="none" rtlCol="0">
            <a:spAutoFit/>
          </a:bodyPr>
          <a:lstStyle/>
          <a:p>
            <a:r>
              <a:rPr lang="en-CA" sz="2400" b="1" dirty="0">
                <a:solidFill>
                  <a:schemeClr val="accent6">
                    <a:lumMod val="50000"/>
                  </a:schemeClr>
                </a:solidFill>
              </a:rPr>
              <a:t>Materials and Methods- Characterization</a:t>
            </a:r>
            <a:endParaRPr lang="fr-CA" sz="2400" b="1" dirty="0">
              <a:solidFill>
                <a:schemeClr val="accent6">
                  <a:lumMod val="50000"/>
                </a:schemeClr>
              </a:solidFill>
            </a:endParaRPr>
          </a:p>
        </p:txBody>
      </p:sp>
      <p:cxnSp>
        <p:nvCxnSpPr>
          <p:cNvPr id="2" name="Straight Connector 1">
            <a:extLst>
              <a:ext uri="{FF2B5EF4-FFF2-40B4-BE49-F238E27FC236}">
                <a16:creationId xmlns:a16="http://schemas.microsoft.com/office/drawing/2014/main" id="{76EE0A8D-5653-4CA8-46CE-5058357AF34C}"/>
              </a:ext>
            </a:extLst>
          </p:cNvPr>
          <p:cNvCxnSpPr/>
          <p:nvPr/>
        </p:nvCxnSpPr>
        <p:spPr>
          <a:xfrm>
            <a:off x="0" y="549328"/>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12" name="AutoShape 4" descr="Generated image: Ball milling process diagram">
            <a:extLst>
              <a:ext uri="{FF2B5EF4-FFF2-40B4-BE49-F238E27FC236}">
                <a16:creationId xmlns:a16="http://schemas.microsoft.com/office/drawing/2014/main" id="{B37B0F1F-A4CE-2214-A023-C6D2779AB745}"/>
              </a:ext>
            </a:extLst>
          </p:cNvPr>
          <p:cNvSpPr>
            <a:spLocks noChangeAspect="1" noChangeArrowheads="1"/>
          </p:cNvSpPr>
          <p:nvPr/>
        </p:nvSpPr>
        <p:spPr bwMode="auto">
          <a:xfrm>
            <a:off x="6337301" y="692150"/>
            <a:ext cx="5046132" cy="378459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3074" name="Picture 2" descr="Differential Scanning Calorimeters (DSC) - TA Instruments">
            <a:extLst>
              <a:ext uri="{FF2B5EF4-FFF2-40B4-BE49-F238E27FC236}">
                <a16:creationId xmlns:a16="http://schemas.microsoft.com/office/drawing/2014/main" id="{B34333AD-9E17-4AED-D8C7-73B5D83E68F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9456"/>
          <a:stretch>
            <a:fillRect/>
          </a:stretch>
        </p:blipFill>
        <p:spPr bwMode="auto">
          <a:xfrm>
            <a:off x="692847" y="518132"/>
            <a:ext cx="4013369" cy="313555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X-ray Diffractometers | Bruker">
            <a:extLst>
              <a:ext uri="{FF2B5EF4-FFF2-40B4-BE49-F238E27FC236}">
                <a16:creationId xmlns:a16="http://schemas.microsoft.com/office/drawing/2014/main" id="{31BDA3E6-5DB1-C19C-D46E-D9A1E389205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97024" y="766014"/>
            <a:ext cx="4904168" cy="272453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3179539F-4D8E-6D8E-1786-1C6CB969873F}"/>
              </a:ext>
            </a:extLst>
          </p:cNvPr>
          <p:cNvSpPr/>
          <p:nvPr/>
        </p:nvSpPr>
        <p:spPr>
          <a:xfrm>
            <a:off x="913259" y="3653693"/>
            <a:ext cx="3004565" cy="2691781"/>
          </a:xfrm>
          <a:prstGeom prst="roundRect">
            <a:avLst/>
          </a:prstGeom>
          <a:no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2400" b="1" dirty="0">
                <a:solidFill>
                  <a:schemeClr val="accent6">
                    <a:lumMod val="50000"/>
                  </a:schemeClr>
                </a:solidFill>
              </a:rPr>
              <a:t>DSC</a:t>
            </a:r>
          </a:p>
          <a:p>
            <a:pPr marL="342900" indent="-342900">
              <a:lnSpc>
                <a:spcPct val="150000"/>
              </a:lnSpc>
              <a:buFont typeface="Arial" panose="020B0604020202020204" pitchFamily="34" charset="0"/>
              <a:buChar char="•"/>
            </a:pPr>
            <a:r>
              <a:rPr lang="en-CA" dirty="0">
                <a:solidFill>
                  <a:schemeClr val="tx1"/>
                </a:solidFill>
              </a:rPr>
              <a:t>Activation energy (Kissinger plot)</a:t>
            </a:r>
          </a:p>
          <a:p>
            <a:pPr marL="342900" indent="-342900">
              <a:lnSpc>
                <a:spcPct val="150000"/>
              </a:lnSpc>
              <a:buFont typeface="Arial" panose="020B0604020202020204" pitchFamily="34" charset="0"/>
              <a:buChar char="•"/>
            </a:pPr>
            <a:r>
              <a:rPr lang="en-CA" dirty="0">
                <a:solidFill>
                  <a:schemeClr val="tx1"/>
                </a:solidFill>
              </a:rPr>
              <a:t>Hydrogen desorption temperature</a:t>
            </a:r>
            <a:endParaRPr lang="en-CA" b="1" dirty="0">
              <a:solidFill>
                <a:schemeClr val="accent6">
                  <a:lumMod val="50000"/>
                </a:schemeClr>
              </a:solidFill>
            </a:endParaRPr>
          </a:p>
          <a:p>
            <a:pPr algn="ctr"/>
            <a:endParaRPr lang="en-CA" sz="2400" b="1" dirty="0">
              <a:solidFill>
                <a:schemeClr val="accent6">
                  <a:lumMod val="50000"/>
                </a:schemeClr>
              </a:solidFill>
            </a:endParaRPr>
          </a:p>
        </p:txBody>
      </p:sp>
      <p:sp>
        <p:nvSpPr>
          <p:cNvPr id="13" name="Rectangle: Rounded Corners 12">
            <a:extLst>
              <a:ext uri="{FF2B5EF4-FFF2-40B4-BE49-F238E27FC236}">
                <a16:creationId xmlns:a16="http://schemas.microsoft.com/office/drawing/2014/main" id="{F81764B6-390F-0651-E5ED-932F5B9B8C12}"/>
              </a:ext>
            </a:extLst>
          </p:cNvPr>
          <p:cNvSpPr/>
          <p:nvPr/>
        </p:nvSpPr>
        <p:spPr>
          <a:xfrm>
            <a:off x="6946826" y="3664569"/>
            <a:ext cx="3004564" cy="2691781"/>
          </a:xfrm>
          <a:prstGeom prst="roundRect">
            <a:avLst/>
          </a:prstGeom>
          <a:noFill/>
          <a:ln>
            <a:solidFill>
              <a:schemeClr val="accent6">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2400" b="1" dirty="0">
                <a:solidFill>
                  <a:schemeClr val="accent6">
                    <a:lumMod val="50000"/>
                  </a:schemeClr>
                </a:solidFill>
              </a:rPr>
              <a:t>X-ray diffraction</a:t>
            </a:r>
          </a:p>
          <a:p>
            <a:pPr marL="342900" lvl="0" indent="-342900">
              <a:lnSpc>
                <a:spcPct val="150000"/>
              </a:lnSpc>
              <a:buFont typeface="Arial" panose="020B0604020202020204" pitchFamily="34" charset="0"/>
              <a:buChar char="•"/>
            </a:pPr>
            <a:r>
              <a:rPr lang="en-CA" dirty="0">
                <a:solidFill>
                  <a:schemeClr val="tx1"/>
                </a:solidFill>
              </a:rPr>
              <a:t>Phase identification</a:t>
            </a:r>
          </a:p>
          <a:p>
            <a:pPr marL="342900" lvl="0" indent="-342900">
              <a:lnSpc>
                <a:spcPct val="150000"/>
              </a:lnSpc>
              <a:buFont typeface="Arial" panose="020B0604020202020204" pitchFamily="34" charset="0"/>
              <a:buChar char="•"/>
            </a:pPr>
            <a:r>
              <a:rPr lang="en-CA" dirty="0">
                <a:solidFill>
                  <a:schemeClr val="tx1"/>
                </a:solidFill>
              </a:rPr>
              <a:t>Crystallite size Evaluation</a:t>
            </a:r>
          </a:p>
          <a:p>
            <a:pPr marL="342900" lvl="0" indent="-342900">
              <a:lnSpc>
                <a:spcPct val="150000"/>
              </a:lnSpc>
              <a:buFont typeface="Arial" panose="020B0604020202020204" pitchFamily="34" charset="0"/>
              <a:buChar char="•"/>
            </a:pPr>
            <a:r>
              <a:rPr lang="en-CA" dirty="0" err="1">
                <a:solidFill>
                  <a:schemeClr val="tx1"/>
                </a:solidFill>
              </a:rPr>
              <a:t>Microstrain</a:t>
            </a:r>
            <a:r>
              <a:rPr lang="en-CA" dirty="0">
                <a:solidFill>
                  <a:schemeClr val="tx1"/>
                </a:solidFill>
              </a:rPr>
              <a:t> evaluation</a:t>
            </a:r>
            <a:endParaRPr lang="en-CA" sz="2000" b="1" dirty="0">
              <a:solidFill>
                <a:schemeClr val="accent6">
                  <a:lumMod val="50000"/>
                </a:schemeClr>
              </a:solidFill>
            </a:endParaRPr>
          </a:p>
        </p:txBody>
      </p:sp>
    </p:spTree>
    <p:extLst>
      <p:ext uri="{BB962C8B-B14F-4D97-AF65-F5344CB8AC3E}">
        <p14:creationId xmlns:p14="http://schemas.microsoft.com/office/powerpoint/2010/main" val="4184904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ED8F61F-62EC-3AC0-996C-E841ED2DC171}"/>
              </a:ext>
            </a:extLst>
          </p:cNvPr>
          <p:cNvSpPr>
            <a:spLocks noGrp="1"/>
          </p:cNvSpPr>
          <p:nvPr>
            <p:ph type="sldNum" sz="quarter" idx="12"/>
          </p:nvPr>
        </p:nvSpPr>
        <p:spPr/>
        <p:txBody>
          <a:bodyPr/>
          <a:lstStyle/>
          <a:p>
            <a:fld id="{DB89D9A3-12E0-4804-80D3-9B5978894684}" type="slidenum">
              <a:rPr lang="fr-CA" smtClean="0"/>
              <a:t>10</a:t>
            </a:fld>
            <a:endParaRPr lang="fr-CA"/>
          </a:p>
        </p:txBody>
      </p:sp>
      <p:sp>
        <p:nvSpPr>
          <p:cNvPr id="6" name="TextBox 5">
            <a:extLst>
              <a:ext uri="{FF2B5EF4-FFF2-40B4-BE49-F238E27FC236}">
                <a16:creationId xmlns:a16="http://schemas.microsoft.com/office/drawing/2014/main" id="{8C0B1F98-2386-1F34-6119-C407F1C93392}"/>
              </a:ext>
            </a:extLst>
          </p:cNvPr>
          <p:cNvSpPr txBox="1"/>
          <p:nvPr>
            <p:custDataLst>
              <p:tags r:id="rId1"/>
            </p:custDataLst>
          </p:nvPr>
        </p:nvSpPr>
        <p:spPr>
          <a:xfrm>
            <a:off x="650749" y="75634"/>
            <a:ext cx="8753165" cy="461665"/>
          </a:xfrm>
          <a:prstGeom prst="rect">
            <a:avLst/>
          </a:prstGeom>
          <a:noFill/>
        </p:spPr>
        <p:txBody>
          <a:bodyPr wrap="none" rtlCol="0">
            <a:spAutoFit/>
          </a:bodyPr>
          <a:lstStyle/>
          <a:p>
            <a:r>
              <a:rPr lang="en-CA" sz="2400" b="1" dirty="0">
                <a:solidFill>
                  <a:schemeClr val="accent6">
                    <a:lumMod val="50000"/>
                  </a:schemeClr>
                </a:solidFill>
              </a:rPr>
              <a:t>Results – Effect of filing and ball milling on the microstructure</a:t>
            </a:r>
            <a:endParaRPr lang="fr-CA" sz="2400" b="1" dirty="0">
              <a:solidFill>
                <a:schemeClr val="accent6">
                  <a:lumMod val="50000"/>
                </a:schemeClr>
              </a:solidFill>
            </a:endParaRPr>
          </a:p>
        </p:txBody>
      </p:sp>
      <p:graphicFrame>
        <p:nvGraphicFramePr>
          <p:cNvPr id="9" name="Table 8">
            <a:extLst>
              <a:ext uri="{FF2B5EF4-FFF2-40B4-BE49-F238E27FC236}">
                <a16:creationId xmlns:a16="http://schemas.microsoft.com/office/drawing/2014/main" id="{F13A793C-F86C-C3DC-BA4E-B73818860D90}"/>
              </a:ext>
            </a:extLst>
          </p:cNvPr>
          <p:cNvGraphicFramePr>
            <a:graphicFrameLocks noGrp="1"/>
          </p:cNvGraphicFramePr>
          <p:nvPr>
            <p:extLst>
              <p:ext uri="{D42A27DB-BD31-4B8C-83A1-F6EECF244321}">
                <p14:modId xmlns:p14="http://schemas.microsoft.com/office/powerpoint/2010/main" val="2480303357"/>
              </p:ext>
            </p:extLst>
          </p:nvPr>
        </p:nvGraphicFramePr>
        <p:xfrm>
          <a:off x="5936333" y="3089918"/>
          <a:ext cx="6009405" cy="3153090"/>
        </p:xfrm>
        <a:graphic>
          <a:graphicData uri="http://schemas.openxmlformats.org/drawingml/2006/table">
            <a:tbl>
              <a:tblPr firstRow="1" firstCol="1" bandRow="1">
                <a:tableStyleId>{F5AB1C69-6EDB-4FF4-983F-18BD219EF322}</a:tableStyleId>
              </a:tblPr>
              <a:tblGrid>
                <a:gridCol w="1201881">
                  <a:extLst>
                    <a:ext uri="{9D8B030D-6E8A-4147-A177-3AD203B41FA5}">
                      <a16:colId xmlns:a16="http://schemas.microsoft.com/office/drawing/2014/main" val="1738089807"/>
                    </a:ext>
                  </a:extLst>
                </a:gridCol>
                <a:gridCol w="1201881">
                  <a:extLst>
                    <a:ext uri="{9D8B030D-6E8A-4147-A177-3AD203B41FA5}">
                      <a16:colId xmlns:a16="http://schemas.microsoft.com/office/drawing/2014/main" val="34689995"/>
                    </a:ext>
                  </a:extLst>
                </a:gridCol>
                <a:gridCol w="1201881">
                  <a:extLst>
                    <a:ext uri="{9D8B030D-6E8A-4147-A177-3AD203B41FA5}">
                      <a16:colId xmlns:a16="http://schemas.microsoft.com/office/drawing/2014/main" val="197621303"/>
                    </a:ext>
                  </a:extLst>
                </a:gridCol>
                <a:gridCol w="1201881">
                  <a:extLst>
                    <a:ext uri="{9D8B030D-6E8A-4147-A177-3AD203B41FA5}">
                      <a16:colId xmlns:a16="http://schemas.microsoft.com/office/drawing/2014/main" val="481050748"/>
                    </a:ext>
                  </a:extLst>
                </a:gridCol>
                <a:gridCol w="1201881">
                  <a:extLst>
                    <a:ext uri="{9D8B030D-6E8A-4147-A177-3AD203B41FA5}">
                      <a16:colId xmlns:a16="http://schemas.microsoft.com/office/drawing/2014/main" val="1179998711"/>
                    </a:ext>
                  </a:extLst>
                </a:gridCol>
              </a:tblGrid>
              <a:tr h="996114">
                <a:tc>
                  <a:txBody>
                    <a:bodyPr/>
                    <a:lstStyle/>
                    <a:p>
                      <a:pPr algn="ctr">
                        <a:lnSpc>
                          <a:spcPct val="150000"/>
                        </a:lnSpc>
                        <a:spcAft>
                          <a:spcPts val="800"/>
                        </a:spcAft>
                        <a:buNone/>
                      </a:pPr>
                      <a:r>
                        <a:rPr lang="en-CA" sz="1400" dirty="0">
                          <a:effectLst/>
                        </a:rPr>
                        <a:t>Mg</a:t>
                      </a:r>
                      <a:r>
                        <a:rPr lang="en-CA" sz="1400" baseline="-25000" dirty="0">
                          <a:effectLst/>
                        </a:rPr>
                        <a:t>17</a:t>
                      </a:r>
                      <a:r>
                        <a:rPr lang="en-CA" sz="1400" dirty="0">
                          <a:effectLst/>
                        </a:rPr>
                        <a:t>Al</a:t>
                      </a:r>
                      <a:r>
                        <a:rPr lang="en-CA" sz="1400" baseline="-25000" dirty="0">
                          <a:effectLst/>
                        </a:rPr>
                        <a:t>12</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Crystallite Size [nm]</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err="1">
                          <a:effectLst/>
                        </a:rPr>
                        <a:t>Microstrain</a:t>
                      </a:r>
                      <a:r>
                        <a:rPr lang="en-CA" sz="1400" dirty="0">
                          <a:effectLst/>
                        </a:rPr>
                        <a:t> [%e0]</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Lattice Parameter a [Å]</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Cell Volume [Å</a:t>
                      </a:r>
                      <a:r>
                        <a:rPr lang="en-CA" sz="1400" baseline="30000">
                          <a:effectLst/>
                        </a:rPr>
                        <a:t>3</a:t>
                      </a:r>
                      <a:r>
                        <a:rPr lang="en-CA" sz="1400">
                          <a:effectLst/>
                        </a:rPr>
                        <a:t>]</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2620139524"/>
                  </a:ext>
                </a:extLst>
              </a:tr>
              <a:tr h="391200">
                <a:tc>
                  <a:txBody>
                    <a:bodyPr/>
                    <a:lstStyle/>
                    <a:p>
                      <a:pPr algn="ctr">
                        <a:lnSpc>
                          <a:spcPct val="150000"/>
                        </a:lnSpc>
                        <a:spcAft>
                          <a:spcPts val="800"/>
                        </a:spcAft>
                        <a:buNone/>
                      </a:pPr>
                      <a:r>
                        <a:rPr lang="en-CA" sz="1400">
                          <a:effectLst/>
                        </a:rPr>
                        <a:t>Filed</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highlight>
                            <a:srgbClr val="FFFF00"/>
                          </a:highlight>
                        </a:rPr>
                        <a:t>26.0(4)</a:t>
                      </a:r>
                      <a:endParaRPr lang="en-CA" sz="1400" dirty="0">
                        <a:effectLst/>
                        <a:highlight>
                          <a:srgbClr val="FFFF00"/>
                        </a:highligh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0. 00(2)</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10.5278(8)</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1166.8(3)</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3573310642"/>
                  </a:ext>
                </a:extLst>
              </a:tr>
              <a:tr h="591505">
                <a:tc>
                  <a:txBody>
                    <a:bodyPr/>
                    <a:lstStyle/>
                    <a:p>
                      <a:pPr marL="71755" marR="71755" algn="ctr">
                        <a:lnSpc>
                          <a:spcPct val="100000"/>
                        </a:lnSpc>
                        <a:spcAft>
                          <a:spcPts val="800"/>
                        </a:spcAft>
                        <a:buNone/>
                      </a:pPr>
                      <a:r>
                        <a:rPr lang="en-CA" sz="1400" dirty="0">
                          <a:effectLst/>
                        </a:rPr>
                        <a:t>Ball-Milled</a:t>
                      </a:r>
                    </a:p>
                    <a:p>
                      <a:pPr algn="ctr">
                        <a:lnSpc>
                          <a:spcPct val="100000"/>
                        </a:lnSpc>
                        <a:spcAft>
                          <a:spcPts val="800"/>
                        </a:spcAft>
                        <a:buNone/>
                      </a:pPr>
                      <a:r>
                        <a:rPr lang="en-CA" sz="1400" dirty="0">
                          <a:effectLst/>
                        </a:rPr>
                        <a:t>(15 minutes)</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highlight>
                            <a:srgbClr val="FFFF00"/>
                          </a:highlight>
                        </a:rPr>
                        <a:t>11.7 (3)</a:t>
                      </a:r>
                      <a:endParaRPr lang="en-CA" sz="1400" dirty="0">
                        <a:effectLst/>
                        <a:highlight>
                          <a:srgbClr val="FFFF00"/>
                        </a:highligh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0.221(8)</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10.530(3)</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1167.6(9)</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2512068739"/>
                  </a:ext>
                </a:extLst>
              </a:tr>
              <a:tr h="582766">
                <a:tc>
                  <a:txBody>
                    <a:bodyPr/>
                    <a:lstStyle/>
                    <a:p>
                      <a:pPr marL="71755" marR="71755" algn="ctr">
                        <a:lnSpc>
                          <a:spcPct val="100000"/>
                        </a:lnSpc>
                        <a:spcAft>
                          <a:spcPts val="800"/>
                        </a:spcAft>
                        <a:buNone/>
                      </a:pPr>
                      <a:r>
                        <a:rPr lang="en-CA" sz="1400" dirty="0">
                          <a:effectLst/>
                        </a:rPr>
                        <a:t>Ball-Milled</a:t>
                      </a:r>
                    </a:p>
                    <a:p>
                      <a:pPr algn="ctr">
                        <a:lnSpc>
                          <a:spcPct val="100000"/>
                        </a:lnSpc>
                        <a:spcAft>
                          <a:spcPts val="800"/>
                        </a:spcAft>
                        <a:buNone/>
                      </a:pPr>
                      <a:r>
                        <a:rPr lang="en-CA" sz="1400" dirty="0">
                          <a:effectLst/>
                        </a:rPr>
                        <a:t>(30 minutes)</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8.6 (2)</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0.161(1)</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10.539(3)</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1170.4(9)</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3852629176"/>
                  </a:ext>
                </a:extLst>
              </a:tr>
              <a:tr h="591505">
                <a:tc>
                  <a:txBody>
                    <a:bodyPr/>
                    <a:lstStyle/>
                    <a:p>
                      <a:pPr marL="71755" marR="71755" algn="ctr">
                        <a:lnSpc>
                          <a:spcPct val="100000"/>
                        </a:lnSpc>
                        <a:spcAft>
                          <a:spcPts val="800"/>
                        </a:spcAft>
                        <a:buNone/>
                      </a:pPr>
                      <a:r>
                        <a:rPr lang="en-CA" sz="1400" dirty="0">
                          <a:effectLst/>
                        </a:rPr>
                        <a:t>Ball-Milled</a:t>
                      </a:r>
                    </a:p>
                    <a:p>
                      <a:pPr algn="ctr">
                        <a:lnSpc>
                          <a:spcPct val="100000"/>
                        </a:lnSpc>
                        <a:spcAft>
                          <a:spcPts val="800"/>
                        </a:spcAft>
                        <a:buNone/>
                      </a:pPr>
                      <a:r>
                        <a:rPr lang="en-CA" sz="1400" dirty="0">
                          <a:effectLst/>
                        </a:rPr>
                        <a:t>(60 minutes)</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a:effectLst/>
                        </a:rPr>
                        <a:t>8.2 (2)</a:t>
                      </a:r>
                      <a:endParaRPr lang="en-CA" sz="140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0.16(2)</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10.528(4)</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1167(1)</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3589205699"/>
                  </a:ext>
                </a:extLst>
              </a:tr>
            </a:tbl>
          </a:graphicData>
        </a:graphic>
      </p:graphicFrame>
      <p:grpSp>
        <p:nvGrpSpPr>
          <p:cNvPr id="25" name="Group 24">
            <a:extLst>
              <a:ext uri="{FF2B5EF4-FFF2-40B4-BE49-F238E27FC236}">
                <a16:creationId xmlns:a16="http://schemas.microsoft.com/office/drawing/2014/main" id="{DF38C70D-4FCA-BA11-99B1-EA6224AA7696}"/>
              </a:ext>
            </a:extLst>
          </p:cNvPr>
          <p:cNvGrpSpPr/>
          <p:nvPr/>
        </p:nvGrpSpPr>
        <p:grpSpPr>
          <a:xfrm>
            <a:off x="5897880" y="871289"/>
            <a:ext cx="2359778" cy="925373"/>
            <a:chOff x="5897880" y="632056"/>
            <a:chExt cx="2359778" cy="925373"/>
          </a:xfrm>
        </p:grpSpPr>
        <p:sp>
          <p:nvSpPr>
            <p:cNvPr id="10" name="Shape 6">
              <a:extLst>
                <a:ext uri="{FF2B5EF4-FFF2-40B4-BE49-F238E27FC236}">
                  <a16:creationId xmlns:a16="http://schemas.microsoft.com/office/drawing/2014/main" id="{CD675F64-31D1-5B01-1A30-1AEDCC379E40}"/>
                </a:ext>
              </a:extLst>
            </p:cNvPr>
            <p:cNvSpPr/>
            <p:nvPr/>
          </p:nvSpPr>
          <p:spPr>
            <a:xfrm>
              <a:off x="5897880" y="632056"/>
              <a:ext cx="2359778" cy="925373"/>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11" name="Text 7">
              <a:extLst>
                <a:ext uri="{FF2B5EF4-FFF2-40B4-BE49-F238E27FC236}">
                  <a16:creationId xmlns:a16="http://schemas.microsoft.com/office/drawing/2014/main" id="{1AF11947-121E-BD52-3850-80695BFAD6E2}"/>
                </a:ext>
              </a:extLst>
            </p:cNvPr>
            <p:cNvSpPr/>
            <p:nvPr/>
          </p:nvSpPr>
          <p:spPr>
            <a:xfrm>
              <a:off x="6096000" y="1035027"/>
              <a:ext cx="2048882" cy="321869"/>
            </a:xfrm>
            <a:prstGeom prst="rect">
              <a:avLst/>
            </a:prstGeom>
            <a:noFill/>
            <a:ln/>
          </p:spPr>
          <p:txBody>
            <a:bodyPr wrap="square" lIns="0" tIns="0" rIns="0" bIns="0" rtlCol="0" anchor="ctr"/>
            <a:lstStyle/>
            <a:p>
              <a:pPr marL="0" indent="0">
                <a:buNone/>
              </a:pPr>
              <a:r>
                <a:rPr lang="en-US" b="1" dirty="0">
                  <a:solidFill>
                    <a:srgbClr val="0E6B4B"/>
                  </a:solidFill>
                  <a:latin typeface="Aptos" panose="020B0004020202020204" pitchFamily="34" charset="0"/>
                  <a:ea typeface="Arial" pitchFamily="34" charset="-122"/>
                  <a:cs typeface="Arial" pitchFamily="34" charset="-120"/>
                </a:rPr>
                <a:t>26.0 (4)→ 11.7 (3) nm</a:t>
              </a:r>
              <a:endParaRPr lang="en-US" dirty="0">
                <a:latin typeface="Aptos" panose="020B0004020202020204" pitchFamily="34" charset="0"/>
              </a:endParaRPr>
            </a:p>
          </p:txBody>
        </p:sp>
        <p:sp>
          <p:nvSpPr>
            <p:cNvPr id="12" name="Text 8">
              <a:extLst>
                <a:ext uri="{FF2B5EF4-FFF2-40B4-BE49-F238E27FC236}">
                  <a16:creationId xmlns:a16="http://schemas.microsoft.com/office/drawing/2014/main" id="{4463CB4A-5F67-A903-0556-CF75D1DE77A7}"/>
                </a:ext>
              </a:extLst>
            </p:cNvPr>
            <p:cNvSpPr/>
            <p:nvPr/>
          </p:nvSpPr>
          <p:spPr>
            <a:xfrm>
              <a:off x="6508106" y="781421"/>
              <a:ext cx="1636776" cy="160934"/>
            </a:xfrm>
            <a:prstGeom prst="rect">
              <a:avLst/>
            </a:prstGeom>
            <a:noFill/>
            <a:ln/>
          </p:spPr>
          <p:txBody>
            <a:bodyPr wrap="square" lIns="0" tIns="0" rIns="0" bIns="0" rtlCol="0" anchor="ctr"/>
            <a:lstStyle/>
            <a:p>
              <a:pPr marL="0" indent="0">
                <a:buNone/>
              </a:pPr>
              <a:r>
                <a:rPr lang="en-US" sz="1400" b="1" dirty="0">
                  <a:solidFill>
                    <a:srgbClr val="243B53"/>
                  </a:solidFill>
                  <a:latin typeface="Arial" pitchFamily="34" charset="0"/>
                  <a:ea typeface="Arial" pitchFamily="34" charset="-122"/>
                  <a:cs typeface="Arial" pitchFamily="34" charset="-120"/>
                </a:rPr>
                <a:t>Crystallite size</a:t>
              </a:r>
              <a:endParaRPr lang="en-US" sz="1400" dirty="0"/>
            </a:p>
          </p:txBody>
        </p:sp>
      </p:grpSp>
      <p:grpSp>
        <p:nvGrpSpPr>
          <p:cNvPr id="24" name="Group 23">
            <a:extLst>
              <a:ext uri="{FF2B5EF4-FFF2-40B4-BE49-F238E27FC236}">
                <a16:creationId xmlns:a16="http://schemas.microsoft.com/office/drawing/2014/main" id="{71DB7972-B46C-B4BE-950F-6AB0FD5387ED}"/>
              </a:ext>
            </a:extLst>
          </p:cNvPr>
          <p:cNvGrpSpPr/>
          <p:nvPr/>
        </p:nvGrpSpPr>
        <p:grpSpPr>
          <a:xfrm>
            <a:off x="5897880" y="1998492"/>
            <a:ext cx="2359778" cy="932688"/>
            <a:chOff x="5897880" y="1605957"/>
            <a:chExt cx="2359778" cy="932688"/>
          </a:xfrm>
        </p:grpSpPr>
        <p:sp>
          <p:nvSpPr>
            <p:cNvPr id="14" name="Shape 10">
              <a:extLst>
                <a:ext uri="{FF2B5EF4-FFF2-40B4-BE49-F238E27FC236}">
                  <a16:creationId xmlns:a16="http://schemas.microsoft.com/office/drawing/2014/main" id="{0359BC0A-D829-59EF-5594-5BFA8512EF41}"/>
                </a:ext>
              </a:extLst>
            </p:cNvPr>
            <p:cNvSpPr/>
            <p:nvPr/>
          </p:nvSpPr>
          <p:spPr>
            <a:xfrm>
              <a:off x="5897880" y="1605957"/>
              <a:ext cx="2359778" cy="932688"/>
            </a:xfrm>
            <a:prstGeom prst="roundRect">
              <a:avLst>
                <a:gd name="adj" fmla="val 7843"/>
              </a:avLst>
            </a:prstGeom>
            <a:solidFill>
              <a:srgbClr val="FFFFFF"/>
            </a:solidFill>
            <a:ln w="20320">
              <a:solidFill>
                <a:srgbClr val="C89A2B"/>
              </a:solidFill>
              <a:prstDash val="solid"/>
            </a:ln>
            <a:effectLst>
              <a:outerShdw blurRad="19050" dist="6350" dir="2700000" algn="bl" rotWithShape="0">
                <a:srgbClr val="000000">
                  <a:alpha val="12000"/>
                </a:srgbClr>
              </a:outerShdw>
            </a:effectLst>
          </p:spPr>
          <p:txBody>
            <a:bodyPr/>
            <a:lstStyle/>
            <a:p>
              <a:endParaRPr lang="en-CA" dirty="0"/>
            </a:p>
          </p:txBody>
        </p:sp>
        <p:sp>
          <p:nvSpPr>
            <p:cNvPr id="15" name="Text 11">
              <a:extLst>
                <a:ext uri="{FF2B5EF4-FFF2-40B4-BE49-F238E27FC236}">
                  <a16:creationId xmlns:a16="http://schemas.microsoft.com/office/drawing/2014/main" id="{5D83407A-06E6-C012-67DA-90AF41352DC2}"/>
                </a:ext>
              </a:extLst>
            </p:cNvPr>
            <p:cNvSpPr/>
            <p:nvPr/>
          </p:nvSpPr>
          <p:spPr>
            <a:xfrm>
              <a:off x="6087482" y="1983540"/>
              <a:ext cx="2161658" cy="266751"/>
            </a:xfrm>
            <a:prstGeom prst="rect">
              <a:avLst/>
            </a:prstGeom>
            <a:noFill/>
            <a:ln/>
          </p:spPr>
          <p:txBody>
            <a:bodyPr wrap="square" lIns="0" tIns="0" rIns="0" bIns="0" rtlCol="0" anchor="ctr"/>
            <a:lstStyle/>
            <a:p>
              <a:pPr marL="0" indent="0">
                <a:buNone/>
              </a:pPr>
              <a:r>
                <a:rPr lang="en-US" sz="2000" b="1" dirty="0">
                  <a:solidFill>
                    <a:srgbClr val="C89A2B"/>
                  </a:solidFill>
                  <a:ea typeface="Arial" pitchFamily="34" charset="-122"/>
                  <a:cs typeface="Arial" pitchFamily="34" charset="-120"/>
                </a:rPr>
                <a:t>0.00 (2) → 0.221(8)</a:t>
              </a:r>
              <a:endParaRPr lang="en-US" sz="2000" dirty="0"/>
            </a:p>
          </p:txBody>
        </p:sp>
        <p:sp>
          <p:nvSpPr>
            <p:cNvPr id="16" name="Text 8">
              <a:extLst>
                <a:ext uri="{FF2B5EF4-FFF2-40B4-BE49-F238E27FC236}">
                  <a16:creationId xmlns:a16="http://schemas.microsoft.com/office/drawing/2014/main" id="{0C3C8F79-5822-3AFE-0C96-FEE9D0ADD882}"/>
                </a:ext>
              </a:extLst>
            </p:cNvPr>
            <p:cNvSpPr/>
            <p:nvPr/>
          </p:nvSpPr>
          <p:spPr>
            <a:xfrm>
              <a:off x="6508106" y="1730353"/>
              <a:ext cx="1636776" cy="146304"/>
            </a:xfrm>
            <a:prstGeom prst="rect">
              <a:avLst/>
            </a:prstGeom>
            <a:noFill/>
            <a:ln/>
          </p:spPr>
          <p:txBody>
            <a:bodyPr wrap="square" lIns="0" tIns="0" rIns="0" bIns="0" rtlCol="0" anchor="ctr"/>
            <a:lstStyle/>
            <a:p>
              <a:pPr marL="0" indent="0">
                <a:buNone/>
              </a:pPr>
              <a:r>
                <a:rPr lang="en-US" sz="1400" b="1" dirty="0" err="1">
                  <a:solidFill>
                    <a:srgbClr val="243B53"/>
                  </a:solidFill>
                  <a:latin typeface="Arial" pitchFamily="34" charset="0"/>
                  <a:cs typeface="Arial" pitchFamily="34" charset="-120"/>
                </a:rPr>
                <a:t>Microstrain</a:t>
              </a:r>
              <a:endParaRPr lang="en-US" sz="1400" dirty="0"/>
            </a:p>
          </p:txBody>
        </p:sp>
      </p:grpSp>
      <p:sp>
        <p:nvSpPr>
          <p:cNvPr id="20" name="Text 20">
            <a:extLst>
              <a:ext uri="{FF2B5EF4-FFF2-40B4-BE49-F238E27FC236}">
                <a16:creationId xmlns:a16="http://schemas.microsoft.com/office/drawing/2014/main" id="{6AA297B4-0BDE-43C4-52A3-B5B389E888E5}"/>
              </a:ext>
            </a:extLst>
          </p:cNvPr>
          <p:cNvSpPr/>
          <p:nvPr/>
        </p:nvSpPr>
        <p:spPr>
          <a:xfrm>
            <a:off x="532604" y="5691834"/>
            <a:ext cx="4917220" cy="664516"/>
          </a:xfrm>
          <a:prstGeom prst="rect">
            <a:avLst/>
          </a:prstGeom>
          <a:noFill/>
          <a:ln/>
        </p:spPr>
        <p:txBody>
          <a:bodyPr wrap="square" lIns="0" tIns="0" rIns="0" bIns="0" rtlCol="0" anchor="t"/>
          <a:lstStyle/>
          <a:p>
            <a:pPr algn="ctr">
              <a:buSzPct val="100000"/>
            </a:pPr>
            <a:r>
              <a:rPr lang="en-US" sz="1600" b="1" dirty="0">
                <a:solidFill>
                  <a:schemeClr val="accent2">
                    <a:lumMod val="50000"/>
                  </a:schemeClr>
                </a:solidFill>
                <a:ea typeface="Arial" pitchFamily="34" charset="-122"/>
                <a:cs typeface="Arial" pitchFamily="34" charset="-120"/>
              </a:rPr>
              <a:t>The hydrogenation experiments were carried out on the 15 min ball‑milled sample.</a:t>
            </a:r>
            <a:endParaRPr lang="en-US" sz="1600" b="1" dirty="0">
              <a:solidFill>
                <a:schemeClr val="accent2">
                  <a:lumMod val="50000"/>
                </a:schemeClr>
              </a:solidFill>
            </a:endParaRPr>
          </a:p>
        </p:txBody>
      </p:sp>
      <p:sp>
        <p:nvSpPr>
          <p:cNvPr id="21" name="Text 15">
            <a:extLst>
              <a:ext uri="{FF2B5EF4-FFF2-40B4-BE49-F238E27FC236}">
                <a16:creationId xmlns:a16="http://schemas.microsoft.com/office/drawing/2014/main" id="{C7E4702B-B6DA-56C6-7898-5835039C1108}"/>
              </a:ext>
            </a:extLst>
          </p:cNvPr>
          <p:cNvSpPr/>
          <p:nvPr/>
        </p:nvSpPr>
        <p:spPr>
          <a:xfrm>
            <a:off x="8610600" y="1703227"/>
            <a:ext cx="3203448" cy="943631"/>
          </a:xfrm>
          <a:prstGeom prst="rect">
            <a:avLst/>
          </a:prstGeom>
          <a:noFill/>
          <a:ln/>
        </p:spPr>
        <p:txBody>
          <a:bodyPr wrap="square" lIns="0" tIns="0" rIns="0" bIns="0" rtlCol="0" anchor="ctr"/>
          <a:lstStyle/>
          <a:p>
            <a:pPr marL="0" indent="0">
              <a:buNone/>
            </a:pPr>
            <a:endParaRPr lang="en-US" sz="2000" dirty="0">
              <a:solidFill>
                <a:schemeClr val="accent3">
                  <a:lumMod val="75000"/>
                </a:schemeClr>
              </a:solidFill>
            </a:endParaRPr>
          </a:p>
        </p:txBody>
      </p:sp>
      <p:grpSp>
        <p:nvGrpSpPr>
          <p:cNvPr id="23" name="Group 22">
            <a:extLst>
              <a:ext uri="{FF2B5EF4-FFF2-40B4-BE49-F238E27FC236}">
                <a16:creationId xmlns:a16="http://schemas.microsoft.com/office/drawing/2014/main" id="{C03FCF30-9923-3F9F-40D6-E44BBBBEBCCA}"/>
              </a:ext>
            </a:extLst>
          </p:cNvPr>
          <p:cNvGrpSpPr/>
          <p:nvPr/>
        </p:nvGrpSpPr>
        <p:grpSpPr>
          <a:xfrm>
            <a:off x="8427059" y="844380"/>
            <a:ext cx="4718222" cy="2105287"/>
            <a:chOff x="8438742" y="614992"/>
            <a:chExt cx="4701186" cy="1868699"/>
          </a:xfrm>
        </p:grpSpPr>
        <p:sp>
          <p:nvSpPr>
            <p:cNvPr id="17" name="Shape 14">
              <a:extLst>
                <a:ext uri="{FF2B5EF4-FFF2-40B4-BE49-F238E27FC236}">
                  <a16:creationId xmlns:a16="http://schemas.microsoft.com/office/drawing/2014/main" id="{969958EC-3A06-7B1C-67D5-62C710C1B81F}"/>
                </a:ext>
              </a:extLst>
            </p:cNvPr>
            <p:cNvSpPr/>
            <p:nvPr/>
          </p:nvSpPr>
          <p:spPr>
            <a:xfrm>
              <a:off x="8438742" y="614992"/>
              <a:ext cx="3506996" cy="1868699"/>
            </a:xfrm>
            <a:prstGeom prst="roundRect">
              <a:avLst>
                <a:gd name="adj" fmla="val 7843"/>
              </a:avLst>
            </a:prstGeom>
            <a:solidFill>
              <a:srgbClr val="FFFFFF"/>
            </a:solidFill>
            <a:ln w="20320">
              <a:solidFill>
                <a:schemeClr val="accent3">
                  <a:lumMod val="75000"/>
                </a:schemeClr>
              </a:solidFill>
              <a:prstDash val="solid"/>
            </a:ln>
            <a:effectLst>
              <a:outerShdw blurRad="19050" dist="6350" dir="2700000" algn="bl" rotWithShape="0">
                <a:srgbClr val="000000">
                  <a:alpha val="12000"/>
                </a:srgbClr>
              </a:outerShdw>
            </a:effectLst>
          </p:spPr>
          <p:txBody>
            <a:bodyPr/>
            <a:lstStyle/>
            <a:p>
              <a:endParaRPr lang="en-CA" dirty="0"/>
            </a:p>
          </p:txBody>
        </p:sp>
        <p:sp>
          <p:nvSpPr>
            <p:cNvPr id="18" name="Text 16">
              <a:extLst>
                <a:ext uri="{FF2B5EF4-FFF2-40B4-BE49-F238E27FC236}">
                  <a16:creationId xmlns:a16="http://schemas.microsoft.com/office/drawing/2014/main" id="{E3272F41-8FE1-6691-D753-F0B23AC19D15}"/>
                </a:ext>
              </a:extLst>
            </p:cNvPr>
            <p:cNvSpPr/>
            <p:nvPr/>
          </p:nvSpPr>
          <p:spPr>
            <a:xfrm>
              <a:off x="8849360" y="812123"/>
              <a:ext cx="3831336" cy="134481"/>
            </a:xfrm>
            <a:prstGeom prst="rect">
              <a:avLst/>
            </a:prstGeom>
            <a:noFill/>
            <a:ln/>
          </p:spPr>
          <p:txBody>
            <a:bodyPr wrap="square" lIns="0" tIns="0" rIns="0" bIns="0" rtlCol="0" anchor="ctr"/>
            <a:lstStyle/>
            <a:p>
              <a:pPr marL="0" indent="0">
                <a:buNone/>
              </a:pPr>
              <a:r>
                <a:rPr lang="en-US" sz="1400" b="1" dirty="0">
                  <a:solidFill>
                    <a:srgbClr val="243B53"/>
                  </a:solidFill>
                  <a:latin typeface="Arial" pitchFamily="34" charset="0"/>
                  <a:ea typeface="Arial" pitchFamily="34" charset="-122"/>
                  <a:cs typeface="Arial" pitchFamily="34" charset="-120"/>
                </a:rPr>
                <a:t>Lattice parameter / cell volume</a:t>
              </a:r>
              <a:endParaRPr lang="en-US" sz="1400" dirty="0"/>
            </a:p>
          </p:txBody>
        </p:sp>
        <p:sp>
          <p:nvSpPr>
            <p:cNvPr id="19" name="Text 15">
              <a:extLst>
                <a:ext uri="{FF2B5EF4-FFF2-40B4-BE49-F238E27FC236}">
                  <a16:creationId xmlns:a16="http://schemas.microsoft.com/office/drawing/2014/main" id="{3D7E4E89-42F9-E260-04AB-E4FF3923F0BA}"/>
                </a:ext>
              </a:extLst>
            </p:cNvPr>
            <p:cNvSpPr/>
            <p:nvPr/>
          </p:nvSpPr>
          <p:spPr>
            <a:xfrm>
              <a:off x="9308592" y="1044922"/>
              <a:ext cx="3831336" cy="292608"/>
            </a:xfrm>
            <a:prstGeom prst="rect">
              <a:avLst/>
            </a:prstGeom>
            <a:noFill/>
            <a:ln/>
          </p:spPr>
          <p:txBody>
            <a:bodyPr wrap="square" lIns="0" tIns="0" rIns="0" bIns="0" rtlCol="0" anchor="ctr"/>
            <a:lstStyle/>
            <a:p>
              <a:pPr marL="0" indent="0">
                <a:buNone/>
              </a:pPr>
              <a:r>
                <a:rPr lang="en-US" sz="2000" b="1" dirty="0">
                  <a:solidFill>
                    <a:schemeClr val="accent3">
                      <a:lumMod val="75000"/>
                    </a:schemeClr>
                  </a:solidFill>
                  <a:latin typeface="Arial" pitchFamily="34" charset="0"/>
                  <a:ea typeface="Arial" pitchFamily="34" charset="-122"/>
                  <a:cs typeface="Arial" pitchFamily="34" charset="-120"/>
                </a:rPr>
                <a:t>≈ unchanged</a:t>
              </a:r>
              <a:endParaRPr lang="en-US" sz="2000" dirty="0">
                <a:solidFill>
                  <a:schemeClr val="accent3">
                    <a:lumMod val="75000"/>
                  </a:schemeClr>
                </a:solidFill>
              </a:endParaRPr>
            </a:p>
          </p:txBody>
        </p:sp>
        <p:sp>
          <p:nvSpPr>
            <p:cNvPr id="22" name="Text 15">
              <a:extLst>
                <a:ext uri="{FF2B5EF4-FFF2-40B4-BE49-F238E27FC236}">
                  <a16:creationId xmlns:a16="http://schemas.microsoft.com/office/drawing/2014/main" id="{5F5C16D1-4049-CA80-66E1-067F96122D67}"/>
                </a:ext>
              </a:extLst>
            </p:cNvPr>
            <p:cNvSpPr/>
            <p:nvPr/>
          </p:nvSpPr>
          <p:spPr>
            <a:xfrm>
              <a:off x="8851766" y="1453324"/>
              <a:ext cx="2962282" cy="975787"/>
            </a:xfrm>
            <a:prstGeom prst="rect">
              <a:avLst/>
            </a:prstGeom>
            <a:noFill/>
            <a:ln/>
          </p:spPr>
          <p:txBody>
            <a:bodyPr wrap="square" lIns="0" tIns="0" rIns="0" bIns="0" rtlCol="0" anchor="ctr"/>
            <a:lstStyle/>
            <a:p>
              <a:pPr marL="177800" indent="-177800">
                <a:lnSpc>
                  <a:spcPct val="150000"/>
                </a:lnSpc>
                <a:buSzPct val="100000"/>
                <a:buChar char="•"/>
              </a:pPr>
              <a:r>
                <a:rPr lang="en-US" sz="1600" dirty="0">
                  <a:solidFill>
                    <a:schemeClr val="accent3">
                      <a:lumMod val="75000"/>
                    </a:schemeClr>
                  </a:solidFill>
                  <a:ea typeface="Arial" pitchFamily="34" charset="-122"/>
                  <a:cs typeface="Arial" pitchFamily="34" charset="-120"/>
                </a:rPr>
                <a:t>Only β‑Mg₁₇Al₁₂ peaks </a:t>
              </a:r>
            </a:p>
            <a:p>
              <a:pPr marL="177800" indent="-177800">
                <a:buSzPct val="100000"/>
                <a:buChar char="•"/>
              </a:pPr>
              <a:r>
                <a:rPr lang="en-US" sz="1600" dirty="0">
                  <a:solidFill>
                    <a:schemeClr val="accent3">
                      <a:lumMod val="75000"/>
                    </a:schemeClr>
                  </a:solidFill>
                  <a:ea typeface="Arial" pitchFamily="34" charset="-122"/>
                  <a:cs typeface="Arial" pitchFamily="34" charset="-120"/>
                </a:rPr>
                <a:t>No significant Al, Mg, Fe, or oxide peaks detected.</a:t>
              </a:r>
              <a:endParaRPr lang="en-US" sz="1600" dirty="0">
                <a:solidFill>
                  <a:schemeClr val="accent3">
                    <a:lumMod val="75000"/>
                  </a:schemeClr>
                </a:solidFill>
              </a:endParaRPr>
            </a:p>
          </p:txBody>
        </p:sp>
      </p:grpSp>
      <p:cxnSp>
        <p:nvCxnSpPr>
          <p:cNvPr id="2" name="Straight Connector 1">
            <a:extLst>
              <a:ext uri="{FF2B5EF4-FFF2-40B4-BE49-F238E27FC236}">
                <a16:creationId xmlns:a16="http://schemas.microsoft.com/office/drawing/2014/main" id="{1E392F66-C810-5EA2-B290-64E23C9AC30B}"/>
              </a:ext>
            </a:extLst>
          </p:cNvPr>
          <p:cNvCxnSpPr/>
          <p:nvPr/>
        </p:nvCxnSpPr>
        <p:spPr>
          <a:xfrm>
            <a:off x="0" y="585904"/>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4" name="Group 3">
            <a:extLst>
              <a:ext uri="{FF2B5EF4-FFF2-40B4-BE49-F238E27FC236}">
                <a16:creationId xmlns:a16="http://schemas.microsoft.com/office/drawing/2014/main" id="{BF417289-879D-CE9A-81DD-925AEABFC25E}"/>
              </a:ext>
            </a:extLst>
          </p:cNvPr>
          <p:cNvGrpSpPr/>
          <p:nvPr/>
        </p:nvGrpSpPr>
        <p:grpSpPr>
          <a:xfrm>
            <a:off x="-10241" y="844380"/>
            <a:ext cx="5760953" cy="4431554"/>
            <a:chOff x="488805" y="164504"/>
            <a:chExt cx="8780654" cy="7203856"/>
          </a:xfrm>
        </p:grpSpPr>
        <p:grpSp>
          <p:nvGrpSpPr>
            <p:cNvPr id="7" name="Group 6">
              <a:extLst>
                <a:ext uri="{FF2B5EF4-FFF2-40B4-BE49-F238E27FC236}">
                  <a16:creationId xmlns:a16="http://schemas.microsoft.com/office/drawing/2014/main" id="{9E60BCF4-BFE2-3D27-F8C5-9555BA600ABC}"/>
                </a:ext>
              </a:extLst>
            </p:cNvPr>
            <p:cNvGrpSpPr/>
            <p:nvPr/>
          </p:nvGrpSpPr>
          <p:grpSpPr>
            <a:xfrm>
              <a:off x="488805" y="164504"/>
              <a:ext cx="8780654" cy="7203856"/>
              <a:chOff x="488805" y="164504"/>
              <a:chExt cx="8780654" cy="7203856"/>
            </a:xfrm>
          </p:grpSpPr>
          <p:pic>
            <p:nvPicPr>
              <p:cNvPr id="29" name="Picture 28">
                <a:extLst>
                  <a:ext uri="{FF2B5EF4-FFF2-40B4-BE49-F238E27FC236}">
                    <a16:creationId xmlns:a16="http://schemas.microsoft.com/office/drawing/2014/main" id="{8BB5D73A-900C-788F-9BBF-DFB05834FF4D}"/>
                  </a:ext>
                </a:extLst>
              </p:cNvPr>
              <p:cNvPicPr>
                <a:picLocks noChangeAspect="1"/>
              </p:cNvPicPr>
              <p:nvPr/>
            </p:nvPicPr>
            <p:blipFill>
              <a:blip r:embed="rId4"/>
              <a:srcRect t="4405" r="2443"/>
              <a:stretch>
                <a:fillRect/>
              </a:stretch>
            </p:blipFill>
            <p:spPr>
              <a:xfrm>
                <a:off x="488805" y="164504"/>
                <a:ext cx="8780654" cy="7203856"/>
              </a:xfrm>
              <a:prstGeom prst="rect">
                <a:avLst/>
              </a:prstGeom>
            </p:spPr>
          </p:pic>
          <p:sp>
            <p:nvSpPr>
              <p:cNvPr id="30" name="Rectangle 29">
                <a:extLst>
                  <a:ext uri="{FF2B5EF4-FFF2-40B4-BE49-F238E27FC236}">
                    <a16:creationId xmlns:a16="http://schemas.microsoft.com/office/drawing/2014/main" id="{76330A63-6FC3-9A7D-8FCD-1353E80578B3}"/>
                  </a:ext>
                </a:extLst>
              </p:cNvPr>
              <p:cNvSpPr/>
              <p:nvPr/>
            </p:nvSpPr>
            <p:spPr>
              <a:xfrm>
                <a:off x="7109372" y="3913850"/>
                <a:ext cx="1612678" cy="183726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grpSp>
        <p:sp>
          <p:nvSpPr>
            <p:cNvPr id="13" name="TextBox 12">
              <a:extLst>
                <a:ext uri="{FF2B5EF4-FFF2-40B4-BE49-F238E27FC236}">
                  <a16:creationId xmlns:a16="http://schemas.microsoft.com/office/drawing/2014/main" id="{443A03E4-996B-1D6A-3EA2-E536B38388C6}"/>
                </a:ext>
              </a:extLst>
            </p:cNvPr>
            <p:cNvSpPr txBox="1"/>
            <p:nvPr/>
          </p:nvSpPr>
          <p:spPr>
            <a:xfrm>
              <a:off x="6579816" y="5230074"/>
              <a:ext cx="2388426" cy="521042"/>
            </a:xfrm>
            <a:prstGeom prst="rect">
              <a:avLst/>
            </a:prstGeom>
            <a:noFill/>
          </p:spPr>
          <p:txBody>
            <a:bodyPr wrap="square" rtlCol="0">
              <a:spAutoFit/>
            </a:bodyPr>
            <a:lstStyle/>
            <a:p>
              <a:r>
                <a:rPr lang="en-CA" sz="1400" dirty="0"/>
                <a:t>As-cast Mg</a:t>
              </a:r>
              <a:r>
                <a:rPr lang="en-CA" sz="1100" dirty="0"/>
                <a:t>17</a:t>
              </a:r>
              <a:r>
                <a:rPr lang="en-CA" sz="1400" dirty="0"/>
                <a:t>Al</a:t>
              </a:r>
              <a:r>
                <a:rPr lang="en-CA" sz="1100" dirty="0"/>
                <a:t>12</a:t>
              </a:r>
              <a:endParaRPr lang="en-CA" sz="1400" dirty="0"/>
            </a:p>
          </p:txBody>
        </p:sp>
        <p:sp>
          <p:nvSpPr>
            <p:cNvPr id="26" name="TextBox 25">
              <a:extLst>
                <a:ext uri="{FF2B5EF4-FFF2-40B4-BE49-F238E27FC236}">
                  <a16:creationId xmlns:a16="http://schemas.microsoft.com/office/drawing/2014/main" id="{AB98A90D-0B52-45EF-7112-59706DFCE0C8}"/>
                </a:ext>
              </a:extLst>
            </p:cNvPr>
            <p:cNvSpPr txBox="1"/>
            <p:nvPr/>
          </p:nvSpPr>
          <p:spPr>
            <a:xfrm>
              <a:off x="5700040" y="1641642"/>
              <a:ext cx="2215671" cy="307777"/>
            </a:xfrm>
            <a:prstGeom prst="rect">
              <a:avLst/>
            </a:prstGeom>
            <a:noFill/>
          </p:spPr>
          <p:txBody>
            <a:bodyPr wrap="none" rtlCol="0">
              <a:spAutoFit/>
            </a:bodyPr>
            <a:lstStyle/>
            <a:p>
              <a:r>
                <a:rPr lang="en-CA" sz="1400" dirty="0">
                  <a:solidFill>
                    <a:schemeClr val="tx2">
                      <a:lumMod val="75000"/>
                      <a:lumOff val="25000"/>
                    </a:schemeClr>
                  </a:solidFill>
                </a:rPr>
                <a:t>Ball-milled for 30 minutes </a:t>
              </a:r>
            </a:p>
          </p:txBody>
        </p:sp>
        <p:sp>
          <p:nvSpPr>
            <p:cNvPr id="27" name="TextBox 26">
              <a:extLst>
                <a:ext uri="{FF2B5EF4-FFF2-40B4-BE49-F238E27FC236}">
                  <a16:creationId xmlns:a16="http://schemas.microsoft.com/office/drawing/2014/main" id="{0B120ED2-7F5F-0E48-E22D-6B992779C066}"/>
                </a:ext>
              </a:extLst>
            </p:cNvPr>
            <p:cNvSpPr txBox="1"/>
            <p:nvPr/>
          </p:nvSpPr>
          <p:spPr>
            <a:xfrm>
              <a:off x="5702888" y="483269"/>
              <a:ext cx="2178803" cy="307777"/>
            </a:xfrm>
            <a:prstGeom prst="rect">
              <a:avLst/>
            </a:prstGeom>
            <a:noFill/>
          </p:spPr>
          <p:txBody>
            <a:bodyPr wrap="none" rtlCol="0">
              <a:spAutoFit/>
            </a:bodyPr>
            <a:lstStyle/>
            <a:p>
              <a:r>
                <a:rPr lang="en-CA" sz="1400" dirty="0">
                  <a:solidFill>
                    <a:schemeClr val="accent6">
                      <a:lumMod val="75000"/>
                    </a:schemeClr>
                  </a:solidFill>
                </a:rPr>
                <a:t>Ball-milled for 60 minutes</a:t>
              </a:r>
            </a:p>
          </p:txBody>
        </p:sp>
        <p:sp>
          <p:nvSpPr>
            <p:cNvPr id="28" name="TextBox 27">
              <a:extLst>
                <a:ext uri="{FF2B5EF4-FFF2-40B4-BE49-F238E27FC236}">
                  <a16:creationId xmlns:a16="http://schemas.microsoft.com/office/drawing/2014/main" id="{0E83306C-8EC0-5CD5-25ED-6F2BE7524377}"/>
                </a:ext>
              </a:extLst>
            </p:cNvPr>
            <p:cNvSpPr txBox="1"/>
            <p:nvPr/>
          </p:nvSpPr>
          <p:spPr>
            <a:xfrm>
              <a:off x="5700040" y="2684919"/>
              <a:ext cx="2178803" cy="307777"/>
            </a:xfrm>
            <a:prstGeom prst="rect">
              <a:avLst/>
            </a:prstGeom>
            <a:noFill/>
          </p:spPr>
          <p:txBody>
            <a:bodyPr wrap="none" rtlCol="0">
              <a:spAutoFit/>
            </a:bodyPr>
            <a:lstStyle/>
            <a:p>
              <a:r>
                <a:rPr lang="en-CA" sz="1400" dirty="0">
                  <a:solidFill>
                    <a:srgbClr val="C00000"/>
                  </a:solidFill>
                </a:rPr>
                <a:t>Ball-milled for 15 minutes</a:t>
              </a:r>
            </a:p>
          </p:txBody>
        </p:sp>
      </p:grpSp>
      <p:cxnSp>
        <p:nvCxnSpPr>
          <p:cNvPr id="31" name="Straight Arrow Connector 30">
            <a:extLst>
              <a:ext uri="{FF2B5EF4-FFF2-40B4-BE49-F238E27FC236}">
                <a16:creationId xmlns:a16="http://schemas.microsoft.com/office/drawing/2014/main" id="{9ECC3AA8-5C08-CA46-8D82-27ADB67675FB}"/>
              </a:ext>
            </a:extLst>
          </p:cNvPr>
          <p:cNvCxnSpPr>
            <a:cxnSpLocks/>
          </p:cNvCxnSpPr>
          <p:nvPr/>
        </p:nvCxnSpPr>
        <p:spPr>
          <a:xfrm>
            <a:off x="1277112" y="871289"/>
            <a:ext cx="676656" cy="0"/>
          </a:xfrm>
          <a:prstGeom prst="straightConnector1">
            <a:avLst/>
          </a:prstGeom>
          <a:ln w="57150" cap="flat" cmpd="sng" algn="ctr">
            <a:solidFill>
              <a:schemeClr val="accent2"/>
            </a:solidFill>
            <a:prstDash val="solid"/>
            <a:round/>
            <a:headEnd type="arrow" w="med" len="med"/>
            <a:tailEnd type="arrow" w="med" len="med"/>
          </a:ln>
          <a:effectLst>
            <a:glow rad="63500">
              <a:schemeClr val="accent2">
                <a:satMod val="175000"/>
                <a:alpha val="40000"/>
              </a:schemeClr>
            </a:glow>
          </a:effectLst>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124964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500" fill="hold"/>
                                        <p:tgtEl>
                                          <p:spTgt spid="20"/>
                                        </p:tgtEl>
                                        <p:attrNameLst>
                                          <p:attrName>ppt_x</p:attrName>
                                        </p:attrNameLst>
                                      </p:cBhvr>
                                      <p:tavLst>
                                        <p:tav tm="0">
                                          <p:val>
                                            <p:strVal val="#ppt_x"/>
                                          </p:val>
                                        </p:tav>
                                        <p:tav tm="100000">
                                          <p:val>
                                            <p:strVal val="#ppt_x"/>
                                          </p:val>
                                        </p:tav>
                                      </p:tavLst>
                                    </p:anim>
                                    <p:anim calcmode="lin" valueType="num">
                                      <p:cBhvr additive="base">
                                        <p:cTn id="2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6" presetClass="emph" presetSubtype="0" fill="hold" nodeType="clickEffect">
                                  <p:stCondLst>
                                    <p:cond delay="0"/>
                                  </p:stCondLst>
                                  <p:childTnLst>
                                    <p:animEffect transition="out" filter="fade">
                                      <p:cBhvr>
                                        <p:cTn id="34" dur="500" tmFilter="0, 0; .2, .5; .8, .5; 1, 0"/>
                                        <p:tgtEl>
                                          <p:spTgt spid="31"/>
                                        </p:tgtEl>
                                      </p:cBhvr>
                                    </p:animEffect>
                                    <p:animScale>
                                      <p:cBhvr>
                                        <p:cTn id="35" dur="250" autoRev="1" fill="hold"/>
                                        <p:tgtEl>
                                          <p:spTgt spid="3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1D25602-0CD2-A5A2-FBEF-F1BF6524AF21}"/>
              </a:ext>
            </a:extLst>
          </p:cNvPr>
          <p:cNvSpPr>
            <a:spLocks noGrp="1"/>
          </p:cNvSpPr>
          <p:nvPr>
            <p:ph type="sldNum" sz="quarter" idx="12"/>
          </p:nvPr>
        </p:nvSpPr>
        <p:spPr/>
        <p:txBody>
          <a:bodyPr/>
          <a:lstStyle/>
          <a:p>
            <a:fld id="{DB89D9A3-12E0-4804-80D3-9B5978894684}" type="slidenum">
              <a:rPr lang="fr-CA" smtClean="0"/>
              <a:t>11</a:t>
            </a:fld>
            <a:endParaRPr lang="fr-CA"/>
          </a:p>
        </p:txBody>
      </p:sp>
      <p:sp>
        <p:nvSpPr>
          <p:cNvPr id="6" name="TextBox 5">
            <a:extLst>
              <a:ext uri="{FF2B5EF4-FFF2-40B4-BE49-F238E27FC236}">
                <a16:creationId xmlns:a16="http://schemas.microsoft.com/office/drawing/2014/main" id="{DB147C52-C57C-B1EE-DCED-AB4E2FB97714}"/>
              </a:ext>
            </a:extLst>
          </p:cNvPr>
          <p:cNvSpPr txBox="1"/>
          <p:nvPr>
            <p:custDataLst>
              <p:tags r:id="rId1"/>
            </p:custDataLst>
          </p:nvPr>
        </p:nvSpPr>
        <p:spPr>
          <a:xfrm>
            <a:off x="487511" y="80682"/>
            <a:ext cx="10148612" cy="461665"/>
          </a:xfrm>
          <a:prstGeom prst="rect">
            <a:avLst/>
          </a:prstGeom>
          <a:noFill/>
        </p:spPr>
        <p:txBody>
          <a:bodyPr wrap="none" rtlCol="0">
            <a:spAutoFit/>
          </a:bodyPr>
          <a:lstStyle/>
          <a:p>
            <a:r>
              <a:rPr lang="en-CA" sz="2400" b="1" dirty="0">
                <a:solidFill>
                  <a:schemeClr val="accent6">
                    <a:lumMod val="50000"/>
                  </a:schemeClr>
                </a:solidFill>
              </a:rPr>
              <a:t>Preliminary results – Phase characterization of dihydride filed Mg</a:t>
            </a:r>
            <a:r>
              <a:rPr lang="en-CA" sz="1600" b="1" dirty="0">
                <a:solidFill>
                  <a:schemeClr val="accent6">
                    <a:lumMod val="50000"/>
                  </a:schemeClr>
                </a:solidFill>
              </a:rPr>
              <a:t>17</a:t>
            </a:r>
            <a:r>
              <a:rPr lang="en-CA" sz="2400" b="1" dirty="0">
                <a:solidFill>
                  <a:schemeClr val="accent6">
                    <a:lumMod val="50000"/>
                  </a:schemeClr>
                </a:solidFill>
              </a:rPr>
              <a:t>Al</a:t>
            </a:r>
            <a:r>
              <a:rPr lang="en-CA" b="1" dirty="0">
                <a:solidFill>
                  <a:schemeClr val="accent6">
                    <a:lumMod val="50000"/>
                  </a:schemeClr>
                </a:solidFill>
              </a:rPr>
              <a:t>12</a:t>
            </a:r>
            <a:endParaRPr lang="fr-CA" sz="2400" b="1" dirty="0">
              <a:solidFill>
                <a:schemeClr val="accent6">
                  <a:lumMod val="50000"/>
                </a:schemeClr>
              </a:solidFill>
            </a:endParaRPr>
          </a:p>
        </p:txBody>
      </p:sp>
      <p:pic>
        <p:nvPicPr>
          <p:cNvPr id="3" name="Picture 2">
            <a:extLst>
              <a:ext uri="{FF2B5EF4-FFF2-40B4-BE49-F238E27FC236}">
                <a16:creationId xmlns:a16="http://schemas.microsoft.com/office/drawing/2014/main" id="{EFD0AEC2-8865-DE28-D52A-9BF661C559A2}"/>
              </a:ext>
            </a:extLst>
          </p:cNvPr>
          <p:cNvPicPr>
            <a:picLocks noChangeAspect="1"/>
          </p:cNvPicPr>
          <p:nvPr/>
        </p:nvPicPr>
        <p:blipFill>
          <a:blip r:embed="rId4"/>
          <a:srcRect t="4199" r="2445" b="420"/>
          <a:stretch>
            <a:fillRect/>
          </a:stretch>
        </p:blipFill>
        <p:spPr>
          <a:xfrm>
            <a:off x="0" y="1058228"/>
            <a:ext cx="6367482" cy="5168836"/>
          </a:xfrm>
          <a:prstGeom prst="rect">
            <a:avLst/>
          </a:prstGeom>
        </p:spPr>
      </p:pic>
      <p:graphicFrame>
        <p:nvGraphicFramePr>
          <p:cNvPr id="7" name="Table 6">
            <a:extLst>
              <a:ext uri="{FF2B5EF4-FFF2-40B4-BE49-F238E27FC236}">
                <a16:creationId xmlns:a16="http://schemas.microsoft.com/office/drawing/2014/main" id="{47E812D8-B202-4ECC-B22F-78DBABC5A246}"/>
              </a:ext>
            </a:extLst>
          </p:cNvPr>
          <p:cNvGraphicFramePr>
            <a:graphicFrameLocks noGrp="1"/>
          </p:cNvGraphicFramePr>
          <p:nvPr>
            <p:extLst>
              <p:ext uri="{D42A27DB-BD31-4B8C-83A1-F6EECF244321}">
                <p14:modId xmlns:p14="http://schemas.microsoft.com/office/powerpoint/2010/main" val="1870571826"/>
              </p:ext>
            </p:extLst>
          </p:nvPr>
        </p:nvGraphicFramePr>
        <p:xfrm>
          <a:off x="6254496" y="2644740"/>
          <a:ext cx="5937503" cy="1771812"/>
        </p:xfrm>
        <a:graphic>
          <a:graphicData uri="http://schemas.openxmlformats.org/drawingml/2006/table">
            <a:tbl>
              <a:tblPr firstRow="1" firstCol="1" bandRow="1">
                <a:tableStyleId>{F5AB1C69-6EDB-4FF4-983F-18BD219EF322}</a:tableStyleId>
              </a:tblPr>
              <a:tblGrid>
                <a:gridCol w="1060704">
                  <a:extLst>
                    <a:ext uri="{9D8B030D-6E8A-4147-A177-3AD203B41FA5}">
                      <a16:colId xmlns:a16="http://schemas.microsoft.com/office/drawing/2014/main" val="1775963772"/>
                    </a:ext>
                  </a:extLst>
                </a:gridCol>
                <a:gridCol w="1112667">
                  <a:extLst>
                    <a:ext uri="{9D8B030D-6E8A-4147-A177-3AD203B41FA5}">
                      <a16:colId xmlns:a16="http://schemas.microsoft.com/office/drawing/2014/main" val="3198451518"/>
                    </a:ext>
                  </a:extLst>
                </a:gridCol>
                <a:gridCol w="1165087">
                  <a:extLst>
                    <a:ext uri="{9D8B030D-6E8A-4147-A177-3AD203B41FA5}">
                      <a16:colId xmlns:a16="http://schemas.microsoft.com/office/drawing/2014/main" val="1266195089"/>
                    </a:ext>
                  </a:extLst>
                </a:gridCol>
                <a:gridCol w="1411544">
                  <a:extLst>
                    <a:ext uri="{9D8B030D-6E8A-4147-A177-3AD203B41FA5}">
                      <a16:colId xmlns:a16="http://schemas.microsoft.com/office/drawing/2014/main" val="3033879802"/>
                    </a:ext>
                  </a:extLst>
                </a:gridCol>
                <a:gridCol w="1187501">
                  <a:extLst>
                    <a:ext uri="{9D8B030D-6E8A-4147-A177-3AD203B41FA5}">
                      <a16:colId xmlns:a16="http://schemas.microsoft.com/office/drawing/2014/main" val="480591543"/>
                    </a:ext>
                  </a:extLst>
                </a:gridCol>
              </a:tblGrid>
              <a:tr h="1025900">
                <a:tc>
                  <a:txBody>
                    <a:bodyPr/>
                    <a:lstStyle/>
                    <a:p>
                      <a:pPr algn="ctr">
                        <a:lnSpc>
                          <a:spcPct val="100000"/>
                        </a:lnSpc>
                        <a:spcAft>
                          <a:spcPts val="800"/>
                        </a:spcAft>
                        <a:buNone/>
                      </a:pPr>
                      <a:r>
                        <a:rPr lang="en-CA" sz="1400" dirty="0">
                          <a:effectLst/>
                        </a:rPr>
                        <a:t>Filed Mg</a:t>
                      </a:r>
                      <a:r>
                        <a:rPr lang="en-CA" sz="1400" baseline="-25000" dirty="0">
                          <a:effectLst/>
                        </a:rPr>
                        <a:t>17</a:t>
                      </a:r>
                      <a:r>
                        <a:rPr lang="en-CA" sz="1400" dirty="0">
                          <a:effectLst/>
                        </a:rPr>
                        <a:t>Al</a:t>
                      </a:r>
                      <a:r>
                        <a:rPr lang="en-CA" sz="1400" baseline="-25000" dirty="0">
                          <a:effectLst/>
                        </a:rPr>
                        <a:t>12</a:t>
                      </a:r>
                    </a:p>
                    <a:p>
                      <a:pPr algn="ctr">
                        <a:lnSpc>
                          <a:spcPct val="100000"/>
                        </a:lnSpc>
                        <a:spcAft>
                          <a:spcPts val="800"/>
                        </a:spcAft>
                        <a:buNone/>
                      </a:pPr>
                      <a:r>
                        <a:rPr lang="en-CA" sz="1600" baseline="-25000" dirty="0">
                          <a:effectLst/>
                          <a:latin typeface="+mn-lt"/>
                          <a:ea typeface="Yu Mincho" panose="02020400000000000000" pitchFamily="18" charset="-128"/>
                          <a:cs typeface="Arial" panose="020B0604020202020204" pitchFamily="34" charset="0"/>
                        </a:rPr>
                        <a:t>(Mg-Al-1)</a:t>
                      </a:r>
                      <a:endParaRPr lang="en-CA" sz="1600" dirty="0">
                        <a:effectLst/>
                        <a:latin typeface="+mn-lt"/>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Crystallite Size [nm]</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err="1">
                          <a:effectLst/>
                        </a:rPr>
                        <a:t>Microstrain</a:t>
                      </a:r>
                      <a:r>
                        <a:rPr lang="en-CA" sz="1400" dirty="0">
                          <a:effectLst/>
                        </a:rPr>
                        <a:t> [%e0]</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Lattice Parameter a [Å]</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Cell Volume [Å</a:t>
                      </a:r>
                      <a:r>
                        <a:rPr lang="en-CA" sz="1400" baseline="30000" dirty="0">
                          <a:effectLst/>
                        </a:rPr>
                        <a:t>3</a:t>
                      </a:r>
                      <a:r>
                        <a:rPr lang="en-CA" sz="1400" dirty="0">
                          <a:effectLst/>
                        </a:rPr>
                        <a:t>]</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3047677905"/>
                  </a:ext>
                </a:extLst>
              </a:tr>
              <a:tr h="745912">
                <a:tc>
                  <a:txBody>
                    <a:bodyPr/>
                    <a:lstStyle/>
                    <a:p>
                      <a:pPr algn="ctr">
                        <a:lnSpc>
                          <a:spcPct val="150000"/>
                        </a:lnSpc>
                        <a:spcAft>
                          <a:spcPts val="800"/>
                        </a:spcAft>
                        <a:buNone/>
                      </a:pPr>
                      <a:r>
                        <a:rPr lang="en-CA" sz="1400" dirty="0" err="1">
                          <a:effectLst/>
                        </a:rPr>
                        <a:t>Dehydride</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&gt;100</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0. 0273(7)</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10.5224(2)</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tc>
                  <a:txBody>
                    <a:bodyPr/>
                    <a:lstStyle/>
                    <a:p>
                      <a:pPr algn="ctr">
                        <a:lnSpc>
                          <a:spcPct val="150000"/>
                        </a:lnSpc>
                        <a:spcAft>
                          <a:spcPts val="800"/>
                        </a:spcAft>
                        <a:buNone/>
                      </a:pPr>
                      <a:r>
                        <a:rPr lang="en-CA" sz="1400" dirty="0">
                          <a:effectLst/>
                        </a:rPr>
                        <a:t>1165.06(7)</a:t>
                      </a:r>
                      <a:endParaRPr lang="en-CA" sz="1400" dirty="0">
                        <a:effectLst/>
                        <a:latin typeface="Times New Roman" panose="02020603050405020304" pitchFamily="18" charset="0"/>
                        <a:ea typeface="Yu Mincho" panose="02020400000000000000" pitchFamily="18" charset="-128"/>
                        <a:cs typeface="Arial" panose="020B0604020202020204" pitchFamily="34" charset="0"/>
                      </a:endParaRPr>
                    </a:p>
                  </a:txBody>
                  <a:tcPr marL="68580" marR="68580" marT="0" marB="0" anchor="ctr"/>
                </a:tc>
                <a:extLst>
                  <a:ext uri="{0D108BD9-81ED-4DB2-BD59-A6C34878D82A}">
                    <a16:rowId xmlns:a16="http://schemas.microsoft.com/office/drawing/2014/main" val="2883733116"/>
                  </a:ext>
                </a:extLst>
              </a:tr>
            </a:tbl>
          </a:graphicData>
        </a:graphic>
      </p:graphicFrame>
      <p:sp>
        <p:nvSpPr>
          <p:cNvPr id="8" name="Rectangle: Rounded Corners 7">
            <a:extLst>
              <a:ext uri="{FF2B5EF4-FFF2-40B4-BE49-F238E27FC236}">
                <a16:creationId xmlns:a16="http://schemas.microsoft.com/office/drawing/2014/main" id="{C43DE0ED-3AD0-62A2-AF5A-870D62F8243F}"/>
              </a:ext>
            </a:extLst>
          </p:cNvPr>
          <p:cNvSpPr/>
          <p:nvPr/>
        </p:nvSpPr>
        <p:spPr>
          <a:xfrm>
            <a:off x="6587311" y="1188634"/>
            <a:ext cx="5366123" cy="868680"/>
          </a:xfrm>
          <a:prstGeom prst="roundRect">
            <a:avLst/>
          </a:prstGeom>
          <a:solidFill>
            <a:schemeClr val="accent6">
              <a:lumMod val="20000"/>
              <a:lumOff val="80000"/>
            </a:schemeClr>
          </a:solidFill>
          <a:ln>
            <a:solidFill>
              <a:schemeClr val="accent6">
                <a:lumMod val="20000"/>
                <a:lumOff val="80000"/>
              </a:schemeClr>
            </a:solidFill>
          </a:ln>
          <a:effectLst>
            <a:glow rad="139700">
              <a:schemeClr val="accent3">
                <a:satMod val="175000"/>
                <a:alpha val="40000"/>
              </a:schemeClr>
            </a:glow>
          </a:effectLst>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CA" dirty="0">
                <a:solidFill>
                  <a:schemeClr val="tx1"/>
                </a:solidFill>
              </a:rPr>
              <a:t>XRD pattern of the filed Mg₁₇Al₁₂ sample after three complete</a:t>
            </a:r>
          </a:p>
          <a:p>
            <a:pPr algn="ctr"/>
            <a:r>
              <a:rPr lang="en-CA" dirty="0">
                <a:solidFill>
                  <a:schemeClr val="tx1"/>
                </a:solidFill>
              </a:rPr>
              <a:t>absorption/desorption cycles</a:t>
            </a:r>
          </a:p>
        </p:txBody>
      </p:sp>
      <p:sp>
        <p:nvSpPr>
          <p:cNvPr id="9" name="Rectangle: Rounded Corners 8">
            <a:extLst>
              <a:ext uri="{FF2B5EF4-FFF2-40B4-BE49-F238E27FC236}">
                <a16:creationId xmlns:a16="http://schemas.microsoft.com/office/drawing/2014/main" id="{A733719F-FE9A-035E-CDCC-27D69B4ED91A}"/>
              </a:ext>
            </a:extLst>
          </p:cNvPr>
          <p:cNvSpPr/>
          <p:nvPr/>
        </p:nvSpPr>
        <p:spPr>
          <a:xfrm>
            <a:off x="6587311" y="4921774"/>
            <a:ext cx="5366123" cy="656066"/>
          </a:xfrm>
          <a:prstGeom prst="roundRect">
            <a:avLst/>
          </a:prstGeom>
          <a:solidFill>
            <a:srgbClr val="FFFFCC"/>
          </a:solidFill>
          <a:ln>
            <a:solidFill>
              <a:srgbClr val="FFFFCC"/>
            </a:solidFill>
          </a:ln>
          <a:effectLst>
            <a:outerShdw blurRad="50800" dist="38100" dir="13500000" algn="br" rotWithShape="0">
              <a:prstClr val="black">
                <a:alpha val="40000"/>
              </a:prstClr>
            </a:outerShdw>
          </a:effectLst>
        </p:spPr>
        <p:style>
          <a:lnRef idx="2">
            <a:schemeClr val="accent3">
              <a:shade val="15000"/>
            </a:schemeClr>
          </a:lnRef>
          <a:fillRef idx="1">
            <a:schemeClr val="accent3"/>
          </a:fillRef>
          <a:effectRef idx="0">
            <a:schemeClr val="accent3"/>
          </a:effectRef>
          <a:fontRef idx="minor">
            <a:schemeClr val="lt1"/>
          </a:fontRef>
        </p:style>
        <p:txBody>
          <a:bodyPr rtlCol="0" anchor="ctr"/>
          <a:lstStyle/>
          <a:p>
            <a:pPr algn="ctr"/>
            <a:r>
              <a:rPr lang="en-CA" b="1" dirty="0">
                <a:solidFill>
                  <a:schemeClr val="tx1"/>
                </a:solidFill>
              </a:rPr>
              <a:t>No residual </a:t>
            </a:r>
            <a:r>
              <a:rPr lang="en-CA" b="1" dirty="0" err="1">
                <a:solidFill>
                  <a:schemeClr val="tx1"/>
                </a:solidFill>
              </a:rPr>
              <a:t>MgH</a:t>
            </a:r>
            <a:r>
              <a:rPr lang="en-CA" b="1" dirty="0">
                <a:solidFill>
                  <a:schemeClr val="tx1"/>
                </a:solidFill>
              </a:rPr>
              <a:t>₂ peaks are apparent</a:t>
            </a:r>
          </a:p>
        </p:txBody>
      </p:sp>
      <p:cxnSp>
        <p:nvCxnSpPr>
          <p:cNvPr id="10" name="Straight Connector 9">
            <a:extLst>
              <a:ext uri="{FF2B5EF4-FFF2-40B4-BE49-F238E27FC236}">
                <a16:creationId xmlns:a16="http://schemas.microsoft.com/office/drawing/2014/main" id="{C7F5AA1B-8644-FFBB-9B81-410F983C9EDB}"/>
              </a:ext>
            </a:extLst>
          </p:cNvPr>
          <p:cNvCxnSpPr/>
          <p:nvPr/>
        </p:nvCxnSpPr>
        <p:spPr>
          <a:xfrm>
            <a:off x="0" y="585904"/>
            <a:ext cx="12192000" cy="0"/>
          </a:xfrm>
          <a:prstGeom prst="line">
            <a:avLst/>
          </a:prstGeom>
        </p:spPr>
        <p:style>
          <a:lnRef idx="2">
            <a:schemeClr val="accent3"/>
          </a:lnRef>
          <a:fillRef idx="0">
            <a:schemeClr val="accent3"/>
          </a:fillRef>
          <a:effectRef idx="1">
            <a:schemeClr val="accent3"/>
          </a:effectRef>
          <a:fontRef idx="minor">
            <a:schemeClr val="tx1"/>
          </a:fontRef>
        </p:style>
      </p:cxnSp>
    </p:spTree>
    <p:extLst>
      <p:ext uri="{BB962C8B-B14F-4D97-AF65-F5344CB8AC3E}">
        <p14:creationId xmlns:p14="http://schemas.microsoft.com/office/powerpoint/2010/main" val="3755263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921696-974A-1AEE-07C5-925EE58E7C5C}"/>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E663C32-BC6C-F8B4-4779-C997ECCA7497}"/>
              </a:ext>
            </a:extLst>
          </p:cNvPr>
          <p:cNvSpPr>
            <a:spLocks noGrp="1"/>
          </p:cNvSpPr>
          <p:nvPr>
            <p:ph type="sldNum" sz="quarter" idx="12"/>
          </p:nvPr>
        </p:nvSpPr>
        <p:spPr/>
        <p:txBody>
          <a:bodyPr/>
          <a:lstStyle/>
          <a:p>
            <a:fld id="{DB89D9A3-12E0-4804-80D3-9B5978894684}" type="slidenum">
              <a:rPr lang="fr-CA" smtClean="0"/>
              <a:t>12</a:t>
            </a:fld>
            <a:endParaRPr lang="fr-CA" dirty="0"/>
          </a:p>
        </p:txBody>
      </p:sp>
      <p:sp>
        <p:nvSpPr>
          <p:cNvPr id="6" name="Shape 6">
            <a:extLst>
              <a:ext uri="{FF2B5EF4-FFF2-40B4-BE49-F238E27FC236}">
                <a16:creationId xmlns:a16="http://schemas.microsoft.com/office/drawing/2014/main" id="{C210EF22-BB9D-ADB4-9EB4-081514243AC9}"/>
              </a:ext>
            </a:extLst>
          </p:cNvPr>
          <p:cNvSpPr/>
          <p:nvPr/>
        </p:nvSpPr>
        <p:spPr>
          <a:xfrm>
            <a:off x="99159" y="1043926"/>
            <a:ext cx="5559961" cy="5424582"/>
          </a:xfrm>
          <a:prstGeom prst="roundRect">
            <a:avLst>
              <a:gd name="adj" fmla="val 1798"/>
            </a:avLst>
          </a:prstGeom>
          <a:solidFill>
            <a:srgbClr val="FFFFFF"/>
          </a:solidFill>
          <a:ln w="12700">
            <a:solidFill>
              <a:srgbClr val="EAF1F7"/>
            </a:solidFill>
            <a:prstDash val="solid"/>
          </a:ln>
        </p:spPr>
        <p:txBody>
          <a:bodyPr/>
          <a:lstStyle/>
          <a:p>
            <a:endParaRPr lang="en-CA" dirty="0"/>
          </a:p>
        </p:txBody>
      </p:sp>
      <p:grpSp>
        <p:nvGrpSpPr>
          <p:cNvPr id="43" name="Group 42">
            <a:extLst>
              <a:ext uri="{FF2B5EF4-FFF2-40B4-BE49-F238E27FC236}">
                <a16:creationId xmlns:a16="http://schemas.microsoft.com/office/drawing/2014/main" id="{F19C9784-1879-628F-FF54-49F0047D2D5B}"/>
              </a:ext>
            </a:extLst>
          </p:cNvPr>
          <p:cNvGrpSpPr/>
          <p:nvPr/>
        </p:nvGrpSpPr>
        <p:grpSpPr>
          <a:xfrm>
            <a:off x="1021892" y="5824588"/>
            <a:ext cx="1656297" cy="501947"/>
            <a:chOff x="1040033" y="6037379"/>
            <a:chExt cx="1765376" cy="772165"/>
          </a:xfrm>
        </p:grpSpPr>
        <p:sp>
          <p:nvSpPr>
            <p:cNvPr id="23" name="Shape 9">
              <a:extLst>
                <a:ext uri="{FF2B5EF4-FFF2-40B4-BE49-F238E27FC236}">
                  <a16:creationId xmlns:a16="http://schemas.microsoft.com/office/drawing/2014/main" id="{027B9510-AD17-4764-26D0-C77E3ECBF589}"/>
                </a:ext>
              </a:extLst>
            </p:cNvPr>
            <p:cNvSpPr/>
            <p:nvPr/>
          </p:nvSpPr>
          <p:spPr>
            <a:xfrm>
              <a:off x="1040033" y="6037379"/>
              <a:ext cx="1632926" cy="772165"/>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25" name="Text 10">
              <a:extLst>
                <a:ext uri="{FF2B5EF4-FFF2-40B4-BE49-F238E27FC236}">
                  <a16:creationId xmlns:a16="http://schemas.microsoft.com/office/drawing/2014/main" id="{2EFDD5A1-ECBD-4F9B-AD15-A88D623290F1}"/>
                </a:ext>
              </a:extLst>
            </p:cNvPr>
            <p:cNvSpPr/>
            <p:nvPr/>
          </p:nvSpPr>
          <p:spPr>
            <a:xfrm>
              <a:off x="1347471" y="6146172"/>
              <a:ext cx="1392210" cy="292348"/>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4.21 wt%</a:t>
              </a:r>
              <a:endParaRPr lang="en-US" sz="2000" dirty="0"/>
            </a:p>
          </p:txBody>
        </p:sp>
        <p:sp>
          <p:nvSpPr>
            <p:cNvPr id="26" name="Text 11">
              <a:extLst>
                <a:ext uri="{FF2B5EF4-FFF2-40B4-BE49-F238E27FC236}">
                  <a16:creationId xmlns:a16="http://schemas.microsoft.com/office/drawing/2014/main" id="{01F6E53A-FF7F-C32B-0ECC-B5D4E7E8DF79}"/>
                </a:ext>
              </a:extLst>
            </p:cNvPr>
            <p:cNvSpPr/>
            <p:nvPr/>
          </p:nvSpPr>
          <p:spPr>
            <a:xfrm>
              <a:off x="1413199" y="6525239"/>
              <a:ext cx="1392210" cy="146174"/>
            </a:xfrm>
            <a:prstGeom prst="rect">
              <a:avLst/>
            </a:prstGeom>
            <a:noFill/>
            <a:ln/>
          </p:spPr>
          <p:txBody>
            <a:bodyPr wrap="square" lIns="0" tIns="0" rIns="0" bIns="0" rtlCol="0" anchor="ctr"/>
            <a:lstStyle/>
            <a:p>
              <a:pPr marL="0" indent="0">
                <a:buNone/>
              </a:pPr>
              <a:r>
                <a:rPr lang="en-US" sz="1050" b="1" dirty="0">
                  <a:solidFill>
                    <a:srgbClr val="243B53"/>
                  </a:solidFill>
                  <a:latin typeface="Arial" pitchFamily="34" charset="0"/>
                  <a:ea typeface="Arial" pitchFamily="34" charset="-122"/>
                  <a:cs typeface="Arial" pitchFamily="34" charset="-120"/>
                </a:rPr>
                <a:t>BM · cycle 1</a:t>
              </a:r>
              <a:endParaRPr lang="en-US" sz="1050" dirty="0"/>
            </a:p>
          </p:txBody>
        </p:sp>
      </p:grpSp>
      <p:grpSp>
        <p:nvGrpSpPr>
          <p:cNvPr id="42" name="Group 41">
            <a:extLst>
              <a:ext uri="{FF2B5EF4-FFF2-40B4-BE49-F238E27FC236}">
                <a16:creationId xmlns:a16="http://schemas.microsoft.com/office/drawing/2014/main" id="{AF9E8C9A-7045-4AA3-CCA3-671058216960}"/>
              </a:ext>
            </a:extLst>
          </p:cNvPr>
          <p:cNvGrpSpPr/>
          <p:nvPr/>
        </p:nvGrpSpPr>
        <p:grpSpPr>
          <a:xfrm>
            <a:off x="3596607" y="5805679"/>
            <a:ext cx="1678126" cy="529812"/>
            <a:chOff x="3443009" y="6018405"/>
            <a:chExt cx="1787522" cy="772165"/>
          </a:xfrm>
        </p:grpSpPr>
        <p:sp>
          <p:nvSpPr>
            <p:cNvPr id="24" name="Shape 12">
              <a:extLst>
                <a:ext uri="{FF2B5EF4-FFF2-40B4-BE49-F238E27FC236}">
                  <a16:creationId xmlns:a16="http://schemas.microsoft.com/office/drawing/2014/main" id="{5E5325D6-6DF0-FD62-02DB-839D36AE0193}"/>
                </a:ext>
              </a:extLst>
            </p:cNvPr>
            <p:cNvSpPr/>
            <p:nvPr/>
          </p:nvSpPr>
          <p:spPr>
            <a:xfrm>
              <a:off x="3443009" y="6018405"/>
              <a:ext cx="1687881" cy="772165"/>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27" name="Text 13">
              <a:extLst>
                <a:ext uri="{FF2B5EF4-FFF2-40B4-BE49-F238E27FC236}">
                  <a16:creationId xmlns:a16="http://schemas.microsoft.com/office/drawing/2014/main" id="{3914DBFB-F6D1-6871-9263-E512101FAD90}"/>
                </a:ext>
              </a:extLst>
            </p:cNvPr>
            <p:cNvSpPr/>
            <p:nvPr/>
          </p:nvSpPr>
          <p:spPr>
            <a:xfrm>
              <a:off x="3738681" y="6126150"/>
              <a:ext cx="1392210" cy="292348"/>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4.23 wt%</a:t>
              </a:r>
              <a:endParaRPr lang="en-US" sz="2000" dirty="0"/>
            </a:p>
          </p:txBody>
        </p:sp>
        <p:sp>
          <p:nvSpPr>
            <p:cNvPr id="28" name="Text 11">
              <a:extLst>
                <a:ext uri="{FF2B5EF4-FFF2-40B4-BE49-F238E27FC236}">
                  <a16:creationId xmlns:a16="http://schemas.microsoft.com/office/drawing/2014/main" id="{E0CA953A-BADA-A860-E2C5-E876AA2F97F2}"/>
                </a:ext>
              </a:extLst>
            </p:cNvPr>
            <p:cNvSpPr/>
            <p:nvPr/>
          </p:nvSpPr>
          <p:spPr>
            <a:xfrm>
              <a:off x="3838321" y="6520352"/>
              <a:ext cx="1392210" cy="146174"/>
            </a:xfrm>
            <a:prstGeom prst="rect">
              <a:avLst/>
            </a:prstGeom>
            <a:noFill/>
            <a:ln/>
          </p:spPr>
          <p:txBody>
            <a:bodyPr wrap="square" lIns="0" tIns="0" rIns="0" bIns="0" rtlCol="0" anchor="ctr"/>
            <a:lstStyle/>
            <a:p>
              <a:pPr marL="0" indent="0">
                <a:buNone/>
              </a:pPr>
              <a:r>
                <a:rPr lang="en-US" sz="1050" b="1" dirty="0">
                  <a:solidFill>
                    <a:srgbClr val="243B53"/>
                  </a:solidFill>
                  <a:latin typeface="Arial" pitchFamily="34" charset="0"/>
                  <a:ea typeface="Arial" pitchFamily="34" charset="-122"/>
                  <a:cs typeface="Arial" pitchFamily="34" charset="-120"/>
                </a:rPr>
                <a:t>BM · cycle 2</a:t>
              </a:r>
              <a:endParaRPr lang="en-US" sz="1050" dirty="0"/>
            </a:p>
          </p:txBody>
        </p:sp>
      </p:grpSp>
      <p:sp>
        <p:nvSpPr>
          <p:cNvPr id="32" name="Text 16">
            <a:extLst>
              <a:ext uri="{FF2B5EF4-FFF2-40B4-BE49-F238E27FC236}">
                <a16:creationId xmlns:a16="http://schemas.microsoft.com/office/drawing/2014/main" id="{44FD1BFC-E7D1-3C11-1708-EBD7F5FBD92A}"/>
              </a:ext>
            </a:extLst>
          </p:cNvPr>
          <p:cNvSpPr/>
          <p:nvPr/>
        </p:nvSpPr>
        <p:spPr>
          <a:xfrm>
            <a:off x="5539361" y="6544639"/>
            <a:ext cx="1059742" cy="292348"/>
          </a:xfrm>
          <a:prstGeom prst="rect">
            <a:avLst/>
          </a:prstGeom>
          <a:noFill/>
          <a:ln/>
        </p:spPr>
        <p:txBody>
          <a:bodyPr wrap="square" lIns="0" tIns="0" rIns="0" bIns="0" rtlCol="0" anchor="ctr"/>
          <a:lstStyle/>
          <a:p>
            <a:pPr marL="0" indent="0">
              <a:buNone/>
            </a:pPr>
            <a:endParaRPr lang="en-US" sz="2000" dirty="0"/>
          </a:p>
        </p:txBody>
      </p:sp>
      <p:grpSp>
        <p:nvGrpSpPr>
          <p:cNvPr id="51" name="Group 50">
            <a:extLst>
              <a:ext uri="{FF2B5EF4-FFF2-40B4-BE49-F238E27FC236}">
                <a16:creationId xmlns:a16="http://schemas.microsoft.com/office/drawing/2014/main" id="{4312061D-2036-F639-674D-0EE98A2B7FD9}"/>
              </a:ext>
            </a:extLst>
          </p:cNvPr>
          <p:cNvGrpSpPr/>
          <p:nvPr/>
        </p:nvGrpSpPr>
        <p:grpSpPr>
          <a:xfrm>
            <a:off x="6275651" y="1043925"/>
            <a:ext cx="5666175" cy="5424583"/>
            <a:chOff x="6275651" y="1043926"/>
            <a:chExt cx="5381997" cy="5374122"/>
          </a:xfrm>
        </p:grpSpPr>
        <p:sp>
          <p:nvSpPr>
            <p:cNvPr id="37" name="Shape 6">
              <a:extLst>
                <a:ext uri="{FF2B5EF4-FFF2-40B4-BE49-F238E27FC236}">
                  <a16:creationId xmlns:a16="http://schemas.microsoft.com/office/drawing/2014/main" id="{E5EF7EA5-D216-65C0-6BD3-DE8BF7E64D82}"/>
                </a:ext>
              </a:extLst>
            </p:cNvPr>
            <p:cNvSpPr/>
            <p:nvPr/>
          </p:nvSpPr>
          <p:spPr>
            <a:xfrm>
              <a:off x="6275651" y="1043926"/>
              <a:ext cx="5381997" cy="5374122"/>
            </a:xfrm>
            <a:prstGeom prst="roundRect">
              <a:avLst>
                <a:gd name="adj" fmla="val 1798"/>
              </a:avLst>
            </a:prstGeom>
            <a:solidFill>
              <a:srgbClr val="FFFFFF"/>
            </a:solidFill>
            <a:ln w="12700">
              <a:solidFill>
                <a:srgbClr val="EAF1F7"/>
              </a:solidFill>
              <a:prstDash val="solid"/>
            </a:ln>
          </p:spPr>
          <p:txBody>
            <a:bodyPr/>
            <a:lstStyle/>
            <a:p>
              <a:endParaRPr lang="en-CA" dirty="0"/>
            </a:p>
          </p:txBody>
        </p:sp>
        <p:sp>
          <p:nvSpPr>
            <p:cNvPr id="38" name="Text 9">
              <a:extLst>
                <a:ext uri="{FF2B5EF4-FFF2-40B4-BE49-F238E27FC236}">
                  <a16:creationId xmlns:a16="http://schemas.microsoft.com/office/drawing/2014/main" id="{6DB83A23-D2ED-2987-C2B6-EFAA86702683}"/>
                </a:ext>
              </a:extLst>
            </p:cNvPr>
            <p:cNvSpPr/>
            <p:nvPr/>
          </p:nvSpPr>
          <p:spPr>
            <a:xfrm>
              <a:off x="7425939" y="1161657"/>
              <a:ext cx="3498358" cy="261055"/>
            </a:xfrm>
            <a:prstGeom prst="rect">
              <a:avLst/>
            </a:prstGeom>
            <a:noFill/>
            <a:ln/>
          </p:spPr>
          <p:txBody>
            <a:bodyPr wrap="square" lIns="0" tIns="0" rIns="0" bIns="0" rtlCol="0" anchor="ctr"/>
            <a:lstStyle/>
            <a:p>
              <a:pPr algn="ctr"/>
              <a:r>
                <a:rPr lang="en-US" sz="1600" b="1" dirty="0">
                  <a:solidFill>
                    <a:schemeClr val="accent3">
                      <a:lumMod val="75000"/>
                    </a:schemeClr>
                  </a:solidFill>
                </a:rPr>
                <a:t>First and second hydrogenation curves</a:t>
              </a:r>
            </a:p>
          </p:txBody>
        </p:sp>
      </p:grpSp>
      <p:cxnSp>
        <p:nvCxnSpPr>
          <p:cNvPr id="41" name="Straight Connector 40">
            <a:extLst>
              <a:ext uri="{FF2B5EF4-FFF2-40B4-BE49-F238E27FC236}">
                <a16:creationId xmlns:a16="http://schemas.microsoft.com/office/drawing/2014/main" id="{EB9BC66A-2EC2-D467-1DA7-3FB92F357D4C}"/>
              </a:ext>
            </a:extLst>
          </p:cNvPr>
          <p:cNvCxnSpPr/>
          <p:nvPr/>
        </p:nvCxnSpPr>
        <p:spPr>
          <a:xfrm>
            <a:off x="-15345" y="500731"/>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11" name="Group 10">
            <a:extLst>
              <a:ext uri="{FF2B5EF4-FFF2-40B4-BE49-F238E27FC236}">
                <a16:creationId xmlns:a16="http://schemas.microsoft.com/office/drawing/2014/main" id="{54A4690B-F474-A55D-0DB1-29F0326EF1A0}"/>
              </a:ext>
            </a:extLst>
          </p:cNvPr>
          <p:cNvGrpSpPr/>
          <p:nvPr/>
        </p:nvGrpSpPr>
        <p:grpSpPr>
          <a:xfrm>
            <a:off x="7118500" y="5806508"/>
            <a:ext cx="3980039" cy="528983"/>
            <a:chOff x="7118500" y="5806508"/>
            <a:chExt cx="3980039" cy="528983"/>
          </a:xfrm>
        </p:grpSpPr>
        <p:sp>
          <p:nvSpPr>
            <p:cNvPr id="45" name="Shape 15">
              <a:extLst>
                <a:ext uri="{FF2B5EF4-FFF2-40B4-BE49-F238E27FC236}">
                  <a16:creationId xmlns:a16="http://schemas.microsoft.com/office/drawing/2014/main" id="{9630199F-6363-7DBF-F546-CF780BF608A9}"/>
                </a:ext>
              </a:extLst>
            </p:cNvPr>
            <p:cNvSpPr/>
            <p:nvPr/>
          </p:nvSpPr>
          <p:spPr>
            <a:xfrm>
              <a:off x="9479055" y="5815519"/>
              <a:ext cx="1619484" cy="519972"/>
            </a:xfrm>
            <a:prstGeom prst="roundRect">
              <a:avLst>
                <a:gd name="adj" fmla="val 7843"/>
              </a:avLst>
            </a:prstGeom>
            <a:solidFill>
              <a:srgbClr val="FFFFFF"/>
            </a:solidFill>
            <a:ln w="20320">
              <a:solidFill>
                <a:srgbClr val="C89A2B"/>
              </a:solidFill>
              <a:prstDash val="solid"/>
            </a:ln>
            <a:effectLst>
              <a:outerShdw blurRad="19050" dist="6350" dir="2700000" algn="bl" rotWithShape="0">
                <a:srgbClr val="000000">
                  <a:alpha val="12000"/>
                </a:srgbClr>
              </a:outerShdw>
            </a:effectLst>
          </p:spPr>
          <p:txBody>
            <a:bodyPr/>
            <a:lstStyle/>
            <a:p>
              <a:endParaRPr lang="en-CA" dirty="0"/>
            </a:p>
          </p:txBody>
        </p:sp>
        <p:grpSp>
          <p:nvGrpSpPr>
            <p:cNvPr id="10" name="Group 9">
              <a:extLst>
                <a:ext uri="{FF2B5EF4-FFF2-40B4-BE49-F238E27FC236}">
                  <a16:creationId xmlns:a16="http://schemas.microsoft.com/office/drawing/2014/main" id="{7711269F-E0E5-D5A2-2026-DC6D4310F699}"/>
                </a:ext>
              </a:extLst>
            </p:cNvPr>
            <p:cNvGrpSpPr/>
            <p:nvPr/>
          </p:nvGrpSpPr>
          <p:grpSpPr>
            <a:xfrm>
              <a:off x="7118500" y="5806508"/>
              <a:ext cx="3929082" cy="519972"/>
              <a:chOff x="7118500" y="5806508"/>
              <a:chExt cx="3929082" cy="519972"/>
            </a:xfrm>
          </p:grpSpPr>
          <p:sp>
            <p:nvSpPr>
              <p:cNvPr id="44" name="Shape 15">
                <a:extLst>
                  <a:ext uri="{FF2B5EF4-FFF2-40B4-BE49-F238E27FC236}">
                    <a16:creationId xmlns:a16="http://schemas.microsoft.com/office/drawing/2014/main" id="{9091B7B0-66C6-0936-851F-C4DB286777EB}"/>
                  </a:ext>
                </a:extLst>
              </p:cNvPr>
              <p:cNvSpPr/>
              <p:nvPr/>
            </p:nvSpPr>
            <p:spPr>
              <a:xfrm>
                <a:off x="7118500" y="5806508"/>
                <a:ext cx="1619484" cy="519972"/>
              </a:xfrm>
              <a:prstGeom prst="roundRect">
                <a:avLst>
                  <a:gd name="adj" fmla="val 7843"/>
                </a:avLst>
              </a:prstGeom>
              <a:solidFill>
                <a:srgbClr val="FFFFFF"/>
              </a:solidFill>
              <a:ln w="20320">
                <a:solidFill>
                  <a:srgbClr val="C89A2B"/>
                </a:solidFill>
                <a:prstDash val="solid"/>
              </a:ln>
              <a:effectLst>
                <a:outerShdw blurRad="19050" dist="6350" dir="2700000" algn="bl" rotWithShape="0">
                  <a:srgbClr val="000000">
                    <a:alpha val="12000"/>
                  </a:srgbClr>
                </a:outerShdw>
              </a:effectLst>
            </p:spPr>
            <p:txBody>
              <a:bodyPr/>
              <a:lstStyle/>
              <a:p>
                <a:endParaRPr lang="en-CA" dirty="0"/>
              </a:p>
            </p:txBody>
          </p:sp>
          <p:grpSp>
            <p:nvGrpSpPr>
              <p:cNvPr id="9" name="Group 8">
                <a:extLst>
                  <a:ext uri="{FF2B5EF4-FFF2-40B4-BE49-F238E27FC236}">
                    <a16:creationId xmlns:a16="http://schemas.microsoft.com/office/drawing/2014/main" id="{1EDBE27C-774D-8E4B-3FF0-F5C37F75595D}"/>
                  </a:ext>
                </a:extLst>
              </p:cNvPr>
              <p:cNvGrpSpPr/>
              <p:nvPr/>
            </p:nvGrpSpPr>
            <p:grpSpPr>
              <a:xfrm>
                <a:off x="7380645" y="5874787"/>
                <a:ext cx="3666937" cy="361956"/>
                <a:chOff x="7380645" y="5874787"/>
                <a:chExt cx="3666937" cy="361956"/>
              </a:xfrm>
            </p:grpSpPr>
            <p:sp>
              <p:nvSpPr>
                <p:cNvPr id="2" name="Text 17">
                  <a:extLst>
                    <a:ext uri="{FF2B5EF4-FFF2-40B4-BE49-F238E27FC236}">
                      <a16:creationId xmlns:a16="http://schemas.microsoft.com/office/drawing/2014/main" id="{728BFEFA-AA2C-334D-AB22-FAF6D100DCFB}"/>
                    </a:ext>
                  </a:extLst>
                </p:cNvPr>
                <p:cNvSpPr/>
                <p:nvPr/>
              </p:nvSpPr>
              <p:spPr>
                <a:xfrm>
                  <a:off x="7486676" y="6090569"/>
                  <a:ext cx="1059742" cy="146174"/>
                </a:xfrm>
                <a:prstGeom prst="rect">
                  <a:avLst/>
                </a:prstGeom>
                <a:noFill/>
                <a:ln/>
              </p:spPr>
              <p:txBody>
                <a:bodyPr wrap="square" lIns="0" tIns="0" rIns="0" bIns="0" rtlCol="0" anchor="ctr"/>
                <a:lstStyle/>
                <a:p>
                  <a:pPr marL="0" indent="0">
                    <a:buNone/>
                  </a:pPr>
                  <a:r>
                    <a:rPr lang="en-US" sz="1050" b="1" dirty="0">
                      <a:solidFill>
                        <a:srgbClr val="243B53"/>
                      </a:solidFill>
                      <a:latin typeface="Arial" pitchFamily="34" charset="0"/>
                      <a:ea typeface="Arial" pitchFamily="34" charset="-122"/>
                      <a:cs typeface="Arial" pitchFamily="34" charset="-120"/>
                    </a:rPr>
                    <a:t>BM · </a:t>
                  </a:r>
                  <a:r>
                    <a:rPr lang="en-US" sz="1050" b="1" dirty="0">
                      <a:solidFill>
                        <a:srgbClr val="243B53"/>
                      </a:solidFill>
                      <a:latin typeface="Arial" pitchFamily="34" charset="0"/>
                      <a:cs typeface="Arial" pitchFamily="34" charset="-120"/>
                    </a:rPr>
                    <a:t>cycle 1</a:t>
                  </a:r>
                </a:p>
              </p:txBody>
            </p:sp>
            <p:sp>
              <p:nvSpPr>
                <p:cNvPr id="3" name="Text 17">
                  <a:extLst>
                    <a:ext uri="{FF2B5EF4-FFF2-40B4-BE49-F238E27FC236}">
                      <a16:creationId xmlns:a16="http://schemas.microsoft.com/office/drawing/2014/main" id="{295D1EA3-814E-F7F1-7853-EF7DFDE7E1C5}"/>
                    </a:ext>
                  </a:extLst>
                </p:cNvPr>
                <p:cNvSpPr/>
                <p:nvPr/>
              </p:nvSpPr>
              <p:spPr>
                <a:xfrm>
                  <a:off x="9925292" y="6085109"/>
                  <a:ext cx="1059742" cy="146174"/>
                </a:xfrm>
                <a:prstGeom prst="rect">
                  <a:avLst/>
                </a:prstGeom>
                <a:noFill/>
                <a:ln/>
              </p:spPr>
              <p:txBody>
                <a:bodyPr wrap="square" lIns="0" tIns="0" rIns="0" bIns="0" rtlCol="0" anchor="ctr"/>
                <a:lstStyle/>
                <a:p>
                  <a:pPr marL="0" indent="0">
                    <a:buNone/>
                  </a:pPr>
                  <a:r>
                    <a:rPr lang="en-US" sz="1050" b="1" dirty="0">
                      <a:solidFill>
                        <a:srgbClr val="243B53"/>
                      </a:solidFill>
                      <a:latin typeface="Arial" pitchFamily="34" charset="0"/>
                      <a:ea typeface="Arial" pitchFamily="34" charset="-122"/>
                      <a:cs typeface="Arial" pitchFamily="34" charset="-120"/>
                    </a:rPr>
                    <a:t>BM · cycle 2</a:t>
                  </a:r>
                  <a:endParaRPr lang="en-US" sz="1050" dirty="0"/>
                </a:p>
              </p:txBody>
            </p:sp>
            <p:sp>
              <p:nvSpPr>
                <p:cNvPr id="4" name="Text 13">
                  <a:extLst>
                    <a:ext uri="{FF2B5EF4-FFF2-40B4-BE49-F238E27FC236}">
                      <a16:creationId xmlns:a16="http://schemas.microsoft.com/office/drawing/2014/main" id="{B0C7C6B4-2DC4-166D-C336-331C74A7352D}"/>
                    </a:ext>
                  </a:extLst>
                </p:cNvPr>
                <p:cNvSpPr/>
                <p:nvPr/>
              </p:nvSpPr>
              <p:spPr>
                <a:xfrm>
                  <a:off x="7380645" y="5874787"/>
                  <a:ext cx="1271803" cy="199228"/>
                </a:xfrm>
                <a:prstGeom prst="rect">
                  <a:avLst/>
                </a:prstGeom>
                <a:noFill/>
                <a:ln/>
              </p:spPr>
              <p:txBody>
                <a:bodyPr wrap="square" lIns="0" tIns="0" rIns="0" bIns="0" rtlCol="0" anchor="ctr"/>
                <a:lstStyle/>
                <a:p>
                  <a:pPr marL="0" indent="0">
                    <a:buNone/>
                  </a:pPr>
                  <a:endParaRPr lang="en-US" sz="2000" dirty="0"/>
                </a:p>
              </p:txBody>
            </p:sp>
            <p:sp>
              <p:nvSpPr>
                <p:cNvPr id="7" name="Text 13">
                  <a:extLst>
                    <a:ext uri="{FF2B5EF4-FFF2-40B4-BE49-F238E27FC236}">
                      <a16:creationId xmlns:a16="http://schemas.microsoft.com/office/drawing/2014/main" id="{F69E8C95-DB90-620D-294C-CC5F186CFB6D}"/>
                    </a:ext>
                  </a:extLst>
                </p:cNvPr>
                <p:cNvSpPr/>
                <p:nvPr/>
              </p:nvSpPr>
              <p:spPr>
                <a:xfrm>
                  <a:off x="9775779" y="5881287"/>
                  <a:ext cx="1271803" cy="199228"/>
                </a:xfrm>
                <a:prstGeom prst="rect">
                  <a:avLst/>
                </a:prstGeom>
                <a:noFill/>
                <a:ln/>
              </p:spPr>
              <p:txBody>
                <a:bodyPr wrap="square" lIns="0" tIns="0" rIns="0" bIns="0" rtlCol="0" anchor="ctr"/>
                <a:lstStyle/>
                <a:p>
                  <a:pPr marL="0" indent="0">
                    <a:buNone/>
                  </a:pPr>
                  <a:endParaRPr lang="en-US" sz="2000" dirty="0"/>
                </a:p>
              </p:txBody>
            </p:sp>
          </p:grpSp>
        </p:grpSp>
      </p:grpSp>
      <p:sp>
        <p:nvSpPr>
          <p:cNvPr id="12" name="TextBox 11">
            <a:extLst>
              <a:ext uri="{FF2B5EF4-FFF2-40B4-BE49-F238E27FC236}">
                <a16:creationId xmlns:a16="http://schemas.microsoft.com/office/drawing/2014/main" id="{6F53EB6A-675F-B1C2-4910-DCAC79AB90FB}"/>
              </a:ext>
            </a:extLst>
          </p:cNvPr>
          <p:cNvSpPr txBox="1"/>
          <p:nvPr>
            <p:custDataLst>
              <p:tags r:id="rId1"/>
            </p:custDataLst>
          </p:nvPr>
        </p:nvSpPr>
        <p:spPr>
          <a:xfrm>
            <a:off x="527670" y="59857"/>
            <a:ext cx="10303462" cy="461665"/>
          </a:xfrm>
          <a:prstGeom prst="rect">
            <a:avLst/>
          </a:prstGeom>
          <a:noFill/>
        </p:spPr>
        <p:txBody>
          <a:bodyPr wrap="none" rtlCol="0">
            <a:spAutoFit/>
          </a:bodyPr>
          <a:lstStyle/>
          <a:p>
            <a:r>
              <a:rPr lang="en-CA" sz="2400" b="1" dirty="0">
                <a:solidFill>
                  <a:schemeClr val="accent6">
                    <a:lumMod val="50000"/>
                  </a:schemeClr>
                </a:solidFill>
              </a:rPr>
              <a:t>Results and Discussion- Hydrogenation behavior at 50 Bars H</a:t>
            </a:r>
            <a:r>
              <a:rPr lang="en-CA" sz="1600" b="1" dirty="0">
                <a:solidFill>
                  <a:schemeClr val="accent6">
                    <a:lumMod val="50000"/>
                  </a:schemeClr>
                </a:solidFill>
              </a:rPr>
              <a:t>2</a:t>
            </a:r>
            <a:r>
              <a:rPr lang="en-CA" sz="2400" b="1" dirty="0">
                <a:solidFill>
                  <a:schemeClr val="accent6">
                    <a:lumMod val="50000"/>
                  </a:schemeClr>
                </a:solidFill>
              </a:rPr>
              <a:t> and 350 ºC</a:t>
            </a:r>
            <a:endParaRPr lang="fr-CA" sz="2400" b="1" dirty="0">
              <a:solidFill>
                <a:schemeClr val="accent6">
                  <a:lumMod val="50000"/>
                </a:schemeClr>
              </a:solidFill>
            </a:endParaRPr>
          </a:p>
        </p:txBody>
      </p:sp>
      <p:sp>
        <p:nvSpPr>
          <p:cNvPr id="17" name="Text 9">
            <a:extLst>
              <a:ext uri="{FF2B5EF4-FFF2-40B4-BE49-F238E27FC236}">
                <a16:creationId xmlns:a16="http://schemas.microsoft.com/office/drawing/2014/main" id="{E5785C7E-02EA-97CE-B05A-14029EA06B52}"/>
              </a:ext>
            </a:extLst>
          </p:cNvPr>
          <p:cNvSpPr/>
          <p:nvPr/>
        </p:nvSpPr>
        <p:spPr>
          <a:xfrm>
            <a:off x="1329668" y="524369"/>
            <a:ext cx="3350654" cy="589190"/>
          </a:xfrm>
          <a:prstGeom prst="rect">
            <a:avLst/>
          </a:prstGeom>
          <a:noFill/>
          <a:ln/>
        </p:spPr>
        <p:txBody>
          <a:bodyPr wrap="square" lIns="0" tIns="0" rIns="0" bIns="0" rtlCol="0" anchor="ctr"/>
          <a:lstStyle/>
          <a:p>
            <a:pPr algn="ctr"/>
            <a:r>
              <a:rPr lang="en-US" sz="2000" b="1" dirty="0">
                <a:solidFill>
                  <a:schemeClr val="accent3">
                    <a:lumMod val="75000"/>
                  </a:schemeClr>
                </a:solidFill>
              </a:rPr>
              <a:t>15 min ball‑milled Mg</a:t>
            </a:r>
            <a:r>
              <a:rPr lang="en-US" sz="1400" b="1" dirty="0">
                <a:solidFill>
                  <a:schemeClr val="accent3">
                    <a:lumMod val="75000"/>
                  </a:schemeClr>
                </a:solidFill>
              </a:rPr>
              <a:t>17</a:t>
            </a:r>
            <a:r>
              <a:rPr lang="en-US" sz="2000" b="1" dirty="0">
                <a:solidFill>
                  <a:schemeClr val="accent3">
                    <a:lumMod val="75000"/>
                  </a:schemeClr>
                </a:solidFill>
              </a:rPr>
              <a:t>Al</a:t>
            </a:r>
            <a:r>
              <a:rPr lang="en-US" sz="1400" b="1" dirty="0">
                <a:solidFill>
                  <a:schemeClr val="accent3">
                    <a:lumMod val="75000"/>
                  </a:schemeClr>
                </a:solidFill>
              </a:rPr>
              <a:t>12</a:t>
            </a:r>
            <a:endParaRPr lang="en-US" sz="2000" b="1" dirty="0">
              <a:solidFill>
                <a:schemeClr val="accent3">
                  <a:lumMod val="75000"/>
                </a:schemeClr>
              </a:solidFill>
            </a:endParaRPr>
          </a:p>
        </p:txBody>
      </p:sp>
      <p:sp>
        <p:nvSpPr>
          <p:cNvPr id="18" name="Text 9">
            <a:extLst>
              <a:ext uri="{FF2B5EF4-FFF2-40B4-BE49-F238E27FC236}">
                <a16:creationId xmlns:a16="http://schemas.microsoft.com/office/drawing/2014/main" id="{CE7858FD-D92D-93FB-F8F5-A253F4B2EF36}"/>
              </a:ext>
            </a:extLst>
          </p:cNvPr>
          <p:cNvSpPr/>
          <p:nvPr/>
        </p:nvSpPr>
        <p:spPr>
          <a:xfrm>
            <a:off x="1176977" y="1095262"/>
            <a:ext cx="3716466" cy="418702"/>
          </a:xfrm>
          <a:prstGeom prst="rect">
            <a:avLst/>
          </a:prstGeom>
          <a:noFill/>
          <a:ln/>
        </p:spPr>
        <p:txBody>
          <a:bodyPr wrap="square" lIns="0" tIns="0" rIns="0" bIns="0" rtlCol="0" anchor="ctr"/>
          <a:lstStyle/>
          <a:p>
            <a:pPr algn="ctr"/>
            <a:r>
              <a:rPr lang="en-US" sz="1600" b="1" dirty="0">
                <a:solidFill>
                  <a:schemeClr val="accent3">
                    <a:lumMod val="75000"/>
                  </a:schemeClr>
                </a:solidFill>
              </a:rPr>
              <a:t>First and second hydrogenation curves </a:t>
            </a:r>
          </a:p>
        </p:txBody>
      </p:sp>
      <p:sp>
        <p:nvSpPr>
          <p:cNvPr id="54" name="Text 13">
            <a:extLst>
              <a:ext uri="{FF2B5EF4-FFF2-40B4-BE49-F238E27FC236}">
                <a16:creationId xmlns:a16="http://schemas.microsoft.com/office/drawing/2014/main" id="{B0B44A73-9D2E-4D8B-BD8D-93B3B3E5D419}"/>
              </a:ext>
            </a:extLst>
          </p:cNvPr>
          <p:cNvSpPr/>
          <p:nvPr/>
        </p:nvSpPr>
        <p:spPr>
          <a:xfrm>
            <a:off x="9817010" y="5873424"/>
            <a:ext cx="1307007" cy="200591"/>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2.97 wt%</a:t>
            </a:r>
            <a:endParaRPr lang="en-US" sz="2000" dirty="0"/>
          </a:p>
        </p:txBody>
      </p:sp>
      <p:sp>
        <p:nvSpPr>
          <p:cNvPr id="55" name="Text 13">
            <a:extLst>
              <a:ext uri="{FF2B5EF4-FFF2-40B4-BE49-F238E27FC236}">
                <a16:creationId xmlns:a16="http://schemas.microsoft.com/office/drawing/2014/main" id="{82DC236C-EB83-4670-C563-7B3949264660}"/>
              </a:ext>
            </a:extLst>
          </p:cNvPr>
          <p:cNvSpPr/>
          <p:nvPr/>
        </p:nvSpPr>
        <p:spPr>
          <a:xfrm>
            <a:off x="7363042" y="5877695"/>
            <a:ext cx="1307007" cy="200591"/>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2.82 wt%</a:t>
            </a:r>
            <a:endParaRPr lang="en-US" sz="2000" dirty="0"/>
          </a:p>
        </p:txBody>
      </p:sp>
      <p:pic>
        <p:nvPicPr>
          <p:cNvPr id="13" name="Picture 12">
            <a:extLst>
              <a:ext uri="{FF2B5EF4-FFF2-40B4-BE49-F238E27FC236}">
                <a16:creationId xmlns:a16="http://schemas.microsoft.com/office/drawing/2014/main" id="{E2706A96-A6CF-9D0D-569B-3B0E068E31FA}"/>
              </a:ext>
            </a:extLst>
          </p:cNvPr>
          <p:cNvPicPr>
            <a:picLocks noChangeAspect="1"/>
          </p:cNvPicPr>
          <p:nvPr/>
        </p:nvPicPr>
        <p:blipFill>
          <a:blip r:embed="rId4">
            <a:extLst>
              <a:ext uri="{28A0092B-C50C-407E-A947-70E740481C1C}">
                <a14:useLocalDpi xmlns:a14="http://schemas.microsoft.com/office/drawing/2010/main" val="0"/>
              </a:ext>
            </a:extLst>
          </a:blip>
          <a:srcRect l="7689" t="8861" r="12263" b="4568"/>
          <a:stretch>
            <a:fillRect/>
          </a:stretch>
        </p:blipFill>
        <p:spPr>
          <a:xfrm>
            <a:off x="99159" y="1406979"/>
            <a:ext cx="5247580" cy="4341478"/>
          </a:xfrm>
          <a:prstGeom prst="rect">
            <a:avLst/>
          </a:prstGeom>
        </p:spPr>
      </p:pic>
      <p:sp>
        <p:nvSpPr>
          <p:cNvPr id="14" name="Text 9">
            <a:extLst>
              <a:ext uri="{FF2B5EF4-FFF2-40B4-BE49-F238E27FC236}">
                <a16:creationId xmlns:a16="http://schemas.microsoft.com/office/drawing/2014/main" id="{7A0551F9-004E-8B21-EF60-10B3C04E004B}"/>
              </a:ext>
            </a:extLst>
          </p:cNvPr>
          <p:cNvSpPr/>
          <p:nvPr/>
        </p:nvSpPr>
        <p:spPr>
          <a:xfrm>
            <a:off x="7533513" y="497440"/>
            <a:ext cx="3350654" cy="589190"/>
          </a:xfrm>
          <a:prstGeom prst="rect">
            <a:avLst/>
          </a:prstGeom>
          <a:noFill/>
          <a:ln/>
        </p:spPr>
        <p:txBody>
          <a:bodyPr wrap="square" lIns="0" tIns="0" rIns="0" bIns="0" rtlCol="0" anchor="ctr"/>
          <a:lstStyle/>
          <a:p>
            <a:pPr algn="ctr"/>
            <a:r>
              <a:rPr lang="en-US" sz="2000" b="1" dirty="0">
                <a:solidFill>
                  <a:schemeClr val="accent3">
                    <a:lumMod val="75000"/>
                  </a:schemeClr>
                </a:solidFill>
              </a:rPr>
              <a:t>Filed Mg</a:t>
            </a:r>
            <a:r>
              <a:rPr lang="en-US" sz="1400" b="1" dirty="0">
                <a:solidFill>
                  <a:schemeClr val="accent3">
                    <a:lumMod val="75000"/>
                  </a:schemeClr>
                </a:solidFill>
              </a:rPr>
              <a:t>17</a:t>
            </a:r>
            <a:r>
              <a:rPr lang="en-US" sz="2000" b="1" dirty="0">
                <a:solidFill>
                  <a:schemeClr val="accent3">
                    <a:lumMod val="75000"/>
                  </a:schemeClr>
                </a:solidFill>
              </a:rPr>
              <a:t>Al</a:t>
            </a:r>
            <a:r>
              <a:rPr lang="en-US" sz="1400" b="1" dirty="0">
                <a:solidFill>
                  <a:schemeClr val="accent3">
                    <a:lumMod val="75000"/>
                  </a:schemeClr>
                </a:solidFill>
              </a:rPr>
              <a:t>12</a:t>
            </a:r>
            <a:endParaRPr lang="en-US" sz="2000" b="1" dirty="0">
              <a:solidFill>
                <a:schemeClr val="accent3">
                  <a:lumMod val="75000"/>
                </a:schemeClr>
              </a:solidFill>
            </a:endParaRPr>
          </a:p>
        </p:txBody>
      </p:sp>
      <p:pic>
        <p:nvPicPr>
          <p:cNvPr id="16" name="Picture 15">
            <a:extLst>
              <a:ext uri="{FF2B5EF4-FFF2-40B4-BE49-F238E27FC236}">
                <a16:creationId xmlns:a16="http://schemas.microsoft.com/office/drawing/2014/main" id="{46F297A3-C3C2-429A-80A0-9FEC406ADA96}"/>
              </a:ext>
            </a:extLst>
          </p:cNvPr>
          <p:cNvPicPr>
            <a:picLocks noChangeAspect="1"/>
          </p:cNvPicPr>
          <p:nvPr/>
        </p:nvPicPr>
        <p:blipFill>
          <a:blip r:embed="rId5">
            <a:extLst>
              <a:ext uri="{28A0092B-C50C-407E-A947-70E740481C1C}">
                <a14:useLocalDpi xmlns:a14="http://schemas.microsoft.com/office/drawing/2010/main" val="0"/>
              </a:ext>
            </a:extLst>
          </a:blip>
          <a:srcRect l="4537" r="2778" b="3210"/>
          <a:stretch>
            <a:fillRect/>
          </a:stretch>
        </p:blipFill>
        <p:spPr>
          <a:xfrm>
            <a:off x="6378549" y="1382883"/>
            <a:ext cx="5416567" cy="4242347"/>
          </a:xfrm>
          <a:prstGeom prst="rect">
            <a:avLst/>
          </a:prstGeom>
        </p:spPr>
      </p:pic>
    </p:spTree>
    <p:extLst>
      <p:ext uri="{BB962C8B-B14F-4D97-AF65-F5344CB8AC3E}">
        <p14:creationId xmlns:p14="http://schemas.microsoft.com/office/powerpoint/2010/main" val="3424537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819AAFF-3CA9-88B2-161A-4A92CFAB938D}"/>
              </a:ext>
            </a:extLst>
          </p:cNvPr>
          <p:cNvSpPr>
            <a:spLocks noGrp="1"/>
          </p:cNvSpPr>
          <p:nvPr>
            <p:ph type="sldNum" sz="quarter" idx="12"/>
          </p:nvPr>
        </p:nvSpPr>
        <p:spPr/>
        <p:txBody>
          <a:bodyPr/>
          <a:lstStyle/>
          <a:p>
            <a:fld id="{DB89D9A3-12E0-4804-80D3-9B5978894684}" type="slidenum">
              <a:rPr lang="fr-CA" smtClean="0"/>
              <a:t>13</a:t>
            </a:fld>
            <a:endParaRPr lang="fr-CA" dirty="0"/>
          </a:p>
        </p:txBody>
      </p:sp>
      <p:sp>
        <p:nvSpPr>
          <p:cNvPr id="6" name="TextBox 5">
            <a:extLst>
              <a:ext uri="{FF2B5EF4-FFF2-40B4-BE49-F238E27FC236}">
                <a16:creationId xmlns:a16="http://schemas.microsoft.com/office/drawing/2014/main" id="{9811EC95-D235-9A16-98B0-3BFCCB359CBF}"/>
              </a:ext>
            </a:extLst>
          </p:cNvPr>
          <p:cNvSpPr txBox="1"/>
          <p:nvPr>
            <p:custDataLst>
              <p:tags r:id="rId1"/>
            </p:custDataLst>
          </p:nvPr>
        </p:nvSpPr>
        <p:spPr>
          <a:xfrm>
            <a:off x="524087" y="38378"/>
            <a:ext cx="9183348" cy="461665"/>
          </a:xfrm>
          <a:prstGeom prst="rect">
            <a:avLst/>
          </a:prstGeom>
          <a:noFill/>
        </p:spPr>
        <p:txBody>
          <a:bodyPr wrap="none" rtlCol="0">
            <a:spAutoFit/>
          </a:bodyPr>
          <a:lstStyle/>
          <a:p>
            <a:r>
              <a:rPr lang="en-CA" sz="2400" b="1" dirty="0">
                <a:solidFill>
                  <a:schemeClr val="accent6">
                    <a:lumMod val="50000"/>
                  </a:schemeClr>
                </a:solidFill>
              </a:rPr>
              <a:t>Preliminary results – Characterization of hydrogenation products</a:t>
            </a:r>
            <a:endParaRPr lang="fr-CA" sz="2400" b="1" dirty="0">
              <a:solidFill>
                <a:schemeClr val="accent6">
                  <a:lumMod val="50000"/>
                </a:schemeClr>
              </a:solidFill>
            </a:endParaRPr>
          </a:p>
        </p:txBody>
      </p:sp>
      <p:sp>
        <p:nvSpPr>
          <p:cNvPr id="31" name="Text 20">
            <a:extLst>
              <a:ext uri="{FF2B5EF4-FFF2-40B4-BE49-F238E27FC236}">
                <a16:creationId xmlns:a16="http://schemas.microsoft.com/office/drawing/2014/main" id="{C0BD5715-E4BA-2F22-0FF0-A05623C4E957}"/>
              </a:ext>
            </a:extLst>
          </p:cNvPr>
          <p:cNvSpPr/>
          <p:nvPr/>
        </p:nvSpPr>
        <p:spPr>
          <a:xfrm>
            <a:off x="4603477" y="5980736"/>
            <a:ext cx="2093976" cy="480060"/>
          </a:xfrm>
          <a:prstGeom prst="rect">
            <a:avLst/>
          </a:prstGeom>
          <a:noFill/>
          <a:ln/>
        </p:spPr>
        <p:txBody>
          <a:bodyPr wrap="square" lIns="0" tIns="0" rIns="0" bIns="0" rtlCol="0" anchor="ctr"/>
          <a:lstStyle/>
          <a:p>
            <a:pPr marL="0" indent="0" algn="ctr">
              <a:buNone/>
            </a:pPr>
            <a:r>
              <a:rPr lang="en-US" sz="1850" b="1" dirty="0">
                <a:solidFill>
                  <a:srgbClr val="B93A32"/>
                </a:solidFill>
              </a:rPr>
              <a:t>MgH₂ + γ‑Mg₂Al₃</a:t>
            </a:r>
            <a:endParaRPr lang="en-US" sz="1850" dirty="0"/>
          </a:p>
        </p:txBody>
      </p:sp>
      <p:sp>
        <p:nvSpPr>
          <p:cNvPr id="32" name="Text 19">
            <a:extLst>
              <a:ext uri="{FF2B5EF4-FFF2-40B4-BE49-F238E27FC236}">
                <a16:creationId xmlns:a16="http://schemas.microsoft.com/office/drawing/2014/main" id="{8A772549-7948-D61F-C21E-0553EDA45C4D}"/>
              </a:ext>
            </a:extLst>
          </p:cNvPr>
          <p:cNvSpPr/>
          <p:nvPr/>
        </p:nvSpPr>
        <p:spPr>
          <a:xfrm>
            <a:off x="3117721" y="5514337"/>
            <a:ext cx="5476975" cy="365122"/>
          </a:xfrm>
          <a:prstGeom prst="rect">
            <a:avLst/>
          </a:prstGeom>
          <a:noFill/>
          <a:ln/>
        </p:spPr>
        <p:txBody>
          <a:bodyPr wrap="square" lIns="0" tIns="0" rIns="0" bIns="0" rtlCol="0" anchor="ctr"/>
          <a:lstStyle/>
          <a:p>
            <a:pPr marL="0" indent="0">
              <a:buNone/>
            </a:pPr>
            <a:r>
              <a:rPr lang="en-US" b="1" dirty="0">
                <a:solidFill>
                  <a:srgbClr val="102A43"/>
                </a:solidFill>
              </a:rPr>
              <a:t>Observed phase products after hydrogenation:</a:t>
            </a:r>
            <a:endParaRPr lang="en-US" dirty="0"/>
          </a:p>
        </p:txBody>
      </p:sp>
      <p:cxnSp>
        <p:nvCxnSpPr>
          <p:cNvPr id="35" name="Straight Connector 34">
            <a:extLst>
              <a:ext uri="{FF2B5EF4-FFF2-40B4-BE49-F238E27FC236}">
                <a16:creationId xmlns:a16="http://schemas.microsoft.com/office/drawing/2014/main" id="{B5869F53-EE09-7F57-0534-CAC3D53AF587}"/>
              </a:ext>
            </a:extLst>
          </p:cNvPr>
          <p:cNvCxnSpPr/>
          <p:nvPr/>
        </p:nvCxnSpPr>
        <p:spPr>
          <a:xfrm>
            <a:off x="-15345" y="500731"/>
            <a:ext cx="12192000" cy="0"/>
          </a:xfrm>
          <a:prstGeom prst="line">
            <a:avLst/>
          </a:prstGeom>
        </p:spPr>
        <p:style>
          <a:lnRef idx="2">
            <a:schemeClr val="accent3"/>
          </a:lnRef>
          <a:fillRef idx="0">
            <a:schemeClr val="accent3"/>
          </a:fillRef>
          <a:effectRef idx="1">
            <a:schemeClr val="accent3"/>
          </a:effectRef>
          <a:fontRef idx="minor">
            <a:schemeClr val="tx1"/>
          </a:fontRef>
        </p:style>
      </p:cxnSp>
      <p:pic>
        <p:nvPicPr>
          <p:cNvPr id="2" name="Picture 1">
            <a:extLst>
              <a:ext uri="{FF2B5EF4-FFF2-40B4-BE49-F238E27FC236}">
                <a16:creationId xmlns:a16="http://schemas.microsoft.com/office/drawing/2014/main" id="{391E2ECA-5D19-75DC-50C8-795B480045B2}"/>
              </a:ext>
            </a:extLst>
          </p:cNvPr>
          <p:cNvPicPr>
            <a:picLocks noChangeAspect="1"/>
          </p:cNvPicPr>
          <p:nvPr/>
        </p:nvPicPr>
        <p:blipFill>
          <a:blip r:embed="rId4"/>
          <a:stretch>
            <a:fillRect/>
          </a:stretch>
        </p:blipFill>
        <p:spPr>
          <a:xfrm>
            <a:off x="6045388" y="1236131"/>
            <a:ext cx="5720780" cy="4166447"/>
          </a:xfrm>
          <a:prstGeom prst="rect">
            <a:avLst/>
          </a:prstGeom>
        </p:spPr>
      </p:pic>
      <p:grpSp>
        <p:nvGrpSpPr>
          <p:cNvPr id="3" name="Group 2">
            <a:extLst>
              <a:ext uri="{FF2B5EF4-FFF2-40B4-BE49-F238E27FC236}">
                <a16:creationId xmlns:a16="http://schemas.microsoft.com/office/drawing/2014/main" id="{FF851EEC-3A67-E56A-1EA6-D84A55DE146F}"/>
              </a:ext>
            </a:extLst>
          </p:cNvPr>
          <p:cNvGrpSpPr/>
          <p:nvPr/>
        </p:nvGrpSpPr>
        <p:grpSpPr>
          <a:xfrm>
            <a:off x="2044443" y="632294"/>
            <a:ext cx="2276097" cy="564160"/>
            <a:chOff x="1040033" y="6037379"/>
            <a:chExt cx="1632926" cy="772165"/>
          </a:xfrm>
        </p:grpSpPr>
        <p:sp>
          <p:nvSpPr>
            <p:cNvPr id="4" name="Shape 9">
              <a:extLst>
                <a:ext uri="{FF2B5EF4-FFF2-40B4-BE49-F238E27FC236}">
                  <a16:creationId xmlns:a16="http://schemas.microsoft.com/office/drawing/2014/main" id="{C03A2A7E-7F69-42BA-1255-EF10F6AD2984}"/>
                </a:ext>
              </a:extLst>
            </p:cNvPr>
            <p:cNvSpPr/>
            <p:nvPr/>
          </p:nvSpPr>
          <p:spPr>
            <a:xfrm>
              <a:off x="1040033" y="6037379"/>
              <a:ext cx="1632926" cy="772165"/>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7" name="Text 10">
              <a:extLst>
                <a:ext uri="{FF2B5EF4-FFF2-40B4-BE49-F238E27FC236}">
                  <a16:creationId xmlns:a16="http://schemas.microsoft.com/office/drawing/2014/main" id="{19E407CC-D321-D346-F008-D58DDE0F4CA1}"/>
                </a:ext>
              </a:extLst>
            </p:cNvPr>
            <p:cNvSpPr/>
            <p:nvPr/>
          </p:nvSpPr>
          <p:spPr>
            <a:xfrm>
              <a:off x="1237015" y="6250364"/>
              <a:ext cx="1392210" cy="292349"/>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Filed-</a:t>
              </a:r>
              <a:r>
                <a:rPr lang="en-US" sz="2000" b="1" dirty="0" err="1">
                  <a:solidFill>
                    <a:srgbClr val="0E6B4B"/>
                  </a:solidFill>
                  <a:latin typeface="Arial" pitchFamily="34" charset="0"/>
                  <a:ea typeface="Arial" pitchFamily="34" charset="-122"/>
                  <a:cs typeface="Arial" pitchFamily="34" charset="-120"/>
                </a:rPr>
                <a:t>Hydrided</a:t>
              </a:r>
              <a:endParaRPr lang="en-US" sz="2000" dirty="0"/>
            </a:p>
          </p:txBody>
        </p:sp>
      </p:grpSp>
      <p:grpSp>
        <p:nvGrpSpPr>
          <p:cNvPr id="11" name="Group 10">
            <a:extLst>
              <a:ext uri="{FF2B5EF4-FFF2-40B4-BE49-F238E27FC236}">
                <a16:creationId xmlns:a16="http://schemas.microsoft.com/office/drawing/2014/main" id="{D43544FC-9363-642F-E0F5-AD3D9915190F}"/>
              </a:ext>
            </a:extLst>
          </p:cNvPr>
          <p:cNvGrpSpPr/>
          <p:nvPr/>
        </p:nvGrpSpPr>
        <p:grpSpPr>
          <a:xfrm>
            <a:off x="8001002" y="632295"/>
            <a:ext cx="2747690" cy="502222"/>
            <a:chOff x="1040033" y="5997313"/>
            <a:chExt cx="1632926" cy="772165"/>
          </a:xfrm>
        </p:grpSpPr>
        <p:sp>
          <p:nvSpPr>
            <p:cNvPr id="12" name="Shape 9">
              <a:extLst>
                <a:ext uri="{FF2B5EF4-FFF2-40B4-BE49-F238E27FC236}">
                  <a16:creationId xmlns:a16="http://schemas.microsoft.com/office/drawing/2014/main" id="{4D5DC44B-0E1F-423A-5D1A-808D9418517F}"/>
                </a:ext>
              </a:extLst>
            </p:cNvPr>
            <p:cNvSpPr/>
            <p:nvPr/>
          </p:nvSpPr>
          <p:spPr>
            <a:xfrm>
              <a:off x="1040033" y="5997313"/>
              <a:ext cx="1632926" cy="772165"/>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28" name="Text 10">
              <a:extLst>
                <a:ext uri="{FF2B5EF4-FFF2-40B4-BE49-F238E27FC236}">
                  <a16:creationId xmlns:a16="http://schemas.microsoft.com/office/drawing/2014/main" id="{83F44599-41F1-22CC-4F5F-AF475618B9FB}"/>
                </a:ext>
              </a:extLst>
            </p:cNvPr>
            <p:cNvSpPr/>
            <p:nvPr/>
          </p:nvSpPr>
          <p:spPr>
            <a:xfrm>
              <a:off x="1166049" y="6218226"/>
              <a:ext cx="1498224" cy="365079"/>
            </a:xfrm>
            <a:prstGeom prst="rect">
              <a:avLst/>
            </a:prstGeom>
            <a:noFill/>
            <a:ln/>
          </p:spPr>
          <p:txBody>
            <a:bodyPr wrap="square" lIns="0" tIns="0" rIns="0" bIns="0" rtlCol="0" anchor="ctr"/>
            <a:lstStyle/>
            <a:p>
              <a:pPr marL="0" indent="0">
                <a:buNone/>
              </a:pPr>
              <a:r>
                <a:rPr lang="en-US" sz="2000" b="1" dirty="0">
                  <a:solidFill>
                    <a:srgbClr val="0E6B4B"/>
                  </a:solidFill>
                  <a:latin typeface="Arial" pitchFamily="34" charset="0"/>
                  <a:ea typeface="Arial" pitchFamily="34" charset="-122"/>
                  <a:cs typeface="Arial" pitchFamily="34" charset="-120"/>
                </a:rPr>
                <a:t>Ball-milled </a:t>
              </a:r>
              <a:r>
                <a:rPr lang="en-US" sz="2000" b="1" dirty="0" err="1">
                  <a:solidFill>
                    <a:srgbClr val="0E6B4B"/>
                  </a:solidFill>
                  <a:latin typeface="Arial" pitchFamily="34" charset="0"/>
                  <a:ea typeface="Arial" pitchFamily="34" charset="-122"/>
                  <a:cs typeface="Arial" pitchFamily="34" charset="-120"/>
                </a:rPr>
                <a:t>Hydrided</a:t>
              </a:r>
              <a:endParaRPr lang="en-US" sz="2000" dirty="0"/>
            </a:p>
          </p:txBody>
        </p:sp>
      </p:grpSp>
      <p:grpSp>
        <p:nvGrpSpPr>
          <p:cNvPr id="9" name="Group 8">
            <a:extLst>
              <a:ext uri="{FF2B5EF4-FFF2-40B4-BE49-F238E27FC236}">
                <a16:creationId xmlns:a16="http://schemas.microsoft.com/office/drawing/2014/main" id="{37538722-4EC3-A5CC-A58B-09BC1786F8CD}"/>
              </a:ext>
            </a:extLst>
          </p:cNvPr>
          <p:cNvGrpSpPr/>
          <p:nvPr/>
        </p:nvGrpSpPr>
        <p:grpSpPr>
          <a:xfrm>
            <a:off x="250319" y="1210866"/>
            <a:ext cx="5312282" cy="4191707"/>
            <a:chOff x="250318" y="1210866"/>
            <a:chExt cx="6818223" cy="5274601"/>
          </a:xfrm>
        </p:grpSpPr>
        <p:pic>
          <p:nvPicPr>
            <p:cNvPr id="10" name="Picture 9">
              <a:extLst>
                <a:ext uri="{FF2B5EF4-FFF2-40B4-BE49-F238E27FC236}">
                  <a16:creationId xmlns:a16="http://schemas.microsoft.com/office/drawing/2014/main" id="{F1AC7220-9493-18DE-15B8-A67A510D794B}"/>
                </a:ext>
              </a:extLst>
            </p:cNvPr>
            <p:cNvPicPr>
              <a:picLocks noChangeAspect="1"/>
            </p:cNvPicPr>
            <p:nvPr/>
          </p:nvPicPr>
          <p:blipFill>
            <a:blip r:embed="rId5"/>
            <a:srcRect r="5021" b="1991"/>
            <a:stretch>
              <a:fillRect/>
            </a:stretch>
          </p:blipFill>
          <p:spPr>
            <a:xfrm>
              <a:off x="250318" y="1210866"/>
              <a:ext cx="6818223" cy="5274601"/>
            </a:xfrm>
            <a:prstGeom prst="rect">
              <a:avLst/>
            </a:prstGeom>
          </p:spPr>
        </p:pic>
        <p:grpSp>
          <p:nvGrpSpPr>
            <p:cNvPr id="13" name="Group 12">
              <a:extLst>
                <a:ext uri="{FF2B5EF4-FFF2-40B4-BE49-F238E27FC236}">
                  <a16:creationId xmlns:a16="http://schemas.microsoft.com/office/drawing/2014/main" id="{12EB6C8C-5E0E-8A49-8142-83FB44B89BDD}"/>
                </a:ext>
              </a:extLst>
            </p:cNvPr>
            <p:cNvGrpSpPr/>
            <p:nvPr/>
          </p:nvGrpSpPr>
          <p:grpSpPr>
            <a:xfrm>
              <a:off x="4821520" y="1341999"/>
              <a:ext cx="2032001" cy="431800"/>
              <a:chOff x="2350106" y="163390"/>
              <a:chExt cx="1787434" cy="457200"/>
            </a:xfrm>
          </p:grpSpPr>
          <p:sp>
            <p:nvSpPr>
              <p:cNvPr id="14" name="Rectangle 13">
                <a:extLst>
                  <a:ext uri="{FF2B5EF4-FFF2-40B4-BE49-F238E27FC236}">
                    <a16:creationId xmlns:a16="http://schemas.microsoft.com/office/drawing/2014/main" id="{3A09990D-1E94-5457-DF7A-917937E9F58E}"/>
                  </a:ext>
                </a:extLst>
              </p:cNvPr>
              <p:cNvSpPr/>
              <p:nvPr/>
            </p:nvSpPr>
            <p:spPr>
              <a:xfrm>
                <a:off x="2350106" y="163390"/>
                <a:ext cx="1787434" cy="45720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dirty="0">
                    <a:solidFill>
                      <a:schemeClr val="tx1"/>
                    </a:solidFill>
                  </a:rPr>
                  <a:t>       </a:t>
                </a:r>
                <a:r>
                  <a:rPr lang="en-CA" sz="1400" dirty="0">
                    <a:solidFill>
                      <a:schemeClr val="tx1"/>
                    </a:solidFill>
                  </a:rPr>
                  <a:t>Filed Mg</a:t>
                </a:r>
                <a:r>
                  <a:rPr lang="en-CA" sz="900" dirty="0">
                    <a:solidFill>
                      <a:schemeClr val="tx1"/>
                    </a:solidFill>
                  </a:rPr>
                  <a:t>17</a:t>
                </a:r>
                <a:r>
                  <a:rPr lang="en-CA" sz="1400" dirty="0">
                    <a:solidFill>
                      <a:schemeClr val="tx1"/>
                    </a:solidFill>
                  </a:rPr>
                  <a:t>Al</a:t>
                </a:r>
                <a:r>
                  <a:rPr lang="en-CA" sz="1000" dirty="0">
                    <a:solidFill>
                      <a:schemeClr val="tx1"/>
                    </a:solidFill>
                  </a:rPr>
                  <a:t>12</a:t>
                </a:r>
                <a:endParaRPr lang="en-CA" dirty="0">
                  <a:solidFill>
                    <a:schemeClr val="tx1"/>
                  </a:solidFill>
                </a:endParaRPr>
              </a:p>
            </p:txBody>
          </p:sp>
          <p:cxnSp>
            <p:nvCxnSpPr>
              <p:cNvPr id="15" name="Straight Connector 14">
                <a:extLst>
                  <a:ext uri="{FF2B5EF4-FFF2-40B4-BE49-F238E27FC236}">
                    <a16:creationId xmlns:a16="http://schemas.microsoft.com/office/drawing/2014/main" id="{EE61984A-3EBD-CC90-FEA6-3CBB6DF8F9CA}"/>
                  </a:ext>
                </a:extLst>
              </p:cNvPr>
              <p:cNvCxnSpPr>
                <a:cxnSpLocks/>
              </p:cNvCxnSpPr>
              <p:nvPr/>
            </p:nvCxnSpPr>
            <p:spPr>
              <a:xfrm>
                <a:off x="2435968" y="423724"/>
                <a:ext cx="378300" cy="0"/>
              </a:xfrm>
              <a:prstGeom prst="line">
                <a:avLst/>
              </a:prstGeom>
            </p:spPr>
            <p:style>
              <a:lnRef idx="1">
                <a:schemeClr val="dk1"/>
              </a:lnRef>
              <a:fillRef idx="0">
                <a:schemeClr val="dk1"/>
              </a:fillRef>
              <a:effectRef idx="0">
                <a:schemeClr val="dk1"/>
              </a:effectRef>
              <a:fontRef idx="minor">
                <a:schemeClr val="tx1"/>
              </a:fontRef>
            </p:style>
          </p:cxnSp>
        </p:grpSp>
      </p:grpSp>
      <p:sp>
        <p:nvSpPr>
          <p:cNvPr id="16" name="Rectangle 15">
            <a:extLst>
              <a:ext uri="{FF2B5EF4-FFF2-40B4-BE49-F238E27FC236}">
                <a16:creationId xmlns:a16="http://schemas.microsoft.com/office/drawing/2014/main" id="{56260D10-F39A-755D-EB51-137BD6099E97}"/>
              </a:ext>
            </a:extLst>
          </p:cNvPr>
          <p:cNvSpPr/>
          <p:nvPr/>
        </p:nvSpPr>
        <p:spPr>
          <a:xfrm>
            <a:off x="9268789" y="1336896"/>
            <a:ext cx="2298371" cy="299512"/>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dirty="0">
                <a:solidFill>
                  <a:schemeClr val="tx1"/>
                </a:solidFill>
              </a:rPr>
              <a:t>       </a:t>
            </a:r>
            <a:r>
              <a:rPr lang="en-CA" sz="1400" dirty="0">
                <a:solidFill>
                  <a:schemeClr val="tx1"/>
                </a:solidFill>
              </a:rPr>
              <a:t>Ball-milled Mg</a:t>
            </a:r>
            <a:r>
              <a:rPr lang="en-CA" sz="900" dirty="0">
                <a:solidFill>
                  <a:schemeClr val="tx1"/>
                </a:solidFill>
              </a:rPr>
              <a:t>17</a:t>
            </a:r>
            <a:r>
              <a:rPr lang="en-CA" sz="1400" dirty="0">
                <a:solidFill>
                  <a:schemeClr val="tx1"/>
                </a:solidFill>
              </a:rPr>
              <a:t>Al</a:t>
            </a:r>
            <a:r>
              <a:rPr lang="en-CA" sz="1000" dirty="0">
                <a:solidFill>
                  <a:schemeClr val="tx1"/>
                </a:solidFill>
              </a:rPr>
              <a:t>12</a:t>
            </a:r>
            <a:endParaRPr lang="en-CA" dirty="0">
              <a:solidFill>
                <a:schemeClr val="tx1"/>
              </a:solidFill>
            </a:endParaRPr>
          </a:p>
        </p:txBody>
      </p:sp>
      <p:cxnSp>
        <p:nvCxnSpPr>
          <p:cNvPr id="18" name="Straight Connector 17">
            <a:extLst>
              <a:ext uri="{FF2B5EF4-FFF2-40B4-BE49-F238E27FC236}">
                <a16:creationId xmlns:a16="http://schemas.microsoft.com/office/drawing/2014/main" id="{D3281137-6BDE-3A0B-0E4E-3361FBA11EA1}"/>
              </a:ext>
            </a:extLst>
          </p:cNvPr>
          <p:cNvCxnSpPr>
            <a:cxnSpLocks/>
          </p:cNvCxnSpPr>
          <p:nvPr/>
        </p:nvCxnSpPr>
        <p:spPr>
          <a:xfrm>
            <a:off x="9378517" y="1510470"/>
            <a:ext cx="335074"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64847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319E8-63CC-79DB-38C3-5929D876B4ED}"/>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28C842D-D16D-0F1E-5975-703FAE24F802}"/>
              </a:ext>
            </a:extLst>
          </p:cNvPr>
          <p:cNvSpPr>
            <a:spLocks noGrp="1"/>
          </p:cNvSpPr>
          <p:nvPr>
            <p:ph type="sldNum" sz="quarter" idx="12"/>
          </p:nvPr>
        </p:nvSpPr>
        <p:spPr/>
        <p:txBody>
          <a:bodyPr/>
          <a:lstStyle/>
          <a:p>
            <a:fld id="{DB89D9A3-12E0-4804-80D3-9B5978894684}" type="slidenum">
              <a:rPr lang="fr-CA" smtClean="0"/>
              <a:t>14</a:t>
            </a:fld>
            <a:endParaRPr lang="fr-CA" dirty="0"/>
          </a:p>
        </p:txBody>
      </p:sp>
      <p:cxnSp>
        <p:nvCxnSpPr>
          <p:cNvPr id="13" name="Straight Connector 12">
            <a:extLst>
              <a:ext uri="{FF2B5EF4-FFF2-40B4-BE49-F238E27FC236}">
                <a16:creationId xmlns:a16="http://schemas.microsoft.com/office/drawing/2014/main" id="{D3348B63-EFB0-49EB-3B2B-827C29C6FE03}"/>
              </a:ext>
            </a:extLst>
          </p:cNvPr>
          <p:cNvCxnSpPr/>
          <p:nvPr/>
        </p:nvCxnSpPr>
        <p:spPr>
          <a:xfrm>
            <a:off x="-15345" y="500731"/>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14" name="TextBox 13">
            <a:extLst>
              <a:ext uri="{FF2B5EF4-FFF2-40B4-BE49-F238E27FC236}">
                <a16:creationId xmlns:a16="http://schemas.microsoft.com/office/drawing/2014/main" id="{9CA9B4EE-AB42-129A-73A2-3BEAA77FFB83}"/>
              </a:ext>
            </a:extLst>
          </p:cNvPr>
          <p:cNvSpPr txBox="1"/>
          <p:nvPr>
            <p:custDataLst>
              <p:tags r:id="rId1"/>
            </p:custDataLst>
          </p:nvPr>
        </p:nvSpPr>
        <p:spPr>
          <a:xfrm>
            <a:off x="527670" y="59857"/>
            <a:ext cx="8346259" cy="461665"/>
          </a:xfrm>
          <a:prstGeom prst="rect">
            <a:avLst/>
          </a:prstGeom>
          <a:noFill/>
        </p:spPr>
        <p:txBody>
          <a:bodyPr wrap="none" rtlCol="0">
            <a:spAutoFit/>
          </a:bodyPr>
          <a:lstStyle/>
          <a:p>
            <a:r>
              <a:rPr lang="en-CA" sz="2400" b="1" dirty="0">
                <a:solidFill>
                  <a:schemeClr val="accent6">
                    <a:lumMod val="50000"/>
                  </a:schemeClr>
                </a:solidFill>
              </a:rPr>
              <a:t>Results and Discussion- DSC results and activation energy</a:t>
            </a:r>
            <a:endParaRPr lang="fr-CA" sz="2400" b="1" dirty="0">
              <a:solidFill>
                <a:schemeClr val="accent6">
                  <a:lumMod val="50000"/>
                </a:schemeClr>
              </a:solidFill>
            </a:endParaRPr>
          </a:p>
        </p:txBody>
      </p:sp>
      <p:sp>
        <p:nvSpPr>
          <p:cNvPr id="16" name="AutoShape 2" descr="Generated image: Mg-Al binary phase diagram">
            <a:extLst>
              <a:ext uri="{FF2B5EF4-FFF2-40B4-BE49-F238E27FC236}">
                <a16:creationId xmlns:a16="http://schemas.microsoft.com/office/drawing/2014/main" id="{904691BC-8803-CE7C-033C-4EBDA0D4E917}"/>
              </a:ext>
            </a:extLst>
          </p:cNvPr>
          <p:cNvSpPr>
            <a:spLocks noChangeAspect="1" noChangeArrowheads="1"/>
          </p:cNvSpPr>
          <p:nvPr/>
        </p:nvSpPr>
        <p:spPr bwMode="auto">
          <a:xfrm>
            <a:off x="1211263" y="0"/>
            <a:ext cx="9767887" cy="6858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21" name="Text 9">
            <a:extLst>
              <a:ext uri="{FF2B5EF4-FFF2-40B4-BE49-F238E27FC236}">
                <a16:creationId xmlns:a16="http://schemas.microsoft.com/office/drawing/2014/main" id="{CCBFC57B-E257-5B42-B4C8-3FB778A3192F}"/>
              </a:ext>
            </a:extLst>
          </p:cNvPr>
          <p:cNvSpPr/>
          <p:nvPr/>
        </p:nvSpPr>
        <p:spPr>
          <a:xfrm>
            <a:off x="1211263" y="751444"/>
            <a:ext cx="4097436" cy="450656"/>
          </a:xfrm>
          <a:prstGeom prst="rect">
            <a:avLst/>
          </a:prstGeom>
          <a:noFill/>
          <a:ln/>
        </p:spPr>
        <p:txBody>
          <a:bodyPr wrap="square" lIns="0" tIns="0" rIns="0" bIns="0" rtlCol="0" anchor="ctr"/>
          <a:lstStyle/>
          <a:p>
            <a:pPr algn="ctr"/>
            <a:r>
              <a:rPr lang="en-US" sz="2000" b="1" dirty="0">
                <a:solidFill>
                  <a:schemeClr val="accent3">
                    <a:lumMod val="75000"/>
                  </a:schemeClr>
                </a:solidFill>
              </a:rPr>
              <a:t>Ball‑milled Mg</a:t>
            </a:r>
            <a:r>
              <a:rPr lang="en-US" sz="1400" b="1" dirty="0">
                <a:solidFill>
                  <a:schemeClr val="accent3">
                    <a:lumMod val="75000"/>
                  </a:schemeClr>
                </a:solidFill>
              </a:rPr>
              <a:t>17</a:t>
            </a:r>
            <a:r>
              <a:rPr lang="en-US" sz="2000" b="1" dirty="0">
                <a:solidFill>
                  <a:schemeClr val="accent3">
                    <a:lumMod val="75000"/>
                  </a:schemeClr>
                </a:solidFill>
              </a:rPr>
              <a:t>Al</a:t>
            </a:r>
            <a:r>
              <a:rPr lang="en-US" sz="1400" b="1" dirty="0">
                <a:solidFill>
                  <a:schemeClr val="accent3">
                    <a:lumMod val="75000"/>
                  </a:schemeClr>
                </a:solidFill>
              </a:rPr>
              <a:t>12</a:t>
            </a:r>
            <a:r>
              <a:rPr lang="en-US" b="1" dirty="0">
                <a:solidFill>
                  <a:schemeClr val="accent3">
                    <a:lumMod val="75000"/>
                  </a:schemeClr>
                </a:solidFill>
              </a:rPr>
              <a:t>, at 2 bars Argon</a:t>
            </a:r>
            <a:endParaRPr lang="en-US" sz="2000" b="1" dirty="0">
              <a:solidFill>
                <a:schemeClr val="accent3">
                  <a:lumMod val="75000"/>
                </a:schemeClr>
              </a:solidFill>
            </a:endParaRPr>
          </a:p>
        </p:txBody>
      </p:sp>
      <p:pic>
        <p:nvPicPr>
          <p:cNvPr id="25" name="Picture 24">
            <a:extLst>
              <a:ext uri="{FF2B5EF4-FFF2-40B4-BE49-F238E27FC236}">
                <a16:creationId xmlns:a16="http://schemas.microsoft.com/office/drawing/2014/main" id="{DB393F7A-0819-7E61-695A-1C935A1BA6B3}"/>
              </a:ext>
            </a:extLst>
          </p:cNvPr>
          <p:cNvPicPr>
            <a:picLocks noChangeAspect="1"/>
          </p:cNvPicPr>
          <p:nvPr/>
        </p:nvPicPr>
        <p:blipFill>
          <a:blip r:embed="rId4"/>
          <a:stretch>
            <a:fillRect/>
          </a:stretch>
        </p:blipFill>
        <p:spPr>
          <a:xfrm>
            <a:off x="6637897" y="1178314"/>
            <a:ext cx="5024846" cy="3437421"/>
          </a:xfrm>
          <a:prstGeom prst="rect">
            <a:avLst/>
          </a:prstGeom>
        </p:spPr>
      </p:pic>
      <p:sp>
        <p:nvSpPr>
          <p:cNvPr id="26" name="Text 9">
            <a:extLst>
              <a:ext uri="{FF2B5EF4-FFF2-40B4-BE49-F238E27FC236}">
                <a16:creationId xmlns:a16="http://schemas.microsoft.com/office/drawing/2014/main" id="{C102F17C-5F0F-6A93-9F69-1260204081B3}"/>
              </a:ext>
            </a:extLst>
          </p:cNvPr>
          <p:cNvSpPr/>
          <p:nvPr/>
        </p:nvSpPr>
        <p:spPr>
          <a:xfrm>
            <a:off x="6927843" y="764243"/>
            <a:ext cx="4296712" cy="516019"/>
          </a:xfrm>
          <a:prstGeom prst="rect">
            <a:avLst/>
          </a:prstGeom>
          <a:noFill/>
          <a:ln/>
        </p:spPr>
        <p:txBody>
          <a:bodyPr wrap="square" lIns="0" tIns="0" rIns="0" bIns="0" rtlCol="0" anchor="ctr"/>
          <a:lstStyle/>
          <a:p>
            <a:pPr algn="ctr"/>
            <a:r>
              <a:rPr lang="en-US" sz="2000" b="1" dirty="0">
                <a:solidFill>
                  <a:schemeClr val="accent3">
                    <a:lumMod val="75000"/>
                  </a:schemeClr>
                </a:solidFill>
              </a:rPr>
              <a:t>Phase diagram of binary Mg-Al alloy</a:t>
            </a:r>
          </a:p>
        </p:txBody>
      </p:sp>
      <p:sp>
        <p:nvSpPr>
          <p:cNvPr id="27" name="Shape 4">
            <a:extLst>
              <a:ext uri="{FF2B5EF4-FFF2-40B4-BE49-F238E27FC236}">
                <a16:creationId xmlns:a16="http://schemas.microsoft.com/office/drawing/2014/main" id="{0FD5E213-1DF5-1251-8682-B35CADFEFBAF}"/>
              </a:ext>
            </a:extLst>
          </p:cNvPr>
          <p:cNvSpPr/>
          <p:nvPr/>
        </p:nvSpPr>
        <p:spPr>
          <a:xfrm>
            <a:off x="6637897" y="4837782"/>
            <a:ext cx="5232370" cy="365121"/>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rgbClr val="C00000"/>
                </a:solidFill>
              </a:rPr>
              <a:t>Peak 1 </a:t>
            </a:r>
            <a:r>
              <a:rPr lang="en-CA" sz="1600" dirty="0">
                <a:solidFill>
                  <a:schemeClr val="accent3">
                    <a:lumMod val="75000"/>
                  </a:schemeClr>
                </a:solidFill>
              </a:rPr>
              <a:t>is associated with the decomposition of MgH</a:t>
            </a:r>
            <a:r>
              <a:rPr lang="en-CA" sz="1200" dirty="0">
                <a:solidFill>
                  <a:schemeClr val="accent3">
                    <a:lumMod val="75000"/>
                  </a:schemeClr>
                </a:solidFill>
              </a:rPr>
              <a:t>2</a:t>
            </a:r>
            <a:endParaRPr lang="en-CA" sz="1600" dirty="0">
              <a:solidFill>
                <a:schemeClr val="accent3">
                  <a:lumMod val="75000"/>
                </a:schemeClr>
              </a:solidFill>
            </a:endParaRPr>
          </a:p>
        </p:txBody>
      </p:sp>
      <p:sp>
        <p:nvSpPr>
          <p:cNvPr id="28" name="Shape 4">
            <a:extLst>
              <a:ext uri="{FF2B5EF4-FFF2-40B4-BE49-F238E27FC236}">
                <a16:creationId xmlns:a16="http://schemas.microsoft.com/office/drawing/2014/main" id="{3C481307-F7E3-CBD3-58FF-F0743212F3DE}"/>
              </a:ext>
            </a:extLst>
          </p:cNvPr>
          <p:cNvSpPr/>
          <p:nvPr/>
        </p:nvSpPr>
        <p:spPr>
          <a:xfrm>
            <a:off x="6637897" y="5252191"/>
            <a:ext cx="5232370" cy="365121"/>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rgbClr val="C00000"/>
                </a:solidFill>
              </a:rPr>
              <a:t>Peak 2 </a:t>
            </a:r>
            <a:r>
              <a:rPr lang="en-CA" sz="1600" dirty="0">
                <a:solidFill>
                  <a:schemeClr val="accent3">
                    <a:lumMod val="75000"/>
                  </a:schemeClr>
                </a:solidFill>
              </a:rPr>
              <a:t>is associated with the decomposition of Mg</a:t>
            </a:r>
            <a:r>
              <a:rPr lang="en-CA" sz="1200" dirty="0">
                <a:solidFill>
                  <a:schemeClr val="accent3">
                    <a:lumMod val="75000"/>
                  </a:schemeClr>
                </a:solidFill>
              </a:rPr>
              <a:t>2</a:t>
            </a:r>
            <a:r>
              <a:rPr lang="en-CA" sz="1600" dirty="0">
                <a:solidFill>
                  <a:schemeClr val="accent3">
                    <a:lumMod val="75000"/>
                  </a:schemeClr>
                </a:solidFill>
              </a:rPr>
              <a:t>Al</a:t>
            </a:r>
            <a:r>
              <a:rPr lang="en-CA" sz="1200" dirty="0">
                <a:solidFill>
                  <a:schemeClr val="accent3">
                    <a:lumMod val="75000"/>
                  </a:schemeClr>
                </a:solidFill>
              </a:rPr>
              <a:t>3</a:t>
            </a:r>
            <a:endParaRPr lang="en-CA" sz="1600" dirty="0">
              <a:solidFill>
                <a:schemeClr val="accent3">
                  <a:lumMod val="75000"/>
                </a:schemeClr>
              </a:solidFill>
            </a:endParaRPr>
          </a:p>
        </p:txBody>
      </p:sp>
      <p:sp>
        <p:nvSpPr>
          <p:cNvPr id="29" name="Shape 4">
            <a:extLst>
              <a:ext uri="{FF2B5EF4-FFF2-40B4-BE49-F238E27FC236}">
                <a16:creationId xmlns:a16="http://schemas.microsoft.com/office/drawing/2014/main" id="{5D2BC976-D0EA-D99B-6CDD-A5E2E1D624CC}"/>
              </a:ext>
            </a:extLst>
          </p:cNvPr>
          <p:cNvSpPr/>
          <p:nvPr/>
        </p:nvSpPr>
        <p:spPr>
          <a:xfrm>
            <a:off x="6637897" y="5666600"/>
            <a:ext cx="5232370" cy="365121"/>
          </a:xfrm>
          <a:prstGeom prst="roundRect">
            <a:avLst>
              <a:gd name="adj" fmla="val 19048"/>
            </a:avLst>
          </a:prstGeom>
          <a:ln/>
        </p:spPr>
        <p:style>
          <a:lnRef idx="2">
            <a:schemeClr val="accent3"/>
          </a:lnRef>
          <a:fillRef idx="1">
            <a:schemeClr val="lt1"/>
          </a:fillRef>
          <a:effectRef idx="0">
            <a:schemeClr val="accent3"/>
          </a:effectRef>
          <a:fontRef idx="minor">
            <a:schemeClr val="dk1"/>
          </a:fontRef>
        </p:style>
        <p:txBody>
          <a:bodyPr/>
          <a:lstStyle/>
          <a:p>
            <a:pPr algn="ctr"/>
            <a:r>
              <a:rPr lang="en-CA" sz="1600" dirty="0">
                <a:solidFill>
                  <a:srgbClr val="C00000"/>
                </a:solidFill>
              </a:rPr>
              <a:t>Peak 3 </a:t>
            </a:r>
            <a:r>
              <a:rPr lang="en-CA" sz="1600" dirty="0">
                <a:solidFill>
                  <a:schemeClr val="accent3">
                    <a:lumMod val="75000"/>
                  </a:schemeClr>
                </a:solidFill>
              </a:rPr>
              <a:t>is associated with the melting point of Mg</a:t>
            </a:r>
            <a:r>
              <a:rPr lang="en-CA" sz="1100" dirty="0">
                <a:solidFill>
                  <a:schemeClr val="accent3">
                    <a:lumMod val="75000"/>
                  </a:schemeClr>
                </a:solidFill>
              </a:rPr>
              <a:t>17</a:t>
            </a:r>
            <a:r>
              <a:rPr lang="en-CA" sz="1600" dirty="0">
                <a:solidFill>
                  <a:schemeClr val="accent3">
                    <a:lumMod val="75000"/>
                  </a:schemeClr>
                </a:solidFill>
              </a:rPr>
              <a:t>Al</a:t>
            </a:r>
            <a:r>
              <a:rPr lang="en-CA" sz="1200" dirty="0">
                <a:solidFill>
                  <a:schemeClr val="accent3">
                    <a:lumMod val="75000"/>
                  </a:schemeClr>
                </a:solidFill>
              </a:rPr>
              <a:t>12</a:t>
            </a:r>
            <a:endParaRPr lang="en-CA" sz="1600" dirty="0">
              <a:solidFill>
                <a:schemeClr val="accent3">
                  <a:lumMod val="75000"/>
                </a:schemeClr>
              </a:solidFill>
            </a:endParaRPr>
          </a:p>
        </p:txBody>
      </p:sp>
      <p:pic>
        <p:nvPicPr>
          <p:cNvPr id="3" name="Picture 2">
            <a:extLst>
              <a:ext uri="{FF2B5EF4-FFF2-40B4-BE49-F238E27FC236}">
                <a16:creationId xmlns:a16="http://schemas.microsoft.com/office/drawing/2014/main" id="{62D99470-0A7A-A2C0-B39F-B16EDE4FBC02}"/>
              </a:ext>
            </a:extLst>
          </p:cNvPr>
          <p:cNvPicPr>
            <a:picLocks noChangeAspect="1"/>
          </p:cNvPicPr>
          <p:nvPr/>
        </p:nvPicPr>
        <p:blipFill>
          <a:blip r:embed="rId5"/>
          <a:srcRect l="6551" t="7053" r="11253" b="3164"/>
          <a:stretch>
            <a:fillRect/>
          </a:stretch>
        </p:blipFill>
        <p:spPr>
          <a:xfrm>
            <a:off x="57701" y="1168640"/>
            <a:ext cx="6238400" cy="5214239"/>
          </a:xfrm>
          <a:prstGeom prst="rect">
            <a:avLst/>
          </a:prstGeom>
        </p:spPr>
      </p:pic>
      <p:sp>
        <p:nvSpPr>
          <p:cNvPr id="4" name="Oval 3">
            <a:extLst>
              <a:ext uri="{FF2B5EF4-FFF2-40B4-BE49-F238E27FC236}">
                <a16:creationId xmlns:a16="http://schemas.microsoft.com/office/drawing/2014/main" id="{83A820F8-BCA8-3EA1-2629-EDA5F5DBB5E4}"/>
              </a:ext>
            </a:extLst>
          </p:cNvPr>
          <p:cNvSpPr/>
          <p:nvPr/>
        </p:nvSpPr>
        <p:spPr>
          <a:xfrm>
            <a:off x="3761771" y="3278125"/>
            <a:ext cx="470973" cy="548323"/>
          </a:xfrm>
          <a:prstGeom prst="ellipse">
            <a:avLst/>
          </a:prstGeom>
          <a:noFill/>
          <a:ln>
            <a:solidFill>
              <a:srgbClr val="C0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b="1" dirty="0">
                <a:solidFill>
                  <a:srgbClr val="C00000"/>
                </a:solidFill>
              </a:rPr>
              <a:t>2</a:t>
            </a:r>
          </a:p>
        </p:txBody>
      </p:sp>
      <p:sp>
        <p:nvSpPr>
          <p:cNvPr id="6" name="Oval 5">
            <a:extLst>
              <a:ext uri="{FF2B5EF4-FFF2-40B4-BE49-F238E27FC236}">
                <a16:creationId xmlns:a16="http://schemas.microsoft.com/office/drawing/2014/main" id="{00AC384C-754A-3DB0-E259-A7073D47A269}"/>
              </a:ext>
            </a:extLst>
          </p:cNvPr>
          <p:cNvSpPr/>
          <p:nvPr/>
        </p:nvSpPr>
        <p:spPr>
          <a:xfrm>
            <a:off x="3176901" y="3606677"/>
            <a:ext cx="608566" cy="548323"/>
          </a:xfrm>
          <a:prstGeom prst="ellipse">
            <a:avLst/>
          </a:prstGeom>
          <a:noFill/>
          <a:ln>
            <a:solidFill>
              <a:srgbClr val="C0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b="1" dirty="0">
                <a:solidFill>
                  <a:srgbClr val="C00000"/>
                </a:solidFill>
              </a:rPr>
              <a:t>1</a:t>
            </a:r>
          </a:p>
        </p:txBody>
      </p:sp>
      <p:sp>
        <p:nvSpPr>
          <p:cNvPr id="7" name="Oval 6">
            <a:extLst>
              <a:ext uri="{FF2B5EF4-FFF2-40B4-BE49-F238E27FC236}">
                <a16:creationId xmlns:a16="http://schemas.microsoft.com/office/drawing/2014/main" id="{DF5CEE2A-24B1-533F-C382-A73AE27AA5A8}"/>
              </a:ext>
            </a:extLst>
          </p:cNvPr>
          <p:cNvSpPr/>
          <p:nvPr/>
        </p:nvSpPr>
        <p:spPr>
          <a:xfrm>
            <a:off x="4639128" y="3429000"/>
            <a:ext cx="738860" cy="794897"/>
          </a:xfrm>
          <a:prstGeom prst="ellipse">
            <a:avLst/>
          </a:prstGeom>
          <a:noFill/>
          <a:ln>
            <a:solidFill>
              <a:srgbClr val="C0000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b="1" dirty="0">
                <a:solidFill>
                  <a:srgbClr val="C00000"/>
                </a:solidFill>
              </a:rPr>
              <a:t>3</a:t>
            </a:r>
          </a:p>
        </p:txBody>
      </p:sp>
    </p:spTree>
    <p:extLst>
      <p:ext uri="{BB962C8B-B14F-4D97-AF65-F5344CB8AC3E}">
        <p14:creationId xmlns:p14="http://schemas.microsoft.com/office/powerpoint/2010/main" val="901480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B1704-0D2C-1E5E-90B7-AFB822DD6D13}"/>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1DE58CB6-0EC9-5B5D-E39D-97812E9A5E80}"/>
              </a:ext>
            </a:extLst>
          </p:cNvPr>
          <p:cNvSpPr>
            <a:spLocks noGrp="1"/>
          </p:cNvSpPr>
          <p:nvPr>
            <p:ph type="sldNum" sz="quarter" idx="12"/>
          </p:nvPr>
        </p:nvSpPr>
        <p:spPr/>
        <p:txBody>
          <a:bodyPr/>
          <a:lstStyle/>
          <a:p>
            <a:fld id="{DB89D9A3-12E0-4804-80D3-9B5978894684}" type="slidenum">
              <a:rPr lang="fr-CA" smtClean="0"/>
              <a:t>15</a:t>
            </a:fld>
            <a:endParaRPr lang="fr-CA" dirty="0"/>
          </a:p>
        </p:txBody>
      </p:sp>
      <p:cxnSp>
        <p:nvCxnSpPr>
          <p:cNvPr id="13" name="Straight Connector 12">
            <a:extLst>
              <a:ext uri="{FF2B5EF4-FFF2-40B4-BE49-F238E27FC236}">
                <a16:creationId xmlns:a16="http://schemas.microsoft.com/office/drawing/2014/main" id="{5D58BDB8-29AF-F3F2-768E-E602ABE5A09C}"/>
              </a:ext>
            </a:extLst>
          </p:cNvPr>
          <p:cNvCxnSpPr/>
          <p:nvPr/>
        </p:nvCxnSpPr>
        <p:spPr>
          <a:xfrm>
            <a:off x="-15345" y="500731"/>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14" name="TextBox 13">
            <a:extLst>
              <a:ext uri="{FF2B5EF4-FFF2-40B4-BE49-F238E27FC236}">
                <a16:creationId xmlns:a16="http://schemas.microsoft.com/office/drawing/2014/main" id="{2A049DEA-2415-D9D3-2182-42B50CB4A425}"/>
              </a:ext>
            </a:extLst>
          </p:cNvPr>
          <p:cNvSpPr txBox="1"/>
          <p:nvPr>
            <p:custDataLst>
              <p:tags r:id="rId1"/>
            </p:custDataLst>
          </p:nvPr>
        </p:nvSpPr>
        <p:spPr>
          <a:xfrm>
            <a:off x="527670" y="59857"/>
            <a:ext cx="6051465" cy="461665"/>
          </a:xfrm>
          <a:prstGeom prst="rect">
            <a:avLst/>
          </a:prstGeom>
          <a:noFill/>
        </p:spPr>
        <p:txBody>
          <a:bodyPr wrap="none" rtlCol="0">
            <a:spAutoFit/>
          </a:bodyPr>
          <a:lstStyle/>
          <a:p>
            <a:r>
              <a:rPr lang="en-CA" sz="2400" b="1" dirty="0">
                <a:solidFill>
                  <a:schemeClr val="accent6">
                    <a:lumMod val="50000"/>
                  </a:schemeClr>
                </a:solidFill>
              </a:rPr>
              <a:t>Results and Discussion- Activation Energy</a:t>
            </a:r>
            <a:endParaRPr lang="fr-CA" sz="2400" b="1" dirty="0">
              <a:solidFill>
                <a:schemeClr val="accent6">
                  <a:lumMod val="50000"/>
                </a:schemeClr>
              </a:solidFill>
            </a:endParaRPr>
          </a:p>
        </p:txBody>
      </p:sp>
      <p:graphicFrame>
        <p:nvGraphicFramePr>
          <p:cNvPr id="3" name="Table 2">
            <a:extLst>
              <a:ext uri="{FF2B5EF4-FFF2-40B4-BE49-F238E27FC236}">
                <a16:creationId xmlns:a16="http://schemas.microsoft.com/office/drawing/2014/main" id="{07EB2A90-BC97-C0A2-D8A9-A131F6E4B7D4}"/>
              </a:ext>
            </a:extLst>
          </p:cNvPr>
          <p:cNvGraphicFramePr>
            <a:graphicFrameLocks noGrp="1"/>
          </p:cNvGraphicFramePr>
          <p:nvPr>
            <p:extLst>
              <p:ext uri="{D42A27DB-BD31-4B8C-83A1-F6EECF244321}">
                <p14:modId xmlns:p14="http://schemas.microsoft.com/office/powerpoint/2010/main" val="3582274823"/>
              </p:ext>
            </p:extLst>
          </p:nvPr>
        </p:nvGraphicFramePr>
        <p:xfrm>
          <a:off x="943855" y="4831960"/>
          <a:ext cx="9647947" cy="1463943"/>
        </p:xfrm>
        <a:graphic>
          <a:graphicData uri="http://schemas.openxmlformats.org/drawingml/2006/table">
            <a:tbl>
              <a:tblPr firstRow="1" bandRow="1">
                <a:tableStyleId>{F5AB1C69-6EDB-4FF4-983F-18BD219EF322}</a:tableStyleId>
              </a:tblPr>
              <a:tblGrid>
                <a:gridCol w="3263012">
                  <a:extLst>
                    <a:ext uri="{9D8B030D-6E8A-4147-A177-3AD203B41FA5}">
                      <a16:colId xmlns:a16="http://schemas.microsoft.com/office/drawing/2014/main" val="979703901"/>
                    </a:ext>
                  </a:extLst>
                </a:gridCol>
                <a:gridCol w="2218735">
                  <a:extLst>
                    <a:ext uri="{9D8B030D-6E8A-4147-A177-3AD203B41FA5}">
                      <a16:colId xmlns:a16="http://schemas.microsoft.com/office/drawing/2014/main" val="967144496"/>
                    </a:ext>
                  </a:extLst>
                </a:gridCol>
                <a:gridCol w="2295816">
                  <a:extLst>
                    <a:ext uri="{9D8B030D-6E8A-4147-A177-3AD203B41FA5}">
                      <a16:colId xmlns:a16="http://schemas.microsoft.com/office/drawing/2014/main" val="1641846673"/>
                    </a:ext>
                  </a:extLst>
                </a:gridCol>
                <a:gridCol w="1870384">
                  <a:extLst>
                    <a:ext uri="{9D8B030D-6E8A-4147-A177-3AD203B41FA5}">
                      <a16:colId xmlns:a16="http://schemas.microsoft.com/office/drawing/2014/main" val="3089254126"/>
                    </a:ext>
                  </a:extLst>
                </a:gridCol>
              </a:tblGrid>
              <a:tr h="556700">
                <a:tc>
                  <a:txBody>
                    <a:bodyPr/>
                    <a:lstStyle/>
                    <a:p>
                      <a:pPr algn="ctr"/>
                      <a:r>
                        <a:rPr lang="en-CA" sz="1600" dirty="0">
                          <a:solidFill>
                            <a:schemeClr val="bg1"/>
                          </a:solidFill>
                        </a:rPr>
                        <a:t>Sample</a:t>
                      </a:r>
                    </a:p>
                  </a:txBody>
                  <a:tcPr anchor="ctr"/>
                </a:tc>
                <a:tc>
                  <a:txBody>
                    <a:bodyPr/>
                    <a:lstStyle/>
                    <a:p>
                      <a:pPr algn="ctr"/>
                      <a:r>
                        <a:rPr lang="en-CA" sz="1600" dirty="0">
                          <a:solidFill>
                            <a:schemeClr val="bg1"/>
                          </a:solidFill>
                        </a:rPr>
                        <a:t>MgH</a:t>
                      </a:r>
                      <a:r>
                        <a:rPr lang="en-CA" sz="1100" dirty="0">
                          <a:solidFill>
                            <a:schemeClr val="bg1"/>
                          </a:solidFill>
                        </a:rPr>
                        <a:t>2 </a:t>
                      </a:r>
                      <a:r>
                        <a:rPr lang="en-CA" sz="1600" dirty="0">
                          <a:solidFill>
                            <a:schemeClr val="bg1"/>
                          </a:solidFill>
                        </a:rPr>
                        <a:t>decomposition</a:t>
                      </a:r>
                    </a:p>
                  </a:txBody>
                  <a:tcPr anchor="ctr"/>
                </a:tc>
                <a:tc>
                  <a:txBody>
                    <a:bodyPr/>
                    <a:lstStyle/>
                    <a:p>
                      <a:pPr algn="ctr"/>
                      <a:r>
                        <a:rPr lang="en-CA" sz="1600" dirty="0">
                          <a:solidFill>
                            <a:schemeClr val="bg1"/>
                          </a:solidFill>
                        </a:rPr>
                        <a:t>Mg</a:t>
                      </a:r>
                      <a:r>
                        <a:rPr lang="en-CA" sz="1200" dirty="0">
                          <a:solidFill>
                            <a:schemeClr val="bg1"/>
                          </a:solidFill>
                        </a:rPr>
                        <a:t>2</a:t>
                      </a:r>
                      <a:r>
                        <a:rPr lang="en-CA" sz="1600" dirty="0">
                          <a:solidFill>
                            <a:schemeClr val="bg1"/>
                          </a:solidFill>
                        </a:rPr>
                        <a:t>Al</a:t>
                      </a:r>
                      <a:r>
                        <a:rPr lang="en-CA" sz="1200" dirty="0">
                          <a:solidFill>
                            <a:schemeClr val="bg1"/>
                          </a:solidFill>
                        </a:rPr>
                        <a:t>3</a:t>
                      </a:r>
                      <a:r>
                        <a:rPr lang="en-CA" sz="1600" dirty="0">
                          <a:solidFill>
                            <a:schemeClr val="bg1"/>
                          </a:solidFill>
                        </a:rPr>
                        <a:t> decomposition</a:t>
                      </a:r>
                    </a:p>
                  </a:txBody>
                  <a:tcPr anchor="ctr"/>
                </a:tc>
                <a:tc>
                  <a:txBody>
                    <a:bodyPr/>
                    <a:lstStyle/>
                    <a:p>
                      <a:pPr algn="ctr"/>
                      <a:r>
                        <a:rPr lang="en-CA" sz="1600" dirty="0">
                          <a:solidFill>
                            <a:schemeClr val="bg1"/>
                          </a:solidFill>
                        </a:rPr>
                        <a:t>Literature reported for MgH</a:t>
                      </a:r>
                      <a:r>
                        <a:rPr lang="en-CA" sz="1100" dirty="0">
                          <a:solidFill>
                            <a:schemeClr val="bg1"/>
                          </a:solidFill>
                        </a:rPr>
                        <a:t>2</a:t>
                      </a:r>
                      <a:endParaRPr lang="en-CA" sz="1600" dirty="0">
                        <a:solidFill>
                          <a:schemeClr val="bg1"/>
                        </a:solidFill>
                      </a:endParaRPr>
                    </a:p>
                  </a:txBody>
                  <a:tcPr anchor="ctr"/>
                </a:tc>
                <a:extLst>
                  <a:ext uri="{0D108BD9-81ED-4DB2-BD59-A6C34878D82A}">
                    <a16:rowId xmlns:a16="http://schemas.microsoft.com/office/drawing/2014/main" val="3638284546"/>
                  </a:ext>
                </a:extLst>
              </a:tr>
              <a:tr h="322300">
                <a:tc>
                  <a:txBody>
                    <a:bodyPr/>
                    <a:lstStyle/>
                    <a:p>
                      <a:pPr algn="ctr"/>
                      <a:r>
                        <a:rPr lang="en-CA" sz="1600" dirty="0">
                          <a:solidFill>
                            <a:schemeClr val="tx1"/>
                          </a:solidFill>
                        </a:rPr>
                        <a:t>Activation Energy [kJ/ mol]</a:t>
                      </a:r>
                    </a:p>
                  </a:txBody>
                  <a:tcPr anchor="ctr"/>
                </a:tc>
                <a:tc>
                  <a:txBody>
                    <a:bodyPr/>
                    <a:lstStyle/>
                    <a:p>
                      <a:pPr algn="ctr"/>
                      <a:r>
                        <a:rPr lang="en-CA" sz="1600" dirty="0">
                          <a:solidFill>
                            <a:schemeClr val="tx1"/>
                          </a:solidFill>
                          <a:highlight>
                            <a:srgbClr val="EBFFEB"/>
                          </a:highlight>
                        </a:rPr>
                        <a:t>162.2 ± 6.8</a:t>
                      </a:r>
                    </a:p>
                  </a:txBody>
                  <a:tcPr anchor="ctr"/>
                </a:tc>
                <a:tc>
                  <a:txBody>
                    <a:bodyPr/>
                    <a:lstStyle/>
                    <a:p>
                      <a:pPr algn="ctr"/>
                      <a:r>
                        <a:rPr lang="en-CA" sz="1600" dirty="0">
                          <a:solidFill>
                            <a:schemeClr val="tx1"/>
                          </a:solidFill>
                        </a:rPr>
                        <a:t>222.8 ± 36.1</a:t>
                      </a:r>
                    </a:p>
                  </a:txBody>
                  <a:tcPr anchor="ctr"/>
                </a:tc>
                <a:tc>
                  <a:txBody>
                    <a:bodyPr/>
                    <a:lstStyle/>
                    <a:p>
                      <a:pPr algn="ctr"/>
                      <a:r>
                        <a:rPr lang="en-CA" sz="1600" dirty="0">
                          <a:solidFill>
                            <a:schemeClr val="tx1"/>
                          </a:solidFill>
                        </a:rPr>
                        <a:t>260.4</a:t>
                      </a:r>
                    </a:p>
                  </a:txBody>
                  <a:tcPr anchor="ctr"/>
                </a:tc>
                <a:extLst>
                  <a:ext uri="{0D108BD9-81ED-4DB2-BD59-A6C34878D82A}">
                    <a16:rowId xmlns:a16="http://schemas.microsoft.com/office/drawing/2014/main" val="1068427849"/>
                  </a:ext>
                </a:extLst>
              </a:tr>
              <a:tr h="549543">
                <a:tc>
                  <a:txBody>
                    <a:bodyPr/>
                    <a:lstStyle/>
                    <a:p>
                      <a:pPr algn="ctr"/>
                      <a:r>
                        <a:rPr lang="en-CA" sz="1600" dirty="0">
                          <a:solidFill>
                            <a:schemeClr val="tx1"/>
                          </a:solidFill>
                        </a:rPr>
                        <a:t>Dehydrogenation Temperature [℃]</a:t>
                      </a:r>
                    </a:p>
                  </a:txBody>
                  <a:tcPr anchor="ctr"/>
                </a:tc>
                <a:tc>
                  <a:txBody>
                    <a:bodyPr/>
                    <a:lstStyle/>
                    <a:p>
                      <a:pPr algn="ctr"/>
                      <a:r>
                        <a:rPr lang="en-CA" sz="1600" dirty="0">
                          <a:solidFill>
                            <a:schemeClr val="tx1"/>
                          </a:solidFill>
                          <a:highlight>
                            <a:srgbClr val="EBFFEB"/>
                          </a:highlight>
                        </a:rPr>
                        <a:t>398</a:t>
                      </a:r>
                    </a:p>
                  </a:txBody>
                  <a:tcPr anchor="ctr"/>
                </a:tc>
                <a:tc>
                  <a:txBody>
                    <a:bodyPr/>
                    <a:lstStyle/>
                    <a:p>
                      <a:pPr algn="ctr"/>
                      <a:r>
                        <a:rPr lang="en-CA" sz="1600" dirty="0">
                          <a:solidFill>
                            <a:schemeClr val="tx1"/>
                          </a:solidFill>
                        </a:rPr>
                        <a:t>412</a:t>
                      </a:r>
                    </a:p>
                  </a:txBody>
                  <a:tcPr anchor="ctr"/>
                </a:tc>
                <a:tc>
                  <a:txBody>
                    <a:bodyPr/>
                    <a:lstStyle/>
                    <a:p>
                      <a:pPr algn="ctr"/>
                      <a:r>
                        <a:rPr lang="en-CA" sz="1600" dirty="0">
                          <a:solidFill>
                            <a:schemeClr val="tx1"/>
                          </a:solidFill>
                        </a:rPr>
                        <a:t>414</a:t>
                      </a:r>
                    </a:p>
                  </a:txBody>
                  <a:tcPr anchor="ctr"/>
                </a:tc>
                <a:extLst>
                  <a:ext uri="{0D108BD9-81ED-4DB2-BD59-A6C34878D82A}">
                    <a16:rowId xmlns:a16="http://schemas.microsoft.com/office/drawing/2014/main" val="1947616155"/>
                  </a:ext>
                </a:extLst>
              </a:tr>
            </a:tbl>
          </a:graphicData>
        </a:graphic>
      </p:graphicFrame>
      <p:sp>
        <p:nvSpPr>
          <p:cNvPr id="16" name="AutoShape 2" descr="Generated image: Mg-Al binary phase diagram">
            <a:extLst>
              <a:ext uri="{FF2B5EF4-FFF2-40B4-BE49-F238E27FC236}">
                <a16:creationId xmlns:a16="http://schemas.microsoft.com/office/drawing/2014/main" id="{FA0131CA-E4E3-94D5-2374-492B8D0E441A}"/>
              </a:ext>
            </a:extLst>
          </p:cNvPr>
          <p:cNvSpPr>
            <a:spLocks noChangeAspect="1" noChangeArrowheads="1"/>
          </p:cNvSpPr>
          <p:nvPr/>
        </p:nvSpPr>
        <p:spPr bwMode="auto">
          <a:xfrm>
            <a:off x="1211263" y="0"/>
            <a:ext cx="9767887" cy="6858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9" name="Picture 8">
            <a:extLst>
              <a:ext uri="{FF2B5EF4-FFF2-40B4-BE49-F238E27FC236}">
                <a16:creationId xmlns:a16="http://schemas.microsoft.com/office/drawing/2014/main" id="{C3E0DFAD-8F83-BCA1-B74A-F3367A70A536}"/>
              </a:ext>
            </a:extLst>
          </p:cNvPr>
          <p:cNvPicPr>
            <a:picLocks noChangeAspect="1"/>
          </p:cNvPicPr>
          <p:nvPr/>
        </p:nvPicPr>
        <p:blipFill>
          <a:blip r:embed="rId4"/>
          <a:srcRect l="5508" t="8425" r="12390" b="3593"/>
          <a:stretch>
            <a:fillRect/>
          </a:stretch>
        </p:blipFill>
        <p:spPr>
          <a:xfrm>
            <a:off x="527671" y="871207"/>
            <a:ext cx="4874910" cy="3997426"/>
          </a:xfrm>
          <a:prstGeom prst="rect">
            <a:avLst/>
          </a:prstGeom>
        </p:spPr>
      </p:pic>
      <p:pic>
        <p:nvPicPr>
          <p:cNvPr id="20" name="Picture 19">
            <a:extLst>
              <a:ext uri="{FF2B5EF4-FFF2-40B4-BE49-F238E27FC236}">
                <a16:creationId xmlns:a16="http://schemas.microsoft.com/office/drawing/2014/main" id="{A79F4E55-6B98-DFDE-3983-B9EEE4CDD8E2}"/>
              </a:ext>
            </a:extLst>
          </p:cNvPr>
          <p:cNvPicPr>
            <a:picLocks noChangeAspect="1"/>
          </p:cNvPicPr>
          <p:nvPr/>
        </p:nvPicPr>
        <p:blipFill>
          <a:blip r:embed="rId5"/>
          <a:srcRect l="5018" t="10131" r="12333" b="3308"/>
          <a:stretch>
            <a:fillRect/>
          </a:stretch>
        </p:blipFill>
        <p:spPr>
          <a:xfrm>
            <a:off x="6438900" y="979056"/>
            <a:ext cx="4807659" cy="3852903"/>
          </a:xfrm>
          <a:prstGeom prst="rect">
            <a:avLst/>
          </a:prstGeom>
        </p:spPr>
      </p:pic>
      <p:grpSp>
        <p:nvGrpSpPr>
          <p:cNvPr id="2" name="Group 1">
            <a:extLst>
              <a:ext uri="{FF2B5EF4-FFF2-40B4-BE49-F238E27FC236}">
                <a16:creationId xmlns:a16="http://schemas.microsoft.com/office/drawing/2014/main" id="{CEB1D751-1745-9552-80DC-1585D57D5E0C}"/>
              </a:ext>
            </a:extLst>
          </p:cNvPr>
          <p:cNvGrpSpPr/>
          <p:nvPr/>
        </p:nvGrpSpPr>
        <p:grpSpPr>
          <a:xfrm>
            <a:off x="2349243" y="597499"/>
            <a:ext cx="2451356" cy="364897"/>
            <a:chOff x="1040033" y="6037379"/>
            <a:chExt cx="1962316" cy="772165"/>
          </a:xfrm>
        </p:grpSpPr>
        <p:sp>
          <p:nvSpPr>
            <p:cNvPr id="4" name="Shape 9">
              <a:extLst>
                <a:ext uri="{FF2B5EF4-FFF2-40B4-BE49-F238E27FC236}">
                  <a16:creationId xmlns:a16="http://schemas.microsoft.com/office/drawing/2014/main" id="{6D7183A3-CF24-A4BA-C556-DD3468F844A9}"/>
                </a:ext>
              </a:extLst>
            </p:cNvPr>
            <p:cNvSpPr/>
            <p:nvPr/>
          </p:nvSpPr>
          <p:spPr>
            <a:xfrm>
              <a:off x="1040033" y="6037379"/>
              <a:ext cx="1632926" cy="772165"/>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6" name="Text 10">
              <a:extLst>
                <a:ext uri="{FF2B5EF4-FFF2-40B4-BE49-F238E27FC236}">
                  <a16:creationId xmlns:a16="http://schemas.microsoft.com/office/drawing/2014/main" id="{B1B95CAE-FAE2-E3C3-2D66-267EFD46396C}"/>
                </a:ext>
              </a:extLst>
            </p:cNvPr>
            <p:cNvSpPr/>
            <p:nvPr/>
          </p:nvSpPr>
          <p:spPr>
            <a:xfrm>
              <a:off x="1610139" y="6238235"/>
              <a:ext cx="1392210" cy="292348"/>
            </a:xfrm>
            <a:prstGeom prst="rect">
              <a:avLst/>
            </a:prstGeom>
            <a:noFill/>
            <a:ln/>
          </p:spPr>
          <p:txBody>
            <a:bodyPr wrap="square" lIns="0" tIns="0" rIns="0" bIns="0" rtlCol="0" anchor="ctr"/>
            <a:lstStyle/>
            <a:p>
              <a:pPr marL="0" indent="0">
                <a:buNone/>
              </a:pPr>
              <a:r>
                <a:rPr lang="en-US" sz="1600" b="1" dirty="0">
                  <a:solidFill>
                    <a:srgbClr val="0E6B4B"/>
                  </a:solidFill>
                  <a:latin typeface="Arial" pitchFamily="34" charset="0"/>
                  <a:ea typeface="Arial" pitchFamily="34" charset="-122"/>
                  <a:cs typeface="Arial" pitchFamily="34" charset="-120"/>
                </a:rPr>
                <a:t>MgH</a:t>
              </a:r>
              <a:r>
                <a:rPr lang="en-US" sz="1200" b="1" dirty="0">
                  <a:solidFill>
                    <a:srgbClr val="0E6B4B"/>
                  </a:solidFill>
                  <a:latin typeface="Arial" pitchFamily="34" charset="0"/>
                  <a:ea typeface="Arial" pitchFamily="34" charset="-122"/>
                  <a:cs typeface="Arial" pitchFamily="34" charset="-120"/>
                </a:rPr>
                <a:t>2</a:t>
              </a:r>
              <a:endParaRPr lang="en-US" sz="1600" dirty="0"/>
            </a:p>
          </p:txBody>
        </p:sp>
      </p:grpSp>
      <p:sp>
        <p:nvSpPr>
          <p:cNvPr id="7" name="Shape 9">
            <a:extLst>
              <a:ext uri="{FF2B5EF4-FFF2-40B4-BE49-F238E27FC236}">
                <a16:creationId xmlns:a16="http://schemas.microsoft.com/office/drawing/2014/main" id="{4DB2D306-DEB1-1C40-4BBA-1490143509B3}"/>
              </a:ext>
            </a:extLst>
          </p:cNvPr>
          <p:cNvSpPr/>
          <p:nvPr/>
        </p:nvSpPr>
        <p:spPr>
          <a:xfrm>
            <a:off x="8125074" y="597499"/>
            <a:ext cx="2039877" cy="364897"/>
          </a:xfrm>
          <a:prstGeom prst="roundRect">
            <a:avLst>
              <a:gd name="adj" fmla="val 7843"/>
            </a:avLst>
          </a:prstGeom>
          <a:solidFill>
            <a:srgbClr val="FFFFFF"/>
          </a:solidFill>
          <a:ln w="20320">
            <a:solidFill>
              <a:srgbClr val="0E6B4B"/>
            </a:solidFill>
            <a:prstDash val="solid"/>
          </a:ln>
          <a:effectLst>
            <a:outerShdw blurRad="19050" dist="6350" dir="2700000" algn="bl" rotWithShape="0">
              <a:srgbClr val="000000">
                <a:alpha val="12000"/>
              </a:srgbClr>
            </a:outerShdw>
          </a:effectLst>
        </p:spPr>
        <p:txBody>
          <a:bodyPr/>
          <a:lstStyle/>
          <a:p>
            <a:endParaRPr lang="en-CA"/>
          </a:p>
        </p:txBody>
      </p:sp>
      <p:sp>
        <p:nvSpPr>
          <p:cNvPr id="8" name="Text 10">
            <a:extLst>
              <a:ext uri="{FF2B5EF4-FFF2-40B4-BE49-F238E27FC236}">
                <a16:creationId xmlns:a16="http://schemas.microsoft.com/office/drawing/2014/main" id="{6C25D0C7-5D09-2C21-5445-F0366ACD2C66}"/>
              </a:ext>
            </a:extLst>
          </p:cNvPr>
          <p:cNvSpPr/>
          <p:nvPr/>
        </p:nvSpPr>
        <p:spPr>
          <a:xfrm>
            <a:off x="8777493" y="692416"/>
            <a:ext cx="1739171" cy="138153"/>
          </a:xfrm>
          <a:prstGeom prst="rect">
            <a:avLst/>
          </a:prstGeom>
          <a:noFill/>
          <a:ln/>
        </p:spPr>
        <p:txBody>
          <a:bodyPr wrap="square" lIns="0" tIns="0" rIns="0" bIns="0" rtlCol="0" anchor="ctr"/>
          <a:lstStyle/>
          <a:p>
            <a:pPr marL="0" indent="0">
              <a:buNone/>
            </a:pPr>
            <a:r>
              <a:rPr lang="en-US" sz="1600" b="1" dirty="0">
                <a:solidFill>
                  <a:srgbClr val="0E6B4B"/>
                </a:solidFill>
                <a:latin typeface="Arial" pitchFamily="34" charset="0"/>
                <a:ea typeface="Arial" pitchFamily="34" charset="-122"/>
                <a:cs typeface="Arial" pitchFamily="34" charset="-120"/>
              </a:rPr>
              <a:t>Mg</a:t>
            </a:r>
            <a:r>
              <a:rPr lang="en-US" sz="1400" b="1" dirty="0">
                <a:solidFill>
                  <a:srgbClr val="0E6B4B"/>
                </a:solidFill>
                <a:latin typeface="Arial" pitchFamily="34" charset="0"/>
                <a:ea typeface="Arial" pitchFamily="34" charset="-122"/>
                <a:cs typeface="Arial" pitchFamily="34" charset="-120"/>
              </a:rPr>
              <a:t>2</a:t>
            </a:r>
            <a:r>
              <a:rPr lang="en-US" sz="1600" b="1" dirty="0">
                <a:solidFill>
                  <a:srgbClr val="0E6B4B"/>
                </a:solidFill>
                <a:latin typeface="Arial" pitchFamily="34" charset="0"/>
                <a:ea typeface="Arial" pitchFamily="34" charset="-122"/>
                <a:cs typeface="Arial" pitchFamily="34" charset="-120"/>
              </a:rPr>
              <a:t>Al</a:t>
            </a:r>
            <a:r>
              <a:rPr lang="en-US" sz="1200" b="1" dirty="0">
                <a:solidFill>
                  <a:srgbClr val="0E6B4B"/>
                </a:solidFill>
                <a:latin typeface="Arial" pitchFamily="34" charset="0"/>
                <a:ea typeface="Arial" pitchFamily="34" charset="-122"/>
                <a:cs typeface="Arial" pitchFamily="34" charset="-120"/>
              </a:rPr>
              <a:t>3</a:t>
            </a:r>
            <a:endParaRPr lang="en-US" sz="1600" dirty="0"/>
          </a:p>
        </p:txBody>
      </p:sp>
      <p:sp>
        <p:nvSpPr>
          <p:cNvPr id="10" name="Footer Placeholder 9">
            <a:extLst>
              <a:ext uri="{FF2B5EF4-FFF2-40B4-BE49-F238E27FC236}">
                <a16:creationId xmlns:a16="http://schemas.microsoft.com/office/drawing/2014/main" id="{02CC9602-A730-73B8-6EAD-75AA3E6BC0C5}"/>
              </a:ext>
            </a:extLst>
          </p:cNvPr>
          <p:cNvSpPr>
            <a:spLocks noGrp="1"/>
          </p:cNvSpPr>
          <p:nvPr>
            <p:ph type="ftr" sz="quarter" idx="11"/>
          </p:nvPr>
        </p:nvSpPr>
        <p:spPr>
          <a:xfrm>
            <a:off x="159311" y="6507481"/>
            <a:ext cx="9281870" cy="307330"/>
          </a:xfrm>
        </p:spPr>
        <p:txBody>
          <a:bodyPr/>
          <a:lstStyle/>
          <a:p>
            <a:pPr algn="l"/>
            <a:r>
              <a:rPr lang="en-CA" sz="1100" dirty="0"/>
              <a:t>Peng W, Lan Z, Wei W, Xu L, Guo J. Investigation on preparation and hydrogen storage performance of Mg17Al12 alloy. International Journal of Hydrogen Energy. 2015;41(3):1759–1765. https://doi.org</a:t>
            </a:r>
            <a:r>
              <a:rPr lang="en-CA" dirty="0"/>
              <a:t>/</a:t>
            </a:r>
            <a:r>
              <a:rPr lang="en-CA" sz="1050" dirty="0"/>
              <a:t>10.1016/j.ijhydene.2015.11.138. doi:10.1016/j.ijhydene.2015.11.138</a:t>
            </a:r>
            <a:endParaRPr lang="fr-CA" dirty="0"/>
          </a:p>
        </p:txBody>
      </p:sp>
    </p:spTree>
    <p:extLst>
      <p:ext uri="{BB962C8B-B14F-4D97-AF65-F5344CB8AC3E}">
        <p14:creationId xmlns:p14="http://schemas.microsoft.com/office/powerpoint/2010/main" val="3077173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A68D276E-A451-8529-004F-345974381809}"/>
              </a:ext>
            </a:extLst>
          </p:cNvPr>
          <p:cNvSpPr>
            <a:spLocks noGrp="1"/>
          </p:cNvSpPr>
          <p:nvPr>
            <p:ph type="ftr" sz="quarter" idx="11"/>
          </p:nvPr>
        </p:nvSpPr>
        <p:spPr/>
        <p:txBody>
          <a:bodyPr/>
          <a:lstStyle/>
          <a:p>
            <a:endParaRPr lang="fr-CA" dirty="0"/>
          </a:p>
        </p:txBody>
      </p:sp>
      <p:sp>
        <p:nvSpPr>
          <p:cNvPr id="5" name="Slide Number Placeholder 4">
            <a:extLst>
              <a:ext uri="{FF2B5EF4-FFF2-40B4-BE49-F238E27FC236}">
                <a16:creationId xmlns:a16="http://schemas.microsoft.com/office/drawing/2014/main" id="{0DEE51CC-0663-7C08-2BA3-3326D1A6B72B}"/>
              </a:ext>
            </a:extLst>
          </p:cNvPr>
          <p:cNvSpPr>
            <a:spLocks noGrp="1"/>
          </p:cNvSpPr>
          <p:nvPr>
            <p:ph type="sldNum" sz="quarter" idx="12"/>
          </p:nvPr>
        </p:nvSpPr>
        <p:spPr/>
        <p:txBody>
          <a:bodyPr/>
          <a:lstStyle/>
          <a:p>
            <a:fld id="{DB89D9A3-12E0-4804-80D3-9B5978894684}" type="slidenum">
              <a:rPr lang="fr-CA" smtClean="0"/>
              <a:t>16</a:t>
            </a:fld>
            <a:endParaRPr lang="fr-CA"/>
          </a:p>
        </p:txBody>
      </p:sp>
      <p:sp>
        <p:nvSpPr>
          <p:cNvPr id="6" name="TextBox 5">
            <a:extLst>
              <a:ext uri="{FF2B5EF4-FFF2-40B4-BE49-F238E27FC236}">
                <a16:creationId xmlns:a16="http://schemas.microsoft.com/office/drawing/2014/main" id="{62B7CF98-9C50-4F57-6F0A-B82C2AEFD8F3}"/>
              </a:ext>
            </a:extLst>
          </p:cNvPr>
          <p:cNvSpPr txBox="1"/>
          <p:nvPr>
            <p:custDataLst>
              <p:tags r:id="rId1"/>
            </p:custDataLst>
          </p:nvPr>
        </p:nvSpPr>
        <p:spPr>
          <a:xfrm>
            <a:off x="862415" y="170391"/>
            <a:ext cx="1949573" cy="461665"/>
          </a:xfrm>
          <a:prstGeom prst="rect">
            <a:avLst/>
          </a:prstGeom>
          <a:noFill/>
        </p:spPr>
        <p:txBody>
          <a:bodyPr wrap="none" rtlCol="0">
            <a:spAutoFit/>
          </a:bodyPr>
          <a:lstStyle/>
          <a:p>
            <a:r>
              <a:rPr lang="en-CA" sz="2400" b="1" dirty="0">
                <a:solidFill>
                  <a:schemeClr val="accent6">
                    <a:lumMod val="50000"/>
                  </a:schemeClr>
                </a:solidFill>
              </a:rPr>
              <a:t>Conclusions</a:t>
            </a:r>
            <a:endParaRPr lang="fr-CA" sz="2400" b="1" dirty="0">
              <a:solidFill>
                <a:schemeClr val="accent6">
                  <a:lumMod val="50000"/>
                </a:schemeClr>
              </a:solidFill>
            </a:endParaRPr>
          </a:p>
        </p:txBody>
      </p:sp>
      <p:cxnSp>
        <p:nvCxnSpPr>
          <p:cNvPr id="9" name="Straight Connector 8">
            <a:extLst>
              <a:ext uri="{FF2B5EF4-FFF2-40B4-BE49-F238E27FC236}">
                <a16:creationId xmlns:a16="http://schemas.microsoft.com/office/drawing/2014/main" id="{BA7D65A5-3961-416A-7BE5-C814D0AF838A}"/>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grpSp>
        <p:nvGrpSpPr>
          <p:cNvPr id="10" name="Group 9">
            <a:extLst>
              <a:ext uri="{FF2B5EF4-FFF2-40B4-BE49-F238E27FC236}">
                <a16:creationId xmlns:a16="http://schemas.microsoft.com/office/drawing/2014/main" id="{9D7C1446-3F23-FE4D-C507-BE75EF1F8547}"/>
              </a:ext>
            </a:extLst>
          </p:cNvPr>
          <p:cNvGrpSpPr/>
          <p:nvPr/>
        </p:nvGrpSpPr>
        <p:grpSpPr>
          <a:xfrm>
            <a:off x="3546940" y="703447"/>
            <a:ext cx="5098120" cy="1281845"/>
            <a:chOff x="777240" y="1292536"/>
            <a:chExt cx="4983480" cy="1965960"/>
          </a:xfrm>
        </p:grpSpPr>
        <p:sp>
          <p:nvSpPr>
            <p:cNvPr id="11" name="Shape 4">
              <a:extLst>
                <a:ext uri="{FF2B5EF4-FFF2-40B4-BE49-F238E27FC236}">
                  <a16:creationId xmlns:a16="http://schemas.microsoft.com/office/drawing/2014/main" id="{AFFD9B7C-6A23-9503-C538-B17D12FA1CAF}"/>
                </a:ext>
              </a:extLst>
            </p:cNvPr>
            <p:cNvSpPr/>
            <p:nvPr/>
          </p:nvSpPr>
          <p:spPr>
            <a:xfrm>
              <a:off x="777240" y="1292536"/>
              <a:ext cx="4983480" cy="1965960"/>
            </a:xfrm>
            <a:prstGeom prst="roundRect">
              <a:avLst>
                <a:gd name="adj" fmla="val 3721"/>
              </a:avLst>
            </a:prstGeom>
            <a:solidFill>
              <a:srgbClr val="FFFFFF"/>
            </a:solidFill>
            <a:ln w="15875">
              <a:solidFill>
                <a:srgbClr val="0E6B4B"/>
              </a:solidFill>
              <a:prstDash val="solid"/>
            </a:ln>
          </p:spPr>
          <p:txBody>
            <a:bodyPr/>
            <a:lstStyle/>
            <a:p>
              <a:endParaRPr lang="en-CA"/>
            </a:p>
          </p:txBody>
        </p:sp>
        <p:sp>
          <p:nvSpPr>
            <p:cNvPr id="12" name="Text 5">
              <a:extLst>
                <a:ext uri="{FF2B5EF4-FFF2-40B4-BE49-F238E27FC236}">
                  <a16:creationId xmlns:a16="http://schemas.microsoft.com/office/drawing/2014/main" id="{7E33B20D-EC1A-9A31-70DC-055112AE07AE}"/>
                </a:ext>
              </a:extLst>
            </p:cNvPr>
            <p:cNvSpPr/>
            <p:nvPr/>
          </p:nvSpPr>
          <p:spPr>
            <a:xfrm>
              <a:off x="922771" y="2058786"/>
              <a:ext cx="512064" cy="237744"/>
            </a:xfrm>
            <a:prstGeom prst="rect">
              <a:avLst/>
            </a:prstGeom>
            <a:noFill/>
            <a:ln/>
          </p:spPr>
          <p:txBody>
            <a:bodyPr wrap="square" lIns="0" tIns="0" rIns="0" bIns="0" rtlCol="0" anchor="ctr"/>
            <a:lstStyle/>
            <a:p>
              <a:pPr marL="0" indent="0">
                <a:buNone/>
              </a:pPr>
              <a:r>
                <a:rPr lang="en-US" sz="2000" b="1" dirty="0">
                  <a:solidFill>
                    <a:srgbClr val="0E6B4B"/>
                  </a:solidFill>
                </a:rPr>
                <a:t>01</a:t>
              </a:r>
              <a:endParaRPr lang="en-US" sz="2000" dirty="0"/>
            </a:p>
          </p:txBody>
        </p:sp>
        <p:sp>
          <p:nvSpPr>
            <p:cNvPr id="13" name="Text 6">
              <a:extLst>
                <a:ext uri="{FF2B5EF4-FFF2-40B4-BE49-F238E27FC236}">
                  <a16:creationId xmlns:a16="http://schemas.microsoft.com/office/drawing/2014/main" id="{C35ADBF0-D9E1-EB70-CBC2-3D518F418B09}"/>
                </a:ext>
              </a:extLst>
            </p:cNvPr>
            <p:cNvSpPr/>
            <p:nvPr/>
          </p:nvSpPr>
          <p:spPr>
            <a:xfrm>
              <a:off x="1384284" y="1752050"/>
              <a:ext cx="4261442" cy="1107666"/>
            </a:xfrm>
            <a:prstGeom prst="rect">
              <a:avLst/>
            </a:prstGeom>
            <a:noFill/>
            <a:ln/>
          </p:spPr>
          <p:txBody>
            <a:bodyPr wrap="square" lIns="0" tIns="0" rIns="0" bIns="0" rtlCol="0" anchor="ctr"/>
            <a:lstStyle/>
            <a:p>
              <a:r>
                <a:rPr lang="en-US" sz="1600" b="1" dirty="0">
                  <a:solidFill>
                    <a:srgbClr val="102A43"/>
                  </a:solidFill>
                </a:rPr>
                <a:t>Ball milling effectively refined the β-Mg₁₇Al₁₂ microstructure without introducing detectable impurity phases.</a:t>
              </a:r>
            </a:p>
          </p:txBody>
        </p:sp>
        <p:sp>
          <p:nvSpPr>
            <p:cNvPr id="14" name="Text 7">
              <a:extLst>
                <a:ext uri="{FF2B5EF4-FFF2-40B4-BE49-F238E27FC236}">
                  <a16:creationId xmlns:a16="http://schemas.microsoft.com/office/drawing/2014/main" id="{F698D7AF-6C15-B6AB-2570-459AB7C8FB95}"/>
                </a:ext>
              </a:extLst>
            </p:cNvPr>
            <p:cNvSpPr/>
            <p:nvPr/>
          </p:nvSpPr>
          <p:spPr>
            <a:xfrm>
              <a:off x="992124" y="1924812"/>
              <a:ext cx="4553712" cy="987552"/>
            </a:xfrm>
            <a:prstGeom prst="rect">
              <a:avLst/>
            </a:prstGeom>
            <a:noFill/>
            <a:ln/>
          </p:spPr>
          <p:txBody>
            <a:bodyPr wrap="square" lIns="0" tIns="0" rIns="0" bIns="0" rtlCol="0" anchor="ctr">
              <a:normAutofit/>
            </a:bodyPr>
            <a:lstStyle/>
            <a:p>
              <a:pPr marL="0" indent="0" algn="ctr">
                <a:buNone/>
              </a:pPr>
              <a:endParaRPr lang="en-US" sz="1600" dirty="0"/>
            </a:p>
          </p:txBody>
        </p:sp>
      </p:grpSp>
      <p:grpSp>
        <p:nvGrpSpPr>
          <p:cNvPr id="15" name="Group 14">
            <a:extLst>
              <a:ext uri="{FF2B5EF4-FFF2-40B4-BE49-F238E27FC236}">
                <a16:creationId xmlns:a16="http://schemas.microsoft.com/office/drawing/2014/main" id="{27DACFD1-3DC8-3EA4-3374-9F12EC254FB0}"/>
              </a:ext>
            </a:extLst>
          </p:cNvPr>
          <p:cNvGrpSpPr/>
          <p:nvPr/>
        </p:nvGrpSpPr>
        <p:grpSpPr>
          <a:xfrm>
            <a:off x="3547162" y="2067437"/>
            <a:ext cx="5097897" cy="1334763"/>
            <a:chOff x="6355080" y="1234440"/>
            <a:chExt cx="4983480" cy="1965960"/>
          </a:xfrm>
        </p:grpSpPr>
        <p:sp>
          <p:nvSpPr>
            <p:cNvPr id="16" name="Shape 8">
              <a:extLst>
                <a:ext uri="{FF2B5EF4-FFF2-40B4-BE49-F238E27FC236}">
                  <a16:creationId xmlns:a16="http://schemas.microsoft.com/office/drawing/2014/main" id="{EAF2C8EA-2ADF-2E1C-86B0-A336D0E2C47E}"/>
                </a:ext>
              </a:extLst>
            </p:cNvPr>
            <p:cNvSpPr/>
            <p:nvPr/>
          </p:nvSpPr>
          <p:spPr>
            <a:xfrm>
              <a:off x="6355080" y="1234440"/>
              <a:ext cx="4983480" cy="1965960"/>
            </a:xfrm>
            <a:prstGeom prst="roundRect">
              <a:avLst>
                <a:gd name="adj" fmla="val 3721"/>
              </a:avLst>
            </a:prstGeom>
            <a:solidFill>
              <a:srgbClr val="FFFFFF"/>
            </a:solidFill>
            <a:ln w="15875">
              <a:solidFill>
                <a:srgbClr val="C89A2B"/>
              </a:solidFill>
              <a:prstDash val="solid"/>
            </a:ln>
          </p:spPr>
          <p:txBody>
            <a:bodyPr/>
            <a:lstStyle/>
            <a:p>
              <a:endParaRPr lang="en-CA"/>
            </a:p>
          </p:txBody>
        </p:sp>
        <p:sp>
          <p:nvSpPr>
            <p:cNvPr id="17" name="Text 9">
              <a:extLst>
                <a:ext uri="{FF2B5EF4-FFF2-40B4-BE49-F238E27FC236}">
                  <a16:creationId xmlns:a16="http://schemas.microsoft.com/office/drawing/2014/main" id="{266E6FB9-752A-B5ED-FE23-9D0448B69B30}"/>
                </a:ext>
              </a:extLst>
            </p:cNvPr>
            <p:cNvSpPr/>
            <p:nvPr/>
          </p:nvSpPr>
          <p:spPr>
            <a:xfrm>
              <a:off x="6500423" y="1972355"/>
              <a:ext cx="512064" cy="237744"/>
            </a:xfrm>
            <a:prstGeom prst="rect">
              <a:avLst/>
            </a:prstGeom>
            <a:noFill/>
            <a:ln/>
          </p:spPr>
          <p:txBody>
            <a:bodyPr wrap="square" lIns="0" tIns="0" rIns="0" bIns="0" rtlCol="0" anchor="ctr"/>
            <a:lstStyle/>
            <a:p>
              <a:pPr marL="0" indent="0">
                <a:buNone/>
              </a:pPr>
              <a:r>
                <a:rPr lang="en-US" sz="2000" b="1" dirty="0">
                  <a:solidFill>
                    <a:srgbClr val="C89A2B"/>
                  </a:solidFill>
                </a:rPr>
                <a:t>02</a:t>
              </a:r>
              <a:endParaRPr lang="en-US" sz="2000" dirty="0"/>
            </a:p>
          </p:txBody>
        </p:sp>
        <p:sp>
          <p:nvSpPr>
            <p:cNvPr id="18" name="Text 10">
              <a:extLst>
                <a:ext uri="{FF2B5EF4-FFF2-40B4-BE49-F238E27FC236}">
                  <a16:creationId xmlns:a16="http://schemas.microsoft.com/office/drawing/2014/main" id="{9BB616F3-0D91-E54B-A29E-EF63FF41660B}"/>
                </a:ext>
              </a:extLst>
            </p:cNvPr>
            <p:cNvSpPr/>
            <p:nvPr/>
          </p:nvSpPr>
          <p:spPr>
            <a:xfrm>
              <a:off x="7012487" y="1813597"/>
              <a:ext cx="4055362" cy="859535"/>
            </a:xfrm>
            <a:prstGeom prst="rect">
              <a:avLst/>
            </a:prstGeom>
            <a:noFill/>
            <a:ln/>
          </p:spPr>
          <p:txBody>
            <a:bodyPr wrap="square" lIns="0" tIns="0" rIns="0" bIns="0" rtlCol="0" anchor="ctr"/>
            <a:lstStyle/>
            <a:p>
              <a:r>
                <a:rPr lang="en-US" sz="1600" b="1" dirty="0">
                  <a:solidFill>
                    <a:srgbClr val="102A43"/>
                  </a:solidFill>
                </a:rPr>
                <a:t>Hydrogenation of β-Mg₁₇Al₁₂ followed the expected Mg–Al reaction pathway, forming MgH₂ and </a:t>
              </a:r>
              <a:r>
                <a:rPr lang="en-US" sz="1600" b="1" dirty="0" err="1">
                  <a:solidFill>
                    <a:srgbClr val="102A43"/>
                  </a:solidFill>
                </a:rPr>
                <a:t>γ-Mg₂Al</a:t>
              </a:r>
              <a:r>
                <a:rPr lang="en-US" sz="1600" b="1" dirty="0">
                  <a:solidFill>
                    <a:srgbClr val="102A43"/>
                  </a:solidFill>
                </a:rPr>
                <a:t>₃.</a:t>
              </a:r>
            </a:p>
          </p:txBody>
        </p:sp>
      </p:grpSp>
      <p:grpSp>
        <p:nvGrpSpPr>
          <p:cNvPr id="20" name="Group 19">
            <a:extLst>
              <a:ext uri="{FF2B5EF4-FFF2-40B4-BE49-F238E27FC236}">
                <a16:creationId xmlns:a16="http://schemas.microsoft.com/office/drawing/2014/main" id="{D704B170-1639-AA85-B5DE-853A5D7D2E20}"/>
              </a:ext>
            </a:extLst>
          </p:cNvPr>
          <p:cNvGrpSpPr/>
          <p:nvPr/>
        </p:nvGrpSpPr>
        <p:grpSpPr>
          <a:xfrm>
            <a:off x="3546940" y="3485694"/>
            <a:ext cx="5097897" cy="1242224"/>
            <a:chOff x="777240" y="3657600"/>
            <a:chExt cx="4983480" cy="1965960"/>
          </a:xfrm>
        </p:grpSpPr>
        <p:sp>
          <p:nvSpPr>
            <p:cNvPr id="21" name="Shape 12">
              <a:extLst>
                <a:ext uri="{FF2B5EF4-FFF2-40B4-BE49-F238E27FC236}">
                  <a16:creationId xmlns:a16="http://schemas.microsoft.com/office/drawing/2014/main" id="{160F56B0-F6FF-6CCB-DBA1-63F80690A684}"/>
                </a:ext>
              </a:extLst>
            </p:cNvPr>
            <p:cNvSpPr/>
            <p:nvPr/>
          </p:nvSpPr>
          <p:spPr>
            <a:xfrm>
              <a:off x="777240" y="3657600"/>
              <a:ext cx="4983480" cy="1965960"/>
            </a:xfrm>
            <a:prstGeom prst="roundRect">
              <a:avLst>
                <a:gd name="adj" fmla="val 3721"/>
              </a:avLst>
            </a:prstGeom>
            <a:solidFill>
              <a:srgbClr val="FFFFFF"/>
            </a:solidFill>
            <a:ln w="15875">
              <a:solidFill>
                <a:srgbClr val="102A43"/>
              </a:solidFill>
              <a:prstDash val="solid"/>
            </a:ln>
          </p:spPr>
          <p:txBody>
            <a:bodyPr/>
            <a:lstStyle/>
            <a:p>
              <a:endParaRPr lang="en-CA"/>
            </a:p>
          </p:txBody>
        </p:sp>
        <p:sp>
          <p:nvSpPr>
            <p:cNvPr id="22" name="Text 13">
              <a:extLst>
                <a:ext uri="{FF2B5EF4-FFF2-40B4-BE49-F238E27FC236}">
                  <a16:creationId xmlns:a16="http://schemas.microsoft.com/office/drawing/2014/main" id="{577EBFE4-69A2-6188-0F24-D92C611BCD57}"/>
                </a:ext>
              </a:extLst>
            </p:cNvPr>
            <p:cNvSpPr/>
            <p:nvPr/>
          </p:nvSpPr>
          <p:spPr>
            <a:xfrm>
              <a:off x="922778" y="4269478"/>
              <a:ext cx="512064" cy="237743"/>
            </a:xfrm>
            <a:prstGeom prst="rect">
              <a:avLst/>
            </a:prstGeom>
            <a:noFill/>
            <a:ln/>
          </p:spPr>
          <p:txBody>
            <a:bodyPr wrap="square" lIns="0" tIns="0" rIns="0" bIns="0" rtlCol="0" anchor="ctr"/>
            <a:lstStyle/>
            <a:p>
              <a:pPr marL="0" indent="0">
                <a:buNone/>
              </a:pPr>
              <a:r>
                <a:rPr lang="en-US" sz="2000" b="1" dirty="0">
                  <a:solidFill>
                    <a:srgbClr val="102A43"/>
                  </a:solidFill>
                </a:rPr>
                <a:t>03</a:t>
              </a:r>
              <a:endParaRPr lang="en-US" sz="2000" dirty="0"/>
            </a:p>
          </p:txBody>
        </p:sp>
        <p:sp>
          <p:nvSpPr>
            <p:cNvPr id="23" name="Text 14">
              <a:extLst>
                <a:ext uri="{FF2B5EF4-FFF2-40B4-BE49-F238E27FC236}">
                  <a16:creationId xmlns:a16="http://schemas.microsoft.com/office/drawing/2014/main" id="{49F6FD02-126E-F021-4424-5517D745D12D}"/>
                </a:ext>
              </a:extLst>
            </p:cNvPr>
            <p:cNvSpPr/>
            <p:nvPr/>
          </p:nvSpPr>
          <p:spPr>
            <a:xfrm>
              <a:off x="1401626" y="3751799"/>
              <a:ext cx="4160520" cy="1583122"/>
            </a:xfrm>
            <a:prstGeom prst="rect">
              <a:avLst/>
            </a:prstGeom>
            <a:noFill/>
            <a:ln/>
          </p:spPr>
          <p:txBody>
            <a:bodyPr wrap="square" lIns="0" tIns="0" rIns="0" bIns="0" rtlCol="0" anchor="ctr"/>
            <a:lstStyle/>
            <a:p>
              <a:r>
                <a:rPr lang="en-US" sz="1600" b="1" dirty="0">
                  <a:solidFill>
                    <a:srgbClr val="102A43"/>
                  </a:solidFill>
                </a:rPr>
                <a:t>At 350 °C and 50 bar H₂, ball milling strongly improved hydrogen uptake compared with the filed sample.</a:t>
              </a:r>
            </a:p>
          </p:txBody>
        </p:sp>
      </p:grpSp>
      <p:grpSp>
        <p:nvGrpSpPr>
          <p:cNvPr id="25" name="Group 24">
            <a:extLst>
              <a:ext uri="{FF2B5EF4-FFF2-40B4-BE49-F238E27FC236}">
                <a16:creationId xmlns:a16="http://schemas.microsoft.com/office/drawing/2014/main" id="{07ACDEA1-8FC9-EBF2-BF48-78120FA3E6DA}"/>
              </a:ext>
            </a:extLst>
          </p:cNvPr>
          <p:cNvGrpSpPr/>
          <p:nvPr/>
        </p:nvGrpSpPr>
        <p:grpSpPr>
          <a:xfrm>
            <a:off x="3547163" y="4811412"/>
            <a:ext cx="5097674" cy="1228804"/>
            <a:chOff x="6355080" y="3648533"/>
            <a:chExt cx="4983480" cy="1965960"/>
          </a:xfrm>
        </p:grpSpPr>
        <p:sp>
          <p:nvSpPr>
            <p:cNvPr id="26" name="Shape 16">
              <a:extLst>
                <a:ext uri="{FF2B5EF4-FFF2-40B4-BE49-F238E27FC236}">
                  <a16:creationId xmlns:a16="http://schemas.microsoft.com/office/drawing/2014/main" id="{2153EC7D-FA3D-30A3-466E-DEF381A0E6B0}"/>
                </a:ext>
              </a:extLst>
            </p:cNvPr>
            <p:cNvSpPr/>
            <p:nvPr/>
          </p:nvSpPr>
          <p:spPr>
            <a:xfrm>
              <a:off x="6355080" y="3648533"/>
              <a:ext cx="4983480" cy="1965960"/>
            </a:xfrm>
            <a:prstGeom prst="roundRect">
              <a:avLst>
                <a:gd name="adj" fmla="val 3721"/>
              </a:avLst>
            </a:prstGeom>
            <a:solidFill>
              <a:srgbClr val="FFFFFF"/>
            </a:solidFill>
            <a:ln w="15875">
              <a:solidFill>
                <a:srgbClr val="B93A32"/>
              </a:solidFill>
              <a:prstDash val="solid"/>
            </a:ln>
          </p:spPr>
          <p:txBody>
            <a:bodyPr/>
            <a:lstStyle/>
            <a:p>
              <a:endParaRPr lang="en-CA"/>
            </a:p>
          </p:txBody>
        </p:sp>
        <p:sp>
          <p:nvSpPr>
            <p:cNvPr id="27" name="Text 17">
              <a:extLst>
                <a:ext uri="{FF2B5EF4-FFF2-40B4-BE49-F238E27FC236}">
                  <a16:creationId xmlns:a16="http://schemas.microsoft.com/office/drawing/2014/main" id="{ABD24304-E8A7-3C91-6875-BA7C9732559F}"/>
                </a:ext>
              </a:extLst>
            </p:cNvPr>
            <p:cNvSpPr/>
            <p:nvPr/>
          </p:nvSpPr>
          <p:spPr>
            <a:xfrm>
              <a:off x="6500406" y="4313900"/>
              <a:ext cx="512064" cy="237745"/>
            </a:xfrm>
            <a:prstGeom prst="rect">
              <a:avLst/>
            </a:prstGeom>
            <a:noFill/>
            <a:ln/>
          </p:spPr>
          <p:txBody>
            <a:bodyPr wrap="square" lIns="0" tIns="0" rIns="0" bIns="0" rtlCol="0" anchor="ctr"/>
            <a:lstStyle/>
            <a:p>
              <a:pPr marL="0" indent="0">
                <a:buNone/>
              </a:pPr>
              <a:r>
                <a:rPr lang="en-US" sz="2000" b="1" dirty="0">
                  <a:solidFill>
                    <a:srgbClr val="B93A32"/>
                  </a:solidFill>
                </a:rPr>
                <a:t>04</a:t>
              </a:r>
              <a:endParaRPr lang="en-US" sz="2000" dirty="0"/>
            </a:p>
          </p:txBody>
        </p:sp>
        <p:sp>
          <p:nvSpPr>
            <p:cNvPr id="28" name="Text 18">
              <a:extLst>
                <a:ext uri="{FF2B5EF4-FFF2-40B4-BE49-F238E27FC236}">
                  <a16:creationId xmlns:a16="http://schemas.microsoft.com/office/drawing/2014/main" id="{A524602B-3B63-9100-A777-951B5DF38865}"/>
                </a:ext>
              </a:extLst>
            </p:cNvPr>
            <p:cNvSpPr/>
            <p:nvPr/>
          </p:nvSpPr>
          <p:spPr>
            <a:xfrm>
              <a:off x="6979275" y="4076637"/>
              <a:ext cx="4035292" cy="1061213"/>
            </a:xfrm>
            <a:prstGeom prst="rect">
              <a:avLst/>
            </a:prstGeom>
            <a:noFill/>
            <a:ln/>
          </p:spPr>
          <p:txBody>
            <a:bodyPr wrap="square" lIns="0" tIns="0" rIns="0" bIns="0" rtlCol="0" anchor="ctr"/>
            <a:lstStyle/>
            <a:p>
              <a:r>
                <a:rPr lang="en-US" sz="1600" b="1" dirty="0">
                  <a:solidFill>
                    <a:srgbClr val="102A43"/>
                  </a:solidFill>
                </a:rPr>
                <a:t>Ball-milling effectively reduced the activation energy of MgH2 dehydrogenation.</a:t>
              </a:r>
            </a:p>
          </p:txBody>
        </p:sp>
      </p:grpSp>
    </p:spTree>
    <p:extLst>
      <p:ext uri="{BB962C8B-B14F-4D97-AF65-F5344CB8AC3E}">
        <p14:creationId xmlns:p14="http://schemas.microsoft.com/office/powerpoint/2010/main" val="2404012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14768EA-9312-1C4A-0BE1-CF6EFBB2788F}"/>
              </a:ext>
            </a:extLst>
          </p:cNvPr>
          <p:cNvSpPr>
            <a:spLocks noGrp="1"/>
          </p:cNvSpPr>
          <p:nvPr>
            <p:ph type="sldNum" sz="quarter" idx="12"/>
          </p:nvPr>
        </p:nvSpPr>
        <p:spPr/>
        <p:txBody>
          <a:bodyPr/>
          <a:lstStyle/>
          <a:p>
            <a:fld id="{DB89D9A3-12E0-4804-80D3-9B5978894684}" type="slidenum">
              <a:rPr lang="fr-CA" smtClean="0"/>
              <a:t>17</a:t>
            </a:fld>
            <a:endParaRPr lang="fr-CA"/>
          </a:p>
        </p:txBody>
      </p:sp>
      <p:cxnSp>
        <p:nvCxnSpPr>
          <p:cNvPr id="6" name="Straight Connector 5">
            <a:extLst>
              <a:ext uri="{FF2B5EF4-FFF2-40B4-BE49-F238E27FC236}">
                <a16:creationId xmlns:a16="http://schemas.microsoft.com/office/drawing/2014/main" id="{3F0D8345-9668-5D2E-66C5-94524E07F337}"/>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05B7D614-BBAE-9C72-4157-C0FD1117AED1}"/>
              </a:ext>
            </a:extLst>
          </p:cNvPr>
          <p:cNvSpPr txBox="1"/>
          <p:nvPr>
            <p:custDataLst>
              <p:tags r:id="rId1"/>
            </p:custDataLst>
          </p:nvPr>
        </p:nvSpPr>
        <p:spPr>
          <a:xfrm>
            <a:off x="838200" y="146204"/>
            <a:ext cx="2627835" cy="461665"/>
          </a:xfrm>
          <a:prstGeom prst="rect">
            <a:avLst/>
          </a:prstGeom>
          <a:noFill/>
        </p:spPr>
        <p:txBody>
          <a:bodyPr wrap="none" rtlCol="0">
            <a:spAutoFit/>
          </a:bodyPr>
          <a:lstStyle/>
          <a:p>
            <a:r>
              <a:rPr lang="en-CA" sz="2400" b="1" dirty="0">
                <a:solidFill>
                  <a:schemeClr val="accent6">
                    <a:lumMod val="50000"/>
                  </a:schemeClr>
                </a:solidFill>
              </a:rPr>
              <a:t>Acknowledgment</a:t>
            </a:r>
            <a:endParaRPr lang="fr-CA" sz="2400" b="1" dirty="0">
              <a:solidFill>
                <a:schemeClr val="accent6">
                  <a:lumMod val="50000"/>
                </a:schemeClr>
              </a:solidFill>
            </a:endParaRPr>
          </a:p>
        </p:txBody>
      </p:sp>
      <p:sp>
        <p:nvSpPr>
          <p:cNvPr id="8" name="Content Placeholder 2">
            <a:extLst>
              <a:ext uri="{FF2B5EF4-FFF2-40B4-BE49-F238E27FC236}">
                <a16:creationId xmlns:a16="http://schemas.microsoft.com/office/drawing/2014/main" id="{AE7177F9-144A-FA51-AF5D-3A747F6F80BF}"/>
              </a:ext>
            </a:extLst>
          </p:cNvPr>
          <p:cNvSpPr>
            <a:spLocks noGrp="1"/>
          </p:cNvSpPr>
          <p:nvPr>
            <p:ph idx="1"/>
          </p:nvPr>
        </p:nvSpPr>
        <p:spPr>
          <a:xfrm>
            <a:off x="838200" y="1314249"/>
            <a:ext cx="10515600" cy="4652918"/>
          </a:xfrm>
        </p:spPr>
        <p:txBody>
          <a:bodyPr>
            <a:normAutofit/>
          </a:bodyPr>
          <a:lstStyle/>
          <a:p>
            <a:pPr>
              <a:lnSpc>
                <a:spcPct val="200000"/>
              </a:lnSpc>
            </a:pPr>
            <a:r>
              <a:rPr lang="en-US" sz="2200" b="1" dirty="0">
                <a:latin typeface="Times New Roman" panose="02020603050405020304" pitchFamily="18" charset="0"/>
                <a:cs typeface="Times New Roman" panose="02020603050405020304" pitchFamily="18" charset="0"/>
              </a:rPr>
              <a:t>Prof. Jacques Huot</a:t>
            </a:r>
          </a:p>
          <a:p>
            <a:pPr>
              <a:lnSpc>
                <a:spcPct val="200000"/>
              </a:lnSpc>
            </a:pPr>
            <a:r>
              <a:rPr lang="en-US" sz="2200" b="1" dirty="0">
                <a:latin typeface="Times New Roman" panose="02020603050405020304" pitchFamily="18" charset="0"/>
                <a:cs typeface="Times New Roman" panose="02020603050405020304" pitchFamily="18" charset="0"/>
              </a:rPr>
              <a:t>Dr. Babak Omranpour Shahreza</a:t>
            </a:r>
          </a:p>
          <a:p>
            <a:pPr>
              <a:lnSpc>
                <a:spcPct val="200000"/>
              </a:lnSpc>
            </a:pPr>
            <a:r>
              <a:rPr lang="en-US" sz="2200" b="1" dirty="0">
                <a:latin typeface="Times New Roman" panose="02020603050405020304" pitchFamily="18" charset="0"/>
                <a:cs typeface="Times New Roman" panose="02020603050405020304" pitchFamily="18" charset="0"/>
              </a:rPr>
              <a:t>Prof. Mehriban Pekguleryuz</a:t>
            </a:r>
          </a:p>
          <a:p>
            <a:pPr>
              <a:lnSpc>
                <a:spcPct val="200000"/>
              </a:lnSpc>
            </a:pPr>
            <a:r>
              <a:rPr lang="en-US" sz="2200" b="1" dirty="0">
                <a:latin typeface="Times New Roman" panose="02020603050405020304" pitchFamily="18" charset="0"/>
                <a:cs typeface="Times New Roman" panose="02020603050405020304" pitchFamily="18" charset="0"/>
              </a:rPr>
              <a:t>Dr. </a:t>
            </a:r>
            <a:r>
              <a:rPr lang="fr-CA" sz="2200" b="1" dirty="0">
                <a:latin typeface="Times New Roman" panose="02020603050405020304" pitchFamily="18" charset="0"/>
                <a:cs typeface="Times New Roman" panose="02020603050405020304" pitchFamily="18" charset="0"/>
              </a:rPr>
              <a:t>Raphaël Gervais Lavoie</a:t>
            </a:r>
            <a:endParaRPr lang="en-US" sz="2200" b="1" dirty="0">
              <a:latin typeface="Times New Roman" panose="02020603050405020304" pitchFamily="18" charset="0"/>
              <a:cs typeface="Times New Roman" panose="02020603050405020304" pitchFamily="18" charset="0"/>
            </a:endParaRPr>
          </a:p>
          <a:p>
            <a:pPr>
              <a:lnSpc>
                <a:spcPct val="200000"/>
              </a:lnSpc>
            </a:pPr>
            <a:r>
              <a:rPr lang="en-CA" sz="2200" b="1" dirty="0">
                <a:latin typeface="Times New Roman" panose="02020603050405020304" pitchFamily="18" charset="0"/>
                <a:cs typeface="Times New Roman" panose="02020603050405020304" pitchFamily="18" charset="0"/>
              </a:rPr>
              <a:t>PhD. Orhan Selcuk Sari</a:t>
            </a:r>
            <a:endParaRPr lang="fr-CA" sz="2200" b="1" dirty="0">
              <a:latin typeface="Times New Roman" panose="02020603050405020304" pitchFamily="18" charset="0"/>
              <a:cs typeface="Times New Roman" panose="02020603050405020304" pitchFamily="18" charset="0"/>
            </a:endParaRPr>
          </a:p>
          <a:p>
            <a:pPr marL="0" indent="0">
              <a:buNone/>
            </a:pPr>
            <a:endParaRPr lang="en-US" sz="2200" b="1" dirty="0">
              <a:latin typeface="Times New Roman" panose="02020603050405020304" pitchFamily="18" charset="0"/>
              <a:cs typeface="Times New Roman" panose="02020603050405020304" pitchFamily="18" charset="0"/>
            </a:endParaRPr>
          </a:p>
          <a:p>
            <a:endParaRPr lang="en-CA" sz="2400" b="1" dirty="0">
              <a:latin typeface="Times New Roman" panose="02020603050405020304" pitchFamily="18" charset="0"/>
              <a:cs typeface="Times New Roman" panose="02020603050405020304" pitchFamily="18" charset="0"/>
            </a:endParaRPr>
          </a:p>
        </p:txBody>
      </p:sp>
      <p:pic>
        <p:nvPicPr>
          <p:cNvPr id="9" name="Picture 8" descr="Resultado de imagen de uqtr logo png">
            <a:extLst>
              <a:ext uri="{FF2B5EF4-FFF2-40B4-BE49-F238E27FC236}">
                <a16:creationId xmlns:a16="http://schemas.microsoft.com/office/drawing/2014/main" id="{D939EEB3-0597-1ABA-7293-0328E8EE794C}"/>
              </a:ext>
            </a:extLst>
          </p:cNvPr>
          <p:cNvPicPr>
            <a:picLocks noChangeAspect="1" noChangeArrowheads="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0065" b="24055"/>
          <a:stretch/>
        </p:blipFill>
        <p:spPr bwMode="auto">
          <a:xfrm>
            <a:off x="8153400" y="1192413"/>
            <a:ext cx="2700339" cy="156962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F83F94F4-CE37-18A2-C5FF-53BADAC08D17}"/>
              </a:ext>
            </a:extLst>
          </p:cNvPr>
          <p:cNvPicPr>
            <a:picLocks noChangeAspect="1"/>
          </p:cNvPicPr>
          <p:nvPr>
            <p:custDataLst>
              <p:tags r:id="rId2"/>
            </p:custDataLst>
          </p:nvPr>
        </p:nvPicPr>
        <p:blipFill>
          <a:blip r:embed="rId5"/>
          <a:stretch>
            <a:fillRect/>
          </a:stretch>
        </p:blipFill>
        <p:spPr>
          <a:xfrm>
            <a:off x="8153400" y="2868183"/>
            <a:ext cx="2605772" cy="1389745"/>
          </a:xfrm>
          <a:prstGeom prst="rect">
            <a:avLst/>
          </a:prstGeom>
        </p:spPr>
      </p:pic>
      <p:pic>
        <p:nvPicPr>
          <p:cNvPr id="14" name="Picture 13">
            <a:extLst>
              <a:ext uri="{FF2B5EF4-FFF2-40B4-BE49-F238E27FC236}">
                <a16:creationId xmlns:a16="http://schemas.microsoft.com/office/drawing/2014/main" id="{101F0C52-CE31-AE85-C2AA-1A1ABE8B477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3400" y="4600184"/>
            <a:ext cx="2627835" cy="943567"/>
          </a:xfrm>
          <a:prstGeom prst="rect">
            <a:avLst/>
          </a:prstGeom>
        </p:spPr>
      </p:pic>
    </p:spTree>
    <p:extLst>
      <p:ext uri="{BB962C8B-B14F-4D97-AF65-F5344CB8AC3E}">
        <p14:creationId xmlns:p14="http://schemas.microsoft.com/office/powerpoint/2010/main" val="22688894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42675C0-4DED-4EFB-3E7B-0B983AE141C8}"/>
              </a:ext>
            </a:extLst>
          </p:cNvPr>
          <p:cNvSpPr>
            <a:spLocks noGrp="1"/>
          </p:cNvSpPr>
          <p:nvPr>
            <p:ph type="ftr" sz="quarter" idx="11"/>
          </p:nvPr>
        </p:nvSpPr>
        <p:spPr/>
        <p:txBody>
          <a:bodyPr/>
          <a:lstStyle/>
          <a:p>
            <a:endParaRPr lang="fr-CA"/>
          </a:p>
        </p:txBody>
      </p:sp>
      <p:sp>
        <p:nvSpPr>
          <p:cNvPr id="5" name="Slide Number Placeholder 4">
            <a:extLst>
              <a:ext uri="{FF2B5EF4-FFF2-40B4-BE49-F238E27FC236}">
                <a16:creationId xmlns:a16="http://schemas.microsoft.com/office/drawing/2014/main" id="{A715BB0B-537E-81F1-C16B-A28385A0BA89}"/>
              </a:ext>
            </a:extLst>
          </p:cNvPr>
          <p:cNvSpPr>
            <a:spLocks noGrp="1"/>
          </p:cNvSpPr>
          <p:nvPr>
            <p:ph type="sldNum" sz="quarter" idx="12"/>
          </p:nvPr>
        </p:nvSpPr>
        <p:spPr/>
        <p:txBody>
          <a:bodyPr/>
          <a:lstStyle/>
          <a:p>
            <a:fld id="{DB89D9A3-12E0-4804-80D3-9B5978894684}" type="slidenum">
              <a:rPr lang="fr-CA" smtClean="0"/>
              <a:t>18</a:t>
            </a:fld>
            <a:endParaRPr lang="fr-CA"/>
          </a:p>
        </p:txBody>
      </p:sp>
      <p:sp>
        <p:nvSpPr>
          <p:cNvPr id="6" name="Rectangle: Rounded Corners 5">
            <a:extLst>
              <a:ext uri="{FF2B5EF4-FFF2-40B4-BE49-F238E27FC236}">
                <a16:creationId xmlns:a16="http://schemas.microsoft.com/office/drawing/2014/main" id="{BA88BE5B-8940-FE3A-DC17-A3D91DAB89D3}"/>
              </a:ext>
            </a:extLst>
          </p:cNvPr>
          <p:cNvSpPr/>
          <p:nvPr/>
        </p:nvSpPr>
        <p:spPr>
          <a:xfrm>
            <a:off x="282804" y="556183"/>
            <a:ext cx="11368726" cy="5458120"/>
          </a:xfrm>
          <a:prstGeom prst="round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sz="2800" dirty="0">
                <a:ln>
                  <a:solidFill>
                    <a:schemeClr val="accent3">
                      <a:lumMod val="75000"/>
                    </a:schemeClr>
                  </a:solidFill>
                </a:ln>
                <a:solidFill>
                  <a:schemeClr val="accent3">
                    <a:lumMod val="50000"/>
                  </a:schemeClr>
                </a:solidFill>
                <a:effectLst>
                  <a:glow rad="228600">
                    <a:schemeClr val="accent6">
                      <a:satMod val="175000"/>
                      <a:alpha val="40000"/>
                    </a:schemeClr>
                  </a:glow>
                </a:effectLst>
              </a:rPr>
              <a:t>The adjective for metal is metallic, but not so for Iron, which is ironic.</a:t>
            </a:r>
            <a:r>
              <a:rPr lang="en-CA" sz="2000" dirty="0">
                <a:ln>
                  <a:solidFill>
                    <a:schemeClr val="accent3">
                      <a:lumMod val="75000"/>
                    </a:schemeClr>
                  </a:solidFill>
                </a:ln>
                <a:solidFill>
                  <a:schemeClr val="accent3">
                    <a:lumMod val="50000"/>
                  </a:schemeClr>
                </a:solidFill>
                <a:effectLst>
                  <a:glow rad="228600">
                    <a:schemeClr val="accent6">
                      <a:satMod val="175000"/>
                      <a:alpha val="40000"/>
                    </a:schemeClr>
                  </a:glow>
                </a:effectLst>
              </a:rPr>
              <a:t> </a:t>
            </a:r>
          </a:p>
          <a:p>
            <a:pPr algn="ctr"/>
            <a:endParaRPr lang="en-CA" dirty="0">
              <a:ln>
                <a:solidFill>
                  <a:schemeClr val="accent3">
                    <a:lumMod val="75000"/>
                  </a:schemeClr>
                </a:solidFill>
              </a:ln>
              <a:solidFill>
                <a:schemeClr val="accent3">
                  <a:lumMod val="50000"/>
                </a:schemeClr>
              </a:solidFill>
              <a:effectLst>
                <a:glow rad="228600">
                  <a:schemeClr val="accent6">
                    <a:satMod val="175000"/>
                    <a:alpha val="40000"/>
                  </a:schemeClr>
                </a:glow>
              </a:effectLst>
            </a:endParaRPr>
          </a:p>
          <a:p>
            <a:pPr algn="ctr"/>
            <a:endParaRPr lang="en-CA" dirty="0">
              <a:ln>
                <a:solidFill>
                  <a:schemeClr val="accent3">
                    <a:lumMod val="75000"/>
                  </a:schemeClr>
                </a:solidFill>
              </a:ln>
              <a:solidFill>
                <a:schemeClr val="accent3">
                  <a:lumMod val="50000"/>
                </a:schemeClr>
              </a:solidFill>
              <a:effectLst>
                <a:glow rad="228600">
                  <a:schemeClr val="accent6">
                    <a:satMod val="175000"/>
                    <a:alpha val="40000"/>
                  </a:schemeClr>
                </a:glow>
              </a:effectLst>
            </a:endParaRPr>
          </a:p>
          <a:p>
            <a:pPr algn="ctr"/>
            <a:r>
              <a:rPr lang="en-CA" sz="6000" dirty="0">
                <a:ln>
                  <a:solidFill>
                    <a:schemeClr val="accent3">
                      <a:lumMod val="75000"/>
                    </a:schemeClr>
                  </a:solidFill>
                </a:ln>
                <a:solidFill>
                  <a:schemeClr val="accent3">
                    <a:lumMod val="50000"/>
                  </a:schemeClr>
                </a:solidFill>
                <a:effectLst>
                  <a:glow rad="228600">
                    <a:schemeClr val="accent6">
                      <a:satMod val="175000"/>
                      <a:alpha val="40000"/>
                    </a:schemeClr>
                  </a:glow>
                </a:effectLst>
              </a:rPr>
              <a:t>Thank You!</a:t>
            </a:r>
          </a:p>
        </p:txBody>
      </p:sp>
    </p:spTree>
    <p:extLst>
      <p:ext uri="{BB962C8B-B14F-4D97-AF65-F5344CB8AC3E}">
        <p14:creationId xmlns:p14="http://schemas.microsoft.com/office/powerpoint/2010/main" val="3974563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5044D632-CAEE-CB65-4233-395D846349F3}"/>
              </a:ext>
            </a:extLst>
          </p:cNvPr>
          <p:cNvSpPr>
            <a:spLocks noGrp="1"/>
          </p:cNvSpPr>
          <p:nvPr>
            <p:ph type="sldNum" sz="quarter" idx="12"/>
          </p:nvPr>
        </p:nvSpPr>
        <p:spPr/>
        <p:txBody>
          <a:bodyPr/>
          <a:lstStyle/>
          <a:p>
            <a:fld id="{DB89D9A3-12E0-4804-80D3-9B5978894684}" type="slidenum">
              <a:rPr lang="fr-CA" smtClean="0"/>
              <a:t>19</a:t>
            </a:fld>
            <a:endParaRPr lang="fr-CA"/>
          </a:p>
        </p:txBody>
      </p:sp>
      <p:cxnSp>
        <p:nvCxnSpPr>
          <p:cNvPr id="8" name="Straight Connector 7">
            <a:extLst>
              <a:ext uri="{FF2B5EF4-FFF2-40B4-BE49-F238E27FC236}">
                <a16:creationId xmlns:a16="http://schemas.microsoft.com/office/drawing/2014/main" id="{9CEE8DA5-D401-AD79-281E-A1F3B87B6F31}"/>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9" name="TextBox 8">
            <a:extLst>
              <a:ext uri="{FF2B5EF4-FFF2-40B4-BE49-F238E27FC236}">
                <a16:creationId xmlns:a16="http://schemas.microsoft.com/office/drawing/2014/main" id="{B71254C0-BAA1-5438-5AD9-0A90593DFB9D}"/>
              </a:ext>
            </a:extLst>
          </p:cNvPr>
          <p:cNvSpPr txBox="1"/>
          <p:nvPr>
            <p:custDataLst>
              <p:tags r:id="rId1"/>
            </p:custDataLst>
          </p:nvPr>
        </p:nvSpPr>
        <p:spPr>
          <a:xfrm>
            <a:off x="838200" y="146204"/>
            <a:ext cx="2670218" cy="461665"/>
          </a:xfrm>
          <a:prstGeom prst="rect">
            <a:avLst/>
          </a:prstGeom>
          <a:noFill/>
        </p:spPr>
        <p:txBody>
          <a:bodyPr wrap="none" rtlCol="0">
            <a:spAutoFit/>
          </a:bodyPr>
          <a:lstStyle/>
          <a:p>
            <a:r>
              <a:rPr lang="en-CA" sz="2400" b="1" dirty="0">
                <a:solidFill>
                  <a:schemeClr val="accent6">
                    <a:lumMod val="50000"/>
                  </a:schemeClr>
                </a:solidFill>
              </a:rPr>
              <a:t>Sievert Apparatus</a:t>
            </a:r>
            <a:endParaRPr lang="fr-CA" sz="2400" b="1" dirty="0">
              <a:solidFill>
                <a:schemeClr val="accent6">
                  <a:lumMod val="50000"/>
                </a:schemeClr>
              </a:solidFill>
            </a:endParaRPr>
          </a:p>
        </p:txBody>
      </p:sp>
      <p:pic>
        <p:nvPicPr>
          <p:cNvPr id="2050" name="Picture 2" descr="Schematic of the custom built Sievert apparatus. ">
            <a:extLst>
              <a:ext uri="{FF2B5EF4-FFF2-40B4-BE49-F238E27FC236}">
                <a16:creationId xmlns:a16="http://schemas.microsoft.com/office/drawing/2014/main" id="{823FB0D2-6146-83A8-F7FB-D8810F247D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6352" y="646517"/>
            <a:ext cx="5105648" cy="3324205"/>
          </a:xfrm>
          <a:prstGeom prst="rect">
            <a:avLst/>
          </a:prstGeom>
          <a:noFill/>
          <a:extLst>
            <a:ext uri="{909E8E84-426E-40DD-AFC4-6F175D3DCCD1}">
              <a14:hiddenFill xmlns:a14="http://schemas.microsoft.com/office/drawing/2010/main">
                <a:solidFill>
                  <a:srgbClr val="FFFFFF"/>
                </a:solidFill>
              </a14:hiddenFill>
            </a:ext>
          </a:extLst>
        </p:spPr>
      </p:pic>
      <p:sp>
        <p:nvSpPr>
          <p:cNvPr id="10" name="Shape 5">
            <a:extLst>
              <a:ext uri="{FF2B5EF4-FFF2-40B4-BE49-F238E27FC236}">
                <a16:creationId xmlns:a16="http://schemas.microsoft.com/office/drawing/2014/main" id="{61B9BBA5-F8E3-386B-3371-9059BB66EC60}"/>
              </a:ext>
            </a:extLst>
          </p:cNvPr>
          <p:cNvSpPr/>
          <p:nvPr/>
        </p:nvSpPr>
        <p:spPr>
          <a:xfrm>
            <a:off x="153896" y="652768"/>
            <a:ext cx="6868696" cy="3324206"/>
          </a:xfrm>
          <a:prstGeom prst="roundRect">
            <a:avLst>
              <a:gd name="adj" fmla="val 1616"/>
            </a:avLst>
          </a:prstGeom>
          <a:solidFill>
            <a:srgbClr val="FFFFFF"/>
          </a:solidFill>
          <a:ln w="12700">
            <a:solidFill>
              <a:srgbClr val="D8DEE8"/>
            </a:solidFill>
            <a:prstDash val="solid"/>
          </a:ln>
          <a:effectLst>
            <a:outerShdw blurRad="19050" dist="12700" dir="2700000" algn="bl" rotWithShape="0">
              <a:srgbClr val="000000">
                <a:alpha val="12000"/>
              </a:srgbClr>
            </a:outerShdw>
          </a:effectLst>
        </p:spPr>
        <p:txBody>
          <a:bodyPr/>
          <a:lstStyle/>
          <a:p>
            <a:pPr marL="342900" indent="-396000">
              <a:buFont typeface="+mj-lt"/>
              <a:buAutoNum type="arabicPeriod"/>
            </a:pPr>
            <a:r>
              <a:rPr lang="en-CA" sz="1600" b="1" dirty="0">
                <a:solidFill>
                  <a:schemeClr val="accent3">
                    <a:lumMod val="50000"/>
                  </a:schemeClr>
                </a:solidFill>
              </a:rPr>
              <a:t> Gas reservoir: </a:t>
            </a:r>
            <a:r>
              <a:rPr lang="en-US" sz="1600" dirty="0"/>
              <a:t>The first chamber where a known amount of hydrogen is stored before being released to the sample.</a:t>
            </a:r>
            <a:endParaRPr lang="en-CA" sz="1600" dirty="0"/>
          </a:p>
          <a:p>
            <a:pPr marL="342900" indent="-396000">
              <a:buFont typeface="+mj-lt"/>
              <a:buAutoNum type="arabicPeriod"/>
            </a:pPr>
            <a:r>
              <a:rPr lang="en-CA" sz="1600" b="1" dirty="0">
                <a:solidFill>
                  <a:schemeClr val="accent3">
                    <a:lumMod val="50000"/>
                  </a:schemeClr>
                </a:solidFill>
              </a:rPr>
              <a:t>Sample reactor: T</a:t>
            </a:r>
            <a:r>
              <a:rPr lang="en-US" sz="1600" dirty="0"/>
              <a:t>he chamber where the solid material is placed. It is often surrounded by a furnace or cooling bath to control the hydrogenation temperature.</a:t>
            </a:r>
            <a:endParaRPr lang="en-CA" sz="1600" dirty="0"/>
          </a:p>
          <a:p>
            <a:pPr marL="342900" indent="-396000">
              <a:buFont typeface="+mj-lt"/>
              <a:buAutoNum type="arabicPeriod"/>
            </a:pPr>
            <a:r>
              <a:rPr lang="en-CA" sz="1600" b="1" dirty="0">
                <a:solidFill>
                  <a:schemeClr val="accent3">
                    <a:lumMod val="50000"/>
                  </a:schemeClr>
                </a:solidFill>
              </a:rPr>
              <a:t>Isolation valve: </a:t>
            </a:r>
            <a:r>
              <a:rPr lang="en-US" sz="1600" dirty="0"/>
              <a:t>The critical component that separates the two volumes. Opening this valve starts the expansion and subsequent hydrogenation.</a:t>
            </a:r>
            <a:endParaRPr lang="en-CA" sz="1600" dirty="0"/>
          </a:p>
          <a:p>
            <a:pPr marL="342900" indent="-396000">
              <a:buFont typeface="+mj-lt"/>
              <a:buAutoNum type="arabicPeriod"/>
            </a:pPr>
            <a:r>
              <a:rPr lang="en-CA" sz="1600" b="1" dirty="0">
                <a:solidFill>
                  <a:schemeClr val="accent3">
                    <a:lumMod val="50000"/>
                  </a:schemeClr>
                </a:solidFill>
              </a:rPr>
              <a:t>Pressure transducer</a:t>
            </a:r>
            <a:r>
              <a:rPr lang="en-CA" sz="1600" dirty="0"/>
              <a:t>: </a:t>
            </a:r>
            <a:r>
              <a:rPr lang="en-US" sz="1600" dirty="0"/>
              <a:t>Sensors that monitor the pressure drop as the material "soaks up" the hydrogen atoms into its crystal structure.</a:t>
            </a:r>
            <a:endParaRPr lang="en-CA" sz="1600" dirty="0"/>
          </a:p>
          <a:p>
            <a:pPr marL="342900" indent="-396000">
              <a:buFont typeface="+mj-lt"/>
              <a:buAutoNum type="arabicPeriod"/>
            </a:pPr>
            <a:r>
              <a:rPr lang="en-CA" sz="1600" b="1" dirty="0">
                <a:solidFill>
                  <a:schemeClr val="accent3">
                    <a:lumMod val="50000"/>
                  </a:schemeClr>
                </a:solidFill>
              </a:rPr>
              <a:t>Vacuum and inlet lines:</a:t>
            </a:r>
            <a:r>
              <a:rPr lang="en-US" sz="1600" dirty="0"/>
              <a:t>Used to purge the system and introduce fresh hydrogen or inert gases like Argon for volume calibration</a:t>
            </a:r>
            <a:endParaRPr lang="en-CA" sz="1600" dirty="0"/>
          </a:p>
        </p:txBody>
      </p:sp>
      <p:pic>
        <p:nvPicPr>
          <p:cNvPr id="2054" name="Picture 6">
            <a:extLst>
              <a:ext uri="{FF2B5EF4-FFF2-40B4-BE49-F238E27FC236}">
                <a16:creationId xmlns:a16="http://schemas.microsoft.com/office/drawing/2014/main" id="{97D349D0-7B9B-71A2-FA66-7328248D01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000" y="0"/>
            <a:ext cx="9525" cy="952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6" name="Diagram 15">
            <a:extLst>
              <a:ext uri="{FF2B5EF4-FFF2-40B4-BE49-F238E27FC236}">
                <a16:creationId xmlns:a16="http://schemas.microsoft.com/office/drawing/2014/main" id="{2F23AB16-6174-91A4-C460-998477FA7EBD}"/>
              </a:ext>
            </a:extLst>
          </p:cNvPr>
          <p:cNvGraphicFramePr/>
          <p:nvPr>
            <p:extLst>
              <p:ext uri="{D42A27DB-BD31-4B8C-83A1-F6EECF244321}">
                <p14:modId xmlns:p14="http://schemas.microsoft.com/office/powerpoint/2010/main" val="1665352408"/>
              </p:ext>
            </p:extLst>
          </p:nvPr>
        </p:nvGraphicFramePr>
        <p:xfrm>
          <a:off x="197485" y="4037591"/>
          <a:ext cx="9916408" cy="262210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3287708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A37AEB-80A0-CE9B-D9A3-57577B8C61AF}"/>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651E8DB9-2494-1789-6379-35AD846878C4}"/>
              </a:ext>
            </a:extLst>
          </p:cNvPr>
          <p:cNvSpPr>
            <a:spLocks noGrp="1"/>
          </p:cNvSpPr>
          <p:nvPr>
            <p:ph type="sldNum" sz="quarter" idx="12"/>
          </p:nvPr>
        </p:nvSpPr>
        <p:spPr/>
        <p:txBody>
          <a:bodyPr/>
          <a:lstStyle/>
          <a:p>
            <a:fld id="{DB89D9A3-12E0-4804-80D3-9B5978894684}" type="slidenum">
              <a:rPr lang="fr-CA" smtClean="0"/>
              <a:t>20</a:t>
            </a:fld>
            <a:endParaRPr lang="fr-CA"/>
          </a:p>
        </p:txBody>
      </p:sp>
      <p:cxnSp>
        <p:nvCxnSpPr>
          <p:cNvPr id="8" name="Straight Connector 7">
            <a:extLst>
              <a:ext uri="{FF2B5EF4-FFF2-40B4-BE49-F238E27FC236}">
                <a16:creationId xmlns:a16="http://schemas.microsoft.com/office/drawing/2014/main" id="{47165B81-98F3-40D6-00AE-528CED81D553}"/>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9" name="TextBox 8">
            <a:extLst>
              <a:ext uri="{FF2B5EF4-FFF2-40B4-BE49-F238E27FC236}">
                <a16:creationId xmlns:a16="http://schemas.microsoft.com/office/drawing/2014/main" id="{3EEF7AA6-5014-4615-60FD-160B00319FF5}"/>
              </a:ext>
            </a:extLst>
          </p:cNvPr>
          <p:cNvSpPr txBox="1"/>
          <p:nvPr>
            <p:custDataLst>
              <p:tags r:id="rId1"/>
            </p:custDataLst>
          </p:nvPr>
        </p:nvSpPr>
        <p:spPr>
          <a:xfrm>
            <a:off x="838200" y="146204"/>
            <a:ext cx="2670218" cy="461665"/>
          </a:xfrm>
          <a:prstGeom prst="rect">
            <a:avLst/>
          </a:prstGeom>
          <a:noFill/>
        </p:spPr>
        <p:txBody>
          <a:bodyPr wrap="none" rtlCol="0">
            <a:spAutoFit/>
          </a:bodyPr>
          <a:lstStyle/>
          <a:p>
            <a:r>
              <a:rPr lang="en-CA" sz="2400" b="1" dirty="0">
                <a:solidFill>
                  <a:schemeClr val="accent6">
                    <a:lumMod val="50000"/>
                  </a:schemeClr>
                </a:solidFill>
              </a:rPr>
              <a:t>Sievert Apparatus</a:t>
            </a:r>
            <a:endParaRPr lang="fr-CA" sz="2400" b="1" dirty="0">
              <a:solidFill>
                <a:schemeClr val="accent6">
                  <a:lumMod val="50000"/>
                </a:schemeClr>
              </a:solidFill>
            </a:endParaRPr>
          </a:p>
        </p:txBody>
      </p:sp>
      <p:pic>
        <p:nvPicPr>
          <p:cNvPr id="2054" name="Picture 6">
            <a:extLst>
              <a:ext uri="{FF2B5EF4-FFF2-40B4-BE49-F238E27FC236}">
                <a16:creationId xmlns:a16="http://schemas.microsoft.com/office/drawing/2014/main" id="{A58B3C9D-1834-366F-AF57-A04870D25B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000" y="0"/>
            <a:ext cx="9525" cy="9525"/>
          </a:xfrm>
          <a:prstGeom prst="rect">
            <a:avLst/>
          </a:prstGeom>
          <a:noFill/>
          <a:extLst>
            <a:ext uri="{909E8E84-426E-40DD-AFC4-6F175D3DCCD1}">
              <a14:hiddenFill xmlns:a14="http://schemas.microsoft.com/office/drawing/2010/main">
                <a:solidFill>
                  <a:srgbClr val="FFFFFF"/>
                </a:solidFill>
              </a14:hiddenFill>
            </a:ext>
          </a:extLst>
        </p:spPr>
      </p:pic>
      <p:sp>
        <p:nvSpPr>
          <p:cNvPr id="13" name="Shape 5">
            <a:extLst>
              <a:ext uri="{FF2B5EF4-FFF2-40B4-BE49-F238E27FC236}">
                <a16:creationId xmlns:a16="http://schemas.microsoft.com/office/drawing/2014/main" id="{5CD31F00-5B84-FAD0-B3A3-460E7AA81629}"/>
              </a:ext>
            </a:extLst>
          </p:cNvPr>
          <p:cNvSpPr/>
          <p:nvPr/>
        </p:nvSpPr>
        <p:spPr>
          <a:xfrm>
            <a:off x="136525" y="736172"/>
            <a:ext cx="6002216" cy="2586104"/>
          </a:xfrm>
          <a:prstGeom prst="roundRect">
            <a:avLst>
              <a:gd name="adj" fmla="val 1616"/>
            </a:avLst>
          </a:prstGeom>
          <a:solidFill>
            <a:srgbClr val="FFFFFF"/>
          </a:solidFill>
          <a:ln w="12700">
            <a:solidFill>
              <a:srgbClr val="D8DEE8"/>
            </a:solidFill>
            <a:prstDash val="solid"/>
          </a:ln>
          <a:effectLst>
            <a:outerShdw blurRad="19050" dist="12700" dir="2700000" algn="bl" rotWithShape="0">
              <a:srgbClr val="000000">
                <a:alpha val="12000"/>
              </a:srgbClr>
            </a:outerShdw>
          </a:effectLst>
        </p:spPr>
        <p:txBody>
          <a:bodyPr/>
          <a:lstStyle/>
          <a:p>
            <a:pPr algn="ctr"/>
            <a:r>
              <a:rPr lang="en-CA" b="1" i="1" dirty="0">
                <a:solidFill>
                  <a:schemeClr val="accent3">
                    <a:lumMod val="50000"/>
                  </a:schemeClr>
                </a:solidFill>
              </a:rPr>
              <a:t>Goal: </a:t>
            </a:r>
            <a:r>
              <a:rPr lang="el-GR" b="1" i="1" dirty="0">
                <a:solidFill>
                  <a:schemeClr val="accent3">
                    <a:lumMod val="50000"/>
                  </a:schemeClr>
                </a:solidFill>
              </a:rPr>
              <a:t>Δ</a:t>
            </a:r>
            <a:r>
              <a:rPr lang="en-CA" b="1" i="1" dirty="0" err="1">
                <a:solidFill>
                  <a:schemeClr val="accent3">
                    <a:lumMod val="50000"/>
                  </a:schemeClr>
                </a:solidFill>
              </a:rPr>
              <a:t>n</a:t>
            </a:r>
            <a:r>
              <a:rPr lang="en-CA" sz="1050" b="1" i="1" dirty="0" err="1">
                <a:solidFill>
                  <a:schemeClr val="accent3">
                    <a:lumMod val="50000"/>
                  </a:schemeClr>
                </a:solidFill>
              </a:rPr>
              <a:t>a</a:t>
            </a:r>
            <a:r>
              <a:rPr lang="en-CA" b="1" i="1" dirty="0">
                <a:solidFill>
                  <a:schemeClr val="accent3">
                    <a:lumMod val="50000"/>
                  </a:schemeClr>
                </a:solidFill>
              </a:rPr>
              <a:t>= </a:t>
            </a:r>
            <a:r>
              <a:rPr lang="en-CA" b="1" i="1" dirty="0" err="1">
                <a:solidFill>
                  <a:schemeClr val="accent3">
                    <a:lumMod val="50000"/>
                  </a:schemeClr>
                </a:solidFill>
              </a:rPr>
              <a:t>n</a:t>
            </a:r>
            <a:r>
              <a:rPr lang="en-CA" sz="1100" b="1" i="1" dirty="0" err="1">
                <a:solidFill>
                  <a:schemeClr val="accent3">
                    <a:lumMod val="50000"/>
                  </a:schemeClr>
                </a:solidFill>
              </a:rPr>
              <a:t>initial</a:t>
            </a:r>
            <a:r>
              <a:rPr lang="en-CA" b="1" i="1" dirty="0">
                <a:solidFill>
                  <a:schemeClr val="accent3">
                    <a:lumMod val="50000"/>
                  </a:schemeClr>
                </a:solidFill>
              </a:rPr>
              <a:t> - </a:t>
            </a:r>
            <a:r>
              <a:rPr lang="en-CA" b="1" i="1" dirty="0" err="1">
                <a:solidFill>
                  <a:schemeClr val="accent3">
                    <a:lumMod val="50000"/>
                  </a:schemeClr>
                </a:solidFill>
              </a:rPr>
              <a:t>n</a:t>
            </a:r>
            <a:r>
              <a:rPr lang="en-CA" sz="1050" b="1" i="1" dirty="0" err="1">
                <a:solidFill>
                  <a:schemeClr val="accent3">
                    <a:lumMod val="50000"/>
                  </a:schemeClr>
                </a:solidFill>
              </a:rPr>
              <a:t>final</a:t>
            </a:r>
            <a:endParaRPr lang="en-CA" b="1" i="1" dirty="0">
              <a:solidFill>
                <a:schemeClr val="accent3">
                  <a:lumMod val="50000"/>
                </a:schemeClr>
              </a:solidFill>
            </a:endParaRPr>
          </a:p>
        </p:txBody>
      </p:sp>
      <mc:AlternateContent xmlns:mc="http://schemas.openxmlformats.org/markup-compatibility/2006" xmlns:a14="http://schemas.microsoft.com/office/drawing/2010/main">
        <mc:Choice Requires="a14">
          <p:sp>
            <p:nvSpPr>
              <p:cNvPr id="14" name="Rectangle 5">
                <a:extLst>
                  <a:ext uri="{FF2B5EF4-FFF2-40B4-BE49-F238E27FC236}">
                    <a16:creationId xmlns:a16="http://schemas.microsoft.com/office/drawing/2014/main" id="{21F9C7A7-AEE6-BA3B-0A33-5CFA50BA9CF1}"/>
                  </a:ext>
                </a:extLst>
              </p:cNvPr>
              <p:cNvSpPr>
                <a:spLocks noChangeArrowheads="1"/>
              </p:cNvSpPr>
              <p:nvPr/>
            </p:nvSpPr>
            <p:spPr bwMode="auto">
              <a:xfrm>
                <a:off x="136525" y="956669"/>
                <a:ext cx="5959475" cy="2420406"/>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solidFill>
                      <a:schemeClr val="accent3">
                        <a:lumMod val="50000"/>
                      </a:schemeClr>
                    </a:solidFill>
                    <a:effectLst/>
                    <a:latin typeface="Aptos" panose="020B0004020202020204" pitchFamily="34" charset="0"/>
                  </a:rPr>
                  <a:t>Step A: Initial State (Gas in Reference Cell only)</a:t>
                </a:r>
                <a:br>
                  <a:rPr kumimoji="0" lang="en-US" altLang="en-US" sz="1600" b="0" i="0" u="none" strike="noStrike" cap="none" normalizeH="0" baseline="0" dirty="0">
                    <a:ln>
                      <a:noFill/>
                    </a:ln>
                    <a:solidFill>
                      <a:schemeClr val="tx1"/>
                    </a:solidFill>
                    <a:effectLst/>
                    <a:latin typeface="Aptos" panose="020B0004020202020204" pitchFamily="34" charset="0"/>
                  </a:rPr>
                </a:br>
                <a:r>
                  <a:rPr kumimoji="0" lang="en-US" altLang="en-US" sz="1600" b="0" i="0" u="none" strike="noStrike" cap="none" normalizeH="0" baseline="0" dirty="0">
                    <a:ln>
                      <a:noFill/>
                    </a:ln>
                    <a:solidFill>
                      <a:schemeClr val="tx1"/>
                    </a:solidFill>
                    <a:effectLst/>
                    <a:latin typeface="Aptos" panose="020B0004020202020204" pitchFamily="34" charset="0"/>
                  </a:rPr>
                  <a:t>Before opening the valve to the sample, you calculate the moles of gas in the reference volume</a:t>
                </a:r>
              </a:p>
              <a:p>
                <a:pPr marL="0" marR="0" lvl="0" indent="0"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𝑛</m:t>
                          </m:r>
                        </m:e>
                        <m:sub>
                          <m:r>
                            <a:rPr kumimoji="0" lang="en-CA" altLang="en-US" b="0" i="1" u="none" strike="noStrike" cap="none" normalizeH="0" baseline="0" smtClean="0">
                              <a:ln>
                                <a:noFill/>
                              </a:ln>
                              <a:solidFill>
                                <a:schemeClr val="tx1"/>
                              </a:solidFill>
                              <a:effectLst/>
                              <a:latin typeface="Cambria Math" panose="02040503050406030204" pitchFamily="18" charset="0"/>
                            </a:rPr>
                            <m:t>𝑖𝑛𝑖𝑡𝑖𝑎𝑙</m:t>
                          </m:r>
                        </m:sub>
                      </m:sSub>
                      <m:r>
                        <a:rPr kumimoji="0" lang="en-US" altLang="en-US" b="0" i="1" u="none" strike="noStrike" cap="none" normalizeH="0" baseline="0" smtClean="0">
                          <a:ln>
                            <a:noFill/>
                          </a:ln>
                          <a:solidFill>
                            <a:schemeClr val="tx1"/>
                          </a:solidFill>
                          <a:effectLst/>
                          <a:latin typeface="Cambria Math" panose="02040503050406030204" pitchFamily="18" charset="0"/>
                        </a:rPr>
                        <m:t>=</m:t>
                      </m:r>
                      <m:f>
                        <m:fPr>
                          <m:ctrlPr>
                            <a:rPr kumimoji="0" lang="en-US" altLang="en-US" b="0" i="1" u="none" strike="noStrike" cap="none" normalizeH="0" baseline="0" smtClean="0">
                              <a:ln>
                                <a:noFill/>
                              </a:ln>
                              <a:solidFill>
                                <a:schemeClr val="tx1"/>
                              </a:solidFill>
                              <a:effectLst/>
                              <a:latin typeface="Cambria Math" panose="02040503050406030204" pitchFamily="18" charset="0"/>
                            </a:rPr>
                          </m:ctrlPr>
                        </m:fPr>
                        <m:num>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𝑃</m:t>
                              </m:r>
                            </m:e>
                            <m:sub>
                              <m:r>
                                <a:rPr kumimoji="0" lang="en-CA" altLang="en-US" b="0" i="1" u="none" strike="noStrike" cap="none" normalizeH="0" baseline="0" smtClean="0">
                                  <a:ln>
                                    <a:noFill/>
                                  </a:ln>
                                  <a:solidFill>
                                    <a:schemeClr val="tx1"/>
                                  </a:solidFill>
                                  <a:effectLst/>
                                  <a:latin typeface="Cambria Math" panose="02040503050406030204" pitchFamily="18" charset="0"/>
                                </a:rPr>
                                <m:t>1</m:t>
                              </m:r>
                            </m:sub>
                          </m:sSub>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𝑉</m:t>
                              </m:r>
                            </m:e>
                            <m:sub>
                              <m:r>
                                <a:rPr kumimoji="0" lang="en-CA" altLang="en-US" b="0" i="1" u="none" strike="noStrike" cap="none" normalizeH="0" baseline="0" smtClean="0">
                                  <a:ln>
                                    <a:noFill/>
                                  </a:ln>
                                  <a:solidFill>
                                    <a:schemeClr val="tx1"/>
                                  </a:solidFill>
                                  <a:effectLst/>
                                  <a:latin typeface="Cambria Math" panose="02040503050406030204" pitchFamily="18" charset="0"/>
                                </a:rPr>
                                <m:t>𝑟𝑒𝑓</m:t>
                              </m:r>
                            </m:sub>
                          </m:sSub>
                        </m:num>
                        <m:den>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𝑅𝑇</m:t>
                              </m:r>
                            </m:e>
                            <m:sub>
                              <m:r>
                                <a:rPr kumimoji="0" lang="en-CA" altLang="en-US" b="0" i="1" u="none" strike="noStrike" cap="none" normalizeH="0" baseline="0" smtClean="0">
                                  <a:ln>
                                    <a:noFill/>
                                  </a:ln>
                                  <a:solidFill>
                                    <a:schemeClr val="tx1"/>
                                  </a:solidFill>
                                  <a:effectLst/>
                                  <a:latin typeface="Cambria Math" panose="02040503050406030204" pitchFamily="18" charset="0"/>
                                </a:rPr>
                                <m:t>𝑟𝑒𝑓</m:t>
                              </m:r>
                            </m:sub>
                          </m:sSub>
                        </m:den>
                      </m:f>
                    </m:oMath>
                  </m:oMathPara>
                </a14:m>
                <a:endParaRPr kumimoji="0" lang="en-US" altLang="en-US" b="0" i="0" u="none" strike="noStrike" cap="none" normalizeH="0" baseline="0" dirty="0">
                  <a:ln>
                    <a:noFill/>
                  </a:ln>
                  <a:solidFill>
                    <a:schemeClr val="tx1"/>
                  </a:solidFill>
                  <a:effectLst/>
                  <a:latin typeface="Aptos" panose="020B00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ptos" panose="020B0004020202020204" pitchFamily="34" charset="0"/>
                </a:endParaRPr>
              </a:p>
              <a:p>
                <a:pPr lvl="0" eaLnBrk="0" fontAlgn="base" hangingPunct="0">
                  <a:spcBef>
                    <a:spcPct val="0"/>
                  </a:spcBef>
                  <a:spcAft>
                    <a:spcPct val="0"/>
                  </a:spcAft>
                </a:pPr>
                <a:r>
                  <a:rPr kumimoji="0" lang="en-US" altLang="en-US" sz="1600" b="0" i="0" u="none" strike="noStrike" cap="none" normalizeH="0" baseline="0" dirty="0">
                    <a:ln>
                      <a:noFill/>
                    </a:ln>
                    <a:solidFill>
                      <a:schemeClr val="tx1"/>
                    </a:solidFill>
                    <a:effectLst/>
                    <a:latin typeface="Aptos" panose="020B0004020202020204" pitchFamily="34" charset="0"/>
                  </a:rPr>
                  <a:t>P</a:t>
                </a:r>
                <a:r>
                  <a:rPr kumimoji="0" lang="en-US" altLang="en-US" sz="1200" b="0" i="0" u="none" strike="noStrike" cap="none" normalizeH="0" baseline="0" dirty="0">
                    <a:ln>
                      <a:noFill/>
                    </a:ln>
                    <a:solidFill>
                      <a:schemeClr val="tx1"/>
                    </a:solidFill>
                    <a:effectLst/>
                    <a:latin typeface="Aptos" panose="020B0004020202020204" pitchFamily="34" charset="0"/>
                  </a:rPr>
                  <a:t>1</a:t>
                </a:r>
                <a:r>
                  <a:rPr kumimoji="0" lang="en-US" altLang="en-US" sz="1600" b="0" i="0" u="none" strike="noStrike" cap="none" normalizeH="0" baseline="0" dirty="0">
                    <a:ln>
                      <a:noFill/>
                    </a:ln>
                    <a:solidFill>
                      <a:schemeClr val="tx1"/>
                    </a:solidFill>
                    <a:effectLst/>
                    <a:latin typeface="Aptos" panose="020B0004020202020204" pitchFamily="34" charset="0"/>
                  </a:rPr>
                  <a:t>: </a:t>
                </a:r>
                <a:r>
                  <a:rPr lang="en-US" sz="1600" dirty="0"/>
                  <a:t>Initial pressure in the reference cell.</a:t>
                </a:r>
                <a:endParaRPr kumimoji="0" lang="en-US" altLang="en-US" sz="1600" b="0" i="0" u="none" strike="noStrike" cap="none" normalizeH="0" baseline="0" dirty="0">
                  <a:ln>
                    <a:noFill/>
                  </a:ln>
                  <a:solidFill>
                    <a:schemeClr val="tx1"/>
                  </a:solidFill>
                  <a:effectLst/>
                  <a:latin typeface="Aptos" panose="020B0004020202020204" pitchFamily="34" charset="0"/>
                </a:endParaRPr>
              </a:p>
              <a:p>
                <a:pPr lvl="0" eaLnBrk="0" fontAlgn="base" hangingPunct="0">
                  <a:spcBef>
                    <a:spcPct val="0"/>
                  </a:spcBef>
                  <a:spcAft>
                    <a:spcPct val="0"/>
                  </a:spcAft>
                </a:pPr>
                <a:r>
                  <a:rPr lang="en-US" altLang="en-US" sz="1600" dirty="0" err="1">
                    <a:latin typeface="Aptos" panose="020B0004020202020204" pitchFamily="34" charset="0"/>
                  </a:rPr>
                  <a:t>T</a:t>
                </a:r>
                <a:r>
                  <a:rPr lang="en-US" altLang="en-US" sz="1200" dirty="0" err="1">
                    <a:latin typeface="Aptos" panose="020B0004020202020204" pitchFamily="34" charset="0"/>
                  </a:rPr>
                  <a:t>ref</a:t>
                </a:r>
                <a:r>
                  <a:rPr lang="en-US" altLang="en-US" sz="1200" dirty="0">
                    <a:latin typeface="Aptos" panose="020B0004020202020204" pitchFamily="34" charset="0"/>
                  </a:rPr>
                  <a:t>: </a:t>
                </a:r>
                <a:r>
                  <a:rPr lang="en-US" sz="1600" dirty="0"/>
                  <a:t>Temperature of the reference cell.</a:t>
                </a:r>
                <a:endParaRPr lang="en-US" altLang="en-US" sz="1600" dirty="0">
                  <a:latin typeface="Aptos" panose="020B00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chemeClr val="tx1"/>
                    </a:solidFill>
                    <a:effectLst/>
                    <a:latin typeface="Aptos" panose="020B0004020202020204" pitchFamily="34" charset="0"/>
                  </a:rPr>
                  <a:t>R: Gas constant</a:t>
                </a:r>
              </a:p>
            </p:txBody>
          </p:sp>
        </mc:Choice>
        <mc:Fallback xmlns="">
          <p:sp>
            <p:nvSpPr>
              <p:cNvPr id="14" name="Rectangle 5">
                <a:extLst>
                  <a:ext uri="{FF2B5EF4-FFF2-40B4-BE49-F238E27FC236}">
                    <a16:creationId xmlns:a16="http://schemas.microsoft.com/office/drawing/2014/main" id="{21F9C7A7-AEE6-BA3B-0A33-5CFA50BA9CF1}"/>
                  </a:ext>
                </a:extLst>
              </p:cNvPr>
              <p:cNvSpPr>
                <a:spLocks noRot="1" noChangeAspect="1" noMove="1" noResize="1" noEditPoints="1" noAdjustHandles="1" noChangeArrowheads="1" noChangeShapeType="1" noTextEdit="1"/>
              </p:cNvSpPr>
              <p:nvPr/>
            </p:nvSpPr>
            <p:spPr bwMode="auto">
              <a:xfrm>
                <a:off x="136525" y="956669"/>
                <a:ext cx="5959475" cy="2420406"/>
              </a:xfrm>
              <a:prstGeom prst="rect">
                <a:avLst/>
              </a:prstGeom>
              <a:blipFill>
                <a:blip r:embed="rId4"/>
                <a:stretch>
                  <a:fillRect l="-511" t="-252" r="-1022" b="-277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CA">
                    <a:noFill/>
                  </a:rPr>
                  <a:t> </a:t>
                </a:r>
              </a:p>
            </p:txBody>
          </p:sp>
        </mc:Fallback>
      </mc:AlternateContent>
      <p:grpSp>
        <p:nvGrpSpPr>
          <p:cNvPr id="7" name="Group 6">
            <a:extLst>
              <a:ext uri="{FF2B5EF4-FFF2-40B4-BE49-F238E27FC236}">
                <a16:creationId xmlns:a16="http://schemas.microsoft.com/office/drawing/2014/main" id="{4CB23FFA-1D5A-BDEA-44FF-9BC3991CB57C}"/>
              </a:ext>
            </a:extLst>
          </p:cNvPr>
          <p:cNvGrpSpPr/>
          <p:nvPr/>
        </p:nvGrpSpPr>
        <p:grpSpPr>
          <a:xfrm>
            <a:off x="6290368" y="732187"/>
            <a:ext cx="5901632" cy="2664063"/>
            <a:chOff x="143497" y="3608072"/>
            <a:chExt cx="6657635" cy="2928408"/>
          </a:xfrm>
        </p:grpSpPr>
        <p:sp>
          <p:nvSpPr>
            <p:cNvPr id="3" name="Shape 5">
              <a:extLst>
                <a:ext uri="{FF2B5EF4-FFF2-40B4-BE49-F238E27FC236}">
                  <a16:creationId xmlns:a16="http://schemas.microsoft.com/office/drawing/2014/main" id="{A5FFDE6A-53CC-3227-ED69-0023F5835938}"/>
                </a:ext>
              </a:extLst>
            </p:cNvPr>
            <p:cNvSpPr/>
            <p:nvPr/>
          </p:nvSpPr>
          <p:spPr>
            <a:xfrm>
              <a:off x="143497" y="3612452"/>
              <a:ext cx="6585428" cy="2842710"/>
            </a:xfrm>
            <a:prstGeom prst="roundRect">
              <a:avLst>
                <a:gd name="adj" fmla="val 1616"/>
              </a:avLst>
            </a:prstGeom>
            <a:solidFill>
              <a:srgbClr val="FFFFFF"/>
            </a:solidFill>
            <a:ln w="12700">
              <a:solidFill>
                <a:srgbClr val="D8DEE8"/>
              </a:solidFill>
              <a:prstDash val="solid"/>
            </a:ln>
            <a:effectLst>
              <a:outerShdw blurRad="19050" dist="12700" dir="2700000" algn="bl" rotWithShape="0">
                <a:srgbClr val="000000">
                  <a:alpha val="12000"/>
                </a:srgbClr>
              </a:outerShdw>
            </a:effectLst>
          </p:spPr>
          <p:txBody>
            <a:bodyPr/>
            <a:lstStyle/>
            <a:p>
              <a:pPr algn="ctr"/>
              <a:endParaRPr lang="en-CA" b="1" i="1" dirty="0">
                <a:solidFill>
                  <a:schemeClr val="accent3">
                    <a:lumMod val="50000"/>
                  </a:schemeClr>
                </a:solidFill>
              </a:endParaRPr>
            </a:p>
          </p:txBody>
        </p:sp>
        <mc:AlternateContent xmlns:mc="http://schemas.openxmlformats.org/markup-compatibility/2006" xmlns:a14="http://schemas.microsoft.com/office/drawing/2010/main">
          <mc:Choice Requires="a14">
            <p:sp>
              <p:nvSpPr>
                <p:cNvPr id="4" name="Rectangle 5">
                  <a:extLst>
                    <a:ext uri="{FF2B5EF4-FFF2-40B4-BE49-F238E27FC236}">
                      <a16:creationId xmlns:a16="http://schemas.microsoft.com/office/drawing/2014/main" id="{DD56C6C7-10C8-34FE-313F-1C317CDB1E23}"/>
                    </a:ext>
                  </a:extLst>
                </p:cNvPr>
                <p:cNvSpPr>
                  <a:spLocks noChangeArrowheads="1"/>
                </p:cNvSpPr>
                <p:nvPr/>
              </p:nvSpPr>
              <p:spPr bwMode="auto">
                <a:xfrm>
                  <a:off x="342322" y="3608072"/>
                  <a:ext cx="6458810" cy="2928408"/>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sz="1600" b="1" dirty="0">
                      <a:solidFill>
                        <a:schemeClr val="accent3">
                          <a:lumMod val="50000"/>
                        </a:schemeClr>
                      </a:solidFill>
                    </a:rPr>
                    <a:t>Step B: Final State (Gas expanded into Sample Cell)</a:t>
                  </a:r>
                </a:p>
                <a:p>
                  <a:pPr lvl="0" eaLnBrk="0" fontAlgn="base" hangingPunct="0">
                    <a:spcBef>
                      <a:spcPct val="0"/>
                    </a:spcBef>
                    <a:spcAft>
                      <a:spcPct val="0"/>
                    </a:spcAft>
                  </a:pPr>
                  <a14:m>
                    <m:oMathPara xmlns:m="http://schemas.openxmlformats.org/officeDocument/2006/math">
                      <m:oMathParaPr>
                        <m:jc m:val="centerGroup"/>
                      </m:oMathParaPr>
                      <m:oMath xmlns:m="http://schemas.openxmlformats.org/officeDocument/2006/math">
                        <m:r>
                          <m:rPr>
                            <m:nor/>
                          </m:rPr>
                          <a:rPr lang="en-US" altLang="en-US" sz="1600" dirty="0">
                            <a:latin typeface="Aptos" panose="020B0004020202020204" pitchFamily="34" charset="0"/>
                          </a:rPr>
                          <m:t>After</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valve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is</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opened</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and</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system</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reaches</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equilibrium</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gas</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occupies</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both</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reference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volume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and</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void</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volume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of</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the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sample</m:t>
                        </m:r>
                        <m:r>
                          <m:rPr>
                            <m:nor/>
                          </m:rPr>
                          <a:rPr lang="en-US" altLang="en-US" sz="1600" dirty="0">
                            <a:latin typeface="Aptos" panose="020B0004020202020204" pitchFamily="34" charset="0"/>
                          </a:rPr>
                          <m:t> </m:t>
                        </m:r>
                        <m:r>
                          <m:rPr>
                            <m:nor/>
                          </m:rPr>
                          <a:rPr lang="en-US" altLang="en-US" sz="1600" dirty="0">
                            <a:latin typeface="Aptos" panose="020B0004020202020204" pitchFamily="34" charset="0"/>
                          </a:rPr>
                          <m:t>cell</m:t>
                        </m:r>
                        <m:r>
                          <m:rPr>
                            <m:nor/>
                          </m:rPr>
                          <a:rPr lang="en-US" altLang="en-US" sz="1600" dirty="0">
                            <a:latin typeface="Aptos" panose="020B0004020202020204" pitchFamily="34" charset="0"/>
                          </a:rPr>
                          <m:t>:</m:t>
                        </m:r>
                      </m:oMath>
                    </m:oMathPara>
                  </a14:m>
                  <a:endParaRPr lang="en-CA" altLang="en-US" sz="1600" dirty="0">
                    <a:latin typeface="Aptos" panose="020B0004020202020204" pitchFamily="34" charset="0"/>
                  </a:endParaRPr>
                </a:p>
                <a:p>
                  <a:pPr lvl="0" eaLnBrk="0" fontAlgn="base" hangingPunct="0">
                    <a:spcBef>
                      <a:spcPct val="0"/>
                    </a:spcBef>
                    <a:spcAft>
                      <a:spcPct val="0"/>
                    </a:spcAft>
                  </a:pPr>
                  <a14:m>
                    <m:oMathPara xmlns:m="http://schemas.openxmlformats.org/officeDocument/2006/math">
                      <m:oMathParaPr>
                        <m:jc m:val="centerGroup"/>
                      </m:oMathParaPr>
                      <m:oMath xmlns:m="http://schemas.openxmlformats.org/officeDocument/2006/math">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𝑛</m:t>
                            </m:r>
                          </m:e>
                          <m:sub>
                            <m:r>
                              <a:rPr kumimoji="0" lang="en-CA" altLang="en-US" b="0" i="1" u="none" strike="noStrike" cap="none" normalizeH="0" baseline="0" smtClean="0">
                                <a:ln>
                                  <a:noFill/>
                                </a:ln>
                                <a:solidFill>
                                  <a:schemeClr val="tx1"/>
                                </a:solidFill>
                                <a:effectLst/>
                                <a:latin typeface="Cambria Math" panose="02040503050406030204" pitchFamily="18" charset="0"/>
                              </a:rPr>
                              <m:t>𝑓𝑖𝑛𝑎𝑙</m:t>
                            </m:r>
                          </m:sub>
                        </m:sSub>
                        <m:r>
                          <a:rPr kumimoji="0" lang="en-US" altLang="en-US" b="0" i="1" u="none" strike="noStrike" cap="none" normalizeH="0" baseline="0" smtClean="0">
                            <a:ln>
                              <a:noFill/>
                            </a:ln>
                            <a:solidFill>
                              <a:schemeClr val="tx1"/>
                            </a:solidFill>
                            <a:effectLst/>
                            <a:latin typeface="Cambria Math" panose="02040503050406030204" pitchFamily="18" charset="0"/>
                          </a:rPr>
                          <m:t>=</m:t>
                        </m:r>
                        <m:f>
                          <m:fPr>
                            <m:ctrlPr>
                              <a:rPr kumimoji="0" lang="en-US" altLang="en-US" b="0" i="1" u="none" strike="noStrike" cap="none" normalizeH="0" baseline="0" smtClean="0">
                                <a:ln>
                                  <a:noFill/>
                                </a:ln>
                                <a:solidFill>
                                  <a:schemeClr val="tx1"/>
                                </a:solidFill>
                                <a:effectLst/>
                                <a:latin typeface="Cambria Math" panose="02040503050406030204" pitchFamily="18" charset="0"/>
                              </a:rPr>
                            </m:ctrlPr>
                          </m:fPr>
                          <m:num>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𝑃</m:t>
                                </m:r>
                              </m:e>
                              <m:sub>
                                <m:r>
                                  <a:rPr kumimoji="0" lang="en-CA" altLang="en-US" b="0" i="1" u="none" strike="noStrike" cap="none" normalizeH="0" baseline="0" smtClean="0">
                                    <a:ln>
                                      <a:noFill/>
                                    </a:ln>
                                    <a:solidFill>
                                      <a:schemeClr val="tx1"/>
                                    </a:solidFill>
                                    <a:effectLst/>
                                    <a:latin typeface="Cambria Math" panose="02040503050406030204" pitchFamily="18" charset="0"/>
                                  </a:rPr>
                                  <m:t>2</m:t>
                                </m:r>
                              </m:sub>
                            </m:sSub>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m:t>
                                </m:r>
                                <m:r>
                                  <a:rPr kumimoji="0" lang="en-CA" altLang="en-US" b="0" i="1" u="none" strike="noStrike" cap="none" normalizeH="0" baseline="0" smtClean="0">
                                    <a:ln>
                                      <a:noFill/>
                                    </a:ln>
                                    <a:solidFill>
                                      <a:schemeClr val="tx1"/>
                                    </a:solidFill>
                                    <a:effectLst/>
                                    <a:latin typeface="Cambria Math" panose="02040503050406030204" pitchFamily="18" charset="0"/>
                                  </a:rPr>
                                  <m:t>𝑉</m:t>
                                </m:r>
                              </m:e>
                              <m:sub>
                                <m:r>
                                  <a:rPr kumimoji="0" lang="en-CA" altLang="en-US" b="0" i="1" u="none" strike="noStrike" cap="none" normalizeH="0" baseline="0" smtClean="0">
                                    <a:ln>
                                      <a:noFill/>
                                    </a:ln>
                                    <a:solidFill>
                                      <a:schemeClr val="tx1"/>
                                    </a:solidFill>
                                    <a:effectLst/>
                                    <a:latin typeface="Cambria Math" panose="02040503050406030204" pitchFamily="18" charset="0"/>
                                  </a:rPr>
                                  <m:t>𝑟𝑒𝑓</m:t>
                                </m:r>
                              </m:sub>
                            </m:sSub>
                            <m:r>
                              <a:rPr kumimoji="0" lang="en-CA" altLang="en-US" b="0" i="1" u="none" strike="noStrike" cap="none" normalizeH="0" baseline="0" smtClean="0">
                                <a:ln>
                                  <a:noFill/>
                                </a:ln>
                                <a:solidFill>
                                  <a:schemeClr val="tx1"/>
                                </a:solidFill>
                                <a:effectLst/>
                                <a:latin typeface="Cambria Math" panose="02040503050406030204" pitchFamily="18" charset="0"/>
                              </a:rPr>
                              <m:t>+</m:t>
                            </m:r>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𝑉</m:t>
                                </m:r>
                              </m:e>
                              <m:sub>
                                <m:r>
                                  <a:rPr kumimoji="0" lang="en-CA" altLang="en-US" b="0" i="1" u="none" strike="noStrike" cap="none" normalizeH="0" baseline="0" smtClean="0">
                                    <a:ln>
                                      <a:noFill/>
                                    </a:ln>
                                    <a:solidFill>
                                      <a:schemeClr val="tx1"/>
                                    </a:solidFill>
                                    <a:effectLst/>
                                    <a:latin typeface="Cambria Math" panose="02040503050406030204" pitchFamily="18" charset="0"/>
                                  </a:rPr>
                                  <m:t>𝑣𝑜𝑖𝑑</m:t>
                                </m:r>
                              </m:sub>
                            </m:sSub>
                            <m:r>
                              <a:rPr kumimoji="0" lang="en-CA" altLang="en-US" b="0" i="1" u="none" strike="noStrike" cap="none" normalizeH="0" baseline="0" smtClean="0">
                                <a:ln>
                                  <a:noFill/>
                                </a:ln>
                                <a:solidFill>
                                  <a:schemeClr val="tx1"/>
                                </a:solidFill>
                                <a:effectLst/>
                                <a:latin typeface="Cambria Math" panose="02040503050406030204" pitchFamily="18" charset="0"/>
                              </a:rPr>
                              <m:t>)</m:t>
                            </m:r>
                          </m:num>
                          <m:den>
                            <m:sSub>
                              <m:sSubPr>
                                <m:ctrlPr>
                                  <a:rPr kumimoji="0" lang="en-US" altLang="en-US" b="0" i="1" u="none" strike="noStrike" cap="none" normalizeH="0" baseline="0" smtClean="0">
                                    <a:ln>
                                      <a:noFill/>
                                    </a:ln>
                                    <a:solidFill>
                                      <a:schemeClr val="tx1"/>
                                    </a:solidFill>
                                    <a:effectLst/>
                                    <a:latin typeface="Cambria Math" panose="02040503050406030204" pitchFamily="18" charset="0"/>
                                  </a:rPr>
                                </m:ctrlPr>
                              </m:sSubPr>
                              <m:e>
                                <m:r>
                                  <a:rPr kumimoji="0" lang="en-CA" altLang="en-US" b="0" i="1" u="none" strike="noStrike" cap="none" normalizeH="0" baseline="0" smtClean="0">
                                    <a:ln>
                                      <a:noFill/>
                                    </a:ln>
                                    <a:solidFill>
                                      <a:schemeClr val="tx1"/>
                                    </a:solidFill>
                                    <a:effectLst/>
                                    <a:latin typeface="Cambria Math" panose="02040503050406030204" pitchFamily="18" charset="0"/>
                                  </a:rPr>
                                  <m:t>𝑅𝑇</m:t>
                                </m:r>
                              </m:e>
                              <m:sub>
                                <m:r>
                                  <a:rPr kumimoji="0" lang="en-CA" altLang="en-US" b="0" i="1" u="none" strike="noStrike" cap="none" normalizeH="0" baseline="0" smtClean="0">
                                    <a:ln>
                                      <a:noFill/>
                                    </a:ln>
                                    <a:solidFill>
                                      <a:schemeClr val="tx1"/>
                                    </a:solidFill>
                                    <a:effectLst/>
                                    <a:latin typeface="Cambria Math" panose="02040503050406030204" pitchFamily="18" charset="0"/>
                                  </a:rPr>
                                  <m:t>𝑠𝑦𝑠</m:t>
                                </m:r>
                              </m:sub>
                            </m:sSub>
                          </m:den>
                        </m:f>
                      </m:oMath>
                    </m:oMathPara>
                  </a14:m>
                  <a:endParaRPr kumimoji="0" lang="en-US" altLang="en-US" sz="1600" b="0" i="0" u="none" strike="noStrike" cap="none" normalizeH="0" baseline="0" dirty="0">
                    <a:ln>
                      <a:noFill/>
                    </a:ln>
                    <a:solidFill>
                      <a:schemeClr val="tx1"/>
                    </a:solidFill>
                    <a:effectLst/>
                    <a:latin typeface="Aptos" panose="020B00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ptos" panose="020B0004020202020204" pitchFamily="34" charset="0"/>
                  </a:endParaRPr>
                </a:p>
                <a:p>
                  <a:pPr lvl="0" eaLnBrk="0" fontAlgn="base" hangingPunct="0">
                    <a:spcBef>
                      <a:spcPct val="0"/>
                    </a:spcBef>
                    <a:spcAft>
                      <a:spcPct val="0"/>
                    </a:spcAft>
                  </a:pPr>
                  <a:r>
                    <a:rPr kumimoji="0" lang="en-US" altLang="en-US" sz="1600" b="0" i="0" u="none" strike="noStrike" cap="none" normalizeH="0" baseline="0" dirty="0">
                      <a:ln>
                        <a:noFill/>
                      </a:ln>
                      <a:solidFill>
                        <a:schemeClr val="tx1"/>
                      </a:solidFill>
                      <a:effectLst/>
                      <a:latin typeface="Aptos" panose="020B0004020202020204" pitchFamily="34" charset="0"/>
                    </a:rPr>
                    <a:t>P</a:t>
                  </a:r>
                  <a:r>
                    <a:rPr kumimoji="0" lang="en-US" altLang="en-US" sz="1200" b="0" i="0" u="none" strike="noStrike" cap="none" normalizeH="0" baseline="0" dirty="0">
                      <a:ln>
                        <a:noFill/>
                      </a:ln>
                      <a:solidFill>
                        <a:schemeClr val="tx1"/>
                      </a:solidFill>
                      <a:effectLst/>
                      <a:latin typeface="Aptos" panose="020B0004020202020204" pitchFamily="34" charset="0"/>
                    </a:rPr>
                    <a:t>1</a:t>
                  </a:r>
                  <a:r>
                    <a:rPr kumimoji="0" lang="en-US" altLang="en-US" sz="1600" b="0" i="0" u="none" strike="noStrike" cap="none" normalizeH="0" baseline="0" dirty="0">
                      <a:ln>
                        <a:noFill/>
                      </a:ln>
                      <a:solidFill>
                        <a:schemeClr val="tx1"/>
                      </a:solidFill>
                      <a:effectLst/>
                      <a:latin typeface="Aptos" panose="020B0004020202020204" pitchFamily="34" charset="0"/>
                    </a:rPr>
                    <a:t>: </a:t>
                  </a:r>
                  <a:r>
                    <a:rPr lang="en-US" sz="1600" dirty="0"/>
                    <a:t>Final equilibrium pressure.</a:t>
                  </a:r>
                  <a:endParaRPr kumimoji="0" lang="en-US" altLang="en-US" sz="1600" b="0" i="0" u="none" strike="noStrike" cap="none" normalizeH="0" baseline="0" dirty="0">
                    <a:ln>
                      <a:noFill/>
                    </a:ln>
                    <a:solidFill>
                      <a:schemeClr val="tx1"/>
                    </a:solidFill>
                    <a:effectLst/>
                    <a:latin typeface="Aptos" panose="020B0004020202020204"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ptos" panose="020B0004020202020204" pitchFamily="34" charset="0"/>
                    </a:rPr>
                    <a:t>P</a:t>
                  </a:r>
                  <a:r>
                    <a:rPr kumimoji="0" lang="en-US" altLang="en-US" sz="900" b="0" i="0" u="none" strike="noStrike" cap="none" normalizeH="0" baseline="0" dirty="0" err="1">
                      <a:ln>
                        <a:noFill/>
                      </a:ln>
                      <a:solidFill>
                        <a:schemeClr val="tx1"/>
                      </a:solidFill>
                      <a:effectLst/>
                      <a:latin typeface="Aptos" panose="020B0004020202020204" pitchFamily="34" charset="0"/>
                    </a:rPr>
                    <a:t>void</a:t>
                  </a:r>
                  <a:r>
                    <a:rPr kumimoji="0" lang="en-US" altLang="en-US" sz="1600" b="0" i="0" u="none" strike="noStrike" cap="none" normalizeH="0" baseline="0" dirty="0">
                      <a:ln>
                        <a:noFill/>
                      </a:ln>
                      <a:solidFill>
                        <a:schemeClr val="tx1"/>
                      </a:solidFill>
                      <a:effectLst/>
                      <a:latin typeface="Aptos" panose="020B0004020202020204" pitchFamily="34" charset="0"/>
                    </a:rPr>
                    <a:t>: The free space in the sample cell (Total cell volume minus the volume of the solid sample).</a:t>
                  </a:r>
                </a:p>
              </p:txBody>
            </p:sp>
          </mc:Choice>
          <mc:Fallback xmlns="">
            <p:sp>
              <p:nvSpPr>
                <p:cNvPr id="4" name="Rectangle 5">
                  <a:extLst>
                    <a:ext uri="{FF2B5EF4-FFF2-40B4-BE49-F238E27FC236}">
                      <a16:creationId xmlns:a16="http://schemas.microsoft.com/office/drawing/2014/main" id="{DD56C6C7-10C8-34FE-313F-1C317CDB1E23}"/>
                    </a:ext>
                  </a:extLst>
                </p:cNvPr>
                <p:cNvSpPr>
                  <a:spLocks noRot="1" noChangeAspect="1" noMove="1" noResize="1" noEditPoints="1" noAdjustHandles="1" noChangeArrowheads="1" noChangeShapeType="1" noTextEdit="1"/>
                </p:cNvSpPr>
                <p:nvPr/>
              </p:nvSpPr>
              <p:spPr bwMode="auto">
                <a:xfrm>
                  <a:off x="342322" y="3608072"/>
                  <a:ext cx="6458810" cy="2928408"/>
                </a:xfrm>
                <a:prstGeom prst="rect">
                  <a:avLst/>
                </a:prstGeom>
                <a:blipFill>
                  <a:blip r:embed="rId5"/>
                  <a:stretch>
                    <a:fillRect l="-639" t="-229" b="-251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CA">
                      <a:noFill/>
                    </a:rPr>
                    <a:t> </a:t>
                  </a:r>
                </a:p>
              </p:txBody>
            </p:sp>
          </mc:Fallback>
        </mc:AlternateContent>
      </p:grpSp>
      <p:sp>
        <p:nvSpPr>
          <p:cNvPr id="11" name="Shape 5">
            <a:extLst>
              <a:ext uri="{FF2B5EF4-FFF2-40B4-BE49-F238E27FC236}">
                <a16:creationId xmlns:a16="http://schemas.microsoft.com/office/drawing/2014/main" id="{611725BF-CCF7-2C30-4D4B-27947488B197}"/>
              </a:ext>
            </a:extLst>
          </p:cNvPr>
          <p:cNvSpPr/>
          <p:nvPr/>
        </p:nvSpPr>
        <p:spPr>
          <a:xfrm>
            <a:off x="136525" y="3450578"/>
            <a:ext cx="6002216" cy="2671250"/>
          </a:xfrm>
          <a:prstGeom prst="roundRect">
            <a:avLst>
              <a:gd name="adj" fmla="val 1616"/>
            </a:avLst>
          </a:prstGeom>
          <a:solidFill>
            <a:srgbClr val="FFFFFF"/>
          </a:solidFill>
          <a:ln w="12700">
            <a:solidFill>
              <a:srgbClr val="D8DEE8"/>
            </a:solidFill>
            <a:prstDash val="solid"/>
          </a:ln>
          <a:effectLst>
            <a:outerShdw blurRad="19050" dist="12700" dir="2700000" algn="bl" rotWithShape="0">
              <a:srgbClr val="000000">
                <a:alpha val="12000"/>
              </a:srgbClr>
            </a:outerShdw>
          </a:effectLst>
        </p:spPr>
        <p:txBody>
          <a:bodyPr/>
          <a:lstStyle/>
          <a:p>
            <a:pPr algn="ctr"/>
            <a:endParaRPr lang="en-CA" b="1" i="1" dirty="0">
              <a:solidFill>
                <a:schemeClr val="accent3">
                  <a:lumMod val="50000"/>
                </a:schemeClr>
              </a:solidFill>
            </a:endParaRPr>
          </a:p>
        </p:txBody>
      </p:sp>
      <mc:AlternateContent xmlns:mc="http://schemas.openxmlformats.org/markup-compatibility/2006" xmlns:a14="http://schemas.microsoft.com/office/drawing/2010/main">
        <mc:Choice Requires="a14">
          <p:sp>
            <p:nvSpPr>
              <p:cNvPr id="12" name="Rectangle 5">
                <a:extLst>
                  <a:ext uri="{FF2B5EF4-FFF2-40B4-BE49-F238E27FC236}">
                    <a16:creationId xmlns:a16="http://schemas.microsoft.com/office/drawing/2014/main" id="{9974D6D2-13BF-AB5F-3B4E-36F541F5BAE4}"/>
                  </a:ext>
                </a:extLst>
              </p:cNvPr>
              <p:cNvSpPr>
                <a:spLocks noChangeArrowheads="1"/>
              </p:cNvSpPr>
              <p:nvPr/>
            </p:nvSpPr>
            <p:spPr bwMode="auto">
              <a:xfrm>
                <a:off x="136525" y="3505377"/>
                <a:ext cx="5752592" cy="1642822"/>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sz="1600" b="1" dirty="0">
                    <a:solidFill>
                      <a:schemeClr val="accent3">
                        <a:lumMod val="50000"/>
                      </a:schemeClr>
                    </a:solidFill>
                  </a:rPr>
                  <a:t>Step C: Solving for absorption</a:t>
                </a:r>
              </a:p>
              <a:p>
                <a:pPr lvl="0" eaLnBrk="0" fontAlgn="base" hangingPunct="0">
                  <a:spcBef>
                    <a:spcPct val="0"/>
                  </a:spcBef>
                  <a:spcAft>
                    <a:spcPct val="0"/>
                  </a:spcAft>
                </a:pPr>
                <a:r>
                  <a:rPr lang="en-US" sz="1600" dirty="0"/>
                  <a:t>Combining these, the moles absorbed (</a:t>
                </a:r>
                <a:r>
                  <a:rPr lang="el-GR" sz="1600" b="1" i="1" dirty="0">
                    <a:solidFill>
                      <a:schemeClr val="accent3">
                        <a:lumMod val="50000"/>
                      </a:schemeClr>
                    </a:solidFill>
                  </a:rPr>
                  <a:t>Δ</a:t>
                </a:r>
                <a:r>
                  <a:rPr lang="en-CA" sz="1600" b="1" i="1" dirty="0" err="1">
                    <a:solidFill>
                      <a:schemeClr val="accent3">
                        <a:lumMod val="50000"/>
                      </a:schemeClr>
                    </a:solidFill>
                  </a:rPr>
                  <a:t>n</a:t>
                </a:r>
                <a:r>
                  <a:rPr lang="en-CA" sz="1000" b="1" i="1" dirty="0" err="1">
                    <a:solidFill>
                      <a:schemeClr val="accent3">
                        <a:lumMod val="50000"/>
                      </a:schemeClr>
                    </a:solidFill>
                  </a:rPr>
                  <a:t>a</a:t>
                </a:r>
                <a:r>
                  <a:rPr lang="en-US" sz="1600" dirty="0"/>
                  <a:t>) are:</a:t>
                </a:r>
              </a:p>
              <a:p>
                <a:pPr lvl="0" eaLnBrk="0" fontAlgn="base" hangingPunct="0">
                  <a:spcBef>
                    <a:spcPct val="0"/>
                  </a:spcBef>
                  <a:spcAft>
                    <a:spcPct val="0"/>
                  </a:spcAft>
                </a:pPr>
                <a:endParaRPr lang="en-US" sz="1600" dirty="0"/>
              </a:p>
              <a:p>
                <a:pPr lvl="0" algn="ctr" eaLnBrk="0" fontAlgn="base" hangingPunct="0">
                  <a:spcBef>
                    <a:spcPct val="0"/>
                  </a:spcBef>
                  <a:spcAft>
                    <a:spcPct val="0"/>
                  </a:spcAft>
                </a:pPr>
                <a14:m>
                  <m:oMath xmlns:m="http://schemas.openxmlformats.org/officeDocument/2006/math">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m:rPr>
                            <m:sty m:val="p"/>
                          </m:rPr>
                          <a:rPr kumimoji="0" lang="el-GR" altLang="en-US" sz="2000" b="0" i="1" u="none" strike="noStrike" cap="none" normalizeH="0" baseline="0" smtClean="0">
                            <a:ln>
                              <a:noFill/>
                            </a:ln>
                            <a:solidFill>
                              <a:schemeClr val="tx1"/>
                            </a:solidFill>
                            <a:effectLst/>
                            <a:latin typeface="Cambria Math" panose="02040503050406030204" pitchFamily="18" charset="0"/>
                          </a:rPr>
                          <m:t>Δ</m:t>
                        </m:r>
                        <m:r>
                          <a:rPr kumimoji="0" lang="en-CA" altLang="en-US" sz="2000" b="0" i="1" u="none" strike="noStrike" cap="none" normalizeH="0" baseline="0" smtClean="0">
                            <a:ln>
                              <a:noFill/>
                            </a:ln>
                            <a:solidFill>
                              <a:schemeClr val="tx1"/>
                            </a:solidFill>
                            <a:effectLst/>
                            <a:latin typeface="Cambria Math" panose="02040503050406030204" pitchFamily="18" charset="0"/>
                          </a:rPr>
                          <m:t>𝑛</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𝑓𝑖𝑛𝑎𝑙</m:t>
                        </m:r>
                      </m:sub>
                    </m:sSub>
                    <m:r>
                      <a:rPr kumimoji="0" lang="en-US" altLang="en-US" sz="2000" b="0" i="1" u="none" strike="noStrike" cap="none" normalizeH="0" baseline="0" smtClean="0">
                        <a:ln>
                          <a:noFill/>
                        </a:ln>
                        <a:solidFill>
                          <a:schemeClr val="tx1"/>
                        </a:solidFill>
                        <a:effectLst/>
                        <a:latin typeface="Cambria Math" panose="02040503050406030204" pitchFamily="18" charset="0"/>
                      </a:rPr>
                      <m:t>=</m:t>
                    </m:r>
                    <m:d>
                      <m:dPr>
                        <m:ctrlPr>
                          <a:rPr kumimoji="0" lang="en-CA" altLang="en-US" sz="2000" b="0" i="1" u="none" strike="noStrike" cap="none" normalizeH="0" baseline="0" smtClean="0">
                            <a:ln>
                              <a:noFill/>
                            </a:ln>
                            <a:solidFill>
                              <a:schemeClr val="tx1"/>
                            </a:solidFill>
                            <a:effectLst/>
                            <a:latin typeface="Cambria Math" panose="02040503050406030204" pitchFamily="18" charset="0"/>
                          </a:rPr>
                        </m:ctrlPr>
                      </m:dPr>
                      <m:e>
                        <m:f>
                          <m:f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fPr>
                          <m:num>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𝑃</m:t>
                                </m:r>
                              </m:e>
                              <m:sub>
                                <m:r>
                                  <a:rPr kumimoji="0" lang="en-CA" altLang="en-US" sz="2000" b="0" i="1" u="none" strike="noStrike" cap="none" normalizeH="0" baseline="0" smtClean="0">
                                    <a:ln>
                                      <a:noFill/>
                                    </a:ln>
                                    <a:solidFill>
                                      <a:schemeClr val="tx1"/>
                                    </a:solidFill>
                                    <a:effectLst/>
                                    <a:latin typeface="Cambria Math" panose="02040503050406030204" pitchFamily="18" charset="0"/>
                                  </a:rPr>
                                  <m:t>1</m:t>
                                </m:r>
                              </m:sub>
                            </m:sSub>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𝑉</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𝑟𝑒𝑓</m:t>
                                </m:r>
                              </m:sub>
                            </m:sSub>
                          </m:num>
                          <m:den>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𝑅</m:t>
                                </m:r>
                                <m:r>
                                  <a:rPr kumimoji="0" lang="en-CA" altLang="en-US" sz="2000" b="0" i="1" u="none" strike="noStrike" cap="none" normalizeH="0" baseline="0" smtClean="0">
                                    <a:ln>
                                      <a:noFill/>
                                    </a:ln>
                                    <a:solidFill>
                                      <a:schemeClr val="tx1"/>
                                    </a:solidFill>
                                    <a:effectLst/>
                                    <a:latin typeface="Cambria Math" panose="02040503050406030204" pitchFamily="18" charset="0"/>
                                  </a:rPr>
                                  <m:t>.</m:t>
                                </m:r>
                                <m:r>
                                  <a:rPr kumimoji="0" lang="en-CA" altLang="en-US" sz="2000" b="0" i="1" u="none" strike="noStrike" cap="none" normalizeH="0" baseline="0" smtClean="0">
                                    <a:ln>
                                      <a:noFill/>
                                    </a:ln>
                                    <a:solidFill>
                                      <a:schemeClr val="tx1"/>
                                    </a:solidFill>
                                    <a:effectLst/>
                                    <a:latin typeface="Cambria Math" panose="02040503050406030204" pitchFamily="18" charset="0"/>
                                  </a:rPr>
                                  <m:t>𝑇</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𝑟𝑒𝑓</m:t>
                                </m:r>
                              </m:sub>
                            </m:sSub>
                          </m:den>
                        </m:f>
                      </m:e>
                    </m:d>
                    <m:r>
                      <a:rPr kumimoji="0" lang="en-CA" altLang="en-US" sz="2000" b="0" i="1" u="none" strike="noStrike" cap="none" normalizeH="0" baseline="0" smtClean="0">
                        <a:ln>
                          <a:noFill/>
                        </a:ln>
                        <a:solidFill>
                          <a:schemeClr val="tx1"/>
                        </a:solidFill>
                        <a:effectLst/>
                        <a:latin typeface="Cambria Math" panose="02040503050406030204" pitchFamily="18" charset="0"/>
                      </a:rPr>
                      <m:t>−(</m:t>
                    </m:r>
                    <m:f>
                      <m:f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fPr>
                      <m:num>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𝑃</m:t>
                            </m:r>
                          </m:e>
                          <m:sub>
                            <m:r>
                              <a:rPr kumimoji="0" lang="en-CA" altLang="en-US" sz="2000" b="0" i="1" u="none" strike="noStrike" cap="none" normalizeH="0" baseline="0" smtClean="0">
                                <a:ln>
                                  <a:noFill/>
                                </a:ln>
                                <a:solidFill>
                                  <a:schemeClr val="tx1"/>
                                </a:solidFill>
                                <a:effectLst/>
                                <a:latin typeface="Cambria Math" panose="02040503050406030204" pitchFamily="18" charset="0"/>
                              </a:rPr>
                              <m:t>2</m:t>
                            </m:r>
                          </m:sub>
                        </m:sSub>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m:t>
                            </m:r>
                            <m:r>
                              <a:rPr kumimoji="0" lang="en-CA" altLang="en-US" sz="2000" b="0" i="1" u="none" strike="noStrike" cap="none" normalizeH="0" baseline="0" smtClean="0">
                                <a:ln>
                                  <a:noFill/>
                                </a:ln>
                                <a:solidFill>
                                  <a:schemeClr val="tx1"/>
                                </a:solidFill>
                                <a:effectLst/>
                                <a:latin typeface="Cambria Math" panose="02040503050406030204" pitchFamily="18" charset="0"/>
                              </a:rPr>
                              <m:t>𝑉</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𝑟𝑒𝑓</m:t>
                            </m:r>
                          </m:sub>
                        </m:sSub>
                        <m:r>
                          <a:rPr kumimoji="0" lang="en-CA" altLang="en-US" sz="2000" b="0" i="1" u="none" strike="noStrike" cap="none" normalizeH="0" baseline="0" smtClean="0">
                            <a:ln>
                              <a:noFill/>
                            </a:ln>
                            <a:solidFill>
                              <a:schemeClr val="tx1"/>
                            </a:solidFill>
                            <a:effectLst/>
                            <a:latin typeface="Cambria Math" panose="02040503050406030204" pitchFamily="18" charset="0"/>
                          </a:rPr>
                          <m:t>+</m:t>
                        </m:r>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𝑉</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𝑣𝑜𝑖𝑑</m:t>
                            </m:r>
                          </m:sub>
                        </m:sSub>
                        <m:r>
                          <a:rPr kumimoji="0" lang="en-CA" altLang="en-US" sz="2000" b="0" i="1" u="none" strike="noStrike" cap="none" normalizeH="0" baseline="0" smtClean="0">
                            <a:ln>
                              <a:noFill/>
                            </a:ln>
                            <a:solidFill>
                              <a:schemeClr val="tx1"/>
                            </a:solidFill>
                            <a:effectLst/>
                            <a:latin typeface="Cambria Math" panose="02040503050406030204" pitchFamily="18" charset="0"/>
                          </a:rPr>
                          <m:t>)</m:t>
                        </m:r>
                      </m:num>
                      <m:den>
                        <m:sSub>
                          <m:sSubPr>
                            <m:ctrlPr>
                              <a:rPr kumimoji="0" lang="en-US" altLang="en-US" sz="2000" b="0" i="1" u="none" strike="noStrike" cap="none" normalizeH="0" baseline="0" smtClean="0">
                                <a:ln>
                                  <a:noFill/>
                                </a:ln>
                                <a:solidFill>
                                  <a:schemeClr val="tx1"/>
                                </a:solidFill>
                                <a:effectLst/>
                                <a:latin typeface="Cambria Math" panose="02040503050406030204" pitchFamily="18" charset="0"/>
                              </a:rPr>
                            </m:ctrlPr>
                          </m:sSubPr>
                          <m:e>
                            <m:r>
                              <a:rPr kumimoji="0" lang="en-CA" altLang="en-US" sz="2000" b="0" i="1" u="none" strike="noStrike" cap="none" normalizeH="0" baseline="0" smtClean="0">
                                <a:ln>
                                  <a:noFill/>
                                </a:ln>
                                <a:solidFill>
                                  <a:schemeClr val="tx1"/>
                                </a:solidFill>
                                <a:effectLst/>
                                <a:latin typeface="Cambria Math" panose="02040503050406030204" pitchFamily="18" charset="0"/>
                              </a:rPr>
                              <m:t>𝑅𝑇</m:t>
                            </m:r>
                          </m:e>
                          <m:sub>
                            <m:r>
                              <a:rPr kumimoji="0" lang="en-CA" altLang="en-US" sz="2000" b="0" i="1" u="none" strike="noStrike" cap="none" normalizeH="0" baseline="0" smtClean="0">
                                <a:ln>
                                  <a:noFill/>
                                </a:ln>
                                <a:solidFill>
                                  <a:schemeClr val="tx1"/>
                                </a:solidFill>
                                <a:effectLst/>
                                <a:latin typeface="Cambria Math" panose="02040503050406030204" pitchFamily="18" charset="0"/>
                              </a:rPr>
                              <m:t>𝑠𝑦𝑠</m:t>
                            </m:r>
                          </m:sub>
                        </m:sSub>
                      </m:den>
                    </m:f>
                  </m:oMath>
                </a14:m>
                <a:r>
                  <a:rPr kumimoji="0" lang="en-US" altLang="en-US" sz="2000" b="0" i="0" u="none" strike="noStrike" cap="none" normalizeH="0" baseline="0" dirty="0">
                    <a:ln>
                      <a:noFill/>
                    </a:ln>
                    <a:solidFill>
                      <a:schemeClr val="tx1"/>
                    </a:solidFill>
                    <a:effectLst/>
                    <a:latin typeface="Aptos" panose="020B0004020202020204" pitchFamily="34" charset="0"/>
                  </a:rPr>
                  <a:t>)</a:t>
                </a:r>
              </a:p>
              <a:p>
                <a:pPr marL="0" marR="0" lvl="0" indent="0"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dirty="0">
                  <a:ln>
                    <a:noFill/>
                  </a:ln>
                  <a:solidFill>
                    <a:schemeClr val="tx1"/>
                  </a:solidFill>
                  <a:effectLst/>
                  <a:latin typeface="Aptos" panose="020B0004020202020204" pitchFamily="34" charset="0"/>
                </a:endParaRPr>
              </a:p>
            </p:txBody>
          </p:sp>
        </mc:Choice>
        <mc:Fallback xmlns="">
          <p:sp>
            <p:nvSpPr>
              <p:cNvPr id="12" name="Rectangle 5">
                <a:extLst>
                  <a:ext uri="{FF2B5EF4-FFF2-40B4-BE49-F238E27FC236}">
                    <a16:creationId xmlns:a16="http://schemas.microsoft.com/office/drawing/2014/main" id="{9974D6D2-13BF-AB5F-3B4E-36F541F5BAE4}"/>
                  </a:ext>
                </a:extLst>
              </p:cNvPr>
              <p:cNvSpPr>
                <a:spLocks noRot="1" noChangeAspect="1" noMove="1" noResize="1" noEditPoints="1" noAdjustHandles="1" noChangeArrowheads="1" noChangeShapeType="1" noTextEdit="1"/>
              </p:cNvSpPr>
              <p:nvPr/>
            </p:nvSpPr>
            <p:spPr bwMode="auto">
              <a:xfrm>
                <a:off x="136525" y="3505377"/>
                <a:ext cx="5752592" cy="1642822"/>
              </a:xfrm>
              <a:prstGeom prst="rect">
                <a:avLst/>
              </a:prstGeom>
              <a:blipFill>
                <a:blip r:embed="rId6"/>
                <a:stretch>
                  <a:fillRect l="-530" t="-741"/>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CA">
                    <a:noFill/>
                  </a:rPr>
                  <a:t> </a:t>
                </a:r>
              </a:p>
            </p:txBody>
          </p:sp>
        </mc:Fallback>
      </mc:AlternateContent>
      <p:sp>
        <p:nvSpPr>
          <p:cNvPr id="15" name="Shape 5">
            <a:extLst>
              <a:ext uri="{FF2B5EF4-FFF2-40B4-BE49-F238E27FC236}">
                <a16:creationId xmlns:a16="http://schemas.microsoft.com/office/drawing/2014/main" id="{A8CE181B-ED7A-CED6-C2FA-15C4A5B296A8}"/>
              </a:ext>
            </a:extLst>
          </p:cNvPr>
          <p:cNvSpPr/>
          <p:nvPr/>
        </p:nvSpPr>
        <p:spPr>
          <a:xfrm>
            <a:off x="6290368" y="3472928"/>
            <a:ext cx="5837624" cy="2664064"/>
          </a:xfrm>
          <a:prstGeom prst="roundRect">
            <a:avLst>
              <a:gd name="adj" fmla="val 1616"/>
            </a:avLst>
          </a:prstGeom>
          <a:solidFill>
            <a:srgbClr val="FFFFFF"/>
          </a:solidFill>
          <a:ln w="12700">
            <a:solidFill>
              <a:srgbClr val="D8DEE8"/>
            </a:solidFill>
            <a:prstDash val="solid"/>
          </a:ln>
          <a:effectLst>
            <a:outerShdw blurRad="19050" dist="12700" dir="2700000" algn="bl" rotWithShape="0">
              <a:srgbClr val="000000">
                <a:alpha val="12000"/>
              </a:srgbClr>
            </a:outerShdw>
          </a:effectLst>
        </p:spPr>
        <p:txBody>
          <a:bodyPr/>
          <a:lstStyle/>
          <a:p>
            <a:pPr algn="ctr"/>
            <a:endParaRPr lang="en-CA" b="1" i="1" dirty="0">
              <a:solidFill>
                <a:schemeClr val="accent3">
                  <a:lumMod val="50000"/>
                </a:schemeClr>
              </a:solidFill>
            </a:endParaRPr>
          </a:p>
        </p:txBody>
      </p:sp>
      <mc:AlternateContent xmlns:mc="http://schemas.openxmlformats.org/markup-compatibility/2006" xmlns:a14="http://schemas.microsoft.com/office/drawing/2010/main">
        <mc:Choice Requires="a14">
          <p:sp>
            <p:nvSpPr>
              <p:cNvPr id="16" name="Rectangle 5">
                <a:extLst>
                  <a:ext uri="{FF2B5EF4-FFF2-40B4-BE49-F238E27FC236}">
                    <a16:creationId xmlns:a16="http://schemas.microsoft.com/office/drawing/2014/main" id="{9A2AD08E-2144-2AA9-9807-E9C279A3AAB5}"/>
                  </a:ext>
                </a:extLst>
              </p:cNvPr>
              <p:cNvSpPr>
                <a:spLocks noChangeArrowheads="1"/>
              </p:cNvSpPr>
              <p:nvPr/>
            </p:nvSpPr>
            <p:spPr bwMode="auto">
              <a:xfrm>
                <a:off x="6439408" y="3472928"/>
                <a:ext cx="5752592" cy="2347117"/>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US" sz="1600" b="1" dirty="0">
                    <a:solidFill>
                      <a:schemeClr val="accent3">
                        <a:lumMod val="50000"/>
                      </a:schemeClr>
                    </a:solidFill>
                  </a:rPr>
                  <a:t>Step D: Converting to weight percentage</a:t>
                </a:r>
              </a:p>
              <a:p>
                <a:pPr lvl="0" eaLnBrk="0" fontAlgn="base" hangingPunct="0">
                  <a:spcBef>
                    <a:spcPct val="0"/>
                  </a:spcBef>
                  <a:spcAft>
                    <a:spcPct val="0"/>
                  </a:spcAft>
                </a:pPr>
                <a:r>
                  <a:rPr lang="en-US" sz="1600" dirty="0"/>
                  <a:t>To make the data useful for material science, the moles of hydrogen are converted to a mass ratio:</a:t>
                </a:r>
              </a:p>
              <a:p>
                <a:pPr lvl="0" eaLnBrk="0" fontAlgn="base" hangingPunct="0">
                  <a:spcBef>
                    <a:spcPct val="0"/>
                  </a:spcBef>
                  <a:spcAft>
                    <a:spcPct val="0"/>
                  </a:spcAft>
                </a:pPr>
                <a:endParaRPr lang="en-US" sz="1600" dirty="0"/>
              </a:p>
              <a:p>
                <a:pPr lvl="0" algn="ctr" eaLnBrk="0" fontAlgn="base" hangingPunct="0">
                  <a:spcBef>
                    <a:spcPct val="0"/>
                  </a:spcBef>
                  <a:spcAft>
                    <a:spcPct val="0"/>
                  </a:spcAft>
                </a:pPr>
                <a14:m>
                  <m:oMathPara xmlns:m="http://schemas.openxmlformats.org/officeDocument/2006/math">
                    <m:oMathParaPr>
                      <m:jc m:val="centerGroup"/>
                    </m:oMathParaPr>
                    <m:oMath xmlns:m="http://schemas.openxmlformats.org/officeDocument/2006/math">
                      <m:r>
                        <a:rPr lang="en-CA" sz="1600" b="0" i="1" smtClean="0">
                          <a:latin typeface="Cambria Math" panose="02040503050406030204" pitchFamily="18" charset="0"/>
                        </a:rPr>
                        <m:t>𝑤𝑡</m:t>
                      </m:r>
                      <m:r>
                        <a:rPr lang="en-CA" sz="1600" b="0" i="1" smtClean="0">
                          <a:latin typeface="Cambria Math" panose="02040503050406030204" pitchFamily="18" charset="0"/>
                        </a:rPr>
                        <m:t>%=</m:t>
                      </m:r>
                      <m:f>
                        <m:fPr>
                          <m:ctrlPr>
                            <a:rPr lang="en-US" sz="1600" i="1" smtClean="0">
                              <a:latin typeface="Cambria Math" panose="02040503050406030204" pitchFamily="18" charset="0"/>
                            </a:rPr>
                          </m:ctrlPr>
                        </m:fPr>
                        <m:num>
                          <m:sSub>
                            <m:sSubPr>
                              <m:ctrlPr>
                                <a:rPr lang="en-US" sz="1600" i="1" smtClean="0">
                                  <a:latin typeface="Cambria Math" panose="02040503050406030204" pitchFamily="18" charset="0"/>
                                </a:rPr>
                              </m:ctrlPr>
                            </m:sSubPr>
                            <m:e>
                              <m:r>
                                <m:rPr>
                                  <m:sty m:val="p"/>
                                </m:rPr>
                                <a:rPr lang="el-GR" sz="1600" i="1" smtClean="0">
                                  <a:latin typeface="Cambria Math" panose="02040503050406030204" pitchFamily="18" charset="0"/>
                                </a:rPr>
                                <m:t>Δ</m:t>
                              </m:r>
                              <m:r>
                                <a:rPr lang="en-CA" sz="1600" b="0" i="1" smtClean="0">
                                  <a:latin typeface="Cambria Math" panose="02040503050406030204" pitchFamily="18" charset="0"/>
                                </a:rPr>
                                <m:t>𝑛</m:t>
                              </m:r>
                            </m:e>
                            <m:sub>
                              <m:r>
                                <a:rPr lang="en-CA" sz="1600" b="0" i="1" smtClean="0">
                                  <a:latin typeface="Cambria Math" panose="02040503050406030204" pitchFamily="18" charset="0"/>
                                </a:rPr>
                                <m:t>𝑎</m:t>
                              </m:r>
                            </m:sub>
                          </m:sSub>
                          <m:sSub>
                            <m:sSubPr>
                              <m:ctrlPr>
                                <a:rPr lang="en-US" sz="1600" i="1" smtClean="0">
                                  <a:latin typeface="Cambria Math" panose="02040503050406030204" pitchFamily="18" charset="0"/>
                                </a:rPr>
                              </m:ctrlPr>
                            </m:sSubPr>
                            <m:e>
                              <m:r>
                                <a:rPr lang="en-CA" sz="1600" b="0" i="1" smtClean="0">
                                  <a:latin typeface="Cambria Math" panose="02040503050406030204" pitchFamily="18" charset="0"/>
                                </a:rPr>
                                <m:t>𝑀</m:t>
                              </m:r>
                            </m:e>
                            <m:sub>
                              <m:r>
                                <a:rPr lang="en-CA" sz="1600" b="0" i="1" smtClean="0">
                                  <a:latin typeface="Cambria Math" panose="02040503050406030204" pitchFamily="18" charset="0"/>
                                </a:rPr>
                                <m:t>𝐻</m:t>
                              </m:r>
                              <m:r>
                                <a:rPr lang="en-CA" sz="1600" b="0" i="1" smtClean="0">
                                  <a:latin typeface="Cambria Math" panose="02040503050406030204" pitchFamily="18" charset="0"/>
                                </a:rPr>
                                <m:t>2</m:t>
                              </m:r>
                            </m:sub>
                          </m:sSub>
                        </m:num>
                        <m:den>
                          <m:sSub>
                            <m:sSubPr>
                              <m:ctrlPr>
                                <a:rPr lang="en-US" sz="1600" i="1" smtClean="0">
                                  <a:latin typeface="Cambria Math" panose="02040503050406030204" pitchFamily="18" charset="0"/>
                                </a:rPr>
                              </m:ctrlPr>
                            </m:sSubPr>
                            <m:e>
                              <m:r>
                                <a:rPr lang="en-CA" sz="1600" b="0" i="1" smtClean="0">
                                  <a:latin typeface="Cambria Math" panose="02040503050406030204" pitchFamily="18" charset="0"/>
                                </a:rPr>
                                <m:t>𝑚</m:t>
                              </m:r>
                            </m:e>
                            <m:sub>
                              <m:r>
                                <a:rPr lang="en-CA" sz="1600" b="0" i="1" smtClean="0">
                                  <a:latin typeface="Cambria Math" panose="02040503050406030204" pitchFamily="18" charset="0"/>
                                </a:rPr>
                                <m:t>𝑠𝑎𝑚𝑝𝑙𝑒</m:t>
                              </m:r>
                            </m:sub>
                          </m:sSub>
                          <m:r>
                            <a:rPr lang="en-CA" sz="1600" b="0" i="1" smtClean="0">
                              <a:latin typeface="Cambria Math" panose="02040503050406030204" pitchFamily="18" charset="0"/>
                            </a:rPr>
                            <m:t>+(</m:t>
                          </m:r>
                          <m:sSub>
                            <m:sSubPr>
                              <m:ctrlPr>
                                <a:rPr lang="en-US" sz="1600" i="1" smtClean="0">
                                  <a:latin typeface="Cambria Math" panose="02040503050406030204" pitchFamily="18" charset="0"/>
                                </a:rPr>
                              </m:ctrlPr>
                            </m:sSubPr>
                            <m:e>
                              <m:r>
                                <m:rPr>
                                  <m:sty m:val="p"/>
                                </m:rPr>
                                <a:rPr lang="el-GR" sz="1600" i="1" smtClean="0">
                                  <a:latin typeface="Cambria Math" panose="02040503050406030204" pitchFamily="18" charset="0"/>
                                </a:rPr>
                                <m:t>Δ</m:t>
                              </m:r>
                              <m:r>
                                <a:rPr lang="en-CA" sz="1600" b="0" i="1" smtClean="0">
                                  <a:latin typeface="Cambria Math" panose="02040503050406030204" pitchFamily="18" charset="0"/>
                                </a:rPr>
                                <m:t>𝑛</m:t>
                              </m:r>
                            </m:e>
                            <m:sub>
                              <m:r>
                                <a:rPr lang="en-CA" sz="1600" b="0" i="1" smtClean="0">
                                  <a:latin typeface="Cambria Math" panose="02040503050406030204" pitchFamily="18" charset="0"/>
                                </a:rPr>
                                <m:t>𝑎</m:t>
                              </m:r>
                            </m:sub>
                          </m:sSub>
                          <m:sSub>
                            <m:sSubPr>
                              <m:ctrlPr>
                                <a:rPr lang="en-US" sz="1600" i="1" smtClean="0">
                                  <a:latin typeface="Cambria Math" panose="02040503050406030204" pitchFamily="18" charset="0"/>
                                </a:rPr>
                              </m:ctrlPr>
                            </m:sSubPr>
                            <m:e>
                              <m:r>
                                <a:rPr lang="en-CA" sz="1600" b="0" i="1" smtClean="0">
                                  <a:latin typeface="Cambria Math" panose="02040503050406030204" pitchFamily="18" charset="0"/>
                                </a:rPr>
                                <m:t>𝑀</m:t>
                              </m:r>
                            </m:e>
                            <m:sub>
                              <m:r>
                                <a:rPr lang="en-CA" sz="1600" b="0" i="1" smtClean="0">
                                  <a:latin typeface="Cambria Math" panose="02040503050406030204" pitchFamily="18" charset="0"/>
                                </a:rPr>
                                <m:t>𝐻</m:t>
                              </m:r>
                              <m:r>
                                <a:rPr lang="en-CA" sz="1600" b="0" i="1" smtClean="0">
                                  <a:latin typeface="Cambria Math" panose="02040503050406030204" pitchFamily="18" charset="0"/>
                                </a:rPr>
                                <m:t>2</m:t>
                              </m:r>
                            </m:sub>
                          </m:sSub>
                          <m:r>
                            <a:rPr lang="en-CA" sz="1600" b="0" i="1" smtClean="0">
                              <a:latin typeface="Cambria Math" panose="02040503050406030204" pitchFamily="18" charset="0"/>
                            </a:rPr>
                            <m:t>)</m:t>
                          </m:r>
                        </m:den>
                      </m:f>
                    </m:oMath>
                  </m:oMathPara>
                </a14:m>
                <a:endParaRPr lang="en-US" sz="1600" dirty="0"/>
              </a:p>
              <a:p>
                <a:pPr lvl="0" eaLnBrk="0" fontAlgn="base" hangingPunct="0">
                  <a:spcBef>
                    <a:spcPct val="0"/>
                  </a:spcBef>
                  <a:spcAft>
                    <a:spcPct val="0"/>
                  </a:spcAft>
                </a:pPr>
                <a:endParaRPr lang="en-US" sz="1600" dirty="0"/>
              </a:p>
              <a:p>
                <a:pPr lvl="0" eaLnBrk="0" fontAlgn="base" hangingPunct="0">
                  <a:spcBef>
                    <a:spcPct val="0"/>
                  </a:spcBef>
                  <a:spcAft>
                    <a:spcPct val="0"/>
                  </a:spcAft>
                </a:pPr>
                <a:r>
                  <a:rPr lang="en-US" sz="1600" dirty="0"/>
                  <a:t>M</a:t>
                </a:r>
                <a:r>
                  <a:rPr lang="en-US" sz="1050" dirty="0"/>
                  <a:t>H</a:t>
                </a:r>
                <a:r>
                  <a:rPr lang="en-US" sz="900" dirty="0"/>
                  <a:t>2</a:t>
                </a:r>
                <a:r>
                  <a:rPr lang="en-US" sz="1600" dirty="0"/>
                  <a:t>= Molar mass of hydrogen (~2.016 g/mol)</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dirty="0" err="1">
                    <a:ln>
                      <a:noFill/>
                    </a:ln>
                    <a:solidFill>
                      <a:schemeClr val="tx1"/>
                    </a:solidFill>
                    <a:effectLst/>
                    <a:latin typeface="Aptos" panose="020B0004020202020204" pitchFamily="34" charset="0"/>
                  </a:rPr>
                  <a:t>m</a:t>
                </a:r>
                <a:r>
                  <a:rPr kumimoji="0" lang="en-US" altLang="en-US" sz="900" b="0" i="0" u="none" strike="noStrike" cap="none" normalizeH="0" baseline="0" dirty="0" err="1">
                    <a:ln>
                      <a:noFill/>
                    </a:ln>
                    <a:solidFill>
                      <a:schemeClr val="tx1"/>
                    </a:solidFill>
                    <a:effectLst/>
                    <a:latin typeface="Aptos" panose="020B0004020202020204" pitchFamily="34" charset="0"/>
                  </a:rPr>
                  <a:t>sample</a:t>
                </a:r>
                <a:r>
                  <a:rPr kumimoji="0" lang="en-US" altLang="en-US" sz="900" b="0" i="0" u="none" strike="noStrike" cap="none" normalizeH="0" baseline="0" dirty="0">
                    <a:ln>
                      <a:noFill/>
                    </a:ln>
                    <a:solidFill>
                      <a:schemeClr val="tx1"/>
                    </a:solidFill>
                    <a:effectLst/>
                    <a:latin typeface="Aptos" panose="020B0004020202020204" pitchFamily="34" charset="0"/>
                  </a:rPr>
                  <a:t> </a:t>
                </a:r>
                <a:r>
                  <a:rPr kumimoji="0" lang="en-US" altLang="en-US" sz="1600" b="0" i="0" u="none" strike="noStrike" cap="none" normalizeH="0" baseline="0" dirty="0">
                    <a:ln>
                      <a:noFill/>
                    </a:ln>
                    <a:solidFill>
                      <a:schemeClr val="tx1"/>
                    </a:solidFill>
                    <a:effectLst/>
                    <a:latin typeface="Aptos" panose="020B0004020202020204" pitchFamily="34" charset="0"/>
                  </a:rPr>
                  <a:t>= Initial mass of the dry sample.</a:t>
                </a:r>
              </a:p>
            </p:txBody>
          </p:sp>
        </mc:Choice>
        <mc:Fallback xmlns="">
          <p:sp>
            <p:nvSpPr>
              <p:cNvPr id="16" name="Rectangle 5">
                <a:extLst>
                  <a:ext uri="{FF2B5EF4-FFF2-40B4-BE49-F238E27FC236}">
                    <a16:creationId xmlns:a16="http://schemas.microsoft.com/office/drawing/2014/main" id="{9A2AD08E-2144-2AA9-9807-E9C279A3AAB5}"/>
                  </a:ext>
                </a:extLst>
              </p:cNvPr>
              <p:cNvSpPr>
                <a:spLocks noRot="1" noChangeAspect="1" noMove="1" noResize="1" noEditPoints="1" noAdjustHandles="1" noChangeArrowheads="1" noChangeShapeType="1" noTextEdit="1"/>
              </p:cNvSpPr>
              <p:nvPr/>
            </p:nvSpPr>
            <p:spPr bwMode="auto">
              <a:xfrm>
                <a:off x="6439408" y="3472928"/>
                <a:ext cx="5752592" cy="2347117"/>
              </a:xfrm>
              <a:prstGeom prst="rect">
                <a:avLst/>
              </a:prstGeom>
              <a:blipFill>
                <a:blip r:embed="rId7"/>
                <a:stretch>
                  <a:fillRect l="-530" t="-260" b="-285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CA">
                    <a:noFill/>
                  </a:rPr>
                  <a:t> </a:t>
                </a:r>
              </a:p>
            </p:txBody>
          </p:sp>
        </mc:Fallback>
      </mc:AlternateContent>
    </p:spTree>
    <p:extLst>
      <p:ext uri="{BB962C8B-B14F-4D97-AF65-F5344CB8AC3E}">
        <p14:creationId xmlns:p14="http://schemas.microsoft.com/office/powerpoint/2010/main" val="21926264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0FE5B529-E0A7-5850-8705-BEE002597885}"/>
              </a:ext>
            </a:extLst>
          </p:cNvPr>
          <p:cNvSpPr>
            <a:spLocks noGrp="1"/>
          </p:cNvSpPr>
          <p:nvPr>
            <p:ph type="sldNum" sz="quarter" idx="12"/>
          </p:nvPr>
        </p:nvSpPr>
        <p:spPr/>
        <p:txBody>
          <a:bodyPr/>
          <a:lstStyle/>
          <a:p>
            <a:fld id="{DB89D9A3-12E0-4804-80D3-9B5978894684}" type="slidenum">
              <a:rPr lang="fr-CA" smtClean="0"/>
              <a:t>21</a:t>
            </a:fld>
            <a:endParaRPr lang="fr-CA"/>
          </a:p>
        </p:txBody>
      </p:sp>
      <p:cxnSp>
        <p:nvCxnSpPr>
          <p:cNvPr id="6" name="Straight Connector 5">
            <a:extLst>
              <a:ext uri="{FF2B5EF4-FFF2-40B4-BE49-F238E27FC236}">
                <a16:creationId xmlns:a16="http://schemas.microsoft.com/office/drawing/2014/main" id="{F5D6D785-503D-4DB8-7FBB-82394F33E272}"/>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8" name="TextBox 7">
            <a:extLst>
              <a:ext uri="{FF2B5EF4-FFF2-40B4-BE49-F238E27FC236}">
                <a16:creationId xmlns:a16="http://schemas.microsoft.com/office/drawing/2014/main" id="{D3E49F09-A38A-12B7-E043-86B8B4BA01FE}"/>
              </a:ext>
            </a:extLst>
          </p:cNvPr>
          <p:cNvSpPr txBox="1"/>
          <p:nvPr>
            <p:custDataLst>
              <p:tags r:id="rId1"/>
            </p:custDataLst>
          </p:nvPr>
        </p:nvSpPr>
        <p:spPr>
          <a:xfrm>
            <a:off x="536448" y="146204"/>
            <a:ext cx="2996141" cy="461665"/>
          </a:xfrm>
          <a:prstGeom prst="rect">
            <a:avLst/>
          </a:prstGeom>
          <a:noFill/>
        </p:spPr>
        <p:txBody>
          <a:bodyPr wrap="none" rtlCol="0">
            <a:spAutoFit/>
          </a:bodyPr>
          <a:lstStyle/>
          <a:p>
            <a:r>
              <a:rPr lang="en-CA" sz="2400" b="1" dirty="0">
                <a:solidFill>
                  <a:schemeClr val="accent6">
                    <a:lumMod val="50000"/>
                  </a:schemeClr>
                </a:solidFill>
              </a:rPr>
              <a:t>P-C-T and </a:t>
            </a:r>
            <a:r>
              <a:rPr lang="en-CA" sz="2400" b="1" dirty="0" err="1">
                <a:solidFill>
                  <a:schemeClr val="accent6">
                    <a:lumMod val="50000"/>
                  </a:schemeClr>
                </a:solidFill>
              </a:rPr>
              <a:t>Vantt</a:t>
            </a:r>
            <a:r>
              <a:rPr lang="en-CA" sz="2400" b="1" dirty="0">
                <a:solidFill>
                  <a:schemeClr val="accent6">
                    <a:lumMod val="50000"/>
                  </a:schemeClr>
                </a:solidFill>
              </a:rPr>
              <a:t> Hoff</a:t>
            </a:r>
            <a:endParaRPr lang="fr-CA" sz="2400" b="1" dirty="0">
              <a:solidFill>
                <a:schemeClr val="accent6">
                  <a:lumMod val="50000"/>
                </a:schemeClr>
              </a:solidFill>
            </a:endParaRPr>
          </a:p>
        </p:txBody>
      </p:sp>
      <p:grpSp>
        <p:nvGrpSpPr>
          <p:cNvPr id="11" name="Group 10">
            <a:extLst>
              <a:ext uri="{FF2B5EF4-FFF2-40B4-BE49-F238E27FC236}">
                <a16:creationId xmlns:a16="http://schemas.microsoft.com/office/drawing/2014/main" id="{E3D9154C-AAAC-5522-12CD-D6C2E8CDCF03}"/>
              </a:ext>
            </a:extLst>
          </p:cNvPr>
          <p:cNvGrpSpPr/>
          <p:nvPr/>
        </p:nvGrpSpPr>
        <p:grpSpPr>
          <a:xfrm>
            <a:off x="100586" y="728396"/>
            <a:ext cx="11713462" cy="5425516"/>
            <a:chOff x="100586" y="728395"/>
            <a:chExt cx="11814046" cy="5507427"/>
          </a:xfrm>
        </p:grpSpPr>
        <p:sp>
          <p:nvSpPr>
            <p:cNvPr id="2" name="Rectangle: Rounded Corners 1">
              <a:extLst>
                <a:ext uri="{FF2B5EF4-FFF2-40B4-BE49-F238E27FC236}">
                  <a16:creationId xmlns:a16="http://schemas.microsoft.com/office/drawing/2014/main" id="{23FA4725-C8EB-8529-14E4-1450597CBBE9}"/>
                </a:ext>
              </a:extLst>
            </p:cNvPr>
            <p:cNvSpPr/>
            <p:nvPr/>
          </p:nvSpPr>
          <p:spPr>
            <a:xfrm>
              <a:off x="100586" y="728395"/>
              <a:ext cx="11814046" cy="5507427"/>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2">
                    <a:lumMod val="50000"/>
                  </a:schemeClr>
                </a:solidFill>
              </a:endParaRP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505E028B-FFA1-3716-E3A1-1FFB2D430BFF}"/>
                    </a:ext>
                  </a:extLst>
                </p:cNvPr>
                <p:cNvSpPr txBox="1"/>
                <p:nvPr/>
              </p:nvSpPr>
              <p:spPr>
                <a:xfrm>
                  <a:off x="734569" y="1054882"/>
                  <a:ext cx="10546080" cy="5074723"/>
                </a:xfrm>
                <a:prstGeom prst="rect">
                  <a:avLst/>
                </a:prstGeom>
                <a:noFill/>
              </p:spPr>
              <p:txBody>
                <a:bodyPr wrap="square">
                  <a:spAutoFit/>
                </a:bodyPr>
                <a:lstStyle/>
                <a:p>
                  <a:r>
                    <a:rPr lang="en-US" dirty="0"/>
                    <a:t>Usually, people measure equilibrium pressure at different temperatures using </a:t>
                  </a:r>
                  <a:r>
                    <a:rPr lang="en-US" b="1" dirty="0"/>
                    <a:t>PCT curves</a:t>
                  </a:r>
                  <a:r>
                    <a:rPr lang="en-US" dirty="0"/>
                    <a:t>.</a:t>
                  </a:r>
                </a:p>
                <a:p>
                  <a:pPr/>
                  <a14:m>
                    <m:oMathPara xmlns:m="http://schemas.openxmlformats.org/officeDocument/2006/math">
                      <m:oMathParaPr>
                        <m:jc m:val="centerGroup"/>
                      </m:oMathParaPr>
                      <m:oMath xmlns:m="http://schemas.openxmlformats.org/officeDocument/2006/math">
                        <m:sSub>
                          <m:sSubPr>
                            <m:ctrlPr>
                              <a:rPr lang="en-CA" i="1" smtClean="0">
                                <a:latin typeface="Cambria Math" panose="02040503050406030204" pitchFamily="18" charset="0"/>
                              </a:rPr>
                            </m:ctrlPr>
                          </m:sSubPr>
                          <m:e>
                            <m:r>
                              <a:rPr lang="en-CA" b="0" i="1" smtClean="0">
                                <a:latin typeface="Cambria Math" panose="02040503050406030204" pitchFamily="18" charset="0"/>
                              </a:rPr>
                              <m:t>𝐿𝑛</m:t>
                            </m:r>
                            <m:r>
                              <a:rPr lang="en-CA" b="0" i="1" smtClean="0">
                                <a:latin typeface="Cambria Math" panose="02040503050406030204" pitchFamily="18" charset="0"/>
                              </a:rPr>
                              <m:t> </m:t>
                            </m:r>
                            <m:r>
                              <a:rPr lang="en-CA" b="0" i="1" smtClean="0">
                                <a:latin typeface="Cambria Math" panose="02040503050406030204" pitchFamily="18" charset="0"/>
                              </a:rPr>
                              <m:t>𝑃</m:t>
                            </m:r>
                          </m:e>
                          <m:sub>
                            <m:r>
                              <a:rPr lang="en-CA" b="0" i="1" smtClean="0">
                                <a:latin typeface="Cambria Math" panose="02040503050406030204" pitchFamily="18" charset="0"/>
                              </a:rPr>
                              <m:t>𝑒𝑞</m:t>
                            </m:r>
                          </m:sub>
                        </m:sSub>
                        <m:r>
                          <a:rPr lang="en-CA" i="1" smtClean="0">
                            <a:latin typeface="Cambria Math" panose="02040503050406030204" pitchFamily="18" charset="0"/>
                          </a:rPr>
                          <m:t>=</m:t>
                        </m:r>
                        <m:f>
                          <m:fPr>
                            <m:ctrlPr>
                              <a:rPr lang="en-CA" i="1" smtClean="0">
                                <a:latin typeface="Cambria Math" panose="02040503050406030204" pitchFamily="18" charset="0"/>
                              </a:rPr>
                            </m:ctrlPr>
                          </m:fPr>
                          <m:num>
                            <m:r>
                              <a:rPr lang="en-CA"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𝐻</m:t>
                            </m:r>
                          </m:num>
                          <m:den>
                            <m:r>
                              <a:rPr lang="en-CA" b="0" i="1" smtClean="0">
                                <a:latin typeface="Cambria Math" panose="02040503050406030204" pitchFamily="18" charset="0"/>
                              </a:rPr>
                              <m:t>𝑅𝑇</m:t>
                            </m:r>
                          </m:den>
                        </m:f>
                        <m:r>
                          <a:rPr lang="en-CA" b="0" i="1" smtClean="0">
                            <a:latin typeface="Cambria Math" panose="02040503050406030204" pitchFamily="18" charset="0"/>
                          </a:rPr>
                          <m:t>−</m:t>
                        </m:r>
                        <m:f>
                          <m:fPr>
                            <m:ctrlPr>
                              <a:rPr lang="en-CA" b="0" i="1" smtClean="0">
                                <a:latin typeface="Cambria Math" panose="02040503050406030204" pitchFamily="18" charset="0"/>
                              </a:rPr>
                            </m:ctrlPr>
                          </m:fPr>
                          <m:num>
                            <m:r>
                              <a:rPr lang="en-CA" b="0" i="1" smtClean="0">
                                <a:latin typeface="Cambria Math" panose="02040503050406030204" pitchFamily="18" charset="0"/>
                                <a:ea typeface="Cambria Math" panose="02040503050406030204" pitchFamily="18" charset="0"/>
                              </a:rPr>
                              <m:t>∆</m:t>
                            </m:r>
                            <m:r>
                              <a:rPr lang="en-CA" b="0" i="1" smtClean="0">
                                <a:latin typeface="Cambria Math" panose="02040503050406030204" pitchFamily="18" charset="0"/>
                                <a:ea typeface="Cambria Math" panose="02040503050406030204" pitchFamily="18" charset="0"/>
                              </a:rPr>
                              <m:t>𝑆</m:t>
                            </m:r>
                          </m:num>
                          <m:den>
                            <m:r>
                              <a:rPr lang="en-CA" b="0" i="1" smtClean="0">
                                <a:latin typeface="Cambria Math" panose="02040503050406030204" pitchFamily="18" charset="0"/>
                              </a:rPr>
                              <m:t>𝑅</m:t>
                            </m:r>
                          </m:den>
                        </m:f>
                      </m:oMath>
                    </m:oMathPara>
                  </a14:m>
                  <a:endParaRPr lang="en-CA" dirty="0"/>
                </a:p>
                <a:p>
                  <a:endParaRPr lang="en-CA" dirty="0"/>
                </a:p>
                <a:p>
                  <a:r>
                    <a:rPr lang="en-CA" dirty="0"/>
                    <a:t>If we plot </a:t>
                  </a:r>
                  <a14:m>
                    <m:oMath xmlns:m="http://schemas.openxmlformats.org/officeDocument/2006/math">
                      <m:sSub>
                        <m:sSubPr>
                          <m:ctrlPr>
                            <a:rPr lang="en-CA" i="1">
                              <a:latin typeface="Cambria Math" panose="02040503050406030204" pitchFamily="18" charset="0"/>
                            </a:rPr>
                          </m:ctrlPr>
                        </m:sSubPr>
                        <m:e>
                          <m:r>
                            <a:rPr lang="en-CA" i="1">
                              <a:latin typeface="Cambria Math" panose="02040503050406030204" pitchFamily="18" charset="0"/>
                            </a:rPr>
                            <m:t>𝐿𝑛</m:t>
                          </m:r>
                          <m:r>
                            <a:rPr lang="en-CA" i="1">
                              <a:latin typeface="Cambria Math" panose="02040503050406030204" pitchFamily="18" charset="0"/>
                            </a:rPr>
                            <m:t> </m:t>
                          </m:r>
                          <m:r>
                            <a:rPr lang="en-CA" i="1">
                              <a:latin typeface="Cambria Math" panose="02040503050406030204" pitchFamily="18" charset="0"/>
                            </a:rPr>
                            <m:t>𝑃</m:t>
                          </m:r>
                        </m:e>
                        <m:sub>
                          <m:r>
                            <a:rPr lang="en-CA" i="1">
                              <a:latin typeface="Cambria Math" panose="02040503050406030204" pitchFamily="18" charset="0"/>
                            </a:rPr>
                            <m:t>𝑒𝑞</m:t>
                          </m:r>
                        </m:sub>
                      </m:sSub>
                    </m:oMath>
                  </a14:m>
                  <a:r>
                    <a:rPr lang="en-CA" dirty="0"/>
                    <a:t> versus </a:t>
                  </a:r>
                  <a14:m>
                    <m:oMath xmlns:m="http://schemas.openxmlformats.org/officeDocument/2006/math">
                      <m:f>
                        <m:fPr>
                          <m:ctrlPr>
                            <a:rPr lang="en-CA" sz="2400" i="1">
                              <a:latin typeface="Cambria Math" panose="02040503050406030204" pitchFamily="18" charset="0"/>
                            </a:rPr>
                          </m:ctrlPr>
                        </m:fPr>
                        <m:num>
                          <m:r>
                            <a:rPr lang="en-CA" sz="2400" b="0" i="1" smtClean="0">
                              <a:latin typeface="Cambria Math" panose="02040503050406030204" pitchFamily="18" charset="0"/>
                              <a:ea typeface="Cambria Math" panose="02040503050406030204" pitchFamily="18" charset="0"/>
                            </a:rPr>
                            <m:t>1</m:t>
                          </m:r>
                        </m:num>
                        <m:den>
                          <m:r>
                            <a:rPr lang="en-CA" sz="2400" i="1">
                              <a:latin typeface="Cambria Math" panose="02040503050406030204" pitchFamily="18" charset="0"/>
                            </a:rPr>
                            <m:t>𝑇</m:t>
                          </m:r>
                        </m:den>
                      </m:f>
                    </m:oMath>
                  </a14:m>
                  <a:r>
                    <a:rPr lang="en-CA" dirty="0"/>
                    <a:t>:</a:t>
                  </a:r>
                </a:p>
                <a:p>
                  <a:pPr algn="ctr"/>
                  <a:r>
                    <a:rPr lang="el-GR" i="1" dirty="0">
                      <a:latin typeface="Cambria Math" panose="02040503050406030204" pitchFamily="18" charset="0"/>
                      <a:ea typeface="Cambria Math" panose="02040503050406030204" pitchFamily="18" charset="0"/>
                    </a:rPr>
                    <a:t>Δ</a:t>
                  </a:r>
                  <a:r>
                    <a:rPr lang="en-CA" i="1" dirty="0">
                      <a:latin typeface="Cambria Math" panose="02040503050406030204" pitchFamily="18" charset="0"/>
                      <a:ea typeface="Cambria Math" panose="02040503050406030204" pitchFamily="18" charset="0"/>
                    </a:rPr>
                    <a:t>H=−(slope)×R </a:t>
                  </a:r>
                </a:p>
                <a:p>
                  <a:pPr algn="ctr"/>
                  <a14:m>
                    <m:oMathPara xmlns:m="http://schemas.openxmlformats.org/officeDocument/2006/math">
                      <m:oMathParaPr>
                        <m:jc m:val="centerGroup"/>
                      </m:oMathParaPr>
                      <m:oMath xmlns:m="http://schemas.openxmlformats.org/officeDocument/2006/math">
                        <m:r>
                          <m:rPr>
                            <m:sty m:val="p"/>
                          </m:rPr>
                          <a:rPr lang="el-GR">
                            <a:latin typeface="Cambria Math" panose="02040503050406030204" pitchFamily="18" charset="0"/>
                          </a:rPr>
                          <m:t>Δ</m:t>
                        </m:r>
                        <m:r>
                          <a:rPr lang="el-GR" i="1">
                            <a:latin typeface="Cambria Math" panose="02040503050406030204" pitchFamily="18" charset="0"/>
                          </a:rPr>
                          <m:t>𝑆</m:t>
                        </m:r>
                        <m:r>
                          <a:rPr lang="el-GR">
                            <a:latin typeface="Cambria Math" panose="02040503050406030204" pitchFamily="18" charset="0"/>
                          </a:rPr>
                          <m:t>=</m:t>
                        </m:r>
                        <m:d>
                          <m:dPr>
                            <m:ctrlPr>
                              <a:rPr lang="fa-IR" i="1">
                                <a:latin typeface="Cambria Math" panose="02040503050406030204" pitchFamily="18" charset="0"/>
                              </a:rPr>
                            </m:ctrlPr>
                          </m:dPr>
                          <m:e>
                            <m:r>
                              <m:rPr>
                                <m:nor/>
                              </m:rPr>
                              <a:rPr lang="en-CA" i="1"/>
                              <m:t>intercept</m:t>
                            </m:r>
                          </m:e>
                        </m:d>
                        <m:r>
                          <a:rPr lang="fa-IR">
                            <a:latin typeface="Cambria Math" panose="02040503050406030204" pitchFamily="18" charset="0"/>
                          </a:rPr>
                          <m:t>×</m:t>
                        </m:r>
                        <m:r>
                          <a:rPr lang="fa-IR" i="1">
                            <a:latin typeface="Cambria Math" panose="02040503050406030204" pitchFamily="18" charset="0"/>
                          </a:rPr>
                          <m:t>𝑅</m:t>
                        </m:r>
                      </m:oMath>
                    </m:oMathPara>
                  </a14:m>
                  <a:endParaRPr lang="fa-IR" b="0" dirty="0"/>
                </a:p>
                <a:p>
                  <a:endParaRPr lang="en-CA" dirty="0"/>
                </a:p>
                <a:p>
                  <a:r>
                    <a:rPr lang="en-CA" dirty="0"/>
                    <a:t>In easy way: </a:t>
                  </a:r>
                  <a:r>
                    <a:rPr lang="en-CA" dirty="0">
                      <a:solidFill>
                        <a:schemeClr val="accent1">
                          <a:lumMod val="75000"/>
                        </a:schemeClr>
                      </a:solidFill>
                    </a:rPr>
                    <a:t>It tells us </a:t>
                  </a:r>
                  <a:r>
                    <a:rPr lang="en-US" dirty="0">
                      <a:solidFill>
                        <a:schemeClr val="accent1">
                          <a:lumMod val="75000"/>
                        </a:schemeClr>
                      </a:solidFill>
                    </a:rPr>
                    <a:t>how much hydrogen pressure is needed to keep the hydride stable at a given temperature, or at what pressure absorption and desorption are balanced.</a:t>
                  </a:r>
                </a:p>
                <a:p>
                  <a:endParaRPr lang="en-US" dirty="0">
                    <a:solidFill>
                      <a:schemeClr val="accent1">
                        <a:lumMod val="75000"/>
                      </a:schemeClr>
                    </a:solidFill>
                  </a:endParaRPr>
                </a:p>
                <a:p>
                  <a:r>
                    <a:rPr lang="en-US" dirty="0">
                      <a:solidFill>
                        <a:schemeClr val="accent1">
                          <a:lumMod val="75000"/>
                        </a:schemeClr>
                      </a:solidFill>
                    </a:rPr>
                    <a:t>So:</a:t>
                  </a:r>
                </a:p>
                <a:p>
                  <a:endParaRPr lang="en-US" dirty="0">
                    <a:solidFill>
                      <a:schemeClr val="accent1">
                        <a:lumMod val="75000"/>
                      </a:schemeClr>
                    </a:solidFill>
                  </a:endParaRPr>
                </a:p>
                <a:p>
                  <a:pPr algn="ctr"/>
                  <a14:m>
                    <m:oMath xmlns:m="http://schemas.openxmlformats.org/officeDocument/2006/math">
                      <m:r>
                        <a:rPr lang="en-CA" b="1" i="1" smtClean="0">
                          <a:solidFill>
                            <a:schemeClr val="accent3">
                              <a:lumMod val="75000"/>
                            </a:schemeClr>
                          </a:solidFill>
                          <a:latin typeface="Cambria Math" panose="02040503050406030204" pitchFamily="18" charset="0"/>
                        </a:rPr>
                        <m:t>𝑷</m:t>
                      </m:r>
                      <m:r>
                        <a:rPr lang="en-CA" b="1" i="1" smtClean="0">
                          <a:solidFill>
                            <a:schemeClr val="accent3">
                              <a:lumMod val="75000"/>
                            </a:schemeClr>
                          </a:solidFill>
                          <a:latin typeface="Cambria Math" panose="02040503050406030204" pitchFamily="18" charset="0"/>
                          <a:ea typeface="Cambria Math" panose="02040503050406030204" pitchFamily="18" charset="0"/>
                        </a:rPr>
                        <m:t>&gt;</m:t>
                      </m:r>
                      <m:sSub>
                        <m:sSubPr>
                          <m:ctrlPr>
                            <a:rPr lang="en-CA" b="1" i="1" smtClean="0">
                              <a:solidFill>
                                <a:schemeClr val="accent3">
                                  <a:lumMod val="75000"/>
                                </a:schemeClr>
                              </a:solidFill>
                              <a:latin typeface="Cambria Math" panose="02040503050406030204" pitchFamily="18" charset="0"/>
                            </a:rPr>
                          </m:ctrlPr>
                        </m:sSubPr>
                        <m:e>
                          <m:r>
                            <a:rPr lang="en-CA" b="1" i="1" smtClean="0">
                              <a:solidFill>
                                <a:schemeClr val="accent3">
                                  <a:lumMod val="75000"/>
                                </a:schemeClr>
                              </a:solidFill>
                              <a:latin typeface="Cambria Math" panose="02040503050406030204" pitchFamily="18" charset="0"/>
                            </a:rPr>
                            <m:t>𝑷</m:t>
                          </m:r>
                        </m:e>
                        <m:sub>
                          <m:r>
                            <a:rPr lang="en-CA" b="1" i="1" smtClean="0">
                              <a:solidFill>
                                <a:schemeClr val="accent3">
                                  <a:lumMod val="75000"/>
                                </a:schemeClr>
                              </a:solidFill>
                              <a:latin typeface="Cambria Math" panose="02040503050406030204" pitchFamily="18" charset="0"/>
                            </a:rPr>
                            <m:t>𝒆𝒒</m:t>
                          </m:r>
                        </m:sub>
                      </m:sSub>
                    </m:oMath>
                  </a14:m>
                  <a:r>
                    <a:rPr lang="en-CA" b="1" dirty="0">
                      <a:solidFill>
                        <a:schemeClr val="accent3">
                          <a:lumMod val="75000"/>
                        </a:schemeClr>
                      </a:solidFill>
                    </a:rPr>
                    <a:t> (Absorption)</a:t>
                  </a:r>
                </a:p>
                <a:p>
                  <a:pPr algn="ctr"/>
                  <a14:m>
                    <m:oMath xmlns:m="http://schemas.openxmlformats.org/officeDocument/2006/math">
                      <m:r>
                        <a:rPr lang="en-CA" b="1" i="1">
                          <a:solidFill>
                            <a:schemeClr val="accent3">
                              <a:lumMod val="75000"/>
                            </a:schemeClr>
                          </a:solidFill>
                          <a:latin typeface="Cambria Math" panose="02040503050406030204" pitchFamily="18" charset="0"/>
                        </a:rPr>
                        <m:t>𝑷</m:t>
                      </m:r>
                      <m:r>
                        <a:rPr lang="en-CA" b="1" i="1" smtClean="0">
                          <a:solidFill>
                            <a:schemeClr val="accent3">
                              <a:lumMod val="75000"/>
                            </a:schemeClr>
                          </a:solidFill>
                          <a:latin typeface="Cambria Math" panose="02040503050406030204" pitchFamily="18" charset="0"/>
                          <a:ea typeface="Cambria Math" panose="02040503050406030204" pitchFamily="18" charset="0"/>
                        </a:rPr>
                        <m:t>&lt;</m:t>
                      </m:r>
                      <m:sSub>
                        <m:sSubPr>
                          <m:ctrlPr>
                            <a:rPr lang="en-CA" b="1" i="1">
                              <a:solidFill>
                                <a:schemeClr val="accent3">
                                  <a:lumMod val="75000"/>
                                </a:schemeClr>
                              </a:solidFill>
                              <a:latin typeface="Cambria Math" panose="02040503050406030204" pitchFamily="18" charset="0"/>
                            </a:rPr>
                          </m:ctrlPr>
                        </m:sSubPr>
                        <m:e>
                          <m:r>
                            <a:rPr lang="en-CA" b="1" i="1">
                              <a:solidFill>
                                <a:schemeClr val="accent3">
                                  <a:lumMod val="75000"/>
                                </a:schemeClr>
                              </a:solidFill>
                              <a:latin typeface="Cambria Math" panose="02040503050406030204" pitchFamily="18" charset="0"/>
                            </a:rPr>
                            <m:t>𝑷</m:t>
                          </m:r>
                        </m:e>
                        <m:sub>
                          <m:r>
                            <a:rPr lang="en-CA" b="1" i="1">
                              <a:solidFill>
                                <a:schemeClr val="accent3">
                                  <a:lumMod val="75000"/>
                                </a:schemeClr>
                              </a:solidFill>
                              <a:latin typeface="Cambria Math" panose="02040503050406030204" pitchFamily="18" charset="0"/>
                            </a:rPr>
                            <m:t>𝒆𝒒</m:t>
                          </m:r>
                        </m:sub>
                      </m:sSub>
                    </m:oMath>
                  </a14:m>
                  <a:r>
                    <a:rPr lang="en-CA" b="1" dirty="0">
                      <a:solidFill>
                        <a:schemeClr val="accent3">
                          <a:lumMod val="75000"/>
                        </a:schemeClr>
                      </a:solidFill>
                    </a:rPr>
                    <a:t> (desorption)</a:t>
                  </a:r>
                </a:p>
                <a:p>
                  <a:pPr algn="ctr"/>
                  <a14:m>
                    <m:oMath xmlns:m="http://schemas.openxmlformats.org/officeDocument/2006/math">
                      <m:r>
                        <a:rPr lang="en-CA" b="1" i="1">
                          <a:solidFill>
                            <a:schemeClr val="accent3">
                              <a:lumMod val="75000"/>
                            </a:schemeClr>
                          </a:solidFill>
                          <a:latin typeface="Cambria Math" panose="02040503050406030204" pitchFamily="18" charset="0"/>
                        </a:rPr>
                        <m:t>𝑷</m:t>
                      </m:r>
                      <m:r>
                        <a:rPr lang="en-CA" b="1" i="1" smtClean="0">
                          <a:solidFill>
                            <a:schemeClr val="accent3">
                              <a:lumMod val="75000"/>
                            </a:schemeClr>
                          </a:solidFill>
                          <a:latin typeface="Cambria Math" panose="02040503050406030204" pitchFamily="18" charset="0"/>
                          <a:ea typeface="Cambria Math" panose="02040503050406030204" pitchFamily="18" charset="0"/>
                        </a:rPr>
                        <m:t>=</m:t>
                      </m:r>
                      <m:sSub>
                        <m:sSubPr>
                          <m:ctrlPr>
                            <a:rPr lang="en-CA" b="1" i="1">
                              <a:solidFill>
                                <a:schemeClr val="accent3">
                                  <a:lumMod val="75000"/>
                                </a:schemeClr>
                              </a:solidFill>
                              <a:latin typeface="Cambria Math" panose="02040503050406030204" pitchFamily="18" charset="0"/>
                            </a:rPr>
                          </m:ctrlPr>
                        </m:sSubPr>
                        <m:e>
                          <m:r>
                            <a:rPr lang="en-CA" b="1" i="1">
                              <a:solidFill>
                                <a:schemeClr val="accent3">
                                  <a:lumMod val="75000"/>
                                </a:schemeClr>
                              </a:solidFill>
                              <a:latin typeface="Cambria Math" panose="02040503050406030204" pitchFamily="18" charset="0"/>
                            </a:rPr>
                            <m:t>𝑷</m:t>
                          </m:r>
                        </m:e>
                        <m:sub>
                          <m:r>
                            <a:rPr lang="en-CA" b="1" i="1">
                              <a:solidFill>
                                <a:schemeClr val="accent3">
                                  <a:lumMod val="75000"/>
                                </a:schemeClr>
                              </a:solidFill>
                              <a:latin typeface="Cambria Math" panose="02040503050406030204" pitchFamily="18" charset="0"/>
                            </a:rPr>
                            <m:t>𝒆𝒒</m:t>
                          </m:r>
                        </m:sub>
                      </m:sSub>
                    </m:oMath>
                  </a14:m>
                  <a:r>
                    <a:rPr lang="en-CA" b="1" dirty="0">
                      <a:solidFill>
                        <a:schemeClr val="accent3">
                          <a:lumMod val="75000"/>
                        </a:schemeClr>
                      </a:solidFill>
                    </a:rPr>
                    <a:t> (equilibrium)</a:t>
                  </a:r>
                </a:p>
                <a:p>
                  <a:endParaRPr lang="en-CA" dirty="0">
                    <a:solidFill>
                      <a:schemeClr val="accent1">
                        <a:lumMod val="75000"/>
                      </a:schemeClr>
                    </a:solidFill>
                  </a:endParaRPr>
                </a:p>
              </p:txBody>
            </p:sp>
          </mc:Choice>
          <mc:Fallback xmlns="">
            <p:sp>
              <p:nvSpPr>
                <p:cNvPr id="9" name="TextBox 8">
                  <a:extLst>
                    <a:ext uri="{FF2B5EF4-FFF2-40B4-BE49-F238E27FC236}">
                      <a16:creationId xmlns:a16="http://schemas.microsoft.com/office/drawing/2014/main" id="{505E028B-FFA1-3716-E3A1-1FFB2D430BFF}"/>
                    </a:ext>
                  </a:extLst>
                </p:cNvPr>
                <p:cNvSpPr txBox="1">
                  <a:spLocks noRot="1" noChangeAspect="1" noMove="1" noResize="1" noEditPoints="1" noAdjustHandles="1" noChangeArrowheads="1" noChangeShapeType="1" noTextEdit="1"/>
                </p:cNvSpPr>
                <p:nvPr/>
              </p:nvSpPr>
              <p:spPr>
                <a:xfrm>
                  <a:off x="734569" y="1054882"/>
                  <a:ext cx="10546080" cy="5074723"/>
                </a:xfrm>
                <a:prstGeom prst="rect">
                  <a:avLst/>
                </a:prstGeom>
                <a:blipFill>
                  <a:blip r:embed="rId3"/>
                  <a:stretch>
                    <a:fillRect l="-525" t="-488"/>
                  </a:stretch>
                </a:blipFill>
              </p:spPr>
              <p:txBody>
                <a:bodyPr/>
                <a:lstStyle/>
                <a:p>
                  <a:r>
                    <a:rPr lang="en-CA">
                      <a:noFill/>
                    </a:rPr>
                    <a:t> </a:t>
                  </a:r>
                </a:p>
              </p:txBody>
            </p:sp>
          </mc:Fallback>
        </mc:AlternateContent>
      </p:grpSp>
    </p:spTree>
    <p:extLst>
      <p:ext uri="{BB962C8B-B14F-4D97-AF65-F5344CB8AC3E}">
        <p14:creationId xmlns:p14="http://schemas.microsoft.com/office/powerpoint/2010/main" val="3465959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BF1170-F393-D97F-F153-9EFD9F06EEFB}"/>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7A3F40EE-2CDD-CE5F-9B79-A3BA3B280B00}"/>
              </a:ext>
            </a:extLst>
          </p:cNvPr>
          <p:cNvSpPr>
            <a:spLocks noGrp="1"/>
          </p:cNvSpPr>
          <p:nvPr>
            <p:ph type="ftr" sz="quarter" idx="11"/>
          </p:nvPr>
        </p:nvSpPr>
        <p:spPr/>
        <p:txBody>
          <a:bodyPr/>
          <a:lstStyle/>
          <a:p>
            <a:endParaRPr lang="fr-CA"/>
          </a:p>
        </p:txBody>
      </p:sp>
      <p:sp>
        <p:nvSpPr>
          <p:cNvPr id="5" name="Slide Number Placeholder 4">
            <a:extLst>
              <a:ext uri="{FF2B5EF4-FFF2-40B4-BE49-F238E27FC236}">
                <a16:creationId xmlns:a16="http://schemas.microsoft.com/office/drawing/2014/main" id="{5F998AAE-8A0F-661A-D84C-F17045F1074C}"/>
              </a:ext>
            </a:extLst>
          </p:cNvPr>
          <p:cNvSpPr>
            <a:spLocks noGrp="1"/>
          </p:cNvSpPr>
          <p:nvPr>
            <p:ph type="sldNum" sz="quarter" idx="12"/>
          </p:nvPr>
        </p:nvSpPr>
        <p:spPr/>
        <p:txBody>
          <a:bodyPr/>
          <a:lstStyle/>
          <a:p>
            <a:fld id="{DB89D9A3-12E0-4804-80D3-9B5978894684}" type="slidenum">
              <a:rPr lang="fr-CA" smtClean="0"/>
              <a:t>22</a:t>
            </a:fld>
            <a:endParaRPr lang="fr-CA"/>
          </a:p>
        </p:txBody>
      </p:sp>
      <p:cxnSp>
        <p:nvCxnSpPr>
          <p:cNvPr id="6" name="Straight Connector 5">
            <a:extLst>
              <a:ext uri="{FF2B5EF4-FFF2-40B4-BE49-F238E27FC236}">
                <a16:creationId xmlns:a16="http://schemas.microsoft.com/office/drawing/2014/main" id="{AF064310-277C-9EAE-9C4C-ABBAD9C081E1}"/>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8" name="TextBox 7">
            <a:extLst>
              <a:ext uri="{FF2B5EF4-FFF2-40B4-BE49-F238E27FC236}">
                <a16:creationId xmlns:a16="http://schemas.microsoft.com/office/drawing/2014/main" id="{7AC4F1EA-AA65-E116-FBA0-5E2604685853}"/>
              </a:ext>
            </a:extLst>
          </p:cNvPr>
          <p:cNvSpPr txBox="1"/>
          <p:nvPr>
            <p:custDataLst>
              <p:tags r:id="rId1"/>
            </p:custDataLst>
          </p:nvPr>
        </p:nvSpPr>
        <p:spPr>
          <a:xfrm>
            <a:off x="536448" y="146204"/>
            <a:ext cx="1796839" cy="461665"/>
          </a:xfrm>
          <a:prstGeom prst="rect">
            <a:avLst/>
          </a:prstGeom>
          <a:noFill/>
        </p:spPr>
        <p:txBody>
          <a:bodyPr wrap="none" rtlCol="0">
            <a:spAutoFit/>
          </a:bodyPr>
          <a:lstStyle/>
          <a:p>
            <a:r>
              <a:rPr lang="en-CA" sz="2400" b="1" dirty="0">
                <a:solidFill>
                  <a:schemeClr val="accent6">
                    <a:lumMod val="50000"/>
                  </a:schemeClr>
                </a:solidFill>
              </a:rPr>
              <a:t>WDS/EPMA</a:t>
            </a:r>
            <a:endParaRPr lang="fr-CA" sz="2400" b="1" dirty="0">
              <a:solidFill>
                <a:schemeClr val="accent6">
                  <a:lumMod val="50000"/>
                </a:schemeClr>
              </a:solidFill>
            </a:endParaRPr>
          </a:p>
        </p:txBody>
      </p:sp>
      <p:sp>
        <p:nvSpPr>
          <p:cNvPr id="7" name="Rectangle: Rounded Corners 6">
            <a:extLst>
              <a:ext uri="{FF2B5EF4-FFF2-40B4-BE49-F238E27FC236}">
                <a16:creationId xmlns:a16="http://schemas.microsoft.com/office/drawing/2014/main" id="{40485516-3EA1-6FD9-A28D-F2DEA6D7081E}"/>
              </a:ext>
            </a:extLst>
          </p:cNvPr>
          <p:cNvSpPr/>
          <p:nvPr/>
        </p:nvSpPr>
        <p:spPr>
          <a:xfrm>
            <a:off x="137162" y="1291338"/>
            <a:ext cx="5614416" cy="4068062"/>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CA" b="1" dirty="0">
                <a:solidFill>
                  <a:schemeClr val="accent3">
                    <a:lumMod val="50000"/>
                  </a:schemeClr>
                </a:solidFill>
              </a:rPr>
              <a:t>EPMA = Electron Probe Microanalysis:</a:t>
            </a:r>
          </a:p>
          <a:p>
            <a:pPr algn="ctr"/>
            <a:endParaRPr lang="en-CA" b="1" dirty="0">
              <a:solidFill>
                <a:schemeClr val="accent3">
                  <a:lumMod val="50000"/>
                </a:schemeClr>
              </a:solidFill>
            </a:endParaRPr>
          </a:p>
          <a:p>
            <a:pPr marL="285750" indent="-285750">
              <a:buFont typeface="Arial" panose="020B0604020202020204" pitchFamily="34" charset="0"/>
              <a:buChar char="•"/>
            </a:pPr>
            <a:r>
              <a:rPr lang="en-US" dirty="0">
                <a:solidFill>
                  <a:schemeClr val="accent3">
                    <a:lumMod val="50000"/>
                  </a:schemeClr>
                </a:solidFill>
              </a:rPr>
              <a:t>A very tiny electron beam is focused onto a small point on the sample.</a:t>
            </a:r>
          </a:p>
          <a:p>
            <a:pPr marL="285750" indent="-285750">
              <a:buFont typeface="Arial" panose="020B0604020202020204" pitchFamily="34" charset="0"/>
              <a:buChar char="•"/>
            </a:pPr>
            <a:r>
              <a:rPr lang="en-US" dirty="0">
                <a:solidFill>
                  <a:schemeClr val="accent3">
                    <a:lumMod val="50000"/>
                  </a:schemeClr>
                </a:solidFill>
              </a:rPr>
              <a:t>When the electrons hit the sample, the atoms inside the material get excited and emit X-rays.</a:t>
            </a:r>
          </a:p>
          <a:p>
            <a:pPr marL="285750" indent="-285750">
              <a:buFont typeface="Arial" panose="020B0604020202020204" pitchFamily="34" charset="0"/>
              <a:buChar char="•"/>
            </a:pPr>
            <a:r>
              <a:rPr lang="en-US" dirty="0">
                <a:solidFill>
                  <a:schemeClr val="accent3">
                    <a:lumMod val="50000"/>
                  </a:schemeClr>
                </a:solidFill>
              </a:rPr>
              <a:t>Those X-rays are special because each element gives its own characteristic X-ray energy.</a:t>
            </a:r>
          </a:p>
          <a:p>
            <a:pPr marL="285750" indent="-285750">
              <a:buFont typeface="Arial" panose="020B0604020202020204" pitchFamily="34" charset="0"/>
              <a:buChar char="•"/>
            </a:pPr>
            <a:r>
              <a:rPr lang="en-US" dirty="0">
                <a:solidFill>
                  <a:schemeClr val="accent3">
                    <a:lumMod val="50000"/>
                  </a:schemeClr>
                </a:solidFill>
              </a:rPr>
              <a:t>So, by measuring the X-rays, the machine can tell which elements are there.</a:t>
            </a:r>
          </a:p>
          <a:p>
            <a:pPr marL="285750" indent="-285750">
              <a:buFont typeface="Arial" panose="020B0604020202020204" pitchFamily="34" charset="0"/>
              <a:buChar char="•"/>
            </a:pPr>
            <a:r>
              <a:rPr lang="en-US" dirty="0">
                <a:solidFill>
                  <a:schemeClr val="accent2">
                    <a:lumMod val="50000"/>
                  </a:schemeClr>
                </a:solidFill>
              </a:rPr>
              <a:t>The key difference between WDS/EPMA and SEM/EDS is EPMA separates X-rays one wavelength at a time and then the detector measures that selected wavelength.</a:t>
            </a:r>
          </a:p>
        </p:txBody>
      </p:sp>
      <p:pic>
        <p:nvPicPr>
          <p:cNvPr id="9" name="Picture 8">
            <a:extLst>
              <a:ext uri="{FF2B5EF4-FFF2-40B4-BE49-F238E27FC236}">
                <a16:creationId xmlns:a16="http://schemas.microsoft.com/office/drawing/2014/main" id="{71E6879B-3D92-31A2-22C0-237F14C72BDC}"/>
              </a:ext>
            </a:extLst>
          </p:cNvPr>
          <p:cNvPicPr>
            <a:picLocks noChangeAspect="1"/>
          </p:cNvPicPr>
          <p:nvPr/>
        </p:nvPicPr>
        <p:blipFill>
          <a:blip r:embed="rId3"/>
          <a:stretch>
            <a:fillRect/>
          </a:stretch>
        </p:blipFill>
        <p:spPr>
          <a:xfrm>
            <a:off x="5864803" y="1183943"/>
            <a:ext cx="6263187" cy="4175457"/>
          </a:xfrm>
          <a:prstGeom prst="rect">
            <a:avLst/>
          </a:prstGeom>
        </p:spPr>
      </p:pic>
    </p:spTree>
    <p:extLst>
      <p:ext uri="{BB962C8B-B14F-4D97-AF65-F5344CB8AC3E}">
        <p14:creationId xmlns:p14="http://schemas.microsoft.com/office/powerpoint/2010/main" val="2224262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456C9-02AD-0E15-0EA7-AF9251918B7D}"/>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FB711933-CDF0-0A39-D28E-0DDFF712DABD}"/>
              </a:ext>
            </a:extLst>
          </p:cNvPr>
          <p:cNvSpPr>
            <a:spLocks noGrp="1"/>
          </p:cNvSpPr>
          <p:nvPr>
            <p:ph type="ftr" sz="quarter" idx="11"/>
          </p:nvPr>
        </p:nvSpPr>
        <p:spPr>
          <a:xfrm>
            <a:off x="380995" y="6346671"/>
            <a:ext cx="4114800" cy="365125"/>
          </a:xfrm>
        </p:spPr>
        <p:txBody>
          <a:bodyPr/>
          <a:lstStyle/>
          <a:p>
            <a:pPr algn="l"/>
            <a:r>
              <a:rPr lang="fr-CA" dirty="0"/>
              <a:t>https://www.tainstruments.com/</a:t>
            </a:r>
          </a:p>
        </p:txBody>
      </p:sp>
      <p:sp>
        <p:nvSpPr>
          <p:cNvPr id="5" name="Slide Number Placeholder 4">
            <a:extLst>
              <a:ext uri="{FF2B5EF4-FFF2-40B4-BE49-F238E27FC236}">
                <a16:creationId xmlns:a16="http://schemas.microsoft.com/office/drawing/2014/main" id="{B66C432E-3E45-A628-BA34-6C2E57327C3B}"/>
              </a:ext>
            </a:extLst>
          </p:cNvPr>
          <p:cNvSpPr>
            <a:spLocks noGrp="1"/>
          </p:cNvSpPr>
          <p:nvPr>
            <p:ph type="sldNum" sz="quarter" idx="12"/>
          </p:nvPr>
        </p:nvSpPr>
        <p:spPr/>
        <p:txBody>
          <a:bodyPr/>
          <a:lstStyle/>
          <a:p>
            <a:fld id="{DB89D9A3-12E0-4804-80D3-9B5978894684}" type="slidenum">
              <a:rPr lang="fr-CA" smtClean="0"/>
              <a:t>23</a:t>
            </a:fld>
            <a:endParaRPr lang="fr-CA"/>
          </a:p>
        </p:txBody>
      </p:sp>
      <p:cxnSp>
        <p:nvCxnSpPr>
          <p:cNvPr id="6" name="Straight Connector 5">
            <a:extLst>
              <a:ext uri="{FF2B5EF4-FFF2-40B4-BE49-F238E27FC236}">
                <a16:creationId xmlns:a16="http://schemas.microsoft.com/office/drawing/2014/main" id="{2C08831E-44FF-DEC7-70E7-A6C66E78F82C}"/>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8" name="TextBox 7">
            <a:extLst>
              <a:ext uri="{FF2B5EF4-FFF2-40B4-BE49-F238E27FC236}">
                <a16:creationId xmlns:a16="http://schemas.microsoft.com/office/drawing/2014/main" id="{AD78DEB6-FD9F-8242-E7D2-80D0D77BDD38}"/>
              </a:ext>
            </a:extLst>
          </p:cNvPr>
          <p:cNvSpPr txBox="1"/>
          <p:nvPr>
            <p:custDataLst>
              <p:tags r:id="rId1"/>
            </p:custDataLst>
          </p:nvPr>
        </p:nvSpPr>
        <p:spPr>
          <a:xfrm>
            <a:off x="536448" y="146204"/>
            <a:ext cx="6734536" cy="461665"/>
          </a:xfrm>
          <a:prstGeom prst="rect">
            <a:avLst/>
          </a:prstGeom>
          <a:noFill/>
        </p:spPr>
        <p:txBody>
          <a:bodyPr wrap="none" rtlCol="0">
            <a:spAutoFit/>
          </a:bodyPr>
          <a:lstStyle/>
          <a:p>
            <a:r>
              <a:rPr lang="en-CA" sz="2400" b="1" dirty="0">
                <a:solidFill>
                  <a:schemeClr val="accent6">
                    <a:lumMod val="50000"/>
                  </a:schemeClr>
                </a:solidFill>
              </a:rPr>
              <a:t>Activation energy estimation and Kissinger plot</a:t>
            </a:r>
            <a:endParaRPr lang="fr-CA" sz="2400" b="1" dirty="0">
              <a:solidFill>
                <a:schemeClr val="accent6">
                  <a:lumMod val="50000"/>
                </a:schemeClr>
              </a:solidFill>
            </a:endParaRPr>
          </a:p>
        </p:txBody>
      </p:sp>
      <p:sp>
        <p:nvSpPr>
          <p:cNvPr id="3" name="TextBox 2">
            <a:extLst>
              <a:ext uri="{FF2B5EF4-FFF2-40B4-BE49-F238E27FC236}">
                <a16:creationId xmlns:a16="http://schemas.microsoft.com/office/drawing/2014/main" id="{C5433C02-7AB1-9453-53A2-CC9E360193CE}"/>
              </a:ext>
            </a:extLst>
          </p:cNvPr>
          <p:cNvSpPr txBox="1"/>
          <p:nvPr/>
        </p:nvSpPr>
        <p:spPr>
          <a:xfrm>
            <a:off x="380995" y="757192"/>
            <a:ext cx="11430010" cy="646331"/>
          </a:xfrm>
          <a:prstGeom prst="rect">
            <a:avLst/>
          </a:prstGeom>
          <a:noFill/>
        </p:spPr>
        <p:txBody>
          <a:bodyPr wrap="square">
            <a:spAutoFit/>
          </a:bodyPr>
          <a:lstStyle/>
          <a:p>
            <a:pPr>
              <a:buNone/>
            </a:pPr>
            <a:r>
              <a:rPr lang="en-US" b="1" dirty="0">
                <a:solidFill>
                  <a:schemeClr val="accent3">
                    <a:lumMod val="75000"/>
                  </a:schemeClr>
                </a:solidFill>
              </a:rPr>
              <a:t>Differential Scanning Calorimetry (DSC)</a:t>
            </a:r>
            <a:r>
              <a:rPr lang="en-US" dirty="0">
                <a:solidFill>
                  <a:schemeClr val="accent3">
                    <a:lumMod val="75000"/>
                  </a:schemeClr>
                </a:solidFill>
              </a:rPr>
              <a:t> </a:t>
            </a:r>
            <a:r>
              <a:rPr lang="en-US" dirty="0"/>
              <a:t>apparatus works by measuring the difference in the amount of heat required to increase the temperature of a sample compared to an inert reference material. </a:t>
            </a:r>
            <a:endParaRPr lang="en-CA" dirty="0"/>
          </a:p>
        </p:txBody>
      </p:sp>
      <p:sp>
        <p:nvSpPr>
          <p:cNvPr id="9" name="TextBox 8">
            <a:extLst>
              <a:ext uri="{FF2B5EF4-FFF2-40B4-BE49-F238E27FC236}">
                <a16:creationId xmlns:a16="http://schemas.microsoft.com/office/drawing/2014/main" id="{5B8197FA-BFEA-AF4E-DAEF-5157C6A9D092}"/>
              </a:ext>
            </a:extLst>
          </p:cNvPr>
          <p:cNvSpPr txBox="1"/>
          <p:nvPr/>
        </p:nvSpPr>
        <p:spPr>
          <a:xfrm>
            <a:off x="380995" y="1403524"/>
            <a:ext cx="5715006" cy="4311476"/>
          </a:xfrm>
          <a:prstGeom prst="rect">
            <a:avLst/>
          </a:prstGeom>
          <a:noFill/>
        </p:spPr>
        <p:txBody>
          <a:bodyPr wrap="square">
            <a:spAutoFit/>
          </a:bodyPr>
          <a:lstStyle/>
          <a:p>
            <a:pPr>
              <a:buNone/>
            </a:pPr>
            <a:r>
              <a:rPr lang="en-US" b="1" dirty="0">
                <a:solidFill>
                  <a:schemeClr val="accent3">
                    <a:lumMod val="75000"/>
                  </a:schemeClr>
                </a:solidFill>
              </a:rPr>
              <a:t>Core Components:</a:t>
            </a:r>
          </a:p>
          <a:p>
            <a:pPr>
              <a:buNone/>
            </a:pPr>
            <a:endParaRPr lang="en-US" b="1" dirty="0">
              <a:solidFill>
                <a:schemeClr val="accent3">
                  <a:lumMod val="75000"/>
                </a:schemeClr>
              </a:solidFill>
            </a:endParaRPr>
          </a:p>
          <a:p>
            <a:pPr marL="285750" indent="-285750">
              <a:buFont typeface="Wingdings" panose="05000000000000000000" pitchFamily="2" charset="2"/>
              <a:buChar char="q"/>
            </a:pPr>
            <a:r>
              <a:rPr lang="en-US" b="1" dirty="0">
                <a:solidFill>
                  <a:schemeClr val="accent3">
                    <a:lumMod val="75000"/>
                  </a:schemeClr>
                </a:solidFill>
              </a:rPr>
              <a:t>Sample and Reference Pans</a:t>
            </a:r>
            <a:r>
              <a:rPr lang="en-US" dirty="0">
                <a:solidFill>
                  <a:schemeClr val="accent3">
                    <a:lumMod val="75000"/>
                  </a:schemeClr>
                </a:solidFill>
              </a:rPr>
              <a:t>: </a:t>
            </a:r>
            <a:r>
              <a:rPr lang="en-US" dirty="0"/>
              <a:t>A small amount of the test material (typically 1–15 mg) is placed in a metal pan (often aluminum), while the reference pan is usually left empty.</a:t>
            </a:r>
          </a:p>
          <a:p>
            <a:pPr marL="285750" indent="-285750">
              <a:buFont typeface="Wingdings" panose="05000000000000000000" pitchFamily="2" charset="2"/>
              <a:buChar char="q"/>
            </a:pPr>
            <a:r>
              <a:rPr lang="en-US" b="1" dirty="0">
                <a:solidFill>
                  <a:schemeClr val="accent3">
                    <a:lumMod val="75000"/>
                  </a:schemeClr>
                </a:solidFill>
              </a:rPr>
              <a:t>Furnace(s)</a:t>
            </a:r>
            <a:r>
              <a:rPr lang="en-US" dirty="0">
                <a:solidFill>
                  <a:schemeClr val="accent3">
                    <a:lumMod val="75000"/>
                  </a:schemeClr>
                </a:solidFill>
              </a:rPr>
              <a:t>: </a:t>
            </a:r>
            <a:r>
              <a:rPr lang="en-US" dirty="0"/>
              <a:t>Depending on the design, both pans are housed in either a single shared furnace or two independent furnaces.</a:t>
            </a:r>
          </a:p>
          <a:p>
            <a:pPr marL="285750" indent="-285750">
              <a:buFont typeface="Wingdings" panose="05000000000000000000" pitchFamily="2" charset="2"/>
              <a:buChar char="q"/>
            </a:pPr>
            <a:r>
              <a:rPr lang="en-US" b="1" dirty="0">
                <a:solidFill>
                  <a:schemeClr val="accent3">
                    <a:lumMod val="75000"/>
                  </a:schemeClr>
                </a:solidFill>
              </a:rPr>
              <a:t>Sensors (Thermocouples)</a:t>
            </a:r>
            <a:r>
              <a:rPr lang="en-US" dirty="0">
                <a:solidFill>
                  <a:schemeClr val="accent3">
                    <a:lumMod val="75000"/>
                  </a:schemeClr>
                </a:solidFill>
              </a:rPr>
              <a:t>: </a:t>
            </a:r>
            <a:r>
              <a:rPr lang="en-US" dirty="0"/>
              <a:t>High-precision sensors monitor the temperature and heat flow of both pans continuously.</a:t>
            </a:r>
          </a:p>
          <a:p>
            <a:pPr marL="285750" indent="-285750">
              <a:buFont typeface="Wingdings" panose="05000000000000000000" pitchFamily="2" charset="2"/>
              <a:buChar char="q"/>
            </a:pPr>
            <a:r>
              <a:rPr lang="en-US" b="1" dirty="0">
                <a:solidFill>
                  <a:schemeClr val="accent3">
                    <a:lumMod val="75000"/>
                  </a:schemeClr>
                </a:solidFill>
              </a:rPr>
              <a:t>Purge Gas System</a:t>
            </a:r>
            <a:r>
              <a:rPr lang="en-US" dirty="0">
                <a:solidFill>
                  <a:schemeClr val="accent3">
                    <a:lumMod val="75000"/>
                  </a:schemeClr>
                </a:solidFill>
              </a:rPr>
              <a:t>: </a:t>
            </a:r>
            <a:r>
              <a:rPr lang="en-US" dirty="0"/>
              <a:t>An inert gas like nitrogen or helium flows through the chamber to prevent oxidation or other unwanted atmospheric reactions. </a:t>
            </a:r>
          </a:p>
        </p:txBody>
      </p:sp>
      <p:pic>
        <p:nvPicPr>
          <p:cNvPr id="3074" name="Picture 2" descr="Discovery Pressure DSC 25P - TA Instruments">
            <a:extLst>
              <a:ext uri="{FF2B5EF4-FFF2-40B4-BE49-F238E27FC236}">
                <a16:creationId xmlns:a16="http://schemas.microsoft.com/office/drawing/2014/main" id="{769605A3-AD7D-7633-62C5-6FFB195109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5768" y="1349462"/>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16062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65738-F599-D421-5801-E56130823EAC}"/>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FE1E96EA-2C1B-AB2E-45E6-804B98FCD9A1}"/>
              </a:ext>
            </a:extLst>
          </p:cNvPr>
          <p:cNvSpPr>
            <a:spLocks noGrp="1"/>
          </p:cNvSpPr>
          <p:nvPr>
            <p:ph type="ftr" sz="quarter" idx="11"/>
          </p:nvPr>
        </p:nvSpPr>
        <p:spPr>
          <a:xfrm>
            <a:off x="-231648" y="6466570"/>
            <a:ext cx="7418832" cy="401883"/>
          </a:xfrm>
        </p:spPr>
        <p:txBody>
          <a:bodyPr/>
          <a:lstStyle/>
          <a:p>
            <a:r>
              <a:rPr lang="fr-CA" dirty="0"/>
              <a:t>W. Peng, Z. Lan, W. Wei, L. Xu, J. Guo, International Journal of </a:t>
            </a:r>
            <a:r>
              <a:rPr lang="fr-CA" dirty="0" err="1"/>
              <a:t>Hydrogen</a:t>
            </a:r>
            <a:r>
              <a:rPr lang="fr-CA" dirty="0"/>
              <a:t> Energy. 41, 1759–1765 (2015).</a:t>
            </a:r>
          </a:p>
        </p:txBody>
      </p:sp>
      <p:sp>
        <p:nvSpPr>
          <p:cNvPr id="5" name="Slide Number Placeholder 4">
            <a:extLst>
              <a:ext uri="{FF2B5EF4-FFF2-40B4-BE49-F238E27FC236}">
                <a16:creationId xmlns:a16="http://schemas.microsoft.com/office/drawing/2014/main" id="{9EB5F5B2-C736-F069-D992-EDDECACA60BB}"/>
              </a:ext>
            </a:extLst>
          </p:cNvPr>
          <p:cNvSpPr>
            <a:spLocks noGrp="1"/>
          </p:cNvSpPr>
          <p:nvPr>
            <p:ph type="sldNum" sz="quarter" idx="12"/>
          </p:nvPr>
        </p:nvSpPr>
        <p:spPr/>
        <p:txBody>
          <a:bodyPr/>
          <a:lstStyle/>
          <a:p>
            <a:fld id="{DB89D9A3-12E0-4804-80D3-9B5978894684}" type="slidenum">
              <a:rPr lang="fr-CA" smtClean="0"/>
              <a:t>24</a:t>
            </a:fld>
            <a:endParaRPr lang="fr-CA"/>
          </a:p>
        </p:txBody>
      </p:sp>
      <p:cxnSp>
        <p:nvCxnSpPr>
          <p:cNvPr id="6" name="Straight Connector 5">
            <a:extLst>
              <a:ext uri="{FF2B5EF4-FFF2-40B4-BE49-F238E27FC236}">
                <a16:creationId xmlns:a16="http://schemas.microsoft.com/office/drawing/2014/main" id="{80E440BF-F8D8-7902-41CD-EF34FCF5371C}"/>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8" name="TextBox 7">
            <a:extLst>
              <a:ext uri="{FF2B5EF4-FFF2-40B4-BE49-F238E27FC236}">
                <a16:creationId xmlns:a16="http://schemas.microsoft.com/office/drawing/2014/main" id="{471B4343-AF8D-C18B-F6BC-1A9644C63981}"/>
              </a:ext>
            </a:extLst>
          </p:cNvPr>
          <p:cNvSpPr txBox="1"/>
          <p:nvPr>
            <p:custDataLst>
              <p:tags r:id="rId1"/>
            </p:custDataLst>
          </p:nvPr>
        </p:nvSpPr>
        <p:spPr>
          <a:xfrm>
            <a:off x="536448" y="146204"/>
            <a:ext cx="6734536" cy="461665"/>
          </a:xfrm>
          <a:prstGeom prst="rect">
            <a:avLst/>
          </a:prstGeom>
          <a:noFill/>
        </p:spPr>
        <p:txBody>
          <a:bodyPr wrap="none" rtlCol="0">
            <a:spAutoFit/>
          </a:bodyPr>
          <a:lstStyle/>
          <a:p>
            <a:r>
              <a:rPr lang="en-CA" sz="2400" b="1" dirty="0">
                <a:solidFill>
                  <a:schemeClr val="accent6">
                    <a:lumMod val="50000"/>
                  </a:schemeClr>
                </a:solidFill>
              </a:rPr>
              <a:t>Activation energy estimation and Kissinger plot</a:t>
            </a:r>
            <a:endParaRPr lang="fr-CA" sz="2400" b="1" dirty="0">
              <a:solidFill>
                <a:schemeClr val="accent6">
                  <a:lumMod val="50000"/>
                </a:schemeClr>
              </a:solidFill>
            </a:endParaRPr>
          </a:p>
        </p:txBody>
      </p:sp>
      <p:sp>
        <p:nvSpPr>
          <p:cNvPr id="3" name="TextBox 2">
            <a:extLst>
              <a:ext uri="{FF2B5EF4-FFF2-40B4-BE49-F238E27FC236}">
                <a16:creationId xmlns:a16="http://schemas.microsoft.com/office/drawing/2014/main" id="{2F0FFD44-669A-0292-BCE2-E5E459587475}"/>
              </a:ext>
            </a:extLst>
          </p:cNvPr>
          <p:cNvSpPr txBox="1"/>
          <p:nvPr/>
        </p:nvSpPr>
        <p:spPr>
          <a:xfrm>
            <a:off x="380995" y="757192"/>
            <a:ext cx="11430010" cy="369332"/>
          </a:xfrm>
          <a:prstGeom prst="rect">
            <a:avLst/>
          </a:prstGeom>
          <a:noFill/>
        </p:spPr>
        <p:txBody>
          <a:bodyPr wrap="square">
            <a:spAutoFit/>
          </a:bodyPr>
          <a:lstStyle/>
          <a:p>
            <a:pPr>
              <a:buNone/>
            </a:pPr>
            <a:r>
              <a:rPr lang="en-US" b="1" dirty="0">
                <a:solidFill>
                  <a:schemeClr val="accent3">
                    <a:lumMod val="75000"/>
                  </a:schemeClr>
                </a:solidFill>
              </a:rPr>
              <a:t>Activation Energy</a:t>
            </a:r>
            <a:endParaRPr lang="en-CA" dirty="0"/>
          </a:p>
        </p:txBody>
      </p:sp>
      <mc:AlternateContent xmlns:mc="http://schemas.openxmlformats.org/markup-compatibility/2006" xmlns:a14="http://schemas.microsoft.com/office/drawing/2010/main">
        <mc:Choice Requires="a14">
          <p:sp>
            <p:nvSpPr>
              <p:cNvPr id="2" name="Rectangle: Rounded Corners 1">
                <a:extLst>
                  <a:ext uri="{FF2B5EF4-FFF2-40B4-BE49-F238E27FC236}">
                    <a16:creationId xmlns:a16="http://schemas.microsoft.com/office/drawing/2014/main" id="{D24494EE-4EC3-6F9D-9E72-D45067713540}"/>
                  </a:ext>
                </a:extLst>
              </p:cNvPr>
              <p:cNvSpPr/>
              <p:nvPr/>
            </p:nvSpPr>
            <p:spPr>
              <a:xfrm>
                <a:off x="465663" y="1275846"/>
                <a:ext cx="11726337" cy="4222749"/>
              </a:xfrm>
              <a:prstGeom prst="roundRect">
                <a:avLst/>
              </a:prstGeom>
              <a:solidFill>
                <a:srgbClr val="FBFBFB"/>
              </a:solidFill>
              <a:ln>
                <a:solidFill>
                  <a:schemeClr val="accent3">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solidFill>
                      <a:srgbClr val="002060"/>
                    </a:solidFill>
                  </a:rPr>
                  <a:t>is the minimum amount of energy required for a chemical reaction to occur, representing the potential energy barrier between reactants and products. It dictates the temperature dependence of a reaction rate.</a:t>
                </a:r>
              </a:p>
              <a:p>
                <a:endParaRPr lang="en-US" sz="1600" dirty="0">
                  <a:solidFill>
                    <a:srgbClr val="002060"/>
                  </a:solidFill>
                </a:endParaRPr>
              </a:p>
              <a:p>
                <a:r>
                  <a:rPr lang="en-US" sz="1600" dirty="0">
                    <a:solidFill>
                      <a:schemeClr val="tx1"/>
                    </a:solidFill>
                  </a:rPr>
                  <a:t>The Kissinger method is based on the following linear relationship:</a:t>
                </a:r>
              </a:p>
              <a:p>
                <a:pPr/>
                <a14:m>
                  <m:oMathPara xmlns:m="http://schemas.openxmlformats.org/officeDocument/2006/math">
                    <m:oMathParaPr>
                      <m:jc m:val="centerGroup"/>
                    </m:oMathParaPr>
                    <m:oMath xmlns:m="http://schemas.openxmlformats.org/officeDocument/2006/math">
                      <m:r>
                        <a:rPr lang="en-CA" sz="1600" b="0" i="1" smtClean="0">
                          <a:solidFill>
                            <a:schemeClr val="tx1"/>
                          </a:solidFill>
                          <a:latin typeface="Cambria Math" panose="02040503050406030204" pitchFamily="18" charset="0"/>
                        </a:rPr>
                        <m:t>𝐿𝑛</m:t>
                      </m:r>
                      <m:d>
                        <m:dPr>
                          <m:ctrlPr>
                            <a:rPr lang="en-CA" sz="1600" b="0" i="1" smtClean="0">
                              <a:solidFill>
                                <a:schemeClr val="tx1"/>
                              </a:solidFill>
                              <a:latin typeface="Cambria Math" panose="02040503050406030204" pitchFamily="18" charset="0"/>
                            </a:rPr>
                          </m:ctrlPr>
                        </m:dPr>
                        <m:e>
                          <m:f>
                            <m:fPr>
                              <m:ctrlPr>
                                <a:rPr lang="en-US" sz="1600" i="1" smtClean="0">
                                  <a:solidFill>
                                    <a:schemeClr val="tx1"/>
                                  </a:solidFill>
                                  <a:latin typeface="Cambria Math" panose="02040503050406030204" pitchFamily="18" charset="0"/>
                                </a:rPr>
                              </m:ctrlPr>
                            </m:fPr>
                            <m:num>
                              <m:r>
                                <a:rPr lang="en-US" sz="1600" i="1" smtClean="0">
                                  <a:solidFill>
                                    <a:schemeClr val="tx1"/>
                                  </a:solidFill>
                                  <a:latin typeface="Cambria Math" panose="02040503050406030204" pitchFamily="18" charset="0"/>
                                  <a:ea typeface="Cambria Math" panose="02040503050406030204" pitchFamily="18" charset="0"/>
                                </a:rPr>
                                <m:t>𝛽</m:t>
                              </m:r>
                            </m:num>
                            <m:den>
                              <m:sSubSup>
                                <m:sSubSupPr>
                                  <m:ctrlPr>
                                    <a:rPr lang="en-US" sz="1600" i="1" smtClean="0">
                                      <a:solidFill>
                                        <a:schemeClr val="tx1"/>
                                      </a:solidFill>
                                      <a:latin typeface="Cambria Math" panose="02040503050406030204" pitchFamily="18" charset="0"/>
                                    </a:rPr>
                                  </m:ctrlPr>
                                </m:sSubSupPr>
                                <m:e>
                                  <m:r>
                                    <a:rPr lang="en-CA" sz="1600" b="0" i="1" smtClean="0">
                                      <a:solidFill>
                                        <a:schemeClr val="tx1"/>
                                      </a:solidFill>
                                      <a:latin typeface="Cambria Math" panose="02040503050406030204" pitchFamily="18" charset="0"/>
                                    </a:rPr>
                                    <m:t>𝑇</m:t>
                                  </m:r>
                                </m:e>
                                <m:sub>
                                  <m:r>
                                    <a:rPr lang="en-CA" sz="1600" b="0" i="1" smtClean="0">
                                      <a:solidFill>
                                        <a:schemeClr val="tx1"/>
                                      </a:solidFill>
                                      <a:latin typeface="Cambria Math" panose="02040503050406030204" pitchFamily="18" charset="0"/>
                                    </a:rPr>
                                    <m:t>𝑝</m:t>
                                  </m:r>
                                </m:sub>
                                <m:sup>
                                  <m:r>
                                    <a:rPr lang="en-CA" sz="1600" b="0" i="1" smtClean="0">
                                      <a:solidFill>
                                        <a:schemeClr val="tx1"/>
                                      </a:solidFill>
                                      <a:latin typeface="Cambria Math" panose="02040503050406030204" pitchFamily="18" charset="0"/>
                                    </a:rPr>
                                    <m:t>2</m:t>
                                  </m:r>
                                </m:sup>
                              </m:sSubSup>
                            </m:den>
                          </m:f>
                        </m:e>
                      </m:d>
                      <m:r>
                        <a:rPr lang="en-US" sz="1600" i="1" smtClean="0">
                          <a:solidFill>
                            <a:schemeClr val="tx1"/>
                          </a:solidFill>
                          <a:latin typeface="Cambria Math" panose="02040503050406030204" pitchFamily="18" charset="0"/>
                        </a:rPr>
                        <m:t>=</m:t>
                      </m:r>
                      <m:r>
                        <a:rPr lang="en-CA" sz="1600" b="0" i="1" smtClean="0">
                          <a:solidFill>
                            <a:schemeClr val="tx1"/>
                          </a:solidFill>
                          <a:latin typeface="Cambria Math" panose="02040503050406030204" pitchFamily="18" charset="0"/>
                        </a:rPr>
                        <m:t>𝐿𝑛</m:t>
                      </m:r>
                      <m:d>
                        <m:dPr>
                          <m:ctrlPr>
                            <a:rPr lang="en-CA" sz="1600" b="0" i="1" smtClean="0">
                              <a:solidFill>
                                <a:schemeClr val="tx1"/>
                              </a:solidFill>
                              <a:latin typeface="Cambria Math" panose="02040503050406030204" pitchFamily="18" charset="0"/>
                            </a:rPr>
                          </m:ctrlPr>
                        </m:dPr>
                        <m:e>
                          <m:f>
                            <m:fPr>
                              <m:ctrlPr>
                                <a:rPr lang="en-CA" sz="1600" b="0" i="1" smtClean="0">
                                  <a:solidFill>
                                    <a:schemeClr val="tx1"/>
                                  </a:solidFill>
                                  <a:latin typeface="Cambria Math" panose="02040503050406030204" pitchFamily="18" charset="0"/>
                                </a:rPr>
                              </m:ctrlPr>
                            </m:fPr>
                            <m:num>
                              <m:r>
                                <a:rPr lang="en-CA" sz="1600" b="0" i="1" smtClean="0">
                                  <a:solidFill>
                                    <a:schemeClr val="tx1"/>
                                  </a:solidFill>
                                  <a:latin typeface="Cambria Math" panose="02040503050406030204" pitchFamily="18" charset="0"/>
                                </a:rPr>
                                <m:t>𝐴𝑅</m:t>
                              </m:r>
                            </m:num>
                            <m:den>
                              <m:sSub>
                                <m:sSubPr>
                                  <m:ctrlPr>
                                    <a:rPr lang="en-CA" sz="1600" b="0" i="1" smtClean="0">
                                      <a:solidFill>
                                        <a:schemeClr val="tx1"/>
                                      </a:solidFill>
                                      <a:latin typeface="Cambria Math" panose="02040503050406030204" pitchFamily="18" charset="0"/>
                                    </a:rPr>
                                  </m:ctrlPr>
                                </m:sSubPr>
                                <m:e>
                                  <m:r>
                                    <a:rPr lang="en-CA" sz="1600" b="0" i="1" smtClean="0">
                                      <a:solidFill>
                                        <a:schemeClr val="tx1"/>
                                      </a:solidFill>
                                      <a:latin typeface="Cambria Math" panose="02040503050406030204" pitchFamily="18" charset="0"/>
                                    </a:rPr>
                                    <m:t>𝐸</m:t>
                                  </m:r>
                                </m:e>
                                <m:sub>
                                  <m:r>
                                    <a:rPr lang="en-CA" sz="1600" b="0" i="1" smtClean="0">
                                      <a:solidFill>
                                        <a:schemeClr val="tx1"/>
                                      </a:solidFill>
                                      <a:latin typeface="Cambria Math" panose="02040503050406030204" pitchFamily="18" charset="0"/>
                                    </a:rPr>
                                    <m:t>𝑎</m:t>
                                  </m:r>
                                </m:sub>
                              </m:sSub>
                            </m:den>
                          </m:f>
                        </m:e>
                      </m:d>
                      <m:r>
                        <a:rPr lang="en-CA" sz="1600" b="0" i="1" smtClean="0">
                          <a:solidFill>
                            <a:schemeClr val="tx1"/>
                          </a:solidFill>
                          <a:latin typeface="Cambria Math" panose="02040503050406030204" pitchFamily="18" charset="0"/>
                        </a:rPr>
                        <m:t>−</m:t>
                      </m:r>
                      <m:f>
                        <m:fPr>
                          <m:ctrlPr>
                            <a:rPr lang="en-CA" sz="1600" b="0" i="1" smtClean="0">
                              <a:solidFill>
                                <a:schemeClr val="tx1"/>
                              </a:solidFill>
                              <a:latin typeface="Cambria Math" panose="02040503050406030204" pitchFamily="18" charset="0"/>
                            </a:rPr>
                          </m:ctrlPr>
                        </m:fPr>
                        <m:num>
                          <m:sSub>
                            <m:sSubPr>
                              <m:ctrlPr>
                                <a:rPr lang="en-CA" sz="1600" b="0" i="1" smtClean="0">
                                  <a:solidFill>
                                    <a:schemeClr val="tx1"/>
                                  </a:solidFill>
                                  <a:latin typeface="Cambria Math" panose="02040503050406030204" pitchFamily="18" charset="0"/>
                                </a:rPr>
                              </m:ctrlPr>
                            </m:sSubPr>
                            <m:e>
                              <m:r>
                                <a:rPr lang="en-CA" sz="1600" b="0" i="1" smtClean="0">
                                  <a:solidFill>
                                    <a:schemeClr val="tx1"/>
                                  </a:solidFill>
                                  <a:latin typeface="Cambria Math" panose="02040503050406030204" pitchFamily="18" charset="0"/>
                                </a:rPr>
                                <m:t>𝐸</m:t>
                              </m:r>
                            </m:e>
                            <m:sub>
                              <m:r>
                                <a:rPr lang="en-CA" sz="1600" b="0" i="1" smtClean="0">
                                  <a:solidFill>
                                    <a:schemeClr val="tx1"/>
                                  </a:solidFill>
                                  <a:latin typeface="Cambria Math" panose="02040503050406030204" pitchFamily="18" charset="0"/>
                                </a:rPr>
                                <m:t>𝑎</m:t>
                              </m:r>
                            </m:sub>
                          </m:sSub>
                        </m:num>
                        <m:den>
                          <m:r>
                            <a:rPr lang="en-CA" sz="1600" b="0" i="1" smtClean="0">
                              <a:solidFill>
                                <a:schemeClr val="tx1"/>
                              </a:solidFill>
                              <a:latin typeface="Cambria Math" panose="02040503050406030204" pitchFamily="18" charset="0"/>
                            </a:rPr>
                            <m:t>𝑅</m:t>
                          </m:r>
                          <m:sSub>
                            <m:sSubPr>
                              <m:ctrlPr>
                                <a:rPr lang="en-CA" sz="1600" b="0" i="1" smtClean="0">
                                  <a:solidFill>
                                    <a:schemeClr val="tx1"/>
                                  </a:solidFill>
                                  <a:latin typeface="Cambria Math" panose="02040503050406030204" pitchFamily="18" charset="0"/>
                                </a:rPr>
                              </m:ctrlPr>
                            </m:sSubPr>
                            <m:e>
                              <m:r>
                                <a:rPr lang="en-CA" sz="1600" b="0" i="1" smtClean="0">
                                  <a:solidFill>
                                    <a:schemeClr val="tx1"/>
                                  </a:solidFill>
                                  <a:latin typeface="Cambria Math" panose="02040503050406030204" pitchFamily="18" charset="0"/>
                                </a:rPr>
                                <m:t>𝑇</m:t>
                              </m:r>
                            </m:e>
                            <m:sub>
                              <m:r>
                                <a:rPr lang="en-CA" sz="1600" b="0" i="1" smtClean="0">
                                  <a:solidFill>
                                    <a:schemeClr val="tx1"/>
                                  </a:solidFill>
                                  <a:latin typeface="Cambria Math" panose="02040503050406030204" pitchFamily="18" charset="0"/>
                                </a:rPr>
                                <m:t>𝑝</m:t>
                              </m:r>
                            </m:sub>
                          </m:sSub>
                        </m:den>
                      </m:f>
                    </m:oMath>
                  </m:oMathPara>
                </a14:m>
                <a:endParaRPr lang="en-US" sz="1600" dirty="0">
                  <a:solidFill>
                    <a:schemeClr val="tx1"/>
                  </a:solidFill>
                </a:endParaRPr>
              </a:p>
              <a:p>
                <a:r>
                  <a:rPr lang="en-US" sz="1600" dirty="0">
                    <a:solidFill>
                      <a:schemeClr val="tx1"/>
                    </a:solidFill>
                  </a:rPr>
                  <a:t>So, if we plot (</a:t>
                </a:r>
                <a14:m>
                  <m:oMath xmlns:m="http://schemas.openxmlformats.org/officeDocument/2006/math">
                    <m:r>
                      <a:rPr lang="en-CA" i="1">
                        <a:solidFill>
                          <a:schemeClr val="tx1"/>
                        </a:solidFill>
                        <a:latin typeface="Cambria Math" panose="02040503050406030204" pitchFamily="18" charset="0"/>
                      </a:rPr>
                      <m:t>𝐿𝑛</m:t>
                    </m:r>
                    <m:d>
                      <m:dPr>
                        <m:ctrlPr>
                          <a:rPr lang="en-CA" i="1">
                            <a:solidFill>
                              <a:schemeClr val="tx1"/>
                            </a:solidFill>
                            <a:latin typeface="Cambria Math" panose="02040503050406030204" pitchFamily="18" charset="0"/>
                          </a:rPr>
                        </m:ctrlPr>
                      </m:dPr>
                      <m:e>
                        <m:f>
                          <m:fPr>
                            <m:ctrlPr>
                              <a:rPr lang="en-US" i="1">
                                <a:solidFill>
                                  <a:schemeClr val="tx1"/>
                                </a:solidFill>
                                <a:latin typeface="Cambria Math" panose="02040503050406030204" pitchFamily="18" charset="0"/>
                              </a:rPr>
                            </m:ctrlPr>
                          </m:fPr>
                          <m:num>
                            <m:r>
                              <a:rPr lang="en-US" i="1">
                                <a:solidFill>
                                  <a:schemeClr val="tx1"/>
                                </a:solidFill>
                                <a:latin typeface="Cambria Math" panose="02040503050406030204" pitchFamily="18" charset="0"/>
                                <a:ea typeface="Cambria Math" panose="02040503050406030204" pitchFamily="18" charset="0"/>
                              </a:rPr>
                              <m:t>𝛽</m:t>
                            </m:r>
                          </m:num>
                          <m:den>
                            <m:sSubSup>
                              <m:sSubSupPr>
                                <m:ctrlPr>
                                  <a:rPr lang="en-US" i="1">
                                    <a:solidFill>
                                      <a:schemeClr val="tx1"/>
                                    </a:solidFill>
                                    <a:latin typeface="Cambria Math" panose="02040503050406030204" pitchFamily="18" charset="0"/>
                                  </a:rPr>
                                </m:ctrlPr>
                              </m:sSubSupPr>
                              <m:e>
                                <m:r>
                                  <a:rPr lang="en-CA" i="1">
                                    <a:solidFill>
                                      <a:schemeClr val="tx1"/>
                                    </a:solidFill>
                                    <a:latin typeface="Cambria Math" panose="02040503050406030204" pitchFamily="18" charset="0"/>
                                  </a:rPr>
                                  <m:t>𝑇</m:t>
                                </m:r>
                              </m:e>
                              <m:sub>
                                <m:r>
                                  <a:rPr lang="en-CA" i="1">
                                    <a:solidFill>
                                      <a:schemeClr val="tx1"/>
                                    </a:solidFill>
                                    <a:latin typeface="Cambria Math" panose="02040503050406030204" pitchFamily="18" charset="0"/>
                                  </a:rPr>
                                  <m:t>𝑝</m:t>
                                </m:r>
                              </m:sub>
                              <m:sup>
                                <m:r>
                                  <a:rPr lang="en-CA" i="1">
                                    <a:solidFill>
                                      <a:schemeClr val="tx1"/>
                                    </a:solidFill>
                                    <a:latin typeface="Cambria Math" panose="02040503050406030204" pitchFamily="18" charset="0"/>
                                  </a:rPr>
                                  <m:t>2</m:t>
                                </m:r>
                              </m:sup>
                            </m:sSubSup>
                          </m:den>
                        </m:f>
                      </m:e>
                    </m:d>
                    <m:r>
                      <a:rPr lang="en-CA" b="0" i="1" smtClean="0">
                        <a:solidFill>
                          <a:schemeClr val="tx1"/>
                        </a:solidFill>
                        <a:latin typeface="Cambria Math" panose="02040503050406030204" pitchFamily="18" charset="0"/>
                      </a:rPr>
                      <m:t>)</m:t>
                    </m:r>
                  </m:oMath>
                </a14:m>
                <a:r>
                  <a:rPr lang="en-US" sz="1600" dirty="0">
                    <a:solidFill>
                      <a:schemeClr val="tx1"/>
                    </a:solidFill>
                  </a:rPr>
                  <a:t> versus </a:t>
                </a:r>
                <a14:m>
                  <m:oMath xmlns:m="http://schemas.openxmlformats.org/officeDocument/2006/math">
                    <m:f>
                      <m:fPr>
                        <m:ctrlPr>
                          <a:rPr lang="en-CA" i="1">
                            <a:solidFill>
                              <a:schemeClr val="tx1"/>
                            </a:solidFill>
                            <a:latin typeface="Cambria Math" panose="02040503050406030204" pitchFamily="18" charset="0"/>
                          </a:rPr>
                        </m:ctrlPr>
                      </m:fPr>
                      <m:num>
                        <m:r>
                          <a:rPr lang="en-CA" b="0" i="1" smtClean="0">
                            <a:solidFill>
                              <a:schemeClr val="tx1"/>
                            </a:solidFill>
                            <a:latin typeface="Cambria Math" panose="02040503050406030204" pitchFamily="18" charset="0"/>
                          </a:rPr>
                          <m:t>1</m:t>
                        </m:r>
                      </m:num>
                      <m:den>
                        <m:sSub>
                          <m:sSubPr>
                            <m:ctrlPr>
                              <a:rPr lang="en-CA" i="1">
                                <a:solidFill>
                                  <a:schemeClr val="tx1"/>
                                </a:solidFill>
                                <a:latin typeface="Cambria Math" panose="02040503050406030204" pitchFamily="18" charset="0"/>
                              </a:rPr>
                            </m:ctrlPr>
                          </m:sSubPr>
                          <m:e>
                            <m:r>
                              <a:rPr lang="en-CA" i="1">
                                <a:solidFill>
                                  <a:schemeClr val="tx1"/>
                                </a:solidFill>
                                <a:latin typeface="Cambria Math" panose="02040503050406030204" pitchFamily="18" charset="0"/>
                              </a:rPr>
                              <m:t>𝑇</m:t>
                            </m:r>
                          </m:e>
                          <m:sub>
                            <m:r>
                              <a:rPr lang="en-CA" i="1">
                                <a:solidFill>
                                  <a:schemeClr val="tx1"/>
                                </a:solidFill>
                                <a:latin typeface="Cambria Math" panose="02040503050406030204" pitchFamily="18" charset="0"/>
                              </a:rPr>
                              <m:t>𝑝</m:t>
                            </m:r>
                          </m:sub>
                        </m:sSub>
                      </m:den>
                    </m:f>
                    <m:r>
                      <a:rPr lang="en-CA" b="0" i="0" smtClean="0">
                        <a:solidFill>
                          <a:schemeClr val="tx1"/>
                        </a:solidFill>
                        <a:latin typeface="Cambria Math" panose="02040503050406030204" pitchFamily="18" charset="0"/>
                      </a:rPr>
                      <m:t>:</m:t>
                    </m:r>
                  </m:oMath>
                </a14:m>
                <a:endParaRPr lang="en-CA" sz="1600" b="0" dirty="0">
                  <a:solidFill>
                    <a:schemeClr val="tx1"/>
                  </a:solidFill>
                </a:endParaRPr>
              </a:p>
              <a:p>
                <a:r>
                  <a:rPr lang="en-US" sz="1600" dirty="0">
                    <a:solidFill>
                      <a:schemeClr val="tx1"/>
                    </a:solidFill>
                  </a:rPr>
                  <a:t>Calculate </a:t>
                </a:r>
                <a:r>
                  <a:rPr lang="en-US" sz="1600" dirty="0" err="1">
                    <a:solidFill>
                      <a:schemeClr val="tx1"/>
                    </a:solidFill>
                  </a:rPr>
                  <a:t>Ea</a:t>
                </a:r>
                <a:r>
                  <a:rPr lang="en-US" sz="1600" dirty="0">
                    <a:solidFill>
                      <a:schemeClr val="tx1"/>
                    </a:solidFill>
                  </a:rPr>
                  <a:t> from the Slope:</a:t>
                </a:r>
              </a:p>
              <a:p>
                <a:pPr algn="ctr"/>
                <a:r>
                  <a:rPr lang="en-US" sz="1600" b="1" dirty="0">
                    <a:solidFill>
                      <a:schemeClr val="accent3">
                        <a:lumMod val="75000"/>
                      </a:schemeClr>
                    </a:solidFill>
                  </a:rPr>
                  <a:t>Slope: </a:t>
                </a:r>
                <a14:m>
                  <m:oMath xmlns:m="http://schemas.openxmlformats.org/officeDocument/2006/math">
                    <m:f>
                      <m:fPr>
                        <m:ctrlPr>
                          <a:rPr lang="en-CA" sz="2000" b="1" i="1">
                            <a:solidFill>
                              <a:schemeClr val="accent3">
                                <a:lumMod val="75000"/>
                              </a:schemeClr>
                            </a:solidFill>
                            <a:latin typeface="Cambria Math" panose="02040503050406030204" pitchFamily="18" charset="0"/>
                          </a:rPr>
                        </m:ctrlPr>
                      </m:fPr>
                      <m:num>
                        <m:sSub>
                          <m:sSubPr>
                            <m:ctrlPr>
                              <a:rPr lang="en-CA" sz="2000" b="1" i="1">
                                <a:solidFill>
                                  <a:schemeClr val="accent3">
                                    <a:lumMod val="75000"/>
                                  </a:schemeClr>
                                </a:solidFill>
                                <a:latin typeface="Cambria Math" panose="02040503050406030204" pitchFamily="18" charset="0"/>
                              </a:rPr>
                            </m:ctrlPr>
                          </m:sSubPr>
                          <m:e>
                            <m:r>
                              <a:rPr lang="en-CA" sz="2000" b="1" i="1">
                                <a:solidFill>
                                  <a:schemeClr val="accent3">
                                    <a:lumMod val="75000"/>
                                  </a:schemeClr>
                                </a:solidFill>
                                <a:latin typeface="Cambria Math" panose="02040503050406030204" pitchFamily="18" charset="0"/>
                              </a:rPr>
                              <m:t>𝑬</m:t>
                            </m:r>
                          </m:e>
                          <m:sub>
                            <m:r>
                              <a:rPr lang="en-CA" sz="2000" b="1" i="1">
                                <a:solidFill>
                                  <a:schemeClr val="accent3">
                                    <a:lumMod val="75000"/>
                                  </a:schemeClr>
                                </a:solidFill>
                                <a:latin typeface="Cambria Math" panose="02040503050406030204" pitchFamily="18" charset="0"/>
                              </a:rPr>
                              <m:t>𝒂</m:t>
                            </m:r>
                          </m:sub>
                        </m:sSub>
                      </m:num>
                      <m:den>
                        <m:r>
                          <a:rPr lang="en-CA" sz="2000" b="1" i="1">
                            <a:solidFill>
                              <a:schemeClr val="accent3">
                                <a:lumMod val="75000"/>
                              </a:schemeClr>
                            </a:solidFill>
                            <a:latin typeface="Cambria Math" panose="02040503050406030204" pitchFamily="18" charset="0"/>
                          </a:rPr>
                          <m:t>𝑹</m:t>
                        </m:r>
                      </m:den>
                    </m:f>
                  </m:oMath>
                </a14:m>
                <a:endParaRPr lang="en-US" sz="1600" b="1" dirty="0">
                  <a:solidFill>
                    <a:schemeClr val="tx1"/>
                  </a:solidFill>
                </a:endParaRPr>
              </a:p>
              <a:p>
                <a:r>
                  <a:rPr lang="en-US" sz="1600" dirty="0">
                    <a:solidFill>
                      <a:schemeClr val="tx1"/>
                    </a:solidFill>
                  </a:rPr>
                  <a:t>R = 8.314 J/</a:t>
                </a:r>
                <a:r>
                  <a:rPr lang="en-US" sz="1600" dirty="0" err="1">
                    <a:solidFill>
                      <a:schemeClr val="tx1"/>
                    </a:solidFill>
                  </a:rPr>
                  <a:t>mol.K</a:t>
                </a:r>
                <a:endParaRPr lang="en-US" sz="1600" dirty="0">
                  <a:solidFill>
                    <a:schemeClr val="tx1"/>
                  </a:solidFill>
                </a:endParaRPr>
              </a:p>
            </p:txBody>
          </p:sp>
        </mc:Choice>
        <mc:Fallback xmlns="">
          <p:sp>
            <p:nvSpPr>
              <p:cNvPr id="2" name="Rectangle: Rounded Corners 1">
                <a:extLst>
                  <a:ext uri="{FF2B5EF4-FFF2-40B4-BE49-F238E27FC236}">
                    <a16:creationId xmlns:a16="http://schemas.microsoft.com/office/drawing/2014/main" id="{D24494EE-4EC3-6F9D-9E72-D45067713540}"/>
                  </a:ext>
                </a:extLst>
              </p:cNvPr>
              <p:cNvSpPr>
                <a:spLocks noRot="1" noChangeAspect="1" noMove="1" noResize="1" noEditPoints="1" noAdjustHandles="1" noChangeArrowheads="1" noChangeShapeType="1" noTextEdit="1"/>
              </p:cNvSpPr>
              <p:nvPr/>
            </p:nvSpPr>
            <p:spPr>
              <a:xfrm>
                <a:off x="465663" y="1275846"/>
                <a:ext cx="11726337" cy="4222749"/>
              </a:xfrm>
              <a:prstGeom prst="roundRect">
                <a:avLst/>
              </a:prstGeom>
              <a:blipFill>
                <a:blip r:embed="rId4"/>
                <a:stretch>
                  <a:fillRect/>
                </a:stretch>
              </a:blipFill>
              <a:ln>
                <a:solidFill>
                  <a:schemeClr val="accent3">
                    <a:lumMod val="75000"/>
                  </a:schemeClr>
                </a:solidFill>
              </a:ln>
            </p:spPr>
            <p:txBody>
              <a:bodyPr/>
              <a:lstStyle/>
              <a:p>
                <a:r>
                  <a:rPr lang="en-CA">
                    <a:noFill/>
                  </a:rPr>
                  <a:t> </a:t>
                </a:r>
              </a:p>
            </p:txBody>
          </p:sp>
        </mc:Fallback>
      </mc:AlternateContent>
    </p:spTree>
    <p:extLst>
      <p:ext uri="{BB962C8B-B14F-4D97-AF65-F5344CB8AC3E}">
        <p14:creationId xmlns:p14="http://schemas.microsoft.com/office/powerpoint/2010/main" val="24720449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30EC4BAC-9AB3-694A-AE1C-1CB0A711EDAA}"/>
              </a:ext>
            </a:extLst>
          </p:cNvPr>
          <p:cNvSpPr>
            <a:spLocks noGrp="1"/>
          </p:cNvSpPr>
          <p:nvPr>
            <p:ph type="ftr" sz="quarter" idx="11"/>
          </p:nvPr>
        </p:nvSpPr>
        <p:spPr>
          <a:xfrm>
            <a:off x="96032" y="6356350"/>
            <a:ext cx="6176752" cy="365125"/>
          </a:xfrm>
        </p:spPr>
        <p:txBody>
          <a:bodyPr/>
          <a:lstStyle/>
          <a:p>
            <a:r>
              <a:rPr lang="en-US" dirty="0"/>
              <a:t>E. P. George, D. Raabe, R. O. Ritchie, Nature Reviews Materials. 4, 515–534 (2019).</a:t>
            </a:r>
            <a:endParaRPr lang="fr-CA" dirty="0"/>
          </a:p>
        </p:txBody>
      </p:sp>
      <p:sp>
        <p:nvSpPr>
          <p:cNvPr id="5" name="Slide Number Placeholder 4">
            <a:extLst>
              <a:ext uri="{FF2B5EF4-FFF2-40B4-BE49-F238E27FC236}">
                <a16:creationId xmlns:a16="http://schemas.microsoft.com/office/drawing/2014/main" id="{2A6E5237-E22D-1BFF-FDF9-633070F10B0F}"/>
              </a:ext>
            </a:extLst>
          </p:cNvPr>
          <p:cNvSpPr>
            <a:spLocks noGrp="1"/>
          </p:cNvSpPr>
          <p:nvPr>
            <p:ph type="sldNum" sz="quarter" idx="12"/>
          </p:nvPr>
        </p:nvSpPr>
        <p:spPr/>
        <p:txBody>
          <a:bodyPr/>
          <a:lstStyle/>
          <a:p>
            <a:fld id="{DB89D9A3-12E0-4804-80D3-9B5978894684}" type="slidenum">
              <a:rPr lang="fr-CA" smtClean="0"/>
              <a:t>25</a:t>
            </a:fld>
            <a:endParaRPr lang="fr-CA"/>
          </a:p>
        </p:txBody>
      </p:sp>
      <p:cxnSp>
        <p:nvCxnSpPr>
          <p:cNvPr id="6" name="Straight Connector 5">
            <a:extLst>
              <a:ext uri="{FF2B5EF4-FFF2-40B4-BE49-F238E27FC236}">
                <a16:creationId xmlns:a16="http://schemas.microsoft.com/office/drawing/2014/main" id="{0D6D26EB-046B-A505-C4C1-20920F032BAB}"/>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27E79AC0-7058-FFC0-9518-9CA91DC4BA90}"/>
              </a:ext>
            </a:extLst>
          </p:cNvPr>
          <p:cNvSpPr txBox="1"/>
          <p:nvPr>
            <p:custDataLst>
              <p:tags r:id="rId1"/>
            </p:custDataLst>
          </p:nvPr>
        </p:nvSpPr>
        <p:spPr>
          <a:xfrm>
            <a:off x="838200" y="146204"/>
            <a:ext cx="2886496" cy="461665"/>
          </a:xfrm>
          <a:prstGeom prst="rect">
            <a:avLst/>
          </a:prstGeom>
          <a:noFill/>
        </p:spPr>
        <p:txBody>
          <a:bodyPr wrap="none" rtlCol="0">
            <a:spAutoFit/>
          </a:bodyPr>
          <a:lstStyle/>
          <a:p>
            <a:r>
              <a:rPr lang="en-CA" sz="2400" b="1" dirty="0">
                <a:solidFill>
                  <a:schemeClr val="accent6">
                    <a:lumMod val="50000"/>
                  </a:schemeClr>
                </a:solidFill>
              </a:rPr>
              <a:t>High Entropy Alloys</a:t>
            </a:r>
            <a:endParaRPr lang="fr-CA" sz="2400" b="1" dirty="0">
              <a:solidFill>
                <a:schemeClr val="accent6">
                  <a:lumMod val="50000"/>
                </a:schemeClr>
              </a:solidFill>
            </a:endParaRPr>
          </a:p>
        </p:txBody>
      </p:sp>
      <mc:AlternateContent xmlns:mc="http://schemas.openxmlformats.org/markup-compatibility/2006" xmlns:a14="http://schemas.microsoft.com/office/drawing/2010/main">
        <mc:Choice Requires="a14">
          <p:sp>
            <p:nvSpPr>
              <p:cNvPr id="2" name="Rectangle: Rounded Corners 1">
                <a:extLst>
                  <a:ext uri="{FF2B5EF4-FFF2-40B4-BE49-F238E27FC236}">
                    <a16:creationId xmlns:a16="http://schemas.microsoft.com/office/drawing/2014/main" id="{0215428E-A59A-9907-BC17-D6CFC35F7F4C}"/>
                  </a:ext>
                </a:extLst>
              </p:cNvPr>
              <p:cNvSpPr/>
              <p:nvPr/>
            </p:nvSpPr>
            <p:spPr>
              <a:xfrm>
                <a:off x="838200" y="804672"/>
                <a:ext cx="10820400" cy="5367527"/>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buFont typeface="Wingdings" panose="05000000000000000000" pitchFamily="2" charset="2"/>
                  <a:buChar char="Ø"/>
                </a:pPr>
                <a:r>
                  <a:rPr lang="en-CA" b="1" dirty="0">
                    <a:solidFill>
                      <a:schemeClr val="tx1"/>
                    </a:solidFill>
                  </a:rPr>
                  <a:t>HEAs</a:t>
                </a:r>
                <a:r>
                  <a:rPr lang="en-CA" dirty="0">
                    <a:solidFill>
                      <a:schemeClr val="tx1"/>
                    </a:solidFill>
                  </a:rPr>
                  <a:t> are a novel class of materials composed of five or more principal elements, typically in equimolar or near-equimolar ratios each typically ~5 to 35 at.%.</a:t>
                </a:r>
              </a:p>
              <a:p>
                <a:pPr marL="285750" indent="-285750">
                  <a:buFont typeface="Wingdings" panose="05000000000000000000" pitchFamily="2" charset="2"/>
                  <a:buChar char="Ø"/>
                </a:pPr>
                <a:r>
                  <a:rPr lang="en-US" dirty="0">
                    <a:solidFill>
                      <a:schemeClr val="tx1"/>
                    </a:solidFill>
                  </a:rPr>
                  <a:t>A useful quantitative descriptor is the </a:t>
                </a:r>
                <a:r>
                  <a:rPr lang="en-US" b="1" dirty="0">
                    <a:solidFill>
                      <a:schemeClr val="tx1"/>
                    </a:solidFill>
                  </a:rPr>
                  <a:t>configurational entropy of mixing</a:t>
                </a:r>
                <a:r>
                  <a:rPr lang="en-US" dirty="0">
                    <a:solidFill>
                      <a:schemeClr val="tx1"/>
                    </a:solidFill>
                  </a:rPr>
                  <a:t> (ideal solution):</a:t>
                </a:r>
              </a:p>
              <a:p>
                <a:pPr/>
                <a14:m>
                  <m:oMathPara xmlns:m="http://schemas.openxmlformats.org/officeDocument/2006/math">
                    <m:oMathParaPr>
                      <m:jc m:val="centerGroup"/>
                    </m:oMathParaPr>
                    <m:oMath xmlns:m="http://schemas.openxmlformats.org/officeDocument/2006/math">
                      <m:sSub>
                        <m:sSubPr>
                          <m:ctrlPr>
                            <a:rPr lang="en-CA" i="1" smtClean="0">
                              <a:solidFill>
                                <a:schemeClr val="tx1"/>
                              </a:solidFill>
                              <a:latin typeface="Cambria Math" panose="02040503050406030204" pitchFamily="18" charset="0"/>
                            </a:rPr>
                          </m:ctrlPr>
                        </m:sSubPr>
                        <m:e>
                          <m:r>
                            <m:rPr>
                              <m:sty m:val="p"/>
                            </m:rPr>
                            <a:rPr lang="el-GR"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𝑆</m:t>
                          </m:r>
                        </m:e>
                        <m:sub>
                          <m:r>
                            <a:rPr lang="en-CA" b="0" i="1" smtClean="0">
                              <a:solidFill>
                                <a:schemeClr val="tx1"/>
                              </a:solidFill>
                              <a:latin typeface="Cambria Math" panose="02040503050406030204" pitchFamily="18" charset="0"/>
                            </a:rPr>
                            <m:t>𝑚𝑖𝑥</m:t>
                          </m:r>
                        </m:sub>
                      </m:sSub>
                      <m:r>
                        <a:rPr lang="en-CA" b="0" i="1" smtClean="0">
                          <a:solidFill>
                            <a:schemeClr val="tx1"/>
                          </a:solidFill>
                          <a:latin typeface="Cambria Math" panose="02040503050406030204" pitchFamily="18" charset="0"/>
                        </a:rPr>
                        <m:t>=</m:t>
                      </m:r>
                      <m:nary>
                        <m:naryPr>
                          <m:chr m:val="∑"/>
                          <m:ctrlPr>
                            <a:rPr lang="en-CA" b="0" i="1" smtClean="0">
                              <a:solidFill>
                                <a:schemeClr val="tx1"/>
                              </a:solidFill>
                              <a:latin typeface="Cambria Math" panose="02040503050406030204" pitchFamily="18" charset="0"/>
                            </a:rPr>
                          </m:ctrlPr>
                        </m:naryPr>
                        <m:sub>
                          <m:r>
                            <m:rPr>
                              <m:brk m:alnAt="23"/>
                            </m:rPr>
                            <a:rPr lang="en-CA" b="0" i="1" smtClean="0">
                              <a:solidFill>
                                <a:schemeClr val="tx1"/>
                              </a:solidFill>
                              <a:latin typeface="Cambria Math" panose="02040503050406030204" pitchFamily="18" charset="0"/>
                            </a:rPr>
                            <m:t>𝑖</m:t>
                          </m:r>
                          <m:r>
                            <a:rPr lang="en-CA" b="0" i="1" smtClean="0">
                              <a:solidFill>
                                <a:schemeClr val="tx1"/>
                              </a:solidFill>
                              <a:latin typeface="Cambria Math" panose="02040503050406030204" pitchFamily="18" charset="0"/>
                            </a:rPr>
                            <m:t>=1</m:t>
                          </m:r>
                        </m:sub>
                        <m:sup>
                          <m:r>
                            <a:rPr lang="en-CA" b="0" i="1" smtClean="0">
                              <a:solidFill>
                                <a:schemeClr val="tx1"/>
                              </a:solidFill>
                              <a:latin typeface="Cambria Math" panose="02040503050406030204" pitchFamily="18" charset="0"/>
                            </a:rPr>
                            <m:t>𝑛</m:t>
                          </m:r>
                        </m:sup>
                        <m:e>
                          <m:sSub>
                            <m:sSubPr>
                              <m:ctrlPr>
                                <a:rPr lang="en-CA" b="0" i="1" smtClean="0">
                                  <a:solidFill>
                                    <a:schemeClr val="tx1"/>
                                  </a:solidFill>
                                  <a:latin typeface="Cambria Math" panose="02040503050406030204" pitchFamily="18" charset="0"/>
                                </a:rPr>
                              </m:ctrlPr>
                            </m:sSubPr>
                            <m:e>
                              <m:r>
                                <a:rPr lang="en-CA" b="0" i="1" smtClean="0">
                                  <a:solidFill>
                                    <a:schemeClr val="tx1"/>
                                  </a:solidFill>
                                  <a:latin typeface="Cambria Math" panose="02040503050406030204" pitchFamily="18" charset="0"/>
                                </a:rPr>
                                <m:t>𝑥</m:t>
                              </m:r>
                            </m:e>
                            <m:sub>
                              <m:r>
                                <a:rPr lang="en-CA" b="0" i="1" smtClean="0">
                                  <a:solidFill>
                                    <a:schemeClr val="tx1"/>
                                  </a:solidFill>
                                  <a:latin typeface="Cambria Math" panose="02040503050406030204" pitchFamily="18" charset="0"/>
                                </a:rPr>
                                <m:t>𝑖</m:t>
                              </m:r>
                            </m:sub>
                          </m:sSub>
                          <m:sSub>
                            <m:sSubPr>
                              <m:ctrlPr>
                                <a:rPr lang="en-CA" b="0" i="1" smtClean="0">
                                  <a:solidFill>
                                    <a:schemeClr val="tx1"/>
                                  </a:solidFill>
                                  <a:latin typeface="Cambria Math" panose="02040503050406030204" pitchFamily="18" charset="0"/>
                                </a:rPr>
                              </m:ctrlPr>
                            </m:sSubPr>
                            <m:e>
                              <m:r>
                                <a:rPr lang="en-CA" b="0" i="1" smtClean="0">
                                  <a:solidFill>
                                    <a:schemeClr val="tx1"/>
                                  </a:solidFill>
                                  <a:latin typeface="Cambria Math" panose="02040503050406030204" pitchFamily="18" charset="0"/>
                                </a:rPr>
                                <m:t>𝑙𝑛𝑥</m:t>
                              </m:r>
                            </m:e>
                            <m:sub>
                              <m:r>
                                <a:rPr lang="en-CA" b="0" i="1" smtClean="0">
                                  <a:solidFill>
                                    <a:schemeClr val="tx1"/>
                                  </a:solidFill>
                                  <a:latin typeface="Cambria Math" panose="02040503050406030204" pitchFamily="18" charset="0"/>
                                </a:rPr>
                                <m:t>𝑖</m:t>
                              </m:r>
                            </m:sub>
                          </m:sSub>
                        </m:e>
                      </m:nary>
                    </m:oMath>
                  </m:oMathPara>
                </a14:m>
                <a:endParaRPr lang="en-CA" dirty="0">
                  <a:solidFill>
                    <a:schemeClr val="tx1"/>
                  </a:solidFill>
                </a:endParaRPr>
              </a:p>
              <a:p>
                <a:pPr marL="285750" indent="-285750">
                  <a:buFont typeface="Wingdings" panose="05000000000000000000" pitchFamily="2" charset="2"/>
                  <a:buChar char="Ø"/>
                </a:pPr>
                <a:r>
                  <a:rPr lang="en-CA" dirty="0">
                    <a:solidFill>
                      <a:schemeClr val="tx1"/>
                    </a:solidFill>
                  </a:rPr>
                  <a:t>For </a:t>
                </a:r>
                <a:r>
                  <a:rPr lang="en-CA" b="1" dirty="0" err="1">
                    <a:solidFill>
                      <a:schemeClr val="tx1"/>
                    </a:solidFill>
                  </a:rPr>
                  <a:t>Equiatomic</a:t>
                </a:r>
                <a:r>
                  <a:rPr lang="en-CA" dirty="0">
                    <a:solidFill>
                      <a:schemeClr val="tx1"/>
                    </a:solidFill>
                  </a:rPr>
                  <a:t> </a:t>
                </a:r>
                <a14:m>
                  <m:oMath xmlns:m="http://schemas.openxmlformats.org/officeDocument/2006/math">
                    <m:sSub>
                      <m:sSubPr>
                        <m:ctrlPr>
                          <a:rPr lang="fa-IR" i="1">
                            <a:solidFill>
                              <a:schemeClr val="tx1"/>
                            </a:solidFill>
                            <a:latin typeface="Cambria Math" panose="02040503050406030204" pitchFamily="18" charset="0"/>
                          </a:rPr>
                        </m:ctrlPr>
                      </m:sSubPr>
                      <m:e>
                        <m:r>
                          <a:rPr lang="fa-IR" i="1">
                            <a:solidFill>
                              <a:schemeClr val="tx1"/>
                            </a:solidFill>
                            <a:latin typeface="Cambria Math" panose="02040503050406030204" pitchFamily="18" charset="0"/>
                          </a:rPr>
                          <m:t>𝑥</m:t>
                        </m:r>
                      </m:e>
                      <m:sub>
                        <m:r>
                          <a:rPr lang="fa-IR" i="1">
                            <a:solidFill>
                              <a:schemeClr val="tx1"/>
                            </a:solidFill>
                            <a:latin typeface="Cambria Math" panose="02040503050406030204" pitchFamily="18" charset="0"/>
                          </a:rPr>
                          <m:t>𝑖</m:t>
                        </m:r>
                      </m:sub>
                    </m:sSub>
                    <m:r>
                      <a:rPr lang="fa-IR">
                        <a:solidFill>
                          <a:schemeClr val="tx1"/>
                        </a:solidFill>
                        <a:latin typeface="Cambria Math" panose="02040503050406030204" pitchFamily="18" charset="0"/>
                      </a:rPr>
                      <m:t>=</m:t>
                    </m:r>
                    <m:r>
                      <a:rPr lang="fa-IR">
                        <a:solidFill>
                          <a:schemeClr val="tx1"/>
                        </a:solidFill>
                        <a:latin typeface="Cambria Math" panose="02040503050406030204" pitchFamily="18" charset="0"/>
                      </a:rPr>
                      <m:t>1</m:t>
                    </m:r>
                    <m:r>
                      <a:rPr lang="fa-IR">
                        <a:solidFill>
                          <a:schemeClr val="tx1"/>
                        </a:solidFill>
                        <a:latin typeface="Cambria Math" panose="02040503050406030204" pitchFamily="18" charset="0"/>
                      </a:rPr>
                      <m:t>/</m:t>
                    </m:r>
                    <m:r>
                      <a:rPr lang="fa-IR" i="1">
                        <a:solidFill>
                          <a:schemeClr val="tx1"/>
                        </a:solidFill>
                        <a:latin typeface="Cambria Math" panose="02040503050406030204" pitchFamily="18" charset="0"/>
                      </a:rPr>
                      <m:t>𝑛</m:t>
                    </m:r>
                  </m:oMath>
                </a14:m>
                <a:endParaRPr lang="en-CA" dirty="0"/>
              </a:p>
              <a:p>
                <a:pPr algn="ctr"/>
                <a14:m>
                  <m:oMathPara xmlns:m="http://schemas.openxmlformats.org/officeDocument/2006/math">
                    <m:oMathParaPr>
                      <m:jc m:val="centerGroup"/>
                    </m:oMathParaPr>
                    <m:oMath xmlns:m="http://schemas.openxmlformats.org/officeDocument/2006/math">
                      <m:sSub>
                        <m:sSubPr>
                          <m:ctrlPr>
                            <a:rPr lang="fa-IR" i="1" smtClean="0">
                              <a:solidFill>
                                <a:schemeClr val="tx1"/>
                              </a:solidFill>
                              <a:latin typeface="Cambria Math" panose="02040503050406030204" pitchFamily="18" charset="0"/>
                            </a:rPr>
                          </m:ctrlPr>
                        </m:sSubPr>
                        <m:e>
                          <m:r>
                            <m:rPr>
                              <m:sty m:val="p"/>
                            </m:rPr>
                            <a:rPr lang="el-GR"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𝑆</m:t>
                          </m:r>
                        </m:e>
                        <m:sub>
                          <m:r>
                            <a:rPr lang="en-CA" b="0" i="1" smtClean="0">
                              <a:solidFill>
                                <a:schemeClr val="tx1"/>
                              </a:solidFill>
                              <a:latin typeface="Cambria Math" panose="02040503050406030204" pitchFamily="18" charset="0"/>
                            </a:rPr>
                            <m:t>𝑚𝑖𝑥</m:t>
                          </m:r>
                        </m:sub>
                      </m:sSub>
                      <m:r>
                        <a:rPr lang="en-CA" b="0" i="1" smtClean="0">
                          <a:solidFill>
                            <a:schemeClr val="tx1"/>
                          </a:solidFill>
                          <a:latin typeface="Cambria Math" panose="02040503050406030204" pitchFamily="18" charset="0"/>
                        </a:rPr>
                        <m:t>=</m:t>
                      </m:r>
                      <m:r>
                        <a:rPr lang="en-CA" b="0" i="1" smtClean="0">
                          <a:solidFill>
                            <a:schemeClr val="tx1"/>
                          </a:solidFill>
                          <a:latin typeface="Cambria Math" panose="02040503050406030204" pitchFamily="18" charset="0"/>
                        </a:rPr>
                        <m:t>𝑅</m:t>
                      </m:r>
                      <m:d>
                        <m:dPr>
                          <m:ctrlPr>
                            <a:rPr lang="en-CA" b="0" i="1" smtClean="0">
                              <a:solidFill>
                                <a:schemeClr val="tx1"/>
                              </a:solidFill>
                              <a:latin typeface="Cambria Math" panose="02040503050406030204" pitchFamily="18" charset="0"/>
                            </a:rPr>
                          </m:ctrlPr>
                        </m:dPr>
                        <m:e>
                          <m:r>
                            <m:rPr>
                              <m:sty m:val="p"/>
                            </m:rPr>
                            <a:rPr lang="en-CA" b="0" i="0" smtClean="0">
                              <a:solidFill>
                                <a:schemeClr val="tx1"/>
                              </a:solidFill>
                              <a:latin typeface="Cambria Math" panose="02040503050406030204" pitchFamily="18" charset="0"/>
                            </a:rPr>
                            <m:t>ln</m:t>
                          </m:r>
                          <m:r>
                            <a:rPr lang="en-CA" b="0" i="1" smtClean="0">
                              <a:solidFill>
                                <a:schemeClr val="tx1"/>
                              </a:solidFill>
                              <a:latin typeface="Cambria Math" panose="02040503050406030204" pitchFamily="18" charset="0"/>
                            </a:rPr>
                            <m:t>𝑛</m:t>
                          </m:r>
                        </m:e>
                      </m:d>
                    </m:oMath>
                  </m:oMathPara>
                </a14:m>
                <a:endParaRPr lang="en-CA" b="0" dirty="0">
                  <a:solidFill>
                    <a:schemeClr val="tx1"/>
                  </a:solidFill>
                </a:endParaRPr>
              </a:p>
              <a:p>
                <a:r>
                  <a:rPr lang="en-CA" dirty="0">
                    <a:solidFill>
                      <a:schemeClr val="tx1"/>
                    </a:solidFill>
                  </a:rPr>
                  <a:t>So:</a:t>
                </a:r>
              </a:p>
              <a:p>
                <a14:m>
                  <m:oMath xmlns:m="http://schemas.openxmlformats.org/officeDocument/2006/math">
                    <m:r>
                      <a:rPr lang="en-CA" b="0" i="1" smtClean="0">
                        <a:solidFill>
                          <a:schemeClr val="tx1"/>
                        </a:solidFill>
                        <a:latin typeface="Cambria Math" panose="02040503050406030204" pitchFamily="18" charset="0"/>
                      </a:rPr>
                      <m:t>𝑛</m:t>
                    </m:r>
                    <m:r>
                      <a:rPr lang="en-CA" i="1" smtClean="0">
                        <a:solidFill>
                          <a:schemeClr val="tx1"/>
                        </a:solidFill>
                        <a:latin typeface="Cambria Math" panose="02040503050406030204" pitchFamily="18" charset="0"/>
                      </a:rPr>
                      <m:t>=</m:t>
                    </m:r>
                    <m:r>
                      <a:rPr lang="en-CA" b="0" i="1" smtClean="0">
                        <a:solidFill>
                          <a:schemeClr val="tx1"/>
                        </a:solidFill>
                        <a:latin typeface="Cambria Math" panose="02040503050406030204" pitchFamily="18" charset="0"/>
                      </a:rPr>
                      <m:t>5</m:t>
                    </m:r>
                    <m:r>
                      <a:rPr lang="en-CA" b="0" i="1" smtClean="0">
                        <a:solidFill>
                          <a:schemeClr val="tx1"/>
                        </a:solidFill>
                        <a:latin typeface="Cambria Math" panose="02040503050406030204" pitchFamily="18" charset="0"/>
                      </a:rPr>
                      <m:t> : </m:t>
                    </m:r>
                    <m:sSub>
                      <m:sSubPr>
                        <m:ctrlPr>
                          <a:rPr lang="en-CA" b="0" i="1" smtClean="0">
                            <a:solidFill>
                              <a:schemeClr val="tx1"/>
                            </a:solidFill>
                            <a:latin typeface="Cambria Math" panose="02040503050406030204" pitchFamily="18" charset="0"/>
                          </a:rPr>
                        </m:ctrlPr>
                      </m:sSubPr>
                      <m:e>
                        <m:r>
                          <m:rPr>
                            <m:sty m:val="p"/>
                          </m:rPr>
                          <a:rPr lang="el-GR" b="0"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𝑆</m:t>
                        </m:r>
                      </m:e>
                      <m:sub>
                        <m:r>
                          <a:rPr lang="en-CA" b="0" i="1" smtClean="0">
                            <a:solidFill>
                              <a:schemeClr val="tx1"/>
                            </a:solidFill>
                            <a:latin typeface="Cambria Math" panose="02040503050406030204" pitchFamily="18" charset="0"/>
                          </a:rPr>
                          <m:t>𝑚𝑖𝑥</m:t>
                        </m:r>
                      </m:sub>
                    </m:sSub>
                  </m:oMath>
                </a14:m>
                <a:r>
                  <a:rPr lang="en-CA" dirty="0">
                    <a:solidFill>
                      <a:schemeClr val="tx1"/>
                    </a:solidFill>
                    <a:latin typeface="Cambria Math" panose="02040503050406030204" pitchFamily="18" charset="0"/>
                    <a:ea typeface="Cambria Math" panose="02040503050406030204" pitchFamily="18" charset="0"/>
                  </a:rPr>
                  <a:t>= R. (Ln5) ≈ 1.61R</a:t>
                </a:r>
              </a:p>
              <a:p>
                <a:pPr algn="ctr"/>
                <a14:m>
                  <m:oMathPara xmlns:m="http://schemas.openxmlformats.org/officeDocument/2006/math">
                    <m:oMathParaPr>
                      <m:jc m:val="centerGroup"/>
                    </m:oMathParaPr>
                    <m:oMath xmlns:m="http://schemas.openxmlformats.org/officeDocument/2006/math">
                      <m:sSub>
                        <m:sSubPr>
                          <m:ctrlPr>
                            <a:rPr lang="en-CA" i="1" smtClean="0">
                              <a:solidFill>
                                <a:schemeClr val="tx1"/>
                              </a:solidFill>
                              <a:latin typeface="Cambria Math" panose="02040503050406030204" pitchFamily="18" charset="0"/>
                            </a:rPr>
                          </m:ctrlPr>
                        </m:sSubPr>
                        <m:e>
                          <m:r>
                            <m:rPr>
                              <m:sty m:val="p"/>
                            </m:rPr>
                            <a:rPr lang="el-GR"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𝐺</m:t>
                          </m:r>
                        </m:e>
                        <m:sub>
                          <m:r>
                            <a:rPr lang="en-CA" b="0" i="1" smtClean="0">
                              <a:solidFill>
                                <a:schemeClr val="tx1"/>
                              </a:solidFill>
                              <a:latin typeface="Cambria Math" panose="02040503050406030204" pitchFamily="18" charset="0"/>
                            </a:rPr>
                            <m:t>𝑚𝑖𝑥</m:t>
                          </m:r>
                        </m:sub>
                      </m:sSub>
                      <m:r>
                        <a:rPr lang="en-CA" b="0" i="1" smtClean="0">
                          <a:solidFill>
                            <a:schemeClr val="tx1"/>
                          </a:solidFill>
                          <a:latin typeface="Cambria Math" panose="02040503050406030204" pitchFamily="18" charset="0"/>
                        </a:rPr>
                        <m:t>=</m:t>
                      </m:r>
                      <m:sSub>
                        <m:sSubPr>
                          <m:ctrlPr>
                            <a:rPr lang="en-CA" b="0" i="1" smtClean="0">
                              <a:solidFill>
                                <a:schemeClr val="tx1"/>
                              </a:solidFill>
                              <a:latin typeface="Cambria Math" panose="02040503050406030204" pitchFamily="18" charset="0"/>
                            </a:rPr>
                          </m:ctrlPr>
                        </m:sSubPr>
                        <m:e>
                          <m:r>
                            <m:rPr>
                              <m:sty m:val="p"/>
                            </m:rPr>
                            <a:rPr lang="el-GR" b="0"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𝐻</m:t>
                          </m:r>
                        </m:e>
                        <m:sub>
                          <m:r>
                            <a:rPr lang="en-CA" b="0" i="1" smtClean="0">
                              <a:solidFill>
                                <a:schemeClr val="tx1"/>
                              </a:solidFill>
                              <a:latin typeface="Cambria Math" panose="02040503050406030204" pitchFamily="18" charset="0"/>
                            </a:rPr>
                            <m:t>𝑚𝑖𝑥</m:t>
                          </m:r>
                        </m:sub>
                      </m:sSub>
                      <m:r>
                        <a:rPr lang="en-CA" b="0" i="1" smtClean="0">
                          <a:solidFill>
                            <a:schemeClr val="tx1"/>
                          </a:solidFill>
                          <a:latin typeface="Cambria Math" panose="02040503050406030204" pitchFamily="18" charset="0"/>
                        </a:rPr>
                        <m:t>−</m:t>
                      </m:r>
                      <m:r>
                        <a:rPr lang="en-CA" b="0" i="1" smtClean="0">
                          <a:solidFill>
                            <a:schemeClr val="tx1"/>
                          </a:solidFill>
                          <a:latin typeface="Cambria Math" panose="02040503050406030204" pitchFamily="18" charset="0"/>
                        </a:rPr>
                        <m:t>𝑇</m:t>
                      </m:r>
                      <m:r>
                        <a:rPr lang="en-CA" b="0" i="1" smtClean="0">
                          <a:solidFill>
                            <a:schemeClr val="tx1"/>
                          </a:solidFill>
                          <a:latin typeface="Cambria Math" panose="02040503050406030204" pitchFamily="18" charset="0"/>
                        </a:rPr>
                        <m:t>(</m:t>
                      </m:r>
                      <m:sSub>
                        <m:sSubPr>
                          <m:ctrlPr>
                            <a:rPr lang="en-CA" b="0" i="1" smtClean="0">
                              <a:solidFill>
                                <a:schemeClr val="tx1"/>
                              </a:solidFill>
                              <a:latin typeface="Cambria Math" panose="02040503050406030204" pitchFamily="18" charset="0"/>
                            </a:rPr>
                          </m:ctrlPr>
                        </m:sSubPr>
                        <m:e>
                          <m:r>
                            <m:rPr>
                              <m:sty m:val="p"/>
                            </m:rPr>
                            <a:rPr lang="el-GR" b="0" i="1" smtClean="0">
                              <a:solidFill>
                                <a:schemeClr val="tx1"/>
                              </a:solidFill>
                              <a:latin typeface="Cambria Math" panose="02040503050406030204" pitchFamily="18" charset="0"/>
                            </a:rPr>
                            <m:t>Δ</m:t>
                          </m:r>
                          <m:r>
                            <a:rPr lang="en-CA" b="0" i="1" smtClean="0">
                              <a:solidFill>
                                <a:schemeClr val="tx1"/>
                              </a:solidFill>
                              <a:latin typeface="Cambria Math" panose="02040503050406030204" pitchFamily="18" charset="0"/>
                            </a:rPr>
                            <m:t>𝑆</m:t>
                          </m:r>
                        </m:e>
                        <m:sub>
                          <m:r>
                            <a:rPr lang="en-CA" b="0" i="1" smtClean="0">
                              <a:solidFill>
                                <a:schemeClr val="tx1"/>
                              </a:solidFill>
                              <a:latin typeface="Cambria Math" panose="02040503050406030204" pitchFamily="18" charset="0"/>
                            </a:rPr>
                            <m:t>𝑚𝑖𝑥</m:t>
                          </m:r>
                        </m:sub>
                      </m:sSub>
                      <m:r>
                        <a:rPr lang="en-CA" b="0" i="1" smtClean="0">
                          <a:solidFill>
                            <a:schemeClr val="tx1"/>
                          </a:solidFill>
                          <a:latin typeface="Cambria Math" panose="02040503050406030204" pitchFamily="18" charset="0"/>
                        </a:rPr>
                        <m:t>)</m:t>
                      </m:r>
                    </m:oMath>
                  </m:oMathPara>
                </a14:m>
                <a:endParaRPr lang="en-CA" dirty="0">
                  <a:solidFill>
                    <a:schemeClr val="tx1"/>
                  </a:solidFill>
                </a:endParaRPr>
              </a:p>
              <a:p>
                <a:endParaRPr lang="en-CA" dirty="0">
                  <a:solidFill>
                    <a:schemeClr val="tx1"/>
                  </a:solidFill>
                </a:endParaRPr>
              </a:p>
              <a:p>
                <a:pPr marL="285750" indent="-285750">
                  <a:buFont typeface="Wingdings" panose="05000000000000000000" pitchFamily="2" charset="2"/>
                  <a:buChar char="Ø"/>
                </a:pPr>
                <a:r>
                  <a:rPr lang="en-CA" dirty="0">
                    <a:solidFill>
                      <a:schemeClr val="tx1"/>
                    </a:solidFill>
                  </a:rPr>
                  <a:t>When </a:t>
                </a:r>
                <a14:m>
                  <m:oMath xmlns:m="http://schemas.openxmlformats.org/officeDocument/2006/math">
                    <m:r>
                      <m:rPr>
                        <m:sty m:val="p"/>
                      </m:rPr>
                      <a:rPr lang="el-GR">
                        <a:solidFill>
                          <a:schemeClr val="tx1"/>
                        </a:solidFill>
                        <a:latin typeface="Cambria Math" panose="02040503050406030204" pitchFamily="18" charset="0"/>
                      </a:rPr>
                      <m:t>Δ</m:t>
                    </m:r>
                    <m:sSub>
                      <m:sSubPr>
                        <m:ctrlPr>
                          <a:rPr lang="fa-IR" i="1">
                            <a:solidFill>
                              <a:schemeClr val="tx1"/>
                            </a:solidFill>
                            <a:latin typeface="Cambria Math" panose="02040503050406030204" pitchFamily="18" charset="0"/>
                          </a:rPr>
                        </m:ctrlPr>
                      </m:sSubPr>
                      <m:e>
                        <m:r>
                          <a:rPr lang="fa-IR" i="1">
                            <a:solidFill>
                              <a:schemeClr val="tx1"/>
                            </a:solidFill>
                            <a:latin typeface="Cambria Math" panose="02040503050406030204" pitchFamily="18" charset="0"/>
                          </a:rPr>
                          <m:t>𝑆</m:t>
                        </m:r>
                      </m:e>
                      <m:sub>
                        <m:r>
                          <a:rPr lang="fa-IR" i="1">
                            <a:solidFill>
                              <a:schemeClr val="tx1"/>
                            </a:solidFill>
                            <a:latin typeface="Cambria Math" panose="02040503050406030204" pitchFamily="18" charset="0"/>
                          </a:rPr>
                          <m:t>𝑚𝑖𝑥</m:t>
                        </m:r>
                      </m:sub>
                    </m:sSub>
                  </m:oMath>
                </a14:m>
                <a:r>
                  <a:rPr lang="en-CA" dirty="0">
                    <a:solidFill>
                      <a:schemeClr val="tx1"/>
                    </a:solidFill>
                  </a:rPr>
                  <a:t>increases, the stabilizing term </a:t>
                </a:r>
                <a14:m>
                  <m:oMath xmlns:m="http://schemas.openxmlformats.org/officeDocument/2006/math">
                    <m:r>
                      <a:rPr lang="en-CA" b="1">
                        <a:solidFill>
                          <a:schemeClr val="tx1"/>
                        </a:solidFill>
                        <a:latin typeface="Cambria Math" panose="02040503050406030204" pitchFamily="18" charset="0"/>
                      </a:rPr>
                      <m:t>−</m:t>
                    </m:r>
                    <m:r>
                      <a:rPr lang="en-CA" b="1" i="1">
                        <a:solidFill>
                          <a:schemeClr val="tx1"/>
                        </a:solidFill>
                        <a:latin typeface="Cambria Math" panose="02040503050406030204" pitchFamily="18" charset="0"/>
                      </a:rPr>
                      <m:t>𝑻</m:t>
                    </m:r>
                    <m:r>
                      <a:rPr lang="el-GR" b="1" i="1">
                        <a:solidFill>
                          <a:schemeClr val="tx1"/>
                        </a:solidFill>
                        <a:latin typeface="Cambria Math" panose="02040503050406030204" pitchFamily="18" charset="0"/>
                      </a:rPr>
                      <m:t>𝚫</m:t>
                    </m:r>
                    <m:sSub>
                      <m:sSubPr>
                        <m:ctrlPr>
                          <a:rPr lang="fa-IR" b="1" i="1">
                            <a:solidFill>
                              <a:schemeClr val="tx1"/>
                            </a:solidFill>
                            <a:latin typeface="Cambria Math" panose="02040503050406030204" pitchFamily="18" charset="0"/>
                          </a:rPr>
                        </m:ctrlPr>
                      </m:sSubPr>
                      <m:e>
                        <m:r>
                          <a:rPr lang="fa-IR" b="1" i="1">
                            <a:solidFill>
                              <a:schemeClr val="tx1"/>
                            </a:solidFill>
                            <a:latin typeface="Cambria Math" panose="02040503050406030204" pitchFamily="18" charset="0"/>
                          </a:rPr>
                          <m:t>𝑺</m:t>
                        </m:r>
                      </m:e>
                      <m:sub>
                        <m:r>
                          <a:rPr lang="fa-IR" b="1" i="1">
                            <a:solidFill>
                              <a:schemeClr val="tx1"/>
                            </a:solidFill>
                            <a:latin typeface="Cambria Math" panose="02040503050406030204" pitchFamily="18" charset="0"/>
                          </a:rPr>
                          <m:t>𝒎𝒊𝒙</m:t>
                        </m:r>
                      </m:sub>
                    </m:sSub>
                  </m:oMath>
                </a14:m>
                <a:r>
                  <a:rPr lang="en-CA" dirty="0">
                    <a:solidFill>
                      <a:schemeClr val="tx1"/>
                    </a:solidFill>
                  </a:rPr>
                  <a:t>becomes larger in magnitude.</a:t>
                </a:r>
              </a:p>
            </p:txBody>
          </p:sp>
        </mc:Choice>
        <mc:Fallback xmlns="">
          <p:sp>
            <p:nvSpPr>
              <p:cNvPr id="2" name="Rectangle: Rounded Corners 1">
                <a:extLst>
                  <a:ext uri="{FF2B5EF4-FFF2-40B4-BE49-F238E27FC236}">
                    <a16:creationId xmlns:a16="http://schemas.microsoft.com/office/drawing/2014/main" id="{0215428E-A59A-9907-BC17-D6CFC35F7F4C}"/>
                  </a:ext>
                </a:extLst>
              </p:cNvPr>
              <p:cNvSpPr>
                <a:spLocks noRot="1" noChangeAspect="1" noMove="1" noResize="1" noEditPoints="1" noAdjustHandles="1" noChangeArrowheads="1" noChangeShapeType="1" noTextEdit="1"/>
              </p:cNvSpPr>
              <p:nvPr/>
            </p:nvSpPr>
            <p:spPr>
              <a:xfrm>
                <a:off x="838200" y="804672"/>
                <a:ext cx="10820400" cy="5367527"/>
              </a:xfrm>
              <a:prstGeom prst="roundRect">
                <a:avLst/>
              </a:prstGeom>
              <a:blipFill>
                <a:blip r:embed="rId3"/>
                <a:stretch>
                  <a:fillRect/>
                </a:stretch>
              </a:blipFill>
              <a:ln>
                <a:solidFill>
                  <a:schemeClr val="accent3">
                    <a:lumMod val="50000"/>
                  </a:schemeClr>
                </a:solidFill>
              </a:ln>
            </p:spPr>
            <p:txBody>
              <a:bodyPr/>
              <a:lstStyle/>
              <a:p>
                <a:r>
                  <a:rPr lang="en-CA">
                    <a:noFill/>
                  </a:rPr>
                  <a:t> </a:t>
                </a:r>
              </a:p>
            </p:txBody>
          </p:sp>
        </mc:Fallback>
      </mc:AlternateContent>
    </p:spTree>
    <p:extLst>
      <p:ext uri="{BB962C8B-B14F-4D97-AF65-F5344CB8AC3E}">
        <p14:creationId xmlns:p14="http://schemas.microsoft.com/office/powerpoint/2010/main" val="409073947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33AE3-3381-B819-7D38-D0F6B27A32B7}"/>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B08387EB-D214-DCCE-9A9A-C79FABD44F11}"/>
              </a:ext>
            </a:extLst>
          </p:cNvPr>
          <p:cNvSpPr>
            <a:spLocks noGrp="1"/>
          </p:cNvSpPr>
          <p:nvPr>
            <p:ph type="ftr" sz="quarter" idx="11"/>
          </p:nvPr>
        </p:nvSpPr>
        <p:spPr>
          <a:xfrm>
            <a:off x="96032" y="6356350"/>
            <a:ext cx="6176752" cy="365125"/>
          </a:xfrm>
        </p:spPr>
        <p:txBody>
          <a:bodyPr/>
          <a:lstStyle/>
          <a:p>
            <a:r>
              <a:rPr lang="en-US" dirty="0"/>
              <a:t>E. P. George, D. Raabe, R. O. Ritchie, Nature Reviews Materials. 4, 515–534 (2019).</a:t>
            </a:r>
            <a:endParaRPr lang="fr-CA" dirty="0"/>
          </a:p>
        </p:txBody>
      </p:sp>
      <p:sp>
        <p:nvSpPr>
          <p:cNvPr id="5" name="Slide Number Placeholder 4">
            <a:extLst>
              <a:ext uri="{FF2B5EF4-FFF2-40B4-BE49-F238E27FC236}">
                <a16:creationId xmlns:a16="http://schemas.microsoft.com/office/drawing/2014/main" id="{562434CD-F119-02DC-4DAB-799E95D01B3B}"/>
              </a:ext>
            </a:extLst>
          </p:cNvPr>
          <p:cNvSpPr>
            <a:spLocks noGrp="1"/>
          </p:cNvSpPr>
          <p:nvPr>
            <p:ph type="sldNum" sz="quarter" idx="12"/>
          </p:nvPr>
        </p:nvSpPr>
        <p:spPr/>
        <p:txBody>
          <a:bodyPr/>
          <a:lstStyle/>
          <a:p>
            <a:fld id="{DB89D9A3-12E0-4804-80D3-9B5978894684}" type="slidenum">
              <a:rPr lang="fr-CA" smtClean="0"/>
              <a:t>26</a:t>
            </a:fld>
            <a:endParaRPr lang="fr-CA"/>
          </a:p>
        </p:txBody>
      </p:sp>
      <p:cxnSp>
        <p:nvCxnSpPr>
          <p:cNvPr id="6" name="Straight Connector 5">
            <a:extLst>
              <a:ext uri="{FF2B5EF4-FFF2-40B4-BE49-F238E27FC236}">
                <a16:creationId xmlns:a16="http://schemas.microsoft.com/office/drawing/2014/main" id="{9C143B0C-F509-E438-9045-70A8A7A1EBDF}"/>
              </a:ext>
            </a:extLst>
          </p:cNvPr>
          <p:cNvCxnSpPr/>
          <p:nvPr/>
        </p:nvCxnSpPr>
        <p:spPr>
          <a:xfrm>
            <a:off x="0" y="607869"/>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7D200A14-E227-2C65-8064-06512D949EE2}"/>
              </a:ext>
            </a:extLst>
          </p:cNvPr>
          <p:cNvSpPr txBox="1"/>
          <p:nvPr>
            <p:custDataLst>
              <p:tags r:id="rId1"/>
            </p:custDataLst>
          </p:nvPr>
        </p:nvSpPr>
        <p:spPr>
          <a:xfrm>
            <a:off x="838200" y="146204"/>
            <a:ext cx="1921936" cy="461665"/>
          </a:xfrm>
          <a:prstGeom prst="rect">
            <a:avLst/>
          </a:prstGeom>
          <a:noFill/>
        </p:spPr>
        <p:txBody>
          <a:bodyPr wrap="none" rtlCol="0">
            <a:spAutoFit/>
          </a:bodyPr>
          <a:lstStyle/>
          <a:p>
            <a:r>
              <a:rPr lang="en-CA" sz="2400" b="1" dirty="0">
                <a:solidFill>
                  <a:schemeClr val="accent6">
                    <a:lumMod val="50000"/>
                  </a:schemeClr>
                </a:solidFill>
              </a:rPr>
              <a:t>Laves Phase</a:t>
            </a:r>
            <a:endParaRPr lang="fr-CA" sz="2400" b="1" dirty="0">
              <a:solidFill>
                <a:schemeClr val="accent6">
                  <a:lumMod val="50000"/>
                </a:schemeClr>
              </a:solidFill>
            </a:endParaRPr>
          </a:p>
        </p:txBody>
      </p:sp>
      <p:sp>
        <p:nvSpPr>
          <p:cNvPr id="2" name="Rectangle: Rounded Corners 1">
            <a:extLst>
              <a:ext uri="{FF2B5EF4-FFF2-40B4-BE49-F238E27FC236}">
                <a16:creationId xmlns:a16="http://schemas.microsoft.com/office/drawing/2014/main" id="{EF1F26FF-B8A8-CF03-4846-228CC909BB52}"/>
              </a:ext>
            </a:extLst>
          </p:cNvPr>
          <p:cNvSpPr/>
          <p:nvPr/>
        </p:nvSpPr>
        <p:spPr>
          <a:xfrm>
            <a:off x="838200" y="804672"/>
            <a:ext cx="10820400" cy="5367527"/>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nSpc>
                <a:spcPct val="150000"/>
              </a:lnSpc>
              <a:buFont typeface="Wingdings" panose="05000000000000000000" pitchFamily="2" charset="2"/>
              <a:buChar char="Ø"/>
            </a:pPr>
            <a:r>
              <a:rPr lang="en-US" dirty="0">
                <a:solidFill>
                  <a:schemeClr val="accent3">
                    <a:lumMod val="50000"/>
                  </a:schemeClr>
                </a:solidFill>
              </a:rPr>
              <a:t>Laves phases are </a:t>
            </a:r>
            <a:r>
              <a:rPr lang="en-US" dirty="0">
                <a:solidFill>
                  <a:schemeClr val="accent3">
                    <a:lumMod val="50000"/>
                  </a:schemeClr>
                </a:solidFill>
                <a:hlinkClick r:id="rId3" tooltip="Learn more about intermetallic compounds from ScienceDirect's AI-generated Topic Pages">
                  <a:extLst>
                    <a:ext uri="{A12FA001-AC4F-418D-AE19-62706E023703}">
                      <ahyp:hlinkClr xmlns:ahyp="http://schemas.microsoft.com/office/drawing/2018/hyperlinkcolor" val="tx"/>
                    </a:ext>
                  </a:extLst>
                </a:hlinkClick>
              </a:rPr>
              <a:t>intermetallic compounds</a:t>
            </a:r>
            <a:r>
              <a:rPr lang="en-US" dirty="0">
                <a:solidFill>
                  <a:schemeClr val="accent3">
                    <a:lumMod val="50000"/>
                  </a:schemeClr>
                </a:solidFill>
              </a:rPr>
              <a:t> that have a stoichiometry of AB</a:t>
            </a:r>
            <a:r>
              <a:rPr lang="en-US" baseline="-25000" dirty="0">
                <a:solidFill>
                  <a:schemeClr val="accent3">
                    <a:lumMod val="50000"/>
                  </a:schemeClr>
                </a:solidFill>
              </a:rPr>
              <a:t>2</a:t>
            </a:r>
            <a:r>
              <a:rPr lang="en-US" dirty="0">
                <a:solidFill>
                  <a:schemeClr val="accent3">
                    <a:lumMod val="50000"/>
                  </a:schemeClr>
                </a:solidFill>
              </a:rPr>
              <a:t> and are formed when the atomic size ratio is between 1.05 and 1.67</a:t>
            </a:r>
            <a:r>
              <a:rPr lang="en-CA" dirty="0">
                <a:solidFill>
                  <a:schemeClr val="accent3">
                    <a:lumMod val="50000"/>
                  </a:schemeClr>
                </a:solidFill>
              </a:rPr>
              <a:t>.</a:t>
            </a:r>
          </a:p>
          <a:p>
            <a:pPr marL="285750" indent="-285750">
              <a:lnSpc>
                <a:spcPct val="150000"/>
              </a:lnSpc>
              <a:buFont typeface="Wingdings" panose="05000000000000000000" pitchFamily="2" charset="2"/>
              <a:buChar char="Ø"/>
            </a:pPr>
            <a:r>
              <a:rPr lang="en-US" dirty="0">
                <a:solidFill>
                  <a:schemeClr val="accent3">
                    <a:lumMod val="50000"/>
                  </a:schemeClr>
                </a:solidFill>
              </a:rPr>
              <a:t>There are three classes of Laves phases, namely, cubic MgCu2 (C15), hexagonal MgZn2 (C14), and hexagonal MgNi2 (C36)</a:t>
            </a:r>
          </a:p>
          <a:p>
            <a:pPr marL="285750" indent="-285750">
              <a:lnSpc>
                <a:spcPct val="150000"/>
              </a:lnSpc>
              <a:buFont typeface="Wingdings" panose="05000000000000000000" pitchFamily="2" charset="2"/>
              <a:buChar char="Ø"/>
            </a:pPr>
            <a:r>
              <a:rPr lang="en-US" dirty="0">
                <a:solidFill>
                  <a:schemeClr val="accent3">
                    <a:lumMod val="50000"/>
                  </a:schemeClr>
                </a:solidFill>
              </a:rPr>
              <a:t>In these compounds, the A atoms take up ordered positions as in diamond, hexagonal diamond or related structure while the B atoms take up tetrahedral positions around A atoms.</a:t>
            </a:r>
          </a:p>
          <a:p>
            <a:pPr marL="285750" indent="-285750">
              <a:lnSpc>
                <a:spcPct val="150000"/>
              </a:lnSpc>
              <a:buFont typeface="Wingdings" panose="05000000000000000000" pitchFamily="2" charset="2"/>
              <a:buChar char="Ø"/>
            </a:pPr>
            <a:r>
              <a:rPr lang="en-US" dirty="0">
                <a:solidFill>
                  <a:schemeClr val="accent3">
                    <a:lumMod val="50000"/>
                  </a:schemeClr>
                </a:solidFill>
              </a:rPr>
              <a:t>C14 Laves phases matter because they are often hard, ordered </a:t>
            </a:r>
            <a:r>
              <a:rPr lang="en-US" dirty="0" err="1">
                <a:solidFill>
                  <a:schemeClr val="accent3">
                    <a:lumMod val="50000"/>
                  </a:schemeClr>
                </a:solidFill>
              </a:rPr>
              <a:t>intermetallics</a:t>
            </a:r>
            <a:r>
              <a:rPr lang="en-US" dirty="0">
                <a:solidFill>
                  <a:schemeClr val="accent3">
                    <a:lumMod val="50000"/>
                  </a:schemeClr>
                </a:solidFill>
              </a:rPr>
              <a:t> with distinct mechanical, magnetic, and hydrogen-storage behavior. In hydrogen-storage research, many alloys based on Ti-, Zr-, V-, Nb-, Fe-, Mn-, or Cr-containing systems can crystallize in a single C14 Laves phase.</a:t>
            </a:r>
          </a:p>
          <a:p>
            <a:pPr marL="285750" indent="-285750">
              <a:buFont typeface="Wingdings" panose="05000000000000000000" pitchFamily="2" charset="2"/>
              <a:buChar char="Ø"/>
            </a:pPr>
            <a:endParaRPr lang="en-CA" dirty="0">
              <a:solidFill>
                <a:schemeClr val="accent3">
                  <a:lumMod val="50000"/>
                </a:schemeClr>
              </a:solidFill>
            </a:endParaRPr>
          </a:p>
        </p:txBody>
      </p:sp>
    </p:spTree>
    <p:extLst>
      <p:ext uri="{BB962C8B-B14F-4D97-AF65-F5344CB8AC3E}">
        <p14:creationId xmlns:p14="http://schemas.microsoft.com/office/powerpoint/2010/main" val="31560422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8A14DC-B0AD-2883-445A-8E166FA11D69}"/>
            </a:ext>
          </a:extLst>
        </p:cNvPr>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BB1B4FD-F38A-FF49-D09F-580ACCD7214F}"/>
              </a:ext>
            </a:extLst>
          </p:cNvPr>
          <p:cNvSpPr>
            <a:spLocks noGrp="1"/>
          </p:cNvSpPr>
          <p:nvPr>
            <p:ph type="sldNum" sz="quarter" idx="12"/>
          </p:nvPr>
        </p:nvSpPr>
        <p:spPr/>
        <p:txBody>
          <a:bodyPr/>
          <a:lstStyle/>
          <a:p>
            <a:fld id="{DB89D9A3-12E0-4804-80D3-9B5978894684}" type="slidenum">
              <a:rPr lang="fr-CA" smtClean="0"/>
              <a:t>27</a:t>
            </a:fld>
            <a:endParaRPr lang="fr-CA"/>
          </a:p>
        </p:txBody>
      </p:sp>
      <p:cxnSp>
        <p:nvCxnSpPr>
          <p:cNvPr id="6" name="Straight Connector 5">
            <a:extLst>
              <a:ext uri="{FF2B5EF4-FFF2-40B4-BE49-F238E27FC236}">
                <a16:creationId xmlns:a16="http://schemas.microsoft.com/office/drawing/2014/main" id="{77B941EE-1EB6-97D0-820B-68B6096EA5C1}"/>
              </a:ext>
            </a:extLst>
          </p:cNvPr>
          <p:cNvCxnSpPr/>
          <p:nvPr/>
        </p:nvCxnSpPr>
        <p:spPr>
          <a:xfrm>
            <a:off x="0" y="534717"/>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6E7E1661-CB76-860E-D341-8E8A7083F128}"/>
              </a:ext>
            </a:extLst>
          </p:cNvPr>
          <p:cNvSpPr txBox="1"/>
          <p:nvPr>
            <p:custDataLst>
              <p:tags r:id="rId1"/>
            </p:custDataLst>
          </p:nvPr>
        </p:nvSpPr>
        <p:spPr>
          <a:xfrm>
            <a:off x="1030224" y="94814"/>
            <a:ext cx="2541721" cy="461665"/>
          </a:xfrm>
          <a:prstGeom prst="rect">
            <a:avLst/>
          </a:prstGeom>
          <a:noFill/>
        </p:spPr>
        <p:txBody>
          <a:bodyPr wrap="none" rtlCol="0">
            <a:spAutoFit/>
          </a:bodyPr>
          <a:lstStyle/>
          <a:p>
            <a:r>
              <a:rPr lang="en-CA" sz="2400" b="1" dirty="0">
                <a:solidFill>
                  <a:schemeClr val="accent6">
                    <a:lumMod val="50000"/>
                  </a:schemeClr>
                </a:solidFill>
              </a:rPr>
              <a:t>X-Ray Diffraction</a:t>
            </a:r>
            <a:endParaRPr lang="fr-CA" sz="2400" b="1" dirty="0">
              <a:solidFill>
                <a:schemeClr val="accent6">
                  <a:lumMod val="50000"/>
                </a:schemeClr>
              </a:solidFill>
            </a:endParaRPr>
          </a:p>
        </p:txBody>
      </p:sp>
      <p:pic>
        <p:nvPicPr>
          <p:cNvPr id="8" name="Picture 7">
            <a:extLst>
              <a:ext uri="{FF2B5EF4-FFF2-40B4-BE49-F238E27FC236}">
                <a16:creationId xmlns:a16="http://schemas.microsoft.com/office/drawing/2014/main" id="{300531CC-754F-0903-F569-AD4C0DDC540E}"/>
              </a:ext>
            </a:extLst>
          </p:cNvPr>
          <p:cNvPicPr>
            <a:picLocks noChangeAspect="1"/>
          </p:cNvPicPr>
          <p:nvPr/>
        </p:nvPicPr>
        <p:blipFill>
          <a:blip r:embed="rId4"/>
          <a:stretch>
            <a:fillRect/>
          </a:stretch>
        </p:blipFill>
        <p:spPr>
          <a:xfrm>
            <a:off x="96031" y="607869"/>
            <a:ext cx="3552431" cy="3065701"/>
          </a:xfrm>
          <a:prstGeom prst="rect">
            <a:avLst/>
          </a:prstGeom>
        </p:spPr>
      </p:pic>
      <p:pic>
        <p:nvPicPr>
          <p:cNvPr id="9" name="Picture 8">
            <a:extLst>
              <a:ext uri="{FF2B5EF4-FFF2-40B4-BE49-F238E27FC236}">
                <a16:creationId xmlns:a16="http://schemas.microsoft.com/office/drawing/2014/main" id="{08B0A11F-4BFE-D906-A681-1E208105C4C9}"/>
              </a:ext>
            </a:extLst>
          </p:cNvPr>
          <p:cNvPicPr>
            <a:picLocks noChangeAspect="1"/>
          </p:cNvPicPr>
          <p:nvPr/>
        </p:nvPicPr>
        <p:blipFill>
          <a:blip r:embed="rId5"/>
          <a:stretch>
            <a:fillRect/>
          </a:stretch>
        </p:blipFill>
        <p:spPr>
          <a:xfrm>
            <a:off x="96031" y="3639825"/>
            <a:ext cx="3552431" cy="2750270"/>
          </a:xfrm>
          <a:prstGeom prst="rect">
            <a:avLst/>
          </a:prstGeom>
        </p:spPr>
      </p:pic>
      <p:grpSp>
        <p:nvGrpSpPr>
          <p:cNvPr id="11" name="Group 10">
            <a:extLst>
              <a:ext uri="{FF2B5EF4-FFF2-40B4-BE49-F238E27FC236}">
                <a16:creationId xmlns:a16="http://schemas.microsoft.com/office/drawing/2014/main" id="{F14FC0C2-E417-A9CC-6F18-8EDF54E346D9}"/>
              </a:ext>
            </a:extLst>
          </p:cNvPr>
          <p:cNvGrpSpPr/>
          <p:nvPr/>
        </p:nvGrpSpPr>
        <p:grpSpPr>
          <a:xfrm>
            <a:off x="4455094" y="607869"/>
            <a:ext cx="7301392" cy="4779375"/>
            <a:chOff x="4184726" y="607869"/>
            <a:chExt cx="7301392" cy="4779375"/>
          </a:xfrm>
        </p:grpSpPr>
        <p:pic>
          <p:nvPicPr>
            <p:cNvPr id="6148" name="Picture 4" descr="image description">
              <a:extLst>
                <a:ext uri="{FF2B5EF4-FFF2-40B4-BE49-F238E27FC236}">
                  <a16:creationId xmlns:a16="http://schemas.microsoft.com/office/drawing/2014/main" id="{BCB988E7-AE84-51F0-6B6E-1F37F68445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84726" y="607869"/>
              <a:ext cx="7301392" cy="329740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description">
              <a:extLst>
                <a:ext uri="{FF2B5EF4-FFF2-40B4-BE49-F238E27FC236}">
                  <a16:creationId xmlns:a16="http://schemas.microsoft.com/office/drawing/2014/main" id="{A65F3C7E-577C-58DC-88DE-D2A3EF8345A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5479" r="5481"/>
            <a:stretch>
              <a:fillRect/>
            </a:stretch>
          </p:blipFill>
          <p:spPr bwMode="auto">
            <a:xfrm>
              <a:off x="4184726" y="3673570"/>
              <a:ext cx="7301392" cy="1713674"/>
            </a:xfrm>
            <a:prstGeom prst="rect">
              <a:avLst/>
            </a:prstGeom>
            <a:noFill/>
            <a:extLst>
              <a:ext uri="{909E8E84-426E-40DD-AFC4-6F175D3DCCD1}">
                <a14:hiddenFill xmlns:a14="http://schemas.microsoft.com/office/drawing/2010/main">
                  <a:solidFill>
                    <a:srgbClr val="FFFFFF"/>
                  </a:solidFill>
                </a14:hiddenFill>
              </a:ext>
            </a:extLst>
          </p:spPr>
        </p:pic>
      </p:grpSp>
      <p:sp>
        <p:nvSpPr>
          <p:cNvPr id="13" name="Footer Placeholder 3">
            <a:extLst>
              <a:ext uri="{FF2B5EF4-FFF2-40B4-BE49-F238E27FC236}">
                <a16:creationId xmlns:a16="http://schemas.microsoft.com/office/drawing/2014/main" id="{75CD08C7-1DF5-888C-FA8D-8E59759773D0}"/>
              </a:ext>
            </a:extLst>
          </p:cNvPr>
          <p:cNvSpPr txBox="1">
            <a:spLocks/>
          </p:cNvSpPr>
          <p:nvPr/>
        </p:nvSpPr>
        <p:spPr>
          <a:xfrm>
            <a:off x="-80752" y="6492875"/>
            <a:ext cx="6176752" cy="365125"/>
          </a:xfrm>
          <a:prstGeom prst="rect">
            <a:avLst/>
          </a:prstGeom>
        </p:spPr>
        <p:txBody>
          <a:bodyPr vert="horz" lIns="91440" tIns="45720" rIns="91440" bIns="45720" rtlCol="0" anchor="ctr"/>
          <a:lstStyle>
            <a:defPPr>
              <a:defRPr lang="fr-FR"/>
            </a:defPPr>
            <a:lvl1pPr marL="0" algn="ctr" defTabSz="914400" rtl="0" eaLnBrk="1" latinLnBrk="0" hangingPunct="1">
              <a:defRPr sz="1200" kern="1200">
                <a:solidFill>
                  <a:schemeClr val="tx1">
                    <a:tint val="82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Check out </a:t>
            </a:r>
            <a:r>
              <a:rPr lang="en-US" dirty="0" err="1"/>
              <a:t>MyScopeTM</a:t>
            </a:r>
            <a:r>
              <a:rPr lang="en-US" dirty="0"/>
              <a:t>, (available at https://myscope.training/XRD_Primary_optics).</a:t>
            </a:r>
            <a:endParaRPr lang="fr-CA" dirty="0"/>
          </a:p>
        </p:txBody>
      </p:sp>
    </p:spTree>
    <p:extLst>
      <p:ext uri="{BB962C8B-B14F-4D97-AF65-F5344CB8AC3E}">
        <p14:creationId xmlns:p14="http://schemas.microsoft.com/office/powerpoint/2010/main" val="17344935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CFC5F-7DC2-914D-BD63-B9FE453A6455}"/>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1F9018F9-22B5-5E03-A846-E9C464944661}"/>
              </a:ext>
            </a:extLst>
          </p:cNvPr>
          <p:cNvSpPr>
            <a:spLocks noGrp="1"/>
          </p:cNvSpPr>
          <p:nvPr>
            <p:ph type="ftr" sz="quarter" idx="11"/>
          </p:nvPr>
        </p:nvSpPr>
        <p:spPr>
          <a:xfrm>
            <a:off x="-80752" y="6361129"/>
            <a:ext cx="6176752" cy="365125"/>
          </a:xfrm>
        </p:spPr>
        <p:txBody>
          <a:bodyPr/>
          <a:lstStyle/>
          <a:p>
            <a:r>
              <a:rPr lang="en-US" dirty="0"/>
              <a:t>Check out </a:t>
            </a:r>
            <a:r>
              <a:rPr lang="en-US" dirty="0" err="1"/>
              <a:t>MyScopeTM</a:t>
            </a:r>
            <a:r>
              <a:rPr lang="en-US" dirty="0"/>
              <a:t>, (available at https://myscope.training/XRD_Primary_optics).</a:t>
            </a:r>
            <a:endParaRPr lang="fr-CA" dirty="0"/>
          </a:p>
        </p:txBody>
      </p:sp>
      <p:sp>
        <p:nvSpPr>
          <p:cNvPr id="5" name="Slide Number Placeholder 4">
            <a:extLst>
              <a:ext uri="{FF2B5EF4-FFF2-40B4-BE49-F238E27FC236}">
                <a16:creationId xmlns:a16="http://schemas.microsoft.com/office/drawing/2014/main" id="{6B26DFFD-DC97-3EBB-56C4-344460524105}"/>
              </a:ext>
            </a:extLst>
          </p:cNvPr>
          <p:cNvSpPr>
            <a:spLocks noGrp="1"/>
          </p:cNvSpPr>
          <p:nvPr>
            <p:ph type="sldNum" sz="quarter" idx="12"/>
          </p:nvPr>
        </p:nvSpPr>
        <p:spPr/>
        <p:txBody>
          <a:bodyPr/>
          <a:lstStyle/>
          <a:p>
            <a:fld id="{DB89D9A3-12E0-4804-80D3-9B5978894684}" type="slidenum">
              <a:rPr lang="fr-CA" smtClean="0"/>
              <a:t>28</a:t>
            </a:fld>
            <a:endParaRPr lang="fr-CA" dirty="0"/>
          </a:p>
        </p:txBody>
      </p:sp>
      <p:cxnSp>
        <p:nvCxnSpPr>
          <p:cNvPr id="6" name="Straight Connector 5">
            <a:extLst>
              <a:ext uri="{FF2B5EF4-FFF2-40B4-BE49-F238E27FC236}">
                <a16:creationId xmlns:a16="http://schemas.microsoft.com/office/drawing/2014/main" id="{7D9E61FC-EC5D-F022-0212-48D8650B63A7}"/>
              </a:ext>
            </a:extLst>
          </p:cNvPr>
          <p:cNvCxnSpPr/>
          <p:nvPr/>
        </p:nvCxnSpPr>
        <p:spPr>
          <a:xfrm>
            <a:off x="0" y="534717"/>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D0E4C850-AA52-0945-ECE2-55C7AA832FD1}"/>
              </a:ext>
            </a:extLst>
          </p:cNvPr>
          <p:cNvSpPr txBox="1"/>
          <p:nvPr>
            <p:custDataLst>
              <p:tags r:id="rId1"/>
            </p:custDataLst>
          </p:nvPr>
        </p:nvSpPr>
        <p:spPr>
          <a:xfrm>
            <a:off x="947928" y="73052"/>
            <a:ext cx="2541721" cy="461665"/>
          </a:xfrm>
          <a:prstGeom prst="rect">
            <a:avLst/>
          </a:prstGeom>
          <a:noFill/>
        </p:spPr>
        <p:txBody>
          <a:bodyPr wrap="none" rtlCol="0">
            <a:spAutoFit/>
          </a:bodyPr>
          <a:lstStyle/>
          <a:p>
            <a:r>
              <a:rPr lang="en-CA" sz="2400" b="1" dirty="0">
                <a:solidFill>
                  <a:schemeClr val="accent6">
                    <a:lumMod val="50000"/>
                  </a:schemeClr>
                </a:solidFill>
              </a:rPr>
              <a:t>X-Ray Diffraction</a:t>
            </a:r>
            <a:endParaRPr lang="fr-CA" sz="2400" b="1" dirty="0">
              <a:solidFill>
                <a:schemeClr val="accent6">
                  <a:lumMod val="50000"/>
                </a:schemeClr>
              </a:solidFill>
            </a:endParaRPr>
          </a:p>
        </p:txBody>
      </p:sp>
      <p:pic>
        <p:nvPicPr>
          <p:cNvPr id="12" name="Picture 11">
            <a:extLst>
              <a:ext uri="{FF2B5EF4-FFF2-40B4-BE49-F238E27FC236}">
                <a16:creationId xmlns:a16="http://schemas.microsoft.com/office/drawing/2014/main" id="{A8B22DE2-399B-562D-4B33-30AFE9572EBE}"/>
              </a:ext>
            </a:extLst>
          </p:cNvPr>
          <p:cNvPicPr>
            <a:picLocks noChangeAspect="1"/>
          </p:cNvPicPr>
          <p:nvPr/>
        </p:nvPicPr>
        <p:blipFill>
          <a:blip r:embed="rId3"/>
          <a:stretch>
            <a:fillRect/>
          </a:stretch>
        </p:blipFill>
        <p:spPr>
          <a:xfrm>
            <a:off x="96032" y="635301"/>
            <a:ext cx="5719236" cy="3951788"/>
          </a:xfrm>
          <a:prstGeom prst="rect">
            <a:avLst/>
          </a:prstGeom>
        </p:spPr>
      </p:pic>
      <p:sp>
        <p:nvSpPr>
          <p:cNvPr id="2" name="Rectangle: Rounded Corners 1">
            <a:extLst>
              <a:ext uri="{FF2B5EF4-FFF2-40B4-BE49-F238E27FC236}">
                <a16:creationId xmlns:a16="http://schemas.microsoft.com/office/drawing/2014/main" id="{61C6D135-F8AF-F672-214C-2D3F086E5356}"/>
              </a:ext>
            </a:extLst>
          </p:cNvPr>
          <p:cNvSpPr/>
          <p:nvPr/>
        </p:nvSpPr>
        <p:spPr>
          <a:xfrm>
            <a:off x="192024" y="4854500"/>
            <a:ext cx="5340096" cy="1234439"/>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Braggs Law</a:t>
            </a:r>
            <a:r>
              <a:rPr lang="en-US" dirty="0">
                <a:solidFill>
                  <a:schemeClr val="tx1"/>
                </a:solidFill>
              </a:rPr>
              <a:t>: To find peak position to the distance between planes in the crystal</a:t>
            </a:r>
          </a:p>
          <a:p>
            <a:pPr algn="ctr"/>
            <a:endParaRPr lang="en-CA" b="1" dirty="0">
              <a:solidFill>
                <a:schemeClr val="accent3">
                  <a:lumMod val="50000"/>
                </a:schemeClr>
              </a:solidFill>
            </a:endParaRPr>
          </a:p>
          <a:p>
            <a:pPr algn="ctr"/>
            <a:r>
              <a:rPr lang="en-CA" b="1" dirty="0">
                <a:solidFill>
                  <a:schemeClr val="accent3">
                    <a:lumMod val="50000"/>
                  </a:schemeClr>
                </a:solidFill>
              </a:rPr>
              <a:t>n</a:t>
            </a:r>
            <a:r>
              <a:rPr lang="el-GR" b="1" dirty="0">
                <a:solidFill>
                  <a:schemeClr val="accent3">
                    <a:lumMod val="50000"/>
                  </a:schemeClr>
                </a:solidFill>
              </a:rPr>
              <a:t>λ=2</a:t>
            </a:r>
            <a:r>
              <a:rPr lang="en-CA" b="1" dirty="0" err="1">
                <a:solidFill>
                  <a:schemeClr val="accent3">
                    <a:lumMod val="50000"/>
                  </a:schemeClr>
                </a:solidFill>
              </a:rPr>
              <a:t>dsin</a:t>
            </a:r>
            <a:r>
              <a:rPr lang="el-GR" b="1" dirty="0">
                <a:solidFill>
                  <a:schemeClr val="accent3">
                    <a:lumMod val="50000"/>
                  </a:schemeClr>
                </a:solidFill>
              </a:rPr>
              <a:t>θ</a:t>
            </a:r>
            <a:endParaRPr lang="en-CA" b="1" dirty="0">
              <a:solidFill>
                <a:schemeClr val="accent3">
                  <a:lumMod val="50000"/>
                </a:schemeClr>
              </a:solidFill>
            </a:endParaRPr>
          </a:p>
        </p:txBody>
      </p:sp>
      <mc:AlternateContent xmlns:mc="http://schemas.openxmlformats.org/markup-compatibility/2006" xmlns:a14="http://schemas.microsoft.com/office/drawing/2010/main">
        <mc:Choice Requires="a14">
          <p:sp>
            <p:nvSpPr>
              <p:cNvPr id="3" name="Rectangle: Rounded Corners 2">
                <a:extLst>
                  <a:ext uri="{FF2B5EF4-FFF2-40B4-BE49-F238E27FC236}">
                    <a16:creationId xmlns:a16="http://schemas.microsoft.com/office/drawing/2014/main" id="{0F1FD48B-6E38-700E-24C1-99D9C2FD4C66}"/>
                  </a:ext>
                </a:extLst>
              </p:cNvPr>
              <p:cNvSpPr/>
              <p:nvPr/>
            </p:nvSpPr>
            <p:spPr>
              <a:xfrm>
                <a:off x="6510528" y="635302"/>
                <a:ext cx="5489448" cy="1693370"/>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Scherrer equation</a:t>
                </a:r>
                <a:r>
                  <a:rPr lang="en-US" dirty="0">
                    <a:solidFill>
                      <a:schemeClr val="tx1"/>
                    </a:solidFill>
                  </a:rPr>
                  <a:t>: To estimate crystallite size</a:t>
                </a:r>
              </a:p>
              <a:p>
                <a:pPr algn="ctr"/>
                <a14:m>
                  <m:oMathPara xmlns:m="http://schemas.openxmlformats.org/officeDocument/2006/math">
                    <m:oMathParaPr>
                      <m:jc m:val="centerGroup"/>
                    </m:oMathParaPr>
                    <m:oMath xmlns:m="http://schemas.openxmlformats.org/officeDocument/2006/math">
                      <m:r>
                        <a:rPr lang="en-CA" b="1" i="1" smtClean="0">
                          <a:solidFill>
                            <a:schemeClr val="accent3">
                              <a:lumMod val="50000"/>
                            </a:schemeClr>
                          </a:solidFill>
                          <a:latin typeface="Cambria Math" panose="02040503050406030204" pitchFamily="18" charset="0"/>
                        </a:rPr>
                        <m:t>𝑫</m:t>
                      </m:r>
                      <m:r>
                        <a:rPr lang="en-US" b="1" i="1" smtClean="0">
                          <a:solidFill>
                            <a:schemeClr val="accent3">
                              <a:lumMod val="50000"/>
                            </a:schemeClr>
                          </a:solidFill>
                          <a:latin typeface="Cambria Math" panose="02040503050406030204" pitchFamily="18" charset="0"/>
                        </a:rPr>
                        <m:t>=</m:t>
                      </m:r>
                      <m:f>
                        <m:fPr>
                          <m:ctrlPr>
                            <a:rPr lang="en-US" b="1" i="1" smtClean="0">
                              <a:solidFill>
                                <a:schemeClr val="accent3">
                                  <a:lumMod val="50000"/>
                                </a:schemeClr>
                              </a:solidFill>
                              <a:latin typeface="Cambria Math" panose="02040503050406030204" pitchFamily="18" charset="0"/>
                            </a:rPr>
                          </m:ctrlPr>
                        </m:fPr>
                        <m:num>
                          <m:r>
                            <a:rPr lang="en-CA" b="1" i="1" smtClean="0">
                              <a:solidFill>
                                <a:schemeClr val="accent3">
                                  <a:lumMod val="50000"/>
                                </a:schemeClr>
                              </a:solidFill>
                              <a:latin typeface="Cambria Math" panose="02040503050406030204" pitchFamily="18" charset="0"/>
                            </a:rPr>
                            <m:t>𝑲</m:t>
                          </m:r>
                          <m:r>
                            <a:rPr lang="el-GR" b="1" i="1" smtClean="0">
                              <a:solidFill>
                                <a:schemeClr val="accent3">
                                  <a:lumMod val="50000"/>
                                </a:schemeClr>
                              </a:solidFill>
                              <a:latin typeface="Cambria Math" panose="02040503050406030204" pitchFamily="18" charset="0"/>
                            </a:rPr>
                            <m:t>𝝀</m:t>
                          </m:r>
                        </m:num>
                        <m:den>
                          <m:r>
                            <a:rPr lang="en-US" b="1" i="1" smtClean="0">
                              <a:solidFill>
                                <a:schemeClr val="accent3">
                                  <a:lumMod val="50000"/>
                                </a:schemeClr>
                              </a:solidFill>
                              <a:latin typeface="Cambria Math" panose="02040503050406030204" pitchFamily="18" charset="0"/>
                              <a:ea typeface="Cambria Math" panose="02040503050406030204" pitchFamily="18" charset="0"/>
                            </a:rPr>
                            <m:t>𝜷</m:t>
                          </m:r>
                          <m:r>
                            <a:rPr lang="en-CA" b="1" i="1" smtClean="0">
                              <a:solidFill>
                                <a:schemeClr val="accent3">
                                  <a:lumMod val="50000"/>
                                </a:schemeClr>
                              </a:solidFill>
                              <a:latin typeface="Cambria Math" panose="02040503050406030204" pitchFamily="18" charset="0"/>
                              <a:ea typeface="Cambria Math" panose="02040503050406030204" pitchFamily="18" charset="0"/>
                            </a:rPr>
                            <m:t> </m:t>
                          </m:r>
                          <m:r>
                            <a:rPr lang="en-CA" b="1" i="1" smtClean="0">
                              <a:solidFill>
                                <a:schemeClr val="accent3">
                                  <a:lumMod val="50000"/>
                                </a:schemeClr>
                              </a:solidFill>
                              <a:latin typeface="Cambria Math" panose="02040503050406030204" pitchFamily="18" charset="0"/>
                              <a:ea typeface="Cambria Math" panose="02040503050406030204" pitchFamily="18" charset="0"/>
                            </a:rPr>
                            <m:t>𝑪𝒐𝒔</m:t>
                          </m:r>
                          <m:r>
                            <a:rPr lang="en-CA" b="1" i="1" smtClean="0">
                              <a:solidFill>
                                <a:schemeClr val="accent3">
                                  <a:lumMod val="50000"/>
                                </a:schemeClr>
                              </a:solidFill>
                              <a:latin typeface="Cambria Math" panose="02040503050406030204" pitchFamily="18" charset="0"/>
                              <a:ea typeface="Cambria Math" panose="02040503050406030204" pitchFamily="18" charset="0"/>
                            </a:rPr>
                            <m:t> </m:t>
                          </m:r>
                          <m:r>
                            <a:rPr lang="en-CA" b="1" i="1" smtClean="0">
                              <a:solidFill>
                                <a:schemeClr val="accent3">
                                  <a:lumMod val="50000"/>
                                </a:schemeClr>
                              </a:solidFill>
                              <a:latin typeface="Cambria Math" panose="02040503050406030204" pitchFamily="18" charset="0"/>
                              <a:ea typeface="Cambria Math" panose="02040503050406030204" pitchFamily="18" charset="0"/>
                            </a:rPr>
                            <m:t>𝜽</m:t>
                          </m:r>
                        </m:den>
                      </m:f>
                    </m:oMath>
                  </m:oMathPara>
                </a14:m>
                <a:endParaRPr lang="en-US" b="1" dirty="0">
                  <a:solidFill>
                    <a:schemeClr val="tx1"/>
                  </a:solidFill>
                </a:endParaRPr>
              </a:p>
              <a:p>
                <a:endParaRPr lang="en-US" dirty="0">
                  <a:solidFill>
                    <a:schemeClr val="accent3">
                      <a:lumMod val="50000"/>
                    </a:schemeClr>
                  </a:solidFill>
                </a:endParaRPr>
              </a:p>
              <a:p>
                <a:r>
                  <a:rPr lang="en-US" dirty="0">
                    <a:solidFill>
                      <a:schemeClr val="tx1">
                        <a:lumMod val="95000"/>
                        <a:lumOff val="5000"/>
                      </a:schemeClr>
                    </a:solidFill>
                  </a:rPr>
                  <a:t>β = peak broadening or FWHM in radians</a:t>
                </a:r>
              </a:p>
              <a:p>
                <a:r>
                  <a:rPr lang="en-US" dirty="0">
                    <a:solidFill>
                      <a:schemeClr val="tx1">
                        <a:lumMod val="95000"/>
                        <a:lumOff val="5000"/>
                      </a:schemeClr>
                    </a:solidFill>
                  </a:rPr>
                  <a:t>K = shape factor, often about 0.9</a:t>
                </a:r>
              </a:p>
            </p:txBody>
          </p:sp>
        </mc:Choice>
        <mc:Fallback xmlns="">
          <p:sp>
            <p:nvSpPr>
              <p:cNvPr id="3" name="Rectangle: Rounded Corners 2">
                <a:extLst>
                  <a:ext uri="{FF2B5EF4-FFF2-40B4-BE49-F238E27FC236}">
                    <a16:creationId xmlns:a16="http://schemas.microsoft.com/office/drawing/2014/main" id="{0F1FD48B-6E38-700E-24C1-99D9C2FD4C66}"/>
                  </a:ext>
                </a:extLst>
              </p:cNvPr>
              <p:cNvSpPr>
                <a:spLocks noRot="1" noChangeAspect="1" noMove="1" noResize="1" noEditPoints="1" noAdjustHandles="1" noChangeArrowheads="1" noChangeShapeType="1" noTextEdit="1"/>
              </p:cNvSpPr>
              <p:nvPr/>
            </p:nvSpPr>
            <p:spPr>
              <a:xfrm>
                <a:off x="6510528" y="635302"/>
                <a:ext cx="5489448" cy="1693370"/>
              </a:xfrm>
              <a:prstGeom prst="roundRect">
                <a:avLst/>
              </a:prstGeom>
              <a:blipFill>
                <a:blip r:embed="rId4"/>
                <a:stretch>
                  <a:fillRect t="-2847" b="-7117"/>
                </a:stretch>
              </a:blipFill>
              <a:ln>
                <a:solidFill>
                  <a:schemeClr val="accent3">
                    <a:lumMod val="50000"/>
                  </a:schemeClr>
                </a:solidFill>
              </a:ln>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0" name="Rectangle: Rounded Corners 9">
                <a:extLst>
                  <a:ext uri="{FF2B5EF4-FFF2-40B4-BE49-F238E27FC236}">
                    <a16:creationId xmlns:a16="http://schemas.microsoft.com/office/drawing/2014/main" id="{604E04A3-D763-57DA-6D4D-52CBFED204E3}"/>
                  </a:ext>
                </a:extLst>
              </p:cNvPr>
              <p:cNvSpPr/>
              <p:nvPr/>
            </p:nvSpPr>
            <p:spPr>
              <a:xfrm>
                <a:off x="6510528" y="2429256"/>
                <a:ext cx="5489448" cy="1693370"/>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Lattice parameter relation for cubic crystals</a:t>
                </a:r>
                <a:endParaRPr lang="en-CA" b="1" i="1" dirty="0">
                  <a:solidFill>
                    <a:schemeClr val="accent3">
                      <a:lumMod val="50000"/>
                    </a:schemeClr>
                  </a:solidFill>
                  <a:latin typeface="Cambria Math" panose="02040503050406030204" pitchFamily="18" charset="0"/>
                </a:endParaRPr>
              </a:p>
              <a:p>
                <a:pPr algn="ctr"/>
                <a14:m>
                  <m:oMathPara xmlns:m="http://schemas.openxmlformats.org/officeDocument/2006/math">
                    <m:oMathParaPr>
                      <m:jc m:val="centerGroup"/>
                    </m:oMathParaPr>
                    <m:oMath xmlns:m="http://schemas.openxmlformats.org/officeDocument/2006/math">
                      <m:sSub>
                        <m:sSubPr>
                          <m:ctrlPr>
                            <a:rPr lang="en-CA" b="1" i="1" smtClean="0">
                              <a:solidFill>
                                <a:schemeClr val="accent3">
                                  <a:lumMod val="50000"/>
                                </a:schemeClr>
                              </a:solidFill>
                              <a:latin typeface="Cambria Math" panose="02040503050406030204" pitchFamily="18" charset="0"/>
                            </a:rPr>
                          </m:ctrlPr>
                        </m:sSubPr>
                        <m:e>
                          <m:r>
                            <a:rPr lang="en-CA" b="1" i="1" smtClean="0">
                              <a:solidFill>
                                <a:schemeClr val="accent3">
                                  <a:lumMod val="50000"/>
                                </a:schemeClr>
                              </a:solidFill>
                              <a:latin typeface="Cambria Math" panose="02040503050406030204" pitchFamily="18" charset="0"/>
                            </a:rPr>
                            <m:t>𝒅</m:t>
                          </m:r>
                        </m:e>
                        <m:sub>
                          <m:r>
                            <a:rPr lang="en-CA" b="1" i="1" smtClean="0">
                              <a:solidFill>
                                <a:schemeClr val="accent3">
                                  <a:lumMod val="50000"/>
                                </a:schemeClr>
                              </a:solidFill>
                              <a:latin typeface="Cambria Math" panose="02040503050406030204" pitchFamily="18" charset="0"/>
                            </a:rPr>
                            <m:t>𝒉𝒌𝒍</m:t>
                          </m:r>
                        </m:sub>
                      </m:sSub>
                      <m:r>
                        <a:rPr lang="en-US" b="1" i="1" smtClean="0">
                          <a:solidFill>
                            <a:schemeClr val="accent3">
                              <a:lumMod val="50000"/>
                            </a:schemeClr>
                          </a:solidFill>
                          <a:latin typeface="Cambria Math" panose="02040503050406030204" pitchFamily="18" charset="0"/>
                        </a:rPr>
                        <m:t>=</m:t>
                      </m:r>
                      <m:f>
                        <m:fPr>
                          <m:ctrlPr>
                            <a:rPr lang="en-US" b="1" i="1" smtClean="0">
                              <a:solidFill>
                                <a:schemeClr val="accent3">
                                  <a:lumMod val="50000"/>
                                </a:schemeClr>
                              </a:solidFill>
                              <a:latin typeface="Cambria Math" panose="02040503050406030204" pitchFamily="18" charset="0"/>
                            </a:rPr>
                          </m:ctrlPr>
                        </m:fPr>
                        <m:num>
                          <m:r>
                            <a:rPr lang="en-CA" b="1" i="1" smtClean="0">
                              <a:solidFill>
                                <a:schemeClr val="accent3">
                                  <a:lumMod val="50000"/>
                                </a:schemeClr>
                              </a:solidFill>
                              <a:latin typeface="Cambria Math" panose="02040503050406030204" pitchFamily="18" charset="0"/>
                            </a:rPr>
                            <m:t>𝒂</m:t>
                          </m:r>
                        </m:num>
                        <m:den>
                          <m:rad>
                            <m:radPr>
                              <m:degHide m:val="on"/>
                              <m:ctrlPr>
                                <a:rPr lang="en-CA" b="1" i="1" smtClean="0">
                                  <a:solidFill>
                                    <a:schemeClr val="accent3">
                                      <a:lumMod val="50000"/>
                                    </a:schemeClr>
                                  </a:solidFill>
                                  <a:latin typeface="Cambria Math" panose="02040503050406030204" pitchFamily="18" charset="0"/>
                                  <a:ea typeface="Cambria Math" panose="02040503050406030204" pitchFamily="18" charset="0"/>
                                </a:rPr>
                              </m:ctrlPr>
                            </m:radPr>
                            <m:deg/>
                            <m:e>
                              <m:sSup>
                                <m:sSupPr>
                                  <m:ctrlPr>
                                    <a:rPr lang="en-CA" b="1" i="1" smtClean="0">
                                      <a:solidFill>
                                        <a:schemeClr val="accent3">
                                          <a:lumMod val="50000"/>
                                        </a:schemeClr>
                                      </a:solidFill>
                                      <a:latin typeface="Cambria Math" panose="02040503050406030204" pitchFamily="18" charset="0"/>
                                      <a:ea typeface="Cambria Math" panose="02040503050406030204" pitchFamily="18" charset="0"/>
                                    </a:rPr>
                                  </m:ctrlPr>
                                </m:sSupPr>
                                <m:e>
                                  <m:r>
                                    <a:rPr lang="en-CA" b="1" i="1" smtClean="0">
                                      <a:solidFill>
                                        <a:schemeClr val="accent3">
                                          <a:lumMod val="50000"/>
                                        </a:schemeClr>
                                      </a:solidFill>
                                      <a:latin typeface="Cambria Math" panose="02040503050406030204" pitchFamily="18" charset="0"/>
                                      <a:ea typeface="Cambria Math" panose="02040503050406030204" pitchFamily="18" charset="0"/>
                                    </a:rPr>
                                    <m:t>𝒉</m:t>
                                  </m:r>
                                </m:e>
                                <m:sup>
                                  <m:r>
                                    <a:rPr lang="en-CA" b="1" i="1" smtClean="0">
                                      <a:solidFill>
                                        <a:schemeClr val="accent3">
                                          <a:lumMod val="50000"/>
                                        </a:schemeClr>
                                      </a:solidFill>
                                      <a:latin typeface="Cambria Math" panose="02040503050406030204" pitchFamily="18" charset="0"/>
                                      <a:ea typeface="Cambria Math" panose="02040503050406030204" pitchFamily="18" charset="0"/>
                                    </a:rPr>
                                    <m:t>𝟐</m:t>
                                  </m:r>
                                </m:sup>
                              </m:sSup>
                              <m:r>
                                <a:rPr lang="en-CA" b="1" i="1" smtClean="0">
                                  <a:solidFill>
                                    <a:schemeClr val="accent3">
                                      <a:lumMod val="50000"/>
                                    </a:schemeClr>
                                  </a:solidFill>
                                  <a:latin typeface="Cambria Math" panose="02040503050406030204" pitchFamily="18" charset="0"/>
                                  <a:ea typeface="Cambria Math" panose="02040503050406030204" pitchFamily="18" charset="0"/>
                                </a:rPr>
                                <m:t>+</m:t>
                              </m:r>
                              <m:sSup>
                                <m:sSupPr>
                                  <m:ctrlPr>
                                    <a:rPr lang="en-CA" b="1" i="1" smtClean="0">
                                      <a:solidFill>
                                        <a:schemeClr val="accent3">
                                          <a:lumMod val="50000"/>
                                        </a:schemeClr>
                                      </a:solidFill>
                                      <a:latin typeface="Cambria Math" panose="02040503050406030204" pitchFamily="18" charset="0"/>
                                      <a:ea typeface="Cambria Math" panose="02040503050406030204" pitchFamily="18" charset="0"/>
                                    </a:rPr>
                                  </m:ctrlPr>
                                </m:sSupPr>
                                <m:e>
                                  <m:r>
                                    <a:rPr lang="en-CA" b="1" i="1" smtClean="0">
                                      <a:solidFill>
                                        <a:schemeClr val="accent3">
                                          <a:lumMod val="50000"/>
                                        </a:schemeClr>
                                      </a:solidFill>
                                      <a:latin typeface="Cambria Math" panose="02040503050406030204" pitchFamily="18" charset="0"/>
                                      <a:ea typeface="Cambria Math" panose="02040503050406030204" pitchFamily="18" charset="0"/>
                                    </a:rPr>
                                    <m:t>𝒌</m:t>
                                  </m:r>
                                </m:e>
                                <m:sup>
                                  <m:r>
                                    <a:rPr lang="en-CA" b="1" i="1" smtClean="0">
                                      <a:solidFill>
                                        <a:schemeClr val="accent3">
                                          <a:lumMod val="50000"/>
                                        </a:schemeClr>
                                      </a:solidFill>
                                      <a:latin typeface="Cambria Math" panose="02040503050406030204" pitchFamily="18" charset="0"/>
                                      <a:ea typeface="Cambria Math" panose="02040503050406030204" pitchFamily="18" charset="0"/>
                                    </a:rPr>
                                    <m:t>𝟐</m:t>
                                  </m:r>
                                </m:sup>
                              </m:sSup>
                              <m:r>
                                <a:rPr lang="en-CA" b="1" i="1" smtClean="0">
                                  <a:solidFill>
                                    <a:schemeClr val="accent3">
                                      <a:lumMod val="50000"/>
                                    </a:schemeClr>
                                  </a:solidFill>
                                  <a:latin typeface="Cambria Math" panose="02040503050406030204" pitchFamily="18" charset="0"/>
                                  <a:ea typeface="Cambria Math" panose="02040503050406030204" pitchFamily="18" charset="0"/>
                                </a:rPr>
                                <m:t>+</m:t>
                              </m:r>
                              <m:sSup>
                                <m:sSupPr>
                                  <m:ctrlPr>
                                    <a:rPr lang="en-CA" b="1" i="1" smtClean="0">
                                      <a:solidFill>
                                        <a:schemeClr val="accent3">
                                          <a:lumMod val="50000"/>
                                        </a:schemeClr>
                                      </a:solidFill>
                                      <a:latin typeface="Cambria Math" panose="02040503050406030204" pitchFamily="18" charset="0"/>
                                      <a:ea typeface="Cambria Math" panose="02040503050406030204" pitchFamily="18" charset="0"/>
                                    </a:rPr>
                                  </m:ctrlPr>
                                </m:sSupPr>
                                <m:e>
                                  <m:r>
                                    <a:rPr lang="en-CA" b="1" i="1" smtClean="0">
                                      <a:solidFill>
                                        <a:schemeClr val="accent3">
                                          <a:lumMod val="50000"/>
                                        </a:schemeClr>
                                      </a:solidFill>
                                      <a:latin typeface="Cambria Math" panose="02040503050406030204" pitchFamily="18" charset="0"/>
                                      <a:ea typeface="Cambria Math" panose="02040503050406030204" pitchFamily="18" charset="0"/>
                                    </a:rPr>
                                    <m:t>𝒍</m:t>
                                  </m:r>
                                </m:e>
                                <m:sup>
                                  <m:r>
                                    <a:rPr lang="en-CA" b="1" i="1" smtClean="0">
                                      <a:solidFill>
                                        <a:schemeClr val="accent3">
                                          <a:lumMod val="50000"/>
                                        </a:schemeClr>
                                      </a:solidFill>
                                      <a:latin typeface="Cambria Math" panose="02040503050406030204" pitchFamily="18" charset="0"/>
                                      <a:ea typeface="Cambria Math" panose="02040503050406030204" pitchFamily="18" charset="0"/>
                                    </a:rPr>
                                    <m:t>𝟐</m:t>
                                  </m:r>
                                </m:sup>
                              </m:sSup>
                            </m:e>
                          </m:rad>
                        </m:den>
                      </m:f>
                    </m:oMath>
                  </m:oMathPara>
                </a14:m>
                <a:endParaRPr lang="en-US" b="1" dirty="0">
                  <a:solidFill>
                    <a:schemeClr val="tx1"/>
                  </a:solidFill>
                </a:endParaRPr>
              </a:p>
              <a:p>
                <a:endParaRPr lang="en-US" dirty="0">
                  <a:solidFill>
                    <a:schemeClr val="accent3">
                      <a:lumMod val="50000"/>
                    </a:schemeClr>
                  </a:solidFill>
                </a:endParaRPr>
              </a:p>
              <a:p>
                <a:r>
                  <a:rPr lang="en-US" dirty="0">
                    <a:solidFill>
                      <a:schemeClr val="tx1">
                        <a:lumMod val="95000"/>
                        <a:lumOff val="5000"/>
                      </a:schemeClr>
                    </a:solidFill>
                  </a:rPr>
                  <a:t>a = lattice parameter</a:t>
                </a:r>
              </a:p>
              <a:p>
                <a:r>
                  <a:rPr lang="en-US" dirty="0" err="1">
                    <a:solidFill>
                      <a:schemeClr val="tx1">
                        <a:lumMod val="95000"/>
                        <a:lumOff val="5000"/>
                      </a:schemeClr>
                    </a:solidFill>
                  </a:rPr>
                  <a:t>hkl</a:t>
                </a:r>
                <a:r>
                  <a:rPr lang="en-US" dirty="0">
                    <a:solidFill>
                      <a:schemeClr val="tx1">
                        <a:lumMod val="95000"/>
                        <a:lumOff val="5000"/>
                      </a:schemeClr>
                    </a:solidFill>
                  </a:rPr>
                  <a:t> = Miller indices of the plane</a:t>
                </a:r>
              </a:p>
            </p:txBody>
          </p:sp>
        </mc:Choice>
        <mc:Fallback xmlns="">
          <p:sp>
            <p:nvSpPr>
              <p:cNvPr id="10" name="Rectangle: Rounded Corners 9">
                <a:extLst>
                  <a:ext uri="{FF2B5EF4-FFF2-40B4-BE49-F238E27FC236}">
                    <a16:creationId xmlns:a16="http://schemas.microsoft.com/office/drawing/2014/main" id="{604E04A3-D763-57DA-6D4D-52CBFED204E3}"/>
                  </a:ext>
                </a:extLst>
              </p:cNvPr>
              <p:cNvSpPr>
                <a:spLocks noRot="1" noChangeAspect="1" noMove="1" noResize="1" noEditPoints="1" noAdjustHandles="1" noChangeArrowheads="1" noChangeShapeType="1" noTextEdit="1"/>
              </p:cNvSpPr>
              <p:nvPr/>
            </p:nvSpPr>
            <p:spPr>
              <a:xfrm>
                <a:off x="6510528" y="2429256"/>
                <a:ext cx="5489448" cy="1693370"/>
              </a:xfrm>
              <a:prstGeom prst="roundRect">
                <a:avLst/>
              </a:prstGeom>
              <a:blipFill>
                <a:blip r:embed="rId5"/>
                <a:stretch>
                  <a:fillRect t="-3929" b="-7857"/>
                </a:stretch>
              </a:blipFill>
              <a:ln>
                <a:solidFill>
                  <a:schemeClr val="accent3">
                    <a:lumMod val="50000"/>
                  </a:schemeClr>
                </a:solidFill>
              </a:ln>
            </p:spPr>
            <p:txBody>
              <a:bodyPr/>
              <a:lstStyle/>
              <a:p>
                <a:r>
                  <a:rPr lang="en-CA">
                    <a:noFill/>
                  </a:rPr>
                  <a:t> </a:t>
                </a:r>
              </a:p>
            </p:txBody>
          </p:sp>
        </mc:Fallback>
      </mc:AlternateContent>
      <mc:AlternateContent xmlns:mc="http://schemas.openxmlformats.org/markup-compatibility/2006" xmlns:a14="http://schemas.microsoft.com/office/drawing/2010/main">
        <mc:Choice Requires="a14">
          <p:sp>
            <p:nvSpPr>
              <p:cNvPr id="14" name="Rectangle: Rounded Corners 13">
                <a:extLst>
                  <a:ext uri="{FF2B5EF4-FFF2-40B4-BE49-F238E27FC236}">
                    <a16:creationId xmlns:a16="http://schemas.microsoft.com/office/drawing/2014/main" id="{BDACFAA1-B0F6-4DAE-7C41-0DAABC00F0B0}"/>
                  </a:ext>
                </a:extLst>
              </p:cNvPr>
              <p:cNvSpPr/>
              <p:nvPr/>
            </p:nvSpPr>
            <p:spPr>
              <a:xfrm>
                <a:off x="6437376" y="4223210"/>
                <a:ext cx="5562600" cy="2100073"/>
              </a:xfrm>
              <a:prstGeom prst="roundRect">
                <a:avLst/>
              </a:prstGeom>
              <a:solidFill>
                <a:srgbClr val="FBFBFB"/>
              </a:solidFill>
              <a:ln>
                <a:solidFill>
                  <a:schemeClr val="accent3">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rPr>
                  <a:t>Williamson–Hall equation: </a:t>
                </a:r>
                <a:r>
                  <a:rPr lang="en-US" dirty="0">
                    <a:solidFill>
                      <a:schemeClr val="tx1"/>
                    </a:solidFill>
                  </a:rPr>
                  <a:t>To separate peak broadening due to small crystallite size from peak broadening due to strain</a:t>
                </a:r>
              </a:p>
              <a:p>
                <a:pPr algn="ctr"/>
                <a14:m>
                  <m:oMath xmlns:m="http://schemas.openxmlformats.org/officeDocument/2006/math">
                    <m:r>
                      <a:rPr lang="en-CA" b="1" i="1" smtClean="0">
                        <a:solidFill>
                          <a:schemeClr val="accent3">
                            <a:lumMod val="50000"/>
                          </a:schemeClr>
                        </a:solidFill>
                        <a:latin typeface="Cambria Math" panose="02040503050406030204" pitchFamily="18" charset="0"/>
                        <a:ea typeface="Cambria Math" panose="02040503050406030204" pitchFamily="18" charset="0"/>
                      </a:rPr>
                      <m:t>𝜷</m:t>
                    </m:r>
                    <m:r>
                      <a:rPr lang="en-CA" b="1" i="1" smtClean="0">
                        <a:solidFill>
                          <a:schemeClr val="accent3">
                            <a:lumMod val="50000"/>
                          </a:schemeClr>
                        </a:solidFill>
                        <a:latin typeface="Cambria Math" panose="02040503050406030204" pitchFamily="18" charset="0"/>
                        <a:ea typeface="Cambria Math" panose="02040503050406030204" pitchFamily="18" charset="0"/>
                      </a:rPr>
                      <m:t>𝒄𝒐𝒔</m:t>
                    </m:r>
                    <m:r>
                      <a:rPr lang="en-CA" b="1" i="1" smtClean="0">
                        <a:solidFill>
                          <a:schemeClr val="accent3">
                            <a:lumMod val="50000"/>
                          </a:schemeClr>
                        </a:solidFill>
                        <a:latin typeface="Cambria Math" panose="02040503050406030204" pitchFamily="18" charset="0"/>
                        <a:ea typeface="Cambria Math" panose="02040503050406030204" pitchFamily="18" charset="0"/>
                      </a:rPr>
                      <m:t>𝜽</m:t>
                    </m:r>
                    <m:r>
                      <a:rPr lang="en-US" b="1" i="1" smtClean="0">
                        <a:solidFill>
                          <a:schemeClr val="accent3">
                            <a:lumMod val="50000"/>
                          </a:schemeClr>
                        </a:solidFill>
                        <a:latin typeface="Cambria Math" panose="02040503050406030204" pitchFamily="18" charset="0"/>
                      </a:rPr>
                      <m:t>=</m:t>
                    </m:r>
                    <m:f>
                      <m:fPr>
                        <m:ctrlPr>
                          <a:rPr lang="en-US" b="1" i="1" smtClean="0">
                            <a:solidFill>
                              <a:schemeClr val="accent3">
                                <a:lumMod val="50000"/>
                              </a:schemeClr>
                            </a:solidFill>
                            <a:latin typeface="Cambria Math" panose="02040503050406030204" pitchFamily="18" charset="0"/>
                          </a:rPr>
                        </m:ctrlPr>
                      </m:fPr>
                      <m:num>
                        <m:r>
                          <a:rPr lang="en-CA" b="1" i="1" smtClean="0">
                            <a:solidFill>
                              <a:schemeClr val="accent3">
                                <a:lumMod val="50000"/>
                              </a:schemeClr>
                            </a:solidFill>
                            <a:latin typeface="Cambria Math" panose="02040503050406030204" pitchFamily="18" charset="0"/>
                          </a:rPr>
                          <m:t>𝑲</m:t>
                        </m:r>
                        <m:r>
                          <m:rPr>
                            <m:sty m:val="p"/>
                          </m:rPr>
                          <a:rPr lang="el-GR" b="1" i="1" smtClean="0">
                            <a:solidFill>
                              <a:schemeClr val="accent3">
                                <a:lumMod val="50000"/>
                              </a:schemeClr>
                            </a:solidFill>
                            <a:latin typeface="Cambria Math" panose="02040503050406030204" pitchFamily="18" charset="0"/>
                          </a:rPr>
                          <m:t>λ</m:t>
                        </m:r>
                      </m:num>
                      <m:den>
                        <m:r>
                          <a:rPr lang="en-CA" b="1" i="1" smtClean="0">
                            <a:solidFill>
                              <a:schemeClr val="accent3">
                                <a:lumMod val="50000"/>
                              </a:schemeClr>
                            </a:solidFill>
                            <a:latin typeface="Cambria Math" panose="02040503050406030204" pitchFamily="18" charset="0"/>
                            <a:ea typeface="Cambria Math" panose="02040503050406030204" pitchFamily="18" charset="0"/>
                          </a:rPr>
                          <m:t>𝑫</m:t>
                        </m:r>
                      </m:den>
                    </m:f>
                    <m:r>
                      <a:rPr lang="en-CA" b="1" i="1" smtClean="0">
                        <a:solidFill>
                          <a:schemeClr val="accent3">
                            <a:lumMod val="50000"/>
                          </a:schemeClr>
                        </a:solidFill>
                        <a:latin typeface="Cambria Math" panose="02040503050406030204" pitchFamily="18" charset="0"/>
                      </a:rPr>
                      <m:t>+</m:t>
                    </m:r>
                    <m:r>
                      <a:rPr lang="en-CA" b="1" i="1" smtClean="0">
                        <a:solidFill>
                          <a:schemeClr val="accent3">
                            <a:lumMod val="50000"/>
                          </a:schemeClr>
                        </a:solidFill>
                        <a:latin typeface="Cambria Math" panose="02040503050406030204" pitchFamily="18" charset="0"/>
                      </a:rPr>
                      <m:t>𝟒</m:t>
                    </m:r>
                    <m:r>
                      <a:rPr lang="en-CA" b="1" i="1" smtClean="0">
                        <a:solidFill>
                          <a:schemeClr val="accent3">
                            <a:lumMod val="50000"/>
                          </a:schemeClr>
                        </a:solidFill>
                        <a:latin typeface="Cambria Math" panose="02040503050406030204" pitchFamily="18" charset="0"/>
                        <a:ea typeface="Cambria Math" panose="02040503050406030204" pitchFamily="18" charset="0"/>
                      </a:rPr>
                      <m:t>𝜺</m:t>
                    </m:r>
                    <m:r>
                      <a:rPr lang="en-CA" b="1" i="1" smtClean="0">
                        <a:solidFill>
                          <a:schemeClr val="accent3">
                            <a:lumMod val="50000"/>
                          </a:schemeClr>
                        </a:solidFill>
                        <a:latin typeface="Cambria Math" panose="02040503050406030204" pitchFamily="18" charset="0"/>
                        <a:ea typeface="Cambria Math" panose="02040503050406030204" pitchFamily="18" charset="0"/>
                      </a:rPr>
                      <m:t>𝑺𝒊𝒏</m:t>
                    </m:r>
                    <m:r>
                      <a:rPr lang="en-CA" b="1" i="1" smtClean="0">
                        <a:solidFill>
                          <a:schemeClr val="accent3">
                            <a:lumMod val="50000"/>
                          </a:schemeClr>
                        </a:solidFill>
                        <a:latin typeface="Cambria Math" panose="02040503050406030204" pitchFamily="18" charset="0"/>
                        <a:ea typeface="Cambria Math" panose="02040503050406030204" pitchFamily="18" charset="0"/>
                      </a:rPr>
                      <m:t>𝜽</m:t>
                    </m:r>
                  </m:oMath>
                </a14:m>
                <a:r>
                  <a:rPr lang="en-US" b="1" dirty="0">
                    <a:solidFill>
                      <a:schemeClr val="tx1"/>
                    </a:solidFill>
                  </a:rPr>
                  <a:t>  </a:t>
                </a:r>
              </a:p>
              <a:p>
                <a:endParaRPr lang="en-US" dirty="0">
                  <a:solidFill>
                    <a:schemeClr val="accent3">
                      <a:lumMod val="50000"/>
                    </a:schemeClr>
                  </a:solidFill>
                </a:endParaRPr>
              </a:p>
              <a:p>
                <a:r>
                  <a:rPr lang="en-US" dirty="0">
                    <a:solidFill>
                      <a:schemeClr val="tx1">
                        <a:lumMod val="95000"/>
                        <a:lumOff val="5000"/>
                      </a:schemeClr>
                    </a:solidFill>
                  </a:rPr>
                  <a:t>D = Crystallite size</a:t>
                </a:r>
              </a:p>
              <a:p>
                <a:r>
                  <a:rPr lang="en-US" dirty="0">
                    <a:solidFill>
                      <a:schemeClr val="tx1">
                        <a:lumMod val="95000"/>
                        <a:lumOff val="5000"/>
                      </a:schemeClr>
                    </a:solidFill>
                  </a:rPr>
                  <a:t>ɛ = </a:t>
                </a:r>
                <a:r>
                  <a:rPr lang="en-US" dirty="0" err="1">
                    <a:solidFill>
                      <a:schemeClr val="tx1">
                        <a:lumMod val="95000"/>
                        <a:lumOff val="5000"/>
                      </a:schemeClr>
                    </a:solidFill>
                  </a:rPr>
                  <a:t>microstrain</a:t>
                </a:r>
                <a:endParaRPr lang="en-US" dirty="0">
                  <a:solidFill>
                    <a:schemeClr val="tx1">
                      <a:lumMod val="95000"/>
                      <a:lumOff val="5000"/>
                    </a:schemeClr>
                  </a:solidFill>
                </a:endParaRPr>
              </a:p>
            </p:txBody>
          </p:sp>
        </mc:Choice>
        <mc:Fallback xmlns="">
          <p:sp>
            <p:nvSpPr>
              <p:cNvPr id="14" name="Rectangle: Rounded Corners 13">
                <a:extLst>
                  <a:ext uri="{FF2B5EF4-FFF2-40B4-BE49-F238E27FC236}">
                    <a16:creationId xmlns:a16="http://schemas.microsoft.com/office/drawing/2014/main" id="{BDACFAA1-B0F6-4DAE-7C41-0DAABC00F0B0}"/>
                  </a:ext>
                </a:extLst>
              </p:cNvPr>
              <p:cNvSpPr>
                <a:spLocks noRot="1" noChangeAspect="1" noMove="1" noResize="1" noEditPoints="1" noAdjustHandles="1" noChangeArrowheads="1" noChangeShapeType="1" noTextEdit="1"/>
              </p:cNvSpPr>
              <p:nvPr/>
            </p:nvSpPr>
            <p:spPr>
              <a:xfrm>
                <a:off x="6437376" y="4223210"/>
                <a:ext cx="5562600" cy="2100073"/>
              </a:xfrm>
              <a:prstGeom prst="roundRect">
                <a:avLst/>
              </a:prstGeom>
              <a:blipFill>
                <a:blip r:embed="rId6"/>
                <a:stretch>
                  <a:fillRect t="-2017" b="-5187"/>
                </a:stretch>
              </a:blipFill>
              <a:ln>
                <a:solidFill>
                  <a:schemeClr val="accent3">
                    <a:lumMod val="50000"/>
                  </a:schemeClr>
                </a:solidFill>
              </a:ln>
            </p:spPr>
            <p:txBody>
              <a:bodyPr/>
              <a:lstStyle/>
              <a:p>
                <a:r>
                  <a:rPr lang="en-CA">
                    <a:noFill/>
                  </a:rPr>
                  <a:t> </a:t>
                </a:r>
              </a:p>
            </p:txBody>
          </p:sp>
        </mc:Fallback>
      </mc:AlternateContent>
    </p:spTree>
    <p:extLst>
      <p:ext uri="{BB962C8B-B14F-4D97-AF65-F5344CB8AC3E}">
        <p14:creationId xmlns:p14="http://schemas.microsoft.com/office/powerpoint/2010/main" val="24429429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CA5A48-3854-7368-BE76-B4CB2FA9992F}"/>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622B67C3-401F-E3C5-EEB3-C5D16BBE8169}"/>
              </a:ext>
            </a:extLst>
          </p:cNvPr>
          <p:cNvSpPr>
            <a:spLocks noGrp="1"/>
          </p:cNvSpPr>
          <p:nvPr>
            <p:ph type="ftr" sz="quarter" idx="11"/>
          </p:nvPr>
        </p:nvSpPr>
        <p:spPr>
          <a:xfrm>
            <a:off x="-80752" y="6361129"/>
            <a:ext cx="6176752" cy="365125"/>
          </a:xfrm>
        </p:spPr>
        <p:txBody>
          <a:bodyPr/>
          <a:lstStyle/>
          <a:p>
            <a:r>
              <a:rPr lang="en-US" dirty="0"/>
              <a:t>Check out </a:t>
            </a:r>
            <a:r>
              <a:rPr lang="en-US" dirty="0" err="1"/>
              <a:t>MyScopeTM</a:t>
            </a:r>
            <a:r>
              <a:rPr lang="en-US" dirty="0"/>
              <a:t>, (available at https://myscope.training/XRD_Primary_optics).</a:t>
            </a:r>
            <a:endParaRPr lang="fr-CA" dirty="0"/>
          </a:p>
        </p:txBody>
      </p:sp>
      <p:sp>
        <p:nvSpPr>
          <p:cNvPr id="5" name="Slide Number Placeholder 4">
            <a:extLst>
              <a:ext uri="{FF2B5EF4-FFF2-40B4-BE49-F238E27FC236}">
                <a16:creationId xmlns:a16="http://schemas.microsoft.com/office/drawing/2014/main" id="{F330F95A-D509-0A5C-6D8E-5BDD09CED1A2}"/>
              </a:ext>
            </a:extLst>
          </p:cNvPr>
          <p:cNvSpPr>
            <a:spLocks noGrp="1"/>
          </p:cNvSpPr>
          <p:nvPr>
            <p:ph type="sldNum" sz="quarter" idx="12"/>
          </p:nvPr>
        </p:nvSpPr>
        <p:spPr/>
        <p:txBody>
          <a:bodyPr/>
          <a:lstStyle/>
          <a:p>
            <a:fld id="{DB89D9A3-12E0-4804-80D3-9B5978894684}" type="slidenum">
              <a:rPr lang="fr-CA" smtClean="0"/>
              <a:t>29</a:t>
            </a:fld>
            <a:endParaRPr lang="fr-CA" dirty="0"/>
          </a:p>
        </p:txBody>
      </p:sp>
      <p:cxnSp>
        <p:nvCxnSpPr>
          <p:cNvPr id="6" name="Straight Connector 5">
            <a:extLst>
              <a:ext uri="{FF2B5EF4-FFF2-40B4-BE49-F238E27FC236}">
                <a16:creationId xmlns:a16="http://schemas.microsoft.com/office/drawing/2014/main" id="{9C8370DF-86D2-085E-93E5-82B012182FD3}"/>
              </a:ext>
            </a:extLst>
          </p:cNvPr>
          <p:cNvCxnSpPr/>
          <p:nvPr/>
        </p:nvCxnSpPr>
        <p:spPr>
          <a:xfrm>
            <a:off x="0" y="534717"/>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FCD10A8F-2A08-229D-A05C-EC16BB6F2199}"/>
              </a:ext>
            </a:extLst>
          </p:cNvPr>
          <p:cNvSpPr txBox="1"/>
          <p:nvPr>
            <p:custDataLst>
              <p:tags r:id="rId1"/>
            </p:custDataLst>
          </p:nvPr>
        </p:nvSpPr>
        <p:spPr>
          <a:xfrm>
            <a:off x="865632" y="89756"/>
            <a:ext cx="2541721" cy="461665"/>
          </a:xfrm>
          <a:prstGeom prst="rect">
            <a:avLst/>
          </a:prstGeom>
          <a:noFill/>
        </p:spPr>
        <p:txBody>
          <a:bodyPr wrap="none" rtlCol="0">
            <a:spAutoFit/>
          </a:bodyPr>
          <a:lstStyle/>
          <a:p>
            <a:r>
              <a:rPr lang="en-CA" sz="2400" b="1" dirty="0">
                <a:solidFill>
                  <a:schemeClr val="accent6">
                    <a:lumMod val="50000"/>
                  </a:schemeClr>
                </a:solidFill>
              </a:rPr>
              <a:t>X-Ray Diffraction</a:t>
            </a:r>
            <a:endParaRPr lang="fr-CA" sz="2400" b="1" dirty="0">
              <a:solidFill>
                <a:schemeClr val="accent6">
                  <a:lumMod val="50000"/>
                </a:schemeClr>
              </a:solidFill>
            </a:endParaRPr>
          </a:p>
        </p:txBody>
      </p:sp>
      <p:pic>
        <p:nvPicPr>
          <p:cNvPr id="11" name="Picture 10">
            <a:extLst>
              <a:ext uri="{FF2B5EF4-FFF2-40B4-BE49-F238E27FC236}">
                <a16:creationId xmlns:a16="http://schemas.microsoft.com/office/drawing/2014/main" id="{EB4FFF7B-6463-6117-FEE0-D8954E48B1C1}"/>
              </a:ext>
            </a:extLst>
          </p:cNvPr>
          <p:cNvPicPr>
            <a:picLocks noChangeAspect="1"/>
          </p:cNvPicPr>
          <p:nvPr/>
        </p:nvPicPr>
        <p:blipFill>
          <a:blip r:embed="rId3"/>
          <a:stretch>
            <a:fillRect/>
          </a:stretch>
        </p:blipFill>
        <p:spPr>
          <a:xfrm>
            <a:off x="5754624" y="755875"/>
            <a:ext cx="6153912" cy="3664968"/>
          </a:xfrm>
          <a:prstGeom prst="rect">
            <a:avLst/>
          </a:prstGeom>
        </p:spPr>
      </p:pic>
      <mc:AlternateContent xmlns:mc="http://schemas.openxmlformats.org/markup-compatibility/2006" xmlns:a14="http://schemas.microsoft.com/office/drawing/2010/main">
        <mc:Choice Requires="a14">
          <p:sp>
            <p:nvSpPr>
              <p:cNvPr id="16" name="TextBox 15">
                <a:extLst>
                  <a:ext uri="{FF2B5EF4-FFF2-40B4-BE49-F238E27FC236}">
                    <a16:creationId xmlns:a16="http://schemas.microsoft.com/office/drawing/2014/main" id="{85B96B1C-581F-9AFB-E33F-0FB0B78FA0D9}"/>
                  </a:ext>
                </a:extLst>
              </p:cNvPr>
              <p:cNvSpPr txBox="1"/>
              <p:nvPr/>
            </p:nvSpPr>
            <p:spPr>
              <a:xfrm>
                <a:off x="7882128" y="4863772"/>
                <a:ext cx="2770632" cy="524824"/>
              </a:xfrm>
              <a:prstGeom prst="rect">
                <a:avLst/>
              </a:prstGeom>
              <a:noFill/>
            </p:spPr>
            <p:txBody>
              <a:bodyPr wrap="square" lIns="0" tIns="0" rIns="0" bIns="0" rtlCol="0">
                <a:spAutoFit/>
              </a:bodyPr>
              <a:lstStyle/>
              <a:p>
                <a:r>
                  <a:rPr lang="en-CA" dirty="0"/>
                  <a:t>Step Size</a:t>
                </a:r>
                <a14:m>
                  <m:oMath xmlns:m="http://schemas.openxmlformats.org/officeDocument/2006/math">
                    <m:r>
                      <a:rPr lang="en-CA" sz="2400" i="1" smtClean="0">
                        <a:latin typeface="Cambria Math" panose="02040503050406030204" pitchFamily="18" charset="0"/>
                      </a:rPr>
                      <m:t>=</m:t>
                    </m:r>
                    <m:f>
                      <m:fPr>
                        <m:ctrlPr>
                          <a:rPr lang="en-CA" sz="2400" i="1" smtClean="0">
                            <a:latin typeface="Cambria Math" panose="02040503050406030204" pitchFamily="18" charset="0"/>
                          </a:rPr>
                        </m:ctrlPr>
                      </m:fPr>
                      <m:num>
                        <m:r>
                          <a:rPr lang="en-CA" sz="2400" b="0" i="1" smtClean="0">
                            <a:latin typeface="Cambria Math" panose="02040503050406030204" pitchFamily="18" charset="0"/>
                          </a:rPr>
                          <m:t>𝐹𝑊𝐻𝑀</m:t>
                        </m:r>
                      </m:num>
                      <m:den>
                        <m:r>
                          <a:rPr lang="en-CA" sz="2400" b="0" i="1" smtClean="0">
                            <a:latin typeface="Cambria Math" panose="02040503050406030204" pitchFamily="18" charset="0"/>
                          </a:rPr>
                          <m:t>5 </m:t>
                        </m:r>
                        <m:r>
                          <a:rPr lang="en-CA" sz="2400" b="0" i="1" smtClean="0">
                            <a:latin typeface="Cambria Math" panose="02040503050406030204" pitchFamily="18" charset="0"/>
                          </a:rPr>
                          <m:t>𝑡𝑜</m:t>
                        </m:r>
                        <m:r>
                          <a:rPr lang="en-CA" sz="2400" b="0" i="1" smtClean="0">
                            <a:latin typeface="Cambria Math" panose="02040503050406030204" pitchFamily="18" charset="0"/>
                          </a:rPr>
                          <m:t> 10</m:t>
                        </m:r>
                      </m:den>
                    </m:f>
                  </m:oMath>
                </a14:m>
                <a:endParaRPr lang="en-CA" dirty="0"/>
              </a:p>
            </p:txBody>
          </p:sp>
        </mc:Choice>
        <mc:Fallback xmlns="">
          <p:sp>
            <p:nvSpPr>
              <p:cNvPr id="16" name="TextBox 15">
                <a:extLst>
                  <a:ext uri="{FF2B5EF4-FFF2-40B4-BE49-F238E27FC236}">
                    <a16:creationId xmlns:a16="http://schemas.microsoft.com/office/drawing/2014/main" id="{85B96B1C-581F-9AFB-E33F-0FB0B78FA0D9}"/>
                  </a:ext>
                </a:extLst>
              </p:cNvPr>
              <p:cNvSpPr txBox="1">
                <a:spLocks noRot="1" noChangeAspect="1" noMove="1" noResize="1" noEditPoints="1" noAdjustHandles="1" noChangeArrowheads="1" noChangeShapeType="1" noTextEdit="1"/>
              </p:cNvSpPr>
              <p:nvPr/>
            </p:nvSpPr>
            <p:spPr>
              <a:xfrm>
                <a:off x="7882128" y="4863772"/>
                <a:ext cx="2770632" cy="524824"/>
              </a:xfrm>
              <a:prstGeom prst="rect">
                <a:avLst/>
              </a:prstGeom>
              <a:blipFill>
                <a:blip r:embed="rId4"/>
                <a:stretch>
                  <a:fillRect l="-5055" b="-9302"/>
                </a:stretch>
              </a:blipFill>
            </p:spPr>
            <p:txBody>
              <a:bodyPr/>
              <a:lstStyle/>
              <a:p>
                <a:r>
                  <a:rPr lang="en-CA">
                    <a:noFill/>
                  </a:rPr>
                  <a:t> </a:t>
                </a:r>
              </a:p>
            </p:txBody>
          </p:sp>
        </mc:Fallback>
      </mc:AlternateContent>
      <p:graphicFrame>
        <p:nvGraphicFramePr>
          <p:cNvPr id="17" name="Table 16">
            <a:extLst>
              <a:ext uri="{FF2B5EF4-FFF2-40B4-BE49-F238E27FC236}">
                <a16:creationId xmlns:a16="http://schemas.microsoft.com/office/drawing/2014/main" id="{6F52D0BE-EB58-7DF7-16DE-366E9BE7FF18}"/>
              </a:ext>
            </a:extLst>
          </p:cNvPr>
          <p:cNvGraphicFramePr>
            <a:graphicFrameLocks noGrp="1"/>
          </p:cNvGraphicFramePr>
          <p:nvPr>
            <p:extLst>
              <p:ext uri="{D42A27DB-BD31-4B8C-83A1-F6EECF244321}">
                <p14:modId xmlns:p14="http://schemas.microsoft.com/office/powerpoint/2010/main" val="2561732827"/>
              </p:ext>
            </p:extLst>
          </p:nvPr>
        </p:nvGraphicFramePr>
        <p:xfrm>
          <a:off x="164592" y="755874"/>
          <a:ext cx="5458968" cy="4355621"/>
        </p:xfrm>
        <a:graphic>
          <a:graphicData uri="http://schemas.openxmlformats.org/drawingml/2006/table">
            <a:tbl>
              <a:tblPr>
                <a:tableStyleId>{1FECB4D8-DB02-4DC6-A0A2-4F2EBAE1DC90}</a:tableStyleId>
              </a:tblPr>
              <a:tblGrid>
                <a:gridCol w="1027681">
                  <a:extLst>
                    <a:ext uri="{9D8B030D-6E8A-4147-A177-3AD203B41FA5}">
                      <a16:colId xmlns:a16="http://schemas.microsoft.com/office/drawing/2014/main" val="883921511"/>
                    </a:ext>
                  </a:extLst>
                </a:gridCol>
                <a:gridCol w="1924908">
                  <a:extLst>
                    <a:ext uri="{9D8B030D-6E8A-4147-A177-3AD203B41FA5}">
                      <a16:colId xmlns:a16="http://schemas.microsoft.com/office/drawing/2014/main" val="3320493785"/>
                    </a:ext>
                  </a:extLst>
                </a:gridCol>
                <a:gridCol w="1141637">
                  <a:extLst>
                    <a:ext uri="{9D8B030D-6E8A-4147-A177-3AD203B41FA5}">
                      <a16:colId xmlns:a16="http://schemas.microsoft.com/office/drawing/2014/main" val="4267415103"/>
                    </a:ext>
                  </a:extLst>
                </a:gridCol>
                <a:gridCol w="1364742">
                  <a:extLst>
                    <a:ext uri="{9D8B030D-6E8A-4147-A177-3AD203B41FA5}">
                      <a16:colId xmlns:a16="http://schemas.microsoft.com/office/drawing/2014/main" val="1197515866"/>
                    </a:ext>
                  </a:extLst>
                </a:gridCol>
              </a:tblGrid>
              <a:tr h="699506">
                <a:tc>
                  <a:txBody>
                    <a:bodyPr/>
                    <a:lstStyle/>
                    <a:p>
                      <a:pPr algn="ctr">
                        <a:buNone/>
                      </a:pPr>
                      <a:r>
                        <a:rPr lang="en-CA" sz="1600" b="1" dirty="0"/>
                        <a:t>Parameter</a:t>
                      </a:r>
                    </a:p>
                  </a:txBody>
                  <a:tcPr anchor="ctr"/>
                </a:tc>
                <a:tc>
                  <a:txBody>
                    <a:bodyPr/>
                    <a:lstStyle/>
                    <a:p>
                      <a:pPr algn="ctr">
                        <a:buNone/>
                      </a:pPr>
                      <a:r>
                        <a:rPr lang="en-CA" sz="1600" b="1" dirty="0"/>
                        <a:t>What it does</a:t>
                      </a:r>
                    </a:p>
                  </a:txBody>
                  <a:tcPr anchor="ctr"/>
                </a:tc>
                <a:tc>
                  <a:txBody>
                    <a:bodyPr/>
                    <a:lstStyle/>
                    <a:p>
                      <a:pPr algn="ctr">
                        <a:buNone/>
                      </a:pPr>
                      <a:r>
                        <a:rPr lang="en-CA" sz="1600" b="1" dirty="0"/>
                        <a:t>If too low</a:t>
                      </a:r>
                    </a:p>
                  </a:txBody>
                  <a:tcPr anchor="ctr"/>
                </a:tc>
                <a:tc>
                  <a:txBody>
                    <a:bodyPr/>
                    <a:lstStyle/>
                    <a:p>
                      <a:pPr algn="ctr">
                        <a:buNone/>
                      </a:pPr>
                      <a:r>
                        <a:rPr lang="en-CA" sz="1600" b="1" dirty="0"/>
                        <a:t>If too high</a:t>
                      </a:r>
                    </a:p>
                  </a:txBody>
                  <a:tcPr anchor="ctr"/>
                </a:tc>
                <a:extLst>
                  <a:ext uri="{0D108BD9-81ED-4DB2-BD59-A6C34878D82A}">
                    <a16:rowId xmlns:a16="http://schemas.microsoft.com/office/drawing/2014/main" val="1514122883"/>
                  </a:ext>
                </a:extLst>
              </a:tr>
              <a:tr h="1288563">
                <a:tc>
                  <a:txBody>
                    <a:bodyPr/>
                    <a:lstStyle/>
                    <a:p>
                      <a:pPr>
                        <a:buNone/>
                      </a:pPr>
                      <a:r>
                        <a:rPr lang="en-CA" sz="1600" b="1" dirty="0"/>
                        <a:t>Voltage (kV)</a:t>
                      </a:r>
                      <a:endParaRPr lang="en-CA" sz="1600" dirty="0"/>
                    </a:p>
                  </a:txBody>
                  <a:tcPr anchor="ctr"/>
                </a:tc>
                <a:tc>
                  <a:txBody>
                    <a:bodyPr/>
                    <a:lstStyle/>
                    <a:p>
                      <a:pPr algn="ctr">
                        <a:buNone/>
                      </a:pPr>
                      <a:r>
                        <a:rPr lang="en-CA" sz="1600" dirty="0"/>
                        <a:t>Controls X-ray energy</a:t>
                      </a:r>
                    </a:p>
                    <a:p>
                      <a:pPr algn="ctr">
                        <a:buNone/>
                      </a:pPr>
                      <a:r>
                        <a:rPr lang="en-CA" sz="1600" dirty="0"/>
                        <a:t>(how hard electrons hit)</a:t>
                      </a:r>
                    </a:p>
                  </a:txBody>
                  <a:tcPr anchor="ctr"/>
                </a:tc>
                <a:tc>
                  <a:txBody>
                    <a:bodyPr/>
                    <a:lstStyle/>
                    <a:p>
                      <a:pPr algn="ctr">
                        <a:buNone/>
                      </a:pPr>
                      <a:r>
                        <a:rPr lang="en-CA" sz="1600" dirty="0"/>
                        <a:t>weak X-ray generation</a:t>
                      </a:r>
                    </a:p>
                  </a:txBody>
                  <a:tcPr anchor="ctr"/>
                </a:tc>
                <a:tc>
                  <a:txBody>
                    <a:bodyPr/>
                    <a:lstStyle/>
                    <a:p>
                      <a:pPr algn="ctr">
                        <a:buNone/>
                      </a:pPr>
                      <a:r>
                        <a:rPr lang="en-US" sz="1600"/>
                        <a:t>more background, more tube stress</a:t>
                      </a:r>
                    </a:p>
                  </a:txBody>
                  <a:tcPr anchor="ctr"/>
                </a:tc>
                <a:extLst>
                  <a:ext uri="{0D108BD9-81ED-4DB2-BD59-A6C34878D82A}">
                    <a16:rowId xmlns:a16="http://schemas.microsoft.com/office/drawing/2014/main" val="1518798594"/>
                  </a:ext>
                </a:extLst>
              </a:tr>
              <a:tr h="1288563">
                <a:tc>
                  <a:txBody>
                    <a:bodyPr/>
                    <a:lstStyle/>
                    <a:p>
                      <a:pPr>
                        <a:buNone/>
                      </a:pPr>
                      <a:r>
                        <a:rPr lang="en-CA" sz="1600" b="1"/>
                        <a:t>Current (mA)</a:t>
                      </a:r>
                      <a:endParaRPr lang="en-CA" sz="1600"/>
                    </a:p>
                  </a:txBody>
                  <a:tcPr anchor="ctr"/>
                </a:tc>
                <a:tc>
                  <a:txBody>
                    <a:bodyPr/>
                    <a:lstStyle/>
                    <a:p>
                      <a:pPr algn="ctr">
                        <a:buNone/>
                      </a:pPr>
                      <a:r>
                        <a:rPr lang="en-CA" sz="1600" dirty="0"/>
                        <a:t>Controls X-ray intensity</a:t>
                      </a:r>
                    </a:p>
                    <a:p>
                      <a:pPr algn="ctr">
                        <a:buNone/>
                      </a:pPr>
                      <a:r>
                        <a:rPr lang="en-CA" sz="1600" dirty="0"/>
                        <a:t>(how many electrons hit)</a:t>
                      </a:r>
                    </a:p>
                  </a:txBody>
                  <a:tcPr anchor="ctr"/>
                </a:tc>
                <a:tc>
                  <a:txBody>
                    <a:bodyPr/>
                    <a:lstStyle/>
                    <a:p>
                      <a:pPr algn="ctr">
                        <a:buNone/>
                      </a:pPr>
                      <a:r>
                        <a:rPr lang="en-CA" sz="1600" dirty="0"/>
                        <a:t>weak peaks</a:t>
                      </a:r>
                    </a:p>
                  </a:txBody>
                  <a:tcPr anchor="ctr"/>
                </a:tc>
                <a:tc>
                  <a:txBody>
                    <a:bodyPr/>
                    <a:lstStyle/>
                    <a:p>
                      <a:pPr algn="ctr">
                        <a:buNone/>
                      </a:pPr>
                      <a:r>
                        <a:rPr lang="en-CA" sz="1600" dirty="0"/>
                        <a:t>overheating risk</a:t>
                      </a:r>
                    </a:p>
                  </a:txBody>
                  <a:tcPr anchor="ctr"/>
                </a:tc>
                <a:extLst>
                  <a:ext uri="{0D108BD9-81ED-4DB2-BD59-A6C34878D82A}">
                    <a16:rowId xmlns:a16="http://schemas.microsoft.com/office/drawing/2014/main" val="2959259685"/>
                  </a:ext>
                </a:extLst>
              </a:tr>
              <a:tr h="1078989">
                <a:tc>
                  <a:txBody>
                    <a:bodyPr/>
                    <a:lstStyle/>
                    <a:p>
                      <a:pPr>
                        <a:buNone/>
                      </a:pPr>
                      <a:r>
                        <a:rPr lang="en-CA" sz="1600" b="1"/>
                        <a:t>Step size (°)</a:t>
                      </a:r>
                      <a:endParaRPr lang="en-CA" sz="1600"/>
                    </a:p>
                  </a:txBody>
                  <a:tcPr anchor="ctr"/>
                </a:tc>
                <a:tc>
                  <a:txBody>
                    <a:bodyPr/>
                    <a:lstStyle/>
                    <a:p>
                      <a:pPr algn="ctr">
                        <a:buNone/>
                      </a:pPr>
                      <a:r>
                        <a:rPr lang="en-US" sz="1600"/>
                        <a:t>Controls angular resolution of scan points</a:t>
                      </a:r>
                    </a:p>
                  </a:txBody>
                  <a:tcPr anchor="ctr"/>
                </a:tc>
                <a:tc>
                  <a:txBody>
                    <a:bodyPr/>
                    <a:lstStyle/>
                    <a:p>
                      <a:pPr algn="ctr">
                        <a:buNone/>
                      </a:pPr>
                      <a:r>
                        <a:rPr lang="en-US" sz="1600"/>
                        <a:t>long scan if too small</a:t>
                      </a:r>
                    </a:p>
                  </a:txBody>
                  <a:tcPr anchor="ctr"/>
                </a:tc>
                <a:tc>
                  <a:txBody>
                    <a:bodyPr/>
                    <a:lstStyle/>
                    <a:p>
                      <a:pPr algn="ctr">
                        <a:buNone/>
                      </a:pPr>
                      <a:r>
                        <a:rPr lang="en-US" sz="1600" dirty="0"/>
                        <a:t>poor peak definition if too large</a:t>
                      </a:r>
                    </a:p>
                  </a:txBody>
                  <a:tcPr anchor="ctr"/>
                </a:tc>
                <a:extLst>
                  <a:ext uri="{0D108BD9-81ED-4DB2-BD59-A6C34878D82A}">
                    <a16:rowId xmlns:a16="http://schemas.microsoft.com/office/drawing/2014/main" val="2784436022"/>
                  </a:ext>
                </a:extLst>
              </a:tr>
            </a:tbl>
          </a:graphicData>
        </a:graphic>
      </p:graphicFrame>
    </p:spTree>
    <p:extLst>
      <p:ext uri="{BB962C8B-B14F-4D97-AF65-F5344CB8AC3E}">
        <p14:creationId xmlns:p14="http://schemas.microsoft.com/office/powerpoint/2010/main" val="314401419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610699-BA45-BE4A-95EE-F15180BF084B}"/>
            </a:ext>
          </a:extLst>
        </p:cNvPr>
        <p:cNvGrpSpPr/>
        <p:nvPr/>
      </p:nvGrpSpPr>
      <p:grpSpPr>
        <a:xfrm>
          <a:off x="0" y="0"/>
          <a:ext cx="0" cy="0"/>
          <a:chOff x="0" y="0"/>
          <a:chExt cx="0" cy="0"/>
        </a:xfrm>
      </p:grpSpPr>
      <p:sp>
        <p:nvSpPr>
          <p:cNvPr id="4" name="Footer Placeholder 3">
            <a:extLst>
              <a:ext uri="{FF2B5EF4-FFF2-40B4-BE49-F238E27FC236}">
                <a16:creationId xmlns:a16="http://schemas.microsoft.com/office/drawing/2014/main" id="{DC2354E2-92D6-4C89-14A3-C39D1F08AF3B}"/>
              </a:ext>
            </a:extLst>
          </p:cNvPr>
          <p:cNvSpPr>
            <a:spLocks noGrp="1"/>
          </p:cNvSpPr>
          <p:nvPr>
            <p:ph type="ftr" sz="quarter" idx="11"/>
          </p:nvPr>
        </p:nvSpPr>
        <p:spPr>
          <a:xfrm>
            <a:off x="-80752" y="6361129"/>
            <a:ext cx="6176752" cy="365125"/>
          </a:xfrm>
        </p:spPr>
        <p:txBody>
          <a:bodyPr/>
          <a:lstStyle/>
          <a:p>
            <a:r>
              <a:rPr lang="en-US" dirty="0"/>
              <a:t>Check out </a:t>
            </a:r>
            <a:r>
              <a:rPr lang="en-US" dirty="0" err="1"/>
              <a:t>MyScopeTM</a:t>
            </a:r>
            <a:r>
              <a:rPr lang="en-US" dirty="0"/>
              <a:t>, (available at https://myscope.training/XRD_Primary_optics).</a:t>
            </a:r>
            <a:endParaRPr lang="fr-CA" dirty="0"/>
          </a:p>
        </p:txBody>
      </p:sp>
      <p:sp>
        <p:nvSpPr>
          <p:cNvPr id="5" name="Slide Number Placeholder 4">
            <a:extLst>
              <a:ext uri="{FF2B5EF4-FFF2-40B4-BE49-F238E27FC236}">
                <a16:creationId xmlns:a16="http://schemas.microsoft.com/office/drawing/2014/main" id="{2B924220-D54D-0AF8-431E-97C41C00F0CC}"/>
              </a:ext>
            </a:extLst>
          </p:cNvPr>
          <p:cNvSpPr>
            <a:spLocks noGrp="1"/>
          </p:cNvSpPr>
          <p:nvPr>
            <p:ph type="sldNum" sz="quarter" idx="12"/>
          </p:nvPr>
        </p:nvSpPr>
        <p:spPr/>
        <p:txBody>
          <a:bodyPr/>
          <a:lstStyle/>
          <a:p>
            <a:fld id="{DB89D9A3-12E0-4804-80D3-9B5978894684}" type="slidenum">
              <a:rPr lang="fr-CA" smtClean="0"/>
              <a:t>30</a:t>
            </a:fld>
            <a:endParaRPr lang="fr-CA" dirty="0"/>
          </a:p>
        </p:txBody>
      </p:sp>
      <p:cxnSp>
        <p:nvCxnSpPr>
          <p:cNvPr id="6" name="Straight Connector 5">
            <a:extLst>
              <a:ext uri="{FF2B5EF4-FFF2-40B4-BE49-F238E27FC236}">
                <a16:creationId xmlns:a16="http://schemas.microsoft.com/office/drawing/2014/main" id="{9B4224C5-0A82-2296-3562-19D4A4743B3C}"/>
              </a:ext>
            </a:extLst>
          </p:cNvPr>
          <p:cNvCxnSpPr/>
          <p:nvPr/>
        </p:nvCxnSpPr>
        <p:spPr>
          <a:xfrm>
            <a:off x="0" y="534717"/>
            <a:ext cx="12192000" cy="0"/>
          </a:xfrm>
          <a:prstGeom prst="line">
            <a:avLst/>
          </a:prstGeom>
        </p:spPr>
        <p:style>
          <a:lnRef idx="2">
            <a:schemeClr val="accent3"/>
          </a:lnRef>
          <a:fillRef idx="0">
            <a:schemeClr val="accent3"/>
          </a:fillRef>
          <a:effectRef idx="1">
            <a:schemeClr val="accent3"/>
          </a:effectRef>
          <a:fontRef idx="minor">
            <a:schemeClr val="tx1"/>
          </a:fontRef>
        </p:style>
      </p:cxnSp>
      <p:sp>
        <p:nvSpPr>
          <p:cNvPr id="7" name="TextBox 6">
            <a:extLst>
              <a:ext uri="{FF2B5EF4-FFF2-40B4-BE49-F238E27FC236}">
                <a16:creationId xmlns:a16="http://schemas.microsoft.com/office/drawing/2014/main" id="{A732F7C2-B311-92CB-04B3-B5A503A25F6B}"/>
              </a:ext>
            </a:extLst>
          </p:cNvPr>
          <p:cNvSpPr txBox="1"/>
          <p:nvPr>
            <p:custDataLst>
              <p:tags r:id="rId1"/>
            </p:custDataLst>
          </p:nvPr>
        </p:nvSpPr>
        <p:spPr>
          <a:xfrm>
            <a:off x="883920" y="93799"/>
            <a:ext cx="2541721" cy="461665"/>
          </a:xfrm>
          <a:prstGeom prst="rect">
            <a:avLst/>
          </a:prstGeom>
          <a:noFill/>
        </p:spPr>
        <p:txBody>
          <a:bodyPr wrap="none" rtlCol="0">
            <a:spAutoFit/>
          </a:bodyPr>
          <a:lstStyle/>
          <a:p>
            <a:r>
              <a:rPr lang="en-CA" sz="2400" b="1" dirty="0">
                <a:solidFill>
                  <a:schemeClr val="accent6">
                    <a:lumMod val="50000"/>
                  </a:schemeClr>
                </a:solidFill>
              </a:rPr>
              <a:t>X-Ray Diffraction</a:t>
            </a:r>
            <a:endParaRPr lang="fr-CA" sz="2400" b="1" dirty="0">
              <a:solidFill>
                <a:schemeClr val="accent6">
                  <a:lumMod val="50000"/>
                </a:schemeClr>
              </a:solidFill>
            </a:endParaRPr>
          </a:p>
        </p:txBody>
      </p:sp>
      <p:graphicFrame>
        <p:nvGraphicFramePr>
          <p:cNvPr id="8" name="Table 7">
            <a:extLst>
              <a:ext uri="{FF2B5EF4-FFF2-40B4-BE49-F238E27FC236}">
                <a16:creationId xmlns:a16="http://schemas.microsoft.com/office/drawing/2014/main" id="{8BE4B0B0-C2D1-C111-D9B8-29B4D4D962C6}"/>
              </a:ext>
            </a:extLst>
          </p:cNvPr>
          <p:cNvGraphicFramePr>
            <a:graphicFrameLocks noGrp="1"/>
          </p:cNvGraphicFramePr>
          <p:nvPr>
            <p:extLst>
              <p:ext uri="{D42A27DB-BD31-4B8C-83A1-F6EECF244321}">
                <p14:modId xmlns:p14="http://schemas.microsoft.com/office/powerpoint/2010/main" val="2760215023"/>
              </p:ext>
            </p:extLst>
          </p:nvPr>
        </p:nvGraphicFramePr>
        <p:xfrm>
          <a:off x="248412" y="693661"/>
          <a:ext cx="11695176" cy="5594317"/>
        </p:xfrm>
        <a:graphic>
          <a:graphicData uri="http://schemas.openxmlformats.org/drawingml/2006/table">
            <a:tbl>
              <a:tblPr>
                <a:tableStyleId>{F5AB1C69-6EDB-4FF4-983F-18BD219EF322}</a:tableStyleId>
              </a:tblPr>
              <a:tblGrid>
                <a:gridCol w="1160235">
                  <a:extLst>
                    <a:ext uri="{9D8B030D-6E8A-4147-A177-3AD203B41FA5}">
                      <a16:colId xmlns:a16="http://schemas.microsoft.com/office/drawing/2014/main" val="805341435"/>
                    </a:ext>
                  </a:extLst>
                </a:gridCol>
                <a:gridCol w="2376163">
                  <a:extLst>
                    <a:ext uri="{9D8B030D-6E8A-4147-A177-3AD203B41FA5}">
                      <a16:colId xmlns:a16="http://schemas.microsoft.com/office/drawing/2014/main" val="282442510"/>
                    </a:ext>
                  </a:extLst>
                </a:gridCol>
                <a:gridCol w="4117130">
                  <a:extLst>
                    <a:ext uri="{9D8B030D-6E8A-4147-A177-3AD203B41FA5}">
                      <a16:colId xmlns:a16="http://schemas.microsoft.com/office/drawing/2014/main" val="423239943"/>
                    </a:ext>
                  </a:extLst>
                </a:gridCol>
                <a:gridCol w="4041648">
                  <a:extLst>
                    <a:ext uri="{9D8B030D-6E8A-4147-A177-3AD203B41FA5}">
                      <a16:colId xmlns:a16="http://schemas.microsoft.com/office/drawing/2014/main" val="1942468585"/>
                    </a:ext>
                  </a:extLst>
                </a:gridCol>
              </a:tblGrid>
              <a:tr h="360554">
                <a:tc>
                  <a:txBody>
                    <a:bodyPr/>
                    <a:lstStyle/>
                    <a:p>
                      <a:pPr algn="ctr">
                        <a:buNone/>
                      </a:pPr>
                      <a:r>
                        <a:rPr lang="en-CA" sz="1600" b="1" dirty="0"/>
                        <a:t>Phase</a:t>
                      </a:r>
                    </a:p>
                  </a:txBody>
                  <a:tcPr marL="44859" marR="44859" marT="22430" marB="22430" anchor="ctr"/>
                </a:tc>
                <a:tc>
                  <a:txBody>
                    <a:bodyPr/>
                    <a:lstStyle/>
                    <a:p>
                      <a:pPr algn="ctr">
                        <a:buNone/>
                      </a:pPr>
                      <a:r>
                        <a:rPr lang="en-CA" sz="1600" b="1" dirty="0"/>
                        <a:t>Crystal structure basis</a:t>
                      </a:r>
                    </a:p>
                  </a:txBody>
                  <a:tcPr marL="44859" marR="44859" marT="22430" marB="22430" anchor="ctr"/>
                </a:tc>
                <a:tc>
                  <a:txBody>
                    <a:bodyPr/>
                    <a:lstStyle/>
                    <a:p>
                      <a:pPr algn="ctr">
                        <a:buNone/>
                      </a:pPr>
                      <a:r>
                        <a:rPr lang="en-US" sz="1600" b="1" dirty="0"/>
                        <a:t>Main expected peaks, 2θ (°) with Cu Kα</a:t>
                      </a:r>
                    </a:p>
                  </a:txBody>
                  <a:tcPr marL="44859" marR="44859" marT="22430" marB="22430" anchor="ctr"/>
                </a:tc>
                <a:tc>
                  <a:txBody>
                    <a:bodyPr/>
                    <a:lstStyle/>
                    <a:p>
                      <a:pPr algn="ctr">
                        <a:buNone/>
                      </a:pPr>
                      <a:r>
                        <a:rPr lang="en-CA" sz="1600" b="1" dirty="0"/>
                        <a:t>Notes</a:t>
                      </a:r>
                    </a:p>
                  </a:txBody>
                  <a:tcPr marL="44859" marR="44859" marT="22430" marB="22430" anchor="ctr"/>
                </a:tc>
                <a:extLst>
                  <a:ext uri="{0D108BD9-81ED-4DB2-BD59-A6C34878D82A}">
                    <a16:rowId xmlns:a16="http://schemas.microsoft.com/office/drawing/2014/main" val="2892744134"/>
                  </a:ext>
                </a:extLst>
              </a:tr>
              <a:tr h="771290">
                <a:tc>
                  <a:txBody>
                    <a:bodyPr/>
                    <a:lstStyle/>
                    <a:p>
                      <a:pPr algn="ctr">
                        <a:buNone/>
                      </a:pPr>
                      <a:r>
                        <a:rPr lang="en-CA" sz="1600" b="1" dirty="0"/>
                        <a:t>Mg</a:t>
                      </a:r>
                      <a:endParaRPr lang="en-CA" sz="1600" dirty="0"/>
                    </a:p>
                  </a:txBody>
                  <a:tcPr marL="44859" marR="44859" marT="22430" marB="22430" anchor="ctr"/>
                </a:tc>
                <a:tc>
                  <a:txBody>
                    <a:bodyPr/>
                    <a:lstStyle/>
                    <a:p>
                      <a:pPr algn="ctr">
                        <a:buNone/>
                      </a:pPr>
                      <a:r>
                        <a:rPr lang="en-CA" sz="1600" dirty="0"/>
                        <a:t>hcp </a:t>
                      </a:r>
                      <a:r>
                        <a:rPr lang="el-GR" sz="1600" dirty="0"/>
                        <a:t>α-</a:t>
                      </a:r>
                      <a:r>
                        <a:rPr lang="en-CA" sz="1600" dirty="0"/>
                        <a:t>Mg</a:t>
                      </a:r>
                    </a:p>
                  </a:txBody>
                  <a:tcPr marL="44859" marR="44859" marT="22430" marB="22430" anchor="ctr"/>
                </a:tc>
                <a:tc>
                  <a:txBody>
                    <a:bodyPr/>
                    <a:lstStyle/>
                    <a:p>
                      <a:pPr algn="l">
                        <a:buNone/>
                      </a:pPr>
                      <a:r>
                        <a:rPr lang="en-CA" sz="1600" b="0" dirty="0"/>
                        <a:t>32.2, 34.4, 36.6, 47.8, 57.4, 63.1, 68.6, 70.0</a:t>
                      </a:r>
                    </a:p>
                  </a:txBody>
                  <a:tcPr marL="44859" marR="44859" marT="22430" marB="22430" anchor="ctr"/>
                </a:tc>
                <a:tc>
                  <a:txBody>
                    <a:bodyPr/>
                    <a:lstStyle/>
                    <a:p>
                      <a:pPr>
                        <a:buNone/>
                      </a:pPr>
                      <a:r>
                        <a:rPr lang="en-US" sz="1600"/>
                        <a:t>The strongest/common Mg reflections are usually around 32–37° and 47–57°. (</a:t>
                      </a:r>
                      <a:r>
                        <a:rPr lang="en-US" sz="1600">
                          <a:hlinkClick r:id="rId3" tooltip="Improved Discharge Performance of AZ72-0.05La Alloy ..."/>
                        </a:rPr>
                        <a:t>MDPI</a:t>
                      </a:r>
                      <a:r>
                        <a:rPr lang="en-US" sz="1600"/>
                        <a:t>)</a:t>
                      </a:r>
                    </a:p>
                  </a:txBody>
                  <a:tcPr marL="44859" marR="44859" marT="22430" marB="22430" anchor="ctr"/>
                </a:tc>
                <a:extLst>
                  <a:ext uri="{0D108BD9-81ED-4DB2-BD59-A6C34878D82A}">
                    <a16:rowId xmlns:a16="http://schemas.microsoft.com/office/drawing/2014/main" val="573450223"/>
                  </a:ext>
                </a:extLst>
              </a:tr>
              <a:tr h="771290">
                <a:tc>
                  <a:txBody>
                    <a:bodyPr/>
                    <a:lstStyle/>
                    <a:p>
                      <a:pPr algn="ctr">
                        <a:buNone/>
                      </a:pPr>
                      <a:r>
                        <a:rPr lang="en-CA" sz="1600" b="1" dirty="0" err="1"/>
                        <a:t>MgH</a:t>
                      </a:r>
                      <a:r>
                        <a:rPr lang="en-CA" sz="1600" b="1" dirty="0"/>
                        <a:t>₂</a:t>
                      </a:r>
                      <a:endParaRPr lang="en-CA" sz="1600" dirty="0"/>
                    </a:p>
                  </a:txBody>
                  <a:tcPr marL="44859" marR="44859" marT="22430" marB="22430" anchor="ctr"/>
                </a:tc>
                <a:tc>
                  <a:txBody>
                    <a:bodyPr/>
                    <a:lstStyle/>
                    <a:p>
                      <a:pPr algn="ctr">
                        <a:buNone/>
                      </a:pPr>
                      <a:r>
                        <a:rPr lang="en-CA" sz="1600" dirty="0"/>
                        <a:t>tetragonal </a:t>
                      </a:r>
                      <a:r>
                        <a:rPr lang="el-GR" sz="1600" dirty="0"/>
                        <a:t>β-</a:t>
                      </a:r>
                      <a:r>
                        <a:rPr lang="en-CA" sz="1600" dirty="0" err="1"/>
                        <a:t>MgH</a:t>
                      </a:r>
                      <a:r>
                        <a:rPr lang="en-CA" sz="1600" dirty="0"/>
                        <a:t>₂</a:t>
                      </a:r>
                    </a:p>
                  </a:txBody>
                  <a:tcPr marL="44859" marR="44859" marT="22430" marB="22430" anchor="ctr"/>
                </a:tc>
                <a:tc>
                  <a:txBody>
                    <a:bodyPr/>
                    <a:lstStyle/>
                    <a:p>
                      <a:pPr algn="l">
                        <a:buNone/>
                      </a:pPr>
                      <a:r>
                        <a:rPr lang="en-CA" sz="1600" b="0" dirty="0"/>
                        <a:t>27.6–28.0, 35.6–35.9, 39.5–40.0, 54.2–54.8, 57.9, 61.6</a:t>
                      </a:r>
                    </a:p>
                  </a:txBody>
                  <a:tcPr marL="44859" marR="44859" marT="22430" marB="22430" anchor="ctr"/>
                </a:tc>
                <a:tc>
                  <a:txBody>
                    <a:bodyPr/>
                    <a:lstStyle/>
                    <a:p>
                      <a:pPr>
                        <a:buNone/>
                      </a:pPr>
                      <a:r>
                        <a:rPr lang="en-US" sz="1600"/>
                        <a:t>A reported set of characteristic β-MgH₂ peaks is 27.63°, 35.62°, 39.48°, 54.21°. (</a:t>
                      </a:r>
                      <a:r>
                        <a:rPr lang="en-US" sz="1600">
                          <a:hlinkClick r:id="rId4" tooltip="The Catalytic Effect of Vanadium on Sorption Properties ... - PMC"/>
                        </a:rPr>
                        <a:t>PMC</a:t>
                      </a:r>
                      <a:r>
                        <a:rPr lang="en-US" sz="1600"/>
                        <a:t>)</a:t>
                      </a:r>
                    </a:p>
                  </a:txBody>
                  <a:tcPr marL="44859" marR="44859" marT="22430" marB="22430" anchor="ctr"/>
                </a:tc>
                <a:extLst>
                  <a:ext uri="{0D108BD9-81ED-4DB2-BD59-A6C34878D82A}">
                    <a16:rowId xmlns:a16="http://schemas.microsoft.com/office/drawing/2014/main" val="3842105495"/>
                  </a:ext>
                </a:extLst>
              </a:tr>
              <a:tr h="1255773">
                <a:tc>
                  <a:txBody>
                    <a:bodyPr/>
                    <a:lstStyle/>
                    <a:p>
                      <a:pPr algn="ctr">
                        <a:buNone/>
                      </a:pPr>
                      <a:r>
                        <a:rPr lang="en-CA" sz="1600" b="1" dirty="0"/>
                        <a:t>Mg₁₇Al₁₂</a:t>
                      </a:r>
                      <a:endParaRPr lang="en-CA" sz="1600" dirty="0"/>
                    </a:p>
                  </a:txBody>
                  <a:tcPr marL="44859" marR="44859" marT="22430" marB="22430" anchor="ctr"/>
                </a:tc>
                <a:tc>
                  <a:txBody>
                    <a:bodyPr/>
                    <a:lstStyle/>
                    <a:p>
                      <a:pPr algn="ctr">
                        <a:buNone/>
                      </a:pPr>
                      <a:r>
                        <a:rPr lang="en-US" sz="1600" dirty="0"/>
                        <a:t>cubic, </a:t>
                      </a:r>
                      <a:r>
                        <a:rPr lang="en-US" sz="1600" b="1" dirty="0"/>
                        <a:t>I-43m</a:t>
                      </a:r>
                      <a:endParaRPr lang="en-US" sz="1600" dirty="0"/>
                    </a:p>
                  </a:txBody>
                  <a:tcPr marL="44859" marR="44859" marT="22430" marB="22430" anchor="ctr"/>
                </a:tc>
                <a:tc>
                  <a:txBody>
                    <a:bodyPr/>
                    <a:lstStyle/>
                    <a:p>
                      <a:pPr algn="l">
                        <a:buNone/>
                      </a:pPr>
                      <a:r>
                        <a:rPr lang="en-CA" sz="1600" b="0" dirty="0"/>
                        <a:t>16.8, 20.6, 23.9, 26.7, 29.3, 31.7, 34.0, 36.1, 38.2, 40.1, 42.0, 43.8</a:t>
                      </a:r>
                    </a:p>
                  </a:txBody>
                  <a:tcPr marL="44859" marR="44859" marT="22430" marB="22430" anchor="ctr"/>
                </a:tc>
                <a:tc>
                  <a:txBody>
                    <a:bodyPr/>
                    <a:lstStyle/>
                    <a:p>
                      <a:pPr>
                        <a:buNone/>
                      </a:pPr>
                      <a:r>
                        <a:rPr lang="en-US" sz="1600"/>
                        <a:t>In Mg alloys, one commonly noticed Mg₁₇Al₁₂ reflection is near </a:t>
                      </a:r>
                      <a:r>
                        <a:rPr lang="en-US" sz="1600" b="1"/>
                        <a:t>42.2°</a:t>
                      </a:r>
                      <a:r>
                        <a:rPr lang="en-US" sz="1600"/>
                        <a:t>; the rest here are expected from the reported cubic cell. (</a:t>
                      </a:r>
                      <a:r>
                        <a:rPr lang="en-US" sz="1600">
                          <a:hlinkClick r:id="rId5" tooltip="Four new orientation relationships of Mg17Al12 phase with ..."/>
                        </a:rPr>
                        <a:t>SciOpen</a:t>
                      </a:r>
                      <a:r>
                        <a:rPr lang="en-US" sz="1600"/>
                        <a:t>)</a:t>
                      </a:r>
                    </a:p>
                  </a:txBody>
                  <a:tcPr marL="44859" marR="44859" marT="22430" marB="22430" anchor="ctr"/>
                </a:tc>
                <a:extLst>
                  <a:ext uri="{0D108BD9-81ED-4DB2-BD59-A6C34878D82A}">
                    <a16:rowId xmlns:a16="http://schemas.microsoft.com/office/drawing/2014/main" val="1604850979"/>
                  </a:ext>
                </a:extLst>
              </a:tr>
              <a:tr h="942099">
                <a:tc>
                  <a:txBody>
                    <a:bodyPr/>
                    <a:lstStyle/>
                    <a:p>
                      <a:pPr algn="ctr">
                        <a:buNone/>
                      </a:pPr>
                      <a:r>
                        <a:rPr lang="en-US" sz="1600" b="1" dirty="0" err="1"/>
                        <a:t>Mg₂Al</a:t>
                      </a:r>
                      <a:r>
                        <a:rPr lang="en-US" sz="1600" b="1" dirty="0"/>
                        <a:t>₃/</a:t>
                      </a:r>
                      <a:r>
                        <a:rPr lang="en-US" sz="1600" dirty="0"/>
                        <a:t> </a:t>
                      </a:r>
                      <a:r>
                        <a:rPr lang="en-US" sz="1600" b="1" dirty="0"/>
                        <a:t>Al₄₅Mg₂₈ / </a:t>
                      </a:r>
                      <a:r>
                        <a:rPr lang="en-US" sz="1600" b="1" dirty="0" err="1"/>
                        <a:t>Al₃Mg</a:t>
                      </a:r>
                      <a:r>
                        <a:rPr lang="en-US" sz="1600" b="1" dirty="0"/>
                        <a:t>₂</a:t>
                      </a:r>
                    </a:p>
                  </a:txBody>
                  <a:tcPr marL="44859" marR="44859" marT="22430" marB="22430" anchor="ctr"/>
                </a:tc>
                <a:tc>
                  <a:txBody>
                    <a:bodyPr/>
                    <a:lstStyle/>
                    <a:p>
                      <a:pPr algn="ctr">
                        <a:buNone/>
                      </a:pPr>
                      <a:r>
                        <a:rPr lang="en-US" sz="1600" dirty="0"/>
                        <a:t>cubic, </a:t>
                      </a:r>
                      <a:r>
                        <a:rPr lang="en-US" sz="1600" b="1" dirty="0"/>
                        <a:t>Fd-3m</a:t>
                      </a:r>
                      <a:endParaRPr lang="en-US" sz="1600" dirty="0"/>
                    </a:p>
                  </a:txBody>
                  <a:tcPr marL="44859" marR="44859" marT="22430" marB="22430" anchor="ctr"/>
                </a:tc>
                <a:tc>
                  <a:txBody>
                    <a:bodyPr/>
                    <a:lstStyle/>
                    <a:p>
                      <a:pPr algn="l">
                        <a:buNone/>
                      </a:pPr>
                      <a:r>
                        <a:rPr lang="en-CA" sz="1600" b="0" dirty="0"/>
                        <a:t>10.4, 12.5, 13.7, 15.4, 16.3, 17.8, 18.6, 19.9, 20.6, 21.8, 22.5, 23.6, 25.2, 26.8, 28.2, 29.7, 31.0</a:t>
                      </a:r>
                    </a:p>
                  </a:txBody>
                  <a:tcPr marL="44859" marR="44859" marT="22430" marB="22430" anchor="ctr"/>
                </a:tc>
                <a:tc>
                  <a:txBody>
                    <a:bodyPr/>
                    <a:lstStyle/>
                    <a:p>
                      <a:pPr>
                        <a:buNone/>
                      </a:pPr>
                      <a:r>
                        <a:rPr lang="en-US" sz="1600" dirty="0"/>
                        <a:t>Because the unit cell is very large, many peaks appear at </a:t>
                      </a:r>
                      <a:r>
                        <a:rPr lang="en-US" sz="1600" b="1" dirty="0"/>
                        <a:t>low angles</a:t>
                      </a:r>
                      <a:r>
                        <a:rPr lang="en-US" sz="1600" dirty="0"/>
                        <a:t> and can be crowded. (</a:t>
                      </a:r>
                      <a:r>
                        <a:rPr lang="en-US" sz="1600" dirty="0">
                          <a:hlinkClick r:id="rId6" tooltip="The Samson phase, β-Mg2Al3, revisited - Research Portal"/>
                        </a:rPr>
                        <a:t>LARO</a:t>
                      </a:r>
                      <a:r>
                        <a:rPr lang="en-US" sz="1600" dirty="0"/>
                        <a:t>)</a:t>
                      </a:r>
                    </a:p>
                  </a:txBody>
                  <a:tcPr marL="44859" marR="44859" marT="22430" marB="22430" anchor="ctr"/>
                </a:tc>
                <a:extLst>
                  <a:ext uri="{0D108BD9-81ED-4DB2-BD59-A6C34878D82A}">
                    <a16:rowId xmlns:a16="http://schemas.microsoft.com/office/drawing/2014/main" val="1856817919"/>
                  </a:ext>
                </a:extLst>
              </a:tr>
              <a:tr h="771290">
                <a:tc>
                  <a:txBody>
                    <a:bodyPr/>
                    <a:lstStyle/>
                    <a:p>
                      <a:pPr algn="ctr">
                        <a:buNone/>
                      </a:pPr>
                      <a:r>
                        <a:rPr lang="en-CA" sz="1600" b="1" dirty="0"/>
                        <a:t>Al</a:t>
                      </a:r>
                      <a:endParaRPr lang="en-CA" sz="1600" dirty="0"/>
                    </a:p>
                  </a:txBody>
                  <a:tcPr marL="44859" marR="44859" marT="22430" marB="22430" anchor="ctr"/>
                </a:tc>
                <a:tc>
                  <a:txBody>
                    <a:bodyPr/>
                    <a:lstStyle/>
                    <a:p>
                      <a:pPr algn="ctr">
                        <a:buNone/>
                      </a:pPr>
                      <a:r>
                        <a:rPr lang="en-CA" sz="1600" dirty="0" err="1"/>
                        <a:t>fcc</a:t>
                      </a:r>
                      <a:r>
                        <a:rPr lang="en-CA" sz="1600" dirty="0"/>
                        <a:t> Al</a:t>
                      </a:r>
                    </a:p>
                  </a:txBody>
                  <a:tcPr marL="44859" marR="44859" marT="22430" marB="22430" anchor="ctr"/>
                </a:tc>
                <a:tc>
                  <a:txBody>
                    <a:bodyPr/>
                    <a:lstStyle/>
                    <a:p>
                      <a:pPr algn="l">
                        <a:buNone/>
                      </a:pPr>
                      <a:r>
                        <a:rPr lang="en-CA" sz="1600" b="0" dirty="0"/>
                        <a:t>38.5, 44.8, 65.2, 78.3, 82.5, 99.2</a:t>
                      </a:r>
                    </a:p>
                  </a:txBody>
                  <a:tcPr marL="44859" marR="44859" marT="22430" marB="22430" anchor="ctr"/>
                </a:tc>
                <a:tc>
                  <a:txBody>
                    <a:bodyPr/>
                    <a:lstStyle/>
                    <a:p>
                      <a:pPr>
                        <a:buNone/>
                      </a:pPr>
                      <a:r>
                        <a:rPr lang="en-US" sz="1600" dirty="0"/>
                        <a:t>These are the classic Al peaks; 38.5° and 44.8° are usually the easiest to spot. (</a:t>
                      </a:r>
                      <a:r>
                        <a:rPr lang="en-US" sz="1600" dirty="0">
                          <a:hlinkClick r:id="rId7" tooltip="Example of (a) Aluminum and (b) Copper XRD pattern. ..."/>
                        </a:rPr>
                        <a:t>ResearchGate</a:t>
                      </a:r>
                      <a:r>
                        <a:rPr lang="en-US" sz="1600" dirty="0"/>
                        <a:t>)</a:t>
                      </a:r>
                    </a:p>
                  </a:txBody>
                  <a:tcPr marL="44859" marR="44859" marT="22430" marB="22430" anchor="ctr"/>
                </a:tc>
                <a:extLst>
                  <a:ext uri="{0D108BD9-81ED-4DB2-BD59-A6C34878D82A}">
                    <a16:rowId xmlns:a16="http://schemas.microsoft.com/office/drawing/2014/main" val="2397141139"/>
                  </a:ext>
                </a:extLst>
              </a:tr>
              <a:tr h="716931">
                <a:tc>
                  <a:txBody>
                    <a:bodyPr/>
                    <a:lstStyle/>
                    <a:p>
                      <a:pPr algn="ctr">
                        <a:buNone/>
                      </a:pPr>
                      <a:r>
                        <a:rPr lang="en-CA" sz="1600" b="1" dirty="0" err="1"/>
                        <a:t>Al₃Y</a:t>
                      </a:r>
                      <a:endParaRPr lang="en-CA" sz="1600" dirty="0"/>
                    </a:p>
                  </a:txBody>
                  <a:tcPr marL="44859" marR="44859" marT="22430" marB="22430" anchor="ctr"/>
                </a:tc>
                <a:tc>
                  <a:txBody>
                    <a:bodyPr/>
                    <a:lstStyle/>
                    <a:p>
                      <a:pPr algn="ctr">
                        <a:buNone/>
                      </a:pPr>
                      <a:r>
                        <a:rPr lang="en-US" sz="1600" dirty="0"/>
                        <a:t>cubic </a:t>
                      </a:r>
                      <a:r>
                        <a:rPr lang="en-US" sz="1600" b="1" dirty="0"/>
                        <a:t>Pm-3m</a:t>
                      </a:r>
                      <a:endParaRPr lang="en-US" sz="1600" dirty="0"/>
                    </a:p>
                  </a:txBody>
                  <a:tcPr marL="44859" marR="44859" marT="22430" marB="22430" anchor="ctr"/>
                </a:tc>
                <a:tc>
                  <a:txBody>
                    <a:bodyPr/>
                    <a:lstStyle/>
                    <a:p>
                      <a:pPr algn="l">
                        <a:buNone/>
                      </a:pPr>
                      <a:r>
                        <a:rPr lang="en-CA" sz="1600" b="0" dirty="0"/>
                        <a:t>21.0, 29.8, 36.7, 42.7, 48.0, 52.9, 62.0, 66.2, 70.3, 74.3, 78.2</a:t>
                      </a:r>
                    </a:p>
                  </a:txBody>
                  <a:tcPr marL="44859" marR="44859" marT="22430" marB="22430" anchor="ctr"/>
                </a:tc>
                <a:tc>
                  <a:txBody>
                    <a:bodyPr/>
                    <a:lstStyle/>
                    <a:p>
                      <a:pPr>
                        <a:buNone/>
                      </a:pPr>
                      <a:r>
                        <a:rPr lang="en-US" sz="1600" dirty="0"/>
                        <a:t>These are expected positions from the reported cubic </a:t>
                      </a:r>
                      <a:r>
                        <a:rPr lang="en-US" sz="1600" dirty="0" err="1"/>
                        <a:t>Al₃Y</a:t>
                      </a:r>
                      <a:r>
                        <a:rPr lang="en-US" sz="1600" dirty="0"/>
                        <a:t> cell. (</a:t>
                      </a:r>
                      <a:r>
                        <a:rPr lang="en-US" sz="1600" dirty="0">
                          <a:hlinkClick r:id="rId8" tooltip="Ab-Initio Studies of the Micromechanics and Interfacial ..."/>
                        </a:rPr>
                        <a:t>MDPI</a:t>
                      </a:r>
                      <a:r>
                        <a:rPr lang="en-US" sz="1600" dirty="0"/>
                        <a:t>)</a:t>
                      </a:r>
                    </a:p>
                  </a:txBody>
                  <a:tcPr marL="44859" marR="44859" marT="22430" marB="22430" anchor="ctr"/>
                </a:tc>
                <a:extLst>
                  <a:ext uri="{0D108BD9-81ED-4DB2-BD59-A6C34878D82A}">
                    <a16:rowId xmlns:a16="http://schemas.microsoft.com/office/drawing/2014/main" val="3657099695"/>
                  </a:ext>
                </a:extLst>
              </a:tr>
            </a:tbl>
          </a:graphicData>
        </a:graphic>
      </p:graphicFrame>
    </p:spTree>
    <p:extLst>
      <p:ext uri="{BB962C8B-B14F-4D97-AF65-F5344CB8AC3E}">
        <p14:creationId xmlns:p14="http://schemas.microsoft.com/office/powerpoint/2010/main" val="113350208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2"/>
</p:tagLst>
</file>

<file path=ppt/tags/tag5.xml><?xml version="1.0" encoding="utf-8"?>
<p:tagLst xmlns:a="http://schemas.openxmlformats.org/drawingml/2006/main" xmlns:r="http://schemas.openxmlformats.org/officeDocument/2006/relationships" xmlns:p="http://schemas.openxmlformats.org/presentationml/2006/main">
  <p:tag name="NUM" val="3"/>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3"/>
</p:tagLst>
</file>

<file path=ppt/tags/tag8.xml><?xml version="1.0" encoding="utf-8"?>
<p:tagLst xmlns:a="http://schemas.openxmlformats.org/drawingml/2006/main" xmlns:r="http://schemas.openxmlformats.org/officeDocument/2006/relationships" xmlns:p="http://schemas.openxmlformats.org/presentationml/2006/main">
  <p:tag name="NUM" val="3"/>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3"/>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3"/>
</p:tagLst>
</file>

<file path=ppt/tags/tag13.xml><?xml version="1.0" encoding="utf-8"?>
<p:tagLst xmlns:a="http://schemas.openxmlformats.org/drawingml/2006/main" xmlns:r="http://schemas.openxmlformats.org/officeDocument/2006/relationships" xmlns:p="http://schemas.openxmlformats.org/presentationml/2006/main">
  <p:tag name="NUM" val="3"/>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3"/>
</p:tagLst>
</file>

<file path=ppt/tags/tag17.xml><?xml version="1.0" encoding="utf-8"?>
<p:tagLst xmlns:a="http://schemas.openxmlformats.org/drawingml/2006/main" xmlns:r="http://schemas.openxmlformats.org/officeDocument/2006/relationships" xmlns:p="http://schemas.openxmlformats.org/presentationml/2006/main">
  <p:tag name="NUM" val="3"/>
</p:tagLst>
</file>

<file path=ppt/tags/tag18.xml><?xml version="1.0" encoding="utf-8"?>
<p:tagLst xmlns:a="http://schemas.openxmlformats.org/drawingml/2006/main" xmlns:r="http://schemas.openxmlformats.org/officeDocument/2006/relationships" xmlns:p="http://schemas.openxmlformats.org/presentationml/2006/main">
  <p:tag name="NUM" val="3"/>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3"/>
</p:tagLst>
</file>

<file path=ppt/tags/tag21.xml><?xml version="1.0" encoding="utf-8"?>
<p:tagLst xmlns:a="http://schemas.openxmlformats.org/drawingml/2006/main" xmlns:r="http://schemas.openxmlformats.org/officeDocument/2006/relationships" xmlns:p="http://schemas.openxmlformats.org/presentationml/2006/main">
  <p:tag name="NUM" val="3"/>
</p:tagLst>
</file>

<file path=ppt/tags/tag22.xml><?xml version="1.0" encoding="utf-8"?>
<p:tagLst xmlns:a="http://schemas.openxmlformats.org/drawingml/2006/main" xmlns:r="http://schemas.openxmlformats.org/officeDocument/2006/relationships" xmlns:p="http://schemas.openxmlformats.org/presentationml/2006/main">
  <p:tag name="NUM" val="3"/>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3"/>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3"/>
</p:tagLst>
</file>

<file path=ppt/tags/tag28.xml><?xml version="1.0" encoding="utf-8"?>
<p:tagLst xmlns:a="http://schemas.openxmlformats.org/drawingml/2006/main" xmlns:r="http://schemas.openxmlformats.org/officeDocument/2006/relationships" xmlns:p="http://schemas.openxmlformats.org/presentationml/2006/main">
  <p:tag name="NUM" val="3"/>
</p:tagLst>
</file>

<file path=ppt/tags/tag29.xml><?xml version="1.0" encoding="utf-8"?>
<p:tagLst xmlns:a="http://schemas.openxmlformats.org/drawingml/2006/main" xmlns:r="http://schemas.openxmlformats.org/officeDocument/2006/relationships" xmlns:p="http://schemas.openxmlformats.org/presentationml/2006/main">
  <p:tag name="NUM" val="3"/>
</p:tagLst>
</file>

<file path=ppt/tags/tag30.xml><?xml version="1.0" encoding="utf-8"?>
<p:tagLst xmlns:a="http://schemas.openxmlformats.org/drawingml/2006/main" xmlns:r="http://schemas.openxmlformats.org/officeDocument/2006/relationships" xmlns:p="http://schemas.openxmlformats.org/presentationml/2006/main">
  <p:tag name="NUM" val="3"/>
</p:tagLst>
</file>

<file path=ppt/tags/tag31.xml><?xml version="1.0" encoding="utf-8"?>
<p:tagLst xmlns:a="http://schemas.openxmlformats.org/drawingml/2006/main" xmlns:r="http://schemas.openxmlformats.org/officeDocument/2006/relationships" xmlns:p="http://schemas.openxmlformats.org/presentationml/2006/main">
  <p:tag name="NUM" val="3"/>
</p:tagLst>
</file>

<file path=ppt/tags/tag32.xml><?xml version="1.0" encoding="utf-8"?>
<p:tagLst xmlns:a="http://schemas.openxmlformats.org/drawingml/2006/main" xmlns:r="http://schemas.openxmlformats.org/officeDocument/2006/relationships" xmlns:p="http://schemas.openxmlformats.org/presentationml/2006/main">
  <p:tag name="NUM" val="3"/>
</p:tagLst>
</file>

<file path=ppt/tags/tag33.xml><?xml version="1.0" encoding="utf-8"?>
<p:tagLst xmlns:a="http://schemas.openxmlformats.org/drawingml/2006/main" xmlns:r="http://schemas.openxmlformats.org/officeDocument/2006/relationships" xmlns:p="http://schemas.openxmlformats.org/presentationml/2006/main">
  <p:tag name="NUM" val="3"/>
</p:tagLst>
</file>

<file path=ppt/tags/tag34.xml><?xml version="1.0" encoding="utf-8"?>
<p:tagLst xmlns:a="http://schemas.openxmlformats.org/drawingml/2006/main" xmlns:r="http://schemas.openxmlformats.org/officeDocument/2006/relationships" xmlns:p="http://schemas.openxmlformats.org/presentationml/2006/main">
  <p:tag name="NUM" val="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925986d-df99-4fff-83fb-6ae643c237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1AC3A9A39FAC447ABF5C11644B5DE09" ma:contentTypeVersion="6" ma:contentTypeDescription="Crée un document." ma:contentTypeScope="" ma:versionID="7b4271fa8adeedd69dfdb4a2519b60e6">
  <xsd:schema xmlns:xsd="http://www.w3.org/2001/XMLSchema" xmlns:xs="http://www.w3.org/2001/XMLSchema" xmlns:p="http://schemas.microsoft.com/office/2006/metadata/properties" xmlns:ns3="c925986d-df99-4fff-83fb-6ae643c237d8" targetNamespace="http://schemas.microsoft.com/office/2006/metadata/properties" ma:root="true" ma:fieldsID="9424714b795f4bbcfc6268413e3ae16f" ns3:_="">
    <xsd:import namespace="c925986d-df99-4fff-83fb-6ae643c237d8"/>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25986d-df99-4fff-83fb-6ae643c237d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438316-12C8-4B37-AE7D-777816B1AFCE}">
  <ds:schemaRefs>
    <ds:schemaRef ds:uri="http://purl.org/dc/elements/1.1/"/>
    <ds:schemaRef ds:uri="http://www.w3.org/XML/1998/namespace"/>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c925986d-df99-4fff-83fb-6ae643c237d8"/>
    <ds:schemaRef ds:uri="http://schemas.microsoft.com/office/2006/metadata/properties"/>
  </ds:schemaRefs>
</ds:datastoreItem>
</file>

<file path=customXml/itemProps2.xml><?xml version="1.0" encoding="utf-8"?>
<ds:datastoreItem xmlns:ds="http://schemas.openxmlformats.org/officeDocument/2006/customXml" ds:itemID="{6EF316F8-31C2-4D30-BBCA-F9DF7650181B}">
  <ds:schemaRefs>
    <ds:schemaRef ds:uri="http://schemas.microsoft.com/sharepoint/v3/contenttype/forms"/>
  </ds:schemaRefs>
</ds:datastoreItem>
</file>

<file path=customXml/itemProps3.xml><?xml version="1.0" encoding="utf-8"?>
<ds:datastoreItem xmlns:ds="http://schemas.openxmlformats.org/officeDocument/2006/customXml" ds:itemID="{3CA89461-5210-4EB4-93C3-5458275DFE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25986d-df99-4fff-83fb-6ae643c237d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71381</TotalTime>
  <Words>3394</Words>
  <Application>Microsoft Office PowerPoint</Application>
  <PresentationFormat>Widescreen</PresentationFormat>
  <Paragraphs>511</Paragraphs>
  <Slides>30</Slides>
  <Notes>19</Notes>
  <HiddenSlides>1</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Aptos</vt:lpstr>
      <vt:lpstr>Aptos Display</vt:lpstr>
      <vt:lpstr>Arial</vt:lpstr>
      <vt:lpstr>Cambria Math</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UQTR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Antanessian, Sibriyana</dc:creator>
  <cp:lastModifiedBy>Sibriyana Antanessian</cp:lastModifiedBy>
  <cp:revision>263</cp:revision>
  <dcterms:created xsi:type="dcterms:W3CDTF">2026-03-09T20:56:25Z</dcterms:created>
  <dcterms:modified xsi:type="dcterms:W3CDTF">2026-06-22T02:59:09Z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0x01010071AC3A9A39FAC447ABF5C11644B5DE09</vt:lpwstr>
  </property>
</Properties>
</file>