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21" r:id="rId2"/>
    <p:sldId id="361" r:id="rId3"/>
    <p:sldId id="362" r:id="rId4"/>
    <p:sldId id="302" r:id="rId5"/>
    <p:sldId id="341" r:id="rId6"/>
    <p:sldId id="342" r:id="rId7"/>
    <p:sldId id="323" r:id="rId8"/>
    <p:sldId id="322" r:id="rId9"/>
    <p:sldId id="360" r:id="rId10"/>
    <p:sldId id="343" r:id="rId11"/>
    <p:sldId id="324" r:id="rId12"/>
    <p:sldId id="325" r:id="rId13"/>
    <p:sldId id="326" r:id="rId14"/>
    <p:sldId id="344" r:id="rId15"/>
    <p:sldId id="346" r:id="rId16"/>
    <p:sldId id="345" r:id="rId17"/>
    <p:sldId id="328" r:id="rId18"/>
    <p:sldId id="327" r:id="rId19"/>
    <p:sldId id="347" r:id="rId20"/>
    <p:sldId id="348" r:id="rId21"/>
    <p:sldId id="349" r:id="rId22"/>
    <p:sldId id="350" r:id="rId23"/>
    <p:sldId id="351" r:id="rId24"/>
    <p:sldId id="352" r:id="rId25"/>
    <p:sldId id="353" r:id="rId26"/>
    <p:sldId id="354" r:id="rId27"/>
    <p:sldId id="355" r:id="rId28"/>
    <p:sldId id="359" r:id="rId29"/>
    <p:sldId id="356" r:id="rId30"/>
    <p:sldId id="357" r:id="rId31"/>
    <p:sldId id="358" r:id="rId32"/>
    <p:sldId id="340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66" autoAdjust="0"/>
    <p:restoredTop sz="94726"/>
  </p:normalViewPr>
  <p:slideViewPr>
    <p:cSldViewPr snapToGrid="0" snapToObjects="1">
      <p:cViewPr varScale="1">
        <p:scale>
          <a:sx n="93" d="100"/>
          <a:sy n="93" d="100"/>
        </p:scale>
        <p:origin x="1242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and purple background&#10;&#10;Description automatically generated">
            <a:extLst>
              <a:ext uri="{FF2B5EF4-FFF2-40B4-BE49-F238E27FC236}">
                <a16:creationId xmlns:a16="http://schemas.microsoft.com/office/drawing/2014/main" id="{C4AC5FAB-0FB8-4130-9B97-A42950E0C9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8365"/>
          <a:stretch/>
        </p:blipFill>
        <p:spPr>
          <a:xfrm>
            <a:off x="1234" y="573741"/>
            <a:ext cx="12190767" cy="6284952"/>
          </a:xfrm>
          <a:prstGeom prst="rect">
            <a:avLst/>
          </a:prstGeom>
        </p:spPr>
      </p:pic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8AC92E2A-E0E9-2F3C-E3B8-140EF3162B1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7892" y="4130380"/>
            <a:ext cx="6584949" cy="18118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4500"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sz="4500"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sz="4500"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sz="4500"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Headline</a:t>
            </a:r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8BAA31C4-89DC-3759-2A76-89E42A73C7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892" y="5954785"/>
            <a:ext cx="6584949" cy="55506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Subheading</a:t>
            </a:r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379A1DB9-C675-330F-AD53-938BF630DC7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85151" y="381094"/>
            <a:ext cx="3657600" cy="770911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100" b="1">
                <a:solidFill>
                  <a:schemeClr val="bg1"/>
                </a:solidFill>
              </a:defRPr>
            </a:lvl1pPr>
            <a:lvl2pPr marL="342900" indent="0" algn="r">
              <a:buFontTx/>
              <a:buNone/>
              <a:defRPr>
                <a:solidFill>
                  <a:schemeClr val="bg1"/>
                </a:solidFill>
              </a:defRPr>
            </a:lvl2pPr>
            <a:lvl3pPr marL="685800" indent="0" algn="r">
              <a:buFontTx/>
              <a:buNone/>
              <a:defRPr>
                <a:solidFill>
                  <a:schemeClr val="bg1"/>
                </a:solidFill>
              </a:defRPr>
            </a:lvl3pPr>
            <a:lvl4pPr marL="1028700" indent="0" algn="r">
              <a:buFontTx/>
              <a:buNone/>
              <a:defRPr>
                <a:solidFill>
                  <a:schemeClr val="bg1"/>
                </a:solidFill>
              </a:defRPr>
            </a:lvl4pPr>
            <a:lvl5pPr marL="1371600" indent="0" algn="r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Optional: Department/Team/Division/ Project Name Goes Here (Line breaks are automatic)</a:t>
            </a:r>
          </a:p>
        </p:txBody>
      </p:sp>
      <p:pic>
        <p:nvPicPr>
          <p:cNvPr id="8" name="Picture 7" descr="UHN Knockout Logo">
            <a:extLst>
              <a:ext uri="{FF2B5EF4-FFF2-40B4-BE49-F238E27FC236}">
                <a16:creationId xmlns:a16="http://schemas.microsoft.com/office/drawing/2014/main" id="{D3018FA9-3CE7-CB2E-C9F5-FF4D49616F4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04765" y="5981293"/>
            <a:ext cx="2769271" cy="711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4500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 Slide - 1 text and content block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white and grey background&#10;&#10;Description automatically generated">
            <a:extLst>
              <a:ext uri="{FF2B5EF4-FFF2-40B4-BE49-F238E27FC236}">
                <a16:creationId xmlns:a16="http://schemas.microsoft.com/office/drawing/2014/main" id="{42591D80-5D27-1158-8E87-650302D131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" y="0"/>
            <a:ext cx="12208013" cy="686839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201E741-1892-707F-D68A-AF489E9BD480}"/>
              </a:ext>
            </a:extLst>
          </p:cNvPr>
          <p:cNvSpPr txBox="1"/>
          <p:nvPr/>
        </p:nvSpPr>
        <p:spPr>
          <a:xfrm>
            <a:off x="204753" y="6347283"/>
            <a:ext cx="837617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ED0390D9-3D07-1F44-8BC0-191D2566A8C8}" type="slidenum">
              <a:rPr lang="en-US" sz="1067" b="1" smtClean="0">
                <a:solidFill>
                  <a:schemeClr val="bg2">
                    <a:lumMod val="50000"/>
                  </a:schemeClr>
                </a:solidFill>
              </a:rPr>
              <a:t>‹#›</a:t>
            </a:fld>
            <a:endParaRPr lang="en-US" sz="1067" b="1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4A28E2CF-C93F-87D0-9723-7A8A960CFA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916572" y="4155067"/>
            <a:ext cx="7222803" cy="1937012"/>
          </a:xfrm>
          <a:prstGeom prst="rect">
            <a:avLst/>
          </a:prstGeom>
        </p:spPr>
        <p:txBody>
          <a:bodyPr/>
          <a:lstStyle>
            <a:lvl1pPr>
              <a:defRPr sz="2133">
                <a:solidFill>
                  <a:srgbClr val="19295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solidFill>
                  <a:srgbClr val="19295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67">
                <a:solidFill>
                  <a:srgbClr val="19295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rgbClr val="19295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rgbClr val="19295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Content Placeholder 7">
            <a:extLst>
              <a:ext uri="{FF2B5EF4-FFF2-40B4-BE49-F238E27FC236}">
                <a16:creationId xmlns:a16="http://schemas.microsoft.com/office/drawing/2014/main" id="{376713CB-F4E0-FDDB-9FC3-2B67B7293BD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16572" y="1596569"/>
            <a:ext cx="7222803" cy="2431183"/>
          </a:xfrm>
          <a:prstGeom prst="rect">
            <a:avLst/>
          </a:prstGeom>
        </p:spPr>
        <p:txBody>
          <a:bodyPr/>
          <a:lstStyle>
            <a:lvl1pPr>
              <a:defRPr sz="2133">
                <a:solidFill>
                  <a:srgbClr val="19295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solidFill>
                  <a:srgbClr val="19295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67">
                <a:solidFill>
                  <a:srgbClr val="19295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rgbClr val="19295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rgbClr val="19295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itle 10">
            <a:extLst>
              <a:ext uri="{FF2B5EF4-FFF2-40B4-BE49-F238E27FC236}">
                <a16:creationId xmlns:a16="http://schemas.microsoft.com/office/drawing/2014/main" id="{DEF69408-9D08-1EE9-955D-3DC512F0B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561" y="492065"/>
            <a:ext cx="7549940" cy="977187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rgbClr val="19295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14ECFAEC-1BD8-C17F-6B35-46AB3185549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560" y="1596569"/>
            <a:ext cx="2557973" cy="44575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67">
                <a:solidFill>
                  <a:srgbClr val="19295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77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r>
              <a:rPr lang="en-US" sz="1867">
                <a:latin typeface="Arial" panose="020B0604020202020204" pitchFamily="34" charset="0"/>
                <a:cs typeface="Arial" panose="020B0604020202020204" pitchFamily="34" charset="0"/>
              </a:rPr>
              <a:t>Click to edit narrative statement.</a:t>
            </a:r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82FA626-50CF-74DC-F421-8FF1B824A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3561" y="6308727"/>
            <a:ext cx="6823444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Department or Project Name, Version or Date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14A90C-56EC-CBD1-3CC0-8A5BE785F23C}"/>
              </a:ext>
            </a:extLst>
          </p:cNvPr>
          <p:cNvSpPr txBox="1"/>
          <p:nvPr userDrawn="1"/>
        </p:nvSpPr>
        <p:spPr>
          <a:xfrm>
            <a:off x="204753" y="6347283"/>
            <a:ext cx="837617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ED0390D9-3D07-1F44-8BC0-191D2566A8C8}" type="slidenum">
              <a:rPr lang="en-US" sz="1067" b="1" smtClean="0">
                <a:solidFill>
                  <a:schemeClr val="bg2">
                    <a:lumMod val="50000"/>
                  </a:schemeClr>
                </a:solidFill>
              </a:rPr>
              <a:t>‹#›</a:t>
            </a:fld>
            <a:endParaRPr lang="en-US" sz="1067" b="1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Picture 4" descr="UHN Blue Logo">
            <a:extLst>
              <a:ext uri="{FF2B5EF4-FFF2-40B4-BE49-F238E27FC236}">
                <a16:creationId xmlns:a16="http://schemas.microsoft.com/office/drawing/2014/main" id="{70411047-31B2-F373-80E9-E545450F45F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04763" y="5984944"/>
            <a:ext cx="2769271" cy="711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481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6/17/2026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6/17/2026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6/17/2026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6/17/2026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6/17/2026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6/17/2026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6/17/2026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5BFC8-6B0F-7746-6FCC-BC0D221141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C4FA0C-E76B-6F8E-55F8-7FE3790F48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78629" y="345964"/>
            <a:ext cx="9013371" cy="2454512"/>
          </a:xfrm>
          <a:noFill/>
        </p:spPr>
        <p:txBody>
          <a:bodyPr>
            <a:normAutofit fontScale="77500" lnSpcReduction="20000"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From Minutes to Seconds: </a:t>
            </a:r>
          </a:p>
          <a:p>
            <a:r>
              <a:rPr lang="en-US" sz="4000" dirty="0">
                <a:solidFill>
                  <a:schemeClr val="tx1"/>
                </a:solidFill>
              </a:rPr>
              <a:t>Hybrid AI–Monte Carlo Dose Calculation for Real-Time Radiotherapy</a:t>
            </a:r>
          </a:p>
          <a:p>
            <a:endParaRPr lang="en-US" sz="2900" dirty="0">
              <a:solidFill>
                <a:schemeClr val="tx1"/>
              </a:solidFill>
            </a:endParaRPr>
          </a:p>
          <a:p>
            <a:r>
              <a:rPr lang="en-US" sz="2900" dirty="0">
                <a:solidFill>
                  <a:schemeClr val="tx1"/>
                </a:solidFill>
              </a:rPr>
              <a:t>Artificial Intelligence in Radiotherapy Symposium</a:t>
            </a:r>
            <a:br>
              <a:rPr lang="en-US" sz="2900" dirty="0">
                <a:solidFill>
                  <a:schemeClr val="tx1"/>
                </a:solidFill>
              </a:rPr>
            </a:br>
            <a:r>
              <a:rPr lang="en-US" sz="2900" dirty="0">
                <a:solidFill>
                  <a:schemeClr val="tx1"/>
                </a:solidFill>
              </a:rPr>
              <a:t>CAP Congress – Ottawa, Canada (June 2026)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type="title"/>
          </p:nvPr>
        </p:nvSpPr>
        <p:spPr>
          <a:xfrm>
            <a:off x="196673" y="3783127"/>
            <a:ext cx="7931327" cy="2901245"/>
          </a:xfrm>
        </p:spPr>
        <p:txBody>
          <a:bodyPr>
            <a:normAutofit/>
          </a:bodyPr>
          <a:lstStyle/>
          <a:p>
            <a:pPr algn="l"/>
            <a:r>
              <a:rPr sz="3200" dirty="0"/>
              <a:t>James Chow</a:t>
            </a:r>
            <a:r>
              <a:rPr lang="en-CA" sz="2400" baseline="30000" dirty="0"/>
              <a:t>1,2</a:t>
            </a:r>
            <a:br>
              <a:rPr lang="en-CA" sz="3600" baseline="30000" dirty="0"/>
            </a:br>
            <a:endParaRPr sz="3600" dirty="0"/>
          </a:p>
          <a:p>
            <a:pPr lvl="1" algn="l"/>
            <a:r>
              <a:rPr lang="en-CA" sz="2400" baseline="30000" dirty="0">
                <a:solidFill>
                  <a:schemeClr val="bg1"/>
                </a:solidFill>
                <a:latin typeface="+mn-lt"/>
              </a:rPr>
              <a:t>1</a:t>
            </a:r>
            <a:r>
              <a:rPr sz="2400" dirty="0">
                <a:solidFill>
                  <a:schemeClr val="bg1"/>
                </a:solidFill>
                <a:latin typeface="+mn-lt"/>
              </a:rPr>
              <a:t>University of Toronto</a:t>
            </a:r>
            <a:br>
              <a:rPr lang="en-CA" sz="2400" dirty="0">
                <a:solidFill>
                  <a:schemeClr val="bg1"/>
                </a:solidFill>
                <a:latin typeface="+mn-lt"/>
              </a:rPr>
            </a:br>
            <a:r>
              <a:rPr lang="en-CA" sz="2400" baseline="30000" dirty="0">
                <a:solidFill>
                  <a:schemeClr val="bg1"/>
                </a:solidFill>
                <a:latin typeface="+mn-lt"/>
              </a:rPr>
              <a:t>2</a:t>
            </a:r>
            <a:r>
              <a:rPr lang="en-CA" sz="2400" dirty="0">
                <a:solidFill>
                  <a:schemeClr val="bg1"/>
                </a:solidFill>
                <a:latin typeface="+mn-lt"/>
              </a:rPr>
              <a:t>University Health Network</a:t>
            </a:r>
            <a:endParaRPr sz="2400" dirty="0">
              <a:solidFill>
                <a:schemeClr val="bg1"/>
              </a:solidFill>
              <a:latin typeface="+mn-lt"/>
            </a:endParaRPr>
          </a:p>
          <a:p>
            <a:pPr lvl="1" algn="l"/>
            <a:endParaRPr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C8E8B8-47ED-2B96-6E0C-8B03AF7635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2713" y="5197384"/>
            <a:ext cx="2063350" cy="743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645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FC8735-FDA0-572F-1A1D-E1627B7BBE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B25FD7E-63DB-A740-6B44-424C6BCA42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11" name="Rectangle 3">
            <a:extLst>
              <a:ext uri="{FF2B5EF4-FFF2-40B4-BE49-F238E27FC236}">
                <a16:creationId xmlns:a16="http://schemas.microsoft.com/office/drawing/2014/main" id="{F1090856-1908-A51F-34BA-E9BFA443E7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205" y="751584"/>
            <a:ext cx="1052399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sz="4400" b="1" dirty="0"/>
              <a:t>Monte Carlo: Gold Standard</a:t>
            </a:r>
            <a:endParaRPr lang="en-US" altLang="en-US" sz="44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C1EB4-F0ED-CA77-522C-07DBA4DB7948}"/>
              </a:ext>
            </a:extLst>
          </p:cNvPr>
          <p:cNvSpPr txBox="1">
            <a:spLocks/>
          </p:cNvSpPr>
          <p:nvPr/>
        </p:nvSpPr>
        <p:spPr>
          <a:xfrm>
            <a:off x="647205" y="1886886"/>
            <a:ext cx="8229600" cy="263929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Physics-based modeling</a:t>
            </a:r>
          </a:p>
          <a:p>
            <a:r>
              <a:rPr lang="en-US" sz="4000" dirty="0"/>
              <a:t>Handles heterogeneity</a:t>
            </a:r>
          </a:p>
          <a:p>
            <a:r>
              <a:rPr lang="en-US" sz="4000" dirty="0"/>
              <a:t>Reference for validation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8C2032-4424-779E-FDCF-49723C5A1C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0260" y="1575253"/>
            <a:ext cx="5484951" cy="43800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F6AC8DD-2964-D403-3DE3-C8EC1D91BD92}"/>
              </a:ext>
            </a:extLst>
          </p:cNvPr>
          <p:cNvSpPr txBox="1"/>
          <p:nvPr/>
        </p:nvSpPr>
        <p:spPr>
          <a:xfrm>
            <a:off x="647205" y="5539824"/>
            <a:ext cx="568234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https://www.researchgate.net/figure/Dose-calculation-stage-in-Monte-Carlo-simulation-showing-phase-space-source-X-and-Y_fig2_344953788</a:t>
            </a:r>
          </a:p>
        </p:txBody>
      </p:sp>
    </p:spTree>
    <p:extLst>
      <p:ext uri="{BB962C8B-B14F-4D97-AF65-F5344CB8AC3E}">
        <p14:creationId xmlns:p14="http://schemas.microsoft.com/office/powerpoint/2010/main" val="38064032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2AC7C2-B575-00C5-D9DC-19A863854A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4F6B5C-A28E-B5C9-D30A-72F1D5819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E06ED402-2B8A-26FF-69EB-D02B626EA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dirty="0"/>
              <a:t>Why Dose Calculation Still Matters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6E066CC-642A-FB99-5563-52E9335CACCB}"/>
              </a:ext>
            </a:extLst>
          </p:cNvPr>
          <p:cNvSpPr txBox="1">
            <a:spLocks/>
          </p:cNvSpPr>
          <p:nvPr/>
        </p:nvSpPr>
        <p:spPr>
          <a:xfrm>
            <a:off x="1125415" y="1417638"/>
            <a:ext cx="8886092" cy="13774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Accurate dose is central to treatment quality</a:t>
            </a:r>
          </a:p>
          <a:p>
            <a:r>
              <a:rPr lang="en-US" dirty="0"/>
              <a:t>Precision radiotherapy depends on reliability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71EF7DD-007C-500C-FA0A-386CA9259EA3}"/>
              </a:ext>
            </a:extLst>
          </p:cNvPr>
          <p:cNvSpPr txBox="1">
            <a:spLocks/>
          </p:cNvSpPr>
          <p:nvPr/>
        </p:nvSpPr>
        <p:spPr>
          <a:xfrm>
            <a:off x="-1113692" y="27951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19295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The Core Problem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CD73738-1BA7-AF10-373B-3DB9F744135E}"/>
              </a:ext>
            </a:extLst>
          </p:cNvPr>
          <p:cNvSpPr txBox="1">
            <a:spLocks/>
          </p:cNvSpPr>
          <p:nvPr/>
        </p:nvSpPr>
        <p:spPr>
          <a:xfrm>
            <a:off x="1125414" y="3938100"/>
            <a:ext cx="10075985" cy="263183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Monte Carlo: accurate but slow</a:t>
            </a:r>
          </a:p>
          <a:p>
            <a:r>
              <a:rPr lang="en-US" dirty="0"/>
              <a:t>Analytical and semi-analytical models (PBC, CCC, AAA, AXB): fast but approximate</a:t>
            </a:r>
          </a:p>
          <a:p>
            <a:r>
              <a:rPr lang="en-US" dirty="0"/>
              <a:t>Persistent trade-off</a:t>
            </a:r>
          </a:p>
        </p:txBody>
      </p:sp>
    </p:spTree>
    <p:extLst>
      <p:ext uri="{BB962C8B-B14F-4D97-AF65-F5344CB8AC3E}">
        <p14:creationId xmlns:p14="http://schemas.microsoft.com/office/powerpoint/2010/main" val="4240922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75A5FC-173F-35DF-582B-899C954BEF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FA5D747-036A-266B-ACF8-AFFF2B3E7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A2358847-AB75-D2D2-E367-4D8EB3213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614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sz="4000" dirty="0"/>
              <a:t>Limitations of Monte Carlo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445FE6C-089F-F96A-F654-79DF627CDDE6}"/>
              </a:ext>
            </a:extLst>
          </p:cNvPr>
          <p:cNvSpPr txBox="1">
            <a:spLocks/>
          </p:cNvSpPr>
          <p:nvPr/>
        </p:nvSpPr>
        <p:spPr>
          <a:xfrm>
            <a:off x="457200" y="1600201"/>
            <a:ext cx="8229600" cy="309055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/>
              <a:t>High computational cost</a:t>
            </a:r>
          </a:p>
          <a:p>
            <a:r>
              <a:rPr lang="en-US" sz="3600" dirty="0"/>
              <a:t>Minutes per calculation</a:t>
            </a:r>
          </a:p>
          <a:p>
            <a:r>
              <a:rPr lang="en-US" sz="3600" dirty="0"/>
              <a:t>Not suitable for real-time workflows</a:t>
            </a:r>
          </a:p>
          <a:p>
            <a:r>
              <a:rPr lang="en-US" sz="3600" dirty="0"/>
              <a:t>Limited in </a:t>
            </a:r>
            <a:r>
              <a:rPr lang="en-US" sz="3600" dirty="0">
                <a:solidFill>
                  <a:srgbClr val="FF0000"/>
                </a:solidFill>
              </a:rPr>
              <a:t>adaptive radiotherapy</a:t>
            </a:r>
          </a:p>
        </p:txBody>
      </p:sp>
    </p:spTree>
    <p:extLst>
      <p:ext uri="{BB962C8B-B14F-4D97-AF65-F5344CB8AC3E}">
        <p14:creationId xmlns:p14="http://schemas.microsoft.com/office/powerpoint/2010/main" val="1506609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7E44FB-7F3A-0A26-B88E-CE9C3DC8CF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1E96BC5-C246-447C-320E-F82C8F05A1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FDC3C8B-55A0-9653-7C94-DA20087CCB3D}"/>
              </a:ext>
            </a:extLst>
          </p:cNvPr>
          <p:cNvSpPr txBox="1"/>
          <p:nvPr/>
        </p:nvSpPr>
        <p:spPr>
          <a:xfrm>
            <a:off x="825731" y="1419144"/>
            <a:ext cx="10540537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Adaptive radiotherapy (ART) adjusts the treatment plan during therapy.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It accounts for changes like tumor shrinkage or patient anatomy.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Imaging is used to monitor changes and update the plan.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This helps deliver radiation more accurately while protecting healthy tissue.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CFC8C84-A1BF-87B7-8ADC-05F1B7460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3783" y="27614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Adaptive Radiotherapy</a:t>
            </a:r>
            <a:endParaRPr sz="4000" dirty="0"/>
          </a:p>
        </p:txBody>
      </p:sp>
    </p:spTree>
    <p:extLst>
      <p:ext uri="{BB962C8B-B14F-4D97-AF65-F5344CB8AC3E}">
        <p14:creationId xmlns:p14="http://schemas.microsoft.com/office/powerpoint/2010/main" val="16423802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A8B874-908E-4278-741E-189596BB3A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5458425-4BA0-33F6-244A-CE3E5B51CE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2939E17-4494-B706-447E-EAB567F442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5049" y="959284"/>
            <a:ext cx="9147904" cy="493943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6B649FD-DF4D-C0A0-EEA7-BC4BA24C5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7698" y="3012"/>
            <a:ext cx="3942606" cy="1143000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ART Workflow </a:t>
            </a:r>
            <a:endParaRPr sz="4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6D4099-B88B-1C59-F091-BC76A6CD8DCC}"/>
              </a:ext>
            </a:extLst>
          </p:cNvPr>
          <p:cNvSpPr txBox="1"/>
          <p:nvPr/>
        </p:nvSpPr>
        <p:spPr>
          <a:xfrm>
            <a:off x="1805049" y="6121133"/>
            <a:ext cx="6103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https://doi.org/10.1016/j.semradonc.2019.02.004</a:t>
            </a:r>
          </a:p>
        </p:txBody>
      </p:sp>
    </p:spTree>
    <p:extLst>
      <p:ext uri="{BB962C8B-B14F-4D97-AF65-F5344CB8AC3E}">
        <p14:creationId xmlns:p14="http://schemas.microsoft.com/office/powerpoint/2010/main" val="3581565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24C02C-5C36-6B3E-6FE1-D0FBDD90B1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11E5C46-E34C-ED5C-74C2-0FB8D7E43C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0DFD192-FEC2-BC46-D85E-1C61E7A22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4400" dirty="0"/>
              <a:t>Clinical Need: Speed</a:t>
            </a:r>
            <a:endParaRPr sz="44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0F5FB16-D619-3E21-4288-256AA14B747F}"/>
              </a:ext>
            </a:extLst>
          </p:cNvPr>
          <p:cNvSpPr txBox="1">
            <a:spLocks/>
          </p:cNvSpPr>
          <p:nvPr/>
        </p:nvSpPr>
        <p:spPr>
          <a:xfrm>
            <a:off x="564077" y="1607314"/>
            <a:ext cx="9482448" cy="199090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Adaptive radiotherapy (online) requires real-time decisions</a:t>
            </a:r>
          </a:p>
          <a:p>
            <a:r>
              <a:rPr lang="en-US" sz="4000" dirty="0"/>
              <a:t>Patient on couch: limited time window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90C80B-21B1-504D-A399-646683992B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077" y="3906223"/>
            <a:ext cx="4154424" cy="23320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0F54C1-F1EF-4427-C259-8505523F65C7}"/>
              </a:ext>
            </a:extLst>
          </p:cNvPr>
          <p:cNvSpPr txBox="1"/>
          <p:nvPr/>
        </p:nvSpPr>
        <p:spPr>
          <a:xfrm>
            <a:off x="4895088" y="5252716"/>
            <a:ext cx="61036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https://health.economictimes.indiatimes.com/news/health-it/american-oncology-institute-hyderabad-launches-ai-driven-ethos-radiotherapy/101491205</a:t>
            </a:r>
          </a:p>
        </p:txBody>
      </p:sp>
    </p:spTree>
    <p:extLst>
      <p:ext uri="{BB962C8B-B14F-4D97-AF65-F5344CB8AC3E}">
        <p14:creationId xmlns:p14="http://schemas.microsoft.com/office/powerpoint/2010/main" val="4159735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808EE7-4CEA-1F2E-B4A9-61F0B4DE16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EB92A95-F163-A782-EE94-279D19AE9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1BE7A84-0DC3-A1DD-FC6B-81A4C6A26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sz="4400" dirty="0"/>
              <a:t>Enter AI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F7D3064-3D7E-15B7-40A2-422659BD6FD8}"/>
              </a:ext>
            </a:extLst>
          </p:cNvPr>
          <p:cNvSpPr txBox="1">
            <a:spLocks/>
          </p:cNvSpPr>
          <p:nvPr/>
        </p:nvSpPr>
        <p:spPr>
          <a:xfrm>
            <a:off x="457200" y="1607313"/>
            <a:ext cx="8229600" cy="224029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Learns dose patterns from data</a:t>
            </a:r>
          </a:p>
          <a:p>
            <a:r>
              <a:rPr lang="en-US" sz="4000" dirty="0"/>
              <a:t>Predicts dose in seconds</a:t>
            </a:r>
          </a:p>
          <a:p>
            <a:r>
              <a:rPr lang="en-US" sz="4000" dirty="0"/>
              <a:t>Enables rapid workflow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317A4E-CAEB-CAD2-1B5F-9C37DF279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5160" y="3103038"/>
            <a:ext cx="4572000" cy="2133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A80E7DD-161B-448E-E234-10276D239066}"/>
              </a:ext>
            </a:extLst>
          </p:cNvPr>
          <p:cNvSpPr txBox="1"/>
          <p:nvPr/>
        </p:nvSpPr>
        <p:spPr>
          <a:xfrm>
            <a:off x="7200172" y="5343329"/>
            <a:ext cx="43669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https://labs.utsouthwestern.edu/maia-lab/research/treatment-planning</a:t>
            </a:r>
          </a:p>
        </p:txBody>
      </p:sp>
    </p:spTree>
    <p:extLst>
      <p:ext uri="{BB962C8B-B14F-4D97-AF65-F5344CB8AC3E}">
        <p14:creationId xmlns:p14="http://schemas.microsoft.com/office/powerpoint/2010/main" val="11761484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04A3A3-3132-6570-0C1A-67B51683C2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D3967B1-56B5-DD2B-51E0-068717F0A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492125"/>
            <a:ext cx="6026295" cy="977900"/>
          </a:xfrm>
        </p:spPr>
        <p:txBody>
          <a:bodyPr>
            <a:normAutofit/>
          </a:bodyPr>
          <a:lstStyle/>
          <a:p>
            <a:pPr algn="l"/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AI for Dose Prediction</a:t>
            </a:r>
            <a:endParaRPr lang="en-US" sz="4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53DFD65-4F21-484E-C38D-49B987CAC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EA12DC6-82FE-E702-DF88-46BFC4B57C93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25086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Deep learning models (e.g., U-Net)</a:t>
            </a:r>
          </a:p>
          <a:p>
            <a:r>
              <a:rPr lang="en-US" sz="4000" dirty="0"/>
              <a:t>Input: CT + beam</a:t>
            </a:r>
          </a:p>
          <a:p>
            <a:r>
              <a:rPr lang="en-US" sz="4000" dirty="0"/>
              <a:t>Output: 3D dose</a:t>
            </a:r>
          </a:p>
        </p:txBody>
      </p:sp>
    </p:spTree>
    <p:extLst>
      <p:ext uri="{BB962C8B-B14F-4D97-AF65-F5344CB8AC3E}">
        <p14:creationId xmlns:p14="http://schemas.microsoft.com/office/powerpoint/2010/main" val="193628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558BEE-90EC-3644-46C9-63B95995D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9AD9DD8-0D2A-0F15-BC3C-055FA2697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33A7C1C-F395-A6E4-D6FD-BF3288EC47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405" y="333411"/>
            <a:ext cx="9983190" cy="547979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F0B531A-02A9-40CD-0358-1FCA3E81CB52}"/>
              </a:ext>
            </a:extLst>
          </p:cNvPr>
          <p:cNvSpPr txBox="1"/>
          <p:nvPr/>
        </p:nvSpPr>
        <p:spPr>
          <a:xfrm>
            <a:off x="1096256" y="5940917"/>
            <a:ext cx="61039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https://link.springer.com/article/10.1038/s41598-026-43192-6/figures/1</a:t>
            </a:r>
          </a:p>
        </p:txBody>
      </p:sp>
    </p:spTree>
    <p:extLst>
      <p:ext uri="{BB962C8B-B14F-4D97-AF65-F5344CB8AC3E}">
        <p14:creationId xmlns:p14="http://schemas.microsoft.com/office/powerpoint/2010/main" val="38368951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CD80AB-B426-063D-0D8C-88F282B07A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63B34EBA-06F5-82E5-B6BF-CC560ADBC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492125"/>
            <a:ext cx="6026295" cy="977900"/>
          </a:xfrm>
        </p:spPr>
        <p:txBody>
          <a:bodyPr>
            <a:normAutofit/>
          </a:bodyPr>
          <a:lstStyle/>
          <a:p>
            <a:pPr algn="l"/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AI Performance</a:t>
            </a:r>
            <a:endParaRPr lang="en-US" sz="4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DBDECB1-109E-2B9D-8B2B-661D13951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B8E8A4-CD05-1A6D-BE5C-37F052E433F7}"/>
              </a:ext>
            </a:extLst>
          </p:cNvPr>
          <p:cNvSpPr txBox="1">
            <a:spLocks/>
          </p:cNvSpPr>
          <p:nvPr/>
        </p:nvSpPr>
        <p:spPr>
          <a:xfrm>
            <a:off x="623887" y="1600200"/>
            <a:ext cx="8229600" cy="25086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Fast inference</a:t>
            </a:r>
          </a:p>
          <a:p>
            <a:r>
              <a:rPr lang="en-US" sz="4000" dirty="0"/>
              <a:t>Reasonable accuracy</a:t>
            </a:r>
          </a:p>
          <a:p>
            <a:r>
              <a:rPr lang="en-US" sz="4000" dirty="0"/>
              <a:t>Useful for planning support</a:t>
            </a:r>
          </a:p>
        </p:txBody>
      </p:sp>
    </p:spTree>
    <p:extLst>
      <p:ext uri="{BB962C8B-B14F-4D97-AF65-F5344CB8AC3E}">
        <p14:creationId xmlns:p14="http://schemas.microsoft.com/office/powerpoint/2010/main" val="3209131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7E3DC1-9697-FFBA-172D-2A80FFBE6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D52F394B-B69D-551D-8947-DF217EF0B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591" y="61801"/>
            <a:ext cx="8618221" cy="9779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dirty="0">
                <a:solidFill>
                  <a:schemeClr val="tx1"/>
                </a:solidFill>
              </a:rPr>
              <a:t>University Health Network (UHN)</a:t>
            </a:r>
            <a:endParaRPr sz="4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39981D2-0068-CF9D-30A0-DA0D96B0F1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4941AB4-07D5-22FC-2141-4DBC61376064}"/>
              </a:ext>
            </a:extLst>
          </p:cNvPr>
          <p:cNvSpPr txBox="1"/>
          <p:nvPr/>
        </p:nvSpPr>
        <p:spPr>
          <a:xfrm>
            <a:off x="588981" y="1552715"/>
            <a:ext cx="5507019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#1 research hospital in Canada (since 2011)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~$599M annual research spending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UHN hospitals include #2 ranked hospital worldwide (2026)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~24,000+ staff and 2,000+ physicians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92DD876-A08B-1A29-1A12-5EE95FF56EEC}"/>
              </a:ext>
            </a:extLst>
          </p:cNvPr>
          <p:cNvSpPr txBox="1"/>
          <p:nvPr/>
        </p:nvSpPr>
        <p:spPr>
          <a:xfrm>
            <a:off x="588981" y="5728760"/>
            <a:ext cx="636314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https://www.uhn.ca/corporate/AboutUHN/Pages/uhn_at_a_glance.aspx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D27E4DC-20D9-0B97-EFF7-8A114DF2B56F}"/>
              </a:ext>
            </a:extLst>
          </p:cNvPr>
          <p:cNvSpPr txBox="1"/>
          <p:nvPr/>
        </p:nvSpPr>
        <p:spPr>
          <a:xfrm>
            <a:off x="588981" y="6078507"/>
            <a:ext cx="63631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https://www.uhnresearch.ca/news/12-04-2025/uhn-is-canadas-1-research-hospital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F8407F4-36EE-954B-3F2C-860F70D851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3046" y="1415255"/>
            <a:ext cx="5609716" cy="3711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217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E333B8-F60D-34BF-F2BC-42A2DC1BC7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DE42A12B-CB36-4FA6-9DBD-6957437E2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492125"/>
            <a:ext cx="6026295" cy="977900"/>
          </a:xfrm>
        </p:spPr>
        <p:txBody>
          <a:bodyPr>
            <a:normAutofit/>
          </a:bodyPr>
          <a:lstStyle/>
          <a:p>
            <a:pPr algn="l"/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Limitations of AI</a:t>
            </a:r>
            <a:endParaRPr lang="en-US" sz="4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FF7AB6-94AC-E97E-4879-E86EA11E99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38344DA-520D-D984-0C23-7F8980D5720E}"/>
              </a:ext>
            </a:extLst>
          </p:cNvPr>
          <p:cNvSpPr txBox="1">
            <a:spLocks/>
          </p:cNvSpPr>
          <p:nvPr/>
        </p:nvSpPr>
        <p:spPr>
          <a:xfrm>
            <a:off x="623887" y="1600200"/>
            <a:ext cx="8229600" cy="25086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Generalization issues</a:t>
            </a:r>
          </a:p>
          <a:p>
            <a:r>
              <a:rPr lang="en-US" sz="4000" dirty="0"/>
              <a:t>No direct physics</a:t>
            </a:r>
          </a:p>
          <a:p>
            <a:r>
              <a:rPr lang="en-US" sz="4000" dirty="0"/>
              <a:t>Uncertainty in new cases</a:t>
            </a:r>
          </a:p>
        </p:txBody>
      </p:sp>
    </p:spTree>
    <p:extLst>
      <p:ext uri="{BB962C8B-B14F-4D97-AF65-F5344CB8AC3E}">
        <p14:creationId xmlns:p14="http://schemas.microsoft.com/office/powerpoint/2010/main" val="24931466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9E703B-3601-FB47-A673-4F10D865B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B7FD457-85CC-597C-322A-9CB8B697C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492125"/>
            <a:ext cx="6026295" cy="977900"/>
          </a:xfrm>
        </p:spPr>
        <p:txBody>
          <a:bodyPr>
            <a:normAutofit/>
          </a:bodyPr>
          <a:lstStyle/>
          <a:p>
            <a:pPr algn="l"/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Key Idea</a:t>
            </a:r>
            <a:endParaRPr lang="en-US" sz="4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AE590EE-0598-B43E-0B05-4774EDC709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BC62AE4-523F-F2F3-CDA1-AE63B999EBA2}"/>
              </a:ext>
            </a:extLst>
          </p:cNvPr>
          <p:cNvSpPr txBox="1">
            <a:spLocks/>
          </p:cNvSpPr>
          <p:nvPr/>
        </p:nvSpPr>
        <p:spPr>
          <a:xfrm>
            <a:off x="623887" y="1600200"/>
            <a:ext cx="4660632" cy="18288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Not AI or MC</a:t>
            </a:r>
          </a:p>
          <a:p>
            <a:r>
              <a:rPr lang="en-US" sz="4000" dirty="0"/>
              <a:t>But AI + MC</a:t>
            </a:r>
          </a:p>
        </p:txBody>
      </p:sp>
    </p:spTree>
    <p:extLst>
      <p:ext uri="{BB962C8B-B14F-4D97-AF65-F5344CB8AC3E}">
        <p14:creationId xmlns:p14="http://schemas.microsoft.com/office/powerpoint/2010/main" val="25782318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E97242-7850-6A59-1843-7851584B5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F52DA65-C240-DE11-C4C5-4FEF9C8EC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492125"/>
            <a:ext cx="6026295" cy="977900"/>
          </a:xfrm>
        </p:spPr>
        <p:txBody>
          <a:bodyPr>
            <a:normAutofit fontScale="90000"/>
          </a:bodyPr>
          <a:lstStyle/>
          <a:p>
            <a:pPr algn="l"/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Hybrid AI–MC Framework</a:t>
            </a:r>
            <a:endParaRPr lang="en-US" sz="4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B0B9544-2C18-035A-A17F-F9EAD5A52B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AC4CC3A-7FE2-DFA0-6B6B-41E8BCF179E9}"/>
              </a:ext>
            </a:extLst>
          </p:cNvPr>
          <p:cNvSpPr txBox="1">
            <a:spLocks/>
          </p:cNvSpPr>
          <p:nvPr/>
        </p:nvSpPr>
        <p:spPr>
          <a:xfrm>
            <a:off x="623886" y="1600200"/>
            <a:ext cx="8524017" cy="273429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AI: fast full dose</a:t>
            </a:r>
          </a:p>
          <a:p>
            <a:r>
              <a:rPr lang="en-US" sz="4000" dirty="0"/>
              <a:t>MC: selective verification</a:t>
            </a:r>
          </a:p>
          <a:p>
            <a:r>
              <a:rPr lang="en-US" sz="4000" dirty="0"/>
              <a:t>Combined accuracy and speed</a:t>
            </a:r>
          </a:p>
        </p:txBody>
      </p:sp>
    </p:spTree>
    <p:extLst>
      <p:ext uri="{BB962C8B-B14F-4D97-AF65-F5344CB8AC3E}">
        <p14:creationId xmlns:p14="http://schemas.microsoft.com/office/powerpoint/2010/main" val="11196625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8C2E81-D138-E057-0D17-2BC62E2AF5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98333D5-ABF4-E21D-4E41-C635BEE50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492125"/>
            <a:ext cx="6026295" cy="977900"/>
          </a:xfrm>
        </p:spPr>
        <p:txBody>
          <a:bodyPr>
            <a:normAutofit/>
          </a:bodyPr>
          <a:lstStyle/>
          <a:p>
            <a:pPr algn="l"/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Workflow</a:t>
            </a:r>
            <a:endParaRPr lang="en-US" sz="4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9C82DAB-17A0-EB70-32DA-1A7AC6BD4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5043331-39BD-522C-FCA6-4A23B6224C1C}"/>
              </a:ext>
            </a:extLst>
          </p:cNvPr>
          <p:cNvSpPr txBox="1">
            <a:spLocks/>
          </p:cNvSpPr>
          <p:nvPr/>
        </p:nvSpPr>
        <p:spPr>
          <a:xfrm>
            <a:off x="508073" y="1470025"/>
            <a:ext cx="8524017" cy="223113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/>
              <a:t>Imaging → AI dose prediction → identify critical regions → MC refinement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FB38A0-0525-C35F-14BB-10FD03B9E5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7327" y="2277753"/>
            <a:ext cx="4106600" cy="3429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E01F5E-D319-C036-7521-CB67B1E288F0}"/>
              </a:ext>
            </a:extLst>
          </p:cNvPr>
          <p:cNvSpPr txBox="1"/>
          <p:nvPr/>
        </p:nvSpPr>
        <p:spPr>
          <a:xfrm>
            <a:off x="6583680" y="5280774"/>
            <a:ext cx="36888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https://www.preprints.org/manuscript/202509.2179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5AC2EAF-6A9C-17CD-FE82-CFDABA7365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096" y="2770842"/>
            <a:ext cx="3267975" cy="366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3836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B3A37F-8941-0E61-482D-C1901FDD33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8D7B17F-F92D-1EF6-CF23-990055A36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492125"/>
            <a:ext cx="6026295" cy="977900"/>
          </a:xfrm>
        </p:spPr>
        <p:txBody>
          <a:bodyPr>
            <a:normAutofit fontScale="90000"/>
          </a:bodyPr>
          <a:lstStyle/>
          <a:p>
            <a:pPr algn="l"/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From Minutes to Seconds</a:t>
            </a:r>
            <a:endParaRPr lang="en-US" sz="4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25A19A5-54E6-F336-2522-57A3EBCFA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9CF3106-FC8B-184C-61CE-A21E9BA9379E}"/>
              </a:ext>
            </a:extLst>
          </p:cNvPr>
          <p:cNvSpPr txBox="1">
            <a:spLocks/>
          </p:cNvSpPr>
          <p:nvPr/>
        </p:nvSpPr>
        <p:spPr>
          <a:xfrm>
            <a:off x="623886" y="1600199"/>
            <a:ext cx="8524017" cy="231865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AI enables rapid estimation</a:t>
            </a:r>
          </a:p>
          <a:p>
            <a:r>
              <a:rPr lang="en-US" sz="4000" dirty="0"/>
              <a:t>MC used only where needed</a:t>
            </a:r>
          </a:p>
          <a:p>
            <a:r>
              <a:rPr lang="en-US" sz="4000" dirty="0"/>
              <a:t>Significant time reduction</a:t>
            </a:r>
          </a:p>
        </p:txBody>
      </p:sp>
    </p:spTree>
    <p:extLst>
      <p:ext uri="{BB962C8B-B14F-4D97-AF65-F5344CB8AC3E}">
        <p14:creationId xmlns:p14="http://schemas.microsoft.com/office/powerpoint/2010/main" val="36259386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0AA3FB-1ACA-B9BA-9B01-D233E2DB2C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23291AB-7AC0-02F5-8659-9AC2650B0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492125"/>
            <a:ext cx="6026295" cy="977900"/>
          </a:xfrm>
        </p:spPr>
        <p:txBody>
          <a:bodyPr>
            <a:normAutofit/>
          </a:bodyPr>
          <a:lstStyle/>
          <a:p>
            <a:pPr algn="l"/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Clinical Scenario</a:t>
            </a:r>
            <a:endParaRPr lang="en-US" sz="4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BFD978E-F3EB-8F8A-ACE3-8BF518A8C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C47EF49-5A25-54E3-B976-355EEEEE007F}"/>
              </a:ext>
            </a:extLst>
          </p:cNvPr>
          <p:cNvSpPr txBox="1">
            <a:spLocks/>
          </p:cNvSpPr>
          <p:nvPr/>
        </p:nvSpPr>
        <p:spPr>
          <a:xfrm>
            <a:off x="623886" y="1600199"/>
            <a:ext cx="8524017" cy="231865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On-couch adaptive radiotherapy</a:t>
            </a:r>
          </a:p>
          <a:p>
            <a:r>
              <a:rPr lang="en-US" sz="4000" dirty="0"/>
              <a:t>AI gives instant estimate</a:t>
            </a:r>
          </a:p>
          <a:p>
            <a:r>
              <a:rPr lang="en-US" sz="4000" dirty="0"/>
              <a:t>MC confirms critical regions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2742E7-E9E5-E942-1C0B-5DEF2D89A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3314" y="2759527"/>
            <a:ext cx="5123031" cy="30001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46BD949-4C0F-B2F5-D317-34BE841495BF}"/>
              </a:ext>
            </a:extLst>
          </p:cNvPr>
          <p:cNvSpPr txBox="1"/>
          <p:nvPr/>
        </p:nvSpPr>
        <p:spPr>
          <a:xfrm>
            <a:off x="1567544" y="5168866"/>
            <a:ext cx="58226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https://www.iba-dosimetry.com/product/myqa-ion-radiation-therapy</a:t>
            </a:r>
          </a:p>
        </p:txBody>
      </p:sp>
    </p:spTree>
    <p:extLst>
      <p:ext uri="{BB962C8B-B14F-4D97-AF65-F5344CB8AC3E}">
        <p14:creationId xmlns:p14="http://schemas.microsoft.com/office/powerpoint/2010/main" val="13357198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7DE0EC-DE59-878F-A683-F4137AC9AD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D2A5681-A004-F2DF-9499-711B22F9C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492125"/>
            <a:ext cx="6026295" cy="977900"/>
          </a:xfrm>
        </p:spPr>
        <p:txBody>
          <a:bodyPr>
            <a:normAutofit/>
          </a:bodyPr>
          <a:lstStyle/>
          <a:p>
            <a:pPr algn="l"/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Applications</a:t>
            </a:r>
            <a:endParaRPr lang="en-US" sz="4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74EB6C1-9959-ACF2-DC7F-BFBC4EABA2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6684C63-05DE-9A28-7AF3-9084B1458DF9}"/>
              </a:ext>
            </a:extLst>
          </p:cNvPr>
          <p:cNvSpPr txBox="1">
            <a:spLocks/>
          </p:cNvSpPr>
          <p:nvPr/>
        </p:nvSpPr>
        <p:spPr>
          <a:xfrm>
            <a:off x="623886" y="1600199"/>
            <a:ext cx="8524017" cy="231865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Adaptive radiotherapy</a:t>
            </a:r>
          </a:p>
          <a:p>
            <a:r>
              <a:rPr lang="en-US" sz="4000" dirty="0"/>
              <a:t>Treatment planning</a:t>
            </a:r>
          </a:p>
          <a:p>
            <a:r>
              <a:rPr lang="en-US" sz="4000" dirty="0"/>
              <a:t>Quality assurance</a:t>
            </a:r>
          </a:p>
        </p:txBody>
      </p:sp>
    </p:spTree>
    <p:extLst>
      <p:ext uri="{BB962C8B-B14F-4D97-AF65-F5344CB8AC3E}">
        <p14:creationId xmlns:p14="http://schemas.microsoft.com/office/powerpoint/2010/main" val="18131920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1D862E-3996-F596-4DD0-716C570BCD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678EA296-6F06-0A76-523F-D8799DFC6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492125"/>
            <a:ext cx="6026295" cy="977900"/>
          </a:xfrm>
        </p:spPr>
        <p:txBody>
          <a:bodyPr>
            <a:normAutofit/>
          </a:bodyPr>
          <a:lstStyle/>
          <a:p>
            <a:pPr algn="l"/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Uncertainty &amp; Safety</a:t>
            </a:r>
            <a:endParaRPr lang="en-US" sz="4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7D59F6-58FD-E7E9-913D-4EBF3CFDCD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DD67FEC-5C83-59C2-3054-2B0112D50444}"/>
              </a:ext>
            </a:extLst>
          </p:cNvPr>
          <p:cNvSpPr txBox="1">
            <a:spLocks/>
          </p:cNvSpPr>
          <p:nvPr/>
        </p:nvSpPr>
        <p:spPr>
          <a:xfrm>
            <a:off x="623886" y="1600199"/>
            <a:ext cx="8524017" cy="231865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/>
              <a:t>AI: </a:t>
            </a:r>
            <a:r>
              <a:rPr lang="en-US" sz="4000" dirty="0"/>
              <a:t>uncertainty estimation</a:t>
            </a:r>
          </a:p>
          <a:p>
            <a:r>
              <a:rPr lang="en-US" sz="4000" dirty="0"/>
              <a:t>MC: ensures reliability</a:t>
            </a:r>
          </a:p>
          <a:p>
            <a:r>
              <a:rPr lang="en-US" sz="4000" dirty="0"/>
              <a:t>Hybrid: improves confidence</a:t>
            </a:r>
          </a:p>
        </p:txBody>
      </p:sp>
    </p:spTree>
    <p:extLst>
      <p:ext uri="{BB962C8B-B14F-4D97-AF65-F5344CB8AC3E}">
        <p14:creationId xmlns:p14="http://schemas.microsoft.com/office/powerpoint/2010/main" val="18004527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F62CE8-0174-80FE-A416-038E9AD2F1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12464A7-804A-72BF-3039-F600C270C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492125"/>
            <a:ext cx="6026295" cy="977900"/>
          </a:xfrm>
        </p:spPr>
        <p:txBody>
          <a:bodyPr>
            <a:normAutofit/>
          </a:bodyPr>
          <a:lstStyle/>
          <a:p>
            <a:pPr algn="l"/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Key Advantage</a:t>
            </a:r>
            <a:endParaRPr lang="en-US" sz="4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F1FE19B-E3D8-7B5D-6AF1-23618E353B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49EE9F0-B588-D1C4-5362-607B1AE6660E}"/>
              </a:ext>
            </a:extLst>
          </p:cNvPr>
          <p:cNvSpPr txBox="1">
            <a:spLocks/>
          </p:cNvSpPr>
          <p:nvPr/>
        </p:nvSpPr>
        <p:spPr>
          <a:xfrm>
            <a:off x="623886" y="1600199"/>
            <a:ext cx="8524017" cy="231865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From minutes to seconds</a:t>
            </a:r>
          </a:p>
          <a:p>
            <a:r>
              <a:rPr lang="en-US" sz="4000" dirty="0"/>
              <a:t>Maintain physical accuracy</a:t>
            </a:r>
          </a:p>
        </p:txBody>
      </p:sp>
    </p:spTree>
    <p:extLst>
      <p:ext uri="{BB962C8B-B14F-4D97-AF65-F5344CB8AC3E}">
        <p14:creationId xmlns:p14="http://schemas.microsoft.com/office/powerpoint/2010/main" val="22504612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273376-BD3A-46FB-8EE3-1FECA5B002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9BF4229-CB2B-7174-D035-42A97FBD4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492125"/>
            <a:ext cx="7889177" cy="977900"/>
          </a:xfrm>
        </p:spPr>
        <p:txBody>
          <a:bodyPr>
            <a:noAutofit/>
          </a:bodyPr>
          <a:lstStyle/>
          <a:p>
            <a:pPr algn="l"/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Limitations &amp; Challenges</a:t>
            </a:r>
            <a:endParaRPr lang="en-US" sz="4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4DC7031-C8EB-709C-A7FA-E680B08E61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F78B903-E4D1-0AF7-6D64-F0CE54C2325D}"/>
              </a:ext>
            </a:extLst>
          </p:cNvPr>
          <p:cNvSpPr txBox="1">
            <a:spLocks/>
          </p:cNvSpPr>
          <p:nvPr/>
        </p:nvSpPr>
        <p:spPr>
          <a:xfrm>
            <a:off x="623886" y="1600199"/>
            <a:ext cx="8524017" cy="435512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Data dependence</a:t>
            </a:r>
          </a:p>
          <a:p>
            <a:r>
              <a:rPr lang="en-US" sz="4000" dirty="0"/>
              <a:t>Domain shift</a:t>
            </a:r>
          </a:p>
          <a:p>
            <a:pPr lvl="1"/>
            <a:r>
              <a:rPr lang="en-US" sz="3600" dirty="0"/>
              <a:t>Differences in anatomy, imaging characteristics, treatment setups and materials properties</a:t>
            </a:r>
          </a:p>
          <a:p>
            <a:r>
              <a:rPr lang="en-US" sz="4000" dirty="0"/>
              <a:t>Model maintenance</a:t>
            </a:r>
          </a:p>
        </p:txBody>
      </p:sp>
    </p:spTree>
    <p:extLst>
      <p:ext uri="{BB962C8B-B14F-4D97-AF65-F5344CB8AC3E}">
        <p14:creationId xmlns:p14="http://schemas.microsoft.com/office/powerpoint/2010/main" val="3699813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27F8E8-8DAA-7492-92C0-3A86A00B06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11090E3-AA0F-15A8-B7BB-D08171F75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6979" y="61801"/>
            <a:ext cx="9478833" cy="9779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dirty="0">
                <a:solidFill>
                  <a:schemeClr val="tx1"/>
                </a:solidFill>
              </a:rPr>
              <a:t>Princess Margaret Cancer Centre (PM)</a:t>
            </a:r>
            <a:endParaRPr sz="4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26FA77F-3C0B-FE81-12F1-F5B515BFAC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32E4024-9004-4E26-1BA1-3BA811CEAB05}"/>
              </a:ext>
            </a:extLst>
          </p:cNvPr>
          <p:cNvSpPr txBox="1"/>
          <p:nvPr/>
        </p:nvSpPr>
        <p:spPr>
          <a:xfrm>
            <a:off x="588981" y="1659285"/>
            <a:ext cx="5507019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Top 10 globally in oncology (Newsweek World’s Best Specialized Hospitals 2026)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#1 cancer centre in Canada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~20,000 new cancer patients/year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~279,000 clinic &amp; virtual visits/year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~$298M annual research funding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BC9CA58-2BAA-9519-9464-E7CF4FE34CC6}"/>
              </a:ext>
            </a:extLst>
          </p:cNvPr>
          <p:cNvSpPr txBox="1"/>
          <p:nvPr/>
        </p:nvSpPr>
        <p:spPr>
          <a:xfrm>
            <a:off x="588981" y="6211424"/>
            <a:ext cx="63631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https://www.uhnresearch.ca/news/12-04-2025/uhn-is-canadas-1-research-hospital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ECC896-2EA9-8B15-C93F-3F9FB7BD5E71}"/>
              </a:ext>
            </a:extLst>
          </p:cNvPr>
          <p:cNvSpPr txBox="1"/>
          <p:nvPr/>
        </p:nvSpPr>
        <p:spPr>
          <a:xfrm>
            <a:off x="588981" y="5706494"/>
            <a:ext cx="61049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https://www.uhn.ca/corporate/News/PressReleases/Pages/canadian-hospital-now-ranked-2-in-the-world.aspx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57025C-31A0-9432-1F8B-9035141517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904" y="1869274"/>
            <a:ext cx="5334000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6709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91AB32-9132-B011-7772-6AB11A04F6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59DC28F-07FB-25DD-58F5-779EF335C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492125"/>
            <a:ext cx="6026295" cy="977900"/>
          </a:xfrm>
        </p:spPr>
        <p:txBody>
          <a:bodyPr>
            <a:normAutofit/>
          </a:bodyPr>
          <a:lstStyle/>
          <a:p>
            <a:pPr algn="l"/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Future Directions</a:t>
            </a:r>
            <a:endParaRPr lang="en-US" sz="4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BFD5A9D-C5FD-8DF3-A3D4-088CAF4E68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8FEDA1C-C532-D5E1-FBE9-E751083F569E}"/>
              </a:ext>
            </a:extLst>
          </p:cNvPr>
          <p:cNvSpPr txBox="1">
            <a:spLocks/>
          </p:cNvSpPr>
          <p:nvPr/>
        </p:nvSpPr>
        <p:spPr>
          <a:xfrm>
            <a:off x="623886" y="1600199"/>
            <a:ext cx="8524017" cy="266304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Physics-informed AI</a:t>
            </a:r>
          </a:p>
          <a:p>
            <a:r>
              <a:rPr lang="en-US" sz="4000" dirty="0"/>
              <a:t>Proton therapy</a:t>
            </a:r>
          </a:p>
          <a:p>
            <a:r>
              <a:rPr lang="en-US" sz="4000" dirty="0"/>
              <a:t>Real-time adaptive workflows</a:t>
            </a:r>
          </a:p>
        </p:txBody>
      </p:sp>
    </p:spTree>
    <p:extLst>
      <p:ext uri="{BB962C8B-B14F-4D97-AF65-F5344CB8AC3E}">
        <p14:creationId xmlns:p14="http://schemas.microsoft.com/office/powerpoint/2010/main" val="1730884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B15057-CCF9-9B58-84E9-040E0CAAF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4331F3B-AB04-4144-C1BB-3BB660DAE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492125"/>
            <a:ext cx="6026295" cy="977900"/>
          </a:xfrm>
        </p:spPr>
        <p:txBody>
          <a:bodyPr>
            <a:normAutofit/>
          </a:bodyPr>
          <a:lstStyle/>
          <a:p>
            <a:pPr algn="l"/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Take-Home Messages</a:t>
            </a:r>
            <a:endParaRPr lang="en-US" sz="4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15804E-0E4B-DF2D-B640-9D8870BEF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84DA415-0622-3C3A-4495-19E05ED3A497}"/>
              </a:ext>
            </a:extLst>
          </p:cNvPr>
          <p:cNvSpPr txBox="1">
            <a:spLocks/>
          </p:cNvSpPr>
          <p:nvPr/>
        </p:nvSpPr>
        <p:spPr>
          <a:xfrm>
            <a:off x="623886" y="1600199"/>
            <a:ext cx="8524017" cy="266304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MC = accuracy</a:t>
            </a:r>
          </a:p>
          <a:p>
            <a:r>
              <a:rPr lang="en-US" sz="4000" dirty="0"/>
              <a:t>AI = speed</a:t>
            </a:r>
          </a:p>
          <a:p>
            <a:r>
              <a:rPr lang="en-US" sz="4000" dirty="0"/>
              <a:t>Hybrid = future</a:t>
            </a:r>
          </a:p>
        </p:txBody>
      </p:sp>
    </p:spTree>
    <p:extLst>
      <p:ext uri="{BB962C8B-B14F-4D97-AF65-F5344CB8AC3E}">
        <p14:creationId xmlns:p14="http://schemas.microsoft.com/office/powerpoint/2010/main" val="24086622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A014C3-FDB1-07FB-84EC-19761B22B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7AFEA-0A52-FF58-36B0-4629A1E05C3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23888" y="2297723"/>
            <a:ext cx="10161343" cy="3657600"/>
          </a:xfrm>
        </p:spPr>
        <p:txBody>
          <a:bodyPr/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 are grateful to the Natural Sciences and Engineering Research Council of Canada (NSERC) Discovery Grant Program for funding this project.</a:t>
            </a:r>
          </a:p>
          <a:p>
            <a:endParaRPr lang="en-CA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27CFFAB-4C6C-06A0-DC25-CFE10A18A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492125"/>
            <a:ext cx="10876451" cy="977900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Acknowledgment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E9A5ECC-5066-ECB2-46B3-8596C25D2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4C51F3-3971-AECF-F2A8-C52EC0870B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0017" y="4429186"/>
            <a:ext cx="2838450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82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68979E3E-5365-EDD0-1A0E-D6365DAF7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5662" y="61801"/>
            <a:ext cx="7550150" cy="977900"/>
          </a:xfrm>
        </p:spPr>
        <p:txBody>
          <a:bodyPr>
            <a:normAutofit/>
          </a:bodyPr>
          <a:lstStyle/>
          <a:p>
            <a:pPr algn="l"/>
            <a:r>
              <a:rPr lang="en-US" sz="4400" dirty="0">
                <a:solidFill>
                  <a:schemeClr val="tx1"/>
                </a:solidFill>
              </a:rPr>
              <a:t>Radiotherapy Chain</a:t>
            </a:r>
            <a:endParaRPr sz="4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7BB41A-7593-44C1-8EA5-35C3DF0D86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97F53E4-7491-FC0C-EE7D-321282648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346" y="1039701"/>
            <a:ext cx="6792762" cy="469484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C645726-2FEA-58F5-56F2-7E78E7248023}"/>
              </a:ext>
            </a:extLst>
          </p:cNvPr>
          <p:cNvSpPr/>
          <p:nvPr/>
        </p:nvSpPr>
        <p:spPr>
          <a:xfrm>
            <a:off x="671627" y="5818299"/>
            <a:ext cx="64091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/>
              <a:t>A radiotherapy chain showing different steps in the radiation treatment process.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548691-3A5B-8556-1034-7058638987A8}"/>
              </a:ext>
            </a:extLst>
          </p:cNvPr>
          <p:cNvSpPr txBox="1"/>
          <p:nvPr/>
        </p:nvSpPr>
        <p:spPr>
          <a:xfrm>
            <a:off x="7669824" y="4164889"/>
            <a:ext cx="431116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Chow JCL. Recent Progress of Gold Nanomaterials in Cancer Therapy. In </a:t>
            </a:r>
            <a:r>
              <a:rPr lang="en-US" sz="1600" i="1" dirty="0"/>
              <a:t>Handbook of Nanomaterials and Nanocomposites for Energy and Environmental Applications</a:t>
            </a:r>
            <a:r>
              <a:rPr lang="en-US" sz="1600" dirty="0"/>
              <a:t>. Springer Nature, Cham, pp. 1-30. 2020. DOI </a:t>
            </a:r>
          </a:p>
          <a:p>
            <a:r>
              <a:rPr lang="en-US" sz="1600" dirty="0"/>
              <a:t>https://doi.org/10.1007/978-3-030-11155-7_2-1. </a:t>
            </a:r>
          </a:p>
        </p:txBody>
      </p:sp>
    </p:spTree>
    <p:extLst>
      <p:ext uri="{BB962C8B-B14F-4D97-AF65-F5344CB8AC3E}">
        <p14:creationId xmlns:p14="http://schemas.microsoft.com/office/powerpoint/2010/main" val="1166762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38F2FB-DD76-8B3A-9DFF-7EB25124AB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C1A1736-C3F5-C1A3-5CF3-044379D34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0925" y="76710"/>
            <a:ext cx="7550150" cy="9779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dirty="0">
                <a:solidFill>
                  <a:schemeClr val="tx1"/>
                </a:solidFill>
              </a:rPr>
              <a:t>Radiation Treatment Planning</a:t>
            </a:r>
            <a:endParaRPr sz="4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9A05C0D-9D69-74C7-6DF4-CF0D73C75E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2A6E7A4-76C8-1416-55A2-9613DACE1E85}"/>
              </a:ext>
            </a:extLst>
          </p:cNvPr>
          <p:cNvSpPr txBox="1"/>
          <p:nvPr/>
        </p:nvSpPr>
        <p:spPr>
          <a:xfrm>
            <a:off x="929536" y="914179"/>
            <a:ext cx="104301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In radiotherapy, radiation treatment planning is the process in which a team of Radiation Oncologists, Radiation Therapists, Medical Physicists and Medical Dosimetrists plan the appropriate external beam radiotherapy or internal brachytherapy technique for a cancer patient.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653FE2-6741-5CF1-8672-EB06604BAD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321" y="1892079"/>
            <a:ext cx="7006052" cy="383333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F33F081-42CB-664B-889D-3139E7E63ACE}"/>
              </a:ext>
            </a:extLst>
          </p:cNvPr>
          <p:cNvSpPr/>
          <p:nvPr/>
        </p:nvSpPr>
        <p:spPr>
          <a:xfrm>
            <a:off x="929536" y="5931877"/>
            <a:ext cx="49138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/>
              <a:t>https://en.wikipedia.org/wiki/Radiation_treatment_planning</a:t>
            </a:r>
          </a:p>
        </p:txBody>
      </p:sp>
    </p:spTree>
    <p:extLst>
      <p:ext uri="{BB962C8B-B14F-4D97-AF65-F5344CB8AC3E}">
        <p14:creationId xmlns:p14="http://schemas.microsoft.com/office/powerpoint/2010/main" val="1412180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D8186B-3EC1-36D5-FBB5-7A0A0FB78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C287BA7-BC79-909C-7BE3-6C99E8F79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6436" y="76710"/>
            <a:ext cx="7550150" cy="977900"/>
          </a:xfrm>
        </p:spPr>
        <p:txBody>
          <a:bodyPr>
            <a:normAutofit/>
          </a:bodyPr>
          <a:lstStyle/>
          <a:p>
            <a:pPr algn="l"/>
            <a:r>
              <a:rPr lang="en-US" sz="4400" dirty="0">
                <a:solidFill>
                  <a:schemeClr val="tx1"/>
                </a:solidFill>
              </a:rPr>
              <a:t>Dose Distribution</a:t>
            </a:r>
            <a:endParaRPr sz="4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CAA3BB5-68BF-9610-99CE-EFA12C52D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C9EDC8BA-8167-7EC8-5051-69C012D4425F}"/>
              </a:ext>
            </a:extLst>
          </p:cNvPr>
          <p:cNvGrpSpPr/>
          <p:nvPr/>
        </p:nvGrpSpPr>
        <p:grpSpPr>
          <a:xfrm>
            <a:off x="2066909" y="1087855"/>
            <a:ext cx="8058182" cy="4682289"/>
            <a:chOff x="290671" y="742950"/>
            <a:chExt cx="6342053" cy="413272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5D2D8A4-AC78-0E92-EF15-166D92A06B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1565" y="742950"/>
              <a:ext cx="1074628" cy="182880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248ECA5-D0F8-E498-C52A-4AEBD9E5EF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17049" y="742950"/>
              <a:ext cx="2085738" cy="158516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47ECB84-E026-5789-0152-72F7F56E5F1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28613" y="749022"/>
              <a:ext cx="2130444" cy="160020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CF97B168-1D5F-DBE6-3D3E-1BEA7A5436D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01292" y="2876550"/>
              <a:ext cx="2017588" cy="162167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A870FFC-8539-3569-BDA4-AB79712D695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411982" y="2876550"/>
              <a:ext cx="2147143" cy="1600200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8E21C18-6A1A-C1CD-9E7C-79950A41B96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632474" y="2876550"/>
              <a:ext cx="2000250" cy="1600200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5A4F69F-7F0B-5056-FA54-B53FC688C47F}"/>
                </a:ext>
              </a:extLst>
            </p:cNvPr>
            <p:cNvSpPr/>
            <p:nvPr/>
          </p:nvSpPr>
          <p:spPr>
            <a:xfrm>
              <a:off x="290671" y="2533888"/>
              <a:ext cx="98274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CA" sz="1800" dirty="0"/>
                <a:t>1 beam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589CE33-5E2A-8226-1864-33FBC7FA624D}"/>
                </a:ext>
              </a:extLst>
            </p:cNvPr>
            <p:cNvSpPr/>
            <p:nvPr/>
          </p:nvSpPr>
          <p:spPr>
            <a:xfrm>
              <a:off x="2062180" y="2349222"/>
              <a:ext cx="12192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CA" sz="1800" dirty="0"/>
                <a:t>2 beams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19B6A4C-F0EC-7594-7425-7FEDBC407D8E}"/>
                </a:ext>
              </a:extLst>
            </p:cNvPr>
            <p:cNvSpPr/>
            <p:nvPr/>
          </p:nvSpPr>
          <p:spPr>
            <a:xfrm>
              <a:off x="705071" y="4498222"/>
              <a:ext cx="113668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CA" sz="1800" dirty="0"/>
                <a:t>4 beams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A1017E7-477B-C6EB-4E27-02A82C88C344}"/>
                </a:ext>
              </a:extLst>
            </p:cNvPr>
            <p:cNvSpPr/>
            <p:nvPr/>
          </p:nvSpPr>
          <p:spPr>
            <a:xfrm>
              <a:off x="4625523" y="2355318"/>
              <a:ext cx="1295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CA" sz="1800" dirty="0"/>
                <a:t>3 beams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6E806C3-D74E-77AF-805A-FD408E408BBC}"/>
                </a:ext>
              </a:extLst>
            </p:cNvPr>
            <p:cNvSpPr/>
            <p:nvPr/>
          </p:nvSpPr>
          <p:spPr>
            <a:xfrm>
              <a:off x="2917983" y="4506342"/>
              <a:ext cx="113514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CA" sz="1800" dirty="0"/>
                <a:t>6 beams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FA6A763-4138-4A91-EDA2-E20983ACB743}"/>
                </a:ext>
              </a:extLst>
            </p:cNvPr>
            <p:cNvSpPr/>
            <p:nvPr/>
          </p:nvSpPr>
          <p:spPr>
            <a:xfrm>
              <a:off x="5486400" y="4443984"/>
              <a:ext cx="98274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CA" sz="1800" dirty="0"/>
                <a:t>Arc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4388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6F5A8E-1AAA-084A-46AE-906EB652DD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5F82B69-605D-3F89-EC06-0F7BA14217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11" name="Rectangle 3">
            <a:extLst>
              <a:ext uri="{FF2B5EF4-FFF2-40B4-BE49-F238E27FC236}">
                <a16:creationId xmlns:a16="http://schemas.microsoft.com/office/drawing/2014/main" id="{4B0CE0D8-0841-B5B7-B915-F1485C8F06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368" y="294259"/>
            <a:ext cx="108672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b="1" dirty="0">
                <a:solidFill>
                  <a:srgbClr val="002060"/>
                </a:solidFill>
                <a:latin typeface="Calibri" panose="020F0502020204030204" pitchFamily="34" charset="0"/>
              </a:rPr>
              <a:t>Dose Calculation – Monte Carlo vs. Treatment Planning System (Pencil beam/Convolution–superposition)</a:t>
            </a:r>
            <a:endParaRPr lang="en-US" altLang="en-US" sz="3600" b="1" dirty="0">
              <a:solidFill>
                <a:srgbClr val="00206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FE836B-8301-61C2-F0A6-0AB4FCA0DE0A}"/>
              </a:ext>
            </a:extLst>
          </p:cNvPr>
          <p:cNvSpPr txBox="1"/>
          <p:nvPr/>
        </p:nvSpPr>
        <p:spPr>
          <a:xfrm>
            <a:off x="1038024" y="2060396"/>
            <a:ext cx="100671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Monte Carlo vs. Collapsed Cone Convolution (CCC) vs. Adaptive Convolution (AC) vs. …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DFE808-8156-DB3D-0E3D-2B2F4118E66B}"/>
              </a:ext>
            </a:extLst>
          </p:cNvPr>
          <p:cNvSpPr txBox="1"/>
          <p:nvPr/>
        </p:nvSpPr>
        <p:spPr>
          <a:xfrm>
            <a:off x="943140" y="3596159"/>
            <a:ext cx="1025696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Monte Carlo (MC) simulation is widely regarded as the </a:t>
            </a:r>
            <a:r>
              <a:rPr lang="en-US" sz="2800" b="1" dirty="0">
                <a:solidFill>
                  <a:srgbClr val="FF0000"/>
                </a:solidFill>
              </a:rPr>
              <a:t>most accurate</a:t>
            </a:r>
            <a:r>
              <a:rPr lang="en-US" sz="2800" b="1" dirty="0"/>
              <a:t> radiation dose calculation method.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However, this high level of accuracy comes at the cost of </a:t>
            </a:r>
            <a:r>
              <a:rPr lang="en-US" sz="2800" b="1" dirty="0">
                <a:solidFill>
                  <a:srgbClr val="FF0000"/>
                </a:solidFill>
              </a:rPr>
              <a:t>long computation times</a:t>
            </a:r>
            <a:r>
              <a:rPr lang="en-US" sz="2800" b="1" dirty="0"/>
              <a:t>, as the precision of the results depends on the number of particle histories simulated.</a:t>
            </a:r>
          </a:p>
        </p:txBody>
      </p:sp>
    </p:spTree>
    <p:extLst>
      <p:ext uri="{BB962C8B-B14F-4D97-AF65-F5344CB8AC3E}">
        <p14:creationId xmlns:p14="http://schemas.microsoft.com/office/powerpoint/2010/main" val="3241324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6F19E6-F7C6-7683-12BC-CC05CD4570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94E96EC-BF0E-220A-DA21-EC9204E45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ABC82AB-50BF-4E34-A4F4-0C6704B073F7}"/>
              </a:ext>
            </a:extLst>
          </p:cNvPr>
          <p:cNvSpPr txBox="1"/>
          <p:nvPr/>
        </p:nvSpPr>
        <p:spPr>
          <a:xfrm>
            <a:off x="1098311" y="550600"/>
            <a:ext cx="10261351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	Monte Carlo methods (or Monte Carlo experiments) are a broad class of computational algorithms that rely on </a:t>
            </a:r>
            <a:r>
              <a:rPr lang="en-US" sz="3200" b="1" dirty="0">
                <a:solidFill>
                  <a:srgbClr val="FF0000"/>
                </a:solidFill>
              </a:rPr>
              <a:t>repeated random sampling </a:t>
            </a:r>
            <a:r>
              <a:rPr lang="en-US" sz="3200" b="1" dirty="0"/>
              <a:t>to obtain numerical results. They are often used in physical and mathematical problems and are most useful when it is </a:t>
            </a:r>
            <a:r>
              <a:rPr lang="en-US" sz="3200" b="1" dirty="0">
                <a:solidFill>
                  <a:srgbClr val="FF0000"/>
                </a:solidFill>
              </a:rPr>
              <a:t>difficult</a:t>
            </a:r>
            <a:r>
              <a:rPr lang="en-US" sz="3200" b="1" dirty="0"/>
              <a:t> or impossible to use other mathematical methods. </a:t>
            </a:r>
          </a:p>
          <a:p>
            <a:r>
              <a:rPr lang="en-US" sz="3200" b="1" dirty="0"/>
              <a:t>	Monte Carlo methods are mainly used in three distinct problem classes: optimization, numerical integration, and generating draws from a probability distribution.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6C421536-3E6B-9D89-94C0-E5CB5F39B4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8311" y="5493605"/>
            <a:ext cx="57626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002060"/>
                </a:solidFill>
              </a:rPr>
              <a:t>R Harrison. Introduction to Monte Carlo Simulation. </a:t>
            </a:r>
            <a:r>
              <a:rPr lang="en-US" altLang="en-US" i="1" dirty="0">
                <a:solidFill>
                  <a:srgbClr val="002060"/>
                </a:solidFill>
              </a:rPr>
              <a:t>AIP Conf Proc</a:t>
            </a:r>
            <a:r>
              <a:rPr lang="en-US" altLang="en-US" dirty="0">
                <a:solidFill>
                  <a:srgbClr val="002060"/>
                </a:solidFill>
              </a:rPr>
              <a:t>. 2010;</a:t>
            </a:r>
            <a:r>
              <a:rPr lang="en-US" altLang="en-US" b="1" dirty="0">
                <a:solidFill>
                  <a:srgbClr val="002060"/>
                </a:solidFill>
              </a:rPr>
              <a:t>1204</a:t>
            </a:r>
            <a:r>
              <a:rPr lang="en-US" altLang="en-US" dirty="0">
                <a:solidFill>
                  <a:srgbClr val="002060"/>
                </a:solidFill>
              </a:rPr>
              <a:t>:17-21</a:t>
            </a:r>
          </a:p>
        </p:txBody>
      </p:sp>
    </p:spTree>
    <p:extLst>
      <p:ext uri="{BB962C8B-B14F-4D97-AF65-F5344CB8AC3E}">
        <p14:creationId xmlns:p14="http://schemas.microsoft.com/office/powerpoint/2010/main" val="1354775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A14E34-C39F-777C-D6FE-F8578C24F4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75C8513-345A-237D-5A3E-4ACD8FDB99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172" y="5955323"/>
            <a:ext cx="1947732" cy="7009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E90AF82-2F7C-EDBB-7F07-687A1DBE2F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303" y="56201"/>
            <a:ext cx="5925377" cy="68017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2CB0F7-25EB-641F-48F9-E52EA92595AF}"/>
              </a:ext>
            </a:extLst>
          </p:cNvPr>
          <p:cNvSpPr txBox="1"/>
          <p:nvPr/>
        </p:nvSpPr>
        <p:spPr>
          <a:xfrm>
            <a:off x="6708680" y="5385164"/>
            <a:ext cx="46840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https://radyalis.com/monte-carlo-3/monte-carlo-dose-simulator/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5DA1DA-706A-B9C5-FE6D-9E9F95EB42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7536" y="85414"/>
            <a:ext cx="4124179" cy="47828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9DBC54B-7A64-58DD-894B-38466C596E8E}"/>
              </a:ext>
            </a:extLst>
          </p:cNvPr>
          <p:cNvSpPr txBox="1"/>
          <p:nvPr/>
        </p:nvSpPr>
        <p:spPr>
          <a:xfrm>
            <a:off x="7374730" y="4913154"/>
            <a:ext cx="46039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https://www.preprints.org/manuscript/202509.2179</a:t>
            </a:r>
          </a:p>
        </p:txBody>
      </p:sp>
    </p:spTree>
    <p:extLst>
      <p:ext uri="{BB962C8B-B14F-4D97-AF65-F5344CB8AC3E}">
        <p14:creationId xmlns:p14="http://schemas.microsoft.com/office/powerpoint/2010/main" val="1318909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UHN_Presentation_Template_PM</Template>
  <TotalTime>415</TotalTime>
  <Words>991</Words>
  <Application>Microsoft Office PowerPoint</Application>
  <PresentationFormat>Widescreen</PresentationFormat>
  <Paragraphs>135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Arial</vt:lpstr>
      <vt:lpstr>Calibri</vt:lpstr>
      <vt:lpstr>Office Theme</vt:lpstr>
      <vt:lpstr>James Chow1,2  1University of Toronto 2University Health Network </vt:lpstr>
      <vt:lpstr>University Health Network (UHN)</vt:lpstr>
      <vt:lpstr>Princess Margaret Cancer Centre (PM)</vt:lpstr>
      <vt:lpstr>Radiotherapy Chain</vt:lpstr>
      <vt:lpstr>Radiation Treatment Planning</vt:lpstr>
      <vt:lpstr>Dose Distribution</vt:lpstr>
      <vt:lpstr>PowerPoint Presentation</vt:lpstr>
      <vt:lpstr>PowerPoint Presentation</vt:lpstr>
      <vt:lpstr>PowerPoint Presentation</vt:lpstr>
      <vt:lpstr>PowerPoint Presentation</vt:lpstr>
      <vt:lpstr>Why Dose Calculation Still Matters</vt:lpstr>
      <vt:lpstr>Limitations of Monte Carlo</vt:lpstr>
      <vt:lpstr>Adaptive Radiotherapy</vt:lpstr>
      <vt:lpstr>ART Workflow </vt:lpstr>
      <vt:lpstr>Clinical Need: Speed</vt:lpstr>
      <vt:lpstr>Enter AI</vt:lpstr>
      <vt:lpstr>AI for Dose Prediction</vt:lpstr>
      <vt:lpstr>PowerPoint Presentation</vt:lpstr>
      <vt:lpstr>AI Performance</vt:lpstr>
      <vt:lpstr>Limitations of AI</vt:lpstr>
      <vt:lpstr>Key Idea</vt:lpstr>
      <vt:lpstr>Hybrid AI–MC Framework</vt:lpstr>
      <vt:lpstr>Workflow</vt:lpstr>
      <vt:lpstr>From Minutes to Seconds</vt:lpstr>
      <vt:lpstr>Clinical Scenario</vt:lpstr>
      <vt:lpstr>Applications</vt:lpstr>
      <vt:lpstr>Uncertainty &amp; Safety</vt:lpstr>
      <vt:lpstr>Key Advantage</vt:lpstr>
      <vt:lpstr>Limitations &amp; Challenges</vt:lpstr>
      <vt:lpstr>Future Directions</vt:lpstr>
      <vt:lpstr>Take-Home Messages</vt:lpstr>
      <vt:lpstr>Acknowledgment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Chow, James</cp:lastModifiedBy>
  <cp:revision>54</cp:revision>
  <dcterms:created xsi:type="dcterms:W3CDTF">2013-01-27T09:14:16Z</dcterms:created>
  <dcterms:modified xsi:type="dcterms:W3CDTF">2026-06-17T13:41:07Z</dcterms:modified>
  <cp:category/>
</cp:coreProperties>
</file>