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44" r:id="rId1"/>
  </p:sldMasterIdLst>
  <p:notesMasterIdLst>
    <p:notesMasterId r:id="rId25"/>
  </p:notesMasterIdLst>
  <p:sldIdLst>
    <p:sldId id="256" r:id="rId2"/>
    <p:sldId id="257" r:id="rId3"/>
    <p:sldId id="261" r:id="rId4"/>
    <p:sldId id="262" r:id="rId5"/>
    <p:sldId id="258" r:id="rId6"/>
    <p:sldId id="263" r:id="rId7"/>
    <p:sldId id="259" r:id="rId8"/>
    <p:sldId id="264" r:id="rId9"/>
    <p:sldId id="265" r:id="rId10"/>
    <p:sldId id="266" r:id="rId11"/>
    <p:sldId id="275" r:id="rId12"/>
    <p:sldId id="267" r:id="rId13"/>
    <p:sldId id="286" r:id="rId14"/>
    <p:sldId id="268" r:id="rId15"/>
    <p:sldId id="281" r:id="rId16"/>
    <p:sldId id="279" r:id="rId17"/>
    <p:sldId id="278" r:id="rId18"/>
    <p:sldId id="272" r:id="rId19"/>
    <p:sldId id="285" r:id="rId20"/>
    <p:sldId id="277" r:id="rId21"/>
    <p:sldId id="283" r:id="rId22"/>
    <p:sldId id="287" r:id="rId23"/>
    <p:sldId id="26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19"/>
    <p:restoredTop sz="94672"/>
  </p:normalViewPr>
  <p:slideViewPr>
    <p:cSldViewPr snapToGrid="0">
      <p:cViewPr varScale="1">
        <p:scale>
          <a:sx n="120" d="100"/>
          <a:sy n="120" d="100"/>
        </p:scale>
        <p:origin x="8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svg"/><Relationship Id="rId1" Type="http://schemas.openxmlformats.org/officeDocument/2006/relationships/image" Target="../media/image17.sv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svg"/><Relationship Id="rId1" Type="http://schemas.openxmlformats.org/officeDocument/2006/relationships/image" Target="../media/image1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633EB-8B79-4545-ACDA-BE0009ECB9C6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8C1C38B-51D4-4007-B338-119A97FCC0DD}">
      <dgm:prSet/>
      <dgm:spPr/>
      <dgm:t>
        <a:bodyPr/>
        <a:lstStyle/>
        <a:p>
          <a:r>
            <a:rPr lang="en-US"/>
            <a:t>Intro</a:t>
          </a:r>
        </a:p>
      </dgm:t>
    </dgm:pt>
    <dgm:pt modelId="{C384C69C-88C9-492C-A10F-8F4CF50AE8F9}" type="parTrans" cxnId="{91C11279-E1BC-4355-BFCF-A2FBB339D081}">
      <dgm:prSet/>
      <dgm:spPr/>
      <dgm:t>
        <a:bodyPr/>
        <a:lstStyle/>
        <a:p>
          <a:endParaRPr lang="en-US"/>
        </a:p>
      </dgm:t>
    </dgm:pt>
    <dgm:pt modelId="{33161392-FB01-4380-A2BC-FBE2941A711C}" type="sibTrans" cxnId="{91C11279-E1BC-4355-BFCF-A2FBB339D081}">
      <dgm:prSet/>
      <dgm:spPr/>
      <dgm:t>
        <a:bodyPr/>
        <a:lstStyle/>
        <a:p>
          <a:endParaRPr lang="en-US"/>
        </a:p>
      </dgm:t>
    </dgm:pt>
    <dgm:pt modelId="{81EAA8B7-FE1A-47BB-ACE0-65CFC9783A0D}">
      <dgm:prSet/>
      <dgm:spPr/>
      <dgm:t>
        <a:bodyPr/>
        <a:lstStyle/>
        <a:p>
          <a:r>
            <a:rPr lang="en-US" dirty="0"/>
            <a:t>Motivation</a:t>
          </a:r>
        </a:p>
      </dgm:t>
    </dgm:pt>
    <dgm:pt modelId="{3CD37E57-2C33-46E3-8417-41865DD13891}" type="parTrans" cxnId="{AA0DC4C2-A8F0-44A5-8583-857699B892A0}">
      <dgm:prSet/>
      <dgm:spPr/>
      <dgm:t>
        <a:bodyPr/>
        <a:lstStyle/>
        <a:p>
          <a:endParaRPr lang="en-US"/>
        </a:p>
      </dgm:t>
    </dgm:pt>
    <dgm:pt modelId="{D9BD4C94-16DE-4488-8EB1-5BAD6DD07606}" type="sibTrans" cxnId="{AA0DC4C2-A8F0-44A5-8583-857699B892A0}">
      <dgm:prSet/>
      <dgm:spPr/>
      <dgm:t>
        <a:bodyPr/>
        <a:lstStyle/>
        <a:p>
          <a:endParaRPr lang="en-US"/>
        </a:p>
      </dgm:t>
    </dgm:pt>
    <dgm:pt modelId="{D2B7A375-5737-4F9C-ADE7-BC850B4D9EE5}">
      <dgm:prSet/>
      <dgm:spPr/>
      <dgm:t>
        <a:bodyPr/>
        <a:lstStyle/>
        <a:p>
          <a:r>
            <a:rPr lang="en-US" dirty="0"/>
            <a:t>Thermal model</a:t>
          </a:r>
        </a:p>
      </dgm:t>
    </dgm:pt>
    <dgm:pt modelId="{99AD217F-11B8-482B-9F81-9EA734112F70}" type="parTrans" cxnId="{55129C6A-FB48-4C22-8107-AE83C9603795}">
      <dgm:prSet/>
      <dgm:spPr/>
      <dgm:t>
        <a:bodyPr/>
        <a:lstStyle/>
        <a:p>
          <a:endParaRPr lang="en-US"/>
        </a:p>
      </dgm:t>
    </dgm:pt>
    <dgm:pt modelId="{17407A7D-5AA1-436A-BA2F-C131FD3DA48E}" type="sibTrans" cxnId="{55129C6A-FB48-4C22-8107-AE83C9603795}">
      <dgm:prSet/>
      <dgm:spPr/>
      <dgm:t>
        <a:bodyPr/>
        <a:lstStyle/>
        <a:p>
          <a:endParaRPr lang="en-US"/>
        </a:p>
      </dgm:t>
    </dgm:pt>
    <dgm:pt modelId="{0AD4EF94-A7FD-479B-842E-B2BF6C3A3202}">
      <dgm:prSet/>
      <dgm:spPr/>
      <dgm:t>
        <a:bodyPr/>
        <a:lstStyle/>
        <a:p>
          <a:r>
            <a:rPr lang="en-US" dirty="0"/>
            <a:t>Threshold</a:t>
          </a:r>
        </a:p>
      </dgm:t>
    </dgm:pt>
    <dgm:pt modelId="{3EE4B665-7182-4450-ADBE-4A48F38E9AAB}" type="parTrans" cxnId="{DCF5CD55-A4A1-4AA7-A811-B6E5C4C31CCC}">
      <dgm:prSet/>
      <dgm:spPr/>
      <dgm:t>
        <a:bodyPr/>
        <a:lstStyle/>
        <a:p>
          <a:endParaRPr lang="en-US"/>
        </a:p>
      </dgm:t>
    </dgm:pt>
    <dgm:pt modelId="{4D0D5696-9422-48E2-9970-B169A407753D}" type="sibTrans" cxnId="{DCF5CD55-A4A1-4AA7-A811-B6E5C4C31CCC}">
      <dgm:prSet/>
      <dgm:spPr/>
      <dgm:t>
        <a:bodyPr/>
        <a:lstStyle/>
        <a:p>
          <a:endParaRPr lang="en-US"/>
        </a:p>
      </dgm:t>
    </dgm:pt>
    <dgm:pt modelId="{60C4D04F-A763-7C45-ABBB-73EB9589F592}">
      <dgm:prSet phldrT="[Text]"/>
      <dgm:spPr/>
      <dgm:t>
        <a:bodyPr/>
        <a:lstStyle/>
        <a:p>
          <a:r>
            <a:rPr lang="en-US" dirty="0"/>
            <a:t>Conclusion</a:t>
          </a:r>
        </a:p>
      </dgm:t>
    </dgm:pt>
    <dgm:pt modelId="{E7FF2357-215F-4F4F-9889-17EF9D40EF5B}" type="parTrans" cxnId="{62B12685-4088-FC4D-AA2C-6B827E7C8794}">
      <dgm:prSet/>
      <dgm:spPr/>
    </dgm:pt>
    <dgm:pt modelId="{B164E4C5-DBDC-3542-B835-7089B7643D0F}" type="sibTrans" cxnId="{62B12685-4088-FC4D-AA2C-6B827E7C8794}">
      <dgm:prSet/>
      <dgm:spPr/>
    </dgm:pt>
    <dgm:pt modelId="{4B565EDF-F68D-9B43-8876-0D56D3BEC91B}" type="pres">
      <dgm:prSet presAssocID="{C6B633EB-8B79-4545-ACDA-BE0009ECB9C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A66AFA9-4043-EB48-811E-426101BB4889}" type="pres">
      <dgm:prSet presAssocID="{28C1C38B-51D4-4007-B338-119A97FCC0DD}" presName="hierRoot1" presStyleCnt="0"/>
      <dgm:spPr/>
    </dgm:pt>
    <dgm:pt modelId="{4BF1EC35-BC0A-0145-854B-8588105EF919}" type="pres">
      <dgm:prSet presAssocID="{28C1C38B-51D4-4007-B338-119A97FCC0DD}" presName="composite" presStyleCnt="0"/>
      <dgm:spPr/>
    </dgm:pt>
    <dgm:pt modelId="{E45E9E8D-52B9-6641-8E0B-C77C32D93886}" type="pres">
      <dgm:prSet presAssocID="{28C1C38B-51D4-4007-B338-119A97FCC0DD}" presName="background" presStyleLbl="node0" presStyleIdx="0" presStyleCnt="5"/>
      <dgm:spPr/>
    </dgm:pt>
    <dgm:pt modelId="{B6BD054E-DA17-374B-8565-F2D3A5706B45}" type="pres">
      <dgm:prSet presAssocID="{28C1C38B-51D4-4007-B338-119A97FCC0DD}" presName="text" presStyleLbl="fgAcc0" presStyleIdx="0" presStyleCnt="5">
        <dgm:presLayoutVars>
          <dgm:chPref val="3"/>
        </dgm:presLayoutVars>
      </dgm:prSet>
      <dgm:spPr/>
    </dgm:pt>
    <dgm:pt modelId="{49CC7652-6C4E-1746-A0E5-D473E50B185F}" type="pres">
      <dgm:prSet presAssocID="{28C1C38B-51D4-4007-B338-119A97FCC0DD}" presName="hierChild2" presStyleCnt="0"/>
      <dgm:spPr/>
    </dgm:pt>
    <dgm:pt modelId="{9DBB9A6A-D3B6-104A-8C66-785D5481C2CE}" type="pres">
      <dgm:prSet presAssocID="{81EAA8B7-FE1A-47BB-ACE0-65CFC9783A0D}" presName="hierRoot1" presStyleCnt="0"/>
      <dgm:spPr/>
    </dgm:pt>
    <dgm:pt modelId="{89D693D3-0BB6-E744-B1B9-A60383670961}" type="pres">
      <dgm:prSet presAssocID="{81EAA8B7-FE1A-47BB-ACE0-65CFC9783A0D}" presName="composite" presStyleCnt="0"/>
      <dgm:spPr/>
    </dgm:pt>
    <dgm:pt modelId="{0757C19C-A115-644B-B22C-C1257241EF88}" type="pres">
      <dgm:prSet presAssocID="{81EAA8B7-FE1A-47BB-ACE0-65CFC9783A0D}" presName="background" presStyleLbl="node0" presStyleIdx="1" presStyleCnt="5"/>
      <dgm:spPr/>
    </dgm:pt>
    <dgm:pt modelId="{1245AA60-0834-1C4C-A8B7-B8A30C14CE71}" type="pres">
      <dgm:prSet presAssocID="{81EAA8B7-FE1A-47BB-ACE0-65CFC9783A0D}" presName="text" presStyleLbl="fgAcc0" presStyleIdx="1" presStyleCnt="5">
        <dgm:presLayoutVars>
          <dgm:chPref val="3"/>
        </dgm:presLayoutVars>
      </dgm:prSet>
      <dgm:spPr/>
    </dgm:pt>
    <dgm:pt modelId="{257AB702-36C1-D54B-A551-3CE73307BD6E}" type="pres">
      <dgm:prSet presAssocID="{81EAA8B7-FE1A-47BB-ACE0-65CFC9783A0D}" presName="hierChild2" presStyleCnt="0"/>
      <dgm:spPr/>
    </dgm:pt>
    <dgm:pt modelId="{F85F09F0-6E24-DB45-81B1-28F09293C0F6}" type="pres">
      <dgm:prSet presAssocID="{D2B7A375-5737-4F9C-ADE7-BC850B4D9EE5}" presName="hierRoot1" presStyleCnt="0"/>
      <dgm:spPr/>
    </dgm:pt>
    <dgm:pt modelId="{5FF486E1-23A5-B546-8E66-0F3796778C51}" type="pres">
      <dgm:prSet presAssocID="{D2B7A375-5737-4F9C-ADE7-BC850B4D9EE5}" presName="composite" presStyleCnt="0"/>
      <dgm:spPr/>
    </dgm:pt>
    <dgm:pt modelId="{BBBF872B-8B5A-8342-9A69-6E19C82F8264}" type="pres">
      <dgm:prSet presAssocID="{D2B7A375-5737-4F9C-ADE7-BC850B4D9EE5}" presName="background" presStyleLbl="node0" presStyleIdx="2" presStyleCnt="5"/>
      <dgm:spPr/>
    </dgm:pt>
    <dgm:pt modelId="{1666DF3D-8F5A-5B4C-BF6F-E55991251A95}" type="pres">
      <dgm:prSet presAssocID="{D2B7A375-5737-4F9C-ADE7-BC850B4D9EE5}" presName="text" presStyleLbl="fgAcc0" presStyleIdx="2" presStyleCnt="5">
        <dgm:presLayoutVars>
          <dgm:chPref val="3"/>
        </dgm:presLayoutVars>
      </dgm:prSet>
      <dgm:spPr/>
    </dgm:pt>
    <dgm:pt modelId="{5512B08F-093D-5342-B081-84967D08E3F3}" type="pres">
      <dgm:prSet presAssocID="{D2B7A375-5737-4F9C-ADE7-BC850B4D9EE5}" presName="hierChild2" presStyleCnt="0"/>
      <dgm:spPr/>
    </dgm:pt>
    <dgm:pt modelId="{E7F342AD-98D4-5245-AAC6-EDCE36F5567F}" type="pres">
      <dgm:prSet presAssocID="{0AD4EF94-A7FD-479B-842E-B2BF6C3A3202}" presName="hierRoot1" presStyleCnt="0"/>
      <dgm:spPr/>
    </dgm:pt>
    <dgm:pt modelId="{AEFEC997-C6C9-FA4A-BE06-D969D520A168}" type="pres">
      <dgm:prSet presAssocID="{0AD4EF94-A7FD-479B-842E-B2BF6C3A3202}" presName="composite" presStyleCnt="0"/>
      <dgm:spPr/>
    </dgm:pt>
    <dgm:pt modelId="{B1E11685-7A0F-2F4C-AA36-E0E7C54AF9E1}" type="pres">
      <dgm:prSet presAssocID="{0AD4EF94-A7FD-479B-842E-B2BF6C3A3202}" presName="background" presStyleLbl="node0" presStyleIdx="3" presStyleCnt="5"/>
      <dgm:spPr/>
    </dgm:pt>
    <dgm:pt modelId="{71CFDC68-291A-454D-B784-A40F141CB6A9}" type="pres">
      <dgm:prSet presAssocID="{0AD4EF94-A7FD-479B-842E-B2BF6C3A3202}" presName="text" presStyleLbl="fgAcc0" presStyleIdx="3" presStyleCnt="5">
        <dgm:presLayoutVars>
          <dgm:chPref val="3"/>
        </dgm:presLayoutVars>
      </dgm:prSet>
      <dgm:spPr/>
    </dgm:pt>
    <dgm:pt modelId="{FEC7C392-8EE7-584F-8F3A-DDA69AB0F6BD}" type="pres">
      <dgm:prSet presAssocID="{0AD4EF94-A7FD-479B-842E-B2BF6C3A3202}" presName="hierChild2" presStyleCnt="0"/>
      <dgm:spPr/>
    </dgm:pt>
    <dgm:pt modelId="{C667DDF3-CF9B-F44D-B46C-13E5E86B6D88}" type="pres">
      <dgm:prSet presAssocID="{60C4D04F-A763-7C45-ABBB-73EB9589F592}" presName="hierRoot1" presStyleCnt="0"/>
      <dgm:spPr/>
    </dgm:pt>
    <dgm:pt modelId="{065165B0-5B6A-5245-AAA5-7F5AA701A6CC}" type="pres">
      <dgm:prSet presAssocID="{60C4D04F-A763-7C45-ABBB-73EB9589F592}" presName="composite" presStyleCnt="0"/>
      <dgm:spPr/>
    </dgm:pt>
    <dgm:pt modelId="{D968D1A7-2ACF-4546-A466-E9C3A65879EF}" type="pres">
      <dgm:prSet presAssocID="{60C4D04F-A763-7C45-ABBB-73EB9589F592}" presName="background" presStyleLbl="node0" presStyleIdx="4" presStyleCnt="5"/>
      <dgm:spPr/>
    </dgm:pt>
    <dgm:pt modelId="{2EEE306C-99EE-A945-B53D-F7E6A6FF94A4}" type="pres">
      <dgm:prSet presAssocID="{60C4D04F-A763-7C45-ABBB-73EB9589F592}" presName="text" presStyleLbl="fgAcc0" presStyleIdx="4" presStyleCnt="5">
        <dgm:presLayoutVars>
          <dgm:chPref val="3"/>
        </dgm:presLayoutVars>
      </dgm:prSet>
      <dgm:spPr/>
    </dgm:pt>
    <dgm:pt modelId="{F98265F4-E022-DC4C-A6D4-8D36B37A8F11}" type="pres">
      <dgm:prSet presAssocID="{60C4D04F-A763-7C45-ABBB-73EB9589F592}" presName="hierChild2" presStyleCnt="0"/>
      <dgm:spPr/>
    </dgm:pt>
  </dgm:ptLst>
  <dgm:cxnLst>
    <dgm:cxn modelId="{CDC72C24-E4EE-BE43-9B7B-89394D386593}" type="presOf" srcId="{81EAA8B7-FE1A-47BB-ACE0-65CFC9783A0D}" destId="{1245AA60-0834-1C4C-A8B7-B8A30C14CE71}" srcOrd="0" destOrd="0" presId="urn:microsoft.com/office/officeart/2005/8/layout/hierarchy1"/>
    <dgm:cxn modelId="{DCF5CD55-A4A1-4AA7-A811-B6E5C4C31CCC}" srcId="{C6B633EB-8B79-4545-ACDA-BE0009ECB9C6}" destId="{0AD4EF94-A7FD-479B-842E-B2BF6C3A3202}" srcOrd="3" destOrd="0" parTransId="{3EE4B665-7182-4450-ADBE-4A48F38E9AAB}" sibTransId="{4D0D5696-9422-48E2-9970-B169A407753D}"/>
    <dgm:cxn modelId="{8A4F1157-5F8D-504F-9E11-CDCFFD7FAE46}" type="presOf" srcId="{C6B633EB-8B79-4545-ACDA-BE0009ECB9C6}" destId="{4B565EDF-F68D-9B43-8876-0D56D3BEC91B}" srcOrd="0" destOrd="0" presId="urn:microsoft.com/office/officeart/2005/8/layout/hierarchy1"/>
    <dgm:cxn modelId="{55129C6A-FB48-4C22-8107-AE83C9603795}" srcId="{C6B633EB-8B79-4545-ACDA-BE0009ECB9C6}" destId="{D2B7A375-5737-4F9C-ADE7-BC850B4D9EE5}" srcOrd="2" destOrd="0" parTransId="{99AD217F-11B8-482B-9F81-9EA734112F70}" sibTransId="{17407A7D-5AA1-436A-BA2F-C131FD3DA48E}"/>
    <dgm:cxn modelId="{91C11279-E1BC-4355-BFCF-A2FBB339D081}" srcId="{C6B633EB-8B79-4545-ACDA-BE0009ECB9C6}" destId="{28C1C38B-51D4-4007-B338-119A97FCC0DD}" srcOrd="0" destOrd="0" parTransId="{C384C69C-88C9-492C-A10F-8F4CF50AE8F9}" sibTransId="{33161392-FB01-4380-A2BC-FBE2941A711C}"/>
    <dgm:cxn modelId="{62B12685-4088-FC4D-AA2C-6B827E7C8794}" srcId="{C6B633EB-8B79-4545-ACDA-BE0009ECB9C6}" destId="{60C4D04F-A763-7C45-ABBB-73EB9589F592}" srcOrd="4" destOrd="0" parTransId="{E7FF2357-215F-4F4F-9889-17EF9D40EF5B}" sibTransId="{B164E4C5-DBDC-3542-B835-7089B7643D0F}"/>
    <dgm:cxn modelId="{9A4518A5-6813-6F4E-A70A-F66234E35B14}" type="presOf" srcId="{60C4D04F-A763-7C45-ABBB-73EB9589F592}" destId="{2EEE306C-99EE-A945-B53D-F7E6A6FF94A4}" srcOrd="0" destOrd="0" presId="urn:microsoft.com/office/officeart/2005/8/layout/hierarchy1"/>
    <dgm:cxn modelId="{78D533B1-32E1-D544-AA40-41C7EECA7F4D}" type="presOf" srcId="{28C1C38B-51D4-4007-B338-119A97FCC0DD}" destId="{B6BD054E-DA17-374B-8565-F2D3A5706B45}" srcOrd="0" destOrd="0" presId="urn:microsoft.com/office/officeart/2005/8/layout/hierarchy1"/>
    <dgm:cxn modelId="{AA0DC4C2-A8F0-44A5-8583-857699B892A0}" srcId="{C6B633EB-8B79-4545-ACDA-BE0009ECB9C6}" destId="{81EAA8B7-FE1A-47BB-ACE0-65CFC9783A0D}" srcOrd="1" destOrd="0" parTransId="{3CD37E57-2C33-46E3-8417-41865DD13891}" sibTransId="{D9BD4C94-16DE-4488-8EB1-5BAD6DD07606}"/>
    <dgm:cxn modelId="{D3B400C3-ADA0-154B-AE42-5681018E9DF9}" type="presOf" srcId="{D2B7A375-5737-4F9C-ADE7-BC850B4D9EE5}" destId="{1666DF3D-8F5A-5B4C-BF6F-E55991251A95}" srcOrd="0" destOrd="0" presId="urn:microsoft.com/office/officeart/2005/8/layout/hierarchy1"/>
    <dgm:cxn modelId="{795ABBC6-6CD6-2F48-A226-845D8C506A6A}" type="presOf" srcId="{0AD4EF94-A7FD-479B-842E-B2BF6C3A3202}" destId="{71CFDC68-291A-454D-B784-A40F141CB6A9}" srcOrd="0" destOrd="0" presId="urn:microsoft.com/office/officeart/2005/8/layout/hierarchy1"/>
    <dgm:cxn modelId="{FD49E4AD-278E-194E-B61E-7E89F4F850BD}" type="presParOf" srcId="{4B565EDF-F68D-9B43-8876-0D56D3BEC91B}" destId="{FA66AFA9-4043-EB48-811E-426101BB4889}" srcOrd="0" destOrd="0" presId="urn:microsoft.com/office/officeart/2005/8/layout/hierarchy1"/>
    <dgm:cxn modelId="{E588E53E-B270-C346-8E0A-D699E5527C3F}" type="presParOf" srcId="{FA66AFA9-4043-EB48-811E-426101BB4889}" destId="{4BF1EC35-BC0A-0145-854B-8588105EF919}" srcOrd="0" destOrd="0" presId="urn:microsoft.com/office/officeart/2005/8/layout/hierarchy1"/>
    <dgm:cxn modelId="{1094DAF5-92E5-114E-9D6D-A37588ADFC25}" type="presParOf" srcId="{4BF1EC35-BC0A-0145-854B-8588105EF919}" destId="{E45E9E8D-52B9-6641-8E0B-C77C32D93886}" srcOrd="0" destOrd="0" presId="urn:microsoft.com/office/officeart/2005/8/layout/hierarchy1"/>
    <dgm:cxn modelId="{7A0D7428-55DD-4A48-91E5-039C393F650B}" type="presParOf" srcId="{4BF1EC35-BC0A-0145-854B-8588105EF919}" destId="{B6BD054E-DA17-374B-8565-F2D3A5706B45}" srcOrd="1" destOrd="0" presId="urn:microsoft.com/office/officeart/2005/8/layout/hierarchy1"/>
    <dgm:cxn modelId="{1DC94B1F-B683-0E46-92BB-93AC1866EE0E}" type="presParOf" srcId="{FA66AFA9-4043-EB48-811E-426101BB4889}" destId="{49CC7652-6C4E-1746-A0E5-D473E50B185F}" srcOrd="1" destOrd="0" presId="urn:microsoft.com/office/officeart/2005/8/layout/hierarchy1"/>
    <dgm:cxn modelId="{EC017C34-96E8-BF4F-A9AC-674B244C313D}" type="presParOf" srcId="{4B565EDF-F68D-9B43-8876-0D56D3BEC91B}" destId="{9DBB9A6A-D3B6-104A-8C66-785D5481C2CE}" srcOrd="1" destOrd="0" presId="urn:microsoft.com/office/officeart/2005/8/layout/hierarchy1"/>
    <dgm:cxn modelId="{1026EA78-1B25-6B42-8B43-E78B9709FD9D}" type="presParOf" srcId="{9DBB9A6A-D3B6-104A-8C66-785D5481C2CE}" destId="{89D693D3-0BB6-E744-B1B9-A60383670961}" srcOrd="0" destOrd="0" presId="urn:microsoft.com/office/officeart/2005/8/layout/hierarchy1"/>
    <dgm:cxn modelId="{0DFFCF4D-CD3E-764B-AF26-1A778EACAB1D}" type="presParOf" srcId="{89D693D3-0BB6-E744-B1B9-A60383670961}" destId="{0757C19C-A115-644B-B22C-C1257241EF88}" srcOrd="0" destOrd="0" presId="urn:microsoft.com/office/officeart/2005/8/layout/hierarchy1"/>
    <dgm:cxn modelId="{1AD7E8C5-CAF4-674D-9447-EB43D05F08A2}" type="presParOf" srcId="{89D693D3-0BB6-E744-B1B9-A60383670961}" destId="{1245AA60-0834-1C4C-A8B7-B8A30C14CE71}" srcOrd="1" destOrd="0" presId="urn:microsoft.com/office/officeart/2005/8/layout/hierarchy1"/>
    <dgm:cxn modelId="{DE10BB39-885C-6142-AAA0-20953FFD60D9}" type="presParOf" srcId="{9DBB9A6A-D3B6-104A-8C66-785D5481C2CE}" destId="{257AB702-36C1-D54B-A551-3CE73307BD6E}" srcOrd="1" destOrd="0" presId="urn:microsoft.com/office/officeart/2005/8/layout/hierarchy1"/>
    <dgm:cxn modelId="{213683C1-2363-0841-87B3-72D046590138}" type="presParOf" srcId="{4B565EDF-F68D-9B43-8876-0D56D3BEC91B}" destId="{F85F09F0-6E24-DB45-81B1-28F09293C0F6}" srcOrd="2" destOrd="0" presId="urn:microsoft.com/office/officeart/2005/8/layout/hierarchy1"/>
    <dgm:cxn modelId="{78B36FB7-B110-714C-B63D-5D360EDD956E}" type="presParOf" srcId="{F85F09F0-6E24-DB45-81B1-28F09293C0F6}" destId="{5FF486E1-23A5-B546-8E66-0F3796778C51}" srcOrd="0" destOrd="0" presId="urn:microsoft.com/office/officeart/2005/8/layout/hierarchy1"/>
    <dgm:cxn modelId="{1D57ABC3-AB26-2A45-9359-4F56B52F1429}" type="presParOf" srcId="{5FF486E1-23A5-B546-8E66-0F3796778C51}" destId="{BBBF872B-8B5A-8342-9A69-6E19C82F8264}" srcOrd="0" destOrd="0" presId="urn:microsoft.com/office/officeart/2005/8/layout/hierarchy1"/>
    <dgm:cxn modelId="{37CE2677-FD3E-6647-95AC-219F60B4951D}" type="presParOf" srcId="{5FF486E1-23A5-B546-8E66-0F3796778C51}" destId="{1666DF3D-8F5A-5B4C-BF6F-E55991251A95}" srcOrd="1" destOrd="0" presId="urn:microsoft.com/office/officeart/2005/8/layout/hierarchy1"/>
    <dgm:cxn modelId="{6C5129A3-E246-E44B-8BFB-D5CC2E37BB48}" type="presParOf" srcId="{F85F09F0-6E24-DB45-81B1-28F09293C0F6}" destId="{5512B08F-093D-5342-B081-84967D08E3F3}" srcOrd="1" destOrd="0" presId="urn:microsoft.com/office/officeart/2005/8/layout/hierarchy1"/>
    <dgm:cxn modelId="{DA4381AD-F150-284D-98BE-3ECFDE77065D}" type="presParOf" srcId="{4B565EDF-F68D-9B43-8876-0D56D3BEC91B}" destId="{E7F342AD-98D4-5245-AAC6-EDCE36F5567F}" srcOrd="3" destOrd="0" presId="urn:microsoft.com/office/officeart/2005/8/layout/hierarchy1"/>
    <dgm:cxn modelId="{0106E8CE-F8B5-E547-8E65-FBCF35433B08}" type="presParOf" srcId="{E7F342AD-98D4-5245-AAC6-EDCE36F5567F}" destId="{AEFEC997-C6C9-FA4A-BE06-D969D520A168}" srcOrd="0" destOrd="0" presId="urn:microsoft.com/office/officeart/2005/8/layout/hierarchy1"/>
    <dgm:cxn modelId="{8D7B6862-90F2-4B4B-B319-638026C3B396}" type="presParOf" srcId="{AEFEC997-C6C9-FA4A-BE06-D969D520A168}" destId="{B1E11685-7A0F-2F4C-AA36-E0E7C54AF9E1}" srcOrd="0" destOrd="0" presId="urn:microsoft.com/office/officeart/2005/8/layout/hierarchy1"/>
    <dgm:cxn modelId="{8988D09E-9734-B141-9255-85AD61A58995}" type="presParOf" srcId="{AEFEC997-C6C9-FA4A-BE06-D969D520A168}" destId="{71CFDC68-291A-454D-B784-A40F141CB6A9}" srcOrd="1" destOrd="0" presId="urn:microsoft.com/office/officeart/2005/8/layout/hierarchy1"/>
    <dgm:cxn modelId="{8F16904E-45AE-104E-890C-76071B85933F}" type="presParOf" srcId="{E7F342AD-98D4-5245-AAC6-EDCE36F5567F}" destId="{FEC7C392-8EE7-584F-8F3A-DDA69AB0F6BD}" srcOrd="1" destOrd="0" presId="urn:microsoft.com/office/officeart/2005/8/layout/hierarchy1"/>
    <dgm:cxn modelId="{3A6ADB3C-1679-534C-A352-179DE566866D}" type="presParOf" srcId="{4B565EDF-F68D-9B43-8876-0D56D3BEC91B}" destId="{C667DDF3-CF9B-F44D-B46C-13E5E86B6D88}" srcOrd="4" destOrd="0" presId="urn:microsoft.com/office/officeart/2005/8/layout/hierarchy1"/>
    <dgm:cxn modelId="{CC67362A-6440-CE45-AF1F-E3BDB3C0C12D}" type="presParOf" srcId="{C667DDF3-CF9B-F44D-B46C-13E5E86B6D88}" destId="{065165B0-5B6A-5245-AAA5-7F5AA701A6CC}" srcOrd="0" destOrd="0" presId="urn:microsoft.com/office/officeart/2005/8/layout/hierarchy1"/>
    <dgm:cxn modelId="{AB26945C-7706-1E47-A97B-90F0A4B925A9}" type="presParOf" srcId="{065165B0-5B6A-5245-AAA5-7F5AA701A6CC}" destId="{D968D1A7-2ACF-4546-A466-E9C3A65879EF}" srcOrd="0" destOrd="0" presId="urn:microsoft.com/office/officeart/2005/8/layout/hierarchy1"/>
    <dgm:cxn modelId="{CD10ACBC-EBC4-A74A-8C87-9742A7CDDA86}" type="presParOf" srcId="{065165B0-5B6A-5245-AAA5-7F5AA701A6CC}" destId="{2EEE306C-99EE-A945-B53D-F7E6A6FF94A4}" srcOrd="1" destOrd="0" presId="urn:microsoft.com/office/officeart/2005/8/layout/hierarchy1"/>
    <dgm:cxn modelId="{A1680586-5FF7-B54D-B589-89C2C194D890}" type="presParOf" srcId="{C667DDF3-CF9B-F44D-B46C-13E5E86B6D88}" destId="{F98265F4-E022-DC4C-A6D4-8D36B37A8F1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C33D13-D8CF-4994-93ED-0B4998417940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5D018D-97A6-4783-843B-FD12EE74A68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Slight temperature difference near the wall and the bottom of the PV.</a:t>
          </a:r>
        </a:p>
      </dgm:t>
    </dgm:pt>
    <dgm:pt modelId="{46B74C21-562D-498B-AACA-40F751A5A181}" type="parTrans" cxnId="{0FFBB211-7733-4CF1-A57A-B313E99897A2}">
      <dgm:prSet/>
      <dgm:spPr/>
      <dgm:t>
        <a:bodyPr/>
        <a:lstStyle/>
        <a:p>
          <a:endParaRPr lang="en-US"/>
        </a:p>
      </dgm:t>
    </dgm:pt>
    <dgm:pt modelId="{7D39DF27-D55E-4428-9D4B-8E84C5BE0637}" type="sibTrans" cxnId="{0FFBB211-7733-4CF1-A57A-B313E99897A2}">
      <dgm:prSet/>
      <dgm:spPr/>
      <dgm:t>
        <a:bodyPr/>
        <a:lstStyle/>
        <a:p>
          <a:endParaRPr lang="en-US"/>
        </a:p>
      </dgm:t>
    </dgm:pt>
    <dgm:pt modelId="{00FB9DDE-3485-4824-885E-1A9CEE6EC77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The bottom of the PV is colder when convection is taken into account.</a:t>
          </a:r>
        </a:p>
      </dgm:t>
    </dgm:pt>
    <dgm:pt modelId="{F3556BCD-D6A6-4945-9B18-CEE2DF493A9A}" type="parTrans" cxnId="{F524C8CF-0A76-453B-95F1-4288E0C7838E}">
      <dgm:prSet/>
      <dgm:spPr/>
      <dgm:t>
        <a:bodyPr/>
        <a:lstStyle/>
        <a:p>
          <a:endParaRPr lang="en-US"/>
        </a:p>
      </dgm:t>
    </dgm:pt>
    <dgm:pt modelId="{D20BB0A1-B4F7-40DF-9CBD-7362C58DB8CE}" type="sibTrans" cxnId="{F524C8CF-0A76-453B-95F1-4288E0C7838E}">
      <dgm:prSet/>
      <dgm:spPr/>
      <dgm:t>
        <a:bodyPr/>
        <a:lstStyle/>
        <a:p>
          <a:endParaRPr lang="en-US"/>
        </a:p>
      </dgm:t>
    </dgm:pt>
    <dgm:pt modelId="{1020BF55-208F-4660-83EB-32A733282692}" type="pres">
      <dgm:prSet presAssocID="{D2C33D13-D8CF-4994-93ED-0B4998417940}" presName="root" presStyleCnt="0">
        <dgm:presLayoutVars>
          <dgm:dir/>
          <dgm:resizeHandles val="exact"/>
        </dgm:presLayoutVars>
      </dgm:prSet>
      <dgm:spPr/>
    </dgm:pt>
    <dgm:pt modelId="{7B71FEC0-06E0-4399-9A91-634013508467}" type="pres">
      <dgm:prSet presAssocID="{2D5D018D-97A6-4783-843B-FD12EE74A681}" presName="compNode" presStyleCnt="0"/>
      <dgm:spPr/>
    </dgm:pt>
    <dgm:pt modelId="{6235DC8E-F06C-432C-8E13-6712D958A4C5}" type="pres">
      <dgm:prSet presAssocID="{2D5D018D-97A6-4783-843B-FD12EE74A681}" presName="iconRect" presStyleLbl="node1" presStyleIdx="0" presStyleCnt="2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hermometer"/>
        </a:ext>
      </dgm:extLst>
    </dgm:pt>
    <dgm:pt modelId="{AB70FEE0-491D-4317-BDEA-9E91C1C3940A}" type="pres">
      <dgm:prSet presAssocID="{2D5D018D-97A6-4783-843B-FD12EE74A681}" presName="spaceRect" presStyleCnt="0"/>
      <dgm:spPr/>
    </dgm:pt>
    <dgm:pt modelId="{A13F5763-D95C-48C1-AB4E-664CFBAFB037}" type="pres">
      <dgm:prSet presAssocID="{2D5D018D-97A6-4783-843B-FD12EE74A681}" presName="textRect" presStyleLbl="revTx" presStyleIdx="0" presStyleCnt="2">
        <dgm:presLayoutVars>
          <dgm:chMax val="1"/>
          <dgm:chPref val="1"/>
        </dgm:presLayoutVars>
      </dgm:prSet>
      <dgm:spPr/>
    </dgm:pt>
    <dgm:pt modelId="{ABF0A818-16AF-42A3-84B8-24DD20305715}" type="pres">
      <dgm:prSet presAssocID="{7D39DF27-D55E-4428-9D4B-8E84C5BE0637}" presName="sibTrans" presStyleCnt="0"/>
      <dgm:spPr/>
    </dgm:pt>
    <dgm:pt modelId="{8B0DACB7-E484-49B1-BB69-62D5700CA4F5}" type="pres">
      <dgm:prSet presAssocID="{00FB9DDE-3485-4824-885E-1A9CEE6EC778}" presName="compNode" presStyleCnt="0"/>
      <dgm:spPr/>
    </dgm:pt>
    <dgm:pt modelId="{14244483-9B0D-49EF-B824-717FE1434E3F}" type="pres">
      <dgm:prSet presAssocID="{00FB9DDE-3485-4824-885E-1A9CEE6EC778}" presName="iconRect" presStyleLbl="node1" presStyleIdx="1" presStyleCnt="2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w Temperature"/>
        </a:ext>
      </dgm:extLst>
    </dgm:pt>
    <dgm:pt modelId="{6D10AB96-8783-4283-B639-A9CC9EA47DC7}" type="pres">
      <dgm:prSet presAssocID="{00FB9DDE-3485-4824-885E-1A9CEE6EC778}" presName="spaceRect" presStyleCnt="0"/>
      <dgm:spPr/>
    </dgm:pt>
    <dgm:pt modelId="{9CDDE8B3-1219-42CF-B326-B48A626AEFB7}" type="pres">
      <dgm:prSet presAssocID="{00FB9DDE-3485-4824-885E-1A9CEE6EC778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0FFBB211-7733-4CF1-A57A-B313E99897A2}" srcId="{D2C33D13-D8CF-4994-93ED-0B4998417940}" destId="{2D5D018D-97A6-4783-843B-FD12EE74A681}" srcOrd="0" destOrd="0" parTransId="{46B74C21-562D-498B-AACA-40F751A5A181}" sibTransId="{7D39DF27-D55E-4428-9D4B-8E84C5BE0637}"/>
    <dgm:cxn modelId="{33EBBD13-7670-4B7D-8694-1D84F8516245}" type="presOf" srcId="{00FB9DDE-3485-4824-885E-1A9CEE6EC778}" destId="{9CDDE8B3-1219-42CF-B326-B48A626AEFB7}" srcOrd="0" destOrd="0" presId="urn:microsoft.com/office/officeart/2018/2/layout/IconLabelList"/>
    <dgm:cxn modelId="{9DF17666-4E91-4C50-BA38-7134A21690C8}" type="presOf" srcId="{2D5D018D-97A6-4783-843B-FD12EE74A681}" destId="{A13F5763-D95C-48C1-AB4E-664CFBAFB037}" srcOrd="0" destOrd="0" presId="urn:microsoft.com/office/officeart/2018/2/layout/IconLabelList"/>
    <dgm:cxn modelId="{F524C8CF-0A76-453B-95F1-4288E0C7838E}" srcId="{D2C33D13-D8CF-4994-93ED-0B4998417940}" destId="{00FB9DDE-3485-4824-885E-1A9CEE6EC778}" srcOrd="1" destOrd="0" parTransId="{F3556BCD-D6A6-4945-9B18-CEE2DF493A9A}" sibTransId="{D20BB0A1-B4F7-40DF-9CBD-7362C58DB8CE}"/>
    <dgm:cxn modelId="{090A9DE9-7EC7-4FAA-9B43-C74E8E5D5188}" type="presOf" srcId="{D2C33D13-D8CF-4994-93ED-0B4998417940}" destId="{1020BF55-208F-4660-83EB-32A733282692}" srcOrd="0" destOrd="0" presId="urn:microsoft.com/office/officeart/2018/2/layout/IconLabelList"/>
    <dgm:cxn modelId="{E6EA5491-02C0-48AD-8E20-8E04F7BCAB40}" type="presParOf" srcId="{1020BF55-208F-4660-83EB-32A733282692}" destId="{7B71FEC0-06E0-4399-9A91-634013508467}" srcOrd="0" destOrd="0" presId="urn:microsoft.com/office/officeart/2018/2/layout/IconLabelList"/>
    <dgm:cxn modelId="{4C07A78A-0D65-407E-82BF-1B1276199F19}" type="presParOf" srcId="{7B71FEC0-06E0-4399-9A91-634013508467}" destId="{6235DC8E-F06C-432C-8E13-6712D958A4C5}" srcOrd="0" destOrd="0" presId="urn:microsoft.com/office/officeart/2018/2/layout/IconLabelList"/>
    <dgm:cxn modelId="{883CB570-2B8E-447A-BF0F-70B45A2ABD25}" type="presParOf" srcId="{7B71FEC0-06E0-4399-9A91-634013508467}" destId="{AB70FEE0-491D-4317-BDEA-9E91C1C3940A}" srcOrd="1" destOrd="0" presId="urn:microsoft.com/office/officeart/2018/2/layout/IconLabelList"/>
    <dgm:cxn modelId="{6C2AD8D6-673F-4E5C-BD5B-9CC357B77B6B}" type="presParOf" srcId="{7B71FEC0-06E0-4399-9A91-634013508467}" destId="{A13F5763-D95C-48C1-AB4E-664CFBAFB037}" srcOrd="2" destOrd="0" presId="urn:microsoft.com/office/officeart/2018/2/layout/IconLabelList"/>
    <dgm:cxn modelId="{312F5A8E-B3C5-440E-B560-7935505B01BB}" type="presParOf" srcId="{1020BF55-208F-4660-83EB-32A733282692}" destId="{ABF0A818-16AF-42A3-84B8-24DD20305715}" srcOrd="1" destOrd="0" presId="urn:microsoft.com/office/officeart/2018/2/layout/IconLabelList"/>
    <dgm:cxn modelId="{89DEB634-4BB6-4065-8939-C1E20724C87A}" type="presParOf" srcId="{1020BF55-208F-4660-83EB-32A733282692}" destId="{8B0DACB7-E484-49B1-BB69-62D5700CA4F5}" srcOrd="2" destOrd="0" presId="urn:microsoft.com/office/officeart/2018/2/layout/IconLabelList"/>
    <dgm:cxn modelId="{BAF7234C-F52C-425F-B702-E0B447639508}" type="presParOf" srcId="{8B0DACB7-E484-49B1-BB69-62D5700CA4F5}" destId="{14244483-9B0D-49EF-B824-717FE1434E3F}" srcOrd="0" destOrd="0" presId="urn:microsoft.com/office/officeart/2018/2/layout/IconLabelList"/>
    <dgm:cxn modelId="{DBA02AD0-EC37-4E8A-99BE-D5872CD1E073}" type="presParOf" srcId="{8B0DACB7-E484-49B1-BB69-62D5700CA4F5}" destId="{6D10AB96-8783-4283-B639-A9CC9EA47DC7}" srcOrd="1" destOrd="0" presId="urn:microsoft.com/office/officeart/2018/2/layout/IconLabelList"/>
    <dgm:cxn modelId="{802CEC24-9E24-4946-9347-EB0CEBEB394F}" type="presParOf" srcId="{8B0DACB7-E484-49B1-BB69-62D5700CA4F5}" destId="{9CDDE8B3-1219-42CF-B326-B48A626AEFB7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5E9E8D-52B9-6641-8E0B-C77C32D93886}">
      <dsp:nvSpPr>
        <dsp:cNvPr id="0" name=""/>
        <dsp:cNvSpPr/>
      </dsp:nvSpPr>
      <dsp:spPr>
        <a:xfrm>
          <a:off x="2344" y="1863061"/>
          <a:ext cx="1142218" cy="72530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BD054E-DA17-374B-8565-F2D3A5706B45}">
      <dsp:nvSpPr>
        <dsp:cNvPr id="0" name=""/>
        <dsp:cNvSpPr/>
      </dsp:nvSpPr>
      <dsp:spPr>
        <a:xfrm>
          <a:off x="129257" y="1983629"/>
          <a:ext cx="1142218" cy="72530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Intro</a:t>
          </a:r>
        </a:p>
      </dsp:txBody>
      <dsp:txXfrm>
        <a:off x="150501" y="2004873"/>
        <a:ext cx="1099730" cy="682820"/>
      </dsp:txXfrm>
    </dsp:sp>
    <dsp:sp modelId="{0757C19C-A115-644B-B22C-C1257241EF88}">
      <dsp:nvSpPr>
        <dsp:cNvPr id="0" name=""/>
        <dsp:cNvSpPr/>
      </dsp:nvSpPr>
      <dsp:spPr>
        <a:xfrm>
          <a:off x="1398389" y="1863061"/>
          <a:ext cx="1142218" cy="72530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45AA60-0834-1C4C-A8B7-B8A30C14CE71}">
      <dsp:nvSpPr>
        <dsp:cNvPr id="0" name=""/>
        <dsp:cNvSpPr/>
      </dsp:nvSpPr>
      <dsp:spPr>
        <a:xfrm>
          <a:off x="1525302" y="1983629"/>
          <a:ext cx="1142218" cy="72530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Motivation</a:t>
          </a:r>
        </a:p>
      </dsp:txBody>
      <dsp:txXfrm>
        <a:off x="1546546" y="2004873"/>
        <a:ext cx="1099730" cy="682820"/>
      </dsp:txXfrm>
    </dsp:sp>
    <dsp:sp modelId="{BBBF872B-8B5A-8342-9A69-6E19C82F8264}">
      <dsp:nvSpPr>
        <dsp:cNvPr id="0" name=""/>
        <dsp:cNvSpPr/>
      </dsp:nvSpPr>
      <dsp:spPr>
        <a:xfrm>
          <a:off x="2794434" y="1863061"/>
          <a:ext cx="1142218" cy="72530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66DF3D-8F5A-5B4C-BF6F-E55991251A95}">
      <dsp:nvSpPr>
        <dsp:cNvPr id="0" name=""/>
        <dsp:cNvSpPr/>
      </dsp:nvSpPr>
      <dsp:spPr>
        <a:xfrm>
          <a:off x="2921347" y="1983629"/>
          <a:ext cx="1142218" cy="72530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Thermal model</a:t>
          </a:r>
        </a:p>
      </dsp:txBody>
      <dsp:txXfrm>
        <a:off x="2942591" y="2004873"/>
        <a:ext cx="1099730" cy="682820"/>
      </dsp:txXfrm>
    </dsp:sp>
    <dsp:sp modelId="{B1E11685-7A0F-2F4C-AA36-E0E7C54AF9E1}">
      <dsp:nvSpPr>
        <dsp:cNvPr id="0" name=""/>
        <dsp:cNvSpPr/>
      </dsp:nvSpPr>
      <dsp:spPr>
        <a:xfrm>
          <a:off x="4190479" y="1863061"/>
          <a:ext cx="1142218" cy="72530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CFDC68-291A-454D-B784-A40F141CB6A9}">
      <dsp:nvSpPr>
        <dsp:cNvPr id="0" name=""/>
        <dsp:cNvSpPr/>
      </dsp:nvSpPr>
      <dsp:spPr>
        <a:xfrm>
          <a:off x="4317392" y="1983629"/>
          <a:ext cx="1142218" cy="72530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Threshold</a:t>
          </a:r>
        </a:p>
      </dsp:txBody>
      <dsp:txXfrm>
        <a:off x="4338636" y="2004873"/>
        <a:ext cx="1099730" cy="682820"/>
      </dsp:txXfrm>
    </dsp:sp>
    <dsp:sp modelId="{D968D1A7-2ACF-4546-A466-E9C3A65879EF}">
      <dsp:nvSpPr>
        <dsp:cNvPr id="0" name=""/>
        <dsp:cNvSpPr/>
      </dsp:nvSpPr>
      <dsp:spPr>
        <a:xfrm>
          <a:off x="5586524" y="1863061"/>
          <a:ext cx="1142218" cy="72530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EE306C-99EE-A945-B53D-F7E6A6FF94A4}">
      <dsp:nvSpPr>
        <dsp:cNvPr id="0" name=""/>
        <dsp:cNvSpPr/>
      </dsp:nvSpPr>
      <dsp:spPr>
        <a:xfrm>
          <a:off x="5713437" y="1983629"/>
          <a:ext cx="1142218" cy="72530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Conclusion</a:t>
          </a:r>
        </a:p>
      </dsp:txBody>
      <dsp:txXfrm>
        <a:off x="5734681" y="2004873"/>
        <a:ext cx="1099730" cy="6828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35DC8E-F06C-432C-8E13-6712D958A4C5}">
      <dsp:nvSpPr>
        <dsp:cNvPr id="0" name=""/>
        <dsp:cNvSpPr/>
      </dsp:nvSpPr>
      <dsp:spPr>
        <a:xfrm>
          <a:off x="1573603" y="224443"/>
          <a:ext cx="916312" cy="916312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3F5763-D95C-48C1-AB4E-664CFBAFB037}">
      <dsp:nvSpPr>
        <dsp:cNvPr id="0" name=""/>
        <dsp:cNvSpPr/>
      </dsp:nvSpPr>
      <dsp:spPr>
        <a:xfrm>
          <a:off x="1013634" y="1429524"/>
          <a:ext cx="203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Slight temperature difference near the wall and the bottom of the PV.</a:t>
          </a:r>
        </a:p>
      </dsp:txBody>
      <dsp:txXfrm>
        <a:off x="1013634" y="1429524"/>
        <a:ext cx="2036250" cy="720000"/>
      </dsp:txXfrm>
    </dsp:sp>
    <dsp:sp modelId="{14244483-9B0D-49EF-B824-717FE1434E3F}">
      <dsp:nvSpPr>
        <dsp:cNvPr id="0" name=""/>
        <dsp:cNvSpPr/>
      </dsp:nvSpPr>
      <dsp:spPr>
        <a:xfrm>
          <a:off x="1573603" y="2658586"/>
          <a:ext cx="916312" cy="916312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DDE8B3-1219-42CF-B326-B48A626AEFB7}">
      <dsp:nvSpPr>
        <dsp:cNvPr id="0" name=""/>
        <dsp:cNvSpPr/>
      </dsp:nvSpPr>
      <dsp:spPr>
        <a:xfrm>
          <a:off x="1013634" y="3863667"/>
          <a:ext cx="203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The bottom of the PV is colder when convection is taken into account.</a:t>
          </a:r>
        </a:p>
      </dsp:txBody>
      <dsp:txXfrm>
        <a:off x="1013634" y="3863667"/>
        <a:ext cx="2036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8D39A-5E39-2A43-99CA-87B3FD07E8F6}" type="datetimeFigureOut">
              <a:rPr lang="en-US" smtClean="0"/>
              <a:t>6/23/26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66A6D-BB99-E742-8937-EA017B1C1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24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D129-A8C2-419E-B641-6CC90F507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10668000" cy="22860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B33C04-8A23-4499-A6EF-1D190F0FB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571999"/>
            <a:ext cx="10668000" cy="15240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A99FB-5674-4BC5-949F-8D45EC16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B9FE-094B-1E4D-86C9-0ABA66115816}" type="datetime1">
              <a:rPr lang="en-CA" smtClean="0"/>
              <a:t>2026-06-23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3CF93-DD67-4FE2-8083-864693FE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5E934-32B6-44B1-9622-67F30BDA3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99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A5B09-FC60-445F-8A12-79869BEC6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A219F7-87F2-409F-BB0B-8FE9270C9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C2BB8-59E0-4EB2-B3BE-59D8641EE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D29C-1407-CB4A-B7A0-85AF78B732EA}" type="datetime1">
              <a:rPr lang="en-CA" smtClean="0"/>
              <a:t>2026-06-23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6984E-C0DE-461B-8011-8FC31B0EE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E7C03-68D3-445E-A5A2-8A935CFC9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21F0D7-112D-48B1-B32B-170B1AA2B5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3998" y="761999"/>
            <a:ext cx="2286000" cy="5334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27A7C1-8E5B-41DA-9802-F242D382B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1" y="761999"/>
            <a:ext cx="7619999" cy="5334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61CC7-F5B1-464A-8127-60645FB21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DADAF-E84C-164F-8B2C-1694FF2DE958}" type="datetime1">
              <a:rPr lang="en-CA" smtClean="0"/>
              <a:t>2026-06-23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94302-B381-4F37-A9FF-5CC55191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07151-541F-4104-B989-83A9DCA6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50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AF011-A499-4054-89BF-A4800A68F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FB6E8-D956-45B5-9B4A-9D31DF466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DB9DB-9E62-4292-915C-1DD413474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FD25-0F31-9B45-B040-FBFDA777C46E}" type="datetime1">
              <a:rPr lang="en-CA" smtClean="0"/>
              <a:t>2026-06-23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462F1-BC30-4172-8353-363123A1D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2EE8A-96DF-4D7D-B434-778324756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4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453A-F2B4-4EDB-B8FA-150267BC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10668000" cy="3038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46C51-ADF1-48FC-A4D9-38C369E78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3"/>
            <a:ext cx="10668000" cy="15065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43B56-4DC7-490B-AEFD-55ED1ECF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35F9-B44B-044E-B8C9-4013823A56D4}" type="datetime1">
              <a:rPr lang="en-CA" smtClean="0"/>
              <a:t>2026-06-23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738F8-C4B2-41D8-B627-A6DDB24B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43D49-23F8-4C4B-9C30-EDC030EE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5556D-6916-42E6-8820-8A0D328A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747A5-C962-477F-89AA-A32385D579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85999"/>
            <a:ext cx="5151119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D08312-30FC-44D8-B2A9-B5CAAD9F0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79" y="2285999"/>
            <a:ext cx="5151121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D84EB-AF90-4F19-A376-0FE5E50F9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C79C9-3EA4-7C48-BEAA-A32123D190F1}" type="datetime1">
              <a:rPr lang="en-CA" smtClean="0"/>
              <a:t>2026-06-23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38ED0-2789-41E4-A36E-83F92CA2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21A83-6D60-45F0-9173-5F6D2438B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40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FAE2-03F4-4A94-86C4-9305B237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AC5A5-E184-46B6-8AB5-C8E132D36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5151119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CFE87-5D80-45CB-9D13-DFC9AFCEC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0" y="3048000"/>
            <a:ext cx="5151119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AC1E5A-8423-4749-8EDA-E13425F696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8878" y="2286000"/>
            <a:ext cx="5151122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832AAA-4BB8-4A3D-9C79-516F82F800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78" y="3048000"/>
            <a:ext cx="5151122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0BEC63-51D3-4C70-B804-BE9EF765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1D5AA-3F6D-C443-997A-B2094229A6A5}" type="datetime1">
              <a:rPr lang="en-CA" smtClean="0"/>
              <a:t>2026-06-23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5CA295-8563-402F-92C3-1F20C977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FA5918-109D-4342-84C0-9774A52C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6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2662-CBD1-4498-9B6E-2961F5EF1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F739AE-8101-4C18-8CF3-911BDF39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07EA-6D60-AD44-9B07-8C37EBB35B59}" type="datetime1">
              <a:rPr lang="en-CA" smtClean="0"/>
              <a:t>2026-06-23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B1C88-D181-449C-9BE1-E85068C1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8A2C9-E93B-4F0A-A021-9E3AEBC3F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2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0AE8D9-9B42-438E-ADA6-CCFE4578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9FA8-132B-D145-BD6B-7BF90FE94461}" type="datetime1">
              <a:rPr lang="en-CA" smtClean="0"/>
              <a:t>2026-06-23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792B9-A8AF-4E13-8A25-741E8969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A2CF6-DBC5-4491-B213-B3CD09D3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041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27076-58C8-494C-B6B1-DC86F62DD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1998"/>
            <a:ext cx="3810000" cy="1524002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29E36-0340-452F-8D0A-1BC3F3A38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1"/>
            <a:ext cx="6096000" cy="5334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51C2E-E587-45E8-BDB1-DFF2F2791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2286000"/>
            <a:ext cx="3810000" cy="38100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1D993-DEDD-470E-B48B-CB053A55A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5508-CFC1-2B48-A5C4-4C54A63D425B}" type="datetime1">
              <a:rPr lang="en-CA" smtClean="0"/>
              <a:t>2026-06-23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26C64-7401-4CA4-859F-74472AF86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108F41-F1F6-431C-9B45-8A447F18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9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104FB-422C-4023-9381-EB12F1582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762000"/>
            <a:ext cx="3809999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BA3AA-DE44-4B1F-91D1-09F67B89B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0" y="762001"/>
            <a:ext cx="6021388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7B131-5117-4106-80DB-2AB208C4C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2286000"/>
            <a:ext cx="3809999" cy="3810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3918A-7F23-4C72-8E80-591324A30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CF78-1331-6A4B-B7D3-1760F88B2E3F}" type="datetime1">
              <a:rPr lang="en-CA" smtClean="0"/>
              <a:t>2026-06-23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071C8-76FE-4B83-8317-BD53C7C84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23681A-6F29-48FC-9409-319ED3E9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0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6EF5A53-0A64-4CA5-B9C7-1CB97CB5CF1C}"/>
              </a:ext>
            </a:extLst>
          </p:cNvPr>
          <p:cNvSpPr/>
          <p:nvPr/>
        </p:nvSpPr>
        <p:spPr>
          <a:xfrm>
            <a:off x="8157843" y="6244836"/>
            <a:ext cx="4034156" cy="613164"/>
          </a:xfrm>
          <a:custGeom>
            <a:avLst/>
            <a:gdLst>
              <a:gd name="connsiteX0" fmla="*/ 1479137 w 4034156"/>
              <a:gd name="connsiteY0" fmla="*/ 230 h 613164"/>
              <a:gd name="connsiteX1" fmla="*/ 3482844 w 4034156"/>
              <a:gd name="connsiteY1" fmla="*/ 298555 h 613164"/>
              <a:gd name="connsiteX2" fmla="*/ 3831590 w 4034156"/>
              <a:gd name="connsiteY2" fmla="*/ 425010 h 613164"/>
              <a:gd name="connsiteX3" fmla="*/ 4034156 w 4034156"/>
              <a:gd name="connsiteY3" fmla="*/ 494088 h 613164"/>
              <a:gd name="connsiteX4" fmla="*/ 4034156 w 4034156"/>
              <a:gd name="connsiteY4" fmla="*/ 613164 h 613164"/>
              <a:gd name="connsiteX5" fmla="*/ 0 w 4034156"/>
              <a:gd name="connsiteY5" fmla="*/ 613164 h 613164"/>
              <a:gd name="connsiteX6" fmla="*/ 54792 w 4034156"/>
              <a:gd name="connsiteY6" fmla="*/ 512415 h 613164"/>
              <a:gd name="connsiteX7" fmla="*/ 168327 w 4034156"/>
              <a:gd name="connsiteY7" fmla="*/ 366637 h 613164"/>
              <a:gd name="connsiteX8" fmla="*/ 1192562 w 4034156"/>
              <a:gd name="connsiteY8" fmla="*/ 1522 h 613164"/>
              <a:gd name="connsiteX9" fmla="*/ 1479137 w 4034156"/>
              <a:gd name="connsiteY9" fmla="*/ 230 h 6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34156" h="613164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ABFBEA-4EB0-4D02-A2C0-1733CD3D6F12}"/>
              </a:ext>
            </a:extLst>
          </p:cNvPr>
          <p:cNvSpPr/>
          <p:nvPr/>
        </p:nvSpPr>
        <p:spPr>
          <a:xfrm>
            <a:off x="1" y="688126"/>
            <a:ext cx="448491" cy="1634252"/>
          </a:xfrm>
          <a:custGeom>
            <a:avLst/>
            <a:gdLst>
              <a:gd name="connsiteX0" fmla="*/ 0 w 448491"/>
              <a:gd name="connsiteY0" fmla="*/ 0 h 1634252"/>
              <a:gd name="connsiteX1" fmla="*/ 12983 w 448491"/>
              <a:gd name="connsiteY1" fmla="*/ 10508 h 1634252"/>
              <a:gd name="connsiteX2" fmla="*/ 441611 w 448491"/>
              <a:gd name="connsiteY2" fmla="*/ 863751 h 1634252"/>
              <a:gd name="connsiteX3" fmla="*/ 251011 w 448491"/>
              <a:gd name="connsiteY3" fmla="*/ 1302895 h 1634252"/>
              <a:gd name="connsiteX4" fmla="*/ 74605 w 448491"/>
              <a:gd name="connsiteY4" fmla="*/ 1543249 h 1634252"/>
              <a:gd name="connsiteX5" fmla="*/ 0 w 448491"/>
              <a:gd name="connsiteY5" fmla="*/ 1634252 h 163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91" h="1634252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9E083F6-57F4-487B-A766-EA0462B1EED8}"/>
              </a:ext>
            </a:extLst>
          </p:cNvPr>
          <p:cNvSpPr/>
          <p:nvPr/>
        </p:nvSpPr>
        <p:spPr>
          <a:xfrm>
            <a:off x="7309459" y="6144069"/>
            <a:ext cx="4418271" cy="718159"/>
          </a:xfrm>
          <a:custGeom>
            <a:avLst/>
            <a:gdLst>
              <a:gd name="connsiteX0" fmla="*/ 1421452 w 4590626"/>
              <a:gd name="connsiteY0" fmla="*/ 0 h 713930"/>
              <a:gd name="connsiteX1" fmla="*/ 3247781 w 4590626"/>
              <a:gd name="connsiteY1" fmla="*/ 271915 h 713930"/>
              <a:gd name="connsiteX2" fmla="*/ 4517331 w 4590626"/>
              <a:gd name="connsiteY2" fmla="*/ 693394 h 713930"/>
              <a:gd name="connsiteX3" fmla="*/ 4590626 w 4590626"/>
              <a:gd name="connsiteY3" fmla="*/ 713930 h 713930"/>
              <a:gd name="connsiteX4" fmla="*/ 0 w 4590626"/>
              <a:gd name="connsiteY4" fmla="*/ 713930 h 713930"/>
              <a:gd name="connsiteX5" fmla="*/ 2854 w 4590626"/>
              <a:gd name="connsiteY5" fmla="*/ 705624 h 713930"/>
              <a:gd name="connsiteX6" fmla="*/ 226680 w 4590626"/>
              <a:gd name="connsiteY6" fmla="*/ 333970 h 713930"/>
              <a:gd name="connsiteX7" fmla="*/ 1160245 w 4590626"/>
              <a:gd name="connsiteY7" fmla="*/ 1178 h 713930"/>
              <a:gd name="connsiteX8" fmla="*/ 1421452 w 4590626"/>
              <a:gd name="connsiteY8" fmla="*/ 0 h 713930"/>
              <a:gd name="connsiteX0" fmla="*/ 1421452 w 4517331"/>
              <a:gd name="connsiteY0" fmla="*/ 0 h 713930"/>
              <a:gd name="connsiteX1" fmla="*/ 3247781 w 4517331"/>
              <a:gd name="connsiteY1" fmla="*/ 271915 h 713930"/>
              <a:gd name="connsiteX2" fmla="*/ 4517331 w 4517331"/>
              <a:gd name="connsiteY2" fmla="*/ 693394 h 713930"/>
              <a:gd name="connsiteX3" fmla="*/ 0 w 4517331"/>
              <a:gd name="connsiteY3" fmla="*/ 713930 h 713930"/>
              <a:gd name="connsiteX4" fmla="*/ 2854 w 4517331"/>
              <a:gd name="connsiteY4" fmla="*/ 705624 h 713930"/>
              <a:gd name="connsiteX5" fmla="*/ 226680 w 4517331"/>
              <a:gd name="connsiteY5" fmla="*/ 333970 h 713930"/>
              <a:gd name="connsiteX6" fmla="*/ 1160245 w 4517331"/>
              <a:gd name="connsiteY6" fmla="*/ 1178 h 713930"/>
              <a:gd name="connsiteX7" fmla="*/ 1421452 w 4517331"/>
              <a:gd name="connsiteY7" fmla="*/ 0 h 713930"/>
              <a:gd name="connsiteX0" fmla="*/ 0 w 4608771"/>
              <a:gd name="connsiteY0" fmla="*/ 713930 h 784834"/>
              <a:gd name="connsiteX1" fmla="*/ 2854 w 4608771"/>
              <a:gd name="connsiteY1" fmla="*/ 705624 h 784834"/>
              <a:gd name="connsiteX2" fmla="*/ 226680 w 4608771"/>
              <a:gd name="connsiteY2" fmla="*/ 333970 h 784834"/>
              <a:gd name="connsiteX3" fmla="*/ 1160245 w 4608771"/>
              <a:gd name="connsiteY3" fmla="*/ 1178 h 784834"/>
              <a:gd name="connsiteX4" fmla="*/ 1421452 w 4608771"/>
              <a:gd name="connsiteY4" fmla="*/ 0 h 784834"/>
              <a:gd name="connsiteX5" fmla="*/ 3247781 w 4608771"/>
              <a:gd name="connsiteY5" fmla="*/ 271915 h 784834"/>
              <a:gd name="connsiteX6" fmla="*/ 4608771 w 4608771"/>
              <a:gd name="connsiteY6" fmla="*/ 784834 h 784834"/>
              <a:gd name="connsiteX0" fmla="*/ 0 w 4418271"/>
              <a:gd name="connsiteY0" fmla="*/ 713930 h 718159"/>
              <a:gd name="connsiteX1" fmla="*/ 2854 w 4418271"/>
              <a:gd name="connsiteY1" fmla="*/ 705624 h 718159"/>
              <a:gd name="connsiteX2" fmla="*/ 226680 w 4418271"/>
              <a:gd name="connsiteY2" fmla="*/ 333970 h 718159"/>
              <a:gd name="connsiteX3" fmla="*/ 1160245 w 4418271"/>
              <a:gd name="connsiteY3" fmla="*/ 1178 h 718159"/>
              <a:gd name="connsiteX4" fmla="*/ 1421452 w 4418271"/>
              <a:gd name="connsiteY4" fmla="*/ 0 h 718159"/>
              <a:gd name="connsiteX5" fmla="*/ 3247781 w 4418271"/>
              <a:gd name="connsiteY5" fmla="*/ 271915 h 718159"/>
              <a:gd name="connsiteX6" fmla="*/ 4418271 w 4418271"/>
              <a:gd name="connsiteY6" fmla="*/ 718159 h 71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8271" h="718159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A2F988-7148-4375-83D8-12EE5EBC7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896238-C5B3-4F3C-97FA-890E1A51A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E4474-0442-4E4B-9E5B-CA7B3951C1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4670E39D-C1EC-3040-8838-C4B1C3A36E03}" type="datetime1">
              <a:rPr lang="en-CA" smtClean="0"/>
              <a:t>2026-06-23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26A98-F887-40E1-B9BA-9D93DE90E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C8119-73F6-4713-9AD3-3628DCDFB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61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43" r:id="rId6"/>
    <p:sldLayoutId id="2147483738" r:id="rId7"/>
    <p:sldLayoutId id="2147483739" r:id="rId8"/>
    <p:sldLayoutId id="2147483740" r:id="rId9"/>
    <p:sldLayoutId id="2147483742" r:id="rId10"/>
    <p:sldLayoutId id="214748374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6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A18C9FB-EC4C-4DAE-8F7D-C6E5AF607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95DBE2-0724-79A5-059B-480A3201F7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524000"/>
            <a:ext cx="5334000" cy="2286000"/>
          </a:xfrm>
        </p:spPr>
        <p:txBody>
          <a:bodyPr>
            <a:normAutofit/>
          </a:bodyPr>
          <a:lstStyle/>
          <a:p>
            <a:r>
              <a:rPr lang="en-US" sz="4400" dirty="0"/>
              <a:t>PICO-40L thermal model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459EBF-98B4-DAF2-C5D7-B900D0298F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4571999"/>
            <a:ext cx="5334000" cy="1524000"/>
          </a:xfrm>
        </p:spPr>
        <p:txBody>
          <a:bodyPr>
            <a:normAutofit/>
          </a:bodyPr>
          <a:lstStyle/>
          <a:p>
            <a:r>
              <a:rPr lang="en-US" dirty="0"/>
              <a:t>2026 CAP Congress</a:t>
            </a:r>
          </a:p>
          <a:p>
            <a:r>
              <a:rPr lang="en-US" dirty="0"/>
              <a:t>June 23</a:t>
            </a:r>
            <a:r>
              <a:rPr lang="en-US" baseline="30000" dirty="0"/>
              <a:t>rd</a:t>
            </a:r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2E667C-2161-AF9A-FEE0-9BCC22A7CE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339" r="3997" b="-1"/>
          <a:stretch>
            <a:fillRect/>
          </a:stretch>
        </p:blipFill>
        <p:spPr>
          <a:xfrm>
            <a:off x="2" y="732510"/>
            <a:ext cx="5333999" cy="6125491"/>
          </a:xfrm>
          <a:custGeom>
            <a:avLst/>
            <a:gdLst/>
            <a:ahLst/>
            <a:cxnLst/>
            <a:rect l="l" t="t" r="r" b="b"/>
            <a:pathLst>
              <a:path w="5333999" h="6125491">
                <a:moveTo>
                  <a:pt x="0" y="0"/>
                </a:moveTo>
                <a:lnTo>
                  <a:pt x="201347" y="12133"/>
                </a:lnTo>
                <a:cubicBezTo>
                  <a:pt x="834520" y="59989"/>
                  <a:pt x="1489622" y="165274"/>
                  <a:pt x="2149412" y="288819"/>
                </a:cubicBezTo>
                <a:cubicBezTo>
                  <a:pt x="4194087" y="671477"/>
                  <a:pt x="4738431" y="1884930"/>
                  <a:pt x="5125148" y="3309606"/>
                </a:cubicBezTo>
                <a:cubicBezTo>
                  <a:pt x="5383961" y="4263563"/>
                  <a:pt x="5599841" y="5130569"/>
                  <a:pt x="4496734" y="5829050"/>
                </a:cubicBezTo>
                <a:cubicBezTo>
                  <a:pt x="4342061" y="5927011"/>
                  <a:pt x="4177261" y="6012425"/>
                  <a:pt x="4005032" y="6088102"/>
                </a:cubicBezTo>
                <a:lnTo>
                  <a:pt x="3915032" y="6125491"/>
                </a:lnTo>
                <a:lnTo>
                  <a:pt x="0" y="6125491"/>
                </a:ln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EB7CBBE-178B-4DB3-AD92-DED458BAE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52425"/>
            <a:ext cx="5185830" cy="6505576"/>
          </a:xfrm>
          <a:custGeom>
            <a:avLst/>
            <a:gdLst>
              <a:gd name="connsiteX0" fmla="*/ 0 w 4033589"/>
              <a:gd name="connsiteY0" fmla="*/ 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8" fmla="*/ 0 w 4033589"/>
              <a:gd name="connsiteY8" fmla="*/ 0 h 6858000"/>
              <a:gd name="connsiteX0" fmla="*/ 0 w 4033589"/>
              <a:gd name="connsiteY0" fmla="*/ 685800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0 w 2154655"/>
              <a:gd name="connsiteY0" fmla="*/ 0 h 6858000"/>
              <a:gd name="connsiteX1" fmla="*/ 3379 w 2154655"/>
              <a:gd name="connsiteY1" fmla="*/ 2021 h 6858000"/>
              <a:gd name="connsiteX2" fmla="*/ 1596437 w 2154655"/>
              <a:gd name="connsiteY2" fmla="*/ 1517967 h 6858000"/>
              <a:gd name="connsiteX3" fmla="*/ 2097043 w 2154655"/>
              <a:gd name="connsiteY3" fmla="*/ 4379386 h 6858000"/>
              <a:gd name="connsiteX4" fmla="*/ 1433930 w 2154655"/>
              <a:gd name="connsiteY4" fmla="*/ 6852362 h 6858000"/>
              <a:gd name="connsiteX5" fmla="*/ 1431659 w 2154655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4655" h="6858000">
                <a:moveTo>
                  <a:pt x="0" y="0"/>
                </a:moveTo>
                <a:lnTo>
                  <a:pt x="3379" y="2021"/>
                </a:lnTo>
                <a:cubicBezTo>
                  <a:pt x="667061" y="423753"/>
                  <a:pt x="1239365" y="963389"/>
                  <a:pt x="1596437" y="1517967"/>
                </a:cubicBezTo>
                <a:cubicBezTo>
                  <a:pt x="2133142" y="2350886"/>
                  <a:pt x="2239839" y="3395752"/>
                  <a:pt x="2097043" y="4379386"/>
                </a:cubicBezTo>
                <a:cubicBezTo>
                  <a:pt x="2032295" y="4824358"/>
                  <a:pt x="1812506" y="5869368"/>
                  <a:pt x="1433930" y="6852362"/>
                </a:cubicBezTo>
                <a:lnTo>
                  <a:pt x="1431659" y="685800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7B1760-8260-E15A-5921-E0DEBEFF65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200" y="568325"/>
            <a:ext cx="3403600" cy="120650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DD122B3-49DF-B1D4-A1EA-12DA3C442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9259" y="6219775"/>
            <a:ext cx="1261481" cy="51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B6C83FA0-C473-981A-2337-D1244B803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61223" y="6448424"/>
            <a:ext cx="2568811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</a:rPr>
              <a:t>Hantz </a:t>
            </a:r>
            <a:r>
              <a:rPr lang="en-US" dirty="0" err="1">
                <a:solidFill>
                  <a:srgbClr val="FFFFFF"/>
                </a:solidFill>
              </a:rPr>
              <a:t>Nozard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162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DB4A2-08A0-958A-2C29-76F2BF366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RTDs: steady-state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FDF40-21E2-0BD8-FFB5-2528E73F0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4989B5-4A8D-CA10-DDB7-F7AB099CD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2376BA-C321-7EBC-4B93-544D1CC68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4289"/>
            <a:ext cx="7562410" cy="44215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F0CA00-812F-82D0-13D4-8C8AFF81C4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8282" y="1117192"/>
            <a:ext cx="4533718" cy="574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040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659C-E279-01DD-451D-1C36624E1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C88D4-7BE9-D5D5-B01C-AC6240279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RTD vs COMSOL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3ACB4-17C0-31A9-A22C-BEEC8AC12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SS No convection   vs    Convection trans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9B255B-06E8-D6AC-31AE-2B68DCB58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11</a:t>
            </a:fld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89FDD6D-1359-35C8-6610-4F1B4C89A86C}"/>
              </a:ext>
            </a:extLst>
          </p:cNvPr>
          <p:cNvSpPr txBox="1">
            <a:spLocks/>
          </p:cNvSpPr>
          <p:nvPr/>
        </p:nvSpPr>
        <p:spPr>
          <a:xfrm>
            <a:off x="0" y="3257116"/>
            <a:ext cx="379131" cy="343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032F2FF-A13D-3F99-438F-3D92AA28199A}"/>
              </a:ext>
            </a:extLst>
          </p:cNvPr>
          <p:cNvSpPr txBox="1">
            <a:spLocks/>
          </p:cNvSpPr>
          <p:nvPr/>
        </p:nvSpPr>
        <p:spPr>
          <a:xfrm>
            <a:off x="8128470" y="1677963"/>
            <a:ext cx="4063520" cy="5169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9446DA-36A2-A363-FD44-A32782847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66" y="2879753"/>
            <a:ext cx="3403160" cy="39782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3397B6-992D-4DE5-ADC8-2E456C7D8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910" y="2871801"/>
            <a:ext cx="3403160" cy="400092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3E542D7-F21D-0853-E0EC-64D4F5592F1D}"/>
              </a:ext>
            </a:extLst>
          </p:cNvPr>
          <p:cNvSpPr txBox="1">
            <a:spLocks/>
          </p:cNvSpPr>
          <p:nvPr/>
        </p:nvSpPr>
        <p:spPr>
          <a:xfrm>
            <a:off x="8280870" y="1830363"/>
            <a:ext cx="4063520" cy="5169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64C65C3D-4A58-8CDC-6ADE-46F69452C6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1087384"/>
              </p:ext>
            </p:extLst>
          </p:nvPr>
        </p:nvGraphicFramePr>
        <p:xfrm>
          <a:off x="7234400" y="2010986"/>
          <a:ext cx="4063520" cy="4808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61439C2-DB9A-5F48-4BF6-B5A253F48A13}"/>
              </a:ext>
            </a:extLst>
          </p:cNvPr>
          <p:cNvSpPr txBox="1"/>
          <p:nvPr/>
        </p:nvSpPr>
        <p:spPr>
          <a:xfrm>
            <a:off x="10016550" y="4104099"/>
            <a:ext cx="20636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*** </a:t>
            </a:r>
            <a:r>
              <a:rPr lang="en-US" dirty="0">
                <a:solidFill>
                  <a:srgbClr val="FF0000"/>
                </a:solidFill>
                <a:highlight>
                  <a:srgbClr val="000000"/>
                </a:highlight>
              </a:rPr>
              <a:t>Heat transfer occurs from the oil to the glass wall since the oil is warmer</a:t>
            </a:r>
            <a:r>
              <a:rPr lang="en-US" dirty="0">
                <a:highlight>
                  <a:srgbClr val="000000"/>
                </a:highlight>
              </a:rPr>
              <a:t>.                 </a:t>
            </a:r>
            <a:r>
              <a:rPr lang="en-US" dirty="0"/>
              <a:t>***</a:t>
            </a:r>
          </a:p>
        </p:txBody>
      </p:sp>
    </p:spTree>
    <p:extLst>
      <p:ext uri="{BB962C8B-B14F-4D97-AF65-F5344CB8AC3E}">
        <p14:creationId xmlns:p14="http://schemas.microsoft.com/office/powerpoint/2010/main" val="1072735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126EE-B78E-CFAA-C29E-3E5273134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RTD vs COMSOL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7E426-5B6D-87E7-9658-BD1A92893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0B22F9-C2D8-9745-BEFA-EAE85CDCE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7954AC-BCF5-824D-2C1F-EEEA2C164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200" y="2283115"/>
            <a:ext cx="5596560" cy="45748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0A9B2A-52DD-DFC7-349E-80FB569D4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560" y="2252194"/>
            <a:ext cx="5251240" cy="460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420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1689A5-555D-BF2A-25F3-AB67F8FEA8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75615F8-B807-416B-8DBB-536E4371A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2484B09-2CAB-4DBE-8AF5-A733A94006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07467" y="1"/>
            <a:ext cx="5820494" cy="2302951"/>
          </a:xfrm>
          <a:custGeom>
            <a:avLst/>
            <a:gdLst>
              <a:gd name="connsiteX0" fmla="*/ 331087 w 5820494"/>
              <a:gd name="connsiteY0" fmla="*/ 0 h 2302951"/>
              <a:gd name="connsiteX1" fmla="*/ 5820494 w 5820494"/>
              <a:gd name="connsiteY1" fmla="*/ 0 h 2302951"/>
              <a:gd name="connsiteX2" fmla="*/ 5709900 w 5820494"/>
              <a:gd name="connsiteY2" fmla="*/ 213766 h 2302951"/>
              <a:gd name="connsiteX3" fmla="*/ 4932484 w 5820494"/>
              <a:gd name="connsiteY3" fmla="*/ 1340037 h 2302951"/>
              <a:gd name="connsiteX4" fmla="*/ 3361811 w 5820494"/>
              <a:gd name="connsiteY4" fmla="*/ 2268288 h 2302951"/>
              <a:gd name="connsiteX5" fmla="*/ 286590 w 5820494"/>
              <a:gd name="connsiteY5" fmla="*/ 1322722 h 2302951"/>
              <a:gd name="connsiteX6" fmla="*/ 251826 w 5820494"/>
              <a:gd name="connsiteY6" fmla="*/ 87954 h 2302951"/>
              <a:gd name="connsiteX7" fmla="*/ 331087 w 5820494"/>
              <a:gd name="connsiteY7" fmla="*/ 0 h 230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20494" h="2302951">
                <a:moveTo>
                  <a:pt x="331087" y="0"/>
                </a:moveTo>
                <a:lnTo>
                  <a:pt x="5820494" y="0"/>
                </a:lnTo>
                <a:lnTo>
                  <a:pt x="5709900" y="213766"/>
                </a:lnTo>
                <a:cubicBezTo>
                  <a:pt x="5432869" y="711271"/>
                  <a:pt x="5095500" y="1152643"/>
                  <a:pt x="4932484" y="1340037"/>
                </a:cubicBezTo>
                <a:cubicBezTo>
                  <a:pt x="4535940" y="1795562"/>
                  <a:pt x="3997053" y="2167493"/>
                  <a:pt x="3361811" y="2268288"/>
                </a:cubicBezTo>
                <a:cubicBezTo>
                  <a:pt x="2395334" y="2421964"/>
                  <a:pt x="953447" y="2057186"/>
                  <a:pt x="286590" y="1322722"/>
                </a:cubicBezTo>
                <a:cubicBezTo>
                  <a:pt x="-136161" y="857205"/>
                  <a:pt x="-42091" y="443733"/>
                  <a:pt x="251826" y="87954"/>
                </a:cubicBezTo>
                <a:lnTo>
                  <a:pt x="33108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6B36566-4D08-4F26-8C98-ED11098F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61952" y="3048002"/>
            <a:ext cx="4230048" cy="3809998"/>
          </a:xfrm>
          <a:custGeom>
            <a:avLst/>
            <a:gdLst>
              <a:gd name="connsiteX0" fmla="*/ 2183095 w 4230048"/>
              <a:gd name="connsiteY0" fmla="*/ 18 h 3809998"/>
              <a:gd name="connsiteX1" fmla="*/ 3425027 w 4230048"/>
              <a:gd name="connsiteY1" fmla="*/ 1440807 h 3809998"/>
              <a:gd name="connsiteX2" fmla="*/ 3480109 w 4230048"/>
              <a:gd name="connsiteY2" fmla="*/ 1517585 h 3809998"/>
              <a:gd name="connsiteX3" fmla="*/ 4221130 w 4230048"/>
              <a:gd name="connsiteY3" fmla="*/ 2801399 h 3809998"/>
              <a:gd name="connsiteX4" fmla="*/ 4230048 w 4230048"/>
              <a:gd name="connsiteY4" fmla="*/ 2899971 h 3809998"/>
              <a:gd name="connsiteX5" fmla="*/ 4230048 w 4230048"/>
              <a:gd name="connsiteY5" fmla="*/ 3224557 h 3809998"/>
              <a:gd name="connsiteX6" fmla="*/ 4230047 w 4230048"/>
              <a:gd name="connsiteY6" fmla="*/ 3224568 h 3809998"/>
              <a:gd name="connsiteX7" fmla="*/ 4230047 w 4230048"/>
              <a:gd name="connsiteY7" fmla="*/ 3809998 h 3809998"/>
              <a:gd name="connsiteX8" fmla="*/ 4077743 w 4230048"/>
              <a:gd name="connsiteY8" fmla="*/ 3809998 h 3809998"/>
              <a:gd name="connsiteX9" fmla="*/ 892220 w 4230048"/>
              <a:gd name="connsiteY9" fmla="*/ 3809998 h 3809998"/>
              <a:gd name="connsiteX10" fmla="*/ 840654 w 4230048"/>
              <a:gd name="connsiteY10" fmla="*/ 3790763 h 3809998"/>
              <a:gd name="connsiteX11" fmla="*/ 5750 w 4230048"/>
              <a:gd name="connsiteY11" fmla="*/ 2913921 h 3809998"/>
              <a:gd name="connsiteX12" fmla="*/ 819614 w 4230048"/>
              <a:gd name="connsiteY12" fmla="*/ 1008105 h 3809998"/>
              <a:gd name="connsiteX13" fmla="*/ 2183095 w 4230048"/>
              <a:gd name="connsiteY13" fmla="*/ 18 h 380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230048" h="3809998">
                <a:moveTo>
                  <a:pt x="2183095" y="18"/>
                </a:moveTo>
                <a:cubicBezTo>
                  <a:pt x="2652021" y="-4644"/>
                  <a:pt x="3095337" y="947177"/>
                  <a:pt x="3425027" y="1440807"/>
                </a:cubicBezTo>
                <a:cubicBezTo>
                  <a:pt x="3436611" y="1458213"/>
                  <a:pt x="3455517" y="1484324"/>
                  <a:pt x="3480109" y="1517585"/>
                </a:cubicBezTo>
                <a:cubicBezTo>
                  <a:pt x="3749371" y="1882737"/>
                  <a:pt x="4144039" y="2208821"/>
                  <a:pt x="4221130" y="2801399"/>
                </a:cubicBezTo>
                <a:lnTo>
                  <a:pt x="4230048" y="2899971"/>
                </a:lnTo>
                <a:lnTo>
                  <a:pt x="4230048" y="3224557"/>
                </a:lnTo>
                <a:lnTo>
                  <a:pt x="4230047" y="3224568"/>
                </a:lnTo>
                <a:lnTo>
                  <a:pt x="4230047" y="3809998"/>
                </a:lnTo>
                <a:lnTo>
                  <a:pt x="4077743" y="3809998"/>
                </a:lnTo>
                <a:lnTo>
                  <a:pt x="892220" y="3809998"/>
                </a:lnTo>
                <a:lnTo>
                  <a:pt x="840654" y="3790763"/>
                </a:lnTo>
                <a:cubicBezTo>
                  <a:pt x="487978" y="3656636"/>
                  <a:pt x="58498" y="3454097"/>
                  <a:pt x="5750" y="2913921"/>
                </a:cubicBezTo>
                <a:cubicBezTo>
                  <a:pt x="-64577" y="2192439"/>
                  <a:pt x="527932" y="1403503"/>
                  <a:pt x="819614" y="1008105"/>
                </a:cubicBezTo>
                <a:cubicBezTo>
                  <a:pt x="1190771" y="504837"/>
                  <a:pt x="1667013" y="5308"/>
                  <a:pt x="2183095" y="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4E82C7F-8602-4A38-A43F-2CC20AB9D8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4885154" flipH="1">
            <a:off x="7260230" y="-2526873"/>
            <a:ext cx="3738966" cy="6206270"/>
          </a:xfrm>
          <a:custGeom>
            <a:avLst/>
            <a:gdLst>
              <a:gd name="connsiteX0" fmla="*/ 0 w 4033589"/>
              <a:gd name="connsiteY0" fmla="*/ 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8" fmla="*/ 0 w 4033589"/>
              <a:gd name="connsiteY8" fmla="*/ 0 h 6858000"/>
              <a:gd name="connsiteX0" fmla="*/ 0 w 4033589"/>
              <a:gd name="connsiteY0" fmla="*/ 685800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0 w 2154655"/>
              <a:gd name="connsiteY0" fmla="*/ 0 h 6858000"/>
              <a:gd name="connsiteX1" fmla="*/ 3379 w 2154655"/>
              <a:gd name="connsiteY1" fmla="*/ 2021 h 6858000"/>
              <a:gd name="connsiteX2" fmla="*/ 1596437 w 2154655"/>
              <a:gd name="connsiteY2" fmla="*/ 1517967 h 6858000"/>
              <a:gd name="connsiteX3" fmla="*/ 2097043 w 2154655"/>
              <a:gd name="connsiteY3" fmla="*/ 4379386 h 6858000"/>
              <a:gd name="connsiteX4" fmla="*/ 1433930 w 2154655"/>
              <a:gd name="connsiteY4" fmla="*/ 6852362 h 6858000"/>
              <a:gd name="connsiteX5" fmla="*/ 1431659 w 2154655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4655" h="6858000">
                <a:moveTo>
                  <a:pt x="0" y="0"/>
                </a:moveTo>
                <a:lnTo>
                  <a:pt x="3379" y="2021"/>
                </a:lnTo>
                <a:cubicBezTo>
                  <a:pt x="667061" y="423753"/>
                  <a:pt x="1239365" y="963389"/>
                  <a:pt x="1596437" y="1517967"/>
                </a:cubicBezTo>
                <a:cubicBezTo>
                  <a:pt x="2133142" y="2350886"/>
                  <a:pt x="2239839" y="3395752"/>
                  <a:pt x="2097043" y="4379386"/>
                </a:cubicBezTo>
                <a:cubicBezTo>
                  <a:pt x="2032295" y="4824358"/>
                  <a:pt x="1812506" y="5869368"/>
                  <a:pt x="1433930" y="6852362"/>
                </a:cubicBezTo>
                <a:lnTo>
                  <a:pt x="1431659" y="685800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AFB6D1-F575-15C5-13B0-065E0CA1C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2111" y="43920"/>
            <a:ext cx="2768927" cy="325756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33201-F70F-80B8-F860-F0650FB4C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3047999"/>
            <a:ext cx="4735698" cy="3443907"/>
          </a:xfrm>
        </p:spPr>
        <p:txBody>
          <a:bodyPr>
            <a:normAutofit/>
          </a:bodyPr>
          <a:lstStyle/>
          <a:p>
            <a:r>
              <a:rPr lang="en-US" dirty="0"/>
              <a:t>The model that takes convection into account best describes reality.</a:t>
            </a:r>
          </a:p>
          <a:p>
            <a:r>
              <a:rPr lang="en-US" dirty="0"/>
              <a:t>Significant change in T with a slight spatial shift : RTD47, RTD49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330C63-62A1-B14C-A911-3241FF4FE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3997"/>
            <a:ext cx="5334000" cy="1524000"/>
          </a:xfrm>
        </p:spPr>
        <p:txBody>
          <a:bodyPr>
            <a:normAutofit/>
          </a:bodyPr>
          <a:lstStyle/>
          <a:p>
            <a:r>
              <a:rPr lang="en-US" sz="3200" dirty="0"/>
              <a:t>Temperature difference between models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747570-B2BC-8F16-F55B-18FBE8E0B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878" y="3345401"/>
            <a:ext cx="6377609" cy="344390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ADF90A-D653-9D60-A017-A301CDE2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76976" y="43920"/>
            <a:ext cx="15240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7CE569E-9B7C-4CB9-AB80-C0841F922CFF}" type="slidenum">
              <a:rPr lang="en-US">
                <a:solidFill>
                  <a:srgbClr val="FFFFFF">
                    <a:alpha val="90000"/>
                  </a:srgbClr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 dirty="0">
              <a:solidFill>
                <a:srgbClr val="FFFFFF">
                  <a:alpha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416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79B74-2BBB-2A87-C751-E954191F4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&amp; Boundaries condition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31FBA0-BBE8-97DE-833D-8C3953D14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14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E8AECC-F4B3-1A31-601B-9889F05A3E30}"/>
              </a:ext>
            </a:extLst>
          </p:cNvPr>
          <p:cNvSpPr txBox="1">
            <a:spLocks/>
          </p:cNvSpPr>
          <p:nvPr/>
        </p:nvSpPr>
        <p:spPr>
          <a:xfrm>
            <a:off x="1155548" y="2056477"/>
            <a:ext cx="7050301" cy="4801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/>
          </a:p>
          <a:p>
            <a:pPr lvl="1"/>
            <a:endParaRPr lang="en-US" sz="200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fr-CA" sz="2000"/>
              <a:t>                      </a:t>
            </a:r>
            <a:endParaRPr lang="en-US" sz="2000"/>
          </a:p>
          <a:p>
            <a:pPr lvl="1"/>
            <a:endParaRPr lang="en-US" sz="2000"/>
          </a:p>
          <a:p>
            <a:pPr lvl="1"/>
            <a:endParaRPr lang="en-US" sz="2000"/>
          </a:p>
          <a:p>
            <a:endParaRPr lang="en-US" sz="2400" b="1"/>
          </a:p>
          <a:p>
            <a:endParaRPr lang="en-US" sz="24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BBA5C8-DD4A-607C-D78F-2676CC259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54" y="2571237"/>
            <a:ext cx="4286763" cy="42867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25A506-B6A7-4852-241B-CE3B1564D412}"/>
              </a:ext>
            </a:extLst>
          </p:cNvPr>
          <p:cNvSpPr txBox="1"/>
          <p:nvPr/>
        </p:nvSpPr>
        <p:spPr>
          <a:xfrm>
            <a:off x="1215324" y="2000332"/>
            <a:ext cx="3137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Water Tank Wall &amp; Heater plate</a:t>
            </a:r>
          </a:p>
          <a:p>
            <a:pPr algn="ctr"/>
            <a:r>
              <a:rPr lang="en-US" dirty="0"/>
              <a:t>         286.15 K. ;  13 </a:t>
            </a:r>
            <a:r>
              <a:rPr lang="en-US" baseline="30000" dirty="0"/>
              <a:t>0</a:t>
            </a:r>
            <a:r>
              <a:rPr lang="en-US" dirty="0"/>
              <a:t>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2DCE88-0012-8A2D-AF89-2B1E0BBDF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3572" y="2571236"/>
            <a:ext cx="4286763" cy="42867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64B45E-BCB2-32D1-06EA-8FFA89E8741A}"/>
              </a:ext>
            </a:extLst>
          </p:cNvPr>
          <p:cNvSpPr txBox="1"/>
          <p:nvPr/>
        </p:nvSpPr>
        <p:spPr>
          <a:xfrm>
            <a:off x="8659105" y="1924904"/>
            <a:ext cx="1832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Water Tank Floor </a:t>
            </a:r>
          </a:p>
          <a:p>
            <a:pPr algn="ctr"/>
            <a:r>
              <a:rPr lang="en-US" dirty="0"/>
              <a:t>277.15 K. ;  4 </a:t>
            </a:r>
            <a:r>
              <a:rPr lang="en-US" baseline="30000" dirty="0"/>
              <a:t>0</a:t>
            </a:r>
            <a:r>
              <a:rPr lang="en-US" dirty="0"/>
              <a:t>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FBA719-779E-487C-D43D-EFC5711DC6E5}"/>
              </a:ext>
            </a:extLst>
          </p:cNvPr>
          <p:cNvSpPr txBox="1"/>
          <p:nvPr/>
        </p:nvSpPr>
        <p:spPr>
          <a:xfrm>
            <a:off x="5612371" y="2101334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 =293.15 K</a:t>
            </a:r>
          </a:p>
        </p:txBody>
      </p:sp>
    </p:spTree>
    <p:extLst>
      <p:ext uri="{BB962C8B-B14F-4D97-AF65-F5344CB8AC3E}">
        <p14:creationId xmlns:p14="http://schemas.microsoft.com/office/powerpoint/2010/main" val="2417221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DF3C51-65E2-E92B-2C95-B58F4E933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87A0FBA-CC04-4256-A8EB-BB3C543E9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D065C6D-EB42-400B-99C4-D0ACE936F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13174" y="0"/>
            <a:ext cx="5578824" cy="6028256"/>
          </a:xfrm>
          <a:custGeom>
            <a:avLst/>
            <a:gdLst>
              <a:gd name="connsiteX0" fmla="*/ 1681218 w 5578824"/>
              <a:gd name="connsiteY0" fmla="*/ 0 h 6028256"/>
              <a:gd name="connsiteX1" fmla="*/ 5578824 w 5578824"/>
              <a:gd name="connsiteY1" fmla="*/ 0 h 6028256"/>
              <a:gd name="connsiteX2" fmla="*/ 5578824 w 5578824"/>
              <a:gd name="connsiteY2" fmla="*/ 5760161 h 6028256"/>
              <a:gd name="connsiteX3" fmla="*/ 5441231 w 5578824"/>
              <a:gd name="connsiteY3" fmla="*/ 5804042 h 6028256"/>
              <a:gd name="connsiteX4" fmla="*/ 4253224 w 5578824"/>
              <a:gd name="connsiteY4" fmla="*/ 5980388 h 6028256"/>
              <a:gd name="connsiteX5" fmla="*/ 837278 w 5578824"/>
              <a:gd name="connsiteY5" fmla="*/ 4877588 h 6028256"/>
              <a:gd name="connsiteX6" fmla="*/ 109626 w 5578824"/>
              <a:gd name="connsiteY6" fmla="*/ 3329255 h 6028256"/>
              <a:gd name="connsiteX7" fmla="*/ 156962 w 5578824"/>
              <a:gd name="connsiteY7" fmla="*/ 1773839 h 6028256"/>
              <a:gd name="connsiteX8" fmla="*/ 904890 w 5578824"/>
              <a:gd name="connsiteY8" fmla="*/ 738354 h 6028256"/>
              <a:gd name="connsiteX9" fmla="*/ 1304592 w 5578824"/>
              <a:gd name="connsiteY9" fmla="*/ 360545 h 6028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78824" h="6028256">
                <a:moveTo>
                  <a:pt x="1681218" y="0"/>
                </a:moveTo>
                <a:lnTo>
                  <a:pt x="5578824" y="0"/>
                </a:lnTo>
                <a:lnTo>
                  <a:pt x="5578824" y="5760161"/>
                </a:lnTo>
                <a:lnTo>
                  <a:pt x="5441231" y="5804042"/>
                </a:lnTo>
                <a:cubicBezTo>
                  <a:pt x="5079089" y="5907589"/>
                  <a:pt x="4674877" y="5944442"/>
                  <a:pt x="4253224" y="5980388"/>
                </a:cubicBezTo>
                <a:cubicBezTo>
                  <a:pt x="2813852" y="6102970"/>
                  <a:pt x="1551586" y="6071494"/>
                  <a:pt x="837278" y="4877588"/>
                </a:cubicBezTo>
                <a:cubicBezTo>
                  <a:pt x="529862" y="4363935"/>
                  <a:pt x="255162" y="3847185"/>
                  <a:pt x="109626" y="3329255"/>
                </a:cubicBezTo>
                <a:cubicBezTo>
                  <a:pt x="-35907" y="2811325"/>
                  <a:pt x="-52277" y="2292214"/>
                  <a:pt x="156962" y="1773839"/>
                </a:cubicBezTo>
                <a:cubicBezTo>
                  <a:pt x="296494" y="1428108"/>
                  <a:pt x="536161" y="1082881"/>
                  <a:pt x="904890" y="738354"/>
                </a:cubicBezTo>
                <a:cubicBezTo>
                  <a:pt x="1036690" y="615181"/>
                  <a:pt x="1169968" y="488910"/>
                  <a:pt x="1304592" y="3605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362A0EA-3E81-4464-94B8-70BE5870E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87883" y="0"/>
            <a:ext cx="5704117" cy="6096000"/>
          </a:xfrm>
          <a:custGeom>
            <a:avLst/>
            <a:gdLst>
              <a:gd name="connsiteX0" fmla="*/ 0 w 5704117"/>
              <a:gd name="connsiteY0" fmla="*/ 0 h 6096000"/>
              <a:gd name="connsiteX1" fmla="*/ 4562795 w 5704117"/>
              <a:gd name="connsiteY1" fmla="*/ 0 h 6096000"/>
              <a:gd name="connsiteX2" fmla="*/ 4721192 w 5704117"/>
              <a:gd name="connsiteY2" fmla="*/ 133595 h 6096000"/>
              <a:gd name="connsiteX3" fmla="*/ 5467522 w 5704117"/>
              <a:gd name="connsiteY3" fmla="*/ 1054328 h 6096000"/>
              <a:gd name="connsiteX4" fmla="*/ 5538873 w 5704117"/>
              <a:gd name="connsiteY4" fmla="*/ 2897564 h 6096000"/>
              <a:gd name="connsiteX5" fmla="*/ 4442050 w 5704117"/>
              <a:gd name="connsiteY5" fmla="*/ 4732407 h 6096000"/>
              <a:gd name="connsiteX6" fmla="*/ 93046 w 5704117"/>
              <a:gd name="connsiteY6" fmla="*/ 6082857 h 6096000"/>
              <a:gd name="connsiteX7" fmla="*/ 0 w 5704117"/>
              <a:gd name="connsiteY7" fmla="*/ 607845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  <a:gd name="connsiteX7" fmla="*/ 91440 w 5704117"/>
              <a:gd name="connsiteY7" fmla="*/ 9144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4117" h="6096000">
                <a:moveTo>
                  <a:pt x="4562795" y="0"/>
                </a:moveTo>
                <a:lnTo>
                  <a:pt x="4721192" y="133595"/>
                </a:lnTo>
                <a:cubicBezTo>
                  <a:pt x="5067135" y="440105"/>
                  <a:pt x="5309779" y="747048"/>
                  <a:pt x="5467522" y="1054328"/>
                </a:cubicBezTo>
                <a:cubicBezTo>
                  <a:pt x="5782917" y="1668625"/>
                  <a:pt x="5758242" y="2283795"/>
                  <a:pt x="5538873" y="2897564"/>
                </a:cubicBezTo>
                <a:cubicBezTo>
                  <a:pt x="5319500" y="3511334"/>
                  <a:pt x="4905433" y="4123706"/>
                  <a:pt x="4442050" y="4732407"/>
                </a:cubicBezTo>
                <a:cubicBezTo>
                  <a:pt x="3499930" y="5970384"/>
                  <a:pt x="1925433" y="6153690"/>
                  <a:pt x="93046" y="6082857"/>
                </a:cubicBezTo>
                <a:lnTo>
                  <a:pt x="0" y="607845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A1025-B0BC-096E-AC4C-6E460106D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6000"/>
            <a:ext cx="5334000" cy="381000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buNone/>
            </a:pPr>
            <a:r>
              <a:rPr lang="en-CA" sz="2000">
                <a:effectLst/>
                <a:latin typeface="Helvetica" pitchFamily="2" charset="0"/>
              </a:rPr>
              <a:t>Q(P,T) = 5.7447 + 0.2538*P  -0.7725*T + 0.0086*p^2 + 0.0695*T^2 -0.0468*p*T -0.0018*p^2*T+0.0047*p*T^2 + 0.0002*p^3  -0.0046*T^3 +0.0002*p^2*T^2 -0.0002*p*T^3  -4.1545e-05*p^3*T+ 3.9234e-06*p^4 + 0.0002*T^4 + 4.7669e-06*x*y**4  -4.5610e-07*p^4*T -4.0602e-06*p^2*7^3 + 1.8094e-06*p^3*T^2 + 6.3598e-08*p^5 -2.4525e-06*p^5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EDDD33-688C-C1EA-1D35-32E6EF5A6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5334000" cy="1524000"/>
          </a:xfrm>
        </p:spPr>
        <p:txBody>
          <a:bodyPr>
            <a:normAutofit/>
          </a:bodyPr>
          <a:lstStyle/>
          <a:p>
            <a:r>
              <a:rPr lang="en-US" sz="3200" dirty="0"/>
              <a:t>Seitz Threshold : C</a:t>
            </a:r>
            <a:r>
              <a:rPr lang="en-US" sz="3200" baseline="-25000" dirty="0"/>
              <a:t>3</a:t>
            </a:r>
            <a:r>
              <a:rPr lang="en-US" sz="3200" dirty="0"/>
              <a:t>F</a:t>
            </a:r>
            <a:r>
              <a:rPr lang="en-US" sz="3200" baseline="-25000" dirty="0"/>
              <a:t>8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34B6A3-2B8F-8642-9D25-35B07680E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1018223"/>
            <a:ext cx="5334000" cy="484060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8A2506-E643-8C2E-8285-A834FC1E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6000" y="6356350"/>
            <a:ext cx="15240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7CE569E-9B7C-4CB9-AB80-C0841F922CFF}" type="slidenum">
              <a:rPr lang="en-US">
                <a:solidFill>
                  <a:schemeClr val="tx1">
                    <a:alpha val="70000"/>
                  </a:schemeClr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US">
              <a:solidFill>
                <a:schemeClr val="tx1">
                  <a:alpha val="7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268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812E32-CDD0-775D-6674-5445D95A1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75615F8-B807-416B-8DBB-536E4371A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2484B09-2CAB-4DBE-8AF5-A733A94006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07467" y="1"/>
            <a:ext cx="5820494" cy="2302951"/>
          </a:xfrm>
          <a:custGeom>
            <a:avLst/>
            <a:gdLst>
              <a:gd name="connsiteX0" fmla="*/ 331087 w 5820494"/>
              <a:gd name="connsiteY0" fmla="*/ 0 h 2302951"/>
              <a:gd name="connsiteX1" fmla="*/ 5820494 w 5820494"/>
              <a:gd name="connsiteY1" fmla="*/ 0 h 2302951"/>
              <a:gd name="connsiteX2" fmla="*/ 5709900 w 5820494"/>
              <a:gd name="connsiteY2" fmla="*/ 213766 h 2302951"/>
              <a:gd name="connsiteX3" fmla="*/ 4932484 w 5820494"/>
              <a:gd name="connsiteY3" fmla="*/ 1340037 h 2302951"/>
              <a:gd name="connsiteX4" fmla="*/ 3361811 w 5820494"/>
              <a:gd name="connsiteY4" fmla="*/ 2268288 h 2302951"/>
              <a:gd name="connsiteX5" fmla="*/ 286590 w 5820494"/>
              <a:gd name="connsiteY5" fmla="*/ 1322722 h 2302951"/>
              <a:gd name="connsiteX6" fmla="*/ 251826 w 5820494"/>
              <a:gd name="connsiteY6" fmla="*/ 87954 h 2302951"/>
              <a:gd name="connsiteX7" fmla="*/ 331087 w 5820494"/>
              <a:gd name="connsiteY7" fmla="*/ 0 h 230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20494" h="2302951">
                <a:moveTo>
                  <a:pt x="331087" y="0"/>
                </a:moveTo>
                <a:lnTo>
                  <a:pt x="5820494" y="0"/>
                </a:lnTo>
                <a:lnTo>
                  <a:pt x="5709900" y="213766"/>
                </a:lnTo>
                <a:cubicBezTo>
                  <a:pt x="5432869" y="711271"/>
                  <a:pt x="5095500" y="1152643"/>
                  <a:pt x="4932484" y="1340037"/>
                </a:cubicBezTo>
                <a:cubicBezTo>
                  <a:pt x="4535940" y="1795562"/>
                  <a:pt x="3997053" y="2167493"/>
                  <a:pt x="3361811" y="2268288"/>
                </a:cubicBezTo>
                <a:cubicBezTo>
                  <a:pt x="2395334" y="2421964"/>
                  <a:pt x="953447" y="2057186"/>
                  <a:pt x="286590" y="1322722"/>
                </a:cubicBezTo>
                <a:cubicBezTo>
                  <a:pt x="-136161" y="857205"/>
                  <a:pt x="-42091" y="443733"/>
                  <a:pt x="251826" y="87954"/>
                </a:cubicBezTo>
                <a:lnTo>
                  <a:pt x="33108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B36566-4D08-4F26-8C98-ED11098F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61952" y="3048002"/>
            <a:ext cx="4230048" cy="3809998"/>
          </a:xfrm>
          <a:custGeom>
            <a:avLst/>
            <a:gdLst>
              <a:gd name="connsiteX0" fmla="*/ 2183095 w 4230048"/>
              <a:gd name="connsiteY0" fmla="*/ 18 h 3809998"/>
              <a:gd name="connsiteX1" fmla="*/ 3425027 w 4230048"/>
              <a:gd name="connsiteY1" fmla="*/ 1440807 h 3809998"/>
              <a:gd name="connsiteX2" fmla="*/ 3480109 w 4230048"/>
              <a:gd name="connsiteY2" fmla="*/ 1517585 h 3809998"/>
              <a:gd name="connsiteX3" fmla="*/ 4221130 w 4230048"/>
              <a:gd name="connsiteY3" fmla="*/ 2801399 h 3809998"/>
              <a:gd name="connsiteX4" fmla="*/ 4230048 w 4230048"/>
              <a:gd name="connsiteY4" fmla="*/ 2899971 h 3809998"/>
              <a:gd name="connsiteX5" fmla="*/ 4230048 w 4230048"/>
              <a:gd name="connsiteY5" fmla="*/ 3224557 h 3809998"/>
              <a:gd name="connsiteX6" fmla="*/ 4230047 w 4230048"/>
              <a:gd name="connsiteY6" fmla="*/ 3224568 h 3809998"/>
              <a:gd name="connsiteX7" fmla="*/ 4230047 w 4230048"/>
              <a:gd name="connsiteY7" fmla="*/ 3809998 h 3809998"/>
              <a:gd name="connsiteX8" fmla="*/ 4077743 w 4230048"/>
              <a:gd name="connsiteY8" fmla="*/ 3809998 h 3809998"/>
              <a:gd name="connsiteX9" fmla="*/ 892220 w 4230048"/>
              <a:gd name="connsiteY9" fmla="*/ 3809998 h 3809998"/>
              <a:gd name="connsiteX10" fmla="*/ 840654 w 4230048"/>
              <a:gd name="connsiteY10" fmla="*/ 3790763 h 3809998"/>
              <a:gd name="connsiteX11" fmla="*/ 5750 w 4230048"/>
              <a:gd name="connsiteY11" fmla="*/ 2913921 h 3809998"/>
              <a:gd name="connsiteX12" fmla="*/ 819614 w 4230048"/>
              <a:gd name="connsiteY12" fmla="*/ 1008105 h 3809998"/>
              <a:gd name="connsiteX13" fmla="*/ 2183095 w 4230048"/>
              <a:gd name="connsiteY13" fmla="*/ 18 h 380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230048" h="3809998">
                <a:moveTo>
                  <a:pt x="2183095" y="18"/>
                </a:moveTo>
                <a:cubicBezTo>
                  <a:pt x="2652021" y="-4644"/>
                  <a:pt x="3095337" y="947177"/>
                  <a:pt x="3425027" y="1440807"/>
                </a:cubicBezTo>
                <a:cubicBezTo>
                  <a:pt x="3436611" y="1458213"/>
                  <a:pt x="3455517" y="1484324"/>
                  <a:pt x="3480109" y="1517585"/>
                </a:cubicBezTo>
                <a:cubicBezTo>
                  <a:pt x="3749371" y="1882737"/>
                  <a:pt x="4144039" y="2208821"/>
                  <a:pt x="4221130" y="2801399"/>
                </a:cubicBezTo>
                <a:lnTo>
                  <a:pt x="4230048" y="2899971"/>
                </a:lnTo>
                <a:lnTo>
                  <a:pt x="4230048" y="3224557"/>
                </a:lnTo>
                <a:lnTo>
                  <a:pt x="4230047" y="3224568"/>
                </a:lnTo>
                <a:lnTo>
                  <a:pt x="4230047" y="3809998"/>
                </a:lnTo>
                <a:lnTo>
                  <a:pt x="4077743" y="3809998"/>
                </a:lnTo>
                <a:lnTo>
                  <a:pt x="892220" y="3809998"/>
                </a:lnTo>
                <a:lnTo>
                  <a:pt x="840654" y="3790763"/>
                </a:lnTo>
                <a:cubicBezTo>
                  <a:pt x="487978" y="3656636"/>
                  <a:pt x="58498" y="3454097"/>
                  <a:pt x="5750" y="2913921"/>
                </a:cubicBezTo>
                <a:cubicBezTo>
                  <a:pt x="-64577" y="2192439"/>
                  <a:pt x="527932" y="1403503"/>
                  <a:pt x="819614" y="1008105"/>
                </a:cubicBezTo>
                <a:cubicBezTo>
                  <a:pt x="1190771" y="504837"/>
                  <a:pt x="1667013" y="5308"/>
                  <a:pt x="2183095" y="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4E82C7F-8602-4A38-A43F-2CC20AB9D8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4885154" flipH="1">
            <a:off x="7260230" y="-2526873"/>
            <a:ext cx="3738966" cy="6206270"/>
          </a:xfrm>
          <a:custGeom>
            <a:avLst/>
            <a:gdLst>
              <a:gd name="connsiteX0" fmla="*/ 0 w 4033589"/>
              <a:gd name="connsiteY0" fmla="*/ 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8" fmla="*/ 0 w 4033589"/>
              <a:gd name="connsiteY8" fmla="*/ 0 h 6858000"/>
              <a:gd name="connsiteX0" fmla="*/ 0 w 4033589"/>
              <a:gd name="connsiteY0" fmla="*/ 685800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0 w 2154655"/>
              <a:gd name="connsiteY0" fmla="*/ 0 h 6858000"/>
              <a:gd name="connsiteX1" fmla="*/ 3379 w 2154655"/>
              <a:gd name="connsiteY1" fmla="*/ 2021 h 6858000"/>
              <a:gd name="connsiteX2" fmla="*/ 1596437 w 2154655"/>
              <a:gd name="connsiteY2" fmla="*/ 1517967 h 6858000"/>
              <a:gd name="connsiteX3" fmla="*/ 2097043 w 2154655"/>
              <a:gd name="connsiteY3" fmla="*/ 4379386 h 6858000"/>
              <a:gd name="connsiteX4" fmla="*/ 1433930 w 2154655"/>
              <a:gd name="connsiteY4" fmla="*/ 6852362 h 6858000"/>
              <a:gd name="connsiteX5" fmla="*/ 1431659 w 2154655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4655" h="6858000">
                <a:moveTo>
                  <a:pt x="0" y="0"/>
                </a:moveTo>
                <a:lnTo>
                  <a:pt x="3379" y="2021"/>
                </a:lnTo>
                <a:cubicBezTo>
                  <a:pt x="667061" y="423753"/>
                  <a:pt x="1239365" y="963389"/>
                  <a:pt x="1596437" y="1517967"/>
                </a:cubicBezTo>
                <a:cubicBezTo>
                  <a:pt x="2133142" y="2350886"/>
                  <a:pt x="2239839" y="3395752"/>
                  <a:pt x="2097043" y="4379386"/>
                </a:cubicBezTo>
                <a:cubicBezTo>
                  <a:pt x="2032295" y="4824358"/>
                  <a:pt x="1812506" y="5869368"/>
                  <a:pt x="1433930" y="6852362"/>
                </a:cubicBezTo>
                <a:lnTo>
                  <a:pt x="1431659" y="685800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403C91-25E6-05E2-D7B5-561FF58BA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880" y="109008"/>
            <a:ext cx="2753360" cy="32392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E3B1E-7B84-B965-C855-207E450F0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3047999"/>
            <a:ext cx="5334000" cy="3047999"/>
          </a:xfrm>
        </p:spPr>
        <p:txBody>
          <a:bodyPr>
            <a:normAutofit/>
          </a:bodyPr>
          <a:lstStyle/>
          <a:p>
            <a:r>
              <a:rPr lang="en-US" dirty="0"/>
              <a:t>Water Bath</a:t>
            </a:r>
          </a:p>
          <a:p>
            <a:r>
              <a:rPr lang="en-US" dirty="0"/>
              <a:t>Pressure Vessel</a:t>
            </a:r>
          </a:p>
          <a:p>
            <a:r>
              <a:rPr lang="en-US" dirty="0"/>
              <a:t>Fused Quartz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59883E-9685-50F5-BB47-8EF183D5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3997"/>
            <a:ext cx="5334000" cy="1524000"/>
          </a:xfrm>
        </p:spPr>
        <p:txBody>
          <a:bodyPr>
            <a:normAutofit/>
          </a:bodyPr>
          <a:lstStyle/>
          <a:p>
            <a:r>
              <a:rPr lang="en-US" sz="3200" dirty="0"/>
              <a:t>Pressure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49BDE7-0F66-539F-7779-22513673B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1" y="3452813"/>
            <a:ext cx="3809999" cy="300037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87B37-6901-967D-C561-E4B8A1ED7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6000" y="6356350"/>
            <a:ext cx="15240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7CE569E-9B7C-4CB9-AB80-C0841F922CFF}" type="slidenum">
              <a:rPr lang="en-US">
                <a:solidFill>
                  <a:srgbClr val="FFFFFF">
                    <a:alpha val="90000"/>
                  </a:srgbClr>
                </a:solidFill>
              </a:rPr>
              <a:pPr>
                <a:spcAft>
                  <a:spcPts val="600"/>
                </a:spcAft>
              </a:pPr>
              <a:t>16</a:t>
            </a:fld>
            <a:endParaRPr lang="en-US">
              <a:solidFill>
                <a:srgbClr val="FFFFFF">
                  <a:alpha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2578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409ACD7-05C0-744A-D898-E3CD5C3B8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75615F8-B807-416B-8DBB-536E4371A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D3367DB-2B8E-481D-9387-1B6C9ED8BF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0653162" y="-776838"/>
            <a:ext cx="762001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B03CAA-9250-2DF3-89E2-AF5784D3D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0060" y="778760"/>
            <a:ext cx="3151740" cy="2497753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D6E2F662-3951-4E85-A10D-1150ACD4ED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" y="5829359"/>
            <a:ext cx="4333875" cy="1028642"/>
            <a:chOff x="7153921" y="5829359"/>
            <a:chExt cx="5038079" cy="1028642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493EDC-CA29-483B-8DA4-7F34E66D3B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63906" y="5913098"/>
              <a:ext cx="4228094" cy="944903"/>
            </a:xfrm>
            <a:custGeom>
              <a:avLst/>
              <a:gdLst>
                <a:gd name="connsiteX0" fmla="*/ 1673074 w 4228094"/>
                <a:gd name="connsiteY0" fmla="*/ 230 h 1137038"/>
                <a:gd name="connsiteX1" fmla="*/ 3676781 w 4228094"/>
                <a:gd name="connsiteY1" fmla="*/ 298555 h 1137038"/>
                <a:gd name="connsiteX2" fmla="*/ 4025527 w 4228094"/>
                <a:gd name="connsiteY2" fmla="*/ 425010 h 1137038"/>
                <a:gd name="connsiteX3" fmla="*/ 4228094 w 4228094"/>
                <a:gd name="connsiteY3" fmla="*/ 494088 h 1137038"/>
                <a:gd name="connsiteX4" fmla="*/ 4228094 w 4228094"/>
                <a:gd name="connsiteY4" fmla="*/ 1137038 h 1137038"/>
                <a:gd name="connsiteX5" fmla="*/ 0 w 4228094"/>
                <a:gd name="connsiteY5" fmla="*/ 1137038 h 1137038"/>
                <a:gd name="connsiteX6" fmla="*/ 18109 w 4228094"/>
                <a:gd name="connsiteY6" fmla="*/ 1068877 h 1137038"/>
                <a:gd name="connsiteX7" fmla="*/ 362264 w 4228094"/>
                <a:gd name="connsiteY7" fmla="*/ 366637 h 1137038"/>
                <a:gd name="connsiteX8" fmla="*/ 1386499 w 4228094"/>
                <a:gd name="connsiteY8" fmla="*/ 1522 h 1137038"/>
                <a:gd name="connsiteX9" fmla="*/ 1673074 w 4228094"/>
                <a:gd name="connsiteY9" fmla="*/ 230 h 1137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8094" h="1137038">
                  <a:moveTo>
                    <a:pt x="1673074" y="230"/>
                  </a:moveTo>
                  <a:cubicBezTo>
                    <a:pt x="2346512" y="4287"/>
                    <a:pt x="3048424" y="63583"/>
                    <a:pt x="3676781" y="298555"/>
                  </a:cubicBezTo>
                  <a:cubicBezTo>
                    <a:pt x="3793275" y="342114"/>
                    <a:pt x="3909477" y="384216"/>
                    <a:pt x="4025527" y="425010"/>
                  </a:cubicBezTo>
                  <a:lnTo>
                    <a:pt x="4228094" y="494088"/>
                  </a:lnTo>
                  <a:lnTo>
                    <a:pt x="4228094" y="1137038"/>
                  </a:lnTo>
                  <a:lnTo>
                    <a:pt x="0" y="1137038"/>
                  </a:lnTo>
                  <a:lnTo>
                    <a:pt x="18109" y="1068877"/>
                  </a:lnTo>
                  <a:cubicBezTo>
                    <a:pt x="95047" y="799139"/>
                    <a:pt x="194962" y="542008"/>
                    <a:pt x="362264" y="366637"/>
                  </a:cubicBezTo>
                  <a:cubicBezTo>
                    <a:pt x="622229" y="94062"/>
                    <a:pt x="1015836" y="6565"/>
                    <a:pt x="1386499" y="1522"/>
                  </a:cubicBezTo>
                  <a:cubicBezTo>
                    <a:pt x="1481245" y="198"/>
                    <a:pt x="1576869" y="-349"/>
                    <a:pt x="1673074" y="23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500">
                <a:solidFill>
                  <a:schemeClr val="bg1"/>
                </a:solidFill>
                <a:latin typeface="Avenir Next LT Pro" panose="020B0504020202020204" pitchFamily="34" charset="0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A62272F-C3D9-4F86-8904-A514A6C446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153921" y="5829359"/>
              <a:ext cx="5038078" cy="1028642"/>
            </a:xfrm>
            <a:custGeom>
              <a:avLst/>
              <a:gdLst>
                <a:gd name="connsiteX0" fmla="*/ 1576991 w 5038078"/>
                <a:gd name="connsiteY0" fmla="*/ 210 h 1238015"/>
                <a:gd name="connsiteX1" fmla="*/ 3403320 w 5038078"/>
                <a:gd name="connsiteY1" fmla="*/ 272125 h 1238015"/>
                <a:gd name="connsiteX2" fmla="*/ 4672870 w 5038078"/>
                <a:gd name="connsiteY2" fmla="*/ 693604 h 1238015"/>
                <a:gd name="connsiteX3" fmla="*/ 5038078 w 5038078"/>
                <a:gd name="connsiteY3" fmla="*/ 795929 h 1238015"/>
                <a:gd name="connsiteX4" fmla="*/ 5038078 w 5038078"/>
                <a:gd name="connsiteY4" fmla="*/ 1238015 h 1238015"/>
                <a:gd name="connsiteX5" fmla="*/ 0 w 5038078"/>
                <a:gd name="connsiteY5" fmla="*/ 1238015 h 1238015"/>
                <a:gd name="connsiteX6" fmla="*/ 19230 w 5038078"/>
                <a:gd name="connsiteY6" fmla="*/ 1159819 h 1238015"/>
                <a:gd name="connsiteX7" fmla="*/ 382219 w 5038078"/>
                <a:gd name="connsiteY7" fmla="*/ 334180 h 1238015"/>
                <a:gd name="connsiteX8" fmla="*/ 1315784 w 5038078"/>
                <a:gd name="connsiteY8" fmla="*/ 1388 h 1238015"/>
                <a:gd name="connsiteX9" fmla="*/ 1576991 w 5038078"/>
                <a:gd name="connsiteY9" fmla="*/ 210 h 1238015"/>
                <a:gd name="connsiteX0" fmla="*/ 0 w 5129518"/>
                <a:gd name="connsiteY0" fmla="*/ 1237805 h 1329245"/>
                <a:gd name="connsiteX1" fmla="*/ 19230 w 5129518"/>
                <a:gd name="connsiteY1" fmla="*/ 1159609 h 1329245"/>
                <a:gd name="connsiteX2" fmla="*/ 382219 w 5129518"/>
                <a:gd name="connsiteY2" fmla="*/ 333970 h 1329245"/>
                <a:gd name="connsiteX3" fmla="*/ 1315784 w 5129518"/>
                <a:gd name="connsiteY3" fmla="*/ 1178 h 1329245"/>
                <a:gd name="connsiteX4" fmla="*/ 1576991 w 5129518"/>
                <a:gd name="connsiteY4" fmla="*/ 0 h 1329245"/>
                <a:gd name="connsiteX5" fmla="*/ 3403320 w 5129518"/>
                <a:gd name="connsiteY5" fmla="*/ 271915 h 1329245"/>
                <a:gd name="connsiteX6" fmla="*/ 4672870 w 5129518"/>
                <a:gd name="connsiteY6" fmla="*/ 693394 h 1329245"/>
                <a:gd name="connsiteX7" fmla="*/ 5038078 w 5129518"/>
                <a:gd name="connsiteY7" fmla="*/ 795719 h 1329245"/>
                <a:gd name="connsiteX8" fmla="*/ 5129518 w 5129518"/>
                <a:gd name="connsiteY8" fmla="*/ 1329245 h 1329245"/>
                <a:gd name="connsiteX0" fmla="*/ 0 w 5129518"/>
                <a:gd name="connsiteY0" fmla="*/ 1237805 h 1329245"/>
                <a:gd name="connsiteX1" fmla="*/ 19230 w 5129518"/>
                <a:gd name="connsiteY1" fmla="*/ 1159609 h 1329245"/>
                <a:gd name="connsiteX2" fmla="*/ 382219 w 5129518"/>
                <a:gd name="connsiteY2" fmla="*/ 333970 h 1329245"/>
                <a:gd name="connsiteX3" fmla="*/ 1315784 w 5129518"/>
                <a:gd name="connsiteY3" fmla="*/ 1178 h 1329245"/>
                <a:gd name="connsiteX4" fmla="*/ 1576991 w 5129518"/>
                <a:gd name="connsiteY4" fmla="*/ 0 h 1329245"/>
                <a:gd name="connsiteX5" fmla="*/ 3403320 w 5129518"/>
                <a:gd name="connsiteY5" fmla="*/ 271915 h 1329245"/>
                <a:gd name="connsiteX6" fmla="*/ 4672870 w 5129518"/>
                <a:gd name="connsiteY6" fmla="*/ 693394 h 1329245"/>
                <a:gd name="connsiteX7" fmla="*/ 5038078 w 5129518"/>
                <a:gd name="connsiteY7" fmla="*/ 795719 h 1329245"/>
                <a:gd name="connsiteX8" fmla="*/ 5129518 w 5129518"/>
                <a:gd name="connsiteY8" fmla="*/ 1329245 h 1329245"/>
                <a:gd name="connsiteX0" fmla="*/ 0 w 5049689"/>
                <a:gd name="connsiteY0" fmla="*/ 1237805 h 1423588"/>
                <a:gd name="connsiteX1" fmla="*/ 19230 w 5049689"/>
                <a:gd name="connsiteY1" fmla="*/ 1159609 h 1423588"/>
                <a:gd name="connsiteX2" fmla="*/ 382219 w 5049689"/>
                <a:gd name="connsiteY2" fmla="*/ 333970 h 1423588"/>
                <a:gd name="connsiteX3" fmla="*/ 1315784 w 5049689"/>
                <a:gd name="connsiteY3" fmla="*/ 1178 h 1423588"/>
                <a:gd name="connsiteX4" fmla="*/ 1576991 w 5049689"/>
                <a:gd name="connsiteY4" fmla="*/ 0 h 1423588"/>
                <a:gd name="connsiteX5" fmla="*/ 3403320 w 5049689"/>
                <a:gd name="connsiteY5" fmla="*/ 271915 h 1423588"/>
                <a:gd name="connsiteX6" fmla="*/ 4672870 w 5049689"/>
                <a:gd name="connsiteY6" fmla="*/ 693394 h 1423588"/>
                <a:gd name="connsiteX7" fmla="*/ 5038078 w 5049689"/>
                <a:gd name="connsiteY7" fmla="*/ 795719 h 1423588"/>
                <a:gd name="connsiteX8" fmla="*/ 5049689 w 5049689"/>
                <a:gd name="connsiteY8" fmla="*/ 1423588 h 1423588"/>
                <a:gd name="connsiteX0" fmla="*/ 0 w 5038078"/>
                <a:gd name="connsiteY0" fmla="*/ 1237805 h 1237805"/>
                <a:gd name="connsiteX1" fmla="*/ 19230 w 5038078"/>
                <a:gd name="connsiteY1" fmla="*/ 1159609 h 1237805"/>
                <a:gd name="connsiteX2" fmla="*/ 382219 w 5038078"/>
                <a:gd name="connsiteY2" fmla="*/ 333970 h 1237805"/>
                <a:gd name="connsiteX3" fmla="*/ 1315784 w 5038078"/>
                <a:gd name="connsiteY3" fmla="*/ 1178 h 1237805"/>
                <a:gd name="connsiteX4" fmla="*/ 1576991 w 5038078"/>
                <a:gd name="connsiteY4" fmla="*/ 0 h 1237805"/>
                <a:gd name="connsiteX5" fmla="*/ 3403320 w 5038078"/>
                <a:gd name="connsiteY5" fmla="*/ 271915 h 1237805"/>
                <a:gd name="connsiteX6" fmla="*/ 4672870 w 5038078"/>
                <a:gd name="connsiteY6" fmla="*/ 693394 h 1237805"/>
                <a:gd name="connsiteX7" fmla="*/ 5038078 w 5038078"/>
                <a:gd name="connsiteY7" fmla="*/ 795719 h 1237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8078" h="1237805">
                  <a:moveTo>
                    <a:pt x="0" y="1237805"/>
                  </a:moveTo>
                  <a:lnTo>
                    <a:pt x="19230" y="1159609"/>
                  </a:lnTo>
                  <a:cubicBezTo>
                    <a:pt x="96961" y="850027"/>
                    <a:pt x="191605" y="533778"/>
                    <a:pt x="382219" y="333970"/>
                  </a:cubicBezTo>
                  <a:cubicBezTo>
                    <a:pt x="619171" y="85526"/>
                    <a:pt x="977934" y="5774"/>
                    <a:pt x="1315784" y="1178"/>
                  </a:cubicBezTo>
                  <a:lnTo>
                    <a:pt x="1576991" y="0"/>
                  </a:lnTo>
                  <a:cubicBezTo>
                    <a:pt x="2190813" y="3698"/>
                    <a:pt x="2830589" y="57744"/>
                    <a:pt x="3403320" y="271915"/>
                  </a:cubicBezTo>
                  <a:cubicBezTo>
                    <a:pt x="3828046" y="430728"/>
                    <a:pt x="4248519" y="568281"/>
                    <a:pt x="4672870" y="693394"/>
                  </a:cubicBezTo>
                  <a:lnTo>
                    <a:pt x="5038078" y="795719"/>
                  </a:lnTo>
                </a:path>
              </a:pathLst>
            </a:custGeom>
            <a:noFill/>
            <a:ln w="190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venir Next LT Pro Light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27EDA-FEAA-6DB6-9437-D482445F8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3056083"/>
            <a:ext cx="3048001" cy="3048000"/>
          </a:xfrm>
        </p:spPr>
        <p:txBody>
          <a:bodyPr>
            <a:normAutofit/>
          </a:bodyPr>
          <a:lstStyle/>
          <a:p>
            <a:r>
              <a:rPr lang="en-US" dirty="0"/>
              <a:t>The correction on T and Q(P,T), in C</a:t>
            </a:r>
            <a:r>
              <a:rPr lang="en-US" baseline="-25000" dirty="0"/>
              <a:t>3</a:t>
            </a:r>
            <a:r>
              <a:rPr lang="en-US" dirty="0"/>
              <a:t>F</a:t>
            </a:r>
            <a:r>
              <a:rPr lang="en-US" baseline="-25000" dirty="0"/>
              <a:t>8</a:t>
            </a:r>
            <a:r>
              <a:rPr lang="en-US" dirty="0"/>
              <a:t>, is defined by the equations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BFA265-869F-41E1-9FF0-07ED8A77C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53917"/>
            <a:ext cx="3048001" cy="2302166"/>
          </a:xfrm>
        </p:spPr>
        <p:txBody>
          <a:bodyPr anchor="t">
            <a:normAutofit/>
          </a:bodyPr>
          <a:lstStyle/>
          <a:p>
            <a:r>
              <a:rPr lang="en-US" sz="3200" dirty="0"/>
              <a:t>Threshold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A26828-B329-B016-E9D2-36D56EB4C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2734" y="1425388"/>
            <a:ext cx="4100163" cy="33518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C680F1-AF48-0778-6A9C-C3AFFA167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0057" y="3598248"/>
            <a:ext cx="3171751" cy="249775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4B4FF8-14C0-A4D6-0E2B-9417C4B86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6000" y="6356350"/>
            <a:ext cx="15240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7CE569E-9B7C-4CB9-AB80-C0841F922CFF}" type="slidenum">
              <a:rPr lang="en-US">
                <a:solidFill>
                  <a:schemeClr val="tx1">
                    <a:alpha val="70000"/>
                  </a:schemeClr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>
              <a:solidFill>
                <a:schemeClr val="tx1">
                  <a:alpha val="7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37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6EF5A53-0A64-4CA5-B9C7-1CB97CB5C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57843" y="6244836"/>
            <a:ext cx="4034156" cy="613164"/>
          </a:xfrm>
          <a:custGeom>
            <a:avLst/>
            <a:gdLst>
              <a:gd name="connsiteX0" fmla="*/ 1479137 w 4034156"/>
              <a:gd name="connsiteY0" fmla="*/ 230 h 613164"/>
              <a:gd name="connsiteX1" fmla="*/ 3482844 w 4034156"/>
              <a:gd name="connsiteY1" fmla="*/ 298555 h 613164"/>
              <a:gd name="connsiteX2" fmla="*/ 3831590 w 4034156"/>
              <a:gd name="connsiteY2" fmla="*/ 425010 h 613164"/>
              <a:gd name="connsiteX3" fmla="*/ 4034156 w 4034156"/>
              <a:gd name="connsiteY3" fmla="*/ 494088 h 613164"/>
              <a:gd name="connsiteX4" fmla="*/ 4034156 w 4034156"/>
              <a:gd name="connsiteY4" fmla="*/ 613164 h 613164"/>
              <a:gd name="connsiteX5" fmla="*/ 0 w 4034156"/>
              <a:gd name="connsiteY5" fmla="*/ 613164 h 613164"/>
              <a:gd name="connsiteX6" fmla="*/ 54792 w 4034156"/>
              <a:gd name="connsiteY6" fmla="*/ 512415 h 613164"/>
              <a:gd name="connsiteX7" fmla="*/ 168327 w 4034156"/>
              <a:gd name="connsiteY7" fmla="*/ 366637 h 613164"/>
              <a:gd name="connsiteX8" fmla="*/ 1192562 w 4034156"/>
              <a:gd name="connsiteY8" fmla="*/ 1522 h 613164"/>
              <a:gd name="connsiteX9" fmla="*/ 1479137 w 4034156"/>
              <a:gd name="connsiteY9" fmla="*/ 230 h 6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34156" h="613164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4ABFBEA-4EB0-4D02-A2C0-1733CD3D6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88126"/>
            <a:ext cx="448491" cy="1634252"/>
          </a:xfrm>
          <a:custGeom>
            <a:avLst/>
            <a:gdLst>
              <a:gd name="connsiteX0" fmla="*/ 0 w 448491"/>
              <a:gd name="connsiteY0" fmla="*/ 0 h 1634252"/>
              <a:gd name="connsiteX1" fmla="*/ 12983 w 448491"/>
              <a:gd name="connsiteY1" fmla="*/ 10508 h 1634252"/>
              <a:gd name="connsiteX2" fmla="*/ 441611 w 448491"/>
              <a:gd name="connsiteY2" fmla="*/ 863751 h 1634252"/>
              <a:gd name="connsiteX3" fmla="*/ 251011 w 448491"/>
              <a:gd name="connsiteY3" fmla="*/ 1302895 h 1634252"/>
              <a:gd name="connsiteX4" fmla="*/ 74605 w 448491"/>
              <a:gd name="connsiteY4" fmla="*/ 1543249 h 1634252"/>
              <a:gd name="connsiteX5" fmla="*/ 0 w 448491"/>
              <a:gd name="connsiteY5" fmla="*/ 1634252 h 163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91" h="1634252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9E083F6-57F4-487B-A766-EA0462B1E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09459" y="6144069"/>
            <a:ext cx="4418271" cy="718159"/>
          </a:xfrm>
          <a:custGeom>
            <a:avLst/>
            <a:gdLst>
              <a:gd name="connsiteX0" fmla="*/ 1421452 w 4590626"/>
              <a:gd name="connsiteY0" fmla="*/ 0 h 713930"/>
              <a:gd name="connsiteX1" fmla="*/ 3247781 w 4590626"/>
              <a:gd name="connsiteY1" fmla="*/ 271915 h 713930"/>
              <a:gd name="connsiteX2" fmla="*/ 4517331 w 4590626"/>
              <a:gd name="connsiteY2" fmla="*/ 693394 h 713930"/>
              <a:gd name="connsiteX3" fmla="*/ 4590626 w 4590626"/>
              <a:gd name="connsiteY3" fmla="*/ 713930 h 713930"/>
              <a:gd name="connsiteX4" fmla="*/ 0 w 4590626"/>
              <a:gd name="connsiteY4" fmla="*/ 713930 h 713930"/>
              <a:gd name="connsiteX5" fmla="*/ 2854 w 4590626"/>
              <a:gd name="connsiteY5" fmla="*/ 705624 h 713930"/>
              <a:gd name="connsiteX6" fmla="*/ 226680 w 4590626"/>
              <a:gd name="connsiteY6" fmla="*/ 333970 h 713930"/>
              <a:gd name="connsiteX7" fmla="*/ 1160245 w 4590626"/>
              <a:gd name="connsiteY7" fmla="*/ 1178 h 713930"/>
              <a:gd name="connsiteX8" fmla="*/ 1421452 w 4590626"/>
              <a:gd name="connsiteY8" fmla="*/ 0 h 713930"/>
              <a:gd name="connsiteX0" fmla="*/ 1421452 w 4517331"/>
              <a:gd name="connsiteY0" fmla="*/ 0 h 713930"/>
              <a:gd name="connsiteX1" fmla="*/ 3247781 w 4517331"/>
              <a:gd name="connsiteY1" fmla="*/ 271915 h 713930"/>
              <a:gd name="connsiteX2" fmla="*/ 4517331 w 4517331"/>
              <a:gd name="connsiteY2" fmla="*/ 693394 h 713930"/>
              <a:gd name="connsiteX3" fmla="*/ 0 w 4517331"/>
              <a:gd name="connsiteY3" fmla="*/ 713930 h 713930"/>
              <a:gd name="connsiteX4" fmla="*/ 2854 w 4517331"/>
              <a:gd name="connsiteY4" fmla="*/ 705624 h 713930"/>
              <a:gd name="connsiteX5" fmla="*/ 226680 w 4517331"/>
              <a:gd name="connsiteY5" fmla="*/ 333970 h 713930"/>
              <a:gd name="connsiteX6" fmla="*/ 1160245 w 4517331"/>
              <a:gd name="connsiteY6" fmla="*/ 1178 h 713930"/>
              <a:gd name="connsiteX7" fmla="*/ 1421452 w 4517331"/>
              <a:gd name="connsiteY7" fmla="*/ 0 h 713930"/>
              <a:gd name="connsiteX0" fmla="*/ 0 w 4608771"/>
              <a:gd name="connsiteY0" fmla="*/ 713930 h 784834"/>
              <a:gd name="connsiteX1" fmla="*/ 2854 w 4608771"/>
              <a:gd name="connsiteY1" fmla="*/ 705624 h 784834"/>
              <a:gd name="connsiteX2" fmla="*/ 226680 w 4608771"/>
              <a:gd name="connsiteY2" fmla="*/ 333970 h 784834"/>
              <a:gd name="connsiteX3" fmla="*/ 1160245 w 4608771"/>
              <a:gd name="connsiteY3" fmla="*/ 1178 h 784834"/>
              <a:gd name="connsiteX4" fmla="*/ 1421452 w 4608771"/>
              <a:gd name="connsiteY4" fmla="*/ 0 h 784834"/>
              <a:gd name="connsiteX5" fmla="*/ 3247781 w 4608771"/>
              <a:gd name="connsiteY5" fmla="*/ 271915 h 784834"/>
              <a:gd name="connsiteX6" fmla="*/ 4608771 w 4608771"/>
              <a:gd name="connsiteY6" fmla="*/ 784834 h 784834"/>
              <a:gd name="connsiteX0" fmla="*/ 0 w 4418271"/>
              <a:gd name="connsiteY0" fmla="*/ 713930 h 718159"/>
              <a:gd name="connsiteX1" fmla="*/ 2854 w 4418271"/>
              <a:gd name="connsiteY1" fmla="*/ 705624 h 718159"/>
              <a:gd name="connsiteX2" fmla="*/ 226680 w 4418271"/>
              <a:gd name="connsiteY2" fmla="*/ 333970 h 718159"/>
              <a:gd name="connsiteX3" fmla="*/ 1160245 w 4418271"/>
              <a:gd name="connsiteY3" fmla="*/ 1178 h 718159"/>
              <a:gd name="connsiteX4" fmla="*/ 1421452 w 4418271"/>
              <a:gd name="connsiteY4" fmla="*/ 0 h 718159"/>
              <a:gd name="connsiteX5" fmla="*/ 3247781 w 4418271"/>
              <a:gd name="connsiteY5" fmla="*/ 271915 h 718159"/>
              <a:gd name="connsiteX6" fmla="*/ 4418271 w 4418271"/>
              <a:gd name="connsiteY6" fmla="*/ 718159 h 71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8271" h="718159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7A18C9FB-EC4C-4DAE-8F7D-C6E5AF607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0CEAA46-7C84-3A85-3C99-56AA96CACE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2835" b="18444"/>
          <a:stretch>
            <a:fillRect/>
          </a:stretch>
        </p:blipFill>
        <p:spPr>
          <a:xfrm>
            <a:off x="20" y="10"/>
            <a:ext cx="12207220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E698B96-C345-4CAB-9657-02BD17A19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>
                  <a:alpha val="30000"/>
                </a:schemeClr>
              </a:gs>
              <a:gs pos="33000">
                <a:schemeClr val="bg1">
                  <a:alpha val="2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DD9410-BE8E-DDD6-5CC1-69D7FD4C2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3810000" cy="304800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BF1057-AC51-D2A0-E058-A148D0807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6000" y="6356350"/>
            <a:ext cx="15240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07CE569E-9B7C-4CB9-AB80-C0841F922CFF}" type="slidenum">
              <a:rPr lang="en-US">
                <a:solidFill>
                  <a:srgbClr val="FFFFFF">
                    <a:alpha val="90000"/>
                  </a:srgbClr>
                </a:solidFill>
              </a:rPr>
              <a:pPr defTabSz="914400">
                <a:spcAft>
                  <a:spcPts val="600"/>
                </a:spcAft>
              </a:pPr>
              <a:t>18</a:t>
            </a:fld>
            <a:endParaRPr lang="en-US">
              <a:solidFill>
                <a:srgbClr val="FFFFFF">
                  <a:alpha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423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F898C-0CB4-5DAB-E041-B91FBCCDD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CA9BE-8E14-7804-A795-92588B76E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Done</a:t>
            </a:r>
          </a:p>
          <a:p>
            <a:r>
              <a:rPr lang="en-US" dirty="0"/>
              <a:t>Models considered: with and without convection ; Steady state and transient</a:t>
            </a:r>
          </a:p>
          <a:p>
            <a:r>
              <a:rPr lang="en-US" dirty="0"/>
              <a:t>Strong correlation between simulated and real RTDs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/>
              <a:t>Need to be done</a:t>
            </a:r>
            <a:endParaRPr lang="en-US" dirty="0"/>
          </a:p>
          <a:p>
            <a:r>
              <a:rPr lang="en-US" dirty="0"/>
              <a:t>Final check : values implemented </a:t>
            </a:r>
            <a:r>
              <a:rPr lang="en-US" dirty="0">
                <a:sym typeface="Wingdings" pitchFamily="2" charset="2"/>
              </a:rPr>
              <a:t> pressure, temperature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83F26-B40A-3906-E06A-5C009AEBF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48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87A0FBA-CC04-4256-A8EB-BB3C543E9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699B66A-3779-48B9-9963-C9339B22B0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122584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4873590 h 6858000"/>
              <a:gd name="connsiteX3" fmla="*/ 10378112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6089634 h 6858000"/>
              <a:gd name="connsiteX6" fmla="*/ 3284 w 12192000"/>
              <a:gd name="connsiteY6" fmla="*/ 6081001 h 6858000"/>
              <a:gd name="connsiteX7" fmla="*/ 208318 w 12192000"/>
              <a:gd name="connsiteY7" fmla="*/ 5663571 h 6858000"/>
              <a:gd name="connsiteX8" fmla="*/ 2466868 w 12192000"/>
              <a:gd name="connsiteY8" fmla="*/ 3280365 h 6858000"/>
              <a:gd name="connsiteX9" fmla="*/ 5859655 w 12192000"/>
              <a:gd name="connsiteY9" fmla="*/ 1043504 h 6858000"/>
              <a:gd name="connsiteX10" fmla="*/ 8002287 w 12192000"/>
              <a:gd name="connsiteY10" fmla="*/ 373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8122584" y="0"/>
                </a:moveTo>
                <a:lnTo>
                  <a:pt x="12192000" y="0"/>
                </a:lnTo>
                <a:lnTo>
                  <a:pt x="12192000" y="4873590"/>
                </a:lnTo>
                <a:lnTo>
                  <a:pt x="10378112" y="6858000"/>
                </a:lnTo>
                <a:lnTo>
                  <a:pt x="0" y="6858000"/>
                </a:lnTo>
                <a:lnTo>
                  <a:pt x="0" y="6089634"/>
                </a:lnTo>
                <a:lnTo>
                  <a:pt x="3284" y="6081001"/>
                </a:lnTo>
                <a:cubicBezTo>
                  <a:pt x="61888" y="5940761"/>
                  <a:pt x="130457" y="5801643"/>
                  <a:pt x="208318" y="5663571"/>
                </a:cubicBezTo>
                <a:cubicBezTo>
                  <a:pt x="675237" y="4835483"/>
                  <a:pt x="1476533" y="4045730"/>
                  <a:pt x="2466868" y="3280365"/>
                </a:cubicBezTo>
                <a:cubicBezTo>
                  <a:pt x="3457206" y="2515002"/>
                  <a:pt x="4636583" y="1774030"/>
                  <a:pt x="5859655" y="1043504"/>
                </a:cubicBezTo>
                <a:cubicBezTo>
                  <a:pt x="6636899" y="579200"/>
                  <a:pt x="7344556" y="254766"/>
                  <a:pt x="8002287" y="3739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D2088EB-F82A-4CF7-A658-5EB0B344D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3371" y="0"/>
            <a:ext cx="7017182" cy="6858000"/>
          </a:xfrm>
          <a:custGeom>
            <a:avLst/>
            <a:gdLst>
              <a:gd name="connsiteX0" fmla="*/ 7017182 w 11818630"/>
              <a:gd name="connsiteY0" fmla="*/ 0 h 6858000"/>
              <a:gd name="connsiteX1" fmla="*/ 11818630 w 11818630"/>
              <a:gd name="connsiteY1" fmla="*/ 0 h 6858000"/>
              <a:gd name="connsiteX2" fmla="*/ 11818630 w 11818630"/>
              <a:gd name="connsiteY2" fmla="*/ 4489505 h 6858000"/>
              <a:gd name="connsiteX3" fmla="*/ 11816460 w 11818630"/>
              <a:gd name="connsiteY3" fmla="*/ 4492187 h 6858000"/>
              <a:gd name="connsiteX4" fmla="*/ 10354815 w 11818630"/>
              <a:gd name="connsiteY4" fmla="*/ 6321870 h 6858000"/>
              <a:gd name="connsiteX5" fmla="*/ 9928370 w 11818630"/>
              <a:gd name="connsiteY5" fmla="*/ 6858000 h 6858000"/>
              <a:gd name="connsiteX6" fmla="*/ 0 w 11818630"/>
              <a:gd name="connsiteY6" fmla="*/ 6858000 h 6858000"/>
              <a:gd name="connsiteX7" fmla="*/ 15548 w 11818630"/>
              <a:gd name="connsiteY7" fmla="*/ 6741317 h 6858000"/>
              <a:gd name="connsiteX8" fmla="*/ 387858 w 11818630"/>
              <a:gd name="connsiteY8" fmla="*/ 5632555 h 6858000"/>
              <a:gd name="connsiteX9" fmla="*/ 2494163 w 11818630"/>
              <a:gd name="connsiteY9" fmla="*/ 3131046 h 6858000"/>
              <a:gd name="connsiteX10" fmla="*/ 5658249 w 11818630"/>
              <a:gd name="connsiteY10" fmla="*/ 783147 h 6858000"/>
              <a:gd name="connsiteX11" fmla="*/ 6840702 w 11818630"/>
              <a:gd name="connsiteY11" fmla="*/ 85078 h 6858000"/>
              <a:gd name="connsiteX0" fmla="*/ 0 w 11818630"/>
              <a:gd name="connsiteY0" fmla="*/ 6858000 h 6949440"/>
              <a:gd name="connsiteX1" fmla="*/ 15548 w 11818630"/>
              <a:gd name="connsiteY1" fmla="*/ 6741317 h 6949440"/>
              <a:gd name="connsiteX2" fmla="*/ 387858 w 11818630"/>
              <a:gd name="connsiteY2" fmla="*/ 5632555 h 6949440"/>
              <a:gd name="connsiteX3" fmla="*/ 2494163 w 11818630"/>
              <a:gd name="connsiteY3" fmla="*/ 3131046 h 6949440"/>
              <a:gd name="connsiteX4" fmla="*/ 5658249 w 11818630"/>
              <a:gd name="connsiteY4" fmla="*/ 783147 h 6949440"/>
              <a:gd name="connsiteX5" fmla="*/ 6840702 w 11818630"/>
              <a:gd name="connsiteY5" fmla="*/ 85078 h 6949440"/>
              <a:gd name="connsiteX6" fmla="*/ 7017182 w 11818630"/>
              <a:gd name="connsiteY6" fmla="*/ 0 h 6949440"/>
              <a:gd name="connsiteX7" fmla="*/ 11818630 w 11818630"/>
              <a:gd name="connsiteY7" fmla="*/ 0 h 6949440"/>
              <a:gd name="connsiteX8" fmla="*/ 11818630 w 11818630"/>
              <a:gd name="connsiteY8" fmla="*/ 4489505 h 6949440"/>
              <a:gd name="connsiteX9" fmla="*/ 11816460 w 11818630"/>
              <a:gd name="connsiteY9" fmla="*/ 4492187 h 6949440"/>
              <a:gd name="connsiteX10" fmla="*/ 10354815 w 11818630"/>
              <a:gd name="connsiteY10" fmla="*/ 6321870 h 6949440"/>
              <a:gd name="connsiteX11" fmla="*/ 10019810 w 11818630"/>
              <a:gd name="connsiteY11" fmla="*/ 6949440 h 6949440"/>
              <a:gd name="connsiteX0" fmla="*/ 0 w 11818630"/>
              <a:gd name="connsiteY0" fmla="*/ 6858000 h 6886066"/>
              <a:gd name="connsiteX1" fmla="*/ 15548 w 11818630"/>
              <a:gd name="connsiteY1" fmla="*/ 6741317 h 6886066"/>
              <a:gd name="connsiteX2" fmla="*/ 387858 w 11818630"/>
              <a:gd name="connsiteY2" fmla="*/ 5632555 h 6886066"/>
              <a:gd name="connsiteX3" fmla="*/ 2494163 w 11818630"/>
              <a:gd name="connsiteY3" fmla="*/ 3131046 h 6886066"/>
              <a:gd name="connsiteX4" fmla="*/ 5658249 w 11818630"/>
              <a:gd name="connsiteY4" fmla="*/ 783147 h 6886066"/>
              <a:gd name="connsiteX5" fmla="*/ 6840702 w 11818630"/>
              <a:gd name="connsiteY5" fmla="*/ 85078 h 6886066"/>
              <a:gd name="connsiteX6" fmla="*/ 7017182 w 11818630"/>
              <a:gd name="connsiteY6" fmla="*/ 0 h 6886066"/>
              <a:gd name="connsiteX7" fmla="*/ 11818630 w 11818630"/>
              <a:gd name="connsiteY7" fmla="*/ 0 h 6886066"/>
              <a:gd name="connsiteX8" fmla="*/ 11818630 w 11818630"/>
              <a:gd name="connsiteY8" fmla="*/ 4489505 h 6886066"/>
              <a:gd name="connsiteX9" fmla="*/ 11816460 w 11818630"/>
              <a:gd name="connsiteY9" fmla="*/ 4492187 h 6886066"/>
              <a:gd name="connsiteX10" fmla="*/ 10354815 w 11818630"/>
              <a:gd name="connsiteY10" fmla="*/ 6321870 h 6886066"/>
              <a:gd name="connsiteX11" fmla="*/ 9902115 w 11818630"/>
              <a:gd name="connsiteY11" fmla="*/ 6886066 h 6886066"/>
              <a:gd name="connsiteX0" fmla="*/ 0 w 11818630"/>
              <a:gd name="connsiteY0" fmla="*/ 6858000 h 6858000"/>
              <a:gd name="connsiteX1" fmla="*/ 15548 w 11818630"/>
              <a:gd name="connsiteY1" fmla="*/ 6741317 h 6858000"/>
              <a:gd name="connsiteX2" fmla="*/ 387858 w 11818630"/>
              <a:gd name="connsiteY2" fmla="*/ 5632555 h 6858000"/>
              <a:gd name="connsiteX3" fmla="*/ 2494163 w 11818630"/>
              <a:gd name="connsiteY3" fmla="*/ 3131046 h 6858000"/>
              <a:gd name="connsiteX4" fmla="*/ 5658249 w 11818630"/>
              <a:gd name="connsiteY4" fmla="*/ 783147 h 6858000"/>
              <a:gd name="connsiteX5" fmla="*/ 6840702 w 11818630"/>
              <a:gd name="connsiteY5" fmla="*/ 85078 h 6858000"/>
              <a:gd name="connsiteX6" fmla="*/ 7017182 w 11818630"/>
              <a:gd name="connsiteY6" fmla="*/ 0 h 6858000"/>
              <a:gd name="connsiteX7" fmla="*/ 11818630 w 11818630"/>
              <a:gd name="connsiteY7" fmla="*/ 0 h 6858000"/>
              <a:gd name="connsiteX8" fmla="*/ 11818630 w 11818630"/>
              <a:gd name="connsiteY8" fmla="*/ 4489505 h 6858000"/>
              <a:gd name="connsiteX9" fmla="*/ 11816460 w 11818630"/>
              <a:gd name="connsiteY9" fmla="*/ 4492187 h 6858000"/>
              <a:gd name="connsiteX10" fmla="*/ 10354815 w 11818630"/>
              <a:gd name="connsiteY10" fmla="*/ 6321870 h 6858000"/>
              <a:gd name="connsiteX0" fmla="*/ 0 w 11818630"/>
              <a:gd name="connsiteY0" fmla="*/ 6858000 h 6858000"/>
              <a:gd name="connsiteX1" fmla="*/ 15548 w 11818630"/>
              <a:gd name="connsiteY1" fmla="*/ 6741317 h 6858000"/>
              <a:gd name="connsiteX2" fmla="*/ 387858 w 11818630"/>
              <a:gd name="connsiteY2" fmla="*/ 5632555 h 6858000"/>
              <a:gd name="connsiteX3" fmla="*/ 2494163 w 11818630"/>
              <a:gd name="connsiteY3" fmla="*/ 3131046 h 6858000"/>
              <a:gd name="connsiteX4" fmla="*/ 5658249 w 11818630"/>
              <a:gd name="connsiteY4" fmla="*/ 783147 h 6858000"/>
              <a:gd name="connsiteX5" fmla="*/ 6840702 w 11818630"/>
              <a:gd name="connsiteY5" fmla="*/ 85078 h 6858000"/>
              <a:gd name="connsiteX6" fmla="*/ 7017182 w 11818630"/>
              <a:gd name="connsiteY6" fmla="*/ 0 h 6858000"/>
              <a:gd name="connsiteX7" fmla="*/ 11818630 w 11818630"/>
              <a:gd name="connsiteY7" fmla="*/ 0 h 6858000"/>
              <a:gd name="connsiteX8" fmla="*/ 11818630 w 11818630"/>
              <a:gd name="connsiteY8" fmla="*/ 4489505 h 6858000"/>
              <a:gd name="connsiteX9" fmla="*/ 11816460 w 11818630"/>
              <a:gd name="connsiteY9" fmla="*/ 4492187 h 6858000"/>
              <a:gd name="connsiteX0" fmla="*/ 0 w 11818630"/>
              <a:gd name="connsiteY0" fmla="*/ 6858000 h 6858000"/>
              <a:gd name="connsiteX1" fmla="*/ 15548 w 11818630"/>
              <a:gd name="connsiteY1" fmla="*/ 6741317 h 6858000"/>
              <a:gd name="connsiteX2" fmla="*/ 387858 w 11818630"/>
              <a:gd name="connsiteY2" fmla="*/ 5632555 h 6858000"/>
              <a:gd name="connsiteX3" fmla="*/ 2494163 w 11818630"/>
              <a:gd name="connsiteY3" fmla="*/ 3131046 h 6858000"/>
              <a:gd name="connsiteX4" fmla="*/ 5658249 w 11818630"/>
              <a:gd name="connsiteY4" fmla="*/ 783147 h 6858000"/>
              <a:gd name="connsiteX5" fmla="*/ 6840702 w 11818630"/>
              <a:gd name="connsiteY5" fmla="*/ 85078 h 6858000"/>
              <a:gd name="connsiteX6" fmla="*/ 7017182 w 11818630"/>
              <a:gd name="connsiteY6" fmla="*/ 0 h 6858000"/>
              <a:gd name="connsiteX7" fmla="*/ 11818630 w 11818630"/>
              <a:gd name="connsiteY7" fmla="*/ 0 h 6858000"/>
              <a:gd name="connsiteX8" fmla="*/ 11818630 w 11818630"/>
              <a:gd name="connsiteY8" fmla="*/ 4489505 h 6858000"/>
              <a:gd name="connsiteX0" fmla="*/ 0 w 11818630"/>
              <a:gd name="connsiteY0" fmla="*/ 6858000 h 6858000"/>
              <a:gd name="connsiteX1" fmla="*/ 15548 w 11818630"/>
              <a:gd name="connsiteY1" fmla="*/ 6741317 h 6858000"/>
              <a:gd name="connsiteX2" fmla="*/ 387858 w 11818630"/>
              <a:gd name="connsiteY2" fmla="*/ 5632555 h 6858000"/>
              <a:gd name="connsiteX3" fmla="*/ 2494163 w 11818630"/>
              <a:gd name="connsiteY3" fmla="*/ 3131046 h 6858000"/>
              <a:gd name="connsiteX4" fmla="*/ 5658249 w 11818630"/>
              <a:gd name="connsiteY4" fmla="*/ 783147 h 6858000"/>
              <a:gd name="connsiteX5" fmla="*/ 6840702 w 11818630"/>
              <a:gd name="connsiteY5" fmla="*/ 85078 h 6858000"/>
              <a:gd name="connsiteX6" fmla="*/ 7017182 w 11818630"/>
              <a:gd name="connsiteY6" fmla="*/ 0 h 6858000"/>
              <a:gd name="connsiteX7" fmla="*/ 11818630 w 11818630"/>
              <a:gd name="connsiteY7" fmla="*/ 4489505 h 6858000"/>
              <a:gd name="connsiteX0" fmla="*/ 0 w 7017182"/>
              <a:gd name="connsiteY0" fmla="*/ 6858000 h 6858000"/>
              <a:gd name="connsiteX1" fmla="*/ 15548 w 7017182"/>
              <a:gd name="connsiteY1" fmla="*/ 6741317 h 6858000"/>
              <a:gd name="connsiteX2" fmla="*/ 387858 w 7017182"/>
              <a:gd name="connsiteY2" fmla="*/ 5632555 h 6858000"/>
              <a:gd name="connsiteX3" fmla="*/ 2494163 w 7017182"/>
              <a:gd name="connsiteY3" fmla="*/ 3131046 h 6858000"/>
              <a:gd name="connsiteX4" fmla="*/ 5658249 w 7017182"/>
              <a:gd name="connsiteY4" fmla="*/ 783147 h 6858000"/>
              <a:gd name="connsiteX5" fmla="*/ 6840702 w 7017182"/>
              <a:gd name="connsiteY5" fmla="*/ 85078 h 6858000"/>
              <a:gd name="connsiteX6" fmla="*/ 7017182 w 7017182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17182" h="6858000">
                <a:moveTo>
                  <a:pt x="0" y="6858000"/>
                </a:moveTo>
                <a:lnTo>
                  <a:pt x="15548" y="6741317"/>
                </a:lnTo>
                <a:cubicBezTo>
                  <a:pt x="78957" y="6364051"/>
                  <a:pt x="206325" y="5994870"/>
                  <a:pt x="387858" y="5632555"/>
                </a:cubicBezTo>
                <a:cubicBezTo>
                  <a:pt x="823302" y="4763361"/>
                  <a:pt x="1570584" y="3934404"/>
                  <a:pt x="2494163" y="3131046"/>
                </a:cubicBezTo>
                <a:cubicBezTo>
                  <a:pt x="3417744" y="2327690"/>
                  <a:pt x="4517622" y="1549936"/>
                  <a:pt x="5658249" y="783147"/>
                </a:cubicBezTo>
                <a:cubicBezTo>
                  <a:pt x="6072451" y="504660"/>
                  <a:pt x="6465461" y="274112"/>
                  <a:pt x="6840702" y="85078"/>
                </a:cubicBezTo>
                <a:lnTo>
                  <a:pt x="7017182" y="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221F9B-C455-5125-16FD-40DF00D5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750" y="762000"/>
            <a:ext cx="3048001" cy="2286000"/>
          </a:xfrm>
        </p:spPr>
        <p:txBody>
          <a:bodyPr anchor="t">
            <a:normAutofit/>
          </a:bodyPr>
          <a:lstStyle/>
          <a:p>
            <a:r>
              <a:rPr lang="en-US" sz="3200"/>
              <a:t>Outline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DA32667-BAAD-4252-B7F6-CDABAD11DA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75486" y="4489505"/>
            <a:ext cx="1916515" cy="2396561"/>
          </a:xfrm>
          <a:custGeom>
            <a:avLst/>
            <a:gdLst>
              <a:gd name="connsiteX0" fmla="*/ 7017182 w 11818630"/>
              <a:gd name="connsiteY0" fmla="*/ 0 h 6858000"/>
              <a:gd name="connsiteX1" fmla="*/ 11818630 w 11818630"/>
              <a:gd name="connsiteY1" fmla="*/ 0 h 6858000"/>
              <a:gd name="connsiteX2" fmla="*/ 11818630 w 11818630"/>
              <a:gd name="connsiteY2" fmla="*/ 4489505 h 6858000"/>
              <a:gd name="connsiteX3" fmla="*/ 11816460 w 11818630"/>
              <a:gd name="connsiteY3" fmla="*/ 4492187 h 6858000"/>
              <a:gd name="connsiteX4" fmla="*/ 10354815 w 11818630"/>
              <a:gd name="connsiteY4" fmla="*/ 6321870 h 6858000"/>
              <a:gd name="connsiteX5" fmla="*/ 9928370 w 11818630"/>
              <a:gd name="connsiteY5" fmla="*/ 6858000 h 6858000"/>
              <a:gd name="connsiteX6" fmla="*/ 0 w 11818630"/>
              <a:gd name="connsiteY6" fmla="*/ 6858000 h 6858000"/>
              <a:gd name="connsiteX7" fmla="*/ 15548 w 11818630"/>
              <a:gd name="connsiteY7" fmla="*/ 6741317 h 6858000"/>
              <a:gd name="connsiteX8" fmla="*/ 387858 w 11818630"/>
              <a:gd name="connsiteY8" fmla="*/ 5632555 h 6858000"/>
              <a:gd name="connsiteX9" fmla="*/ 2494163 w 11818630"/>
              <a:gd name="connsiteY9" fmla="*/ 3131046 h 6858000"/>
              <a:gd name="connsiteX10" fmla="*/ 5658249 w 11818630"/>
              <a:gd name="connsiteY10" fmla="*/ 783147 h 6858000"/>
              <a:gd name="connsiteX11" fmla="*/ 6840702 w 11818630"/>
              <a:gd name="connsiteY11" fmla="*/ 85078 h 6858000"/>
              <a:gd name="connsiteX0" fmla="*/ 0 w 11818630"/>
              <a:gd name="connsiteY0" fmla="*/ 6858000 h 6949440"/>
              <a:gd name="connsiteX1" fmla="*/ 15548 w 11818630"/>
              <a:gd name="connsiteY1" fmla="*/ 6741317 h 6949440"/>
              <a:gd name="connsiteX2" fmla="*/ 387858 w 11818630"/>
              <a:gd name="connsiteY2" fmla="*/ 5632555 h 6949440"/>
              <a:gd name="connsiteX3" fmla="*/ 2494163 w 11818630"/>
              <a:gd name="connsiteY3" fmla="*/ 3131046 h 6949440"/>
              <a:gd name="connsiteX4" fmla="*/ 5658249 w 11818630"/>
              <a:gd name="connsiteY4" fmla="*/ 783147 h 6949440"/>
              <a:gd name="connsiteX5" fmla="*/ 6840702 w 11818630"/>
              <a:gd name="connsiteY5" fmla="*/ 85078 h 6949440"/>
              <a:gd name="connsiteX6" fmla="*/ 7017182 w 11818630"/>
              <a:gd name="connsiteY6" fmla="*/ 0 h 6949440"/>
              <a:gd name="connsiteX7" fmla="*/ 11818630 w 11818630"/>
              <a:gd name="connsiteY7" fmla="*/ 0 h 6949440"/>
              <a:gd name="connsiteX8" fmla="*/ 11818630 w 11818630"/>
              <a:gd name="connsiteY8" fmla="*/ 4489505 h 6949440"/>
              <a:gd name="connsiteX9" fmla="*/ 11816460 w 11818630"/>
              <a:gd name="connsiteY9" fmla="*/ 4492187 h 6949440"/>
              <a:gd name="connsiteX10" fmla="*/ 10354815 w 11818630"/>
              <a:gd name="connsiteY10" fmla="*/ 6321870 h 6949440"/>
              <a:gd name="connsiteX11" fmla="*/ 10019810 w 11818630"/>
              <a:gd name="connsiteY11" fmla="*/ 6949440 h 6949440"/>
              <a:gd name="connsiteX0" fmla="*/ 0 w 11818630"/>
              <a:gd name="connsiteY0" fmla="*/ 6858000 h 6886066"/>
              <a:gd name="connsiteX1" fmla="*/ 15548 w 11818630"/>
              <a:gd name="connsiteY1" fmla="*/ 6741317 h 6886066"/>
              <a:gd name="connsiteX2" fmla="*/ 387858 w 11818630"/>
              <a:gd name="connsiteY2" fmla="*/ 5632555 h 6886066"/>
              <a:gd name="connsiteX3" fmla="*/ 2494163 w 11818630"/>
              <a:gd name="connsiteY3" fmla="*/ 3131046 h 6886066"/>
              <a:gd name="connsiteX4" fmla="*/ 5658249 w 11818630"/>
              <a:gd name="connsiteY4" fmla="*/ 783147 h 6886066"/>
              <a:gd name="connsiteX5" fmla="*/ 6840702 w 11818630"/>
              <a:gd name="connsiteY5" fmla="*/ 85078 h 6886066"/>
              <a:gd name="connsiteX6" fmla="*/ 7017182 w 11818630"/>
              <a:gd name="connsiteY6" fmla="*/ 0 h 6886066"/>
              <a:gd name="connsiteX7" fmla="*/ 11818630 w 11818630"/>
              <a:gd name="connsiteY7" fmla="*/ 0 h 6886066"/>
              <a:gd name="connsiteX8" fmla="*/ 11818630 w 11818630"/>
              <a:gd name="connsiteY8" fmla="*/ 4489505 h 6886066"/>
              <a:gd name="connsiteX9" fmla="*/ 11816460 w 11818630"/>
              <a:gd name="connsiteY9" fmla="*/ 4492187 h 6886066"/>
              <a:gd name="connsiteX10" fmla="*/ 10354815 w 11818630"/>
              <a:gd name="connsiteY10" fmla="*/ 6321870 h 6886066"/>
              <a:gd name="connsiteX11" fmla="*/ 9902115 w 11818630"/>
              <a:gd name="connsiteY11" fmla="*/ 6886066 h 6886066"/>
              <a:gd name="connsiteX0" fmla="*/ 0 w 11818630"/>
              <a:gd name="connsiteY0" fmla="*/ 6858000 h 6886066"/>
              <a:gd name="connsiteX1" fmla="*/ 15548 w 11818630"/>
              <a:gd name="connsiteY1" fmla="*/ 6741317 h 6886066"/>
              <a:gd name="connsiteX2" fmla="*/ 387858 w 11818630"/>
              <a:gd name="connsiteY2" fmla="*/ 5632555 h 6886066"/>
              <a:gd name="connsiteX3" fmla="*/ 2494163 w 11818630"/>
              <a:gd name="connsiteY3" fmla="*/ 3131046 h 6886066"/>
              <a:gd name="connsiteX4" fmla="*/ 5658249 w 11818630"/>
              <a:gd name="connsiteY4" fmla="*/ 783147 h 6886066"/>
              <a:gd name="connsiteX5" fmla="*/ 6840702 w 11818630"/>
              <a:gd name="connsiteY5" fmla="*/ 85078 h 6886066"/>
              <a:gd name="connsiteX6" fmla="*/ 11818630 w 11818630"/>
              <a:gd name="connsiteY6" fmla="*/ 0 h 6886066"/>
              <a:gd name="connsiteX7" fmla="*/ 11818630 w 11818630"/>
              <a:gd name="connsiteY7" fmla="*/ 4489505 h 6886066"/>
              <a:gd name="connsiteX8" fmla="*/ 11816460 w 11818630"/>
              <a:gd name="connsiteY8" fmla="*/ 4492187 h 6886066"/>
              <a:gd name="connsiteX9" fmla="*/ 10354815 w 11818630"/>
              <a:gd name="connsiteY9" fmla="*/ 6321870 h 6886066"/>
              <a:gd name="connsiteX10" fmla="*/ 9902115 w 11818630"/>
              <a:gd name="connsiteY10" fmla="*/ 6886066 h 6886066"/>
              <a:gd name="connsiteX0" fmla="*/ 0 w 11818630"/>
              <a:gd name="connsiteY0" fmla="*/ 7069778 h 7097844"/>
              <a:gd name="connsiteX1" fmla="*/ 15548 w 11818630"/>
              <a:gd name="connsiteY1" fmla="*/ 6953095 h 7097844"/>
              <a:gd name="connsiteX2" fmla="*/ 387858 w 11818630"/>
              <a:gd name="connsiteY2" fmla="*/ 5844333 h 7097844"/>
              <a:gd name="connsiteX3" fmla="*/ 2494163 w 11818630"/>
              <a:gd name="connsiteY3" fmla="*/ 3342824 h 7097844"/>
              <a:gd name="connsiteX4" fmla="*/ 5658249 w 11818630"/>
              <a:gd name="connsiteY4" fmla="*/ 994925 h 7097844"/>
              <a:gd name="connsiteX5" fmla="*/ 11818630 w 11818630"/>
              <a:gd name="connsiteY5" fmla="*/ 211778 h 7097844"/>
              <a:gd name="connsiteX6" fmla="*/ 11818630 w 11818630"/>
              <a:gd name="connsiteY6" fmla="*/ 4701283 h 7097844"/>
              <a:gd name="connsiteX7" fmla="*/ 11816460 w 11818630"/>
              <a:gd name="connsiteY7" fmla="*/ 4703965 h 7097844"/>
              <a:gd name="connsiteX8" fmla="*/ 10354815 w 11818630"/>
              <a:gd name="connsiteY8" fmla="*/ 6533648 h 7097844"/>
              <a:gd name="connsiteX9" fmla="*/ 9902115 w 11818630"/>
              <a:gd name="connsiteY9" fmla="*/ 7097844 h 7097844"/>
              <a:gd name="connsiteX0" fmla="*/ 0 w 11818630"/>
              <a:gd name="connsiteY0" fmla="*/ 6872876 h 6900942"/>
              <a:gd name="connsiteX1" fmla="*/ 15548 w 11818630"/>
              <a:gd name="connsiteY1" fmla="*/ 6756193 h 6900942"/>
              <a:gd name="connsiteX2" fmla="*/ 387858 w 11818630"/>
              <a:gd name="connsiteY2" fmla="*/ 5647431 h 6900942"/>
              <a:gd name="connsiteX3" fmla="*/ 2494163 w 11818630"/>
              <a:gd name="connsiteY3" fmla="*/ 3145922 h 6900942"/>
              <a:gd name="connsiteX4" fmla="*/ 11818630 w 11818630"/>
              <a:gd name="connsiteY4" fmla="*/ 14876 h 6900942"/>
              <a:gd name="connsiteX5" fmla="*/ 11818630 w 11818630"/>
              <a:gd name="connsiteY5" fmla="*/ 4504381 h 6900942"/>
              <a:gd name="connsiteX6" fmla="*/ 11816460 w 11818630"/>
              <a:gd name="connsiteY6" fmla="*/ 4507063 h 6900942"/>
              <a:gd name="connsiteX7" fmla="*/ 10354815 w 11818630"/>
              <a:gd name="connsiteY7" fmla="*/ 6336746 h 6900942"/>
              <a:gd name="connsiteX8" fmla="*/ 9902115 w 11818630"/>
              <a:gd name="connsiteY8" fmla="*/ 6900942 h 6900942"/>
              <a:gd name="connsiteX0" fmla="*/ 577707 w 12396337"/>
              <a:gd name="connsiteY0" fmla="*/ 6858000 h 6886066"/>
              <a:gd name="connsiteX1" fmla="*/ 593255 w 12396337"/>
              <a:gd name="connsiteY1" fmla="*/ 6741317 h 6886066"/>
              <a:gd name="connsiteX2" fmla="*/ 965565 w 12396337"/>
              <a:gd name="connsiteY2" fmla="*/ 5632555 h 6886066"/>
              <a:gd name="connsiteX3" fmla="*/ 12396337 w 12396337"/>
              <a:gd name="connsiteY3" fmla="*/ 0 h 6886066"/>
              <a:gd name="connsiteX4" fmla="*/ 12396337 w 12396337"/>
              <a:gd name="connsiteY4" fmla="*/ 4489505 h 6886066"/>
              <a:gd name="connsiteX5" fmla="*/ 12394167 w 12396337"/>
              <a:gd name="connsiteY5" fmla="*/ 4492187 h 6886066"/>
              <a:gd name="connsiteX6" fmla="*/ 10932522 w 12396337"/>
              <a:gd name="connsiteY6" fmla="*/ 6321870 h 6886066"/>
              <a:gd name="connsiteX7" fmla="*/ 10479822 w 12396337"/>
              <a:gd name="connsiteY7" fmla="*/ 6886066 h 6886066"/>
              <a:gd name="connsiteX0" fmla="*/ 0 w 11818630"/>
              <a:gd name="connsiteY0" fmla="*/ 6858000 h 6886066"/>
              <a:gd name="connsiteX1" fmla="*/ 387858 w 11818630"/>
              <a:gd name="connsiteY1" fmla="*/ 5632555 h 6886066"/>
              <a:gd name="connsiteX2" fmla="*/ 11818630 w 11818630"/>
              <a:gd name="connsiteY2" fmla="*/ 0 h 6886066"/>
              <a:gd name="connsiteX3" fmla="*/ 11818630 w 11818630"/>
              <a:gd name="connsiteY3" fmla="*/ 4489505 h 6886066"/>
              <a:gd name="connsiteX4" fmla="*/ 11816460 w 11818630"/>
              <a:gd name="connsiteY4" fmla="*/ 4492187 h 6886066"/>
              <a:gd name="connsiteX5" fmla="*/ 10354815 w 11818630"/>
              <a:gd name="connsiteY5" fmla="*/ 6321870 h 6886066"/>
              <a:gd name="connsiteX6" fmla="*/ 9902115 w 11818630"/>
              <a:gd name="connsiteY6" fmla="*/ 6886066 h 6886066"/>
              <a:gd name="connsiteX0" fmla="*/ 0 w 11818630"/>
              <a:gd name="connsiteY0" fmla="*/ 6858000 h 6886066"/>
              <a:gd name="connsiteX1" fmla="*/ 11818630 w 11818630"/>
              <a:gd name="connsiteY1" fmla="*/ 0 h 6886066"/>
              <a:gd name="connsiteX2" fmla="*/ 11818630 w 11818630"/>
              <a:gd name="connsiteY2" fmla="*/ 4489505 h 6886066"/>
              <a:gd name="connsiteX3" fmla="*/ 11816460 w 11818630"/>
              <a:gd name="connsiteY3" fmla="*/ 4492187 h 6886066"/>
              <a:gd name="connsiteX4" fmla="*/ 10354815 w 11818630"/>
              <a:gd name="connsiteY4" fmla="*/ 6321870 h 6886066"/>
              <a:gd name="connsiteX5" fmla="*/ 9902115 w 11818630"/>
              <a:gd name="connsiteY5" fmla="*/ 6886066 h 6886066"/>
              <a:gd name="connsiteX0" fmla="*/ 1916515 w 1916515"/>
              <a:gd name="connsiteY0" fmla="*/ 0 h 6886066"/>
              <a:gd name="connsiteX1" fmla="*/ 1916515 w 1916515"/>
              <a:gd name="connsiteY1" fmla="*/ 4489505 h 6886066"/>
              <a:gd name="connsiteX2" fmla="*/ 1914345 w 1916515"/>
              <a:gd name="connsiteY2" fmla="*/ 4492187 h 6886066"/>
              <a:gd name="connsiteX3" fmla="*/ 452700 w 1916515"/>
              <a:gd name="connsiteY3" fmla="*/ 6321870 h 6886066"/>
              <a:gd name="connsiteX4" fmla="*/ 0 w 1916515"/>
              <a:gd name="connsiteY4" fmla="*/ 6886066 h 6886066"/>
              <a:gd name="connsiteX0" fmla="*/ 1916515 w 1916515"/>
              <a:gd name="connsiteY0" fmla="*/ 0 h 2396561"/>
              <a:gd name="connsiteX1" fmla="*/ 1914345 w 1916515"/>
              <a:gd name="connsiteY1" fmla="*/ 2682 h 2396561"/>
              <a:gd name="connsiteX2" fmla="*/ 452700 w 1916515"/>
              <a:gd name="connsiteY2" fmla="*/ 1832365 h 2396561"/>
              <a:gd name="connsiteX3" fmla="*/ 0 w 1916515"/>
              <a:gd name="connsiteY3" fmla="*/ 2396561 h 2396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515" h="2396561">
                <a:moveTo>
                  <a:pt x="1916515" y="0"/>
                </a:moveTo>
                <a:lnTo>
                  <a:pt x="1914345" y="2682"/>
                </a:lnTo>
                <a:cubicBezTo>
                  <a:pt x="1430582" y="598348"/>
                  <a:pt x="941296" y="1216779"/>
                  <a:pt x="452700" y="1832365"/>
                </a:cubicBezTo>
                <a:cubicBezTo>
                  <a:pt x="310552" y="2011075"/>
                  <a:pt x="0" y="2396561"/>
                  <a:pt x="0" y="2396561"/>
                </a:cubicBez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839FF523-998C-792A-DFF6-7603EEED8F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176797"/>
              </p:ext>
            </p:extLst>
          </p:nvPr>
        </p:nvGraphicFramePr>
        <p:xfrm>
          <a:off x="4572000" y="1524000"/>
          <a:ext cx="6858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81B6FAF5-2DA3-29D4-10FD-EA83997200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3063" y="0"/>
            <a:ext cx="3240297" cy="685800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0130F8-BA3F-B9A3-DBE0-58C969CFC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278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75615F8-B807-416B-8DBB-536E4371A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E23B919-7EE2-497D-9E13-AA4D85F50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8983" y="4136571"/>
            <a:ext cx="3381017" cy="2219779"/>
          </a:xfrm>
          <a:custGeom>
            <a:avLst/>
            <a:gdLst>
              <a:gd name="connsiteX0" fmla="*/ 237621 w 453152"/>
              <a:gd name="connsiteY0" fmla="*/ 965 h 401867"/>
              <a:gd name="connsiteX1" fmla="*/ 370246 w 453152"/>
              <a:gd name="connsiteY1" fmla="*/ 23666 h 401867"/>
              <a:gd name="connsiteX2" fmla="*/ 437392 w 453152"/>
              <a:gd name="connsiteY2" fmla="*/ 198545 h 401867"/>
              <a:gd name="connsiteX3" fmla="*/ 67745 w 453152"/>
              <a:gd name="connsiteY3" fmla="*/ 392003 h 401867"/>
              <a:gd name="connsiteX4" fmla="*/ 911 w 453152"/>
              <a:gd name="connsiteY4" fmla="*/ 254095 h 401867"/>
              <a:gd name="connsiteX5" fmla="*/ 115564 w 453152"/>
              <a:gd name="connsiteY5" fmla="*/ 51160 h 401867"/>
              <a:gd name="connsiteX6" fmla="*/ 237621 w 453152"/>
              <a:gd name="connsiteY6" fmla="*/ 965 h 401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3152" h="401867">
                <a:moveTo>
                  <a:pt x="237621" y="965"/>
                </a:moveTo>
                <a:cubicBezTo>
                  <a:pt x="283632" y="-2971"/>
                  <a:pt x="331405" y="5243"/>
                  <a:pt x="370246" y="23666"/>
                </a:cubicBezTo>
                <a:cubicBezTo>
                  <a:pt x="436830" y="55275"/>
                  <a:pt x="477168" y="116810"/>
                  <a:pt x="437392" y="198545"/>
                </a:cubicBezTo>
                <a:cubicBezTo>
                  <a:pt x="391568" y="292624"/>
                  <a:pt x="176850" y="441630"/>
                  <a:pt x="67745" y="392003"/>
                </a:cubicBezTo>
                <a:cubicBezTo>
                  <a:pt x="18056" y="369372"/>
                  <a:pt x="-5012" y="308398"/>
                  <a:pt x="911" y="254095"/>
                </a:cubicBezTo>
                <a:cubicBezTo>
                  <a:pt x="9203" y="178033"/>
                  <a:pt x="61012" y="103094"/>
                  <a:pt x="115564" y="51160"/>
                </a:cubicBezTo>
                <a:cubicBezTo>
                  <a:pt x="147361" y="20985"/>
                  <a:pt x="191610" y="4900"/>
                  <a:pt x="237621" y="9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3A9D9E6-3919-418C-B3AA-BD8152086A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84418">
            <a:off x="3663391" y="2134929"/>
            <a:ext cx="7016810" cy="3217070"/>
          </a:xfrm>
          <a:custGeom>
            <a:avLst/>
            <a:gdLst>
              <a:gd name="connsiteX0" fmla="*/ 6578327 w 7016810"/>
              <a:gd name="connsiteY0" fmla="*/ 747813 h 3217070"/>
              <a:gd name="connsiteX1" fmla="*/ 6899586 w 7016810"/>
              <a:gd name="connsiteY1" fmla="*/ 1348391 h 3217070"/>
              <a:gd name="connsiteX2" fmla="*/ 6546865 w 7016810"/>
              <a:gd name="connsiteY2" fmla="*/ 2370096 h 3217070"/>
              <a:gd name="connsiteX3" fmla="*/ 5242831 w 7016810"/>
              <a:gd name="connsiteY3" fmla="*/ 2689242 h 3217070"/>
              <a:gd name="connsiteX4" fmla="*/ 2836315 w 7016810"/>
              <a:gd name="connsiteY4" fmla="*/ 3070479 h 3217070"/>
              <a:gd name="connsiteX5" fmla="*/ 817744 w 7016810"/>
              <a:gd name="connsiteY5" fmla="*/ 3207342 h 3217070"/>
              <a:gd name="connsiteX6" fmla="*/ 760277 w 7016810"/>
              <a:gd name="connsiteY6" fmla="*/ 3201955 h 3217070"/>
              <a:gd name="connsiteX7" fmla="*/ 0 w 7016810"/>
              <a:gd name="connsiteY7" fmla="*/ 2287507 h 3217070"/>
              <a:gd name="connsiteX8" fmla="*/ 45397 w 7016810"/>
              <a:gd name="connsiteY8" fmla="*/ 2228424 h 3217070"/>
              <a:gd name="connsiteX9" fmla="*/ 1813715 w 7016810"/>
              <a:gd name="connsiteY9" fmla="*/ 583834 h 3217070"/>
              <a:gd name="connsiteX10" fmla="*/ 2506347 w 7016810"/>
              <a:gd name="connsiteY10" fmla="*/ 181751 h 3217070"/>
              <a:gd name="connsiteX11" fmla="*/ 3784997 w 7016810"/>
              <a:gd name="connsiteY11" fmla="*/ 117 h 3217070"/>
              <a:gd name="connsiteX12" fmla="*/ 5229348 w 7016810"/>
              <a:gd name="connsiteY12" fmla="*/ 123377 h 3217070"/>
              <a:gd name="connsiteX13" fmla="*/ 6578327 w 7016810"/>
              <a:gd name="connsiteY13" fmla="*/ 747813 h 3217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016810" h="3217070">
                <a:moveTo>
                  <a:pt x="6578327" y="747813"/>
                </a:moveTo>
                <a:cubicBezTo>
                  <a:pt x="6724350" y="927127"/>
                  <a:pt x="6818188" y="1131736"/>
                  <a:pt x="6899586" y="1348391"/>
                </a:cubicBezTo>
                <a:cubicBezTo>
                  <a:pt x="7044853" y="1735247"/>
                  <a:pt x="7166023" y="2086842"/>
                  <a:pt x="6546865" y="2370096"/>
                </a:cubicBezTo>
                <a:cubicBezTo>
                  <a:pt x="6176452" y="2539595"/>
                  <a:pt x="5702565" y="2616459"/>
                  <a:pt x="5242831" y="2689242"/>
                </a:cubicBezTo>
                <a:cubicBezTo>
                  <a:pt x="4440660" y="2816322"/>
                  <a:pt x="3638486" y="2943401"/>
                  <a:pt x="2836315" y="3070479"/>
                </a:cubicBezTo>
                <a:cubicBezTo>
                  <a:pt x="2247146" y="3163789"/>
                  <a:pt x="1447214" y="3245856"/>
                  <a:pt x="817744" y="3207342"/>
                </a:cubicBezTo>
                <a:lnTo>
                  <a:pt x="760277" y="3201955"/>
                </a:lnTo>
                <a:lnTo>
                  <a:pt x="0" y="2287507"/>
                </a:lnTo>
                <a:lnTo>
                  <a:pt x="45397" y="2228424"/>
                </a:lnTo>
                <a:cubicBezTo>
                  <a:pt x="503782" y="1675968"/>
                  <a:pt x="1230454" y="1100941"/>
                  <a:pt x="1813715" y="583834"/>
                </a:cubicBezTo>
                <a:cubicBezTo>
                  <a:pt x="2017628" y="403005"/>
                  <a:pt x="2250695" y="272754"/>
                  <a:pt x="2506347" y="181751"/>
                </a:cubicBezTo>
                <a:cubicBezTo>
                  <a:pt x="2889654" y="45291"/>
                  <a:pt x="3323518" y="-2704"/>
                  <a:pt x="3784997" y="117"/>
                </a:cubicBezTo>
                <a:cubicBezTo>
                  <a:pt x="4246478" y="2939"/>
                  <a:pt x="4735574" y="56576"/>
                  <a:pt x="5229348" y="123377"/>
                </a:cubicBezTo>
                <a:cubicBezTo>
                  <a:pt x="5946627" y="220364"/>
                  <a:pt x="6334955" y="448956"/>
                  <a:pt x="6578327" y="74781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E1C692D-C0CD-4831-9654-3A9D28BD9D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31192">
            <a:off x="9899191" y="346730"/>
            <a:ext cx="3242038" cy="3517726"/>
          </a:xfrm>
          <a:custGeom>
            <a:avLst/>
            <a:gdLst>
              <a:gd name="connsiteX0" fmla="*/ 2788324 w 3242038"/>
              <a:gd name="connsiteY0" fmla="*/ 0 h 3517726"/>
              <a:gd name="connsiteX1" fmla="*/ 3242038 w 3242038"/>
              <a:gd name="connsiteY1" fmla="*/ 256492 h 3517726"/>
              <a:gd name="connsiteX2" fmla="*/ 1398414 w 3242038"/>
              <a:gd name="connsiteY2" fmla="*/ 3517726 h 3517726"/>
              <a:gd name="connsiteX3" fmla="*/ 1296165 w 3242038"/>
              <a:gd name="connsiteY3" fmla="*/ 3512750 h 3517726"/>
              <a:gd name="connsiteX4" fmla="*/ 722368 w 3242038"/>
              <a:gd name="connsiteY4" fmla="*/ 3295873 h 3517726"/>
              <a:gd name="connsiteX5" fmla="*/ 119744 w 3242038"/>
              <a:gd name="connsiteY5" fmla="*/ 1346871 h 3517726"/>
              <a:gd name="connsiteX6" fmla="*/ 1268876 w 3242038"/>
              <a:gd name="connsiteY6" fmla="*/ 452981 h 3517726"/>
              <a:gd name="connsiteX7" fmla="*/ 2526079 w 3242038"/>
              <a:gd name="connsiteY7" fmla="*/ 58537 h 351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42038" h="3517726">
                <a:moveTo>
                  <a:pt x="2788324" y="0"/>
                </a:moveTo>
                <a:lnTo>
                  <a:pt x="3242038" y="256492"/>
                </a:lnTo>
                <a:lnTo>
                  <a:pt x="1398414" y="3517726"/>
                </a:lnTo>
                <a:lnTo>
                  <a:pt x="1296165" y="3512750"/>
                </a:lnTo>
                <a:cubicBezTo>
                  <a:pt x="1105706" y="3492316"/>
                  <a:pt x="913143" y="3425685"/>
                  <a:pt x="722368" y="3295873"/>
                </a:cubicBezTo>
                <a:cubicBezTo>
                  <a:pt x="45118" y="2835132"/>
                  <a:pt x="-156318" y="1926952"/>
                  <a:pt x="119744" y="1346871"/>
                </a:cubicBezTo>
                <a:cubicBezTo>
                  <a:pt x="300975" y="965581"/>
                  <a:pt x="750420" y="662741"/>
                  <a:pt x="1268876" y="452981"/>
                </a:cubicBezTo>
                <a:cubicBezTo>
                  <a:pt x="1482145" y="366760"/>
                  <a:pt x="1978802" y="192176"/>
                  <a:pt x="2526079" y="5853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57A9FFC-4E6A-4731-AD4B-A0018BF95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6000" y="533400"/>
            <a:ext cx="4788638" cy="6329048"/>
          </a:xfrm>
          <a:custGeom>
            <a:avLst/>
            <a:gdLst>
              <a:gd name="connsiteX0" fmla="*/ 3173139 w 4448352"/>
              <a:gd name="connsiteY0" fmla="*/ 74 h 6025492"/>
              <a:gd name="connsiteX1" fmla="*/ 3840337 w 4448352"/>
              <a:gd name="connsiteY1" fmla="*/ 136997 h 6025492"/>
              <a:gd name="connsiteX2" fmla="*/ 4400480 w 4448352"/>
              <a:gd name="connsiteY2" fmla="*/ 1061406 h 6025492"/>
              <a:gd name="connsiteX3" fmla="*/ 3812207 w 4448352"/>
              <a:gd name="connsiteY3" fmla="*/ 2268177 h 6025492"/>
              <a:gd name="connsiteX4" fmla="*/ 2566852 w 4448352"/>
              <a:gd name="connsiteY4" fmla="*/ 4362395 h 6025492"/>
              <a:gd name="connsiteX5" fmla="*/ 1381603 w 4448352"/>
              <a:gd name="connsiteY5" fmla="*/ 6002073 h 6025492"/>
              <a:gd name="connsiteX6" fmla="*/ 1358105 w 4448352"/>
              <a:gd name="connsiteY6" fmla="*/ 6025492 h 6025492"/>
              <a:gd name="connsiteX7" fmla="*/ 147593 w 4448352"/>
              <a:gd name="connsiteY7" fmla="*/ 6025492 h 6025492"/>
              <a:gd name="connsiteX8" fmla="*/ 135095 w 4448352"/>
              <a:gd name="connsiteY8" fmla="*/ 5970139 h 6025492"/>
              <a:gd name="connsiteX9" fmla="*/ 989 w 4448352"/>
              <a:gd name="connsiteY9" fmla="*/ 3558990 h 6025492"/>
              <a:gd name="connsiteX10" fmla="*/ 134613 w 4448352"/>
              <a:gd name="connsiteY10" fmla="*/ 2769335 h 6025492"/>
              <a:gd name="connsiteX11" fmla="*/ 812398 w 4448352"/>
              <a:gd name="connsiteY11" fmla="*/ 1669996 h 6025492"/>
              <a:gd name="connsiteX12" fmla="*/ 1830565 w 4448352"/>
              <a:gd name="connsiteY12" fmla="*/ 638164 h 6025492"/>
              <a:gd name="connsiteX13" fmla="*/ 3173139 w 4448352"/>
              <a:gd name="connsiteY13" fmla="*/ 74 h 6025492"/>
              <a:gd name="connsiteX0" fmla="*/ 147593 w 4448352"/>
              <a:gd name="connsiteY0" fmla="*/ 6025492 h 6112608"/>
              <a:gd name="connsiteX1" fmla="*/ 135095 w 4448352"/>
              <a:gd name="connsiteY1" fmla="*/ 5970139 h 6112608"/>
              <a:gd name="connsiteX2" fmla="*/ 989 w 4448352"/>
              <a:gd name="connsiteY2" fmla="*/ 3558990 h 6112608"/>
              <a:gd name="connsiteX3" fmla="*/ 134613 w 4448352"/>
              <a:gd name="connsiteY3" fmla="*/ 2769335 h 6112608"/>
              <a:gd name="connsiteX4" fmla="*/ 812398 w 4448352"/>
              <a:gd name="connsiteY4" fmla="*/ 1669996 h 6112608"/>
              <a:gd name="connsiteX5" fmla="*/ 1830565 w 4448352"/>
              <a:gd name="connsiteY5" fmla="*/ 638164 h 6112608"/>
              <a:gd name="connsiteX6" fmla="*/ 3173139 w 4448352"/>
              <a:gd name="connsiteY6" fmla="*/ 74 h 6112608"/>
              <a:gd name="connsiteX7" fmla="*/ 3840337 w 4448352"/>
              <a:gd name="connsiteY7" fmla="*/ 136997 h 6112608"/>
              <a:gd name="connsiteX8" fmla="*/ 4400480 w 4448352"/>
              <a:gd name="connsiteY8" fmla="*/ 1061406 h 6112608"/>
              <a:gd name="connsiteX9" fmla="*/ 3812207 w 4448352"/>
              <a:gd name="connsiteY9" fmla="*/ 2268177 h 6112608"/>
              <a:gd name="connsiteX10" fmla="*/ 2566852 w 4448352"/>
              <a:gd name="connsiteY10" fmla="*/ 4362395 h 6112608"/>
              <a:gd name="connsiteX11" fmla="*/ 1381603 w 4448352"/>
              <a:gd name="connsiteY11" fmla="*/ 6002073 h 6112608"/>
              <a:gd name="connsiteX12" fmla="*/ 1457187 w 4448352"/>
              <a:gd name="connsiteY12" fmla="*/ 6112608 h 6112608"/>
              <a:gd name="connsiteX0" fmla="*/ 147593 w 4448352"/>
              <a:gd name="connsiteY0" fmla="*/ 6025492 h 6025492"/>
              <a:gd name="connsiteX1" fmla="*/ 135095 w 4448352"/>
              <a:gd name="connsiteY1" fmla="*/ 5970139 h 6025492"/>
              <a:gd name="connsiteX2" fmla="*/ 989 w 4448352"/>
              <a:gd name="connsiteY2" fmla="*/ 3558990 h 6025492"/>
              <a:gd name="connsiteX3" fmla="*/ 134613 w 4448352"/>
              <a:gd name="connsiteY3" fmla="*/ 2769335 h 6025492"/>
              <a:gd name="connsiteX4" fmla="*/ 812398 w 4448352"/>
              <a:gd name="connsiteY4" fmla="*/ 1669996 h 6025492"/>
              <a:gd name="connsiteX5" fmla="*/ 1830565 w 4448352"/>
              <a:gd name="connsiteY5" fmla="*/ 638164 h 6025492"/>
              <a:gd name="connsiteX6" fmla="*/ 3173139 w 4448352"/>
              <a:gd name="connsiteY6" fmla="*/ 74 h 6025492"/>
              <a:gd name="connsiteX7" fmla="*/ 3840337 w 4448352"/>
              <a:gd name="connsiteY7" fmla="*/ 136997 h 6025492"/>
              <a:gd name="connsiteX8" fmla="*/ 4400480 w 4448352"/>
              <a:gd name="connsiteY8" fmla="*/ 1061406 h 6025492"/>
              <a:gd name="connsiteX9" fmla="*/ 3812207 w 4448352"/>
              <a:gd name="connsiteY9" fmla="*/ 2268177 h 6025492"/>
              <a:gd name="connsiteX10" fmla="*/ 2566852 w 4448352"/>
              <a:gd name="connsiteY10" fmla="*/ 4362395 h 6025492"/>
              <a:gd name="connsiteX11" fmla="*/ 1381603 w 4448352"/>
              <a:gd name="connsiteY11" fmla="*/ 6002073 h 6025492"/>
              <a:gd name="connsiteX0" fmla="*/ 147593 w 4448352"/>
              <a:gd name="connsiteY0" fmla="*/ 6025492 h 6029730"/>
              <a:gd name="connsiteX1" fmla="*/ 135095 w 4448352"/>
              <a:gd name="connsiteY1" fmla="*/ 5970139 h 6029730"/>
              <a:gd name="connsiteX2" fmla="*/ 989 w 4448352"/>
              <a:gd name="connsiteY2" fmla="*/ 3558990 h 6029730"/>
              <a:gd name="connsiteX3" fmla="*/ 134613 w 4448352"/>
              <a:gd name="connsiteY3" fmla="*/ 2769335 h 6029730"/>
              <a:gd name="connsiteX4" fmla="*/ 812398 w 4448352"/>
              <a:gd name="connsiteY4" fmla="*/ 1669996 h 6029730"/>
              <a:gd name="connsiteX5" fmla="*/ 1830565 w 4448352"/>
              <a:gd name="connsiteY5" fmla="*/ 638164 h 6029730"/>
              <a:gd name="connsiteX6" fmla="*/ 3173139 w 4448352"/>
              <a:gd name="connsiteY6" fmla="*/ 74 h 6029730"/>
              <a:gd name="connsiteX7" fmla="*/ 3840337 w 4448352"/>
              <a:gd name="connsiteY7" fmla="*/ 136997 h 6029730"/>
              <a:gd name="connsiteX8" fmla="*/ 4400480 w 4448352"/>
              <a:gd name="connsiteY8" fmla="*/ 1061406 h 6029730"/>
              <a:gd name="connsiteX9" fmla="*/ 3812207 w 4448352"/>
              <a:gd name="connsiteY9" fmla="*/ 2268177 h 6029730"/>
              <a:gd name="connsiteX10" fmla="*/ 2566852 w 4448352"/>
              <a:gd name="connsiteY10" fmla="*/ 4362395 h 6029730"/>
              <a:gd name="connsiteX11" fmla="*/ 1397330 w 4448352"/>
              <a:gd name="connsiteY11" fmla="*/ 6029730 h 6029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48352" h="6029730">
                <a:moveTo>
                  <a:pt x="147593" y="6025492"/>
                </a:moveTo>
                <a:lnTo>
                  <a:pt x="135095" y="5970139"/>
                </a:lnTo>
                <a:cubicBezTo>
                  <a:pt x="3334" y="5264474"/>
                  <a:pt x="25734" y="4338079"/>
                  <a:pt x="989" y="3558990"/>
                </a:cubicBezTo>
                <a:cubicBezTo>
                  <a:pt x="-7696" y="3286585"/>
                  <a:pt x="41149" y="3024098"/>
                  <a:pt x="134613" y="2769335"/>
                </a:cubicBezTo>
                <a:cubicBezTo>
                  <a:pt x="274734" y="2387350"/>
                  <a:pt x="515201" y="2023048"/>
                  <a:pt x="812398" y="1669996"/>
                </a:cubicBezTo>
                <a:cubicBezTo>
                  <a:pt x="1109596" y="1316945"/>
                  <a:pt x="1463524" y="975145"/>
                  <a:pt x="1830565" y="638164"/>
                </a:cubicBezTo>
                <a:cubicBezTo>
                  <a:pt x="2363706" y="148617"/>
                  <a:pt x="2787743" y="-3847"/>
                  <a:pt x="3173139" y="74"/>
                </a:cubicBezTo>
                <a:cubicBezTo>
                  <a:pt x="3404376" y="2427"/>
                  <a:pt x="3621702" y="61078"/>
                  <a:pt x="3840337" y="136997"/>
                </a:cubicBezTo>
                <a:cubicBezTo>
                  <a:pt x="4230681" y="272614"/>
                  <a:pt x="4578505" y="404218"/>
                  <a:pt x="4400480" y="1061406"/>
                </a:cubicBezTo>
                <a:cubicBezTo>
                  <a:pt x="4294008" y="1454598"/>
                  <a:pt x="4050152" y="1868133"/>
                  <a:pt x="3812207" y="2268177"/>
                </a:cubicBezTo>
                <a:cubicBezTo>
                  <a:pt x="3397089" y="2966250"/>
                  <a:pt x="2969331" y="3735470"/>
                  <a:pt x="2566852" y="4362395"/>
                </a:cubicBezTo>
                <a:cubicBezTo>
                  <a:pt x="2164373" y="4989320"/>
                  <a:pt x="1829370" y="5570322"/>
                  <a:pt x="1397330" y="6029730"/>
                </a:cubicBez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716C9-EEDC-298A-EAD1-1AB4D7706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3056083"/>
            <a:ext cx="3810000" cy="3048000"/>
          </a:xfrm>
        </p:spPr>
        <p:txBody>
          <a:bodyPr>
            <a:normAutofit/>
          </a:bodyPr>
          <a:lstStyle/>
          <a:p>
            <a:r>
              <a:rPr lang="en-US" dirty="0"/>
              <a:t>Bellows</a:t>
            </a:r>
          </a:p>
          <a:p>
            <a:r>
              <a:rPr lang="en-US" dirty="0"/>
              <a:t>Bellows &amp; cycle</a:t>
            </a:r>
          </a:p>
          <a:p>
            <a:r>
              <a:rPr lang="en-US" dirty="0"/>
              <a:t>T vs 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F38A03-D161-5B54-5F6E-AA1139A62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32083"/>
            <a:ext cx="4408811" cy="1524000"/>
          </a:xfrm>
        </p:spPr>
        <p:txBody>
          <a:bodyPr anchor="t">
            <a:normAutofit/>
          </a:bodyPr>
          <a:lstStyle/>
          <a:p>
            <a:r>
              <a:rPr lang="en-US" sz="3200"/>
              <a:t>Annex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B74A33-69D0-168F-D476-EC8CA5C43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2453" y="4570234"/>
            <a:ext cx="2886711" cy="2258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9F25C1-2132-4C7E-2E23-A05EA00C4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1720" y="1428750"/>
            <a:ext cx="2194559" cy="2286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D44141-8718-6FB1-9D72-34603DDF38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958" y="979040"/>
            <a:ext cx="6091221" cy="341108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7A56A8-F818-D6A6-0036-787B20F5E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6000" y="6356350"/>
            <a:ext cx="15240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7CE569E-9B7C-4CB9-AB80-C0841F922CFF}" type="slidenum">
              <a:rPr lang="en-US">
                <a:solidFill>
                  <a:prstClr val="white">
                    <a:tint val="75000"/>
                    <a:alpha val="90000"/>
                  </a:prstClr>
                </a:solidFill>
              </a:rPr>
              <a:pPr>
                <a:spcAft>
                  <a:spcPts val="600"/>
                </a:spcAft>
              </a:pPr>
              <a:t>20</a:t>
            </a:fld>
            <a:endParaRPr lang="en-US">
              <a:solidFill>
                <a:prstClr val="white">
                  <a:tint val="75000"/>
                  <a:alpha val="9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715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DE933-564B-58B6-B337-1B74AB083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Annex : Seitz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57C79-08A4-3A9F-BBBA-A0BD4A73D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Conditions for nucleation (Q_s &gt; = </a:t>
            </a:r>
            <a:r>
              <a:rPr lang="en-US" dirty="0" err="1"/>
              <a:t>W_min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W_min</a:t>
            </a:r>
            <a:r>
              <a:rPr lang="en-US" dirty="0"/>
              <a:t> = 4 pi /3 * sigma * r_c^2</a:t>
            </a:r>
          </a:p>
          <a:p>
            <a:pPr lvl="1"/>
            <a:r>
              <a:rPr lang="en-US" dirty="0" err="1"/>
              <a:t>E_r</a:t>
            </a:r>
            <a:r>
              <a:rPr lang="en-US" dirty="0"/>
              <a:t> &gt; Q_s</a:t>
            </a:r>
          </a:p>
          <a:p>
            <a:pPr lvl="1"/>
            <a:r>
              <a:rPr lang="en-US" dirty="0"/>
              <a:t>Energy must be deposited within </a:t>
            </a:r>
            <a:r>
              <a:rPr lang="en-US" dirty="0" err="1"/>
              <a:t>r_c</a:t>
            </a:r>
            <a:r>
              <a:rPr lang="en-US" dirty="0"/>
              <a:t> ~ 25 nm at 30 psia and 13 C</a:t>
            </a:r>
          </a:p>
          <a:p>
            <a:endParaRPr lang="en-US" dirty="0"/>
          </a:p>
          <a:p>
            <a:r>
              <a:rPr lang="en-US" dirty="0"/>
              <a:t>Q_s</a:t>
            </a:r>
          </a:p>
          <a:p>
            <a:pPr lvl="1"/>
            <a:r>
              <a:rPr lang="en-US" dirty="0"/>
              <a:t>Contain three principal terms</a:t>
            </a:r>
          </a:p>
          <a:p>
            <a:pPr lvl="1"/>
            <a:r>
              <a:rPr lang="en-US" dirty="0" err="1"/>
              <a:t>W_c</a:t>
            </a:r>
            <a:r>
              <a:rPr lang="en-US" dirty="0"/>
              <a:t> : combat the pressure of the liquid to allow the </a:t>
            </a:r>
            <a:r>
              <a:rPr lang="en-US" dirty="0" err="1"/>
              <a:t>protobubble</a:t>
            </a:r>
            <a:r>
              <a:rPr lang="en-US" dirty="0"/>
              <a:t> to expand</a:t>
            </a:r>
          </a:p>
          <a:p>
            <a:pPr lvl="1"/>
            <a:r>
              <a:rPr lang="en-US" dirty="0" err="1"/>
              <a:t>W_v</a:t>
            </a:r>
            <a:r>
              <a:rPr lang="en-US" dirty="0"/>
              <a:t> : to evaporate the liquid and transform it into gas</a:t>
            </a:r>
          </a:p>
          <a:p>
            <a:pPr lvl="1"/>
            <a:r>
              <a:rPr lang="en-US" dirty="0"/>
              <a:t>W_s : Energy to form the surface of the critical sphere</a:t>
            </a:r>
          </a:p>
          <a:p>
            <a:pPr lvl="1"/>
            <a:r>
              <a:rPr lang="en-US" dirty="0" err="1"/>
              <a:t>W_irr</a:t>
            </a:r>
            <a:r>
              <a:rPr lang="en-US" dirty="0"/>
              <a:t> : irreversible processes such as acoustic wave emission (about 2%)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A785EF-A3FD-F820-98EA-EAF450643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D42E0C-7935-F7F5-A35E-A62305315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8657" y="2770001"/>
            <a:ext cx="1473200" cy="431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A69165-8FD7-6E9F-2970-AC9713828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0157" y="3858491"/>
            <a:ext cx="47117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87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4951E3-6641-916B-616C-5076E99040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DB4DB-9D65-B157-608A-0C6A4BD1A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Annex : heat transfer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advection-diffusion equation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CB7C57-5A5E-D18A-426C-A40D70FB5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2">
                <a:extLst>
                  <a:ext uri="{FF2B5EF4-FFF2-40B4-BE49-F238E27FC236}">
                    <a16:creationId xmlns:a16="http://schemas.microsoft.com/office/drawing/2014/main" id="{05F2E36A-2D8C-F9C5-4E01-C9967DFD4A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55548" y="2010759"/>
                <a:ext cx="10684151" cy="4847242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endParaRPr lang="en-US" sz="24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A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CA" sz="24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CA" sz="2400" i="1" dirty="0">
                            <a:latin typeface="Cambria Math" panose="02040503050406030204" pitchFamily="18" charset="0"/>
                          </a:rPr>
                          <m:t>𝑇</m:t>
                        </m:r>
                        <m:d>
                          <m:dPr>
                            <m:ctrlP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CA" sz="24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fr-CA" sz="2400" b="0" i="0" dirty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fr-CA" sz="24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CA" sz="2400" i="1" dirty="0">
                            <a:latin typeface="Cambria Math" panose="02040503050406030204" pitchFamily="18" charset="0"/>
                          </a:rPr>
                          <m:t>𝑇</m:t>
                        </m:r>
                        <m:d>
                          <m:dPr>
                            <m:ctrlP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fr-CA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fr-CA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A" sz="2400" i="1" dirty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CA" sz="2400" b="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fr-CA" sz="24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fr-CA" sz="2400" i="1" dirty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fr-CA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CA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A" sz="2400" i="1" dirty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fr-CA" sz="24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CA" sz="2400" i="1" dirty="0">
                            <a:latin typeface="Cambria Math" panose="02040503050406030204" pitchFamily="18" charset="0"/>
                          </a:rPr>
                          <m:t>𝑇</m:t>
                        </m:r>
                        <m:d>
                          <m:dPr>
                            <m:ctrlP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fr-CA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A" sz="2400" i="1" dirty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CA" sz="2400" i="1" dirty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fr-CA" sz="24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fr-CA" sz="2400" i="1" dirty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CA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sSub>
                          <m:sSubPr>
                            <m:ctrlPr>
                              <a:rPr lang="fr-CA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A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fr-CA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fr-CA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A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CA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num>
                      <m:den>
                        <m:r>
                          <a:rPr lang="fr-CA" sz="2400" i="1" dirty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CA" sz="2400" i="1" dirty="0">
                            <a:latin typeface="Cambria Math" panose="02040503050406030204" pitchFamily="18" charset="0"/>
                          </a:rPr>
                          <m:t>𝑇</m:t>
                        </m:r>
                        <m:d>
                          <m:dPr>
                            <m:ctrlP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CA" sz="24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fr-CA" sz="2400" b="0" i="1" dirty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CA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sSub>
                          <m:sSubPr>
                            <m:ctrlPr>
                              <a:rPr lang="fr-CA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A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fr-CA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fr-CA" sz="24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A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CA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a:rPr lang="fr-CA" sz="2400" i="1" dirty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CA" sz="2400" i="1" dirty="0">
                            <a:latin typeface="Cambria Math" panose="02040503050406030204" pitchFamily="18" charset="0"/>
                          </a:rPr>
                          <m:t>𝑇</m:t>
                        </m:r>
                        <m:d>
                          <m:dPr>
                            <m:ctrlP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CA" sz="2400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fr-CA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fr-CA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fr-CA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A" sz="240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num>
                      <m:den>
                        <m:r>
                          <a:rPr lang="fr-CA" sz="2400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r>
                      <a:rPr lang="fr-CA" sz="24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A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sSub>
                          <m:sSubPr>
                            <m:ctrlPr>
                              <a:rPr lang="fr-CA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A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fr-CA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fr-CA" sz="2400" i="1" dirty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CA" sz="2400" i="1" dirty="0">
                            <a:latin typeface="Cambria Math" panose="02040503050406030204" pitchFamily="18" charset="0"/>
                          </a:rPr>
                          <m:t>𝑇</m:t>
                        </m:r>
                        <m:d>
                          <m:dPr>
                            <m:ctrlP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CA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CA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/>
                  <a:t>  </a:t>
                </a:r>
              </a:p>
              <a:p>
                <a:r>
                  <a:rPr lang="en-US" sz="2400" dirty="0"/>
                  <a:t>where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CA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CA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A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𝑎𝑛𝑑</m:t>
                    </m:r>
                    <m:r>
                      <a:rPr lang="fr-CA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/>
                  <a:t> are given by the Boussinesq approximation of the Navier-Stokes equations; </a:t>
                </a:r>
                <a:endParaRPr lang="en-US" sz="2000" dirty="0"/>
              </a:p>
              <a:p>
                <a:pPr lvl="1"/>
                <a:r>
                  <a:rPr lang="en-US" sz="2000" dirty="0"/>
                  <a:t>Where,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CA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 dirty="0"/>
                  <a:t> is the Heat capacity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fr-CA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000" dirty="0"/>
                  <a:t> the density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fr-CA" sz="2000" b="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 the thermal conductivity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CA" sz="20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A" sz="2000" i="1" dirty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acc>
                  </m:oMath>
                </a14:m>
                <a:r>
                  <a:rPr lang="en-US" sz="2000" dirty="0"/>
                  <a:t> heat generation term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fr-CA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CA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CA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dirty="0"/>
                  <a:t> are the velocity components</a:t>
                </a:r>
              </a:p>
              <a:p>
                <a:pPr lvl="1"/>
                <a:r>
                  <a:rPr lang="en-US" sz="2000" dirty="0"/>
                  <a:t>T the temperature</a:t>
                </a:r>
              </a:p>
              <a:p>
                <a:r>
                  <a:rPr lang="en-US" sz="2400" dirty="0"/>
                  <a:t>The velocity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CA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A" sz="2400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fr-CA" sz="2400" i="1" dirty="0">
                        <a:latin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2400" dirty="0"/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CA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fr-CA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is given by the Navier-Stokes (N-S) equation or the </a:t>
                </a:r>
                <a:r>
                  <a:rPr lang="en-US" sz="2400" dirty="0" err="1"/>
                  <a:t>approxi</a:t>
                </a:r>
                <a:r>
                  <a:rPr lang="en-US" sz="2400" dirty="0"/>
                  <a:t>. </a:t>
                </a:r>
                <a:r>
                  <a:rPr lang="en-US" sz="2400" dirty="0" err="1"/>
                  <a:t>choosen</a:t>
                </a:r>
                <a:endParaRPr lang="en-US" sz="2400" dirty="0"/>
              </a:p>
              <a:p>
                <a:r>
                  <a:rPr lang="en-US" sz="2400" dirty="0"/>
                  <a:t>Ignored terms</a:t>
                </a:r>
              </a:p>
              <a:p>
                <a:pPr lvl="1"/>
                <a:r>
                  <a:rPr lang="en-US" sz="2000" dirty="0"/>
                  <a:t>Friction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𝜇𝜙</m:t>
                    </m:r>
                  </m:oMath>
                </a14:m>
                <a:r>
                  <a:rPr lang="en-US" sz="2000" dirty="0"/>
                  <a:t>, ~ dilatation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fr-CA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CA" sz="20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fr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fr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fr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CA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CA" sz="20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000" dirty="0"/>
                  <a:t> and compressibility fluid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fr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fr-CA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fr-CA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fr-CA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fr-CA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, radiation term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3" name="Content Placeholder 2">
                <a:extLst>
                  <a:ext uri="{FF2B5EF4-FFF2-40B4-BE49-F238E27FC236}">
                    <a16:creationId xmlns:a16="http://schemas.microsoft.com/office/drawing/2014/main" id="{05F2E36A-2D8C-F9C5-4E01-C9967DFD4A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55548" y="2010759"/>
                <a:ext cx="10684151" cy="4847242"/>
              </a:xfrm>
              <a:blipFill>
                <a:blip r:embed="rId2"/>
                <a:stretch>
                  <a:fillRect l="-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7E7E4403-90FB-95A7-2CFE-E2B7C34CAFD8}"/>
              </a:ext>
            </a:extLst>
          </p:cNvPr>
          <p:cNvSpPr txBox="1"/>
          <p:nvPr/>
        </p:nvSpPr>
        <p:spPr>
          <a:xfrm>
            <a:off x="7170142" y="1922242"/>
            <a:ext cx="143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ysClr val="windowText" lastClr="000000"/>
                </a:solidFill>
              </a:rPr>
              <a:t>Generation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7DA57C-79EB-D0CB-BDE8-34C8D4ED5C76}"/>
              </a:ext>
            </a:extLst>
          </p:cNvPr>
          <p:cNvSpPr txBox="1"/>
          <p:nvPr/>
        </p:nvSpPr>
        <p:spPr>
          <a:xfrm>
            <a:off x="8517317" y="1919455"/>
            <a:ext cx="1302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ysClr val="windowText" lastClr="000000"/>
                </a:solidFill>
              </a:rPr>
              <a:t>Transient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D45E47-5A44-8EC9-D7DF-EB245AE07D2E}"/>
              </a:ext>
            </a:extLst>
          </p:cNvPr>
          <p:cNvSpPr txBox="1"/>
          <p:nvPr/>
        </p:nvSpPr>
        <p:spPr>
          <a:xfrm>
            <a:off x="5789293" y="1994170"/>
            <a:ext cx="1302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ysClr val="windowText" lastClr="000000"/>
                </a:solidFill>
              </a:rPr>
              <a:t>Advection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2EB06B7-719E-8F3E-25BF-F68271FCA7A2}"/>
              </a:ext>
            </a:extLst>
          </p:cNvPr>
          <p:cNvSpPr txBox="1"/>
          <p:nvPr/>
        </p:nvSpPr>
        <p:spPr>
          <a:xfrm>
            <a:off x="2516555" y="1969866"/>
            <a:ext cx="1487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ysClr val="windowText" lastClr="000000"/>
                </a:solidFill>
              </a:rPr>
              <a:t>Conduction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D3F4B96-F6CE-D150-8A08-6201023397D1}"/>
              </a:ext>
            </a:extLst>
          </p:cNvPr>
          <p:cNvSpPr/>
          <p:nvPr/>
        </p:nvSpPr>
        <p:spPr>
          <a:xfrm>
            <a:off x="1385445" y="2417444"/>
            <a:ext cx="3186555" cy="56417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7A83B19-93EE-4FCC-2B89-E69E4BD6E992}"/>
              </a:ext>
            </a:extLst>
          </p:cNvPr>
          <p:cNvSpPr/>
          <p:nvPr/>
        </p:nvSpPr>
        <p:spPr>
          <a:xfrm>
            <a:off x="4801897" y="2401501"/>
            <a:ext cx="2902186" cy="58012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EC85AFE-ADF4-6BE3-AEEB-D494B367B37A}"/>
              </a:ext>
            </a:extLst>
          </p:cNvPr>
          <p:cNvSpPr/>
          <p:nvPr/>
        </p:nvSpPr>
        <p:spPr>
          <a:xfrm>
            <a:off x="7886331" y="2401501"/>
            <a:ext cx="211300" cy="6227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1450139-9334-4B5F-D276-0A949991F5C7}"/>
              </a:ext>
            </a:extLst>
          </p:cNvPr>
          <p:cNvSpPr/>
          <p:nvPr/>
        </p:nvSpPr>
        <p:spPr>
          <a:xfrm>
            <a:off x="8353452" y="2401566"/>
            <a:ext cx="1339478" cy="6227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075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D2AEB-9EA2-4554-432F-018313813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F5F68-80FE-6DDB-82C7-4548C747A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AA7A11-8FF4-CF03-9DB0-F23CD08F0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6118" y="9411"/>
            <a:ext cx="3585882" cy="68485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F133A2-D2D9-2B27-0D00-EB5B74A8F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7115" cy="685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19FAE-9232-0248-E2B9-7FED03467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01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0E6CA-4145-E07C-1AA2-8F875F8A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PICO-40L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DB7A9-53C9-F7AA-4310-C21C0311A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6000"/>
            <a:ext cx="106680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Bubble chamber detector</a:t>
            </a:r>
          </a:p>
          <a:p>
            <a:pPr lvl="1"/>
            <a:r>
              <a:rPr lang="en-US" dirty="0"/>
              <a:t>C3F8 as the active fluid </a:t>
            </a:r>
            <a:r>
              <a:rPr lang="en-US" dirty="0">
                <a:sym typeface="Wingdings" pitchFamily="2" charset="2"/>
              </a:rPr>
              <a:t> Metastable (superheated, ⇣ P)</a:t>
            </a:r>
            <a:endParaRPr lang="en-US" dirty="0"/>
          </a:p>
          <a:p>
            <a:pPr lvl="1"/>
            <a:r>
              <a:rPr lang="en-US" dirty="0"/>
              <a:t>Interaction: particle-nucleus</a:t>
            </a:r>
            <a:r>
              <a:rPr lang="en-US" dirty="0">
                <a:sym typeface="Wingdings" pitchFamily="2" charset="2"/>
              </a:rPr>
              <a:t> nuclear recoil bubble(s)</a:t>
            </a:r>
          </a:p>
          <a:p>
            <a:pPr lvl="1"/>
            <a:r>
              <a:rPr lang="en-US" dirty="0"/>
              <a:t>Seitz model : localized energy deposit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threshold </a:t>
            </a:r>
          </a:p>
          <a:p>
            <a:endParaRPr lang="en-US" dirty="0"/>
          </a:p>
          <a:p>
            <a:r>
              <a:rPr lang="en-US" dirty="0"/>
              <a:t>Collaboration: technological achievement</a:t>
            </a:r>
          </a:p>
          <a:p>
            <a:pPr lvl="1"/>
            <a:r>
              <a:rPr lang="en-US" dirty="0"/>
              <a:t>Background rejection : insensitive to electron &amp; gamma</a:t>
            </a:r>
          </a:p>
          <a:p>
            <a:pPr lvl="2"/>
            <a:r>
              <a:rPr lang="en-US" dirty="0"/>
              <a:t>less localized than nuclear recoils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protobubble</a:t>
            </a:r>
            <a:r>
              <a:rPr lang="en-US" dirty="0">
                <a:sym typeface="Wingdings" pitchFamily="2" charset="2"/>
              </a:rPr>
              <a:t> collapses immediately</a:t>
            </a:r>
            <a:endParaRPr lang="en-US" dirty="0"/>
          </a:p>
          <a:p>
            <a:pPr lvl="1"/>
            <a:r>
              <a:rPr lang="en-US" dirty="0"/>
              <a:t>Acoustic discrimination: Piezo</a:t>
            </a:r>
            <a:r>
              <a:rPr lang="en-US" dirty="0">
                <a:sym typeface="Wingdings" pitchFamily="2" charset="2"/>
              </a:rPr>
              <a:t> distinct sign.; 𝛼 vs neutron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8BB576-D90B-940D-E6EB-F6108BE6C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1703" y="0"/>
            <a:ext cx="3240297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5B77C5-1A03-A210-8C46-2CF4EB866CBF}"/>
              </a:ext>
            </a:extLst>
          </p:cNvPr>
          <p:cNvSpPr txBox="1"/>
          <p:nvPr/>
        </p:nvSpPr>
        <p:spPr>
          <a:xfrm>
            <a:off x="10523724" y="3625334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C3F8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E009D6-38B5-6B95-CA1F-E91C20FAB67B}"/>
              </a:ext>
            </a:extLst>
          </p:cNvPr>
          <p:cNvSpPr txBox="1"/>
          <p:nvPr/>
        </p:nvSpPr>
        <p:spPr>
          <a:xfrm>
            <a:off x="11274250" y="3139108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Oil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18DDA0-3595-E626-C75C-55508D626EF6}"/>
              </a:ext>
            </a:extLst>
          </p:cNvPr>
          <p:cNvSpPr txBox="1"/>
          <p:nvPr/>
        </p:nvSpPr>
        <p:spPr>
          <a:xfrm>
            <a:off x="11668935" y="5106525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HDPE</a:t>
            </a:r>
          </a:p>
        </p:txBody>
      </p:sp>
      <p:sp>
        <p:nvSpPr>
          <p:cNvPr id="8" name="Left Arrow 7">
            <a:extLst>
              <a:ext uri="{FF2B5EF4-FFF2-40B4-BE49-F238E27FC236}">
                <a16:creationId xmlns:a16="http://schemas.microsoft.com/office/drawing/2014/main" id="{B0046839-4399-834D-389F-2A308CC6E110}"/>
              </a:ext>
            </a:extLst>
          </p:cNvPr>
          <p:cNvSpPr/>
          <p:nvPr/>
        </p:nvSpPr>
        <p:spPr>
          <a:xfrm>
            <a:off x="11590021" y="5219699"/>
            <a:ext cx="162010" cy="60587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>
            <a:extLst>
              <a:ext uri="{FF2B5EF4-FFF2-40B4-BE49-F238E27FC236}">
                <a16:creationId xmlns:a16="http://schemas.microsoft.com/office/drawing/2014/main" id="{44FC72C9-50C4-38D6-A97E-47F665471272}"/>
              </a:ext>
            </a:extLst>
          </p:cNvPr>
          <p:cNvSpPr/>
          <p:nvPr/>
        </p:nvSpPr>
        <p:spPr>
          <a:xfrm>
            <a:off x="11334881" y="4457267"/>
            <a:ext cx="322030" cy="92333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FB28C8-EC7C-C12F-4B2E-622639DFF9FC}"/>
              </a:ext>
            </a:extLst>
          </p:cNvPr>
          <p:cNvSpPr txBox="1"/>
          <p:nvPr/>
        </p:nvSpPr>
        <p:spPr>
          <a:xfrm>
            <a:off x="11472782" y="4192152"/>
            <a:ext cx="747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Cooling</a:t>
            </a:r>
          </a:p>
          <a:p>
            <a:pPr algn="ctr"/>
            <a:r>
              <a:rPr lang="en-US" sz="1200" dirty="0"/>
              <a:t>Coil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08E95E-1682-DFAC-8654-92F062165294}"/>
              </a:ext>
            </a:extLst>
          </p:cNvPr>
          <p:cNvSpPr txBox="1"/>
          <p:nvPr/>
        </p:nvSpPr>
        <p:spPr>
          <a:xfrm>
            <a:off x="11510759" y="3665558"/>
            <a:ext cx="736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Heating</a:t>
            </a:r>
          </a:p>
          <a:p>
            <a:pPr algn="ctr"/>
            <a:r>
              <a:rPr lang="en-US" sz="1200" dirty="0"/>
              <a:t>Plate</a:t>
            </a:r>
          </a:p>
        </p:txBody>
      </p:sp>
      <p:sp>
        <p:nvSpPr>
          <p:cNvPr id="13" name="Left Arrow 12">
            <a:extLst>
              <a:ext uri="{FF2B5EF4-FFF2-40B4-BE49-F238E27FC236}">
                <a16:creationId xmlns:a16="http://schemas.microsoft.com/office/drawing/2014/main" id="{EE2F2EFC-17ED-45A7-179A-A15868ED5AD1}"/>
              </a:ext>
            </a:extLst>
          </p:cNvPr>
          <p:cNvSpPr/>
          <p:nvPr/>
        </p:nvSpPr>
        <p:spPr>
          <a:xfrm>
            <a:off x="11357562" y="3972349"/>
            <a:ext cx="329024" cy="83143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299A75-58B8-FD02-8598-CA8F787F24CC}"/>
              </a:ext>
            </a:extLst>
          </p:cNvPr>
          <p:cNvSpPr txBox="1"/>
          <p:nvPr/>
        </p:nvSpPr>
        <p:spPr>
          <a:xfrm>
            <a:off x="10339125" y="589040"/>
            <a:ext cx="16542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Top </a:t>
            </a:r>
          </a:p>
          <a:p>
            <a:pPr algn="ctr"/>
            <a:r>
              <a:rPr lang="en-US" sz="1600" dirty="0"/>
              <a:t>Instrumentation</a:t>
            </a:r>
          </a:p>
          <a:p>
            <a:pPr algn="ctr"/>
            <a:r>
              <a:rPr lang="en-US" sz="1600" dirty="0"/>
              <a:t>Flange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1413F652-374D-2B91-7A47-A6BB3495F886}"/>
              </a:ext>
            </a:extLst>
          </p:cNvPr>
          <p:cNvSpPr/>
          <p:nvPr/>
        </p:nvSpPr>
        <p:spPr>
          <a:xfrm>
            <a:off x="9712036" y="1842655"/>
            <a:ext cx="138546" cy="74814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6B5883-AEEE-2244-39AB-6115E0D4054F}"/>
              </a:ext>
            </a:extLst>
          </p:cNvPr>
          <p:cNvSpPr txBox="1"/>
          <p:nvPr/>
        </p:nvSpPr>
        <p:spPr>
          <a:xfrm>
            <a:off x="8951703" y="1524829"/>
            <a:ext cx="1007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Cameras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FD83C5D7-5590-A631-7D17-6ED2B6F52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81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506D74-44D0-9FDC-A462-5954AC391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80B45-77E5-3DA5-4C38-0836CA313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PICO-40L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480B0-09F3-4CA8-B333-0EA7835FA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6000"/>
            <a:ext cx="10668000" cy="4572000"/>
          </a:xfrm>
        </p:spPr>
        <p:txBody>
          <a:bodyPr/>
          <a:lstStyle/>
          <a:p>
            <a:endParaRPr lang="en-US" dirty="0"/>
          </a:p>
          <a:p>
            <a:pPr lvl="1"/>
            <a:r>
              <a:rPr lang="en-US" dirty="0"/>
              <a:t>Camera</a:t>
            </a:r>
          </a:p>
          <a:p>
            <a:pPr lvl="2"/>
            <a:r>
              <a:rPr lang="en-US" dirty="0"/>
              <a:t>Primary trigger </a:t>
            </a:r>
          </a:p>
          <a:p>
            <a:pPr lvl="2"/>
            <a:r>
              <a:rPr lang="en-US" dirty="0"/>
              <a:t>Bubble position reconstruction 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Fast pressure transducer : </a:t>
            </a:r>
            <a:r>
              <a:rPr lang="en-US" dirty="0" err="1"/>
              <a:t>dytran</a:t>
            </a:r>
            <a:endParaRPr lang="en-US" dirty="0"/>
          </a:p>
          <a:p>
            <a:pPr lvl="2"/>
            <a:r>
              <a:rPr lang="en-US" dirty="0"/>
              <a:t>Secondary trigger</a:t>
            </a:r>
          </a:p>
          <a:p>
            <a:pPr lvl="2"/>
            <a:r>
              <a:rPr lang="en-US" dirty="0"/>
              <a:t>Bubble multiplicity</a:t>
            </a:r>
          </a:p>
          <a:p>
            <a:pPr lvl="2"/>
            <a:r>
              <a:rPr lang="en-US" dirty="0"/>
              <a:t>Event type: bulk vs wall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06D64C-9641-522D-250A-E030D398D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1703" y="0"/>
            <a:ext cx="3240297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ADB44C-2DC0-BF3E-229C-744BEA30B8DE}"/>
              </a:ext>
            </a:extLst>
          </p:cNvPr>
          <p:cNvSpPr txBox="1"/>
          <p:nvPr/>
        </p:nvSpPr>
        <p:spPr>
          <a:xfrm>
            <a:off x="10523724" y="3625334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C3F8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B8C59D-179F-920D-51D5-F24E0D13CE2B}"/>
              </a:ext>
            </a:extLst>
          </p:cNvPr>
          <p:cNvSpPr txBox="1"/>
          <p:nvPr/>
        </p:nvSpPr>
        <p:spPr>
          <a:xfrm>
            <a:off x="11274250" y="3221972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Oil</a:t>
            </a:r>
          </a:p>
        </p:txBody>
      </p:sp>
      <p:sp>
        <p:nvSpPr>
          <p:cNvPr id="13" name="Left Arrow 12">
            <a:extLst>
              <a:ext uri="{FF2B5EF4-FFF2-40B4-BE49-F238E27FC236}">
                <a16:creationId xmlns:a16="http://schemas.microsoft.com/office/drawing/2014/main" id="{B0B09D01-2433-A1F3-CDE9-6A80D36EA957}"/>
              </a:ext>
            </a:extLst>
          </p:cNvPr>
          <p:cNvSpPr/>
          <p:nvPr/>
        </p:nvSpPr>
        <p:spPr>
          <a:xfrm>
            <a:off x="11533338" y="4017222"/>
            <a:ext cx="162010" cy="60587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4ADAC0-80B8-C68B-4AB9-1F48A9B87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4450" y="4623557"/>
            <a:ext cx="2954402" cy="222973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163A9ED-4FC0-ACE5-7205-AA6D3EBBA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5145" y="2707622"/>
            <a:ext cx="927100" cy="10287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B8C02CF-0D5D-8D00-DA1A-17CB3309C095}"/>
              </a:ext>
            </a:extLst>
          </p:cNvPr>
          <p:cNvSpPr txBox="1"/>
          <p:nvPr/>
        </p:nvSpPr>
        <p:spPr>
          <a:xfrm>
            <a:off x="8951703" y="4018002"/>
            <a:ext cx="849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Piezos</a:t>
            </a:r>
            <a:endParaRPr lang="en-US" dirty="0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52063429-34B4-AD49-76A7-2F1FC5DD49DE}"/>
              </a:ext>
            </a:extLst>
          </p:cNvPr>
          <p:cNvSpPr/>
          <p:nvPr/>
        </p:nvSpPr>
        <p:spPr>
          <a:xfrm>
            <a:off x="9800910" y="4159812"/>
            <a:ext cx="457200" cy="12919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911306D-059F-0519-A479-4DF6D57969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3403" y="3893493"/>
            <a:ext cx="1638300" cy="609600"/>
          </a:xfrm>
          <a:prstGeom prst="rect">
            <a:avLst/>
          </a:prstGeom>
        </p:spPr>
      </p:pic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7E2159E0-91AF-5F9B-D59F-714CCEDD9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4</a:t>
            </a:fld>
            <a:endParaRPr lang="en-US"/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8726C2A5-C327-3B2F-A524-B495C7C54334}"/>
              </a:ext>
            </a:extLst>
          </p:cNvPr>
          <p:cNvSpPr/>
          <p:nvPr/>
        </p:nvSpPr>
        <p:spPr>
          <a:xfrm>
            <a:off x="10155382" y="4632219"/>
            <a:ext cx="102728" cy="68792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EEAE622-A65D-6053-9467-A6CA10896ABA}"/>
              </a:ext>
            </a:extLst>
          </p:cNvPr>
          <p:cNvCxnSpPr/>
          <p:nvPr/>
        </p:nvCxnSpPr>
        <p:spPr>
          <a:xfrm>
            <a:off x="9538277" y="2036618"/>
            <a:ext cx="1365250" cy="1235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C965E2E6-461D-2064-9647-D18E23E796CC}"/>
              </a:ext>
            </a:extLst>
          </p:cNvPr>
          <p:cNvSpPr/>
          <p:nvPr/>
        </p:nvSpPr>
        <p:spPr>
          <a:xfrm>
            <a:off x="10903527" y="3221972"/>
            <a:ext cx="124691" cy="10023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24F9A41-8B47-D7A6-5A70-3A39F511FB35}"/>
              </a:ext>
            </a:extLst>
          </p:cNvPr>
          <p:cNvCxnSpPr/>
          <p:nvPr/>
        </p:nvCxnSpPr>
        <p:spPr>
          <a:xfrm flipV="1">
            <a:off x="11028218" y="2881745"/>
            <a:ext cx="955964" cy="340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Down Arrow 30">
            <a:extLst>
              <a:ext uri="{FF2B5EF4-FFF2-40B4-BE49-F238E27FC236}">
                <a16:creationId xmlns:a16="http://schemas.microsoft.com/office/drawing/2014/main" id="{B9402D2E-1DCB-BB18-5A65-EC972760BDC6}"/>
              </a:ext>
            </a:extLst>
          </p:cNvPr>
          <p:cNvSpPr/>
          <p:nvPr/>
        </p:nvSpPr>
        <p:spPr>
          <a:xfrm>
            <a:off x="11522074" y="4632219"/>
            <a:ext cx="102728" cy="68792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014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3293B-4EAD-D520-DB8F-27035902F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908BC-5BB2-3145-BA3C-6FB12FB1E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6000"/>
            <a:ext cx="10668000" cy="4572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Warm region: water bath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regulate T</a:t>
            </a:r>
          </a:p>
          <a:p>
            <a:r>
              <a:rPr lang="en-US" dirty="0"/>
              <a:t>Transition region: imperfect</a:t>
            </a:r>
            <a:r>
              <a:rPr lang="en-US" dirty="0">
                <a:sym typeface="Wingdings" pitchFamily="2" charset="2"/>
              </a:rPr>
              <a:t> </a:t>
            </a:r>
          </a:p>
          <a:p>
            <a:pPr lvl="1"/>
            <a:r>
              <a:rPr lang="en-US" dirty="0">
                <a:sym typeface="Wingdings" pitchFamily="2" charset="2"/>
              </a:rPr>
              <a:t>HDPE sheets &amp; Heater plates</a:t>
            </a:r>
          </a:p>
          <a:p>
            <a:pPr lvl="1"/>
            <a:r>
              <a:rPr lang="en-US" dirty="0"/>
              <a:t>Thermal simulation &amp; RTD to understand</a:t>
            </a:r>
          </a:p>
          <a:p>
            <a:r>
              <a:rPr lang="en-US" dirty="0"/>
              <a:t>Cold region: Cooling coil</a:t>
            </a:r>
          </a:p>
          <a:p>
            <a:r>
              <a:rPr lang="en-US" dirty="0"/>
              <a:t>Need for a cold and warm region: why?</a:t>
            </a:r>
          </a:p>
          <a:p>
            <a:pPr lvl="1"/>
            <a:r>
              <a:rPr lang="en-US" dirty="0"/>
              <a:t>C</a:t>
            </a:r>
            <a:r>
              <a:rPr lang="en-US" baseline="-25000" dirty="0"/>
              <a:t>3</a:t>
            </a:r>
            <a:r>
              <a:rPr lang="en-US" dirty="0"/>
              <a:t>F</a:t>
            </a:r>
            <a:r>
              <a:rPr lang="en-US" baseline="-25000" dirty="0"/>
              <a:t>8</a:t>
            </a:r>
            <a:r>
              <a:rPr lang="en-US" dirty="0"/>
              <a:t> in contract with the bellows</a:t>
            </a:r>
          </a:p>
          <a:p>
            <a:pPr lvl="1"/>
            <a:r>
              <a:rPr lang="en-US" dirty="0"/>
              <a:t>Nucleation sites: Bellows (presence) vs Glass (~ absence)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587C8A-7845-7DB1-67E6-4CD423648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1703" y="0"/>
            <a:ext cx="3240297" cy="6858000"/>
          </a:xfrm>
          <a:prstGeom prst="rect">
            <a:avLst/>
          </a:prstGeom>
        </p:spPr>
      </p:pic>
      <p:sp>
        <p:nvSpPr>
          <p:cNvPr id="5" name="Left Brace 4">
            <a:extLst>
              <a:ext uri="{FF2B5EF4-FFF2-40B4-BE49-F238E27FC236}">
                <a16:creationId xmlns:a16="http://schemas.microsoft.com/office/drawing/2014/main" id="{4C5F1FEF-7584-8501-2EE2-D4BB1C2E169D}"/>
              </a:ext>
            </a:extLst>
          </p:cNvPr>
          <p:cNvSpPr/>
          <p:nvPr/>
        </p:nvSpPr>
        <p:spPr>
          <a:xfrm>
            <a:off x="9090212" y="1855694"/>
            <a:ext cx="484094" cy="221876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8B3BF295-86F6-0A4F-BE27-166E5E4093B3}"/>
              </a:ext>
            </a:extLst>
          </p:cNvPr>
          <p:cNvSpPr/>
          <p:nvPr/>
        </p:nvSpPr>
        <p:spPr>
          <a:xfrm>
            <a:off x="9332259" y="4195041"/>
            <a:ext cx="162615" cy="178045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DAEFFF-D81C-2B52-B0F2-265712D3915D}"/>
              </a:ext>
            </a:extLst>
          </p:cNvPr>
          <p:cNvSpPr txBox="1"/>
          <p:nvPr/>
        </p:nvSpPr>
        <p:spPr>
          <a:xfrm>
            <a:off x="7617166" y="2780410"/>
            <a:ext cx="155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Warm region</a:t>
            </a:r>
          </a:p>
          <a:p>
            <a:pPr algn="ctr"/>
            <a:r>
              <a:rPr lang="en-US" dirty="0"/>
              <a:t>~ 13 </a:t>
            </a:r>
            <a:r>
              <a:rPr lang="en-US" baseline="30000" dirty="0"/>
              <a:t>∘</a:t>
            </a:r>
            <a:r>
              <a:rPr lang="en-US" dirty="0"/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9AFA82-F9CE-B32F-A5B8-C513B40B05C6}"/>
              </a:ext>
            </a:extLst>
          </p:cNvPr>
          <p:cNvSpPr txBox="1"/>
          <p:nvPr/>
        </p:nvSpPr>
        <p:spPr>
          <a:xfrm>
            <a:off x="7617166" y="4456675"/>
            <a:ext cx="148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Cold region</a:t>
            </a:r>
          </a:p>
          <a:p>
            <a:pPr algn="ctr"/>
            <a:r>
              <a:rPr lang="en-US" dirty="0"/>
              <a:t>~ - 25 </a:t>
            </a:r>
            <a:r>
              <a:rPr lang="en-US" baseline="30000" dirty="0"/>
              <a:t>∘</a:t>
            </a:r>
            <a:r>
              <a:rPr lang="en-US" dirty="0"/>
              <a:t>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3CBA86-BE75-FB4D-0627-2499B2E5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430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BB357-E6D6-769A-3F9B-1C7A639F83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06610-A6C8-44CD-C49F-CB9F5510D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A73300-2EF2-4EA3-29C5-BA06A159C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6000"/>
            <a:ext cx="10668000" cy="4572000"/>
          </a:xfrm>
        </p:spPr>
        <p:txBody>
          <a:bodyPr>
            <a:normAutofit/>
          </a:bodyPr>
          <a:lstStyle/>
          <a:p>
            <a:r>
              <a:rPr lang="en-US" dirty="0"/>
              <a:t>Question that needed to be answered</a:t>
            </a:r>
          </a:p>
          <a:p>
            <a:pPr lvl="1"/>
            <a:r>
              <a:rPr lang="en-US" dirty="0"/>
              <a:t>P &amp; T</a:t>
            </a:r>
            <a:r>
              <a:rPr lang="en-US" baseline="30000" dirty="0"/>
              <a:t>∘</a:t>
            </a:r>
            <a:r>
              <a:rPr lang="en-US" dirty="0"/>
              <a:t> : profile along the Z-axis</a:t>
            </a:r>
          </a:p>
          <a:p>
            <a:pPr lvl="1"/>
            <a:r>
              <a:rPr lang="en-US" dirty="0"/>
              <a:t>Threshold </a:t>
            </a:r>
            <a:r>
              <a:rPr lang="en-US" dirty="0">
                <a:sym typeface="Wingdings" pitchFamily="2" charset="2"/>
              </a:rPr>
              <a:t> Q(P,T)</a:t>
            </a:r>
            <a:endParaRPr lang="en-US" dirty="0"/>
          </a:p>
          <a:p>
            <a:pPr lvl="1"/>
            <a:r>
              <a:rPr lang="en-US" dirty="0"/>
              <a:t>No RTDs in the active fluid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COMSOL simulation vs RTD data </a:t>
            </a:r>
          </a:p>
          <a:p>
            <a:pPr lvl="1"/>
            <a:r>
              <a:rPr lang="en-US" dirty="0"/>
              <a:t>Which model best describes reality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90A202-BBB9-142F-F61D-1A13CCF0A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1703" y="0"/>
            <a:ext cx="3240297" cy="6858000"/>
          </a:xfrm>
          <a:prstGeom prst="rect">
            <a:avLst/>
          </a:prstGeom>
        </p:spPr>
      </p:pic>
      <p:sp>
        <p:nvSpPr>
          <p:cNvPr id="5" name="Left Brace 4">
            <a:extLst>
              <a:ext uri="{FF2B5EF4-FFF2-40B4-BE49-F238E27FC236}">
                <a16:creationId xmlns:a16="http://schemas.microsoft.com/office/drawing/2014/main" id="{EC0DA498-C818-A163-7632-05B625D42C78}"/>
              </a:ext>
            </a:extLst>
          </p:cNvPr>
          <p:cNvSpPr/>
          <p:nvPr/>
        </p:nvSpPr>
        <p:spPr>
          <a:xfrm>
            <a:off x="9090212" y="1855694"/>
            <a:ext cx="484094" cy="221876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2E5E66B8-9A56-F5F2-8F5B-A9A040640002}"/>
              </a:ext>
            </a:extLst>
          </p:cNvPr>
          <p:cNvSpPr/>
          <p:nvPr/>
        </p:nvSpPr>
        <p:spPr>
          <a:xfrm>
            <a:off x="9332259" y="4195041"/>
            <a:ext cx="162615" cy="178045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0A41C1-0810-80CB-116F-C549DCFFA3F6}"/>
              </a:ext>
            </a:extLst>
          </p:cNvPr>
          <p:cNvSpPr txBox="1"/>
          <p:nvPr/>
        </p:nvSpPr>
        <p:spPr>
          <a:xfrm>
            <a:off x="7617166" y="2780410"/>
            <a:ext cx="155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Warm region</a:t>
            </a:r>
          </a:p>
          <a:p>
            <a:pPr algn="ctr"/>
            <a:r>
              <a:rPr lang="en-US" dirty="0"/>
              <a:t>~ 13 </a:t>
            </a:r>
            <a:r>
              <a:rPr lang="en-US" baseline="30000" dirty="0"/>
              <a:t>∘</a:t>
            </a:r>
            <a:r>
              <a:rPr lang="en-US" dirty="0"/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85BED-43CD-FF01-6809-2B31752FC5A3}"/>
              </a:ext>
            </a:extLst>
          </p:cNvPr>
          <p:cNvSpPr txBox="1"/>
          <p:nvPr/>
        </p:nvSpPr>
        <p:spPr>
          <a:xfrm>
            <a:off x="7617166" y="4456675"/>
            <a:ext cx="148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Cold region</a:t>
            </a:r>
          </a:p>
          <a:p>
            <a:pPr algn="ctr"/>
            <a:r>
              <a:rPr lang="en-US" dirty="0"/>
              <a:t>~ - 25 </a:t>
            </a:r>
            <a:r>
              <a:rPr lang="en-US" baseline="30000" dirty="0"/>
              <a:t>∘</a:t>
            </a:r>
            <a:r>
              <a:rPr lang="en-US" dirty="0"/>
              <a:t>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97A188-D1D3-E80C-1CFB-CA2883256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291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A1608-5DE1-480B-3338-F8AD96456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model : diagram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D9097-8A9B-7AFA-B3C4-1A77BD447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6000"/>
            <a:ext cx="7173132" cy="4572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Convection</a:t>
            </a:r>
          </a:p>
          <a:p>
            <a:pPr lvl="1"/>
            <a:r>
              <a:rPr lang="en-US" dirty="0"/>
              <a:t>More realistic regarding the time needed to reach a steady state</a:t>
            </a:r>
          </a:p>
          <a:p>
            <a:pPr lvl="1"/>
            <a:r>
              <a:rPr lang="en-US" dirty="0" err="1"/>
              <a:t>Boussinesq</a:t>
            </a:r>
            <a:r>
              <a:rPr lang="en-US" dirty="0"/>
              <a:t> approximation : velocity field of the fluid</a:t>
            </a:r>
          </a:p>
          <a:p>
            <a:r>
              <a:rPr lang="en-US" dirty="0"/>
              <a:t>No convection</a:t>
            </a:r>
          </a:p>
          <a:p>
            <a:pPr lvl="1"/>
            <a:r>
              <a:rPr lang="en-US" dirty="0"/>
              <a:t>When the system stabilizes, it is possible that the convective flow can be neglected.</a:t>
            </a:r>
          </a:p>
          <a:p>
            <a:pPr lvl="1"/>
            <a:r>
              <a:rPr lang="en-US" dirty="0"/>
              <a:t>Maximum time to reach equilibrium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5051D9-00E4-79FD-E963-663C3FE1C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22D5C4-E1B8-876F-4472-805F6F771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5132" y="0"/>
            <a:ext cx="4256868" cy="336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43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E15E07-32C9-0418-CB54-D3C54543A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881F5-2FBF-F794-C4F5-E3C5663A8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model : diagram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8548A-5F51-5237-12B7-2A57660AE8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9" y="2286000"/>
            <a:ext cx="8242516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Transient</a:t>
            </a:r>
          </a:p>
          <a:p>
            <a:pPr lvl="1"/>
            <a:r>
              <a:rPr lang="en-US" dirty="0"/>
              <a:t>T over time: COMSOL vs RTD</a:t>
            </a:r>
          </a:p>
          <a:p>
            <a:pPr lvl="1"/>
            <a:r>
              <a:rPr lang="en-US" dirty="0">
                <a:sym typeface="Wingdings" pitchFamily="2" charset="2"/>
              </a:rPr>
              <a:t>Compression and expansion cycle</a:t>
            </a:r>
          </a:p>
          <a:p>
            <a:r>
              <a:rPr lang="en-US" dirty="0">
                <a:sym typeface="Wingdings" pitchFamily="2" charset="2"/>
              </a:rPr>
              <a:t>Steady state</a:t>
            </a:r>
          </a:p>
          <a:p>
            <a:pPr lvl="1"/>
            <a:r>
              <a:rPr lang="en-US" dirty="0">
                <a:sym typeface="Wingdings" pitchFamily="2" charset="2"/>
              </a:rPr>
              <a:t>When the system reaches stability</a:t>
            </a:r>
          </a:p>
          <a:p>
            <a:r>
              <a:rPr lang="en-US" dirty="0"/>
              <a:t>2D</a:t>
            </a:r>
          </a:p>
          <a:p>
            <a:pPr lvl="1"/>
            <a:r>
              <a:rPr lang="en-US" dirty="0"/>
              <a:t>Reduce computation time but constitutes a simplification</a:t>
            </a:r>
          </a:p>
          <a:p>
            <a:r>
              <a:rPr lang="en-US" dirty="0"/>
              <a:t>3D</a:t>
            </a:r>
          </a:p>
          <a:p>
            <a:pPr lvl="1"/>
            <a:r>
              <a:rPr lang="en-US" dirty="0"/>
              <a:t>Limits possible errors due to the use of symmetry (2D)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DAA76B-23B4-D9B6-5178-94FF1A4E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675E20-3367-8A9D-CA93-7C1AA8125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5132" y="0"/>
            <a:ext cx="4256868" cy="336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395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BC70-FF7C-A7E9-C05F-03C8F3CD0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RTDs : positions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A1743F-90E5-8C48-AD56-268DC6200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229BFF-13A1-9815-7B8E-C7BC22F1D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6105AC-AE39-1A55-EA8A-8F15E22D8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5268" y="0"/>
            <a:ext cx="5496732" cy="68597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239BE5-4E4C-B91B-F312-82E4CBA78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71" y="3900621"/>
            <a:ext cx="3235973" cy="29573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478DB1-AF5A-2208-8721-6ABA785B84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1824" y="1950310"/>
            <a:ext cx="3273444" cy="49076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46D3FA2-8272-3B00-5223-EAC1E95BD82D}"/>
              </a:ext>
            </a:extLst>
          </p:cNvPr>
          <p:cNvSpPr txBox="1"/>
          <p:nvPr/>
        </p:nvSpPr>
        <p:spPr>
          <a:xfrm>
            <a:off x="5434259" y="3289644"/>
            <a:ext cx="95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RTD 46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2EAA5B-629B-101C-751D-F842911B57B7}"/>
              </a:ext>
            </a:extLst>
          </p:cNvPr>
          <p:cNvSpPr txBox="1"/>
          <p:nvPr/>
        </p:nvSpPr>
        <p:spPr>
          <a:xfrm>
            <a:off x="285555" y="4876406"/>
            <a:ext cx="95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RTD 47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020814-C861-7A4D-AA58-7E1CD4788A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322" y="1949724"/>
            <a:ext cx="3250792" cy="24387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A1279C1-4F4D-2554-117D-9C3EE3602B77}"/>
              </a:ext>
            </a:extLst>
          </p:cNvPr>
          <p:cNvSpPr txBox="1"/>
          <p:nvPr/>
        </p:nvSpPr>
        <p:spPr>
          <a:xfrm>
            <a:off x="1771157" y="2381423"/>
            <a:ext cx="95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RTD 42</a:t>
            </a:r>
          </a:p>
        </p:txBody>
      </p:sp>
    </p:spTree>
    <p:extLst>
      <p:ext uri="{BB962C8B-B14F-4D97-AF65-F5344CB8AC3E}">
        <p14:creationId xmlns:p14="http://schemas.microsoft.com/office/powerpoint/2010/main" val="2284157875"/>
      </p:ext>
    </p:extLst>
  </p:cSld>
  <p:clrMapOvr>
    <a:masterClrMapping/>
  </p:clrMapOvr>
</p:sld>
</file>

<file path=ppt/theme/theme1.xml><?xml version="1.0" encoding="utf-8"?>
<a:theme xmlns:a="http://schemas.openxmlformats.org/drawingml/2006/main" name="PebbleVTI">
  <a:themeElements>
    <a:clrScheme name="Blush 3">
      <a:dk1>
        <a:sysClr val="windowText" lastClr="000000"/>
      </a:dk1>
      <a:lt1>
        <a:sysClr val="window" lastClr="FFFFFF"/>
      </a:lt1>
      <a:dk2>
        <a:srgbClr val="B15E4E"/>
      </a:dk2>
      <a:lt2>
        <a:srgbClr val="FFFFFF"/>
      </a:lt2>
      <a:accent1>
        <a:srgbClr val="C5B096"/>
      </a:accent1>
      <a:accent2>
        <a:srgbClr val="ECA855"/>
      </a:accent2>
      <a:accent3>
        <a:srgbClr val="9BBFB0"/>
      </a:accent3>
      <a:accent4>
        <a:srgbClr val="A9AEA7"/>
      </a:accent4>
      <a:accent5>
        <a:srgbClr val="6A787C"/>
      </a:accent5>
      <a:accent6>
        <a:srgbClr val="3B4345"/>
      </a:accent6>
      <a:hlink>
        <a:srgbClr val="ECA855"/>
      </a:hlink>
      <a:folHlink>
        <a:srgbClr val="6A392F"/>
      </a:folHlink>
    </a:clrScheme>
    <a:fontScheme name="Custom 4">
      <a:majorFont>
        <a:latin typeface="Sitka Subhead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bbleVTI" id="{8B4DB91D-6BB4-4BA3-973A-733D3AF2680E}" vid="{9A19CF0D-2077-4BF4-BAA5-86934C336D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4776</TotalTime>
  <Words>943</Words>
  <Application>Microsoft Macintosh PowerPoint</Application>
  <PresentationFormat>Widescreen</PresentationFormat>
  <Paragraphs>182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Aptos</vt:lpstr>
      <vt:lpstr>Arial</vt:lpstr>
      <vt:lpstr>Avenir Next LT Pro</vt:lpstr>
      <vt:lpstr>Avenir Next LT Pro Light</vt:lpstr>
      <vt:lpstr>Cambria Math</vt:lpstr>
      <vt:lpstr>Helvetica</vt:lpstr>
      <vt:lpstr>Sitka Subheading</vt:lpstr>
      <vt:lpstr>Wingdings</vt:lpstr>
      <vt:lpstr>PebbleVTI</vt:lpstr>
      <vt:lpstr>PICO-40L thermal model </vt:lpstr>
      <vt:lpstr>Outline</vt:lpstr>
      <vt:lpstr>PICO-40L Experiment</vt:lpstr>
      <vt:lpstr>PICO-40L Experiment</vt:lpstr>
      <vt:lpstr>Thermal concept</vt:lpstr>
      <vt:lpstr>Thermal concept</vt:lpstr>
      <vt:lpstr>Thermal model : diagram</vt:lpstr>
      <vt:lpstr>Thermal model : diagram</vt:lpstr>
      <vt:lpstr>RTDs : positions</vt:lpstr>
      <vt:lpstr>RTDs: steady-state data</vt:lpstr>
      <vt:lpstr>RTD vs COMSOL data</vt:lpstr>
      <vt:lpstr>RTD vs COMSOL data</vt:lpstr>
      <vt:lpstr>Temperature difference between models</vt:lpstr>
      <vt:lpstr>Initial &amp; Boundaries condition</vt:lpstr>
      <vt:lpstr>Seitz Threshold : C3F8</vt:lpstr>
      <vt:lpstr>Pressure</vt:lpstr>
      <vt:lpstr>Threshold</vt:lpstr>
      <vt:lpstr>PowerPoint Presentation</vt:lpstr>
      <vt:lpstr>Conclusion</vt:lpstr>
      <vt:lpstr>Annex</vt:lpstr>
      <vt:lpstr>Annex : Seitz model</vt:lpstr>
      <vt:lpstr>Annex : heat transfer  advection-diffusion equation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Hantz Nozard</dc:creator>
  <cp:lastModifiedBy>Hantz Nozard</cp:lastModifiedBy>
  <cp:revision>123</cp:revision>
  <dcterms:created xsi:type="dcterms:W3CDTF">2026-06-13T16:54:07Z</dcterms:created>
  <dcterms:modified xsi:type="dcterms:W3CDTF">2026-06-23T09:45:21Z</dcterms:modified>
</cp:coreProperties>
</file>