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389" r:id="rId2"/>
    <p:sldId id="922" r:id="rId3"/>
    <p:sldId id="957" r:id="rId4"/>
    <p:sldId id="959" r:id="rId5"/>
    <p:sldId id="958" r:id="rId6"/>
    <p:sldId id="956" r:id="rId7"/>
    <p:sldId id="960" r:id="rId8"/>
    <p:sldId id="961" r:id="rId9"/>
    <p:sldId id="962" r:id="rId10"/>
    <p:sldId id="964" r:id="rId11"/>
    <p:sldId id="965" r:id="rId12"/>
    <p:sldId id="966" r:id="rId13"/>
    <p:sldId id="968" r:id="rId14"/>
    <p:sldId id="976" r:id="rId15"/>
    <p:sldId id="973" r:id="rId16"/>
    <p:sldId id="974" r:id="rId17"/>
    <p:sldId id="975" r:id="rId18"/>
    <p:sldId id="970" r:id="rId19"/>
    <p:sldId id="971" r:id="rId20"/>
    <p:sldId id="952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96" userDrawn="1">
          <p15:clr>
            <a:srgbClr val="A4A3A4"/>
          </p15:clr>
        </p15:guide>
        <p15:guide id="2" pos="755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1C1C"/>
    <a:srgbClr val="8AC351"/>
    <a:srgbClr val="C42C38"/>
    <a:srgbClr val="8DC63F"/>
    <a:srgbClr val="ED2EBE"/>
    <a:srgbClr val="25AAE0"/>
    <a:srgbClr val="FA94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803" autoAdjust="0"/>
    <p:restoredTop sz="97911" autoAdjust="0"/>
  </p:normalViewPr>
  <p:slideViewPr>
    <p:cSldViewPr snapToGrid="0">
      <p:cViewPr varScale="1">
        <p:scale>
          <a:sx n="112" d="100"/>
          <a:sy n="112" d="100"/>
        </p:scale>
        <p:origin x="208" y="768"/>
      </p:cViewPr>
      <p:guideLst>
        <p:guide orient="horz" pos="2496"/>
        <p:guide pos="7552"/>
      </p:guideLst>
    </p:cSldViewPr>
  </p:slideViewPr>
  <p:outlineViewPr>
    <p:cViewPr>
      <p:scale>
        <a:sx n="33" d="100"/>
        <a:sy n="33" d="100"/>
      </p:scale>
      <p:origin x="0" y="9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DFFBC-F23D-8642-9C0E-1216863F890C}" type="datetimeFigureOut">
              <a:rPr lang="en-US" smtClean="0"/>
              <a:pPr/>
              <a:t>6/23/26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25EC1B-A697-B24C-A912-3DCBBDFE074C}" type="slidenum">
              <a:rPr lang="fr-CA" smtClean="0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26948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46D71A-9EC5-4949-9399-0B66E46B1B6F}" type="datetimeFigureOut">
              <a:rPr lang="en-US" smtClean="0"/>
              <a:pPr/>
              <a:t>6/23/26</a:t>
            </a:fld>
            <a:endParaRPr lang="fr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F231F-2C4E-BA45-BAC4-3FA1ED6D02FA}" type="slidenum">
              <a:rPr lang="fr-CA" smtClean="0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9571880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6F231F-2C4E-BA45-BAC4-3FA1ED6D02FA}" type="slidenum">
              <a:rPr lang="fr-CA" smtClean="0"/>
              <a:pPr/>
              <a:t>1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237662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035178"/>
            <a:ext cx="10363200" cy="1470025"/>
          </a:xfrm>
        </p:spPr>
        <p:txBody>
          <a:bodyPr/>
          <a:lstStyle>
            <a:lvl1pPr>
              <a:defRPr b="0" baseline="0"/>
            </a:lvl1pPr>
          </a:lstStyle>
          <a:p>
            <a:r>
              <a:rPr lang="en-US" dirty="0"/>
              <a:t>Daryl Maxwell: a new code for solving nonlinear eddy current problems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267200"/>
            <a:ext cx="10363200" cy="1371600"/>
          </a:xfrm>
        </p:spPr>
        <p:txBody>
          <a:bodyPr/>
          <a:lstStyle>
            <a:lvl1pPr marL="0" indent="0" algn="l">
              <a:buNone/>
              <a:defRPr i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Roland </a:t>
            </a:r>
            <a:r>
              <a:rPr lang="en-US" dirty="0" err="1"/>
              <a:t>Rivard</a:t>
            </a:r>
            <a:r>
              <a:rPr lang="en-US" dirty="0"/>
              <a:t>, Steven </a:t>
            </a:r>
            <a:r>
              <a:rPr lang="en-US" dirty="0" err="1"/>
              <a:t>Dufour</a:t>
            </a:r>
            <a:r>
              <a:rPr lang="en-US" dirty="0"/>
              <a:t>, Frédéric Sirois</a:t>
            </a:r>
          </a:p>
          <a:p>
            <a:r>
              <a:rPr lang="en-US" dirty="0" err="1"/>
              <a:t>Valtteri</a:t>
            </a:r>
            <a:r>
              <a:rPr lang="en-US" dirty="0"/>
              <a:t> </a:t>
            </a:r>
            <a:r>
              <a:rPr lang="en-US" dirty="0" err="1"/>
              <a:t>Lahtinen</a:t>
            </a:r>
            <a:r>
              <a:rPr lang="en-US" dirty="0"/>
              <a:t> (Tampere Univ. of Finland)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5B9C275C-847B-0EF2-81A2-8CF078761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600" y="6553200"/>
            <a:ext cx="9932894" cy="304800"/>
          </a:xfrm>
          <a:prstGeom prst="rect">
            <a:avLst/>
          </a:prstGeom>
        </p:spPr>
        <p:txBody>
          <a:bodyPr/>
          <a:lstStyle>
            <a:lvl1pPr algn="ctr">
              <a:defRPr sz="1100"/>
            </a:lvl1pPr>
          </a:lstStyle>
          <a:p>
            <a:r>
              <a:rPr lang="fr-CA"/>
              <a:t>F. Sirois – CAP Conference, Ottawa, June 21-26, 2026</a:t>
            </a:r>
            <a:endParaRPr lang="fr-CA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655DE14E-6BB3-0184-AEB9-7A0B365AF0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50070" y="6476104"/>
            <a:ext cx="710005" cy="381896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>
              <a:defRPr>
                <a:latin typeface="Bell Gothic Std Bold"/>
                <a:cs typeface="Bell Gothic Std Bold"/>
              </a:defRPr>
            </a:lvl1pPr>
          </a:lstStyle>
          <a:p>
            <a:r>
              <a:rPr lang="en-US" dirty="0"/>
              <a:t>  </a:t>
            </a:r>
            <a:fld id="{DBAAFE73-B4CD-4A9A-A1F8-B2B1D914CB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None/>
              <a:defRPr sz="2000">
                <a:latin typeface="+mn-lt"/>
                <a:cs typeface="Bell Gothic Std Bold"/>
              </a:defRPr>
            </a:lvl1pPr>
            <a:lvl2pPr>
              <a:defRPr sz="1800">
                <a:latin typeface="+mn-lt"/>
                <a:cs typeface="Bell Gothic Std Bold"/>
              </a:defRPr>
            </a:lvl2pPr>
            <a:lvl3pPr>
              <a:defRPr sz="1600">
                <a:latin typeface="+mn-lt"/>
                <a:cs typeface="Bell Gothic Std Bold"/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201169"/>
            <a:ext cx="11960352" cy="922829"/>
          </a:xfrm>
          <a:prstGeom prst="rect">
            <a:avLst/>
          </a:prstGeom>
          <a:solidFill>
            <a:srgbClr val="C01C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201169"/>
            <a:ext cx="10972800" cy="922829"/>
          </a:xfrm>
        </p:spPr>
        <p:txBody>
          <a:bodyPr>
            <a:normAutofit/>
          </a:bodyPr>
          <a:lstStyle>
            <a:lvl1pPr algn="l">
              <a:defRPr sz="2000" b="1" cap="all">
                <a:solidFill>
                  <a:schemeClr val="bg1"/>
                </a:solidFill>
                <a:latin typeface="+mj-lt"/>
                <a:cs typeface="Bell Gothic Roma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0" y="6553200"/>
            <a:ext cx="9932894" cy="304800"/>
          </a:xfrm>
          <a:prstGeom prst="rect">
            <a:avLst/>
          </a:prstGeom>
        </p:spPr>
        <p:txBody>
          <a:bodyPr/>
          <a:lstStyle>
            <a:lvl1pPr algn="ctr">
              <a:defRPr sz="1100"/>
            </a:lvl1pPr>
          </a:lstStyle>
          <a:p>
            <a:r>
              <a:rPr lang="fr-CA"/>
              <a:t>F. Sirois – CAP Conference, Ottawa, June 21-26, 2026</a:t>
            </a:r>
            <a:endParaRPr lang="fr-CA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F1A5A820-14DD-2FA8-D2E9-62A49C031C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50070" y="6476104"/>
            <a:ext cx="710005" cy="381896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>
              <a:defRPr>
                <a:latin typeface="Bell Gothic Std Bold"/>
                <a:cs typeface="Bell Gothic Std Bold"/>
              </a:defRPr>
            </a:lvl1pPr>
          </a:lstStyle>
          <a:p>
            <a:r>
              <a:rPr lang="en-US" dirty="0"/>
              <a:t>  </a:t>
            </a:r>
            <a:fld id="{DBAAFE73-B4CD-4A9A-A1F8-B2B1D914CB4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 descr="A close up of a logo&#10;&#10;Description automatically generated">
            <a:extLst>
              <a:ext uri="{FF2B5EF4-FFF2-40B4-BE49-F238E27FC236}">
                <a16:creationId xmlns:a16="http://schemas.microsoft.com/office/drawing/2014/main" id="{24137886-5B90-3985-F750-28A16B62E7A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5074" y="6138040"/>
            <a:ext cx="1828801" cy="743578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943E2C8-9B15-D5C2-0461-FADC37571B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9600" y="6553200"/>
            <a:ext cx="9932894" cy="304800"/>
          </a:xfrm>
          <a:prstGeom prst="rect">
            <a:avLst/>
          </a:prstGeom>
        </p:spPr>
        <p:txBody>
          <a:bodyPr/>
          <a:lstStyle>
            <a:lvl1pPr algn="ctr">
              <a:defRPr sz="1100"/>
            </a:lvl1pPr>
          </a:lstStyle>
          <a:p>
            <a:r>
              <a:rPr lang="fr-CA"/>
              <a:t>F. Sirois – CAP Conference, Ottawa, June 21-26, 2026</a:t>
            </a:r>
            <a:endParaRPr lang="fr-C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FFB45A1-3AD0-32B7-5FDE-AC74779919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50070" y="6476104"/>
            <a:ext cx="710005" cy="381896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>
              <a:defRPr>
                <a:latin typeface="Bell Gothic Std Bold"/>
                <a:cs typeface="Bell Gothic Std Bold"/>
              </a:defRPr>
            </a:lvl1pPr>
          </a:lstStyle>
          <a:p>
            <a:r>
              <a:rPr lang="en-US" dirty="0"/>
              <a:t>  </a:t>
            </a:r>
            <a:fld id="{DBAAFE73-B4CD-4A9A-A1F8-B2B1D914CB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Bell Gothic Roman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Bell Gothic Roman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Bell Gothic Roman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Bell Gothic Roman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Bell Gothic Roman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Bell Gothic Roman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advancedconductor.com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atap.lbl.gov/news/a-blueprint-for-more-powerful-superconducting-magnets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ommons.wikimedia.org/wiki/File:Timeline_of_Superconductivity_from_1900_to_2015.sv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7" Type="http://schemas.openxmlformats.org/officeDocument/2006/relationships/image" Target="../media/image9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5" Type="http://schemas.openxmlformats.org/officeDocument/2006/relationships/hyperlink" Target="http://hyperphysics.phy-astr.gsu.edu/hbase/Solids/scmag.html" TargetMode="External"/><Relationship Id="rId4" Type="http://schemas.openxmlformats.org/officeDocument/2006/relationships/image" Target="../media/image7.tif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nationalmaglab.org/magnet-development/applied-superconductivity-center/plots" TargetMode="External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F70AA62A-7AEB-0048-B6BC-FDF496B8A35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5689" y="0"/>
            <a:ext cx="2846311" cy="11572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7882" y="1662593"/>
            <a:ext cx="11146118" cy="1598487"/>
          </a:xfrm>
        </p:spPr>
        <p:txBody>
          <a:bodyPr>
            <a:noAutofit/>
          </a:bodyPr>
          <a:lstStyle/>
          <a:p>
            <a:r>
              <a:rPr lang="en-US" sz="3200" b="1" noProof="1"/>
              <a:t>High Temperature Superconductor (HTS) magnets for particule accelerators</a:t>
            </a:r>
            <a:endParaRPr lang="en-CA" sz="3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7881" y="3629684"/>
            <a:ext cx="11146117" cy="2790934"/>
          </a:xfrm>
        </p:spPr>
        <p:txBody>
          <a:bodyPr>
            <a:normAutofit/>
          </a:bodyPr>
          <a:lstStyle/>
          <a:p>
            <a:pPr algn="ctr">
              <a:spcBef>
                <a:spcPts val="1200"/>
              </a:spcBef>
              <a:defRPr sz="2400">
                <a:latin typeface="Verdana" panose="020B0604030504040204" pitchFamily="34" charset="0"/>
                <a:ea typeface="Verdana" panose="020B0604030504040204" pitchFamily="34" charset="0"/>
              </a:defRPr>
            </a:pPr>
            <a:r>
              <a:rPr lang="en-CA" sz="2200" b="1" dirty="0"/>
              <a:t>Prof. Frédéric Sirois and collaborators</a:t>
            </a:r>
          </a:p>
          <a:p>
            <a:pPr algn="ctr">
              <a:spcBef>
                <a:spcPts val="0"/>
              </a:spcBef>
              <a:defRPr sz="2400">
                <a:latin typeface="Verdana" panose="020B0604030504040204" pitchFamily="34" charset="0"/>
                <a:ea typeface="Verdana" panose="020B0604030504040204" pitchFamily="34" charset="0"/>
              </a:defRPr>
            </a:pPr>
            <a:endParaRPr lang="en-CA" sz="1000" u="sng" dirty="0"/>
          </a:p>
          <a:p>
            <a:pPr algn="ctr">
              <a:spcBef>
                <a:spcPts val="1200"/>
              </a:spcBef>
            </a:pPr>
            <a:r>
              <a:rPr lang="en-CA" sz="2200" dirty="0"/>
              <a:t>Laboratory of Superconductivity and Magnetism (LSM)</a:t>
            </a:r>
          </a:p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en-CA" sz="2200" dirty="0"/>
              <a:t>Polytechnique Montréal, Montréal, QC, Canada</a:t>
            </a:r>
            <a:endParaRPr lang="en-CA" sz="1000" dirty="0"/>
          </a:p>
          <a:p>
            <a:pPr algn="ctr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</a:pPr>
            <a:r>
              <a:rPr lang="fr-CA" sz="2000" dirty="0"/>
              <a:t>CAP </a:t>
            </a:r>
            <a:r>
              <a:rPr lang="fr-CA" sz="2000" dirty="0" err="1"/>
              <a:t>Conference</a:t>
            </a:r>
            <a:r>
              <a:rPr lang="fr-CA" sz="2000" dirty="0"/>
              <a:t>, Ottawa, June 21-26, 2026</a:t>
            </a:r>
            <a:endParaRPr lang="fr-C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5E2CFD6-7291-7542-854F-380D8453F7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988781" cy="1358537"/>
          </a:xfrm>
          <a:prstGeom prst="rect">
            <a:avLst/>
          </a:prstGeom>
        </p:spPr>
      </p:pic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DC455672-E83D-7A66-4EAE-2227F1691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F. Sirois – CAP Conference, Ottawa, June 21-26, 2026</a:t>
            </a:r>
            <a:endParaRPr lang="fr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92D517-8234-A050-F061-BB85921823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 </a:t>
            </a:r>
            <a:fld id="{DBAAFE73-B4CD-4A9A-A1F8-B2B1D914CB4A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536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A55F5D-26DC-F88D-5C2B-7DAC8A0703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F9A997D-A77C-9D3D-063D-4C568CC79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/>
              <a:t>Production rate vs. cost of REBCO tapes (x2 every year)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B84655-C84C-4188-0395-DA3DD8B0D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/>
              <a:t>F. Sirois – CAP </a:t>
            </a:r>
            <a:r>
              <a:rPr lang="fr-CA" dirty="0" err="1"/>
              <a:t>Conference</a:t>
            </a:r>
            <a:r>
              <a:rPr lang="fr-CA" dirty="0"/>
              <a:t>, Ottawa, June 21-26, 2026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E19EB55-A7E0-1D5F-D32F-577287184757}"/>
              </a:ext>
            </a:extLst>
          </p:cNvPr>
          <p:cNvSpPr txBox="1"/>
          <p:nvPr/>
        </p:nvSpPr>
        <p:spPr>
          <a:xfrm>
            <a:off x="2480579" y="6161821"/>
            <a:ext cx="6950172" cy="3046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Source: X. </a:t>
            </a:r>
            <a:r>
              <a:rPr lang="en-US" sz="1200" dirty="0" err="1"/>
              <a:t>Obradors</a:t>
            </a:r>
            <a:r>
              <a:rPr lang="en-US" sz="1200" dirty="0"/>
              <a:t>, Applied Superconductivity Conference, Salt Lake City, Sept. 2024</a:t>
            </a:r>
          </a:p>
        </p:txBody>
      </p:sp>
      <p:pic>
        <p:nvPicPr>
          <p:cNvPr id="2" name="Picture 4">
            <a:extLst>
              <a:ext uri="{FF2B5EF4-FFF2-40B4-BE49-F238E27FC236}">
                <a16:creationId xmlns:a16="http://schemas.microsoft.com/office/drawing/2014/main" id="{E56E6452-592D-EB4E-0C31-7F201F309C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501" y="1267828"/>
            <a:ext cx="9956445" cy="4693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88E1A10-BD87-1CB4-992D-E672FA8856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2786" y="1215707"/>
            <a:ext cx="2908300" cy="2159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1829C7A-2413-F43C-895F-A0B2F098F1CE}"/>
              </a:ext>
            </a:extLst>
          </p:cNvPr>
          <p:cNvSpPr txBox="1"/>
          <p:nvPr/>
        </p:nvSpPr>
        <p:spPr>
          <a:xfrm>
            <a:off x="5337810" y="5386425"/>
            <a:ext cx="2654986" cy="646331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REBCO price will catch up with LTS price shortly: and it might be soon lower!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EE390906-E2DB-0C47-8E05-C265249E06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 </a:t>
            </a:r>
            <a:fld id="{DBAAFE73-B4CD-4A9A-A1F8-B2B1D914CB4A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07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03B246-1DF9-D4BD-72CB-E0C8B2CD7A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5186C864-65A6-971D-C533-A48AE59670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136" y="1275319"/>
            <a:ext cx="11092434" cy="5277881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CA" dirty="0"/>
              <a:t>Fusion reactors require many huge high-field magnets (~10 T at 20 K)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n-CA" dirty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n-CA" dirty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n-CA" dirty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n-CA" dirty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n-CA" dirty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n-CA" dirty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n-CA" dirty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CA" dirty="0"/>
              <a:t>~12 private fusion companies worldwide based on REBCO tape technology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CA" b="1" dirty="0"/>
              <a:t>Fusion is THE DRIVER for REBCO tapes (&gt;90% of world purchases)</a:t>
            </a:r>
            <a:endParaRPr lang="en-US" b="1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FEEB82D-5F83-5E42-2346-47C9283CB2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/>
              <a:t>Why is the world production of REBCO tapes booming?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896B48-607F-DFFB-7C64-ABDB9CF1B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/>
              <a:t>F. Sirois – CAP </a:t>
            </a:r>
            <a:r>
              <a:rPr lang="fr-CA" dirty="0" err="1"/>
              <a:t>Conference</a:t>
            </a:r>
            <a:r>
              <a:rPr lang="fr-CA" dirty="0"/>
              <a:t>, Ottawa, June 21-26, 2026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A916020-C906-7DF3-0258-8EFBA1C97ED2}"/>
              </a:ext>
            </a:extLst>
          </p:cNvPr>
          <p:cNvSpPr txBox="1"/>
          <p:nvPr/>
        </p:nvSpPr>
        <p:spPr>
          <a:xfrm>
            <a:off x="2120442" y="5099201"/>
            <a:ext cx="4933595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Two types of magnetic confinement fusion reactors</a:t>
            </a:r>
          </a:p>
        </p:txBody>
      </p:sp>
      <p:pic>
        <p:nvPicPr>
          <p:cNvPr id="7" name="Picture 6" descr="A close-up of several colorful wires&#10;&#10;Description automatically generated">
            <a:extLst>
              <a:ext uri="{FF2B5EF4-FFF2-40B4-BE49-F238E27FC236}">
                <a16:creationId xmlns:a16="http://schemas.microsoft.com/office/drawing/2014/main" id="{61BA527A-3974-B3C0-EC1F-BD3B2AB156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77" y="1993566"/>
            <a:ext cx="8927446" cy="2954314"/>
          </a:xfrm>
          <a:prstGeom prst="rect">
            <a:avLst/>
          </a:prstGeom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BE9886EE-26EC-CA2C-56DD-81C4A58F5C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0930" y="1842883"/>
            <a:ext cx="4676395" cy="3633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58B52EF6-212A-ACEA-6A69-66367A2BE6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 </a:t>
            </a:r>
            <a:fld id="{DBAAFE73-B4CD-4A9A-A1F8-B2B1D914CB4A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444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1F7137-33B5-0C96-90C3-1C371DAEFD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1AF5DDDE-0D23-039E-4249-8443698D8B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136" y="1275319"/>
            <a:ext cx="11561064" cy="4862591"/>
          </a:xfrm>
          <a:noFill/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noProof="1"/>
              <a:t>Some challenges to overcome to develop REBCO-based magnet technology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noProof="1"/>
              <a:t>Anisotropy of REBCO tapes to make cables and coils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noProof="1">
                <a:sym typeface="Wingdings" pitchFamily="2" charset="2"/>
              </a:rPr>
              <a:t>Understand the behaviour of REBCO under various types of radiations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noProof="1"/>
              <a:t>Higher magnetic fields = high forces and new types of mechanical failures under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noProof="1"/>
              <a:t>Completely new magnet designs: lots of experience to acquire + lots of models to produce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noProof="1"/>
              <a:t>Two very fundamental questions to address in the short term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b="1" noProof="1"/>
              <a:t>How to deal with magnetization currents </a:t>
            </a:r>
            <a:r>
              <a:rPr lang="en-US" noProof="1"/>
              <a:t>and their impact on field homogeneity?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b="1" noProof="1"/>
              <a:t>How to handle quench protection</a:t>
            </a:r>
            <a:r>
              <a:rPr lang="en-US" noProof="1"/>
              <a:t>, provided that</a:t>
            </a:r>
          </a:p>
          <a:p>
            <a:pPr lvl="2">
              <a:lnSpc>
                <a:spcPct val="150000"/>
              </a:lnSpc>
              <a:buFont typeface="Wingdings" pitchFamily="2" charset="2"/>
              <a:buChar char="§"/>
            </a:pPr>
            <a:r>
              <a:rPr lang="en-US" noProof="1"/>
              <a:t>Higher-field magnets store a lot of magnetic energy</a:t>
            </a:r>
          </a:p>
          <a:p>
            <a:pPr lvl="2">
              <a:lnSpc>
                <a:spcPct val="150000"/>
              </a:lnSpc>
              <a:buFont typeface="Wingdings" pitchFamily="2" charset="2"/>
              <a:buChar char="§"/>
            </a:pPr>
            <a:r>
              <a:rPr lang="en-US" noProof="1"/>
              <a:t>REBCO tapes have a very different thermal behaviour than LTS wires (slower hot spot propagation)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93C2D00-F98C-7251-A2BD-9863F1CCD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/>
              <a:t>Back to HTS accelerator magnetS...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F9D6AE-0D41-68F0-952B-205F2DDBF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/>
              <a:t>F. Sirois – CAP </a:t>
            </a:r>
            <a:r>
              <a:rPr lang="fr-CA" dirty="0" err="1"/>
              <a:t>Conference</a:t>
            </a:r>
            <a:r>
              <a:rPr lang="fr-CA" dirty="0"/>
              <a:t>, Ottawa, June 21-26, 2026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797D8CE-4298-EC86-FE68-9F1065935F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 </a:t>
            </a:r>
            <a:fld id="{DBAAFE73-B4CD-4A9A-A1F8-B2B1D914CB4A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114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BC18A8-51F4-EEE1-DF0C-7B5FDF3DD9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A26F6693-42BC-ADAC-0193-6418AD188C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136" y="1275319"/>
            <a:ext cx="11561064" cy="4839731"/>
          </a:xfrm>
          <a:noFill/>
        </p:spPr>
        <p:txBody>
          <a:bodyPr>
            <a:normAutofit/>
          </a:bodyPr>
          <a:lstStyle/>
          <a:p>
            <a:pPr>
              <a:lnSpc>
                <a:spcPts val="3000"/>
              </a:lnSpc>
              <a:buFont typeface="Wingdings" pitchFamily="2" charset="2"/>
              <a:buChar char="§"/>
            </a:pPr>
            <a:r>
              <a:rPr lang="en-CA" dirty="0"/>
              <a:t>Conductor On Round Core (CORC) cables and coils</a:t>
            </a:r>
          </a:p>
          <a:p>
            <a:pPr lvl="1">
              <a:lnSpc>
                <a:spcPts val="3000"/>
              </a:lnSpc>
              <a:buFont typeface="Wingdings" pitchFamily="2" charset="2"/>
              <a:buChar char="§"/>
            </a:pPr>
            <a:r>
              <a:rPr lang="en-CA" dirty="0"/>
              <a:t>Allow making kA-class REBCO cables (below)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8C10A42-0D5D-CD01-4246-8AC58BF3A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/>
              <a:t>Example of cable and coil winding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2B414E-8128-9BA2-BD6E-BBD1BC8869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/>
              <a:t>F. Sirois – CAP </a:t>
            </a:r>
            <a:r>
              <a:rPr lang="fr-CA" dirty="0" err="1"/>
              <a:t>Conference</a:t>
            </a:r>
            <a:r>
              <a:rPr lang="fr-CA" dirty="0"/>
              <a:t>, Ottawa, June 21-26, 2026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699514D-54B8-7B41-1D6A-EE134E267F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048" y="2386425"/>
            <a:ext cx="6365009" cy="35693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2A5B5D1-EDE9-C0CD-35B9-33AB0ECC73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9203" y="1275318"/>
            <a:ext cx="3337483" cy="527788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B05FA8F-DE72-6D57-EB81-175204E271CF}"/>
              </a:ext>
            </a:extLst>
          </p:cNvPr>
          <p:cNvSpPr txBox="1"/>
          <p:nvPr/>
        </p:nvSpPr>
        <p:spPr>
          <a:xfrm>
            <a:off x="1801646" y="6035384"/>
            <a:ext cx="4323812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Source: </a:t>
            </a:r>
            <a:r>
              <a:rPr lang="en-US" sz="1400" dirty="0">
                <a:hlinkClick r:id="rId4"/>
              </a:rPr>
              <a:t>https://www.advancedconductor.com</a:t>
            </a:r>
            <a:endParaRPr lang="en-US" sz="140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4414566-9627-493F-F771-42E5DC42EF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 </a:t>
            </a:r>
            <a:fld id="{DBAAFE73-B4CD-4A9A-A1F8-B2B1D914CB4A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492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BE9CCA-CD97-228F-D00E-DB076B3E9D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2465323-394E-98F6-F273-0617D6898E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Magnetizing (screening) currents and field quality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1E6DB3-6FEB-E834-CEDE-3AF5DC022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/>
              <a:t>F. Sirois – CAP </a:t>
            </a:r>
            <a:r>
              <a:rPr lang="fr-CA" dirty="0" err="1"/>
              <a:t>Conference</a:t>
            </a:r>
            <a:r>
              <a:rPr lang="fr-CA" dirty="0"/>
              <a:t>, Ottawa, June 21-26, 2026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3C5B7F2-B273-897D-B812-B054C8EAC8BC}"/>
              </a:ext>
            </a:extLst>
          </p:cNvPr>
          <p:cNvSpPr txBox="1"/>
          <p:nvPr/>
        </p:nvSpPr>
        <p:spPr>
          <a:xfrm>
            <a:off x="64008" y="6044506"/>
            <a:ext cx="6613798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CA" sz="1400" dirty="0"/>
              <a:t>E. P. </a:t>
            </a:r>
            <a:r>
              <a:rPr lang="en-CA" sz="1400" dirty="0" err="1"/>
              <a:t>Krasnoperov</a:t>
            </a:r>
            <a:r>
              <a:rPr lang="en-CA" sz="1400" dirty="0"/>
              <a:t> et al., Electrical Engineering (2020), 102:1769–1774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CE3A3E8-4F00-81E1-FA4E-EE82450950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477" y="2591993"/>
            <a:ext cx="3134209" cy="325159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07319A7-7E89-A205-977A-9DBB1FA12982}"/>
              </a:ext>
            </a:extLst>
          </p:cNvPr>
          <p:cNvSpPr txBox="1"/>
          <p:nvPr/>
        </p:nvSpPr>
        <p:spPr>
          <a:xfrm>
            <a:off x="6644192" y="5828821"/>
            <a:ext cx="5390194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CA" sz="1400" dirty="0"/>
              <a:t>Y. Yan et al., </a:t>
            </a:r>
            <a:r>
              <a:rPr lang="en-CA" sz="1400" dirty="0" err="1"/>
              <a:t>Supercond</a:t>
            </a:r>
            <a:r>
              <a:rPr lang="en-CA" sz="1400" dirty="0"/>
              <a:t>. Sci. Technol. (2022), 35:014003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81FB684-3403-0D27-02B1-704D25EF5F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4068" y="1277885"/>
            <a:ext cx="5230442" cy="43990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CDA84FF-E492-0487-D523-2539018F93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90" y="1339682"/>
            <a:ext cx="3167218" cy="216932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28DBD96-7560-902E-920A-76C10F625E58}"/>
              </a:ext>
            </a:extLst>
          </p:cNvPr>
          <p:cNvSpPr txBox="1"/>
          <p:nvPr/>
        </p:nvSpPr>
        <p:spPr>
          <a:xfrm>
            <a:off x="501179" y="3551153"/>
            <a:ext cx="259461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Top: example of HTS pancake coil (top)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7C01D8-59D5-E5BB-8AFC-DD1F8419B61C}"/>
              </a:ext>
            </a:extLst>
          </p:cNvPr>
          <p:cNvSpPr txBox="1"/>
          <p:nvPr/>
        </p:nvSpPr>
        <p:spPr>
          <a:xfrm>
            <a:off x="297944" y="5197258"/>
            <a:ext cx="300107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Right: solenoid made by stacking pancake coils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80F5918-D258-6C8E-7116-981D954BACDA}"/>
              </a:ext>
            </a:extLst>
          </p:cNvPr>
          <p:cNvSpPr txBox="1"/>
          <p:nvPr/>
        </p:nvSpPr>
        <p:spPr>
          <a:xfrm>
            <a:off x="3477310" y="1211664"/>
            <a:ext cx="581299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Screening currents create a net demagnetization field (</a:t>
            </a:r>
            <a:r>
              <a:rPr lang="en-US" i="1" dirty="0"/>
              <a:t>B</a:t>
            </a:r>
            <a:r>
              <a:rPr lang="en-US" i="1" baseline="-25000" dirty="0"/>
              <a:t>s</a:t>
            </a:r>
            <a:r>
              <a:rPr lang="en-US" dirty="0"/>
              <a:t>), affecting field quality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5D722B2D-DFE5-93E4-A82E-0D86F557B0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 </a:t>
            </a:r>
            <a:fld id="{DBAAFE73-B4CD-4A9A-A1F8-B2B1D914CB4A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096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0B4DA9-0D07-81C2-EB92-0442BBE5F5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0E829F19-4768-D299-2562-F1CEDE5D136A}"/>
              </a:ext>
            </a:extLst>
          </p:cNvPr>
          <p:cNvSpPr txBox="1">
            <a:spLocks/>
          </p:cNvSpPr>
          <p:nvPr/>
        </p:nvSpPr>
        <p:spPr>
          <a:xfrm>
            <a:off x="326136" y="1275319"/>
            <a:ext cx="11561064" cy="515977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Bell Gothic Std Bold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Bell Gothic Std Bold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Bell Gothic Std Bold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Bell Gothic Roman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Bell Gothic Roman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/>
              <a:t>REBCO-based devices are prone to HOT SPOTS and QUENCH PROPAGATION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/>
              <a:t>A hot spot can destroy a 2 M$ magnet in a matter of seconds!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n-US" dirty="0"/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endParaRPr lang="en-US" dirty="0"/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endParaRPr lang="en-US" dirty="0"/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endParaRPr lang="en-US" dirty="0"/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§"/>
            </a:pPr>
            <a:endParaRPr lang="en-US" dirty="0"/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US" dirty="0"/>
              <a:t>Hot spots in REBCO tapes propagate up to 2 orders of magnitude slower than in LTS devices </a:t>
            </a:r>
            <a:r>
              <a:rPr lang="en-US" b="1" dirty="0">
                <a:sym typeface="Wingdings" pitchFamily="2" charset="2"/>
              </a:rPr>
              <a:t> Much harder to detect</a:t>
            </a:r>
            <a:r>
              <a:rPr lang="en-US" dirty="0"/>
              <a:t> 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US" b="1" dirty="0"/>
              <a:t>Finding robust quench protection systems is currently </a:t>
            </a:r>
            <a:r>
              <a:rPr lang="en-US" b="1" u="sng" dirty="0"/>
              <a:t>THE PRIMARY CONCERN </a:t>
            </a:r>
            <a:r>
              <a:rPr lang="en-US" b="1" dirty="0"/>
              <a:t>of the HTS magnet community </a:t>
            </a:r>
            <a:r>
              <a:rPr lang="en-US" b="1" dirty="0">
                <a:sym typeface="Wingdings" pitchFamily="2" charset="2"/>
              </a:rPr>
              <a:t> Many strategies under test</a:t>
            </a:r>
            <a:endParaRPr lang="en-US" b="1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13A4B60-BD14-EF2F-CE71-1BFD57245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 protection of REBCO-based magnets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D41627-3423-7F56-8A9B-9A5A751C38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/>
              <a:t>F. Sirois – CAP </a:t>
            </a:r>
            <a:r>
              <a:rPr lang="fr-CA" dirty="0" err="1"/>
              <a:t>Conference</a:t>
            </a:r>
            <a:r>
              <a:rPr lang="fr-CA" dirty="0"/>
              <a:t>, Ottawa, June 21-26, 2026</a:t>
            </a:r>
          </a:p>
        </p:txBody>
      </p:sp>
      <p:pic>
        <p:nvPicPr>
          <p:cNvPr id="6" name="Picture 5" descr="A grey rectangular object with a red mark&#10;&#10;Description automatically generated">
            <a:extLst>
              <a:ext uri="{FF2B5EF4-FFF2-40B4-BE49-F238E27FC236}">
                <a16:creationId xmlns:a16="http://schemas.microsoft.com/office/drawing/2014/main" id="{C17E76DC-9642-187B-1901-10A1EB8058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275" y="2687829"/>
            <a:ext cx="6461857" cy="1639867"/>
          </a:xfrm>
          <a:prstGeom prst="rect">
            <a:avLst/>
          </a:prstGeom>
        </p:spPr>
      </p:pic>
      <p:pic>
        <p:nvPicPr>
          <p:cNvPr id="18" name="Picture 17" descr="A diagram of a hot spot&#10;&#10;Description automatically generated">
            <a:extLst>
              <a:ext uri="{FF2B5EF4-FFF2-40B4-BE49-F238E27FC236}">
                <a16:creationId xmlns:a16="http://schemas.microsoft.com/office/drawing/2014/main" id="{FBDFBE2C-82FA-01D9-D45B-92C5089FDE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204" y="2689594"/>
            <a:ext cx="6468686" cy="16416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88057C29-973C-0389-CC12-F7D716767C43}"/>
              </a:ext>
            </a:extLst>
          </p:cNvPr>
          <p:cNvSpPr txBox="1"/>
          <p:nvPr/>
        </p:nvSpPr>
        <p:spPr>
          <a:xfrm>
            <a:off x="1290970" y="2367595"/>
            <a:ext cx="5339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Hot spot nucleation and quench propagation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6DC96BE-2F25-9039-70FF-982B1A17BBA7}"/>
              </a:ext>
            </a:extLst>
          </p:cNvPr>
          <p:cNvSpPr txBox="1"/>
          <p:nvPr/>
        </p:nvSpPr>
        <p:spPr>
          <a:xfrm>
            <a:off x="1889947" y="4032347"/>
            <a:ext cx="41419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/>
              <a:t>(NZPV – Normal Zone Propagation Velocity)</a:t>
            </a:r>
          </a:p>
        </p:txBody>
      </p:sp>
      <p:pic>
        <p:nvPicPr>
          <p:cNvPr id="23" name="Picture 22" descr="A diagram of a graph&#10;&#10;Description automatically generated">
            <a:extLst>
              <a:ext uri="{FF2B5EF4-FFF2-40B4-BE49-F238E27FC236}">
                <a16:creationId xmlns:a16="http://schemas.microsoft.com/office/drawing/2014/main" id="{9A70650D-FDF2-4CAC-EA12-DA05711B00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147" y="1841293"/>
            <a:ext cx="3649053" cy="273678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B22C3028-B055-0DAC-B2D7-F8BD835443A1}"/>
              </a:ext>
            </a:extLst>
          </p:cNvPr>
          <p:cNvSpPr txBox="1"/>
          <p:nvPr/>
        </p:nvSpPr>
        <p:spPr>
          <a:xfrm>
            <a:off x="8267193" y="2435363"/>
            <a:ext cx="146304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Finite element simulation</a:t>
            </a:r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D0F689C6-E759-51BA-9E96-51A3C279BF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 </a:t>
            </a:r>
            <a:fld id="{DBAAFE73-B4CD-4A9A-A1F8-B2B1D914CB4A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307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91C803-CCDB-E426-DDC0-2937F594B9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75A5F1D-A624-CAF1-DC19-5A3520F13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 protection of REBCO magnets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BC9E53-0665-618A-3401-D85149A9A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/>
              <a:t>F. Sirois – CAP </a:t>
            </a:r>
            <a:r>
              <a:rPr lang="fr-CA" dirty="0" err="1"/>
              <a:t>Conference</a:t>
            </a:r>
            <a:r>
              <a:rPr lang="fr-CA" dirty="0"/>
              <a:t>, Ottawa, June 21-26, 2026</a:t>
            </a: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2532E6BE-64EA-FA9C-A533-18DD4BEF64F5}"/>
              </a:ext>
            </a:extLst>
          </p:cNvPr>
          <p:cNvSpPr txBox="1">
            <a:spLocks/>
          </p:cNvSpPr>
          <p:nvPr/>
        </p:nvSpPr>
        <p:spPr>
          <a:xfrm>
            <a:off x="326136" y="1275319"/>
            <a:ext cx="11561064" cy="119356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Bell Gothic Std Bold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Bell Gothic Std Bold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Bell Gothic Std Bold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Bell Gothic Roman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Bell Gothic Roman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/>
              <a:t>Subscale model of an REBCO accelerator magnet (CCT dipole) damaged by a quench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7E0390B7-4E05-C5B1-5AA3-FB024C651D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136" y="2020407"/>
            <a:ext cx="11539728" cy="3317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2FCA222-AFEB-84FF-A2F4-B6555CA81D10}"/>
              </a:ext>
            </a:extLst>
          </p:cNvPr>
          <p:cNvSpPr txBox="1"/>
          <p:nvPr/>
        </p:nvSpPr>
        <p:spPr>
          <a:xfrm>
            <a:off x="728472" y="5393776"/>
            <a:ext cx="1075639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Courtesy of Lawrence Berkeley National Lab – Project carried out within the U.S. Magnet Development Program </a:t>
            </a:r>
            <a:endParaRPr lang="en-US" sz="1400" i="1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5411384-7377-7ADA-AA2A-7FD70BAC07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 </a:t>
            </a:r>
            <a:fld id="{DBAAFE73-B4CD-4A9A-A1F8-B2B1D914CB4A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5433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9C2ECD-7B0F-CF08-C07F-DABA3B0006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CD6823-8102-F90E-6BD2-B61C6B307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200" y="201169"/>
            <a:ext cx="8672830" cy="922829"/>
          </a:xfrm>
        </p:spPr>
        <p:txBody>
          <a:bodyPr/>
          <a:lstStyle/>
          <a:p>
            <a:r>
              <a:rPr lang="en-US" dirty="0"/>
              <a:t>C3 magnet: a 6 T REBCO magnet (65 mm aperture)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A813C1-A07D-6ADB-8A9E-FDE7E94B8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/>
              <a:t>F. Sirois – CAP </a:t>
            </a:r>
            <a:r>
              <a:rPr lang="fr-CA" dirty="0" err="1"/>
              <a:t>Conference</a:t>
            </a:r>
            <a:r>
              <a:rPr lang="fr-CA" dirty="0"/>
              <a:t>, Ottawa, June 21-26, 2026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1770CA-03F4-2A3E-DA1A-CA23BCD59D36}"/>
              </a:ext>
            </a:extLst>
          </p:cNvPr>
          <p:cNvGrpSpPr/>
          <p:nvPr/>
        </p:nvGrpSpPr>
        <p:grpSpPr>
          <a:xfrm>
            <a:off x="52231" y="1198784"/>
            <a:ext cx="5112067" cy="4227376"/>
            <a:chOff x="52231" y="1198784"/>
            <a:chExt cx="5112067" cy="422737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5FCE0FF-489D-B06E-F2C7-2D266F66099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231" y="1568116"/>
              <a:ext cx="5112067" cy="3334824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62E35D7-E9E8-6B32-AB3F-06D4AAC041A9}"/>
                </a:ext>
              </a:extLst>
            </p:cNvPr>
            <p:cNvSpPr txBox="1"/>
            <p:nvPr/>
          </p:nvSpPr>
          <p:spPr>
            <a:xfrm>
              <a:off x="166531" y="4902940"/>
              <a:ext cx="440089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Source: </a:t>
              </a:r>
              <a:r>
                <a:rPr lang="en-US" sz="1400" dirty="0">
                  <a:hlinkClick r:id="rId3"/>
                </a:rPr>
                <a:t>https://atap.lbl.gov/news/a-blueprint-for-more-powerful-superconducting-magnets</a:t>
              </a:r>
              <a:endParaRPr lang="en-US" sz="1400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B7A0F06-F243-82B3-2520-CA71FFEE2333}"/>
                </a:ext>
              </a:extLst>
            </p:cNvPr>
            <p:cNvSpPr txBox="1"/>
            <p:nvPr/>
          </p:nvSpPr>
          <p:spPr>
            <a:xfrm>
              <a:off x="855030" y="1198784"/>
              <a:ext cx="302389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Schematic first 2 layers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A3B2CBB-AEFB-C7EF-49A7-49547B9C3C37}"/>
              </a:ext>
            </a:extLst>
          </p:cNvPr>
          <p:cNvGrpSpPr/>
          <p:nvPr/>
        </p:nvGrpSpPr>
        <p:grpSpPr>
          <a:xfrm>
            <a:off x="178931" y="2438760"/>
            <a:ext cx="8853720" cy="4017518"/>
            <a:chOff x="178931" y="2438760"/>
            <a:chExt cx="8853720" cy="4017518"/>
          </a:xfrm>
        </p:grpSpPr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0D7C9DD6-2E53-86F3-1DAF-01AC116FA65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457" t="23217" r="20613" b="9528"/>
            <a:stretch/>
          </p:blipFill>
          <p:spPr bwMode="auto">
            <a:xfrm>
              <a:off x="4675002" y="2847409"/>
              <a:ext cx="4357649" cy="3608869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C96E987-BEE1-C0CE-330A-C8B0B4E9C057}"/>
                </a:ext>
              </a:extLst>
            </p:cNvPr>
            <p:cNvSpPr txBox="1"/>
            <p:nvPr/>
          </p:nvSpPr>
          <p:spPr>
            <a:xfrm>
              <a:off x="178931" y="5717614"/>
              <a:ext cx="4314507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Courtesy of Lawrence Berkeley National Lab Project carried out within the U.S. Magnet Development Program </a:t>
              </a:r>
              <a:endParaRPr lang="en-US" sz="1400" i="1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1363727-AA82-DC6A-E957-AD1BDF1AB10A}"/>
                </a:ext>
              </a:extLst>
            </p:cNvPr>
            <p:cNvSpPr txBox="1"/>
            <p:nvPr/>
          </p:nvSpPr>
          <p:spPr>
            <a:xfrm>
              <a:off x="5395023" y="2438760"/>
              <a:ext cx="351689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Picture of the whole 6 layers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119EBBD-3E3A-08F0-FDC1-67930E19CE8D}"/>
              </a:ext>
            </a:extLst>
          </p:cNvPr>
          <p:cNvGrpSpPr/>
          <p:nvPr/>
        </p:nvGrpSpPr>
        <p:grpSpPr>
          <a:xfrm>
            <a:off x="6786771" y="-481598"/>
            <a:ext cx="5183005" cy="7339598"/>
            <a:chOff x="6786771" y="-481598"/>
            <a:chExt cx="5183005" cy="733959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8389CAE-3D5F-2B4E-8BDD-3D4586F224D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160933" y="-481598"/>
              <a:ext cx="2808843" cy="3747182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3D7E2A2-31A0-61A2-A5C1-239941FA5A2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170077" y="3123018"/>
              <a:ext cx="2799699" cy="3734982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20FBBCA-138C-AB90-F422-0D8CAE47F5CC}"/>
                </a:ext>
              </a:extLst>
            </p:cNvPr>
            <p:cNvSpPr txBox="1"/>
            <p:nvPr/>
          </p:nvSpPr>
          <p:spPr>
            <a:xfrm>
              <a:off x="6786771" y="1483599"/>
              <a:ext cx="244866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Right: Complete magnet assembly</a:t>
              </a:r>
            </a:p>
          </p:txBody>
        </p:sp>
      </p:grp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B45D2E71-A826-1EE7-FE10-996E2244EB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 </a:t>
            </a:r>
            <a:fld id="{DBAAFE73-B4CD-4A9A-A1F8-B2B1D914CB4A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720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B4B82B-4719-91BE-9EBA-4DA7A54BD5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9E2F3276-B17C-D031-5DDC-5A136BF9ED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136" y="1275319"/>
            <a:ext cx="11641074" cy="5277881"/>
          </a:xfrm>
          <a:noFill/>
        </p:spPr>
        <p:txBody>
          <a:bodyPr>
            <a:normAutofit/>
          </a:bodyPr>
          <a:lstStyle/>
          <a:p>
            <a:pPr>
              <a:lnSpc>
                <a:spcPts val="3000"/>
              </a:lnSpc>
              <a:buFont typeface="Wingdings" pitchFamily="2" charset="2"/>
              <a:buChar char="§"/>
            </a:pPr>
            <a:r>
              <a:rPr lang="en-CA" dirty="0"/>
              <a:t>Concept of retrofit HTS magnet to replace a copper dipole at PSI (Paul Scherrer Inst.)</a:t>
            </a:r>
          </a:p>
          <a:p>
            <a:pPr lvl="1">
              <a:lnSpc>
                <a:spcPts val="3000"/>
              </a:lnSpc>
              <a:buFont typeface="Wingdings" pitchFamily="2" charset="2"/>
              <a:buChar char="§"/>
            </a:pPr>
            <a:r>
              <a:rPr lang="en-CA" i="1" dirty="0"/>
              <a:t>T</a:t>
            </a:r>
            <a:r>
              <a:rPr lang="en-CA" i="1" baseline="-25000" dirty="0"/>
              <a:t>op</a:t>
            </a:r>
            <a:r>
              <a:rPr lang="en-CA" dirty="0"/>
              <a:t>=50 K (low cryogenic cost) </a:t>
            </a:r>
            <a:r>
              <a:rPr lang="en-CA" dirty="0">
                <a:sym typeface="Wingdings" pitchFamily="2" charset="2"/>
              </a:rPr>
              <a:t> </a:t>
            </a:r>
            <a:r>
              <a:rPr lang="en-CA" b="1" dirty="0">
                <a:sym typeface="Wingdings" pitchFamily="2" charset="2"/>
              </a:rPr>
              <a:t>Power: from 190 kW to 6 kW (3-year payback)</a:t>
            </a:r>
          </a:p>
          <a:p>
            <a:pPr lvl="1">
              <a:lnSpc>
                <a:spcPts val="3000"/>
              </a:lnSpc>
              <a:buFont typeface="Wingdings" pitchFamily="2" charset="2"/>
              <a:buChar char="§"/>
            </a:pPr>
            <a:endParaRPr lang="en-CA" dirty="0"/>
          </a:p>
          <a:p>
            <a:pPr>
              <a:lnSpc>
                <a:spcPts val="3000"/>
              </a:lnSpc>
              <a:buFont typeface="Wingdings" pitchFamily="2" charset="2"/>
              <a:buChar char="§"/>
            </a:pPr>
            <a:endParaRPr lang="en-CA" dirty="0"/>
          </a:p>
          <a:p>
            <a:pPr marL="0" indent="0">
              <a:lnSpc>
                <a:spcPts val="3000"/>
              </a:lnSpc>
            </a:pPr>
            <a:endParaRPr lang="en-CA" sz="400" dirty="0"/>
          </a:p>
          <a:p>
            <a:pPr marL="0" indent="0">
              <a:lnSpc>
                <a:spcPts val="3000"/>
              </a:lnSpc>
            </a:pPr>
            <a:endParaRPr lang="en-CA" sz="400" dirty="0"/>
          </a:p>
          <a:p>
            <a:pPr marL="0" indent="0">
              <a:lnSpc>
                <a:spcPts val="3000"/>
              </a:lnSpc>
            </a:pPr>
            <a:endParaRPr lang="en-CA" sz="400" dirty="0"/>
          </a:p>
          <a:p>
            <a:pPr marL="0" indent="0">
              <a:lnSpc>
                <a:spcPts val="3000"/>
              </a:lnSpc>
            </a:pPr>
            <a:endParaRPr lang="en-CA" sz="400" dirty="0"/>
          </a:p>
          <a:p>
            <a:pPr marL="0" indent="0">
              <a:lnSpc>
                <a:spcPts val="3000"/>
              </a:lnSpc>
            </a:pPr>
            <a:endParaRPr lang="en-CA" sz="400" dirty="0"/>
          </a:p>
          <a:p>
            <a:pPr marL="0" indent="0">
              <a:lnSpc>
                <a:spcPts val="3000"/>
              </a:lnSpc>
              <a:spcAft>
                <a:spcPts val="600"/>
              </a:spcAft>
            </a:pPr>
            <a:endParaRPr lang="en-CA" sz="400" dirty="0"/>
          </a:p>
          <a:p>
            <a:pPr>
              <a:lnSpc>
                <a:spcPts val="3000"/>
              </a:lnSpc>
              <a:buFont typeface="Wingdings" pitchFamily="2" charset="2"/>
              <a:buChar char="§"/>
            </a:pPr>
            <a:r>
              <a:rPr lang="en-CA" dirty="0"/>
              <a:t>Applicable to any beamline using copper magnets (In Canada: TRIUMF, CLS) </a:t>
            </a:r>
          </a:p>
          <a:p>
            <a:pPr>
              <a:lnSpc>
                <a:spcPts val="3000"/>
              </a:lnSpc>
              <a:buFont typeface="Wingdings" pitchFamily="2" charset="2"/>
              <a:buChar char="§"/>
            </a:pPr>
            <a:r>
              <a:rPr lang="en-CA" dirty="0"/>
              <a:t>NSERC SAP Discovery project awarded (April 2026, Poly-TRIUMF-UVic)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AA252C5-4E9D-1E29-DA9B-2F8715936F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7500" y="2282631"/>
            <a:ext cx="5412284" cy="298474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BE2705E-0B14-B1F3-8DC6-072744BBD0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/>
              <a:t>Is there room for low-field REBCO magnetS? (</a:t>
            </a:r>
            <a:r>
              <a:rPr lang="en-US" u="sng" noProof="1"/>
              <a:t>with no Lh</a:t>
            </a:r>
            <a:r>
              <a:rPr lang="en-US" u="sng" cap="none" noProof="1"/>
              <a:t>e</a:t>
            </a:r>
            <a:r>
              <a:rPr lang="en-US" noProof="1"/>
              <a:t>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83A153-B180-F2BA-3339-44DA99EF4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/>
              <a:t>F. Sirois – CAP </a:t>
            </a:r>
            <a:r>
              <a:rPr lang="fr-CA" dirty="0" err="1"/>
              <a:t>Conference</a:t>
            </a:r>
            <a:r>
              <a:rPr lang="fr-CA" dirty="0"/>
              <a:t>, Ottawa, June 21-26, 2026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B6187DC-3304-B203-BADF-7E5F786A84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356" y="2289829"/>
            <a:ext cx="5715882" cy="259078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4BB8584-0602-1ABC-6083-BCBFBAC6B14D}"/>
              </a:ext>
            </a:extLst>
          </p:cNvPr>
          <p:cNvSpPr txBox="1"/>
          <p:nvPr/>
        </p:nvSpPr>
        <p:spPr>
          <a:xfrm>
            <a:off x="2529311" y="5072494"/>
            <a:ext cx="6667274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CA" sz="1400" dirty="0"/>
              <a:t>S. Mariotto </a:t>
            </a:r>
            <a:r>
              <a:rPr lang="en-CA" sz="1400" i="1" dirty="0"/>
              <a:t>et al.</a:t>
            </a:r>
            <a:r>
              <a:rPr lang="en-CA" sz="1400" dirty="0"/>
              <a:t>, IEEE Trans. Appl. </a:t>
            </a:r>
            <a:r>
              <a:rPr lang="en-CA" sz="1400" dirty="0" err="1"/>
              <a:t>Supercond</a:t>
            </a:r>
            <a:r>
              <a:rPr lang="en-CA" sz="1400" dirty="0"/>
              <a:t>. (2025), 35(5):4605305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63E282-7F62-B2FF-0E30-C7CACD2F2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 </a:t>
            </a:r>
            <a:fld id="{DBAAFE73-B4CD-4A9A-A1F8-B2B1D914CB4A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7322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5FA34F-D940-E83E-ADCA-46F452FD80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39DBC6C9-06E5-CF57-B4CF-6DB0481EA4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136" y="1275319"/>
            <a:ext cx="11865864" cy="5277881"/>
          </a:xfrm>
          <a:noFill/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CA" dirty="0"/>
              <a:t>HTS (REBCO) magnets can benefit many sectors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en-CA" dirty="0"/>
              <a:t>Accelerators, Fusion reactors, Medical magnets, High-field research magnets, etc.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CA" b="1" dirty="0"/>
              <a:t>REBCO magnet technology is still in its infancy, </a:t>
            </a:r>
            <a:r>
              <a:rPr lang="en-CA" b="1" u="sng" dirty="0"/>
              <a:t>but it is here to stay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en-CA" dirty="0"/>
              <a:t>U.S.A., Europe, Japan, China, Korea, etc.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CA" b="1" dirty="0"/>
              <a:t>Canada has missed the LTS magnet technology…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en-CA" b="1" dirty="0"/>
              <a:t>… but it is still time to catch the train of HTS magnets (REBCO technology)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CA" dirty="0"/>
              <a:t>Exchanges between stakeholders are required to establish a </a:t>
            </a:r>
            <a:r>
              <a:rPr lang="en-CA" b="1" dirty="0"/>
              <a:t>Canadian Magnet Strategy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CA" dirty="0"/>
              <a:t>Canadian efforts should be coupled with other national/international efforts, e.g.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en-CA" dirty="0"/>
              <a:t>The US Magnet Development Program (US MDP)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en-CA" dirty="0"/>
              <a:t>Various Horizon 2020 European projects (now that Canada is an associated member of EU)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en-CA" dirty="0"/>
              <a:t>etc.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DAE8CD-0B9D-B79B-7B95-4B10480F5C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/>
              <a:t>Conclusion </a:t>
            </a:r>
            <a:r>
              <a:rPr lang="en-US" noProof="1">
                <a:sym typeface="Wingdings" pitchFamily="2" charset="2"/>
              </a:rPr>
              <a:t> </a:t>
            </a:r>
            <a:r>
              <a:rPr lang="en-US" noProof="1"/>
              <a:t>Towards A Canadian Magnet Strategy?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4293D9-9476-210D-352F-1296DB28A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/>
              <a:t>F. Sirois – CAP </a:t>
            </a:r>
            <a:r>
              <a:rPr lang="fr-CA" dirty="0" err="1"/>
              <a:t>Conference</a:t>
            </a:r>
            <a:r>
              <a:rPr lang="fr-CA" dirty="0"/>
              <a:t>, Ottawa, June 21-26, 2026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AC7388F-A925-0516-A776-32AB5168D1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 </a:t>
            </a:r>
            <a:fld id="{DBAAFE73-B4CD-4A9A-A1F8-B2B1D914CB4A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8966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79763C-02B7-32DC-4CB2-8D58A92703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BB40BB6-68D6-7E15-36BA-1E4549834B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136" y="1275319"/>
            <a:ext cx="11506200" cy="476886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/>
              <a:t>Particle accelerators: essential tool in modern physics research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/>
              <a:t>Magnets (copper or superconductor): essential components of particle accelerators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/>
              <a:t>High-energy beams require </a:t>
            </a:r>
            <a:r>
              <a:rPr lang="en-US" b="1" dirty="0"/>
              <a:t>high-field magnets</a:t>
            </a:r>
            <a:r>
              <a:rPr lang="en-US" dirty="0"/>
              <a:t> for reasonable accelerator footprint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/>
              <a:t>Low Temperature Superconductor (LTS) technology has nearly reached its limits </a:t>
            </a:r>
          </a:p>
          <a:p>
            <a:pPr lvl="2"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err="1"/>
              <a:t>NbTi</a:t>
            </a:r>
            <a:r>
              <a:rPr lang="en-US" dirty="0"/>
              <a:t> technology: fully mature and industrialized, </a:t>
            </a:r>
            <a:r>
              <a:rPr lang="en-US" b="1" dirty="0"/>
              <a:t>rely on </a:t>
            </a:r>
            <a:r>
              <a:rPr lang="en-US" b="1" dirty="0" err="1"/>
              <a:t>LHe</a:t>
            </a:r>
            <a:r>
              <a:rPr lang="en-US" dirty="0"/>
              <a:t>, </a:t>
            </a:r>
            <a:r>
              <a:rPr lang="en-US" b="1" dirty="0"/>
              <a:t>field &lt;8 T</a:t>
            </a:r>
          </a:p>
          <a:p>
            <a:pPr lvl="2"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technology: mature but limited industrialization, </a:t>
            </a:r>
            <a:r>
              <a:rPr lang="en-US" b="1" dirty="0"/>
              <a:t>rely on </a:t>
            </a:r>
            <a:r>
              <a:rPr lang="en-US" b="1" dirty="0" err="1"/>
              <a:t>LHe</a:t>
            </a:r>
            <a:r>
              <a:rPr lang="en-US" dirty="0"/>
              <a:t>, </a:t>
            </a:r>
            <a:r>
              <a:rPr lang="en-US" b="1" dirty="0"/>
              <a:t>field &lt;16 T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/>
              <a:t>High Temperature Superconductor (HTS) technology</a:t>
            </a:r>
          </a:p>
          <a:p>
            <a:pPr lvl="2">
              <a:lnSpc>
                <a:spcPct val="150000"/>
              </a:lnSpc>
              <a:buFont typeface="Wingdings" pitchFamily="2" charset="2"/>
              <a:buChar char="§"/>
            </a:pPr>
            <a:r>
              <a:rPr lang="en-US" b="1" dirty="0"/>
              <a:t>REBCO</a:t>
            </a:r>
            <a:r>
              <a:rPr lang="en-US" b="1" baseline="30000" dirty="0"/>
              <a:t>*</a:t>
            </a:r>
            <a:r>
              <a:rPr lang="en-US" b="1" dirty="0"/>
              <a:t> tape technology</a:t>
            </a:r>
            <a:r>
              <a:rPr lang="en-US" dirty="0"/>
              <a:t>: industrialization ramping up, </a:t>
            </a:r>
            <a:r>
              <a:rPr lang="en-US" b="1" dirty="0"/>
              <a:t>magnet technology still in its infancy</a:t>
            </a:r>
          </a:p>
          <a:p>
            <a:pPr lvl="2">
              <a:lnSpc>
                <a:spcPct val="150000"/>
              </a:lnSpc>
              <a:buFont typeface="Wingdings" pitchFamily="2" charset="2"/>
              <a:buChar char="§"/>
            </a:pPr>
            <a:r>
              <a:rPr lang="en-US" b="1" dirty="0"/>
              <a:t>Immense potential for very high-field magnets (&gt;16 T) and </a:t>
            </a:r>
            <a:r>
              <a:rPr lang="en-US" b="1" dirty="0" err="1"/>
              <a:t>LHe</a:t>
            </a:r>
            <a:r>
              <a:rPr lang="en-US" b="1" dirty="0"/>
              <a:t>-free magnets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b="1" dirty="0"/>
              <a:t>Energy efficiency</a:t>
            </a:r>
            <a:r>
              <a:rPr lang="en-US" dirty="0"/>
              <a:t> and </a:t>
            </a:r>
            <a:r>
              <a:rPr lang="en-US" b="1" dirty="0"/>
              <a:t>helium supply</a:t>
            </a:r>
            <a:r>
              <a:rPr lang="en-US" dirty="0"/>
              <a:t> are key aspects to consider in future projects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D7312E7-D185-2767-6376-8F0E68F42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600CB0-1910-D03A-CD7F-8006E242C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/>
              <a:t>F. Sirois – CAP </a:t>
            </a:r>
            <a:r>
              <a:rPr lang="fr-CA" dirty="0" err="1"/>
              <a:t>Conference</a:t>
            </a:r>
            <a:r>
              <a:rPr lang="fr-CA" dirty="0"/>
              <a:t>, Ottawa, June 21-26, 2026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BEA33DF-1AE8-1A37-9B44-8AD1444BA7A6}"/>
              </a:ext>
            </a:extLst>
          </p:cNvPr>
          <p:cNvSpPr txBox="1"/>
          <p:nvPr/>
        </p:nvSpPr>
        <p:spPr>
          <a:xfrm>
            <a:off x="637032" y="6076633"/>
            <a:ext cx="4393703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 </a:t>
            </a:r>
            <a:r>
              <a:rPr lang="en-US" sz="1400" baseline="30000" dirty="0"/>
              <a:t>*</a:t>
            </a:r>
            <a:r>
              <a:rPr lang="en-US" sz="1400" dirty="0"/>
              <a:t> REBCO = Rare-Earth-Barium-Copper-Oxide</a:t>
            </a:r>
            <a:endParaRPr lang="en-US" sz="1400" i="1" dirty="0"/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C6CA3E64-937F-3EBA-8FBD-1457B69B2E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 </a:t>
            </a:r>
            <a:fld id="{DBAAFE73-B4CD-4A9A-A1F8-B2B1D914CB4A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187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B20099-A1CC-BF81-DB9C-5E35F13490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AE29809-4644-8BAE-CA55-1BC8B68A42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200" y="201169"/>
            <a:ext cx="11369638" cy="92282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29AAF3-9AE4-83BF-87BF-5FA8F86E5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F. Sirois – CAP Conference, Ottawa, June 21-26, 2026</a:t>
            </a:r>
            <a:endParaRPr lang="fr-CA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4D970DC0-B8AD-84CF-9370-6F59DEE943EF}"/>
              </a:ext>
            </a:extLst>
          </p:cNvPr>
          <p:cNvSpPr txBox="1"/>
          <p:nvPr/>
        </p:nvSpPr>
        <p:spPr>
          <a:xfrm>
            <a:off x="806824" y="-2065468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endParaRPr lang="en-US" i="1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CD7FE90C-8220-E993-65C9-DD21CCA82B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01674"/>
            <a:ext cx="11126993" cy="257108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30000"/>
              </a:lnSpc>
            </a:pPr>
            <a:endParaRPr lang="en-US" sz="3000" dirty="0"/>
          </a:p>
          <a:p>
            <a:pPr marL="0" indent="0" algn="ctr">
              <a:lnSpc>
                <a:spcPct val="130000"/>
              </a:lnSpc>
            </a:pPr>
            <a:r>
              <a:rPr lang="en-US" sz="5000" dirty="0"/>
              <a:t>Thank you for your attention!</a:t>
            </a:r>
          </a:p>
        </p:txBody>
      </p:sp>
      <p:pic>
        <p:nvPicPr>
          <p:cNvPr id="2" name="Picture 2" descr="Logos - Fonds de recherche du Québec - FRQ">
            <a:extLst>
              <a:ext uri="{FF2B5EF4-FFF2-40B4-BE49-F238E27FC236}">
                <a16:creationId xmlns:a16="http://schemas.microsoft.com/office/drawing/2014/main" id="{FD4D3FF7-C4CD-21AD-16D2-6D573D9559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175" y="3711388"/>
            <a:ext cx="5299830" cy="2263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BD2AC26-38FC-6818-639D-16C66C2FBB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2150" y="3872754"/>
            <a:ext cx="4950396" cy="2011926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829F24-BA2D-9CCA-844E-BE840AEFB5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 </a:t>
            </a:r>
            <a:fld id="{DBAAFE73-B4CD-4A9A-A1F8-B2B1D914CB4A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3391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2FE780-832D-0097-556C-329D9236F7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picture containing indoor, sitting, table, computer&#10;&#10;Description automatically generated">
            <a:extLst>
              <a:ext uri="{FF2B5EF4-FFF2-40B4-BE49-F238E27FC236}">
                <a16:creationId xmlns:a16="http://schemas.microsoft.com/office/drawing/2014/main" id="{6419E661-6897-F619-4BF9-F4AE70711F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52575"/>
            <a:ext cx="8420100" cy="4769198"/>
          </a:xfrm>
          <a:prstGeom prst="rect">
            <a:avLst/>
          </a:prstGeom>
        </p:spPr>
      </p:pic>
      <p:pic>
        <p:nvPicPr>
          <p:cNvPr id="22" name="Picture 2">
            <a:extLst>
              <a:ext uri="{FF2B5EF4-FFF2-40B4-BE49-F238E27FC236}">
                <a16:creationId xmlns:a16="http://schemas.microsoft.com/office/drawing/2014/main" id="{C6EA0230-12B1-F5E9-0F46-E4E161B1A5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9086" y="1552575"/>
            <a:ext cx="2693664" cy="3885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A15B226-F380-3838-E673-97A39E7215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Families of superconductors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6DAB39-2743-FC6F-2FAF-263E8B4A2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/>
              <a:t>F. Sirois – CAP </a:t>
            </a:r>
            <a:r>
              <a:rPr lang="fr-CA" dirty="0" err="1"/>
              <a:t>Conference</a:t>
            </a:r>
            <a:r>
              <a:rPr lang="fr-CA" dirty="0"/>
              <a:t>, Ottawa, June 21-26, 2026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7EEF069B-0DEF-4DE7-3AC5-F23C2A04EE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47800"/>
            <a:ext cx="8305800" cy="4953000"/>
          </a:xfrm>
        </p:spPr>
        <p:txBody>
          <a:bodyPr>
            <a:normAutofit/>
          </a:bodyPr>
          <a:lstStyle/>
          <a:p>
            <a:pPr lvl="1">
              <a:buFont typeface="Wingdings" charset="2"/>
              <a:buChar char="§"/>
            </a:pPr>
            <a:endParaRPr lang="en-CA" sz="2400" dirty="0"/>
          </a:p>
          <a:p>
            <a:pPr lvl="1">
              <a:buFont typeface="Wingdings" charset="2"/>
              <a:buChar char="§"/>
            </a:pPr>
            <a:endParaRPr lang="en-CA" sz="2200" dirty="0"/>
          </a:p>
          <a:p>
            <a:pPr lvl="1">
              <a:buFont typeface="Wingdings" charset="2"/>
              <a:buChar char="§"/>
            </a:pPr>
            <a:endParaRPr lang="en-CA" sz="2200" dirty="0"/>
          </a:p>
          <a:p>
            <a:pPr>
              <a:buFont typeface="Wingdings" charset="2"/>
              <a:buChar char="§"/>
            </a:pPr>
            <a:endParaRPr lang="en-CA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F2A433-0893-0FC3-BB07-56EC77CCBFCC}"/>
              </a:ext>
            </a:extLst>
          </p:cNvPr>
          <p:cNvSpPr txBox="1"/>
          <p:nvPr/>
        </p:nvSpPr>
        <p:spPr>
          <a:xfrm>
            <a:off x="338137" y="1194391"/>
            <a:ext cx="8543925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/>
              <a:t>Source: </a:t>
            </a:r>
            <a:r>
              <a:rPr lang="en-US" sz="1200">
                <a:hlinkClick r:id="rId4"/>
              </a:rPr>
              <a:t>https://commons.wikimedia.org/wiki/File:Timeline_of_Superconductivity_from_1900_to_2015.svg</a:t>
            </a:r>
            <a:endParaRPr lang="en-US" sz="1200" i="1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98D2690-A8DF-CC0A-B6C0-4859EB0D7DBE}"/>
              </a:ext>
            </a:extLst>
          </p:cNvPr>
          <p:cNvGrpSpPr/>
          <p:nvPr/>
        </p:nvGrpSpPr>
        <p:grpSpPr>
          <a:xfrm>
            <a:off x="711200" y="3494905"/>
            <a:ext cx="3095624" cy="2432226"/>
            <a:chOff x="657225" y="3444698"/>
            <a:chExt cx="3095624" cy="2432226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CDD86013-0668-B527-C130-F54677D2C280}"/>
                </a:ext>
              </a:extLst>
            </p:cNvPr>
            <p:cNvSpPr/>
            <p:nvPr/>
          </p:nvSpPr>
          <p:spPr>
            <a:xfrm>
              <a:off x="657225" y="4163585"/>
              <a:ext cx="2543175" cy="1713339"/>
            </a:xfrm>
            <a:prstGeom prst="ellipse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C87CCF7-11D8-75F7-0B06-FECE6D593AD7}"/>
                </a:ext>
              </a:extLst>
            </p:cNvPr>
            <p:cNvSpPr txBox="1"/>
            <p:nvPr/>
          </p:nvSpPr>
          <p:spPr>
            <a:xfrm>
              <a:off x="1181863" y="3444698"/>
              <a:ext cx="2000249" cy="58477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accent3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>
                  <a:solidFill>
                    <a:schemeClr val="accent3">
                      <a:lumMod val="75000"/>
                    </a:schemeClr>
                  </a:solidFill>
                </a:rPr>
                <a:t>Conventional superconductors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93E99AA-04EE-78B6-0728-566FD3E81F7F}"/>
                </a:ext>
              </a:extLst>
            </p:cNvPr>
            <p:cNvSpPr txBox="1"/>
            <p:nvPr/>
          </p:nvSpPr>
          <p:spPr>
            <a:xfrm>
              <a:off x="3067050" y="4525061"/>
              <a:ext cx="68579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accent3">
                      <a:lumMod val="75000"/>
                    </a:schemeClr>
                  </a:solidFill>
                </a:rPr>
                <a:t>LTS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3280FC0-3A85-919A-10BC-0FAA48C83B91}"/>
              </a:ext>
            </a:extLst>
          </p:cNvPr>
          <p:cNvGrpSpPr/>
          <p:nvPr/>
        </p:nvGrpSpPr>
        <p:grpSpPr>
          <a:xfrm>
            <a:off x="1429424" y="1680920"/>
            <a:ext cx="5550790" cy="1618475"/>
            <a:chOff x="1164335" y="1534299"/>
            <a:chExt cx="5550790" cy="1618475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ABC9EDF-CC4E-72CB-129C-749121537650}"/>
                </a:ext>
              </a:extLst>
            </p:cNvPr>
            <p:cNvSpPr/>
            <p:nvPr/>
          </p:nvSpPr>
          <p:spPr>
            <a:xfrm>
              <a:off x="2543175" y="1534299"/>
              <a:ext cx="3733800" cy="1618475"/>
            </a:xfrm>
            <a:prstGeom prst="ellipse">
              <a:avLst/>
            </a:prstGeom>
            <a:noFill/>
            <a:ln>
              <a:solidFill>
                <a:schemeClr val="tx2">
                  <a:lumMod val="40000"/>
                  <a:lumOff val="6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F07F924-6503-00F2-F9E6-4E662BA781BE}"/>
                </a:ext>
              </a:extLst>
            </p:cNvPr>
            <p:cNvSpPr txBox="1"/>
            <p:nvPr/>
          </p:nvSpPr>
          <p:spPr>
            <a:xfrm>
              <a:off x="1164335" y="1857600"/>
              <a:ext cx="1323976" cy="33855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2">
                  <a:lumMod val="40000"/>
                  <a:lumOff val="6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Cuprates</a:t>
              </a:r>
              <a:endParaRPr lang="en-US" sz="1600" dirty="0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6919A54-17B1-40B6-787D-052E9A68BE57}"/>
                </a:ext>
              </a:extLst>
            </p:cNvPr>
            <p:cNvSpPr txBox="1"/>
            <p:nvPr/>
          </p:nvSpPr>
          <p:spPr>
            <a:xfrm>
              <a:off x="6029326" y="1735209"/>
              <a:ext cx="68579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HTS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5D9B758A-DD33-B511-7013-46366A00B72D}"/>
              </a:ext>
            </a:extLst>
          </p:cNvPr>
          <p:cNvSpPr txBox="1"/>
          <p:nvPr/>
        </p:nvSpPr>
        <p:spPr>
          <a:xfrm>
            <a:off x="1905070" y="5352377"/>
            <a:ext cx="309700" cy="2616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100" err="1">
                <a:latin typeface="Times" pitchFamily="2" charset="0"/>
              </a:rPr>
              <a:t>Ti</a:t>
            </a:r>
            <a:endParaRPr lang="en-US" sz="1100">
              <a:latin typeface="Times" pitchFamily="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F4DBDAE-B330-DC71-CB26-B9D17CF6750F}"/>
              </a:ext>
            </a:extLst>
          </p:cNvPr>
          <p:cNvSpPr txBox="1"/>
          <p:nvPr/>
        </p:nvSpPr>
        <p:spPr>
          <a:xfrm>
            <a:off x="145267" y="6198839"/>
            <a:ext cx="4001288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LTS/HTS: Low/High Temperature Superconductor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E67F40-9DDD-7D80-431D-F3829E904445}"/>
              </a:ext>
            </a:extLst>
          </p:cNvPr>
          <p:cNvSpPr txBox="1"/>
          <p:nvPr/>
        </p:nvSpPr>
        <p:spPr>
          <a:xfrm>
            <a:off x="3409949" y="2790155"/>
            <a:ext cx="1491235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            </a:t>
            </a:r>
            <a:r>
              <a:rPr lang="en-US" sz="1100" dirty="0">
                <a:sym typeface="Wingdings" pitchFamily="2" charset="2"/>
              </a:rPr>
              <a:t> </a:t>
            </a:r>
            <a:r>
              <a:rPr lang="en-US" sz="1100" dirty="0"/>
              <a:t>REBCO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B1D7C95-4FBC-92E4-F706-8C59FEE92E51}"/>
              </a:ext>
            </a:extLst>
          </p:cNvPr>
          <p:cNvSpPr txBox="1"/>
          <p:nvPr/>
        </p:nvSpPr>
        <p:spPr>
          <a:xfrm>
            <a:off x="9074933" y="5452078"/>
            <a:ext cx="2841804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RE: Rare Earth (Y, </a:t>
            </a:r>
            <a:r>
              <a:rPr lang="en-US" sz="1200" dirty="0" err="1"/>
              <a:t>Sm</a:t>
            </a:r>
            <a:r>
              <a:rPr lang="en-US" sz="1200" dirty="0"/>
              <a:t>, Dy, Gd, …)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C2DB01D-9EBA-ADDA-FF36-08BE929A0997}"/>
              </a:ext>
            </a:extLst>
          </p:cNvPr>
          <p:cNvCxnSpPr/>
          <p:nvPr/>
        </p:nvCxnSpPr>
        <p:spPr>
          <a:xfrm flipH="1">
            <a:off x="1078992" y="3033477"/>
            <a:ext cx="6938010" cy="0"/>
          </a:xfrm>
          <a:prstGeom prst="line">
            <a:avLst/>
          </a:prstGeom>
          <a:ln w="22225">
            <a:solidFill>
              <a:schemeClr val="tx2">
                <a:lumMod val="60000"/>
                <a:lumOff val="40000"/>
                <a:alpha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43A860A-E4DF-DFAF-0029-85DA1B712AF5}"/>
              </a:ext>
            </a:extLst>
          </p:cNvPr>
          <p:cNvCxnSpPr/>
          <p:nvPr/>
        </p:nvCxnSpPr>
        <p:spPr>
          <a:xfrm flipH="1">
            <a:off x="1088136" y="5623131"/>
            <a:ext cx="6938010" cy="0"/>
          </a:xfrm>
          <a:prstGeom prst="line">
            <a:avLst/>
          </a:prstGeom>
          <a:ln w="22225">
            <a:solidFill>
              <a:schemeClr val="tx2">
                <a:lumMod val="60000"/>
                <a:lumOff val="40000"/>
                <a:alpha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9AA95C4D-4C96-C30E-6C0B-4B0DC749D463}"/>
              </a:ext>
            </a:extLst>
          </p:cNvPr>
          <p:cNvSpPr txBox="1"/>
          <p:nvPr/>
        </p:nvSpPr>
        <p:spPr>
          <a:xfrm>
            <a:off x="8292087" y="5671766"/>
            <a:ext cx="643125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/>
              <a:t>(4.2 K)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732B762-1B4D-C2C3-52BD-52B1E07D4329}"/>
              </a:ext>
            </a:extLst>
          </p:cNvPr>
          <p:cNvSpPr txBox="1"/>
          <p:nvPr/>
        </p:nvSpPr>
        <p:spPr>
          <a:xfrm>
            <a:off x="8307519" y="3082787"/>
            <a:ext cx="596638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/>
              <a:t>(77 K)</a:t>
            </a:r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81AEE3DF-3B6E-35B9-E7E8-FF9B68162C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 </a:t>
            </a:r>
            <a:fld id="{DBAAFE73-B4CD-4A9A-A1F8-B2B1D914CB4A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169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DBE44A-2B8D-DD50-4B96-2521A230AD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5067849-5CEC-42E5-72AD-7048ABDFBA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136" y="1275319"/>
            <a:ext cx="5537454" cy="53559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/>
              <a:t>REBCO technology (HTS tapes)</a:t>
            </a:r>
            <a:endParaRPr lang="en-US" b="1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0A7EC0-D187-283B-E783-311492B13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Superconducting wires: how do they look like?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E65E74-926D-1F15-1722-1C48A8ABC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F. Sirois – CAP Conference, Ottawa, June 21-26, 2026</a:t>
            </a:r>
            <a:endParaRPr lang="fr-CA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86CB6DFC-9C3A-6694-79C9-4C64BB431109}"/>
              </a:ext>
            </a:extLst>
          </p:cNvPr>
          <p:cNvSpPr txBox="1">
            <a:spLocks/>
          </p:cNvSpPr>
          <p:nvPr/>
        </p:nvSpPr>
        <p:spPr>
          <a:xfrm>
            <a:off x="6271262" y="1218169"/>
            <a:ext cx="5783578" cy="49426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Bell Gothic Std Bold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Bell Gothic Std Bold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Bell Gothic Std Bold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Bell Gothic Roman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Bell Gothic Roman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err="1"/>
              <a:t>NbTi</a:t>
            </a:r>
            <a:r>
              <a:rPr lang="en-US" dirty="0"/>
              <a:t> technology (LTS wires)</a:t>
            </a:r>
          </a:p>
          <a:p>
            <a:pPr marL="622300" lvl="1" indent="-282575">
              <a:lnSpc>
                <a:spcPts val="28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US" dirty="0"/>
              <a:t>Flexible multifilamentary metallic wire</a:t>
            </a:r>
          </a:p>
          <a:p>
            <a:pPr marL="622300" lvl="1" indent="-282575">
              <a:lnSpc>
                <a:spcPts val="28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US" dirty="0"/>
              <a:t>Produced by conventional drawing methods </a:t>
            </a:r>
            <a:endParaRPr lang="en-US" b="1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57F281F-60A2-EF1A-BB4A-7D0FAA2A020D}"/>
              </a:ext>
            </a:extLst>
          </p:cNvPr>
          <p:cNvGrpSpPr/>
          <p:nvPr/>
        </p:nvGrpSpPr>
        <p:grpSpPr>
          <a:xfrm>
            <a:off x="428122" y="4004589"/>
            <a:ext cx="5652637" cy="2640812"/>
            <a:chOff x="428122" y="4004589"/>
            <a:chExt cx="5652637" cy="264081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7EBF11B-C8D9-E587-3A5B-469402AD6E2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8122" y="4004589"/>
              <a:ext cx="5652637" cy="2543686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AD06BAF-CE1E-0FDF-E34E-E5F371ADDE9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17626" y="6330751"/>
              <a:ext cx="1496337" cy="314650"/>
            </a:xfrm>
            <a:prstGeom prst="rect">
              <a:avLst/>
            </a:prstGeom>
          </p:spPr>
        </p:pic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489ACC45-5009-F87F-6F86-40E1E440F0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1078" y="3063240"/>
            <a:ext cx="2749201" cy="247967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72D1FC8-D70F-9A72-1E9D-9931B28ABAE1}"/>
              </a:ext>
            </a:extLst>
          </p:cNvPr>
          <p:cNvSpPr txBox="1"/>
          <p:nvPr/>
        </p:nvSpPr>
        <p:spPr>
          <a:xfrm>
            <a:off x="6312264" y="5646913"/>
            <a:ext cx="5742576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Source: </a:t>
            </a:r>
            <a:r>
              <a:rPr lang="en-US" sz="1200" dirty="0">
                <a:hlinkClick r:id="rId5"/>
              </a:rPr>
              <a:t>http://hyperphysics.phy-astr.gsu.edu/hbase/Solids/scmag.html</a:t>
            </a:r>
            <a:r>
              <a:rPr lang="en-US" sz="1200" dirty="0"/>
              <a:t> </a:t>
            </a:r>
            <a:endParaRPr lang="en-US" sz="1200" i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F46852E-834E-8090-E95F-229443C500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55756" y="3063239"/>
            <a:ext cx="2434033" cy="2479673"/>
          </a:xfrm>
          <a:prstGeom prst="rect">
            <a:avLst/>
          </a:prstGeom>
        </p:spPr>
      </p:pic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6B1C30B9-B95C-2705-F7F4-99466E7493EA}"/>
              </a:ext>
            </a:extLst>
          </p:cNvPr>
          <p:cNvSpPr txBox="1">
            <a:spLocks/>
          </p:cNvSpPr>
          <p:nvPr/>
        </p:nvSpPr>
        <p:spPr>
          <a:xfrm>
            <a:off x="208251" y="1758734"/>
            <a:ext cx="3632681" cy="21460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Bell Gothic Std Bold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Bell Gothic Std Bold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Bell Gothic Std Bold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Bell Gothic Roman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Bell Gothic Roman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ts val="2800"/>
              </a:lnSpc>
              <a:buFont typeface="Wingdings" pitchFamily="2" charset="2"/>
              <a:buChar char="§"/>
            </a:pPr>
            <a:r>
              <a:rPr lang="en-US" dirty="0"/>
              <a:t>Flexible but anisotropic ribbon</a:t>
            </a:r>
          </a:p>
          <a:p>
            <a:pPr lvl="1">
              <a:lnSpc>
                <a:spcPts val="2800"/>
              </a:lnSpc>
              <a:buFont typeface="Wingdings" pitchFamily="2" charset="2"/>
              <a:buChar char="§"/>
            </a:pPr>
            <a:r>
              <a:rPr lang="en-US" dirty="0"/>
              <a:t>Sophisticated thin film deposition techniques (PLD, MOCVD, …)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1BFB7E1-0E6E-9493-B4BA-F5C76CCA306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40932" y="1810912"/>
            <a:ext cx="2312445" cy="2312445"/>
          </a:xfrm>
          <a:prstGeom prst="rect">
            <a:avLst/>
          </a:prstGeom>
        </p:spPr>
      </p:pic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FE73E6C0-67ED-2706-916B-387758D5E1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 </a:t>
            </a:r>
            <a:fld id="{DBAAFE73-B4CD-4A9A-A1F8-B2B1D914CB4A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974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93861C-9FB1-B0FF-A548-FF8DB2ADB6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7CF6D5D-CF6C-95D8-9BC8-6ED134B445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1821" y="1500951"/>
            <a:ext cx="6310117" cy="4694110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42A1744-8E98-9229-D5BB-458F3A1F2B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136" y="1275319"/>
            <a:ext cx="7352445" cy="457684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charset="2"/>
              <a:buChar char="§"/>
            </a:pPr>
            <a:r>
              <a:rPr lang="en-CA" dirty="0"/>
              <a:t>Superconductivity is lost when</a:t>
            </a:r>
          </a:p>
          <a:p>
            <a:pPr lvl="1">
              <a:lnSpc>
                <a:spcPct val="150000"/>
              </a:lnSpc>
              <a:buFont typeface="Wingdings" charset="2"/>
              <a:buChar char="§"/>
            </a:pPr>
            <a:r>
              <a:rPr lang="en-CA" b="1" i="1" dirty="0"/>
              <a:t>T &gt; T</a:t>
            </a:r>
            <a:r>
              <a:rPr lang="en-CA" b="1" i="1" baseline="-25000" dirty="0"/>
              <a:t>c</a:t>
            </a:r>
            <a:r>
              <a:rPr lang="en-CA" dirty="0"/>
              <a:t>  (this is what everyone knows) </a:t>
            </a:r>
            <a:endParaRPr lang="en-CA" i="1" dirty="0"/>
          </a:p>
          <a:p>
            <a:pPr lvl="1">
              <a:lnSpc>
                <a:spcPct val="150000"/>
              </a:lnSpc>
              <a:buFont typeface="Wingdings" charset="2"/>
              <a:buChar char="§"/>
            </a:pPr>
            <a:r>
              <a:rPr lang="en-CA" i="1" dirty="0"/>
              <a:t>B &gt; B</a:t>
            </a:r>
            <a:r>
              <a:rPr lang="en-CA" i="1" baseline="-25000" dirty="0"/>
              <a:t>c2</a:t>
            </a:r>
            <a:r>
              <a:rPr lang="en-CA" dirty="0"/>
              <a:t>  (</a:t>
            </a:r>
            <a:r>
              <a:rPr lang="en-CA" i="1" dirty="0" err="1"/>
              <a:t>B</a:t>
            </a:r>
            <a:r>
              <a:rPr lang="en-CA" i="1" baseline="-25000" dirty="0" err="1"/>
              <a:t>c</a:t>
            </a:r>
            <a:r>
              <a:rPr lang="en-CA" dirty="0"/>
              <a:t> =</a:t>
            </a:r>
            <a:r>
              <a:rPr lang="en-CA" baseline="-25000" dirty="0"/>
              <a:t> </a:t>
            </a:r>
            <a:r>
              <a:rPr lang="en-CA" dirty="0"/>
              <a:t>flux density</a:t>
            </a:r>
            <a:r>
              <a:rPr lang="en-CA" i="1" dirty="0"/>
              <a:t>,</a:t>
            </a:r>
            <a:r>
              <a:rPr lang="en-CA" i="1" baseline="-25000" dirty="0"/>
              <a:t> </a:t>
            </a:r>
            <a:r>
              <a:rPr lang="en-CA" i="1" dirty="0"/>
              <a:t>B</a:t>
            </a:r>
            <a:r>
              <a:rPr lang="en-CA" i="1" baseline="-25000" dirty="0"/>
              <a:t>c2</a:t>
            </a:r>
            <a:r>
              <a:rPr lang="en-CA" baseline="-25000" dirty="0"/>
              <a:t> </a:t>
            </a:r>
            <a:r>
              <a:rPr lang="en-CA" dirty="0"/>
              <a:t>=</a:t>
            </a:r>
            <a:r>
              <a:rPr lang="en-CA" baseline="-25000" dirty="0"/>
              <a:t> </a:t>
            </a:r>
            <a:r>
              <a:rPr lang="en-CA" dirty="0"/>
              <a:t>upper critical field)</a:t>
            </a:r>
          </a:p>
          <a:p>
            <a:pPr lvl="1">
              <a:lnSpc>
                <a:spcPct val="150000"/>
              </a:lnSpc>
              <a:buFont typeface="Wingdings" charset="2"/>
              <a:buChar char="§"/>
            </a:pPr>
            <a:r>
              <a:rPr lang="en-CA" i="1" dirty="0"/>
              <a:t>J &gt; </a:t>
            </a:r>
            <a:r>
              <a:rPr lang="en-CA" i="1" dirty="0" err="1"/>
              <a:t>J</a:t>
            </a:r>
            <a:r>
              <a:rPr lang="en-CA" i="1" baseline="-25000" dirty="0" err="1"/>
              <a:t>c</a:t>
            </a:r>
            <a:r>
              <a:rPr lang="en-CA" dirty="0"/>
              <a:t>  (reality is more subtle than that)</a:t>
            </a:r>
            <a:endParaRPr lang="en-CA" b="1" baseline="-25000" dirty="0"/>
          </a:p>
          <a:p>
            <a:pPr marL="0" indent="0">
              <a:lnSpc>
                <a:spcPct val="150000"/>
              </a:lnSpc>
            </a:pPr>
            <a:endParaRPr lang="en-CA" sz="800" dirty="0"/>
          </a:p>
          <a:p>
            <a:pPr>
              <a:lnSpc>
                <a:spcPct val="150000"/>
              </a:lnSpc>
              <a:buFont typeface="Wingdings" charset="2"/>
              <a:buChar char="§"/>
            </a:pPr>
            <a:r>
              <a:rPr lang="en-CA" dirty="0"/>
              <a:t>Note that</a:t>
            </a:r>
            <a:endParaRPr lang="en-CA" sz="600" dirty="0"/>
          </a:p>
          <a:p>
            <a:pPr lvl="1">
              <a:lnSpc>
                <a:spcPct val="150000"/>
              </a:lnSpc>
              <a:buFont typeface="Wingdings" charset="2"/>
              <a:buChar char="§"/>
            </a:pPr>
            <a:r>
              <a:rPr lang="en-CA" i="1" dirty="0" err="1"/>
              <a:t>J</a:t>
            </a:r>
            <a:r>
              <a:rPr lang="en-CA" i="1" baseline="-25000" dirty="0" err="1"/>
              <a:t>c</a:t>
            </a:r>
            <a:r>
              <a:rPr lang="en-CA" dirty="0"/>
              <a:t> = f(</a:t>
            </a:r>
            <a:r>
              <a:rPr lang="en-CA" i="1" dirty="0"/>
              <a:t>B</a:t>
            </a:r>
            <a:r>
              <a:rPr lang="en-CA" dirty="0"/>
              <a:t>,</a:t>
            </a:r>
            <a:r>
              <a:rPr lang="en-CA" i="1" dirty="0"/>
              <a:t>T</a:t>
            </a:r>
            <a:r>
              <a:rPr lang="en-CA" dirty="0"/>
              <a:t>)</a:t>
            </a:r>
          </a:p>
          <a:p>
            <a:pPr marL="914400" lvl="2" indent="0">
              <a:lnSpc>
                <a:spcPct val="150000"/>
              </a:lnSpc>
              <a:buNone/>
            </a:pPr>
            <a:r>
              <a:rPr lang="en-CA" sz="1800" dirty="0">
                <a:sym typeface="Wingdings" pitchFamily="2" charset="2"/>
              </a:rPr>
              <a:t> </a:t>
            </a:r>
            <a:r>
              <a:rPr lang="en-CA" sz="1800" i="1" dirty="0" err="1"/>
              <a:t>J</a:t>
            </a:r>
            <a:r>
              <a:rPr lang="en-CA" sz="1800" i="1" baseline="-25000" dirty="0" err="1"/>
              <a:t>c</a:t>
            </a:r>
            <a:r>
              <a:rPr lang="en-CA" sz="1800" dirty="0"/>
              <a:t> decreases with </a:t>
            </a:r>
            <a:r>
              <a:rPr lang="en-CA" sz="1800" i="1" dirty="0"/>
              <a:t>B</a:t>
            </a:r>
            <a:r>
              <a:rPr lang="en-CA" sz="1800" dirty="0"/>
              <a:t> and </a:t>
            </a:r>
            <a:r>
              <a:rPr lang="en-CA" sz="1800" i="1" dirty="0"/>
              <a:t>T</a:t>
            </a:r>
            <a:endParaRPr lang="en-CA" sz="1800" dirty="0"/>
          </a:p>
          <a:p>
            <a:pPr lvl="1">
              <a:lnSpc>
                <a:spcPct val="150000"/>
              </a:lnSpc>
              <a:buFont typeface="Wingdings" charset="2"/>
              <a:buChar char="§"/>
            </a:pPr>
            <a:r>
              <a:rPr lang="en-CA" i="1" dirty="0"/>
              <a:t>B</a:t>
            </a:r>
            <a:r>
              <a:rPr lang="en-CA" dirty="0"/>
              <a:t> dependence of REBCO is very anisotropic</a:t>
            </a:r>
          </a:p>
          <a:p>
            <a:pPr marL="457200" lvl="1" indent="0">
              <a:spcBef>
                <a:spcPts val="600"/>
              </a:spcBef>
              <a:buNone/>
            </a:pPr>
            <a:r>
              <a:rPr lang="en-CA" dirty="0"/>
              <a:t>	</a:t>
            </a:r>
            <a:r>
              <a:rPr lang="en-CA" dirty="0">
                <a:sym typeface="Wingdings" pitchFamily="2" charset="2"/>
              </a:rPr>
              <a:t> </a:t>
            </a:r>
            <a:r>
              <a:rPr lang="en-CA" dirty="0"/>
              <a:t>angle between </a:t>
            </a:r>
            <a:r>
              <a:rPr lang="en-CA" i="1" dirty="0"/>
              <a:t>B</a:t>
            </a:r>
            <a:r>
              <a:rPr lang="en-CA" dirty="0"/>
              <a:t> and </a:t>
            </a:r>
            <a:r>
              <a:rPr lang="en-CA" i="1" dirty="0"/>
              <a:t>J </a:t>
            </a:r>
            <a:r>
              <a:rPr lang="en-CA" dirty="0"/>
              <a:t>matters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6A72983-2D20-A108-5AD6-0CEEC7A111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200" y="201169"/>
            <a:ext cx="11176000" cy="922829"/>
          </a:xfrm>
        </p:spPr>
        <p:txBody>
          <a:bodyPr/>
          <a:lstStyle/>
          <a:p>
            <a:r>
              <a:rPr lang="en-US" dirty="0"/>
              <a:t>Critical surfaces (</a:t>
            </a:r>
            <a:r>
              <a:rPr lang="en-US" i="1" dirty="0" err="1"/>
              <a:t>J</a:t>
            </a:r>
            <a:r>
              <a:rPr lang="en-US" i="1" baseline="-25000" dirty="0" err="1"/>
              <a:t>c</a:t>
            </a:r>
            <a:r>
              <a:rPr lang="en-US" dirty="0"/>
              <a:t> = critical current density)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8FEF2E-B162-067F-3049-93A9F2DF3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/>
              <a:t>F. Sirois – CAP </a:t>
            </a:r>
            <a:r>
              <a:rPr lang="fr-CA" dirty="0" err="1"/>
              <a:t>Conference</a:t>
            </a:r>
            <a:r>
              <a:rPr lang="fr-CA" dirty="0"/>
              <a:t>, Ottawa, June 21-26, 2026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C6B67DB-C75D-17F7-1D21-25139D75C930}"/>
              </a:ext>
            </a:extLst>
          </p:cNvPr>
          <p:cNvGrpSpPr/>
          <p:nvPr/>
        </p:nvGrpSpPr>
        <p:grpSpPr>
          <a:xfrm>
            <a:off x="6914344" y="2981176"/>
            <a:ext cx="1303814" cy="653564"/>
            <a:chOff x="4993059" y="3502829"/>
            <a:chExt cx="1169996" cy="607365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78FE362F-E5E1-6A69-DCC4-D3EFB0F6C3F5}"/>
                </a:ext>
              </a:extLst>
            </p:cNvPr>
            <p:cNvSpPr/>
            <p:nvPr/>
          </p:nvSpPr>
          <p:spPr>
            <a:xfrm>
              <a:off x="5534526" y="3735358"/>
              <a:ext cx="628529" cy="374836"/>
            </a:xfrm>
            <a:prstGeom prst="ellipse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6D7EEF6-A7F8-EF1F-CD3E-9E67EBAD7030}"/>
                </a:ext>
              </a:extLst>
            </p:cNvPr>
            <p:cNvSpPr txBox="1"/>
            <p:nvPr/>
          </p:nvSpPr>
          <p:spPr>
            <a:xfrm>
              <a:off x="4993059" y="3502829"/>
              <a:ext cx="685799" cy="2698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accent3">
                      <a:lumMod val="75000"/>
                    </a:schemeClr>
                  </a:solidFill>
                </a:rPr>
                <a:t>LTS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AAABC653-44AD-AF56-14EA-25197882D10F}"/>
              </a:ext>
            </a:extLst>
          </p:cNvPr>
          <p:cNvGrpSpPr/>
          <p:nvPr/>
        </p:nvGrpSpPr>
        <p:grpSpPr>
          <a:xfrm>
            <a:off x="9876802" y="1882190"/>
            <a:ext cx="1772905" cy="669035"/>
            <a:chOff x="7400924" y="2635730"/>
            <a:chExt cx="1425396" cy="648323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0FCFBFF5-5F64-58B5-7FE3-BBEBEEEA3EA1}"/>
                </a:ext>
              </a:extLst>
            </p:cNvPr>
            <p:cNvSpPr/>
            <p:nvPr/>
          </p:nvSpPr>
          <p:spPr>
            <a:xfrm>
              <a:off x="7400924" y="2878002"/>
              <a:ext cx="974980" cy="406051"/>
            </a:xfrm>
            <a:prstGeom prst="ellipse">
              <a:avLst/>
            </a:prstGeom>
            <a:noFill/>
            <a:ln>
              <a:solidFill>
                <a:schemeClr val="tx2">
                  <a:lumMod val="40000"/>
                  <a:lumOff val="6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86B72E6-8426-1C53-0C12-21858196E772}"/>
                </a:ext>
              </a:extLst>
            </p:cNvPr>
            <p:cNvSpPr txBox="1"/>
            <p:nvPr/>
          </p:nvSpPr>
          <p:spPr>
            <a:xfrm>
              <a:off x="8140521" y="2635730"/>
              <a:ext cx="68579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HTS</a:t>
              </a:r>
            </a:p>
          </p:txBody>
        </p:sp>
      </p:grp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D0F847B2-E973-69CB-6589-653BB4F465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 </a:t>
            </a:r>
            <a:fld id="{DBAAFE73-B4CD-4A9A-A1F8-B2B1D914CB4A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201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92D21A-07C2-E1EE-194C-348538344C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68D3000-6440-2493-B642-45987A94F0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640" y="1189921"/>
            <a:ext cx="7264730" cy="527449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645DA3C-0D0C-E87E-3821-F8BDBF7130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/>
              <a:t>J</a:t>
            </a:r>
            <a:r>
              <a:rPr lang="en-US" i="1" baseline="-25000" dirty="0" err="1"/>
              <a:t>c</a:t>
            </a:r>
            <a:r>
              <a:rPr lang="en-US" i="1" dirty="0"/>
              <a:t>(B)</a:t>
            </a:r>
            <a:r>
              <a:rPr lang="en-US" dirty="0"/>
              <a:t> for different superconductor materials at 4.2 K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2F86E5-E40F-3BD6-E799-AE9A07977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F. Sirois – CAP Conference, Ottawa, June 21-26, 2026</a:t>
            </a:r>
            <a:endParaRPr lang="fr-CA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671B4EE-2626-0243-6FE8-887396CB7D85}"/>
              </a:ext>
            </a:extLst>
          </p:cNvPr>
          <p:cNvSpPr txBox="1"/>
          <p:nvPr/>
        </p:nvSpPr>
        <p:spPr>
          <a:xfrm>
            <a:off x="7690688" y="5307034"/>
            <a:ext cx="432054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Source: NHMFL</a:t>
            </a:r>
          </a:p>
          <a:p>
            <a:pPr algn="ctr"/>
            <a:r>
              <a:rPr lang="en-US" sz="1200" dirty="0"/>
              <a:t>(</a:t>
            </a:r>
            <a:r>
              <a:rPr lang="en-US" sz="1200" dirty="0">
                <a:hlinkClick r:id="rId3"/>
              </a:rPr>
              <a:t>https://nationalmaglab.org/magnet-development/applied-superconductivity-center/plots</a:t>
            </a:r>
            <a:r>
              <a:rPr lang="en-US" sz="1200" dirty="0"/>
              <a:t>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6D0943-561F-5194-82FA-63D26E69627E}"/>
              </a:ext>
            </a:extLst>
          </p:cNvPr>
          <p:cNvSpPr txBox="1"/>
          <p:nvPr/>
        </p:nvSpPr>
        <p:spPr>
          <a:xfrm>
            <a:off x="7504563" y="1905050"/>
            <a:ext cx="4676007" cy="290483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ts val="2600"/>
              </a:lnSpc>
            </a:pPr>
            <a:r>
              <a:rPr lang="en-US" dirty="0"/>
              <a:t>Intrinsic properties</a:t>
            </a:r>
          </a:p>
          <a:p>
            <a:pPr algn="ctr">
              <a:lnSpc>
                <a:spcPts val="2600"/>
              </a:lnSpc>
            </a:pPr>
            <a:r>
              <a:rPr lang="en-US" dirty="0"/>
              <a:t>of REBCO tapes:</a:t>
            </a:r>
          </a:p>
          <a:p>
            <a:pPr>
              <a:lnSpc>
                <a:spcPts val="2600"/>
              </a:lnSpc>
            </a:pPr>
            <a:endParaRPr lang="en-US" sz="800" dirty="0"/>
          </a:p>
          <a:p>
            <a:pPr marL="355600" indent="-209550">
              <a:lnSpc>
                <a:spcPts val="2400"/>
              </a:lnSpc>
              <a:spcAft>
                <a:spcPts val="1200"/>
              </a:spcAft>
            </a:pPr>
            <a:r>
              <a:rPr lang="en-US" sz="1600" dirty="0"/>
              <a:t>-	Far superior to that of any other superconducting material</a:t>
            </a:r>
          </a:p>
          <a:p>
            <a:pPr marL="355600" indent="-209550">
              <a:lnSpc>
                <a:spcPts val="2400"/>
              </a:lnSpc>
              <a:spcAft>
                <a:spcPts val="1200"/>
              </a:spcAft>
            </a:pPr>
            <a:r>
              <a:rPr lang="en-US" sz="1600" dirty="0"/>
              <a:t>-	Possible to go beyond 20 T with high </a:t>
            </a:r>
            <a:r>
              <a:rPr lang="en-US" sz="1600" i="1" dirty="0" err="1"/>
              <a:t>J</a:t>
            </a:r>
            <a:r>
              <a:rPr lang="en-US" sz="1600" i="1" baseline="-25000" dirty="0" err="1"/>
              <a:t>c</a:t>
            </a:r>
            <a:endParaRPr lang="en-US" sz="1600" i="1" baseline="-25000" dirty="0"/>
          </a:p>
          <a:p>
            <a:pPr marL="355600" indent="-209550">
              <a:lnSpc>
                <a:spcPts val="2400"/>
              </a:lnSpc>
              <a:spcAft>
                <a:spcPts val="1200"/>
              </a:spcAft>
            </a:pPr>
            <a:r>
              <a:rPr lang="en-US" sz="1600" dirty="0"/>
              <a:t>-	Better than Bi-2212 (Ag-based isotropic round HTS wire)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2F533BA-E178-A0F9-ADEF-D72D4C25A530}"/>
              </a:ext>
            </a:extLst>
          </p:cNvPr>
          <p:cNvSpPr/>
          <p:nvPr/>
        </p:nvSpPr>
        <p:spPr>
          <a:xfrm rot="292173">
            <a:off x="425436" y="914690"/>
            <a:ext cx="8177453" cy="1872073"/>
          </a:xfrm>
          <a:prstGeom prst="ellipse">
            <a:avLst/>
          </a:prstGeom>
          <a:noFill/>
          <a:ln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EF9515A-D9A0-09D0-A23A-36340DA60718}"/>
              </a:ext>
            </a:extLst>
          </p:cNvPr>
          <p:cNvGrpSpPr/>
          <p:nvPr/>
        </p:nvGrpSpPr>
        <p:grpSpPr>
          <a:xfrm>
            <a:off x="10355585" y="102475"/>
            <a:ext cx="1683075" cy="1522740"/>
            <a:chOff x="10355585" y="102475"/>
            <a:chExt cx="1683075" cy="1522740"/>
          </a:xfrm>
        </p:grpSpPr>
        <p:pic>
          <p:nvPicPr>
            <p:cNvPr id="12" name="Picture 4">
              <a:extLst>
                <a:ext uri="{FF2B5EF4-FFF2-40B4-BE49-F238E27FC236}">
                  <a16:creationId xmlns:a16="http://schemas.microsoft.com/office/drawing/2014/main" id="{7B44B629-27C2-EA56-DBED-ACA9E826894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55585" y="148071"/>
              <a:ext cx="1683075" cy="10939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60DEC92-C031-6077-8978-2B7902F05237}"/>
                </a:ext>
              </a:extLst>
            </p:cNvPr>
            <p:cNvSpPr txBox="1"/>
            <p:nvPr/>
          </p:nvSpPr>
          <p:spPr>
            <a:xfrm>
              <a:off x="10513726" y="161878"/>
              <a:ext cx="228600" cy="3539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700" dirty="0"/>
                <a:t>B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7584A50-9E49-2722-58C3-182612B722F9}"/>
                </a:ext>
              </a:extLst>
            </p:cNvPr>
            <p:cNvSpPr txBox="1"/>
            <p:nvPr/>
          </p:nvSpPr>
          <p:spPr>
            <a:xfrm>
              <a:off x="11159107" y="102475"/>
              <a:ext cx="623598" cy="353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700" dirty="0"/>
                <a:t>B⊥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14841A3-A4D6-ACF7-233A-C0B3B923252C}"/>
                </a:ext>
              </a:extLst>
            </p:cNvPr>
            <p:cNvSpPr txBox="1"/>
            <p:nvPr/>
          </p:nvSpPr>
          <p:spPr>
            <a:xfrm>
              <a:off x="10592786" y="1170868"/>
              <a:ext cx="509366" cy="353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700" dirty="0"/>
                <a:t>B∥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1C4B1C2-740F-742A-C531-5F89088BE3C1}"/>
                </a:ext>
              </a:extLst>
            </p:cNvPr>
            <p:cNvSpPr txBox="1"/>
            <p:nvPr/>
          </p:nvSpPr>
          <p:spPr>
            <a:xfrm>
              <a:off x="11347317" y="1271272"/>
              <a:ext cx="691343" cy="35394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700" dirty="0"/>
                <a:t>Tape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1349EFD1-B1BD-3674-307C-0BA513199B36}"/>
                </a:ext>
              </a:extLst>
            </p:cNvPr>
            <p:cNvCxnSpPr>
              <a:cxnSpLocks/>
              <a:stCxn id="18" idx="0"/>
            </p:cNvCxnSpPr>
            <p:nvPr/>
          </p:nvCxnSpPr>
          <p:spPr>
            <a:xfrm flipH="1" flipV="1">
              <a:off x="11350262" y="924846"/>
              <a:ext cx="342727" cy="34642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692CD493-F883-6D0B-9578-FE4B33DFB8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 </a:t>
            </a:r>
            <a:fld id="{DBAAFE73-B4CD-4A9A-A1F8-B2B1D914CB4A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3108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EADF39-1FA6-EECD-9322-58DE050065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C127BD1-5799-3930-6546-6124F3976E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136" y="1275319"/>
            <a:ext cx="11506200" cy="476886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/>
              <a:t>Typical defects in REBCO tapes (some of them are beneficial if well controlled)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FE125C8-57F9-3725-C3FD-44B4975FD0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Defects in epitaxially growth HTS layer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89EDDC-FDA1-A399-3396-D35D460ED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F. Sirois – CAP Conference, Ottawa, June 21-26, 2026</a:t>
            </a:r>
            <a:endParaRPr lang="fr-C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ABBA190-C497-058F-385C-A2F0802BFD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6025" y="1908810"/>
            <a:ext cx="9346421" cy="413537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8BA638-9693-42A7-1919-E945AEB06B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 </a:t>
            </a:r>
            <a:fld id="{DBAAFE73-B4CD-4A9A-A1F8-B2B1D914CB4A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7409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F9EC35-1E30-FFEF-2820-27F55E781C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240EA93-2F63-0242-7974-98F9BC683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Defect engineering: the art to tailor </a:t>
            </a:r>
            <a:r>
              <a:rPr lang="en-US" dirty="0" err="1"/>
              <a:t>J</a:t>
            </a:r>
            <a:r>
              <a:rPr lang="en-US" baseline="-25000" dirty="0" err="1"/>
              <a:t>c</a:t>
            </a:r>
            <a:r>
              <a:rPr lang="en-US" dirty="0"/>
              <a:t>(B)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47D6F6-C0BF-6426-270E-642776563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F. Sirois – CAP Conference, Ottawa, June 21-26, 2026</a:t>
            </a:r>
            <a:endParaRPr lang="fr-CA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236845-0970-85B9-FFEB-B972406567A6}"/>
              </a:ext>
            </a:extLst>
          </p:cNvPr>
          <p:cNvSpPr txBox="1"/>
          <p:nvPr/>
        </p:nvSpPr>
        <p:spPr>
          <a:xfrm>
            <a:off x="762558" y="6153672"/>
            <a:ext cx="4524248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T. Puig </a:t>
            </a:r>
            <a:r>
              <a:rPr lang="en-US" sz="1200" i="1" dirty="0"/>
              <a:t>et al., </a:t>
            </a:r>
            <a:r>
              <a:rPr lang="en-US" sz="1200" dirty="0"/>
              <a:t>Nature Physics Reviews 6, 132-148, 2024.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15FF3E34-D3C0-2C68-DE54-CFD9DBC9BF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787" y="1333439"/>
            <a:ext cx="7430745" cy="4789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C6CBC17-B9E4-5597-023D-7EBA0CB845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3791" y="165742"/>
            <a:ext cx="4004260" cy="5937878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30CB83F1-C613-0307-D127-0F2F3D3B6155}"/>
              </a:ext>
            </a:extLst>
          </p:cNvPr>
          <p:cNvGrpSpPr/>
          <p:nvPr/>
        </p:nvGrpSpPr>
        <p:grpSpPr>
          <a:xfrm>
            <a:off x="6225755" y="4963654"/>
            <a:ext cx="1683075" cy="1477144"/>
            <a:chOff x="10355585" y="148071"/>
            <a:chExt cx="1683075" cy="1477144"/>
          </a:xfrm>
        </p:grpSpPr>
        <p:pic>
          <p:nvPicPr>
            <p:cNvPr id="11" name="Picture 4">
              <a:extLst>
                <a:ext uri="{FF2B5EF4-FFF2-40B4-BE49-F238E27FC236}">
                  <a16:creationId xmlns:a16="http://schemas.microsoft.com/office/drawing/2014/main" id="{E81573BB-FB12-1E6B-0C1B-45D19517BE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55585" y="148071"/>
              <a:ext cx="1683075" cy="10939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F6AFC4F-07CB-D04F-AACB-472F5E54409A}"/>
                </a:ext>
              </a:extLst>
            </p:cNvPr>
            <p:cNvSpPr txBox="1"/>
            <p:nvPr/>
          </p:nvSpPr>
          <p:spPr>
            <a:xfrm>
              <a:off x="10513726" y="161878"/>
              <a:ext cx="228600" cy="3539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700" dirty="0"/>
                <a:t>B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72E5DA4-B027-70BE-F99E-5CAEB0F73C12}"/>
                </a:ext>
              </a:extLst>
            </p:cNvPr>
            <p:cNvSpPr txBox="1"/>
            <p:nvPr/>
          </p:nvSpPr>
          <p:spPr>
            <a:xfrm>
              <a:off x="11347317" y="1271272"/>
              <a:ext cx="691343" cy="35394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700" dirty="0"/>
                <a:t>Tape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281C9393-621E-B511-F957-D87CEB3416A2}"/>
                </a:ext>
              </a:extLst>
            </p:cNvPr>
            <p:cNvCxnSpPr>
              <a:cxnSpLocks/>
              <a:stCxn id="15" idx="0"/>
            </p:cNvCxnSpPr>
            <p:nvPr/>
          </p:nvCxnSpPr>
          <p:spPr>
            <a:xfrm flipH="1" flipV="1">
              <a:off x="11350262" y="924846"/>
              <a:ext cx="342727" cy="34642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B2EB3468-59BF-F9B8-EFCB-DB24588AFB5C}"/>
              </a:ext>
            </a:extLst>
          </p:cNvPr>
          <p:cNvSpPr txBox="1"/>
          <p:nvPr/>
        </p:nvSpPr>
        <p:spPr>
          <a:xfrm>
            <a:off x="8472884" y="6179238"/>
            <a:ext cx="180268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F. Valles </a:t>
            </a:r>
            <a:r>
              <a:rPr lang="en-US" sz="1200" i="1" dirty="0"/>
              <a:t>et al., </a:t>
            </a:r>
            <a:r>
              <a:rPr lang="en-US" sz="1200" dirty="0"/>
              <a:t>Comm Mat 3, 2022.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33DD3ADB-D949-789D-CE05-18706697AF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 </a:t>
            </a:r>
            <a:fld id="{DBAAFE73-B4CD-4A9A-A1F8-B2B1D914CB4A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4081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16CD31-34E1-51B6-2F25-6689CC0394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789086B-1C71-BFAD-D516-777592874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/>
              <a:t>REBCO tape manufacturers (a dozen worldwide, nonE in Canada)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D59428-AD4C-3912-6545-ABD5A2F3C8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F. Sirois – CAP Conference, Ottawa, June 21-26, 2026</a:t>
            </a:r>
            <a:endParaRPr lang="fr-CA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EC94E2C7-2266-B6B9-F477-AD87667E9C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405" y="1267828"/>
            <a:ext cx="9748520" cy="4767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48FF43C-D0AF-F597-AB45-71E000760375}"/>
              </a:ext>
            </a:extLst>
          </p:cNvPr>
          <p:cNvSpPr txBox="1"/>
          <p:nvPr/>
        </p:nvSpPr>
        <p:spPr>
          <a:xfrm>
            <a:off x="2480579" y="6161821"/>
            <a:ext cx="6950172" cy="3046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Source: X. </a:t>
            </a:r>
            <a:r>
              <a:rPr lang="en-US" sz="1200" dirty="0" err="1"/>
              <a:t>Obradors</a:t>
            </a:r>
            <a:r>
              <a:rPr lang="en-US" sz="1200" dirty="0"/>
              <a:t>, Applied Superconductivity Conference, Salt Lake City, Sept. 2024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B2C2AAD1-BACE-8AEA-E84E-D4687A1120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 </a:t>
            </a:r>
            <a:fld id="{DBAAFE73-B4CD-4A9A-A1F8-B2B1D914CB4A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7498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2007 - 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olytechniqu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  <a:ln>
          <a:noFill/>
        </a:ln>
      </a:spPr>
      <a:bodyPr wrap="square" rtlCol="0">
        <a:spAutoFit/>
      </a:bodyPr>
      <a:lstStyle>
        <a:defPPr>
          <a:defRPr i="1"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46623</TotalTime>
  <Words>1607</Words>
  <Application>Microsoft Macintosh PowerPoint</Application>
  <PresentationFormat>Widescreen</PresentationFormat>
  <Paragraphs>203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Bell Gothic Std Bold</vt:lpstr>
      <vt:lpstr>Calibri</vt:lpstr>
      <vt:lpstr>Times</vt:lpstr>
      <vt:lpstr>Verdana</vt:lpstr>
      <vt:lpstr>Wingdings</vt:lpstr>
      <vt:lpstr>Office Theme</vt:lpstr>
      <vt:lpstr>High Temperature Superconductor (HTS) magnets for particule accelerators</vt:lpstr>
      <vt:lpstr>Introduction</vt:lpstr>
      <vt:lpstr>Families of superconductors</vt:lpstr>
      <vt:lpstr>Superconducting wires: how do they look like?</vt:lpstr>
      <vt:lpstr>Critical surfaces (Jc = critical current density)</vt:lpstr>
      <vt:lpstr>Jc(B) for different superconductor materials at 4.2 K</vt:lpstr>
      <vt:lpstr>Defects in epitaxially growth HTS layer</vt:lpstr>
      <vt:lpstr>Defect engineering: the art to tailor Jc(B)</vt:lpstr>
      <vt:lpstr>REBCO tape manufacturers (a dozen worldwide, nonE in Canada)</vt:lpstr>
      <vt:lpstr>Production rate vs. cost of REBCO tapes (x2 every year)</vt:lpstr>
      <vt:lpstr>Why is the world production of REBCO tapes booming?</vt:lpstr>
      <vt:lpstr>Back to HTS accelerator magnetS...</vt:lpstr>
      <vt:lpstr>Example of cable and coil winding</vt:lpstr>
      <vt:lpstr>Magnetizing (screening) currents and field quality</vt:lpstr>
      <vt:lpstr>Quench protection of REBCO-based magnets</vt:lpstr>
      <vt:lpstr>Quench protection of REBCO magnets</vt:lpstr>
      <vt:lpstr>C3 magnet: a 6 T REBCO magnet (65 mm aperture)</vt:lpstr>
      <vt:lpstr>Is there room for low-field REBCO magnetS? (with no Lhe)</vt:lpstr>
      <vt:lpstr>Conclusion  Towards A Canadian Magnet Strategy?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Marie-Josee</dc:creator>
  <cp:keywords/>
  <dc:description/>
  <cp:lastModifiedBy>Frédéric Sirois</cp:lastModifiedBy>
  <cp:revision>1459</cp:revision>
  <cp:lastPrinted>2020-02-06T13:52:07Z</cp:lastPrinted>
  <dcterms:created xsi:type="dcterms:W3CDTF">2011-12-21T21:57:27Z</dcterms:created>
  <dcterms:modified xsi:type="dcterms:W3CDTF">2026-06-24T15:53:46Z</dcterms:modified>
  <cp:category/>
</cp:coreProperties>
</file>