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1324" r:id="rId2"/>
    <p:sldId id="743" r:id="rId3"/>
    <p:sldId id="1502" r:id="rId4"/>
    <p:sldId id="267" r:id="rId5"/>
    <p:sldId id="1594" r:id="rId6"/>
    <p:sldId id="1595" r:id="rId7"/>
    <p:sldId id="585" r:id="rId8"/>
    <p:sldId id="777" r:id="rId9"/>
    <p:sldId id="1583" r:id="rId10"/>
    <p:sldId id="625" r:id="rId11"/>
    <p:sldId id="753" r:id="rId12"/>
    <p:sldId id="778" r:id="rId13"/>
    <p:sldId id="1488" r:id="rId14"/>
    <p:sldId id="1596" r:id="rId15"/>
    <p:sldId id="1597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B2F6296-063B-6950-E184-BF8318E4F291}" name="Kurtis Raymond" initials="KR" userId="S::kraymond@triumf.ca::13d254bd-885f-4e96-94d6-b08a4fc4de98" providerId="AD"/>
  <p188:author id="{EB15E2AF-BC2B-0BC8-2FCB-04B1C08D767F}" name="Kurtis Raymond" initials="KR" userId="Kurtis Raymond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FE1EF3-707D-2D4B-8C81-F9C00D8D2739}" v="37" dt="2026-06-24T15:29:13.7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05"/>
    <p:restoredTop sz="94279"/>
  </p:normalViewPr>
  <p:slideViewPr>
    <p:cSldViewPr snapToGrid="0">
      <p:cViewPr varScale="1">
        <p:scale>
          <a:sx n="100" d="100"/>
          <a:sy n="100" d="100"/>
        </p:scale>
        <p:origin x="184" y="376"/>
      </p:cViewPr>
      <p:guideLst/>
    </p:cSldViewPr>
  </p:slideViewPr>
  <p:outlineViewPr>
    <p:cViewPr>
      <p:scale>
        <a:sx n="33" d="100"/>
        <a:sy n="33" d="100"/>
      </p:scale>
      <p:origin x="0" y="-6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E663B-473E-5C44-8F6E-72E796BF2D78}" type="datetimeFigureOut">
              <a:rPr lang="en-US" smtClean="0"/>
              <a:t>6/24/26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48568-BEF8-F54B-A23B-70CC85FE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0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WGs share know-how, samples, infrastructure; WPs carry the funded commitments. Note the leadership map. Canadian point: TRIUMF leads WG1. ~1 min.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Dark counts are produced by thermal generation of carriers, trap assisted tunnelling or band gap tunnelling.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Optical cross-talk produced when photons emitted in avalanche initiate signal in </a:t>
            </a:r>
            <a:r>
              <a:rPr lang="en-US" sz="1200" dirty="0" err="1"/>
              <a:t>neighbouring</a:t>
            </a:r>
            <a:r>
              <a:rPr lang="en-US" sz="1200" dirty="0"/>
              <a:t> cell, reduced by screening – trenches.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After-pulses produced by trap-release of carriers or delayed.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37A92E-8C4D-4346-BF33-EC040B15FD95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0328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Baselines of the same devices just after irradiation, and after 600 h of annealing up to 175 ◦C: operation in single photon regime is possible, but only for fluences up to 10^11 </a:t>
            </a:r>
            <a:r>
              <a:rPr lang="en-GB" dirty="0" err="1"/>
              <a:t>neq</a:t>
            </a:r>
            <a:r>
              <a:rPr lang="en-GB" dirty="0"/>
              <a:t>/cm^2.</a:t>
            </a:r>
          </a:p>
          <a:p>
            <a:r>
              <a:rPr lang="en-GB" dirty="0"/>
              <a:t>Devices were then cooled down to 77 K: for Hamamatsu </a:t>
            </a:r>
            <a:r>
              <a:rPr lang="en-GB" dirty="0" err="1"/>
              <a:t>SiPMs</a:t>
            </a:r>
            <a:r>
              <a:rPr lang="en-GB" dirty="0"/>
              <a:t> of any cell size, a DCR of about 10 MHz∕cm2 was measured, which would allow single photon operation.</a:t>
            </a:r>
          </a:p>
          <a:p>
            <a:r>
              <a:rPr lang="en-GB" dirty="0"/>
              <a:t>The device that was annealed shows an even lower DCR of about 10 kHz∕cm2, comparable to that of vacuum devices like </a:t>
            </a:r>
            <a:r>
              <a:rPr lang="en-GB" dirty="0" err="1"/>
              <a:t>MaPMTs</a:t>
            </a:r>
            <a:r>
              <a:rPr lang="en-GB" dirty="0"/>
              <a:t> and MCP-PMTs.</a:t>
            </a:r>
          </a:p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37A92E-8C4D-4346-BF33-EC040B15FD95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7048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12D6F-C065-D274-BB45-C9AB2F8A1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F4BEFF-F4B5-6CC6-3708-5DF5332D5D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21119F-0E3D-DEC7-1BA7-E9A6C16F86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6BDB19-564D-84E6-54FC-5B78C72EAB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37A92E-8C4D-4346-BF33-EC040B15FD95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504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NEXT: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Search for neutrino-less Double Beta Decay</a:t>
            </a:r>
            <a:endParaRPr lang="en-GB" sz="1200" kern="1200" dirty="0"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37A92E-8C4D-4346-BF33-EC040B15FD95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5156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555244-E6C6-3741-930F-1DE9E11EE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CEFEC3-2A5C-4B4C-8821-A7D3A0E8A9E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318619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6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4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32">
            <a:extLst>
              <a:ext uri="{FF2B5EF4-FFF2-40B4-BE49-F238E27FC236}">
                <a16:creationId xmlns:a16="http://schemas.microsoft.com/office/drawing/2014/main" id="{7F2CD640-DFC6-4A0D-A3FA-411EC82FD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ACFA-89FF-4316-9D09-68DBA7D5B95F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75208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>
            <a:spLocks noGrp="1"/>
          </p:cNvSpPr>
          <p:nvPr>
            <p:ph type="body" sz="quarter" idx="13"/>
          </p:nvPr>
        </p:nvSpPr>
        <p:spPr>
          <a:xfrm>
            <a:off x="381000" y="342919"/>
            <a:ext cx="10477500" cy="3000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5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87" cap="all" spc="84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rPr dirty="0"/>
              <a:t>Text</a:t>
            </a:r>
          </a:p>
        </p:txBody>
      </p:sp>
      <p:sp>
        <p:nvSpPr>
          <p:cNvPr id="92" name="Image"/>
          <p:cNvSpPr>
            <a:spLocks noGrp="1"/>
          </p:cNvSpPr>
          <p:nvPr>
            <p:ph type="pic" sz="half" idx="14"/>
          </p:nvPr>
        </p:nvSpPr>
        <p:spPr>
          <a:xfrm>
            <a:off x="6667500" y="1080492"/>
            <a:ext cx="5143500" cy="548282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381000" y="1080492"/>
            <a:ext cx="5905500" cy="50899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1000" y="1928812"/>
            <a:ext cx="5905500" cy="429518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1969"/>
            </a:lvl1pPr>
            <a:lvl2pPr>
              <a:buClr>
                <a:schemeClr val="accent1"/>
              </a:buClr>
              <a:buChar char="▸"/>
              <a:defRPr sz="1969"/>
            </a:lvl2pPr>
            <a:lvl3pPr>
              <a:buClr>
                <a:schemeClr val="accent1"/>
              </a:buClr>
              <a:buChar char="▸"/>
              <a:defRPr sz="1969"/>
            </a:lvl3pPr>
            <a:lvl4pPr>
              <a:buClr>
                <a:schemeClr val="accent1"/>
              </a:buClr>
              <a:buChar char="▸"/>
              <a:defRPr sz="1969"/>
            </a:lvl4pPr>
            <a:lvl5pPr>
              <a:buClr>
                <a:schemeClr val="accent1"/>
              </a:buClr>
              <a:buChar char="▸"/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24959" y="303609"/>
            <a:ext cx="381466" cy="32146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489992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-324000">
              <a:buFont typeface="Wingdings" pitchFamily="2" charset="2"/>
              <a:buChar char=""/>
              <a:defRPr sz="2100" b="1">
                <a:solidFill>
                  <a:srgbClr val="C00000"/>
                </a:solidFill>
                <a:latin typeface="Times" pitchFamily="18" charset="0"/>
                <a:cs typeface="Times" pitchFamily="18" charset="0"/>
              </a:defRPr>
            </a:lvl1pPr>
            <a:lvl2pPr>
              <a:buFont typeface="Wingdings" pitchFamily="2" charset="2"/>
              <a:buChar char="Ø"/>
              <a:defRPr sz="1800" b="1">
                <a:solidFill>
                  <a:schemeClr val="tx1"/>
                </a:solidFill>
                <a:latin typeface="Times" pitchFamily="18" charset="0"/>
                <a:cs typeface="Times" pitchFamily="18" charset="0"/>
              </a:defRPr>
            </a:lvl2pPr>
            <a:lvl3pPr>
              <a:buFont typeface="Arial" pitchFamily="34" charset="0"/>
              <a:buChar char="•"/>
              <a:defRPr sz="1500" b="1">
                <a:solidFill>
                  <a:srgbClr val="0000FF"/>
                </a:solidFill>
                <a:latin typeface="Times" pitchFamily="18" charset="0"/>
                <a:cs typeface="Times" pitchFamily="18" charset="0"/>
              </a:defRPr>
            </a:lvl3pPr>
            <a:lvl4pPr>
              <a:buFont typeface="Wingdings" pitchFamily="2" charset="2"/>
              <a:buChar char="ü"/>
              <a:defRPr sz="1350" b="1">
                <a:solidFill>
                  <a:srgbClr val="002060"/>
                </a:solidFill>
                <a:latin typeface="Times" pitchFamily="18" charset="0"/>
                <a:cs typeface="Times" pitchFamily="18" charset="0"/>
              </a:defRPr>
            </a:lvl4pPr>
            <a:lvl5pPr>
              <a:defRPr>
                <a:latin typeface="Times" pitchFamily="18" charset="0"/>
                <a:cs typeface="Times" pitchFamily="18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8721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B4C93-BA9B-6739-1406-0326CB05A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69573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de-DE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  <a:endParaRPr lang="de-DE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AF288-740E-234C-8F15-F8C8F6A3E1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A400B-BE96-A64D-A130-7055B414AF7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9" name="Picture 8" descr="A logo with a red and grey arch&#10;&#10;AI-generated content may be incorrect.">
            <a:extLst>
              <a:ext uri="{FF2B5EF4-FFF2-40B4-BE49-F238E27FC236}">
                <a16:creationId xmlns:a16="http://schemas.microsoft.com/office/drawing/2014/main" id="{04F28A27-FCE3-4F7F-E2DF-A1E0DFD0EF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51448" y="47351"/>
            <a:ext cx="1331639" cy="749047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53633E0-EA7F-8FFB-8421-4CB3CF9F5AF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246188" y="296863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2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AF288-740E-234C-8F15-F8C8F6A3E1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A400B-BE96-A64D-A130-7055B414AF7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12631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9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2B4F1-A93A-D842-95D8-FF6CF3DB4A30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64E81B-8EF2-1C4E-94ED-C6E77D3809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8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09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8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7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B994E6F-2EAA-6D40-847A-8890DC58A8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0945" y="856734"/>
            <a:ext cx="11901055" cy="2387600"/>
          </a:xfrm>
        </p:spPr>
        <p:txBody>
          <a:bodyPr>
            <a:normAutofit/>
          </a:bodyPr>
          <a:lstStyle/>
          <a:p>
            <a:r>
              <a:rPr lang="en-CA" dirty="0"/>
              <a:t>Photo-detector R&amp;D in the FCC era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2DF303-8E33-BB4C-A0F9-815797464E6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EB38122-F07D-B143-882C-4FBDABA79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8353" y="3538654"/>
            <a:ext cx="9956792" cy="2893549"/>
          </a:xfrm>
        </p:spPr>
        <p:txBody>
          <a:bodyPr>
            <a:normAutofit/>
          </a:bodyPr>
          <a:lstStyle/>
          <a:p>
            <a:r>
              <a:rPr lang="de-DE" dirty="0">
                <a:cs typeface="Calibri"/>
              </a:rPr>
              <a:t>Fabrice Retiere (TRIUMF) on behalf </a:t>
            </a:r>
            <a:r>
              <a:rPr lang="de-DE" dirty="0" err="1">
                <a:cs typeface="Calibri"/>
              </a:rPr>
              <a:t>of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the</a:t>
            </a:r>
            <a:r>
              <a:rPr lang="de-DE" dirty="0">
                <a:cs typeface="Calibri"/>
              </a:rPr>
              <a:t> DRD4 </a:t>
            </a:r>
            <a:r>
              <a:rPr lang="de-DE" dirty="0" err="1">
                <a:cs typeface="Calibri"/>
              </a:rPr>
              <a:t>collaboration</a:t>
            </a:r>
            <a:endParaRPr lang="de-DE" dirty="0">
              <a:cs typeface="Calibri"/>
            </a:endParaRPr>
          </a:p>
          <a:p>
            <a:r>
              <a:rPr lang="de-DE" dirty="0" err="1">
                <a:cs typeface="Calibri"/>
              </a:rPr>
              <a:t>Although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very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much</a:t>
            </a:r>
            <a:r>
              <a:rPr lang="de-DE" dirty="0">
                <a:cs typeface="Calibri"/>
              </a:rPr>
              <a:t> a </a:t>
            </a:r>
            <a:r>
              <a:rPr lang="de-DE" dirty="0" err="1">
                <a:cs typeface="Calibri"/>
              </a:rPr>
              <a:t>personnal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selection</a:t>
            </a:r>
            <a:endParaRPr lang="de-DE" dirty="0">
              <a:cs typeface="Calibri"/>
            </a:endParaRPr>
          </a:p>
          <a:p>
            <a:endParaRPr lang="de-DE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386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E2DB7-1E8C-F20E-7E8C-DD7DF1FE2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73347-5D22-39EB-E8A4-25BC8F09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CMOS SPAD within DRD4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4EC49-E608-ECC1-C28A-CE799B3CA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01B56-84F8-6040-B8B3-6A040C61306C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66298B-8D41-8627-EE5E-8BF4E3DCA7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016"/>
          <a:stretch>
            <a:fillRect/>
          </a:stretch>
        </p:blipFill>
        <p:spPr>
          <a:xfrm>
            <a:off x="312182" y="1325563"/>
            <a:ext cx="11217209" cy="50307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12D1C6-0A3E-B63E-6935-6A2550A7448B}"/>
              </a:ext>
            </a:extLst>
          </p:cNvPr>
          <p:cNvSpPr txBox="1"/>
          <p:nvPr/>
        </p:nvSpPr>
        <p:spPr>
          <a:xfrm>
            <a:off x="7315200" y="4639885"/>
            <a:ext cx="5049078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PLATON (EPFL, ETHZ – D. </a:t>
            </a:r>
            <a:r>
              <a:rPr lang="en-GB" sz="2000" dirty="0" err="1"/>
              <a:t>Sgalaberna</a:t>
            </a:r>
            <a:r>
              <a:rPr lang="en-GB" sz="2000" dirty="0"/>
              <a:t>)</a:t>
            </a:r>
          </a:p>
          <a:p>
            <a:pPr lvl="1"/>
            <a:r>
              <a:rPr lang="en-GB" sz="1800" dirty="0"/>
              <a:t>Scintillating fibres as active neutrino target</a:t>
            </a:r>
          </a:p>
          <a:p>
            <a:pPr lvl="1"/>
            <a:r>
              <a:rPr lang="en-GB" sz="1800" dirty="0"/>
              <a:t>Towards dedicated </a:t>
            </a:r>
            <a:r>
              <a:rPr lang="en-GB" sz="1800" dirty="0" err="1"/>
              <a:t>dSiPM</a:t>
            </a:r>
            <a:r>
              <a:rPr lang="en-GB" sz="1800" dirty="0"/>
              <a:t>: 272x192 SPAD pixels, per-cluster TDCs (200-800 </a:t>
            </a:r>
            <a:r>
              <a:rPr lang="en-GB" sz="1800" dirty="0" err="1"/>
              <a:t>ps</a:t>
            </a:r>
            <a:r>
              <a:rPr lang="en-GB" sz="1800" dirty="0"/>
              <a:t> LSB), low data rate (1-2 LVDS connections sufficient per chip)</a:t>
            </a:r>
          </a:p>
        </p:txBody>
      </p:sp>
      <p:sp>
        <p:nvSpPr>
          <p:cNvPr id="7" name="Shape 0">
            <a:extLst>
              <a:ext uri="{FF2B5EF4-FFF2-40B4-BE49-F238E27FC236}">
                <a16:creationId xmlns:a16="http://schemas.microsoft.com/office/drawing/2014/main" id="{9F755915-8669-B939-6F7E-E651259D6245}"/>
              </a:ext>
            </a:extLst>
          </p:cNvPr>
          <p:cNvSpPr/>
          <p:nvPr/>
        </p:nvSpPr>
        <p:spPr>
          <a:xfrm>
            <a:off x="1569057" y="146939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8" name="Text 1">
            <a:extLst>
              <a:ext uri="{FF2B5EF4-FFF2-40B4-BE49-F238E27FC236}">
                <a16:creationId xmlns:a16="http://schemas.microsoft.com/office/drawing/2014/main" id="{7EC6859D-F901-967E-BBE7-DA41D9BB6ECD}"/>
              </a:ext>
            </a:extLst>
          </p:cNvPr>
          <p:cNvSpPr/>
          <p:nvPr/>
        </p:nvSpPr>
        <p:spPr>
          <a:xfrm>
            <a:off x="1815945" y="37211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r>
              <a:rPr lang="en-US" sz="12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WP1/WG1 – silicon photo-detector electronics integration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22907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8E488-1A46-B1E6-5A11-64508256D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Leveraging the nano-optics revolution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50B9B-ADF4-AE3E-53C2-FA3C5DC70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01B56-84F8-6040-B8B3-6A040C61306C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CFC509-AF63-3818-EBE0-648659789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973" y="1777068"/>
            <a:ext cx="3983009" cy="30200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80CB07-736E-6B14-ECDD-E2B609645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5" y="4975394"/>
            <a:ext cx="4203367" cy="1261918"/>
          </a:xfrm>
          <a:prstGeom prst="rect">
            <a:avLst/>
          </a:prstGeom>
        </p:spPr>
      </p:pic>
      <p:pic>
        <p:nvPicPr>
          <p:cNvPr id="10" name="Picture 9" descr="A close-up of a diagram&#10;&#10;AI-generated content may be incorrect.">
            <a:extLst>
              <a:ext uri="{FF2B5EF4-FFF2-40B4-BE49-F238E27FC236}">
                <a16:creationId xmlns:a16="http://schemas.microsoft.com/office/drawing/2014/main" id="{AF81FA90-7F3A-B373-F352-C8C66FF22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0020" y="2271086"/>
            <a:ext cx="4374155" cy="1173145"/>
          </a:xfrm>
          <a:prstGeom prst="rect">
            <a:avLst/>
          </a:prstGeom>
        </p:spPr>
      </p:pic>
      <p:pic>
        <p:nvPicPr>
          <p:cNvPr id="12" name="Picture 11" descr="A collage of different types of objects&#10;&#10;AI-generated content may be incorrect.">
            <a:extLst>
              <a:ext uri="{FF2B5EF4-FFF2-40B4-BE49-F238E27FC236}">
                <a16:creationId xmlns:a16="http://schemas.microsoft.com/office/drawing/2014/main" id="{CF85EF39-2BA4-5439-F3F5-3E04300963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0020" y="3714540"/>
            <a:ext cx="4646452" cy="23715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9347B29-E2C8-1896-51E5-6A98C5E2ADCC}"/>
              </a:ext>
            </a:extLst>
          </p:cNvPr>
          <p:cNvSpPr txBox="1"/>
          <p:nvPr/>
        </p:nvSpPr>
        <p:spPr>
          <a:xfrm>
            <a:off x="6165947" y="6145560"/>
            <a:ext cx="8835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C. Bruschini</a:t>
            </a:r>
          </a:p>
        </p:txBody>
      </p:sp>
      <p:sp>
        <p:nvSpPr>
          <p:cNvPr id="3" name="Shape 0">
            <a:extLst>
              <a:ext uri="{FF2B5EF4-FFF2-40B4-BE49-F238E27FC236}">
                <a16:creationId xmlns:a16="http://schemas.microsoft.com/office/drawing/2014/main" id="{1E40CB28-FED1-8A55-0FD7-B654F59776C8}"/>
              </a:ext>
            </a:extLst>
          </p:cNvPr>
          <p:cNvSpPr/>
          <p:nvPr/>
        </p:nvSpPr>
        <p:spPr>
          <a:xfrm>
            <a:off x="1569057" y="146939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1" name="Text 1">
            <a:extLst>
              <a:ext uri="{FF2B5EF4-FFF2-40B4-BE49-F238E27FC236}">
                <a16:creationId xmlns:a16="http://schemas.microsoft.com/office/drawing/2014/main" id="{90263F59-3CC0-7452-E434-56DACC622352}"/>
              </a:ext>
            </a:extLst>
          </p:cNvPr>
          <p:cNvSpPr/>
          <p:nvPr/>
        </p:nvSpPr>
        <p:spPr>
          <a:xfrm>
            <a:off x="1815945" y="37211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WP1/WG1 – silicon photo-detector optics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67362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37F09-67E1-C676-D66A-829317E7F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integration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844B7-11A9-0790-2074-6D9830279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13544" cy="4351338"/>
          </a:xfrm>
        </p:spPr>
        <p:txBody>
          <a:bodyPr/>
          <a:lstStyle/>
          <a:p>
            <a:r>
              <a:rPr lang="en-GB" sz="2000" dirty="0"/>
              <a:t>Industry is leading: </a:t>
            </a:r>
          </a:p>
          <a:p>
            <a:pPr lvl="1"/>
            <a:r>
              <a:rPr lang="en-GB" sz="1800" dirty="0"/>
              <a:t>CANON, SONY for single photon imager</a:t>
            </a:r>
          </a:p>
          <a:p>
            <a:pPr lvl="1"/>
            <a:r>
              <a:rPr lang="en-GB" sz="1800" dirty="0"/>
              <a:t>STMicroelectronics and smaller companies for LIDAR</a:t>
            </a:r>
          </a:p>
          <a:p>
            <a:r>
              <a:rPr lang="en-GB" sz="2000" dirty="0"/>
              <a:t>In HEP, University of Sherbrooke, Canada (</a:t>
            </a:r>
            <a:r>
              <a:rPr lang="en-GB" sz="2000" dirty="0" err="1"/>
              <a:t>S.Charlebois</a:t>
            </a:r>
            <a:r>
              <a:rPr lang="en-GB" sz="2000" dirty="0"/>
              <a:t>, J.-F. Pratte) is leading with Photon to Digital Converter</a:t>
            </a:r>
          </a:p>
          <a:p>
            <a:pPr lvl="1"/>
            <a:r>
              <a:rPr lang="en-GB" sz="1800" dirty="0"/>
              <a:t>Development driven by astro-particle physics, </a:t>
            </a:r>
            <a:r>
              <a:rPr lang="en-GB" sz="1800" dirty="0" err="1"/>
              <a:t>nEXO</a:t>
            </a:r>
            <a:r>
              <a:rPr lang="en-GB" sz="1800" dirty="0"/>
              <a:t>, ARGO</a:t>
            </a:r>
          </a:p>
          <a:p>
            <a:pPr lvl="1"/>
            <a:r>
              <a:rPr lang="en-GB" sz="1800" dirty="0"/>
              <a:t>SPAD array and CMOS readout 3D-stacked to form a single heterogeneous detector chip</a:t>
            </a:r>
          </a:p>
          <a:p>
            <a:pPr lvl="1"/>
            <a:r>
              <a:rPr lang="en-GB" sz="1800" dirty="0"/>
              <a:t>Made in Canada: SPAD array and 3D integration in Teledyne MEMS, Bromont, Quebec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C05B0-BC29-71DF-D6F6-37E8456B6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01B56-84F8-6040-B8B3-6A040C61306C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  <p:pic>
        <p:nvPicPr>
          <p:cNvPr id="9" name="Picture 8" descr="A close-up of a computer screen&#10;&#10;AI-generated content may be incorrect.">
            <a:extLst>
              <a:ext uri="{FF2B5EF4-FFF2-40B4-BE49-F238E27FC236}">
                <a16:creationId xmlns:a16="http://schemas.microsoft.com/office/drawing/2014/main" id="{426B0967-528E-580E-5C2B-B3271B9D4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1744" y="1998465"/>
            <a:ext cx="4730694" cy="3275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89195F-7DC6-68F4-73DD-6862F10AADAC}"/>
              </a:ext>
            </a:extLst>
          </p:cNvPr>
          <p:cNvSpPr txBox="1"/>
          <p:nvPr/>
        </p:nvSpPr>
        <p:spPr>
          <a:xfrm>
            <a:off x="7808944" y="6048573"/>
            <a:ext cx="2040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4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S. Charlebois (PD 2025)</a:t>
            </a:r>
          </a:p>
        </p:txBody>
      </p:sp>
      <p:sp>
        <p:nvSpPr>
          <p:cNvPr id="7" name="Shape 0">
            <a:extLst>
              <a:ext uri="{FF2B5EF4-FFF2-40B4-BE49-F238E27FC236}">
                <a16:creationId xmlns:a16="http://schemas.microsoft.com/office/drawing/2014/main" id="{14787A0E-B887-5C37-58AA-B2FDB2350428}"/>
              </a:ext>
            </a:extLst>
          </p:cNvPr>
          <p:cNvSpPr/>
          <p:nvPr/>
        </p:nvSpPr>
        <p:spPr>
          <a:xfrm>
            <a:off x="1569057" y="146939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8" name="Text 1">
            <a:extLst>
              <a:ext uri="{FF2B5EF4-FFF2-40B4-BE49-F238E27FC236}">
                <a16:creationId xmlns:a16="http://schemas.microsoft.com/office/drawing/2014/main" id="{085E6D4A-9FBA-67ED-5559-1094A3852FC7}"/>
              </a:ext>
            </a:extLst>
          </p:cNvPr>
          <p:cNvSpPr/>
          <p:nvPr/>
        </p:nvSpPr>
        <p:spPr>
          <a:xfrm>
            <a:off x="1815945" y="37211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WP1/WG1 – silicon photo-detector electronics integration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70787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4098E-5CD9-B330-19BB-44894D3AD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Back-side illumination is the next step for versatility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CE00D-8AED-9533-6A01-C136D0F00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13</a:t>
            </a:fld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1758B0-39D9-A02C-EDC5-E7B0534B4176}"/>
              </a:ext>
            </a:extLst>
          </p:cNvPr>
          <p:cNvSpPr/>
          <p:nvPr/>
        </p:nvSpPr>
        <p:spPr>
          <a:xfrm>
            <a:off x="368110" y="4944880"/>
            <a:ext cx="2808000" cy="75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A6EBB4-CB9F-39E0-AF4E-1A42A517A240}"/>
              </a:ext>
            </a:extLst>
          </p:cNvPr>
          <p:cNvSpPr/>
          <p:nvPr/>
        </p:nvSpPr>
        <p:spPr>
          <a:xfrm>
            <a:off x="421479" y="4998906"/>
            <a:ext cx="2664000" cy="6986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1038F2-53A3-37AE-31B0-BB0C3C758D9F}"/>
              </a:ext>
            </a:extLst>
          </p:cNvPr>
          <p:cNvSpPr/>
          <p:nvPr/>
        </p:nvSpPr>
        <p:spPr>
          <a:xfrm>
            <a:off x="1987823" y="4993652"/>
            <a:ext cx="255671" cy="7023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85A40C-3EAA-06CE-526D-C546A0C367B1}"/>
              </a:ext>
            </a:extLst>
          </p:cNvPr>
          <p:cNvSpPr/>
          <p:nvPr/>
        </p:nvSpPr>
        <p:spPr>
          <a:xfrm>
            <a:off x="6174770" y="3950955"/>
            <a:ext cx="2808000" cy="17499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FB686-943A-9665-1893-09C805349311}"/>
              </a:ext>
            </a:extLst>
          </p:cNvPr>
          <p:cNvSpPr/>
          <p:nvPr/>
        </p:nvSpPr>
        <p:spPr>
          <a:xfrm>
            <a:off x="7550154" y="4030670"/>
            <a:ext cx="1432616" cy="9062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DB5C39-2122-B39B-9C95-475CA55247BF}"/>
              </a:ext>
            </a:extLst>
          </p:cNvPr>
          <p:cNvSpPr/>
          <p:nvPr/>
        </p:nvSpPr>
        <p:spPr>
          <a:xfrm>
            <a:off x="314011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05E4B5A-866B-D767-243E-4FD4AC3195E9}"/>
              </a:ext>
            </a:extLst>
          </p:cNvPr>
          <p:cNvSpPr/>
          <p:nvPr/>
        </p:nvSpPr>
        <p:spPr>
          <a:xfrm>
            <a:off x="37033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8E0D1F-0BFF-D6A1-FBEF-5B430CD545EA}"/>
              </a:ext>
            </a:extLst>
          </p:cNvPr>
          <p:cNvSpPr/>
          <p:nvPr/>
        </p:nvSpPr>
        <p:spPr>
          <a:xfrm>
            <a:off x="440110" y="4980880"/>
            <a:ext cx="2664000" cy="1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E06BAB-9475-8F8D-A48E-AFFA01B5311B}"/>
              </a:ext>
            </a:extLst>
          </p:cNvPr>
          <p:cNvSpPr/>
          <p:nvPr/>
        </p:nvSpPr>
        <p:spPr>
          <a:xfrm>
            <a:off x="75762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ED6461-F10D-BAE7-D43D-5A39C8EDAF48}"/>
              </a:ext>
            </a:extLst>
          </p:cNvPr>
          <p:cNvSpPr/>
          <p:nvPr/>
        </p:nvSpPr>
        <p:spPr>
          <a:xfrm>
            <a:off x="36811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C8C7BC-85B3-D468-EF3B-D4AC7E8DDB5D}"/>
              </a:ext>
            </a:extLst>
          </p:cNvPr>
          <p:cNvSpPr/>
          <p:nvPr/>
        </p:nvSpPr>
        <p:spPr>
          <a:xfrm>
            <a:off x="3271440" y="4944880"/>
            <a:ext cx="2808000" cy="75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24444D-E4C9-93E8-7953-61F5405B5E44}"/>
              </a:ext>
            </a:extLst>
          </p:cNvPr>
          <p:cNvSpPr/>
          <p:nvPr/>
        </p:nvSpPr>
        <p:spPr>
          <a:xfrm>
            <a:off x="604344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702F34-C81C-3F75-3FF4-CF1F330E4A40}"/>
              </a:ext>
            </a:extLst>
          </p:cNvPr>
          <p:cNvSpPr/>
          <p:nvPr/>
        </p:nvSpPr>
        <p:spPr>
          <a:xfrm>
            <a:off x="327366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EDD88F-FA62-0BD0-7135-49EF3B15AEB2}"/>
              </a:ext>
            </a:extLst>
          </p:cNvPr>
          <p:cNvSpPr/>
          <p:nvPr/>
        </p:nvSpPr>
        <p:spPr>
          <a:xfrm>
            <a:off x="3343440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E433C3-94E3-21A8-363E-6190EE44EBBB}"/>
              </a:ext>
            </a:extLst>
          </p:cNvPr>
          <p:cNvSpPr/>
          <p:nvPr/>
        </p:nvSpPr>
        <p:spPr>
          <a:xfrm>
            <a:off x="3343440" y="4980880"/>
            <a:ext cx="2664000" cy="1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6468B1-6809-5798-F36D-0F47E5A9FEF4}"/>
              </a:ext>
            </a:extLst>
          </p:cNvPr>
          <p:cNvSpPr/>
          <p:nvPr/>
        </p:nvSpPr>
        <p:spPr>
          <a:xfrm>
            <a:off x="366095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C97CFDF-DADC-ACD7-3737-8046E47EE329}"/>
              </a:ext>
            </a:extLst>
          </p:cNvPr>
          <p:cNvSpPr/>
          <p:nvPr/>
        </p:nvSpPr>
        <p:spPr>
          <a:xfrm>
            <a:off x="327144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2B5F198-680F-DBF4-AA8C-0540AC1A0EDE}"/>
              </a:ext>
            </a:extLst>
          </p:cNvPr>
          <p:cNvSpPr/>
          <p:nvPr/>
        </p:nvSpPr>
        <p:spPr>
          <a:xfrm>
            <a:off x="3343440" y="4995548"/>
            <a:ext cx="2664000" cy="6596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37EC7F-F553-A2FA-895F-ACE869806D7C}"/>
              </a:ext>
            </a:extLst>
          </p:cNvPr>
          <p:cNvSpPr/>
          <p:nvPr/>
        </p:nvSpPr>
        <p:spPr>
          <a:xfrm>
            <a:off x="761893" y="2046172"/>
            <a:ext cx="658979" cy="2198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p+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045BFE-576A-732B-D75A-8C4D63FD63F9}"/>
              </a:ext>
            </a:extLst>
          </p:cNvPr>
          <p:cNvSpPr/>
          <p:nvPr/>
        </p:nvSpPr>
        <p:spPr>
          <a:xfrm>
            <a:off x="1464606" y="2052149"/>
            <a:ext cx="661967" cy="2198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EEF20E-DAFD-FEE2-7620-DD657DAF2284}"/>
              </a:ext>
            </a:extLst>
          </p:cNvPr>
          <p:cNvSpPr/>
          <p:nvPr/>
        </p:nvSpPr>
        <p:spPr>
          <a:xfrm>
            <a:off x="757626" y="2302829"/>
            <a:ext cx="658979" cy="2198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n+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A12E468-5E60-614F-22C6-E65659A56CEA}"/>
              </a:ext>
            </a:extLst>
          </p:cNvPr>
          <p:cNvSpPr/>
          <p:nvPr/>
        </p:nvSpPr>
        <p:spPr>
          <a:xfrm>
            <a:off x="1454830" y="2296224"/>
            <a:ext cx="658979" cy="2198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677FB30-674F-191F-62C3-7AA4AD97032D}"/>
              </a:ext>
            </a:extLst>
          </p:cNvPr>
          <p:cNvSpPr/>
          <p:nvPr/>
        </p:nvSpPr>
        <p:spPr>
          <a:xfrm>
            <a:off x="2868780" y="2302829"/>
            <a:ext cx="654664" cy="2198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SiO2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2CA04BC-DD3D-CDCC-5C34-E95EC0477F2C}"/>
              </a:ext>
            </a:extLst>
          </p:cNvPr>
          <p:cNvSpPr/>
          <p:nvPr/>
        </p:nvSpPr>
        <p:spPr>
          <a:xfrm>
            <a:off x="2160871" y="2300773"/>
            <a:ext cx="651290" cy="21986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Poly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4A8AF3C-4D69-678C-0412-94F00A05E3E4}"/>
              </a:ext>
            </a:extLst>
          </p:cNvPr>
          <p:cNvSpPr/>
          <p:nvPr/>
        </p:nvSpPr>
        <p:spPr>
          <a:xfrm>
            <a:off x="894677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9ABE833-9C04-50D7-37FA-61B73CC93689}"/>
              </a:ext>
            </a:extLst>
          </p:cNvPr>
          <p:cNvSpPr/>
          <p:nvPr/>
        </p:nvSpPr>
        <p:spPr>
          <a:xfrm>
            <a:off x="617699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B77CBF2-8AC4-716F-B166-7FFE59C90841}"/>
              </a:ext>
            </a:extLst>
          </p:cNvPr>
          <p:cNvSpPr/>
          <p:nvPr/>
        </p:nvSpPr>
        <p:spPr>
          <a:xfrm>
            <a:off x="6246770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8ACB20C-B13C-E9BE-684B-45F453087DF1}"/>
              </a:ext>
            </a:extLst>
          </p:cNvPr>
          <p:cNvSpPr/>
          <p:nvPr/>
        </p:nvSpPr>
        <p:spPr>
          <a:xfrm>
            <a:off x="6174770" y="3991707"/>
            <a:ext cx="28080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F87AC4-4128-4E17-CAD6-CF3413F1DE1D}"/>
              </a:ext>
            </a:extLst>
          </p:cNvPr>
          <p:cNvSpPr/>
          <p:nvPr/>
        </p:nvSpPr>
        <p:spPr>
          <a:xfrm>
            <a:off x="656428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5DA4959-3C71-DF8C-0B7F-3325872F1E61}"/>
              </a:ext>
            </a:extLst>
          </p:cNvPr>
          <p:cNvSpPr/>
          <p:nvPr/>
        </p:nvSpPr>
        <p:spPr>
          <a:xfrm>
            <a:off x="617477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262C6E7-4353-7019-7CF7-15B457ABD89A}"/>
              </a:ext>
            </a:extLst>
          </p:cNvPr>
          <p:cNvSpPr/>
          <p:nvPr/>
        </p:nvSpPr>
        <p:spPr>
          <a:xfrm>
            <a:off x="6246770" y="493516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E7CC21E-8DBE-5924-E620-1BFDEF33CB0C}"/>
              </a:ext>
            </a:extLst>
          </p:cNvPr>
          <p:cNvSpPr/>
          <p:nvPr/>
        </p:nvSpPr>
        <p:spPr>
          <a:xfrm>
            <a:off x="6174770" y="4037426"/>
            <a:ext cx="1391651" cy="9074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55EE250-DAAC-8DC7-C377-F5C9C96454EA}"/>
              </a:ext>
            </a:extLst>
          </p:cNvPr>
          <p:cNvSpPr/>
          <p:nvPr/>
        </p:nvSpPr>
        <p:spPr>
          <a:xfrm>
            <a:off x="2156601" y="2052418"/>
            <a:ext cx="661968" cy="2198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p-epi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FFB55F8-10EC-571F-532A-DEF77008EA29}"/>
              </a:ext>
            </a:extLst>
          </p:cNvPr>
          <p:cNvSpPr/>
          <p:nvPr/>
        </p:nvSpPr>
        <p:spPr>
          <a:xfrm>
            <a:off x="9115932" y="1755723"/>
            <a:ext cx="2808000" cy="39451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4F5907-B828-16D4-BA1B-1EAB3ECAC534}"/>
              </a:ext>
            </a:extLst>
          </p:cNvPr>
          <p:cNvSpPr/>
          <p:nvPr/>
        </p:nvSpPr>
        <p:spPr>
          <a:xfrm>
            <a:off x="11887932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71E2EEE-0837-39BB-7A43-A3E0A3E07FE9}"/>
              </a:ext>
            </a:extLst>
          </p:cNvPr>
          <p:cNvSpPr/>
          <p:nvPr/>
        </p:nvSpPr>
        <p:spPr>
          <a:xfrm>
            <a:off x="9118157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C1F9B11-18D7-EE7A-EAE1-3647AA781167}"/>
              </a:ext>
            </a:extLst>
          </p:cNvPr>
          <p:cNvSpPr/>
          <p:nvPr/>
        </p:nvSpPr>
        <p:spPr>
          <a:xfrm>
            <a:off x="9187932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37A8BD4-CB24-E895-61A0-20B6009993E1}"/>
              </a:ext>
            </a:extLst>
          </p:cNvPr>
          <p:cNvSpPr/>
          <p:nvPr/>
        </p:nvSpPr>
        <p:spPr>
          <a:xfrm>
            <a:off x="9115932" y="1810638"/>
            <a:ext cx="2808000" cy="10248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A940C58-9C43-2A43-9E36-6BDB1101EF4C}"/>
              </a:ext>
            </a:extLst>
          </p:cNvPr>
          <p:cNvSpPr/>
          <p:nvPr/>
        </p:nvSpPr>
        <p:spPr>
          <a:xfrm>
            <a:off x="9505448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135C0EF-182F-60FE-DA30-50406F45A6DA}"/>
              </a:ext>
            </a:extLst>
          </p:cNvPr>
          <p:cNvSpPr/>
          <p:nvPr/>
        </p:nvSpPr>
        <p:spPr>
          <a:xfrm>
            <a:off x="9115932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C8AFA01-811D-90EF-D59F-3BB9E8C6DF76}"/>
              </a:ext>
            </a:extLst>
          </p:cNvPr>
          <p:cNvSpPr/>
          <p:nvPr/>
        </p:nvSpPr>
        <p:spPr>
          <a:xfrm>
            <a:off x="9187932" y="493516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F75B4CA-1076-EA71-81CC-61D616F6798E}"/>
              </a:ext>
            </a:extLst>
          </p:cNvPr>
          <p:cNvSpPr/>
          <p:nvPr/>
        </p:nvSpPr>
        <p:spPr>
          <a:xfrm>
            <a:off x="9115932" y="1913119"/>
            <a:ext cx="2808000" cy="30317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Lightning Bolt 48">
            <a:extLst>
              <a:ext uri="{FF2B5EF4-FFF2-40B4-BE49-F238E27FC236}">
                <a16:creationId xmlns:a16="http://schemas.microsoft.com/office/drawing/2014/main" id="{AD8C360E-E9FA-10AA-F985-1A7E0FECEEE2}"/>
              </a:ext>
            </a:extLst>
          </p:cNvPr>
          <p:cNvSpPr/>
          <p:nvPr/>
        </p:nvSpPr>
        <p:spPr>
          <a:xfrm>
            <a:off x="8669311" y="3235707"/>
            <a:ext cx="3522689" cy="397239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ACA9B9-B685-5418-BE3D-E48B79F06E91}"/>
              </a:ext>
            </a:extLst>
          </p:cNvPr>
          <p:cNvSpPr txBox="1"/>
          <p:nvPr/>
        </p:nvSpPr>
        <p:spPr>
          <a:xfrm>
            <a:off x="337199" y="6391666"/>
            <a:ext cx="2696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 side avalanche diode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E942780-9C81-3EA4-9F68-E15A64CB6FDE}"/>
              </a:ext>
            </a:extLst>
          </p:cNvPr>
          <p:cNvSpPr txBox="1"/>
          <p:nvPr/>
        </p:nvSpPr>
        <p:spPr>
          <a:xfrm>
            <a:off x="3207671" y="6391666"/>
            <a:ext cx="263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 side avalanche diode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3B8280E-1B7B-757C-17CD-2B1BE09E6732}"/>
              </a:ext>
            </a:extLst>
          </p:cNvPr>
          <p:cNvSpPr txBox="1"/>
          <p:nvPr/>
        </p:nvSpPr>
        <p:spPr>
          <a:xfrm>
            <a:off x="7002401" y="6382447"/>
            <a:ext cx="106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Extended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71642FE-8B50-6E27-6653-69569099BDD2}"/>
              </a:ext>
            </a:extLst>
          </p:cNvPr>
          <p:cNvCxnSpPr>
            <a:cxnSpLocks/>
          </p:cNvCxnSpPr>
          <p:nvPr/>
        </p:nvCxnSpPr>
        <p:spPr>
          <a:xfrm>
            <a:off x="337199" y="4816989"/>
            <a:ext cx="282091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F0049E8-83F5-A767-C3B7-320042708818}"/>
              </a:ext>
            </a:extLst>
          </p:cNvPr>
          <p:cNvSpPr txBox="1"/>
          <p:nvPr/>
        </p:nvSpPr>
        <p:spPr>
          <a:xfrm>
            <a:off x="317186" y="4552901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80um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6B9A3F1-952E-3B03-34A9-04B574F09D25}"/>
              </a:ext>
            </a:extLst>
          </p:cNvPr>
          <p:cNvCxnSpPr>
            <a:cxnSpLocks/>
          </p:cNvCxnSpPr>
          <p:nvPr/>
        </p:nvCxnSpPr>
        <p:spPr>
          <a:xfrm>
            <a:off x="3739398" y="4951841"/>
            <a:ext cx="0" cy="72451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56DCD5C-F58F-8DD5-A7AC-C5B372F50975}"/>
              </a:ext>
            </a:extLst>
          </p:cNvPr>
          <p:cNvSpPr txBox="1"/>
          <p:nvPr/>
        </p:nvSpPr>
        <p:spPr>
          <a:xfrm rot="16200000">
            <a:off x="3169612" y="5110495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5-20um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E8526AC-725D-4F53-C67B-FD16B81BF80A}"/>
              </a:ext>
            </a:extLst>
          </p:cNvPr>
          <p:cNvCxnSpPr>
            <a:cxnSpLocks/>
          </p:cNvCxnSpPr>
          <p:nvPr/>
        </p:nvCxnSpPr>
        <p:spPr>
          <a:xfrm>
            <a:off x="6194995" y="4009708"/>
            <a:ext cx="0" cy="9254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F3CF0263-B301-6416-F8F2-C1DEBADC688F}"/>
              </a:ext>
            </a:extLst>
          </p:cNvPr>
          <p:cNvSpPr txBox="1"/>
          <p:nvPr/>
        </p:nvSpPr>
        <p:spPr>
          <a:xfrm rot="16200000">
            <a:off x="5587226" y="3963650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5-50um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76B4CC2-57E9-E108-ED70-FEC42F00A67E}"/>
              </a:ext>
            </a:extLst>
          </p:cNvPr>
          <p:cNvSpPr txBox="1"/>
          <p:nvPr/>
        </p:nvSpPr>
        <p:spPr>
          <a:xfrm>
            <a:off x="9915018" y="6354489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Ultra-thick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218C570-4639-C040-F2E5-2C5F124D4F0F}"/>
              </a:ext>
            </a:extLst>
          </p:cNvPr>
          <p:cNvCxnSpPr>
            <a:cxnSpLocks/>
          </p:cNvCxnSpPr>
          <p:nvPr/>
        </p:nvCxnSpPr>
        <p:spPr>
          <a:xfrm>
            <a:off x="9154157" y="1913119"/>
            <a:ext cx="0" cy="302204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FACD3813-D931-9BAD-C842-91BF77BF65B1}"/>
              </a:ext>
            </a:extLst>
          </p:cNvPr>
          <p:cNvSpPr txBox="1"/>
          <p:nvPr/>
        </p:nvSpPr>
        <p:spPr>
          <a:xfrm rot="16200000">
            <a:off x="8374337" y="2312317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100-500 um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9794E1C-E8F6-9629-7DD5-8677B2AE680F}"/>
              </a:ext>
            </a:extLst>
          </p:cNvPr>
          <p:cNvCxnSpPr>
            <a:cxnSpLocks/>
          </p:cNvCxnSpPr>
          <p:nvPr/>
        </p:nvCxnSpPr>
        <p:spPr>
          <a:xfrm flipH="1">
            <a:off x="6369152" y="3786729"/>
            <a:ext cx="904815" cy="270614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1345FFE-8CC7-696B-3779-ACD5F73B1DAF}"/>
              </a:ext>
            </a:extLst>
          </p:cNvPr>
          <p:cNvCxnSpPr/>
          <p:nvPr/>
        </p:nvCxnSpPr>
        <p:spPr>
          <a:xfrm>
            <a:off x="4295524" y="4353906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3ACBA13-55C0-5CE8-40A4-D6B243D909B3}"/>
              </a:ext>
            </a:extLst>
          </p:cNvPr>
          <p:cNvCxnSpPr/>
          <p:nvPr/>
        </p:nvCxnSpPr>
        <p:spPr>
          <a:xfrm>
            <a:off x="8907447" y="3451811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 64">
            <a:extLst>
              <a:ext uri="{FF2B5EF4-FFF2-40B4-BE49-F238E27FC236}">
                <a16:creationId xmlns:a16="http://schemas.microsoft.com/office/drawing/2014/main" id="{406D0355-EAB7-C4C8-E1D6-89F3DD322737}"/>
              </a:ext>
            </a:extLst>
          </p:cNvPr>
          <p:cNvSpPr/>
          <p:nvPr/>
        </p:nvSpPr>
        <p:spPr>
          <a:xfrm>
            <a:off x="8707885" y="4142808"/>
            <a:ext cx="237556" cy="1510748"/>
          </a:xfrm>
          <a:custGeom>
            <a:avLst/>
            <a:gdLst>
              <a:gd name="connsiteX0" fmla="*/ 219194 w 237556"/>
              <a:gd name="connsiteY0" fmla="*/ 0 h 1510748"/>
              <a:gd name="connsiteX1" fmla="*/ 219194 w 237556"/>
              <a:gd name="connsiteY1" fmla="*/ 564543 h 1510748"/>
              <a:gd name="connsiteX2" fmla="*/ 28362 w 237556"/>
              <a:gd name="connsiteY2" fmla="*/ 747423 h 1510748"/>
              <a:gd name="connsiteX3" fmla="*/ 4508 w 237556"/>
              <a:gd name="connsiteY3" fmla="*/ 1510748 h 151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556" h="1510748">
                <a:moveTo>
                  <a:pt x="219194" y="0"/>
                </a:moveTo>
                <a:cubicBezTo>
                  <a:pt x="235096" y="219986"/>
                  <a:pt x="250999" y="439973"/>
                  <a:pt x="219194" y="564543"/>
                </a:cubicBezTo>
                <a:cubicBezTo>
                  <a:pt x="187389" y="689113"/>
                  <a:pt x="64143" y="589722"/>
                  <a:pt x="28362" y="747423"/>
                </a:cubicBezTo>
                <a:cubicBezTo>
                  <a:pt x="-7419" y="905124"/>
                  <a:pt x="-1456" y="1207936"/>
                  <a:pt x="4508" y="1510748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B48598B-F204-B611-A49D-DAD871AA8D19}"/>
              </a:ext>
            </a:extLst>
          </p:cNvPr>
          <p:cNvSpPr/>
          <p:nvPr/>
        </p:nvSpPr>
        <p:spPr>
          <a:xfrm>
            <a:off x="8564888" y="5632301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18EF4D0-8137-DC98-6BB9-4AB0E68ED8D0}"/>
              </a:ext>
            </a:extLst>
          </p:cNvPr>
          <p:cNvCxnSpPr/>
          <p:nvPr/>
        </p:nvCxnSpPr>
        <p:spPr>
          <a:xfrm>
            <a:off x="4302169" y="5007232"/>
            <a:ext cx="0" cy="64459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C99EF212-7FF5-758D-8580-78D29BFD2713}"/>
              </a:ext>
            </a:extLst>
          </p:cNvPr>
          <p:cNvSpPr/>
          <p:nvPr/>
        </p:nvSpPr>
        <p:spPr>
          <a:xfrm>
            <a:off x="4181175" y="5636219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70EE545-137C-D3D0-D76C-8F17E20CA99B}"/>
              </a:ext>
            </a:extLst>
          </p:cNvPr>
          <p:cNvSpPr/>
          <p:nvPr/>
        </p:nvSpPr>
        <p:spPr>
          <a:xfrm>
            <a:off x="2013307" y="4973652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DC1F05D-6BAD-CE47-10F4-EEF481384E25}"/>
              </a:ext>
            </a:extLst>
          </p:cNvPr>
          <p:cNvSpPr/>
          <p:nvPr/>
        </p:nvSpPr>
        <p:spPr>
          <a:xfrm>
            <a:off x="1220752" y="4995229"/>
            <a:ext cx="255671" cy="7023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24552ED-3C37-0C1C-4136-B5805BF42B9C}"/>
              </a:ext>
            </a:extLst>
          </p:cNvPr>
          <p:cNvSpPr/>
          <p:nvPr/>
        </p:nvSpPr>
        <p:spPr>
          <a:xfrm>
            <a:off x="3383368" y="2676458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A9157E4-68EB-15E2-ECB2-D3DE0063DE92}"/>
              </a:ext>
            </a:extLst>
          </p:cNvPr>
          <p:cNvSpPr txBox="1"/>
          <p:nvPr/>
        </p:nvSpPr>
        <p:spPr>
          <a:xfrm>
            <a:off x="3646491" y="2486470"/>
            <a:ext cx="238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Geiger mode avalanche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61C05AE-C7D4-58FD-A984-AC7D6055FA35}"/>
              </a:ext>
            </a:extLst>
          </p:cNvPr>
          <p:cNvCxnSpPr>
            <a:cxnSpLocks/>
          </p:cNvCxnSpPr>
          <p:nvPr/>
        </p:nvCxnSpPr>
        <p:spPr>
          <a:xfrm flipH="1">
            <a:off x="881101" y="3153434"/>
            <a:ext cx="662" cy="215068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8FB56946-FDD2-2D16-FA1C-4957C263F725}"/>
              </a:ext>
            </a:extLst>
          </p:cNvPr>
          <p:cNvSpPr txBox="1"/>
          <p:nvPr/>
        </p:nvSpPr>
        <p:spPr>
          <a:xfrm>
            <a:off x="967720" y="3077555"/>
            <a:ext cx="1968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VUV – Blue photon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505F860-B003-C37F-D57D-04B5A7CB5E3A}"/>
              </a:ext>
            </a:extLst>
          </p:cNvPr>
          <p:cNvCxnSpPr>
            <a:cxnSpLocks/>
          </p:cNvCxnSpPr>
          <p:nvPr/>
        </p:nvCxnSpPr>
        <p:spPr>
          <a:xfrm>
            <a:off x="3089814" y="3156517"/>
            <a:ext cx="0" cy="23149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26A51178-D265-85A4-D815-E67224F591B0}"/>
              </a:ext>
            </a:extLst>
          </p:cNvPr>
          <p:cNvSpPr txBox="1"/>
          <p:nvPr/>
        </p:nvSpPr>
        <p:spPr>
          <a:xfrm>
            <a:off x="3234858" y="3109473"/>
            <a:ext cx="172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Charged particle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46F89F8-0658-FA12-EBD6-38122BB8A7E8}"/>
              </a:ext>
            </a:extLst>
          </p:cNvPr>
          <p:cNvSpPr txBox="1"/>
          <p:nvPr/>
        </p:nvSpPr>
        <p:spPr>
          <a:xfrm>
            <a:off x="6149567" y="3981939"/>
            <a:ext cx="13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Un-depleted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1BC05FE-BE5A-9AB4-A0E0-D81D0EF21ECE}"/>
              </a:ext>
            </a:extLst>
          </p:cNvPr>
          <p:cNvSpPr/>
          <p:nvPr/>
        </p:nvSpPr>
        <p:spPr>
          <a:xfrm>
            <a:off x="2853742" y="2049769"/>
            <a:ext cx="661968" cy="2198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p-epi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88D0B53-D97D-9498-2580-2CA47E3F4CA9}"/>
              </a:ext>
            </a:extLst>
          </p:cNvPr>
          <p:cNvSpPr txBox="1"/>
          <p:nvPr/>
        </p:nvSpPr>
        <p:spPr>
          <a:xfrm>
            <a:off x="7595211" y="3991785"/>
            <a:ext cx="10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depleted</a:t>
            </a:r>
          </a:p>
        </p:txBody>
      </p:sp>
      <p:sp>
        <p:nvSpPr>
          <p:cNvPr id="80" name="Freeform 79">
            <a:extLst>
              <a:ext uri="{FF2B5EF4-FFF2-40B4-BE49-F238E27FC236}">
                <a16:creationId xmlns:a16="http://schemas.microsoft.com/office/drawing/2014/main" id="{6096FB64-A165-9FE6-A1B6-78BDAED02229}"/>
              </a:ext>
            </a:extLst>
          </p:cNvPr>
          <p:cNvSpPr/>
          <p:nvPr/>
        </p:nvSpPr>
        <p:spPr>
          <a:xfrm>
            <a:off x="6167185" y="4476763"/>
            <a:ext cx="886901" cy="230588"/>
          </a:xfrm>
          <a:custGeom>
            <a:avLst/>
            <a:gdLst>
              <a:gd name="connsiteX0" fmla="*/ 874643 w 874643"/>
              <a:gd name="connsiteY0" fmla="*/ 0 h 230588"/>
              <a:gd name="connsiteX1" fmla="*/ 834887 w 874643"/>
              <a:gd name="connsiteY1" fmla="*/ 23854 h 230588"/>
              <a:gd name="connsiteX2" fmla="*/ 795130 w 874643"/>
              <a:gd name="connsiteY2" fmla="*/ 31805 h 230588"/>
              <a:gd name="connsiteX3" fmla="*/ 771276 w 874643"/>
              <a:gd name="connsiteY3" fmla="*/ 39757 h 230588"/>
              <a:gd name="connsiteX4" fmla="*/ 715617 w 874643"/>
              <a:gd name="connsiteY4" fmla="*/ 15903 h 230588"/>
              <a:gd name="connsiteX5" fmla="*/ 667909 w 874643"/>
              <a:gd name="connsiteY5" fmla="*/ 0 h 230588"/>
              <a:gd name="connsiteX6" fmla="*/ 620201 w 874643"/>
              <a:gd name="connsiteY6" fmla="*/ 31805 h 230588"/>
              <a:gd name="connsiteX7" fmla="*/ 572494 w 874643"/>
              <a:gd name="connsiteY7" fmla="*/ 79513 h 230588"/>
              <a:gd name="connsiteX8" fmla="*/ 532737 w 874643"/>
              <a:gd name="connsiteY8" fmla="*/ 135172 h 230588"/>
              <a:gd name="connsiteX9" fmla="*/ 437321 w 874643"/>
              <a:gd name="connsiteY9" fmla="*/ 119270 h 230588"/>
              <a:gd name="connsiteX10" fmla="*/ 413468 w 874643"/>
              <a:gd name="connsiteY10" fmla="*/ 103367 h 230588"/>
              <a:gd name="connsiteX11" fmla="*/ 389614 w 874643"/>
              <a:gd name="connsiteY11" fmla="*/ 111318 h 230588"/>
              <a:gd name="connsiteX12" fmla="*/ 341906 w 874643"/>
              <a:gd name="connsiteY12" fmla="*/ 151075 h 230588"/>
              <a:gd name="connsiteX13" fmla="*/ 286247 w 874643"/>
              <a:gd name="connsiteY13" fmla="*/ 127221 h 230588"/>
              <a:gd name="connsiteX14" fmla="*/ 230588 w 874643"/>
              <a:gd name="connsiteY14" fmla="*/ 71562 h 230588"/>
              <a:gd name="connsiteX15" fmla="*/ 190831 w 874643"/>
              <a:gd name="connsiteY15" fmla="*/ 79513 h 230588"/>
              <a:gd name="connsiteX16" fmla="*/ 103367 w 874643"/>
              <a:gd name="connsiteY16" fmla="*/ 87465 h 230588"/>
              <a:gd name="connsiteX17" fmla="*/ 95415 w 874643"/>
              <a:gd name="connsiteY17" fmla="*/ 111318 h 230588"/>
              <a:gd name="connsiteX18" fmla="*/ 103367 w 874643"/>
              <a:gd name="connsiteY18" fmla="*/ 151075 h 230588"/>
              <a:gd name="connsiteX19" fmla="*/ 103367 w 874643"/>
              <a:gd name="connsiteY19" fmla="*/ 214685 h 230588"/>
              <a:gd name="connsiteX20" fmla="*/ 55659 w 874643"/>
              <a:gd name="connsiteY20" fmla="*/ 230588 h 230588"/>
              <a:gd name="connsiteX21" fmla="*/ 0 w 874643"/>
              <a:gd name="connsiteY21" fmla="*/ 222637 h 2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74643" h="230588">
                <a:moveTo>
                  <a:pt x="874643" y="0"/>
                </a:moveTo>
                <a:cubicBezTo>
                  <a:pt x="861391" y="7951"/>
                  <a:pt x="849236" y="18114"/>
                  <a:pt x="834887" y="23854"/>
                </a:cubicBezTo>
                <a:cubicBezTo>
                  <a:pt x="822339" y="28873"/>
                  <a:pt x="808241" y="28527"/>
                  <a:pt x="795130" y="31805"/>
                </a:cubicBezTo>
                <a:cubicBezTo>
                  <a:pt x="786999" y="33838"/>
                  <a:pt x="779227" y="37106"/>
                  <a:pt x="771276" y="39757"/>
                </a:cubicBezTo>
                <a:cubicBezTo>
                  <a:pt x="687140" y="18721"/>
                  <a:pt x="786219" y="47281"/>
                  <a:pt x="715617" y="15903"/>
                </a:cubicBezTo>
                <a:cubicBezTo>
                  <a:pt x="700299" y="9095"/>
                  <a:pt x="667909" y="0"/>
                  <a:pt x="667909" y="0"/>
                </a:cubicBezTo>
                <a:cubicBezTo>
                  <a:pt x="625990" y="13974"/>
                  <a:pt x="659906" y="-1283"/>
                  <a:pt x="620201" y="31805"/>
                </a:cubicBezTo>
                <a:cubicBezTo>
                  <a:pt x="573698" y="70558"/>
                  <a:pt x="618202" y="18570"/>
                  <a:pt x="572494" y="79513"/>
                </a:cubicBezTo>
                <a:cubicBezTo>
                  <a:pt x="553941" y="135172"/>
                  <a:pt x="572494" y="121920"/>
                  <a:pt x="532737" y="135172"/>
                </a:cubicBezTo>
                <a:cubicBezTo>
                  <a:pt x="510069" y="132653"/>
                  <a:pt x="463961" y="132590"/>
                  <a:pt x="437321" y="119270"/>
                </a:cubicBezTo>
                <a:cubicBezTo>
                  <a:pt x="428774" y="114996"/>
                  <a:pt x="421419" y="108668"/>
                  <a:pt x="413468" y="103367"/>
                </a:cubicBezTo>
                <a:cubicBezTo>
                  <a:pt x="405517" y="106017"/>
                  <a:pt x="397111" y="107570"/>
                  <a:pt x="389614" y="111318"/>
                </a:cubicBezTo>
                <a:cubicBezTo>
                  <a:pt x="367475" y="122388"/>
                  <a:pt x="359490" y="133491"/>
                  <a:pt x="341906" y="151075"/>
                </a:cubicBezTo>
                <a:cubicBezTo>
                  <a:pt x="320922" y="145829"/>
                  <a:pt x="301623" y="144793"/>
                  <a:pt x="286247" y="127221"/>
                </a:cubicBezTo>
                <a:cubicBezTo>
                  <a:pt x="233710" y="67179"/>
                  <a:pt x="279625" y="87908"/>
                  <a:pt x="230588" y="71562"/>
                </a:cubicBezTo>
                <a:cubicBezTo>
                  <a:pt x="217336" y="74212"/>
                  <a:pt x="204241" y="77837"/>
                  <a:pt x="190831" y="79513"/>
                </a:cubicBezTo>
                <a:cubicBezTo>
                  <a:pt x="161782" y="83144"/>
                  <a:pt x="131140" y="78208"/>
                  <a:pt x="103367" y="87465"/>
                </a:cubicBezTo>
                <a:cubicBezTo>
                  <a:pt x="95416" y="90115"/>
                  <a:pt x="98066" y="103367"/>
                  <a:pt x="95415" y="111318"/>
                </a:cubicBezTo>
                <a:cubicBezTo>
                  <a:pt x="98066" y="124570"/>
                  <a:pt x="100089" y="137964"/>
                  <a:pt x="103367" y="151075"/>
                </a:cubicBezTo>
                <a:cubicBezTo>
                  <a:pt x="108386" y="171152"/>
                  <a:pt x="124579" y="193473"/>
                  <a:pt x="103367" y="214685"/>
                </a:cubicBezTo>
                <a:cubicBezTo>
                  <a:pt x="91514" y="226538"/>
                  <a:pt x="55659" y="230588"/>
                  <a:pt x="55659" y="230588"/>
                </a:cubicBezTo>
                <a:cubicBezTo>
                  <a:pt x="16140" y="220709"/>
                  <a:pt x="34782" y="222637"/>
                  <a:pt x="0" y="222637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891D25E7-30C5-8977-49F8-F372E66A950C}"/>
              </a:ext>
            </a:extLst>
          </p:cNvPr>
          <p:cNvSpPr/>
          <p:nvPr/>
        </p:nvSpPr>
        <p:spPr>
          <a:xfrm>
            <a:off x="6986960" y="4651692"/>
            <a:ext cx="111319" cy="294198"/>
          </a:xfrm>
          <a:custGeom>
            <a:avLst/>
            <a:gdLst>
              <a:gd name="connsiteX0" fmla="*/ 0 w 111319"/>
              <a:gd name="connsiteY0" fmla="*/ 0 h 294198"/>
              <a:gd name="connsiteX1" fmla="*/ 23854 w 111319"/>
              <a:gd name="connsiteY1" fmla="*/ 39756 h 294198"/>
              <a:gd name="connsiteX2" fmla="*/ 71562 w 111319"/>
              <a:gd name="connsiteY2" fmla="*/ 55659 h 294198"/>
              <a:gd name="connsiteX3" fmla="*/ 79513 w 111319"/>
              <a:gd name="connsiteY3" fmla="*/ 159026 h 294198"/>
              <a:gd name="connsiteX4" fmla="*/ 95416 w 111319"/>
              <a:gd name="connsiteY4" fmla="*/ 206734 h 294198"/>
              <a:gd name="connsiteX5" fmla="*/ 95416 w 111319"/>
              <a:gd name="connsiteY5" fmla="*/ 278296 h 294198"/>
              <a:gd name="connsiteX6" fmla="*/ 111319 w 111319"/>
              <a:gd name="connsiteY6" fmla="*/ 294198 h 29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319" h="294198">
                <a:moveTo>
                  <a:pt x="0" y="0"/>
                </a:moveTo>
                <a:cubicBezTo>
                  <a:pt x="7951" y="13252"/>
                  <a:pt x="11655" y="30268"/>
                  <a:pt x="23854" y="39756"/>
                </a:cubicBezTo>
                <a:cubicBezTo>
                  <a:pt x="37086" y="50047"/>
                  <a:pt x="71562" y="55659"/>
                  <a:pt x="71562" y="55659"/>
                </a:cubicBezTo>
                <a:cubicBezTo>
                  <a:pt x="74212" y="90115"/>
                  <a:pt x="74123" y="124891"/>
                  <a:pt x="79513" y="159026"/>
                </a:cubicBezTo>
                <a:cubicBezTo>
                  <a:pt x="82127" y="175584"/>
                  <a:pt x="95416" y="206734"/>
                  <a:pt x="95416" y="206734"/>
                </a:cubicBezTo>
                <a:cubicBezTo>
                  <a:pt x="79092" y="255706"/>
                  <a:pt x="68732" y="244942"/>
                  <a:pt x="95416" y="278296"/>
                </a:cubicBezTo>
                <a:cubicBezTo>
                  <a:pt x="100099" y="284150"/>
                  <a:pt x="106018" y="288897"/>
                  <a:pt x="111319" y="294198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1FEB9CB-12DB-3BED-0A93-910825299D52}"/>
              </a:ext>
            </a:extLst>
          </p:cNvPr>
          <p:cNvCxnSpPr>
            <a:cxnSpLocks/>
            <a:endCxn id="81" idx="6"/>
          </p:cNvCxnSpPr>
          <p:nvPr/>
        </p:nvCxnSpPr>
        <p:spPr>
          <a:xfrm flipV="1">
            <a:off x="7093013" y="4945890"/>
            <a:ext cx="5266" cy="70825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>
            <a:extLst>
              <a:ext uri="{FF2B5EF4-FFF2-40B4-BE49-F238E27FC236}">
                <a16:creationId xmlns:a16="http://schemas.microsoft.com/office/drawing/2014/main" id="{D086116E-3F51-E7B2-F0BE-D53C04828158}"/>
              </a:ext>
            </a:extLst>
          </p:cNvPr>
          <p:cNvSpPr/>
          <p:nvPr/>
        </p:nvSpPr>
        <p:spPr>
          <a:xfrm>
            <a:off x="6957872" y="5638686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1ACAF0C7-4E08-601C-D868-A58D693CB01D}"/>
              </a:ext>
            </a:extLst>
          </p:cNvPr>
          <p:cNvCxnSpPr/>
          <p:nvPr/>
        </p:nvCxnSpPr>
        <p:spPr>
          <a:xfrm>
            <a:off x="888096" y="2614783"/>
            <a:ext cx="0" cy="152289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41B7A0F-9FE1-4D8C-3102-E7F00931E470}"/>
              </a:ext>
            </a:extLst>
          </p:cNvPr>
          <p:cNvSpPr txBox="1"/>
          <p:nvPr/>
        </p:nvSpPr>
        <p:spPr>
          <a:xfrm>
            <a:off x="1219934" y="2510789"/>
            <a:ext cx="207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trajectories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5A6DFB5-BF79-8C43-ACC8-4D3CD503DA7C}"/>
              </a:ext>
            </a:extLst>
          </p:cNvPr>
          <p:cNvSpPr/>
          <p:nvPr/>
        </p:nvSpPr>
        <p:spPr>
          <a:xfrm>
            <a:off x="981088" y="2624730"/>
            <a:ext cx="246217" cy="142342"/>
          </a:xfrm>
          <a:prstGeom prst="rect">
            <a:avLst/>
          </a:prstGeom>
          <a:gradFill>
            <a:gsLst>
              <a:gs pos="0">
                <a:schemeClr val="bg1"/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C0A4007C-FDFC-6BA5-4B98-6C9D319BA773}"/>
              </a:ext>
            </a:extLst>
          </p:cNvPr>
          <p:cNvSpPr/>
          <p:nvPr/>
        </p:nvSpPr>
        <p:spPr>
          <a:xfrm>
            <a:off x="3387459" y="2965719"/>
            <a:ext cx="230588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389F65F-E7D1-B0A7-24B7-B5D22C9E94B3}"/>
              </a:ext>
            </a:extLst>
          </p:cNvPr>
          <p:cNvSpPr txBox="1"/>
          <p:nvPr/>
        </p:nvSpPr>
        <p:spPr>
          <a:xfrm>
            <a:off x="3650582" y="2775731"/>
            <a:ext cx="175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avalanche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436D3696-96F2-20FF-E27D-4841EFD727B8}"/>
              </a:ext>
            </a:extLst>
          </p:cNvPr>
          <p:cNvCxnSpPr>
            <a:cxnSpLocks/>
          </p:cNvCxnSpPr>
          <p:nvPr/>
        </p:nvCxnSpPr>
        <p:spPr>
          <a:xfrm>
            <a:off x="8795476" y="3281425"/>
            <a:ext cx="1163937" cy="61167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9FF7438-6645-CBB0-419F-832BBDE835E0}"/>
              </a:ext>
            </a:extLst>
          </p:cNvPr>
          <p:cNvCxnSpPr>
            <a:cxnSpLocks/>
          </p:cNvCxnSpPr>
          <p:nvPr/>
        </p:nvCxnSpPr>
        <p:spPr>
          <a:xfrm flipH="1">
            <a:off x="9959413" y="2756169"/>
            <a:ext cx="2097681" cy="113692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5E5B1C1-7968-80AD-AE8D-2AE002A64B79}"/>
              </a:ext>
            </a:extLst>
          </p:cNvPr>
          <p:cNvCxnSpPr>
            <a:cxnSpLocks/>
          </p:cNvCxnSpPr>
          <p:nvPr/>
        </p:nvCxnSpPr>
        <p:spPr>
          <a:xfrm>
            <a:off x="5032614" y="3168192"/>
            <a:ext cx="0" cy="16589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DAC1577B-9BA7-9E48-52F5-9E571792E3F1}"/>
              </a:ext>
            </a:extLst>
          </p:cNvPr>
          <p:cNvSpPr txBox="1"/>
          <p:nvPr/>
        </p:nvSpPr>
        <p:spPr>
          <a:xfrm>
            <a:off x="5132601" y="3112826"/>
            <a:ext cx="238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 or dark matter</a:t>
            </a:r>
          </a:p>
        </p:txBody>
      </p:sp>
      <p:sp>
        <p:nvSpPr>
          <p:cNvPr id="93" name="Freeform 92">
            <a:extLst>
              <a:ext uri="{FF2B5EF4-FFF2-40B4-BE49-F238E27FC236}">
                <a16:creationId xmlns:a16="http://schemas.microsoft.com/office/drawing/2014/main" id="{D44DA7F4-AE74-78EC-82A3-92C84E3A21A1}"/>
              </a:ext>
            </a:extLst>
          </p:cNvPr>
          <p:cNvSpPr/>
          <p:nvPr/>
        </p:nvSpPr>
        <p:spPr>
          <a:xfrm>
            <a:off x="9650224" y="3919468"/>
            <a:ext cx="295670" cy="1025412"/>
          </a:xfrm>
          <a:custGeom>
            <a:avLst/>
            <a:gdLst>
              <a:gd name="connsiteX0" fmla="*/ 295670 w 295670"/>
              <a:gd name="connsiteY0" fmla="*/ 0 h 906449"/>
              <a:gd name="connsiteX1" fmla="*/ 271816 w 295670"/>
              <a:gd name="connsiteY1" fmla="*/ 87465 h 906449"/>
              <a:gd name="connsiteX2" fmla="*/ 247962 w 295670"/>
              <a:gd name="connsiteY2" fmla="*/ 103367 h 906449"/>
              <a:gd name="connsiteX3" fmla="*/ 247962 w 295670"/>
              <a:gd name="connsiteY3" fmla="*/ 151075 h 906449"/>
              <a:gd name="connsiteX4" fmla="*/ 240011 w 295670"/>
              <a:gd name="connsiteY4" fmla="*/ 246491 h 906449"/>
              <a:gd name="connsiteX5" fmla="*/ 232059 w 295670"/>
              <a:gd name="connsiteY5" fmla="*/ 270345 h 906449"/>
              <a:gd name="connsiteX6" fmla="*/ 208206 w 295670"/>
              <a:gd name="connsiteY6" fmla="*/ 294199 h 906449"/>
              <a:gd name="connsiteX7" fmla="*/ 192303 w 295670"/>
              <a:gd name="connsiteY7" fmla="*/ 349858 h 906449"/>
              <a:gd name="connsiteX8" fmla="*/ 176400 w 295670"/>
              <a:gd name="connsiteY8" fmla="*/ 461176 h 906449"/>
              <a:gd name="connsiteX9" fmla="*/ 144595 w 295670"/>
              <a:gd name="connsiteY9" fmla="*/ 508884 h 906449"/>
              <a:gd name="connsiteX10" fmla="*/ 96887 w 295670"/>
              <a:gd name="connsiteY10" fmla="*/ 524787 h 906449"/>
              <a:gd name="connsiteX11" fmla="*/ 73033 w 295670"/>
              <a:gd name="connsiteY11" fmla="*/ 532738 h 906449"/>
              <a:gd name="connsiteX12" fmla="*/ 49179 w 295670"/>
              <a:gd name="connsiteY12" fmla="*/ 548640 h 906449"/>
              <a:gd name="connsiteX13" fmla="*/ 33277 w 295670"/>
              <a:gd name="connsiteY13" fmla="*/ 596348 h 906449"/>
              <a:gd name="connsiteX14" fmla="*/ 25326 w 295670"/>
              <a:gd name="connsiteY14" fmla="*/ 620202 h 906449"/>
              <a:gd name="connsiteX15" fmla="*/ 33277 w 295670"/>
              <a:gd name="connsiteY15" fmla="*/ 683813 h 906449"/>
              <a:gd name="connsiteX16" fmla="*/ 41228 w 295670"/>
              <a:gd name="connsiteY16" fmla="*/ 739472 h 906449"/>
              <a:gd name="connsiteX17" fmla="*/ 33277 w 295670"/>
              <a:gd name="connsiteY17" fmla="*/ 771277 h 906449"/>
              <a:gd name="connsiteX18" fmla="*/ 9423 w 295670"/>
              <a:gd name="connsiteY18" fmla="*/ 818985 h 906449"/>
              <a:gd name="connsiteX19" fmla="*/ 9423 w 295670"/>
              <a:gd name="connsiteY19" fmla="*/ 866693 h 906449"/>
              <a:gd name="connsiteX20" fmla="*/ 1472 w 295670"/>
              <a:gd name="connsiteY20" fmla="*/ 906449 h 9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670" h="906449">
                <a:moveTo>
                  <a:pt x="295670" y="0"/>
                </a:moveTo>
                <a:cubicBezTo>
                  <a:pt x="290967" y="37629"/>
                  <a:pt x="297590" y="61692"/>
                  <a:pt x="271816" y="87465"/>
                </a:cubicBezTo>
                <a:cubicBezTo>
                  <a:pt x="265059" y="94222"/>
                  <a:pt x="255913" y="98066"/>
                  <a:pt x="247962" y="103367"/>
                </a:cubicBezTo>
                <a:cubicBezTo>
                  <a:pt x="226759" y="166978"/>
                  <a:pt x="247962" y="87464"/>
                  <a:pt x="247962" y="151075"/>
                </a:cubicBezTo>
                <a:cubicBezTo>
                  <a:pt x="247962" y="182991"/>
                  <a:pt x="244229" y="214855"/>
                  <a:pt x="240011" y="246491"/>
                </a:cubicBezTo>
                <a:cubicBezTo>
                  <a:pt x="238903" y="254799"/>
                  <a:pt x="236708" y="263371"/>
                  <a:pt x="232059" y="270345"/>
                </a:cubicBezTo>
                <a:cubicBezTo>
                  <a:pt x="225822" y="279701"/>
                  <a:pt x="216157" y="286248"/>
                  <a:pt x="208206" y="294199"/>
                </a:cubicBezTo>
                <a:cubicBezTo>
                  <a:pt x="202753" y="310556"/>
                  <a:pt x="194522" y="333213"/>
                  <a:pt x="192303" y="349858"/>
                </a:cubicBezTo>
                <a:cubicBezTo>
                  <a:pt x="190897" y="360402"/>
                  <a:pt x="191519" y="433962"/>
                  <a:pt x="176400" y="461176"/>
                </a:cubicBezTo>
                <a:cubicBezTo>
                  <a:pt x="167118" y="477883"/>
                  <a:pt x="162727" y="502840"/>
                  <a:pt x="144595" y="508884"/>
                </a:cubicBezTo>
                <a:lnTo>
                  <a:pt x="96887" y="524787"/>
                </a:lnTo>
                <a:cubicBezTo>
                  <a:pt x="88936" y="527437"/>
                  <a:pt x="80007" y="528089"/>
                  <a:pt x="73033" y="532738"/>
                </a:cubicBezTo>
                <a:lnTo>
                  <a:pt x="49179" y="548640"/>
                </a:lnTo>
                <a:lnTo>
                  <a:pt x="33277" y="596348"/>
                </a:lnTo>
                <a:lnTo>
                  <a:pt x="25326" y="620202"/>
                </a:lnTo>
                <a:cubicBezTo>
                  <a:pt x="27976" y="641406"/>
                  <a:pt x="30453" y="662632"/>
                  <a:pt x="33277" y="683813"/>
                </a:cubicBezTo>
                <a:cubicBezTo>
                  <a:pt x="35754" y="702390"/>
                  <a:pt x="41228" y="720731"/>
                  <a:pt x="41228" y="739472"/>
                </a:cubicBezTo>
                <a:cubicBezTo>
                  <a:pt x="41228" y="750400"/>
                  <a:pt x="36279" y="760770"/>
                  <a:pt x="33277" y="771277"/>
                </a:cubicBezTo>
                <a:cubicBezTo>
                  <a:pt x="25047" y="800083"/>
                  <a:pt x="26848" y="792849"/>
                  <a:pt x="9423" y="818985"/>
                </a:cubicBezTo>
                <a:cubicBezTo>
                  <a:pt x="-11780" y="882596"/>
                  <a:pt x="9423" y="803082"/>
                  <a:pt x="9423" y="866693"/>
                </a:cubicBezTo>
                <a:cubicBezTo>
                  <a:pt x="9423" y="880207"/>
                  <a:pt x="1472" y="906449"/>
                  <a:pt x="1472" y="906449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>
            <a:extLst>
              <a:ext uri="{FF2B5EF4-FFF2-40B4-BE49-F238E27FC236}">
                <a16:creationId xmlns:a16="http://schemas.microsoft.com/office/drawing/2014/main" id="{B881E6CE-9329-9EA1-14D8-938AA93BEAF8}"/>
              </a:ext>
            </a:extLst>
          </p:cNvPr>
          <p:cNvSpPr/>
          <p:nvPr/>
        </p:nvSpPr>
        <p:spPr>
          <a:xfrm>
            <a:off x="9960748" y="3912221"/>
            <a:ext cx="723569" cy="1041620"/>
          </a:xfrm>
          <a:custGeom>
            <a:avLst/>
            <a:gdLst>
              <a:gd name="connsiteX0" fmla="*/ 0 w 723569"/>
              <a:gd name="connsiteY0" fmla="*/ 0 h 1041620"/>
              <a:gd name="connsiteX1" fmla="*/ 47708 w 723569"/>
              <a:gd name="connsiteY1" fmla="*/ 95415 h 1041620"/>
              <a:gd name="connsiteX2" fmla="*/ 55659 w 723569"/>
              <a:gd name="connsiteY2" fmla="*/ 143123 h 1041620"/>
              <a:gd name="connsiteX3" fmla="*/ 103367 w 723569"/>
              <a:gd name="connsiteY3" fmla="*/ 190831 h 1041620"/>
              <a:gd name="connsiteX4" fmla="*/ 127221 w 723569"/>
              <a:gd name="connsiteY4" fmla="*/ 198782 h 1041620"/>
              <a:gd name="connsiteX5" fmla="*/ 166978 w 723569"/>
              <a:gd name="connsiteY5" fmla="*/ 238539 h 1041620"/>
              <a:gd name="connsiteX6" fmla="*/ 214685 w 723569"/>
              <a:gd name="connsiteY6" fmla="*/ 270344 h 1041620"/>
              <a:gd name="connsiteX7" fmla="*/ 278296 w 723569"/>
              <a:gd name="connsiteY7" fmla="*/ 302149 h 1041620"/>
              <a:gd name="connsiteX8" fmla="*/ 294198 w 723569"/>
              <a:gd name="connsiteY8" fmla="*/ 326003 h 1041620"/>
              <a:gd name="connsiteX9" fmla="*/ 365760 w 723569"/>
              <a:gd name="connsiteY9" fmla="*/ 389614 h 1041620"/>
              <a:gd name="connsiteX10" fmla="*/ 389614 w 723569"/>
              <a:gd name="connsiteY10" fmla="*/ 405516 h 1041620"/>
              <a:gd name="connsiteX11" fmla="*/ 397565 w 723569"/>
              <a:gd name="connsiteY11" fmla="*/ 429370 h 1041620"/>
              <a:gd name="connsiteX12" fmla="*/ 405517 w 723569"/>
              <a:gd name="connsiteY12" fmla="*/ 500932 h 1041620"/>
              <a:gd name="connsiteX13" fmla="*/ 421419 w 723569"/>
              <a:gd name="connsiteY13" fmla="*/ 524786 h 1041620"/>
              <a:gd name="connsiteX14" fmla="*/ 469127 w 723569"/>
              <a:gd name="connsiteY14" fmla="*/ 540688 h 1041620"/>
              <a:gd name="connsiteX15" fmla="*/ 485030 w 723569"/>
              <a:gd name="connsiteY15" fmla="*/ 564542 h 1041620"/>
              <a:gd name="connsiteX16" fmla="*/ 508884 w 723569"/>
              <a:gd name="connsiteY16" fmla="*/ 588396 h 1041620"/>
              <a:gd name="connsiteX17" fmla="*/ 516835 w 723569"/>
              <a:gd name="connsiteY17" fmla="*/ 612250 h 1041620"/>
              <a:gd name="connsiteX18" fmla="*/ 532738 w 723569"/>
              <a:gd name="connsiteY18" fmla="*/ 636104 h 1041620"/>
              <a:gd name="connsiteX19" fmla="*/ 540689 w 723569"/>
              <a:gd name="connsiteY19" fmla="*/ 667909 h 1041620"/>
              <a:gd name="connsiteX20" fmla="*/ 580445 w 723569"/>
              <a:gd name="connsiteY20" fmla="*/ 755374 h 1041620"/>
              <a:gd name="connsiteX21" fmla="*/ 612251 w 723569"/>
              <a:gd name="connsiteY21" fmla="*/ 803081 h 1041620"/>
              <a:gd name="connsiteX22" fmla="*/ 636105 w 723569"/>
              <a:gd name="connsiteY22" fmla="*/ 811033 h 1041620"/>
              <a:gd name="connsiteX23" fmla="*/ 683812 w 723569"/>
              <a:gd name="connsiteY23" fmla="*/ 811033 h 1041620"/>
              <a:gd name="connsiteX24" fmla="*/ 691764 w 723569"/>
              <a:gd name="connsiteY24" fmla="*/ 834887 h 1041620"/>
              <a:gd name="connsiteX25" fmla="*/ 699715 w 723569"/>
              <a:gd name="connsiteY25" fmla="*/ 1025718 h 1041620"/>
              <a:gd name="connsiteX26" fmla="*/ 723569 w 723569"/>
              <a:gd name="connsiteY26" fmla="*/ 1041620 h 104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23569" h="1041620">
                <a:moveTo>
                  <a:pt x="0" y="0"/>
                </a:moveTo>
                <a:cubicBezTo>
                  <a:pt x="15903" y="31805"/>
                  <a:pt x="34820" y="62274"/>
                  <a:pt x="47708" y="95415"/>
                </a:cubicBezTo>
                <a:cubicBezTo>
                  <a:pt x="53551" y="110441"/>
                  <a:pt x="49671" y="128154"/>
                  <a:pt x="55659" y="143123"/>
                </a:cubicBezTo>
                <a:cubicBezTo>
                  <a:pt x="63956" y="163865"/>
                  <a:pt x="83840" y="181067"/>
                  <a:pt x="103367" y="190831"/>
                </a:cubicBezTo>
                <a:cubicBezTo>
                  <a:pt x="110864" y="194579"/>
                  <a:pt x="119270" y="196132"/>
                  <a:pt x="127221" y="198782"/>
                </a:cubicBezTo>
                <a:cubicBezTo>
                  <a:pt x="222638" y="262395"/>
                  <a:pt x="82163" y="164325"/>
                  <a:pt x="166978" y="238539"/>
                </a:cubicBezTo>
                <a:cubicBezTo>
                  <a:pt x="181361" y="251125"/>
                  <a:pt x="198091" y="260862"/>
                  <a:pt x="214685" y="270344"/>
                </a:cubicBezTo>
                <a:cubicBezTo>
                  <a:pt x="235268" y="282106"/>
                  <a:pt x="278296" y="302149"/>
                  <a:pt x="278296" y="302149"/>
                </a:cubicBezTo>
                <a:cubicBezTo>
                  <a:pt x="283597" y="310100"/>
                  <a:pt x="287979" y="318747"/>
                  <a:pt x="294198" y="326003"/>
                </a:cubicBezTo>
                <a:cubicBezTo>
                  <a:pt x="315020" y="350295"/>
                  <a:pt x="340313" y="370528"/>
                  <a:pt x="365760" y="389614"/>
                </a:cubicBezTo>
                <a:cubicBezTo>
                  <a:pt x="373405" y="395348"/>
                  <a:pt x="381663" y="400215"/>
                  <a:pt x="389614" y="405516"/>
                </a:cubicBezTo>
                <a:cubicBezTo>
                  <a:pt x="392264" y="413467"/>
                  <a:pt x="396187" y="421103"/>
                  <a:pt x="397565" y="429370"/>
                </a:cubicBezTo>
                <a:cubicBezTo>
                  <a:pt x="401511" y="453044"/>
                  <a:pt x="399696" y="477648"/>
                  <a:pt x="405517" y="500932"/>
                </a:cubicBezTo>
                <a:cubicBezTo>
                  <a:pt x="407835" y="510203"/>
                  <a:pt x="413315" y="519721"/>
                  <a:pt x="421419" y="524786"/>
                </a:cubicBezTo>
                <a:cubicBezTo>
                  <a:pt x="435634" y="533670"/>
                  <a:pt x="469127" y="540688"/>
                  <a:pt x="469127" y="540688"/>
                </a:cubicBezTo>
                <a:cubicBezTo>
                  <a:pt x="474428" y="548639"/>
                  <a:pt x="478912" y="557201"/>
                  <a:pt x="485030" y="564542"/>
                </a:cubicBezTo>
                <a:cubicBezTo>
                  <a:pt x="492229" y="573181"/>
                  <a:pt x="502647" y="579040"/>
                  <a:pt x="508884" y="588396"/>
                </a:cubicBezTo>
                <a:cubicBezTo>
                  <a:pt x="513533" y="595370"/>
                  <a:pt x="513087" y="604753"/>
                  <a:pt x="516835" y="612250"/>
                </a:cubicBezTo>
                <a:cubicBezTo>
                  <a:pt x="521109" y="620797"/>
                  <a:pt x="527437" y="628153"/>
                  <a:pt x="532738" y="636104"/>
                </a:cubicBezTo>
                <a:cubicBezTo>
                  <a:pt x="535388" y="646706"/>
                  <a:pt x="536954" y="657639"/>
                  <a:pt x="540689" y="667909"/>
                </a:cubicBezTo>
                <a:cubicBezTo>
                  <a:pt x="545174" y="680244"/>
                  <a:pt x="569632" y="737353"/>
                  <a:pt x="580445" y="755374"/>
                </a:cubicBezTo>
                <a:cubicBezTo>
                  <a:pt x="590278" y="771763"/>
                  <a:pt x="594119" y="797037"/>
                  <a:pt x="612251" y="803081"/>
                </a:cubicBezTo>
                <a:lnTo>
                  <a:pt x="636105" y="811033"/>
                </a:lnTo>
                <a:cubicBezTo>
                  <a:pt x="652009" y="805731"/>
                  <a:pt x="667908" y="795129"/>
                  <a:pt x="683812" y="811033"/>
                </a:cubicBezTo>
                <a:cubicBezTo>
                  <a:pt x="689739" y="816960"/>
                  <a:pt x="689113" y="826936"/>
                  <a:pt x="691764" y="834887"/>
                </a:cubicBezTo>
                <a:cubicBezTo>
                  <a:pt x="694414" y="898497"/>
                  <a:pt x="690034" y="962793"/>
                  <a:pt x="699715" y="1025718"/>
                </a:cubicBezTo>
                <a:cubicBezTo>
                  <a:pt x="701168" y="1035163"/>
                  <a:pt x="723569" y="1041620"/>
                  <a:pt x="723569" y="104162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94">
            <a:extLst>
              <a:ext uri="{FF2B5EF4-FFF2-40B4-BE49-F238E27FC236}">
                <a16:creationId xmlns:a16="http://schemas.microsoft.com/office/drawing/2014/main" id="{AD230414-F734-B66B-CE8F-1607C7259E9A}"/>
              </a:ext>
            </a:extLst>
          </p:cNvPr>
          <p:cNvSpPr/>
          <p:nvPr/>
        </p:nvSpPr>
        <p:spPr>
          <a:xfrm>
            <a:off x="9125765" y="3912221"/>
            <a:ext cx="803177" cy="904768"/>
          </a:xfrm>
          <a:custGeom>
            <a:avLst/>
            <a:gdLst>
              <a:gd name="connsiteX0" fmla="*/ 803082 w 803082"/>
              <a:gd name="connsiteY0" fmla="*/ 0 h 914980"/>
              <a:gd name="connsiteX1" fmla="*/ 763325 w 803082"/>
              <a:gd name="connsiteY1" fmla="*/ 15902 h 914980"/>
              <a:gd name="connsiteX2" fmla="*/ 747423 w 803082"/>
              <a:gd name="connsiteY2" fmla="*/ 39756 h 914980"/>
              <a:gd name="connsiteX3" fmla="*/ 723569 w 803082"/>
              <a:gd name="connsiteY3" fmla="*/ 87464 h 914980"/>
              <a:gd name="connsiteX4" fmla="*/ 699715 w 803082"/>
              <a:gd name="connsiteY4" fmla="*/ 95415 h 914980"/>
              <a:gd name="connsiteX5" fmla="*/ 580445 w 803082"/>
              <a:gd name="connsiteY5" fmla="*/ 103367 h 914980"/>
              <a:gd name="connsiteX6" fmla="*/ 564543 w 803082"/>
              <a:gd name="connsiteY6" fmla="*/ 127220 h 914980"/>
              <a:gd name="connsiteX7" fmla="*/ 540689 w 803082"/>
              <a:gd name="connsiteY7" fmla="*/ 206734 h 914980"/>
              <a:gd name="connsiteX8" fmla="*/ 548640 w 803082"/>
              <a:gd name="connsiteY8" fmla="*/ 278295 h 914980"/>
              <a:gd name="connsiteX9" fmla="*/ 508884 w 803082"/>
              <a:gd name="connsiteY9" fmla="*/ 349857 h 914980"/>
              <a:gd name="connsiteX10" fmla="*/ 492981 w 803082"/>
              <a:gd name="connsiteY10" fmla="*/ 373711 h 914980"/>
              <a:gd name="connsiteX11" fmla="*/ 477079 w 803082"/>
              <a:gd name="connsiteY11" fmla="*/ 397565 h 914980"/>
              <a:gd name="connsiteX12" fmla="*/ 445273 w 803082"/>
              <a:gd name="connsiteY12" fmla="*/ 421419 h 914980"/>
              <a:gd name="connsiteX13" fmla="*/ 413468 w 803082"/>
              <a:gd name="connsiteY13" fmla="*/ 469127 h 914980"/>
              <a:gd name="connsiteX14" fmla="*/ 365760 w 803082"/>
              <a:gd name="connsiteY14" fmla="*/ 485029 h 914980"/>
              <a:gd name="connsiteX15" fmla="*/ 341906 w 803082"/>
              <a:gd name="connsiteY15" fmla="*/ 500932 h 914980"/>
              <a:gd name="connsiteX16" fmla="*/ 310101 w 803082"/>
              <a:gd name="connsiteY16" fmla="*/ 548640 h 914980"/>
              <a:gd name="connsiteX17" fmla="*/ 294199 w 803082"/>
              <a:gd name="connsiteY17" fmla="*/ 572494 h 914980"/>
              <a:gd name="connsiteX18" fmla="*/ 222637 w 803082"/>
              <a:gd name="connsiteY18" fmla="*/ 628153 h 914980"/>
              <a:gd name="connsiteX19" fmla="*/ 198783 w 803082"/>
              <a:gd name="connsiteY19" fmla="*/ 636104 h 914980"/>
              <a:gd name="connsiteX20" fmla="*/ 151075 w 803082"/>
              <a:gd name="connsiteY20" fmla="*/ 659958 h 914980"/>
              <a:gd name="connsiteX21" fmla="*/ 103367 w 803082"/>
              <a:gd name="connsiteY21" fmla="*/ 699714 h 914980"/>
              <a:gd name="connsiteX22" fmla="*/ 95416 w 803082"/>
              <a:gd name="connsiteY22" fmla="*/ 818984 h 914980"/>
              <a:gd name="connsiteX23" fmla="*/ 87465 w 803082"/>
              <a:gd name="connsiteY23" fmla="*/ 842838 h 914980"/>
              <a:gd name="connsiteX24" fmla="*/ 63611 w 803082"/>
              <a:gd name="connsiteY24" fmla="*/ 858740 h 914980"/>
              <a:gd name="connsiteX25" fmla="*/ 23854 w 803082"/>
              <a:gd name="connsiteY25" fmla="*/ 914400 h 914980"/>
              <a:gd name="connsiteX26" fmla="*/ 0 w 803082"/>
              <a:gd name="connsiteY26" fmla="*/ 914400 h 91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803082" h="914980">
                <a:moveTo>
                  <a:pt x="803082" y="0"/>
                </a:moveTo>
                <a:cubicBezTo>
                  <a:pt x="789830" y="5301"/>
                  <a:pt x="774940" y="7606"/>
                  <a:pt x="763325" y="15902"/>
                </a:cubicBezTo>
                <a:cubicBezTo>
                  <a:pt x="755549" y="21456"/>
                  <a:pt x="751697" y="31209"/>
                  <a:pt x="747423" y="39756"/>
                </a:cubicBezTo>
                <a:cubicBezTo>
                  <a:pt x="737820" y="58963"/>
                  <a:pt x="742559" y="72272"/>
                  <a:pt x="723569" y="87464"/>
                </a:cubicBezTo>
                <a:cubicBezTo>
                  <a:pt x="717024" y="92700"/>
                  <a:pt x="707666" y="92765"/>
                  <a:pt x="699715" y="95415"/>
                </a:cubicBezTo>
                <a:cubicBezTo>
                  <a:pt x="649694" y="88269"/>
                  <a:pt x="630430" y="78375"/>
                  <a:pt x="580445" y="103367"/>
                </a:cubicBezTo>
                <a:cubicBezTo>
                  <a:pt x="571898" y="107640"/>
                  <a:pt x="569844" y="119269"/>
                  <a:pt x="564543" y="127220"/>
                </a:cubicBezTo>
                <a:cubicBezTo>
                  <a:pt x="545184" y="185295"/>
                  <a:pt x="552705" y="158666"/>
                  <a:pt x="540689" y="206734"/>
                </a:cubicBezTo>
                <a:cubicBezTo>
                  <a:pt x="543339" y="230588"/>
                  <a:pt x="548640" y="254295"/>
                  <a:pt x="548640" y="278295"/>
                </a:cubicBezTo>
                <a:cubicBezTo>
                  <a:pt x="548640" y="299289"/>
                  <a:pt x="513425" y="343045"/>
                  <a:pt x="508884" y="349857"/>
                </a:cubicBezTo>
                <a:lnTo>
                  <a:pt x="492981" y="373711"/>
                </a:lnTo>
                <a:cubicBezTo>
                  <a:pt x="487680" y="381662"/>
                  <a:pt x="484724" y="391831"/>
                  <a:pt x="477079" y="397565"/>
                </a:cubicBezTo>
                <a:lnTo>
                  <a:pt x="445273" y="421419"/>
                </a:lnTo>
                <a:cubicBezTo>
                  <a:pt x="434671" y="437322"/>
                  <a:pt x="431600" y="463083"/>
                  <a:pt x="413468" y="469127"/>
                </a:cubicBezTo>
                <a:lnTo>
                  <a:pt x="365760" y="485029"/>
                </a:lnTo>
                <a:cubicBezTo>
                  <a:pt x="357809" y="490330"/>
                  <a:pt x="348199" y="493740"/>
                  <a:pt x="341906" y="500932"/>
                </a:cubicBezTo>
                <a:cubicBezTo>
                  <a:pt x="329320" y="515316"/>
                  <a:pt x="320703" y="532737"/>
                  <a:pt x="310101" y="548640"/>
                </a:cubicBezTo>
                <a:cubicBezTo>
                  <a:pt x="304800" y="556591"/>
                  <a:pt x="300956" y="565737"/>
                  <a:pt x="294199" y="572494"/>
                </a:cubicBezTo>
                <a:cubicBezTo>
                  <a:pt x="273618" y="593074"/>
                  <a:pt x="251165" y="618644"/>
                  <a:pt x="222637" y="628153"/>
                </a:cubicBezTo>
                <a:lnTo>
                  <a:pt x="198783" y="636104"/>
                </a:lnTo>
                <a:cubicBezTo>
                  <a:pt x="130430" y="681674"/>
                  <a:pt x="216907" y="627044"/>
                  <a:pt x="151075" y="659958"/>
                </a:cubicBezTo>
                <a:cubicBezTo>
                  <a:pt x="128934" y="671028"/>
                  <a:pt x="120953" y="682128"/>
                  <a:pt x="103367" y="699714"/>
                </a:cubicBezTo>
                <a:cubicBezTo>
                  <a:pt x="113170" y="787938"/>
                  <a:pt x="118909" y="748506"/>
                  <a:pt x="95416" y="818984"/>
                </a:cubicBezTo>
                <a:cubicBezTo>
                  <a:pt x="92766" y="826935"/>
                  <a:pt x="94439" y="838189"/>
                  <a:pt x="87465" y="842838"/>
                </a:cubicBezTo>
                <a:lnTo>
                  <a:pt x="63611" y="858740"/>
                </a:lnTo>
                <a:cubicBezTo>
                  <a:pt x="49735" y="900366"/>
                  <a:pt x="61272" y="908163"/>
                  <a:pt x="23854" y="914400"/>
                </a:cubicBezTo>
                <a:cubicBezTo>
                  <a:pt x="16011" y="915707"/>
                  <a:pt x="7951" y="914400"/>
                  <a:pt x="0" y="91440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2750D3F-17B5-B791-0B71-F605E7ADCFE3}"/>
              </a:ext>
            </a:extLst>
          </p:cNvPr>
          <p:cNvCxnSpPr>
            <a:cxnSpLocks/>
          </p:cNvCxnSpPr>
          <p:nvPr/>
        </p:nvCxnSpPr>
        <p:spPr>
          <a:xfrm>
            <a:off x="9650224" y="4944880"/>
            <a:ext cx="0" cy="7092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 96">
            <a:extLst>
              <a:ext uri="{FF2B5EF4-FFF2-40B4-BE49-F238E27FC236}">
                <a16:creationId xmlns:a16="http://schemas.microsoft.com/office/drawing/2014/main" id="{AD994235-E89A-E51C-3704-D3D4DE88A593}"/>
              </a:ext>
            </a:extLst>
          </p:cNvPr>
          <p:cNvSpPr/>
          <p:nvPr/>
        </p:nvSpPr>
        <p:spPr>
          <a:xfrm>
            <a:off x="9530885" y="5640769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1D4C001-C61A-6713-0B97-7E8D1456DDE1}"/>
              </a:ext>
            </a:extLst>
          </p:cNvPr>
          <p:cNvCxnSpPr>
            <a:cxnSpLocks/>
          </p:cNvCxnSpPr>
          <p:nvPr/>
        </p:nvCxnSpPr>
        <p:spPr>
          <a:xfrm>
            <a:off x="10669316" y="4955361"/>
            <a:ext cx="0" cy="7092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reeform 98">
            <a:extLst>
              <a:ext uri="{FF2B5EF4-FFF2-40B4-BE49-F238E27FC236}">
                <a16:creationId xmlns:a16="http://schemas.microsoft.com/office/drawing/2014/main" id="{8B8016A3-EAA9-241D-91CA-FBBE6DB9AEE1}"/>
              </a:ext>
            </a:extLst>
          </p:cNvPr>
          <p:cNvSpPr/>
          <p:nvPr/>
        </p:nvSpPr>
        <p:spPr>
          <a:xfrm>
            <a:off x="760451" y="2612035"/>
            <a:ext cx="45719" cy="152289"/>
          </a:xfrm>
          <a:custGeom>
            <a:avLst/>
            <a:gdLst>
              <a:gd name="connsiteX0" fmla="*/ 23917 w 32100"/>
              <a:gd name="connsiteY0" fmla="*/ 0 h 182880"/>
              <a:gd name="connsiteX1" fmla="*/ 63 w 32100"/>
              <a:gd name="connsiteY1" fmla="*/ 39756 h 182880"/>
              <a:gd name="connsiteX2" fmla="*/ 15966 w 32100"/>
              <a:gd name="connsiteY2" fmla="*/ 63610 h 182880"/>
              <a:gd name="connsiteX3" fmla="*/ 8015 w 32100"/>
              <a:gd name="connsiteY3" fmla="*/ 95415 h 182880"/>
              <a:gd name="connsiteX4" fmla="*/ 31869 w 32100"/>
              <a:gd name="connsiteY4" fmla="*/ 174928 h 182880"/>
              <a:gd name="connsiteX5" fmla="*/ 31869 w 32100"/>
              <a:gd name="connsiteY5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00" h="182880">
                <a:moveTo>
                  <a:pt x="23917" y="0"/>
                </a:moveTo>
                <a:cubicBezTo>
                  <a:pt x="15966" y="13252"/>
                  <a:pt x="1980" y="24421"/>
                  <a:pt x="63" y="39756"/>
                </a:cubicBezTo>
                <a:cubicBezTo>
                  <a:pt x="-1122" y="49239"/>
                  <a:pt x="14614" y="54150"/>
                  <a:pt x="15966" y="63610"/>
                </a:cubicBezTo>
                <a:cubicBezTo>
                  <a:pt x="17512" y="74428"/>
                  <a:pt x="10665" y="84813"/>
                  <a:pt x="8015" y="95415"/>
                </a:cubicBezTo>
                <a:cubicBezTo>
                  <a:pt x="18153" y="125830"/>
                  <a:pt x="25862" y="144893"/>
                  <a:pt x="31869" y="174928"/>
                </a:cubicBezTo>
                <a:cubicBezTo>
                  <a:pt x="32389" y="177527"/>
                  <a:pt x="31869" y="180229"/>
                  <a:pt x="31869" y="18288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2727F1F4-E6DD-8BC6-4A29-23630805DD4A}"/>
              </a:ext>
            </a:extLst>
          </p:cNvPr>
          <p:cNvCxnSpPr>
            <a:cxnSpLocks/>
          </p:cNvCxnSpPr>
          <p:nvPr/>
        </p:nvCxnSpPr>
        <p:spPr>
          <a:xfrm flipH="1">
            <a:off x="1633865" y="4373833"/>
            <a:ext cx="703102" cy="213175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>
            <a:extLst>
              <a:ext uri="{FF2B5EF4-FFF2-40B4-BE49-F238E27FC236}">
                <a16:creationId xmlns:a16="http://schemas.microsoft.com/office/drawing/2014/main" id="{04A8B838-4053-D186-BDED-8F539E597EDB}"/>
              </a:ext>
            </a:extLst>
          </p:cNvPr>
          <p:cNvSpPr/>
          <p:nvPr/>
        </p:nvSpPr>
        <p:spPr>
          <a:xfrm>
            <a:off x="1235005" y="4977688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BB3A13FF-33BD-26B3-DC00-CB8F44013358}"/>
              </a:ext>
            </a:extLst>
          </p:cNvPr>
          <p:cNvCxnSpPr/>
          <p:nvPr/>
        </p:nvCxnSpPr>
        <p:spPr>
          <a:xfrm>
            <a:off x="1906866" y="4991800"/>
            <a:ext cx="0" cy="644596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B1F325EE-4DF0-BC2B-CDFE-14B5E34B1AC7}"/>
              </a:ext>
            </a:extLst>
          </p:cNvPr>
          <p:cNvCxnSpPr>
            <a:cxnSpLocks/>
            <a:stCxn id="69" idx="2"/>
          </p:cNvCxnSpPr>
          <p:nvPr/>
        </p:nvCxnSpPr>
        <p:spPr>
          <a:xfrm>
            <a:off x="2013307" y="4996512"/>
            <a:ext cx="5413" cy="35364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9059CC0-C44F-BACB-51D8-FD5C1D6F82BC}"/>
              </a:ext>
            </a:extLst>
          </p:cNvPr>
          <p:cNvCxnSpPr>
            <a:cxnSpLocks/>
          </p:cNvCxnSpPr>
          <p:nvPr/>
        </p:nvCxnSpPr>
        <p:spPr>
          <a:xfrm>
            <a:off x="2059822" y="4995548"/>
            <a:ext cx="0" cy="232233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C3B086C-909E-FF36-516A-B317215FA732}"/>
              </a:ext>
            </a:extLst>
          </p:cNvPr>
          <p:cNvCxnSpPr>
            <a:cxnSpLocks/>
          </p:cNvCxnSpPr>
          <p:nvPr/>
        </p:nvCxnSpPr>
        <p:spPr>
          <a:xfrm>
            <a:off x="1985416" y="4995548"/>
            <a:ext cx="0" cy="44740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CB211E3-05BC-7AF9-DEEB-E180C051C053}"/>
              </a:ext>
            </a:extLst>
          </p:cNvPr>
          <p:cNvCxnSpPr/>
          <p:nvPr/>
        </p:nvCxnSpPr>
        <p:spPr>
          <a:xfrm>
            <a:off x="1351031" y="4343026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5D1C61AD-7D02-CA00-B5C0-166262AF1196}"/>
              </a:ext>
            </a:extLst>
          </p:cNvPr>
          <p:cNvCxnSpPr>
            <a:cxnSpLocks/>
          </p:cNvCxnSpPr>
          <p:nvPr/>
        </p:nvCxnSpPr>
        <p:spPr>
          <a:xfrm>
            <a:off x="884137" y="2882790"/>
            <a:ext cx="0" cy="15629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BE3C76F9-3C20-B136-5BEE-7300F6E37181}"/>
              </a:ext>
            </a:extLst>
          </p:cNvPr>
          <p:cNvSpPr txBox="1"/>
          <p:nvPr/>
        </p:nvSpPr>
        <p:spPr>
          <a:xfrm>
            <a:off x="1208934" y="2780214"/>
            <a:ext cx="173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Hole trajectories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0787F035-64EE-1EE6-05ED-FAA1FE27E85C}"/>
              </a:ext>
            </a:extLst>
          </p:cNvPr>
          <p:cNvCxnSpPr>
            <a:cxnSpLocks/>
          </p:cNvCxnSpPr>
          <p:nvPr/>
        </p:nvCxnSpPr>
        <p:spPr>
          <a:xfrm flipH="1">
            <a:off x="4583783" y="4361117"/>
            <a:ext cx="703102" cy="213175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64A3F40-90B9-99ED-4675-08185C5C9647}"/>
              </a:ext>
            </a:extLst>
          </p:cNvPr>
          <p:cNvCxnSpPr>
            <a:cxnSpLocks/>
          </p:cNvCxnSpPr>
          <p:nvPr/>
        </p:nvCxnSpPr>
        <p:spPr>
          <a:xfrm>
            <a:off x="5074771" y="5007232"/>
            <a:ext cx="0" cy="66912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8DC7D878-ADD2-4B63-34F3-A99201AC2A54}"/>
              </a:ext>
            </a:extLst>
          </p:cNvPr>
          <p:cNvCxnSpPr>
            <a:cxnSpLocks/>
          </p:cNvCxnSpPr>
          <p:nvPr/>
        </p:nvCxnSpPr>
        <p:spPr>
          <a:xfrm>
            <a:off x="4961318" y="5361818"/>
            <a:ext cx="0" cy="29726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FA66E38-8C19-DA6E-9B3B-BC8642A0FE14}"/>
              </a:ext>
            </a:extLst>
          </p:cNvPr>
          <p:cNvCxnSpPr>
            <a:cxnSpLocks/>
          </p:cNvCxnSpPr>
          <p:nvPr/>
        </p:nvCxnSpPr>
        <p:spPr>
          <a:xfrm>
            <a:off x="4927444" y="5442956"/>
            <a:ext cx="0" cy="2322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3328FCFA-2D70-98A4-DD39-EE9AAAEEF9C7}"/>
              </a:ext>
            </a:extLst>
          </p:cNvPr>
          <p:cNvSpPr/>
          <p:nvPr/>
        </p:nvSpPr>
        <p:spPr>
          <a:xfrm>
            <a:off x="4853518" y="5641232"/>
            <a:ext cx="364643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5A86853-30D7-F8FE-6AEB-23BD007AC02D}"/>
              </a:ext>
            </a:extLst>
          </p:cNvPr>
          <p:cNvCxnSpPr>
            <a:cxnSpLocks/>
          </p:cNvCxnSpPr>
          <p:nvPr/>
        </p:nvCxnSpPr>
        <p:spPr>
          <a:xfrm flipV="1">
            <a:off x="5002155" y="5223755"/>
            <a:ext cx="0" cy="4280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B3AD2AE-3AF6-E9E9-AE6A-8AD92012D5DD}"/>
              </a:ext>
            </a:extLst>
          </p:cNvPr>
          <p:cNvCxnSpPr>
            <a:cxnSpLocks/>
          </p:cNvCxnSpPr>
          <p:nvPr/>
        </p:nvCxnSpPr>
        <p:spPr>
          <a:xfrm>
            <a:off x="6861249" y="5016162"/>
            <a:ext cx="0" cy="63566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378B2A9-CB58-F648-640E-D44B02F33516}"/>
              </a:ext>
            </a:extLst>
          </p:cNvPr>
          <p:cNvCxnSpPr>
            <a:cxnSpLocks/>
          </p:cNvCxnSpPr>
          <p:nvPr/>
        </p:nvCxnSpPr>
        <p:spPr>
          <a:xfrm>
            <a:off x="6747796" y="5370748"/>
            <a:ext cx="0" cy="29726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537BF21-1BF0-5483-D2C7-472AB8350517}"/>
              </a:ext>
            </a:extLst>
          </p:cNvPr>
          <p:cNvCxnSpPr>
            <a:cxnSpLocks/>
          </p:cNvCxnSpPr>
          <p:nvPr/>
        </p:nvCxnSpPr>
        <p:spPr>
          <a:xfrm>
            <a:off x="6713922" y="5451886"/>
            <a:ext cx="0" cy="2322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8F28ADF-7B67-5485-2526-B61B2F7E48A9}"/>
              </a:ext>
            </a:extLst>
          </p:cNvPr>
          <p:cNvCxnSpPr>
            <a:cxnSpLocks/>
          </p:cNvCxnSpPr>
          <p:nvPr/>
        </p:nvCxnSpPr>
        <p:spPr>
          <a:xfrm flipV="1">
            <a:off x="6788633" y="5232685"/>
            <a:ext cx="0" cy="4280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>
            <a:extLst>
              <a:ext uri="{FF2B5EF4-FFF2-40B4-BE49-F238E27FC236}">
                <a16:creationId xmlns:a16="http://schemas.microsoft.com/office/drawing/2014/main" id="{015142DB-3E88-9163-4176-4934B6D89D41}"/>
              </a:ext>
            </a:extLst>
          </p:cNvPr>
          <p:cNvSpPr/>
          <p:nvPr/>
        </p:nvSpPr>
        <p:spPr>
          <a:xfrm>
            <a:off x="6606581" y="5641232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793C423-7FAC-FB81-13C2-2BE8BFBCC7EE}"/>
              </a:ext>
            </a:extLst>
          </p:cNvPr>
          <p:cNvSpPr txBox="1"/>
          <p:nvPr/>
        </p:nvSpPr>
        <p:spPr>
          <a:xfrm>
            <a:off x="9280685" y="2071280"/>
            <a:ext cx="249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Even dark matter search</a:t>
            </a:r>
          </a:p>
        </p:txBody>
      </p:sp>
      <p:sp>
        <p:nvSpPr>
          <p:cNvPr id="3" name="Shape 0">
            <a:extLst>
              <a:ext uri="{FF2B5EF4-FFF2-40B4-BE49-F238E27FC236}">
                <a16:creationId xmlns:a16="http://schemas.microsoft.com/office/drawing/2014/main" id="{F21990B6-F231-B444-5D70-63413D35687F}"/>
              </a:ext>
            </a:extLst>
          </p:cNvPr>
          <p:cNvSpPr/>
          <p:nvPr/>
        </p:nvSpPr>
        <p:spPr>
          <a:xfrm>
            <a:off x="1569057" y="146939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D0C88EB9-4E7B-15E8-B514-C5D60B9D894D}"/>
              </a:ext>
            </a:extLst>
          </p:cNvPr>
          <p:cNvSpPr/>
          <p:nvPr/>
        </p:nvSpPr>
        <p:spPr>
          <a:xfrm>
            <a:off x="1815945" y="37211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WP1/WG1 – silicon photo-detector electronics integration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18589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D7C64-DFFE-11D0-5C47-FBDF2B48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Canada FCC and photo-detectors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B99A3-0BFB-31A4-7A01-2E6E3D42A4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Canadian effort can no longer be sustained only by astro-particle physics</a:t>
            </a:r>
          </a:p>
          <a:p>
            <a:r>
              <a:rPr lang="en-US" dirty="0"/>
              <a:t>Both TRIUMF and Sherbrooke are drifting to applied projects</a:t>
            </a:r>
          </a:p>
          <a:p>
            <a:pPr lvl="1"/>
            <a:r>
              <a:rPr lang="en-US" dirty="0"/>
              <a:t>Neutron imaging. Sherbrooke - ORNL</a:t>
            </a:r>
          </a:p>
          <a:p>
            <a:pPr lvl="1"/>
            <a:r>
              <a:rPr lang="en-US" dirty="0"/>
              <a:t>Air analysis. TRIUMF – </a:t>
            </a:r>
            <a:r>
              <a:rPr lang="en-US" dirty="0" err="1"/>
              <a:t>SenseNet</a:t>
            </a:r>
            <a:endParaRPr lang="en-US" dirty="0"/>
          </a:p>
          <a:p>
            <a:pPr lvl="1"/>
            <a:r>
              <a:rPr lang="en-US" dirty="0"/>
              <a:t>Neutron spectrometry. TRIUMF – General Fusion</a:t>
            </a:r>
          </a:p>
          <a:p>
            <a:pPr lvl="1"/>
            <a:r>
              <a:rPr lang="en-US" dirty="0"/>
              <a:t>Expansion through non NSERC SAP grants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AA9582-1CFD-72C4-11CB-64D73689261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Canada photo-detector effort needs FCC interest</a:t>
            </a:r>
          </a:p>
          <a:p>
            <a:pPr lvl="1"/>
            <a:r>
              <a:rPr lang="en-US" dirty="0"/>
              <a:t>DRD4 is LHCB biased. About 50% of the community</a:t>
            </a:r>
          </a:p>
          <a:p>
            <a:pPr lvl="1"/>
            <a:r>
              <a:rPr lang="en-US" dirty="0"/>
              <a:t>And DRD4 is also fibers, optics,…</a:t>
            </a:r>
          </a:p>
          <a:p>
            <a:r>
              <a:rPr lang="en-US" dirty="0"/>
              <a:t>Canada has very strong industrial assets in photonic</a:t>
            </a:r>
          </a:p>
          <a:p>
            <a:pPr lvl="1"/>
            <a:r>
              <a:rPr lang="en-US" dirty="0"/>
              <a:t>Teledyne-MEMS</a:t>
            </a:r>
          </a:p>
          <a:p>
            <a:pPr lvl="1"/>
            <a:r>
              <a:rPr lang="en-US" dirty="0"/>
              <a:t>And broad industry</a:t>
            </a:r>
          </a:p>
          <a:p>
            <a:r>
              <a:rPr lang="en-US" dirty="0"/>
              <a:t>Strong opportunity to catch up with industry if we can create critical mass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0E49D-0A1B-2B23-6323-CA50EA7D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14</a:t>
            </a:fld>
            <a:endParaRPr lang="de-DE"/>
          </a:p>
        </p:txBody>
      </p:sp>
      <p:sp>
        <p:nvSpPr>
          <p:cNvPr id="6" name="Shape 0">
            <a:extLst>
              <a:ext uri="{FF2B5EF4-FFF2-40B4-BE49-F238E27FC236}">
                <a16:creationId xmlns:a16="http://schemas.microsoft.com/office/drawing/2014/main" id="{9C685D3C-1CEF-A79B-AC83-FD3E1F10829C}"/>
              </a:ext>
            </a:extLst>
          </p:cNvPr>
          <p:cNvSpPr/>
          <p:nvPr/>
        </p:nvSpPr>
        <p:spPr>
          <a:xfrm>
            <a:off x="1569057" y="146939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7" name="Text 1">
            <a:extLst>
              <a:ext uri="{FF2B5EF4-FFF2-40B4-BE49-F238E27FC236}">
                <a16:creationId xmlns:a16="http://schemas.microsoft.com/office/drawing/2014/main" id="{87B6B9A2-3B30-5CA9-4526-1173BAE244BC}"/>
              </a:ext>
            </a:extLst>
          </p:cNvPr>
          <p:cNvSpPr/>
          <p:nvPr/>
        </p:nvSpPr>
        <p:spPr>
          <a:xfrm>
            <a:off x="1815945" y="37211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Conclusion - outlook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18325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719DD62-716C-8C28-233D-7EBDEF3F3D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Merci / Thank you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C1DA8C4C-BD03-2BAC-B2AE-9C448F3E8E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85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13">
            <a:extLst>
              <a:ext uri="{FF2B5EF4-FFF2-40B4-BE49-F238E27FC236}">
                <a16:creationId xmlns:a16="http://schemas.microsoft.com/office/drawing/2014/main" id="{48113026-1991-2672-6A26-CC29061ACA64}"/>
              </a:ext>
            </a:extLst>
          </p:cNvPr>
          <p:cNvSpPr/>
          <p:nvPr/>
        </p:nvSpPr>
        <p:spPr>
          <a:xfrm>
            <a:off x="548640" y="6437376"/>
            <a:ext cx="8229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90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CAP 2026</a:t>
            </a:r>
            <a:r>
              <a:rPr lang="en-US" sz="900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 ·   DRD4 photodetector R&amp;D for the FCC</a:t>
            </a:r>
            <a:endParaRPr lang="en-US" sz="9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ED00FE-B1B1-B9CB-AD4E-72FF5D66E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84" y="500062"/>
            <a:ext cx="9682038" cy="1325563"/>
          </a:xfrm>
        </p:spPr>
        <p:txBody>
          <a:bodyPr>
            <a:normAutofit/>
          </a:bodyPr>
          <a:lstStyle/>
          <a:p>
            <a:r>
              <a:rPr lang="en-GB" dirty="0"/>
              <a:t>State of the art Ring Imaging Cerenkov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74E406-737E-C293-0AC1-49232D75B6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059" r="24986" b="5098"/>
          <a:stretch>
            <a:fillRect/>
          </a:stretch>
        </p:blipFill>
        <p:spPr>
          <a:xfrm>
            <a:off x="4693820" y="2583427"/>
            <a:ext cx="3269136" cy="3643143"/>
          </a:xfrm>
          <a:prstGeom prst="rect">
            <a:avLst/>
          </a:prstGeom>
        </p:spPr>
      </p:pic>
      <p:pic>
        <p:nvPicPr>
          <p:cNvPr id="12" name="Picture 11" descr="A diagram of a circle&#10;&#10;AI-generated content may be incorrect.">
            <a:extLst>
              <a:ext uri="{FF2B5EF4-FFF2-40B4-BE49-F238E27FC236}">
                <a16:creationId xmlns:a16="http://schemas.microsoft.com/office/drawing/2014/main" id="{BE1B76C8-59D4-3275-7B7A-B86C05FEF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589" y="4178527"/>
            <a:ext cx="2839974" cy="2679473"/>
          </a:xfrm>
          <a:prstGeom prst="rect">
            <a:avLst/>
          </a:prstGeom>
        </p:spPr>
      </p:pic>
      <p:pic>
        <p:nvPicPr>
          <p:cNvPr id="9" name="Picture 8" descr="A diagram of a machine&#10;&#10;AI-generated content may be incorrect.">
            <a:extLst>
              <a:ext uri="{FF2B5EF4-FFF2-40B4-BE49-F238E27FC236}">
                <a16:creationId xmlns:a16="http://schemas.microsoft.com/office/drawing/2014/main" id="{D3C254E0-2E15-7FF3-D4E2-BC743EB221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7315" y="0"/>
            <a:ext cx="3534685" cy="42866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EE520A-F279-3EEF-469A-CEE41EDDDC07}"/>
              </a:ext>
            </a:extLst>
          </p:cNvPr>
          <p:cNvSpPr txBox="1"/>
          <p:nvPr/>
        </p:nvSpPr>
        <p:spPr>
          <a:xfrm>
            <a:off x="6970695" y="2221427"/>
            <a:ext cx="1946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R. </a:t>
            </a:r>
            <a:r>
              <a:rPr lang="en-US" sz="1000" dirty="0" err="1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Preghenella</a:t>
            </a:r>
            <a:r>
              <a:rPr lang="en-US" sz="1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 (INFN Bologna)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E68E1-CD96-D006-E5F6-9CE4BD8B8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078357" cy="4351338"/>
          </a:xfrm>
        </p:spPr>
        <p:txBody>
          <a:bodyPr/>
          <a:lstStyle/>
          <a:p>
            <a:r>
              <a:rPr lang="en-US" sz="2000" dirty="0"/>
              <a:t>Dual RICH (</a:t>
            </a:r>
            <a:r>
              <a:rPr lang="en-US" sz="2000" dirty="0" err="1"/>
              <a:t>dRICH</a:t>
            </a:r>
            <a:r>
              <a:rPr lang="en-US" sz="2000" dirty="0"/>
              <a:t>) detector with </a:t>
            </a:r>
            <a:r>
              <a:rPr lang="en-US" sz="2000" dirty="0" err="1"/>
              <a:t>SiPM</a:t>
            </a:r>
            <a:r>
              <a:rPr lang="en-US" sz="2000" dirty="0"/>
              <a:t> for </a:t>
            </a:r>
            <a:r>
              <a:rPr lang="en-US" sz="2000" dirty="0" err="1"/>
              <a:t>ePIC</a:t>
            </a:r>
            <a:r>
              <a:rPr lang="en-US" sz="2000" dirty="0"/>
              <a:t> (EIC)</a:t>
            </a:r>
          </a:p>
          <a:p>
            <a:pPr lvl="1"/>
            <a:r>
              <a:rPr lang="en-US" sz="1800" dirty="0"/>
              <a:t>2 radiators: aerogel (n ~ 1.02) and C2F6 (n ~ 1.0008)</a:t>
            </a:r>
          </a:p>
          <a:p>
            <a:pPr lvl="1"/>
            <a:r>
              <a:rPr lang="en-US" sz="1800" dirty="0"/>
              <a:t>4</a:t>
            </a:r>
            <a:r>
              <a:rPr lang="en-GB" sz="1800" dirty="0"/>
              <a:t>×</a:t>
            </a:r>
            <a:r>
              <a:rPr lang="en-US" sz="1800" dirty="0"/>
              <a:t> matrix Hamamatsu (8</a:t>
            </a:r>
            <a:r>
              <a:rPr lang="en-GB" sz="1800" dirty="0"/>
              <a:t>×</a:t>
            </a:r>
            <a:r>
              <a:rPr lang="en-US" sz="1800" dirty="0"/>
              <a:t>8 S13361</a:t>
            </a:r>
            <a:endParaRPr lang="en-US" sz="1800" dirty="0">
              <a:solidFill>
                <a:srgbClr val="0432FF"/>
              </a:solidFill>
            </a:endParaRPr>
          </a:p>
          <a:p>
            <a:pPr lvl="1"/>
            <a:r>
              <a:rPr lang="en-US" sz="1800" dirty="0"/>
              <a:t>Read-out board with front-end chip (ASIC), FPGA, and cooling</a:t>
            </a:r>
          </a:p>
          <a:p>
            <a:pPr lvl="1"/>
            <a:r>
              <a:rPr lang="en-US" sz="1800" dirty="0"/>
              <a:t>Single-photon detection inside high B field (~ 1 T)</a:t>
            </a:r>
          </a:p>
          <a:p>
            <a:pPr lvl="1"/>
            <a:r>
              <a:rPr lang="en-US" sz="1800" dirty="0"/>
              <a:t>Advanced design and prototype tests</a:t>
            </a:r>
          </a:p>
          <a:p>
            <a:endParaRPr lang="en-IT" sz="2000" dirty="0"/>
          </a:p>
        </p:txBody>
      </p:sp>
      <p:sp>
        <p:nvSpPr>
          <p:cNvPr id="4" name="Shape 0">
            <a:extLst>
              <a:ext uri="{FF2B5EF4-FFF2-40B4-BE49-F238E27FC236}">
                <a16:creationId xmlns:a16="http://schemas.microsoft.com/office/drawing/2014/main" id="{E8379201-B312-AB7F-23AD-3FC9E0E53178}"/>
              </a:ext>
            </a:extLst>
          </p:cNvPr>
          <p:cNvSpPr/>
          <p:nvPr/>
        </p:nvSpPr>
        <p:spPr>
          <a:xfrm>
            <a:off x="1994121" y="116840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8" name="Text 1">
            <a:extLst>
              <a:ext uri="{FF2B5EF4-FFF2-40B4-BE49-F238E27FC236}">
                <a16:creationId xmlns:a16="http://schemas.microsoft.com/office/drawing/2014/main" id="{C985A5F6-EE8D-32AA-1939-FF064EE2FE4F}"/>
              </a:ext>
            </a:extLst>
          </p:cNvPr>
          <p:cNvSpPr/>
          <p:nvPr/>
        </p:nvSpPr>
        <p:spPr>
          <a:xfrm>
            <a:off x="2226763" y="28852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6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Preamble</a:t>
            </a:r>
            <a:endParaRPr lang="en-US" sz="1600" dirty="0"/>
          </a:p>
        </p:txBody>
      </p:sp>
      <p:pic>
        <p:nvPicPr>
          <p:cNvPr id="11" name="Copied Picture 17">
            <a:extLst>
              <a:ext uri="{FF2B5EF4-FFF2-40B4-BE49-F238E27FC236}">
                <a16:creationId xmlns:a16="http://schemas.microsoft.com/office/drawing/2014/main" id="{83294E88-5EFC-0584-A43B-F3B55AA4C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1200" y="254000"/>
            <a:ext cx="1257300" cy="228600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ABF8836-B5BA-4CBC-F83F-F4CC76ACB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14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B838E-A67A-558E-4475-2BDC40EC7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of the art?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D8C8F65-F081-A51C-1A54-50341DD3F0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3505" y="1313462"/>
            <a:ext cx="9185225" cy="554453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FA82FF-0C95-D59F-3C2A-5F7332F7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</a:t>
            </a:fld>
            <a:endParaRPr lang="de-DE"/>
          </a:p>
        </p:txBody>
      </p:sp>
      <p:sp>
        <p:nvSpPr>
          <p:cNvPr id="8" name="Shape 0">
            <a:extLst>
              <a:ext uri="{FF2B5EF4-FFF2-40B4-BE49-F238E27FC236}">
                <a16:creationId xmlns:a16="http://schemas.microsoft.com/office/drawing/2014/main" id="{AB7EAA95-9AE8-ED94-2327-C486E043FF17}"/>
              </a:ext>
            </a:extLst>
          </p:cNvPr>
          <p:cNvSpPr/>
          <p:nvPr/>
        </p:nvSpPr>
        <p:spPr>
          <a:xfrm>
            <a:off x="1994121" y="116840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9" name="Text 1">
            <a:extLst>
              <a:ext uri="{FF2B5EF4-FFF2-40B4-BE49-F238E27FC236}">
                <a16:creationId xmlns:a16="http://schemas.microsoft.com/office/drawing/2014/main" id="{F4C72A57-24E9-1D07-EC8D-64460A079FAF}"/>
              </a:ext>
            </a:extLst>
          </p:cNvPr>
          <p:cNvSpPr/>
          <p:nvPr/>
        </p:nvSpPr>
        <p:spPr>
          <a:xfrm>
            <a:off x="2226763" y="28852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6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Preamble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16008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1569057" y="146939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3" name="Text 1"/>
          <p:cNvSpPr/>
          <p:nvPr/>
        </p:nvSpPr>
        <p:spPr>
          <a:xfrm>
            <a:off x="1815945" y="37211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 b="1" kern="0" spc="200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ORGANISATION</a:t>
            </a:r>
            <a:endParaRPr lang="en-US" sz="1200" dirty="0"/>
          </a:p>
        </p:txBody>
      </p:sp>
      <p:sp>
        <p:nvSpPr>
          <p:cNvPr id="4" name="Text 2"/>
          <p:cNvSpPr/>
          <p:nvPr/>
        </p:nvSpPr>
        <p:spPr>
          <a:xfrm>
            <a:off x="548640" y="777240"/>
            <a:ext cx="1106424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3000" b="1" dirty="0">
                <a:solidFill>
                  <a:srgbClr val="0B254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Working Groups and Work Packages</a:t>
            </a:r>
            <a:endParaRPr lang="en-US" sz="3000" dirty="0"/>
          </a:p>
        </p:txBody>
      </p:sp>
      <p:sp>
        <p:nvSpPr>
          <p:cNvPr id="5" name="Text 3"/>
          <p:cNvSpPr/>
          <p:nvPr/>
        </p:nvSpPr>
        <p:spPr>
          <a:xfrm>
            <a:off x="435610" y="1557020"/>
            <a:ext cx="11064240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50" i="1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Six WGs are open R&amp;D forums; five WPs are funded, milestone-driven projects mapped to the ECFA roadmap — the same roadmap that defines detector needs for the FCC.</a:t>
            </a:r>
          </a:p>
          <a:p>
            <a:pPr marL="0" indent="0">
              <a:buNone/>
            </a:pPr>
            <a:r>
              <a:rPr lang="en-US" sz="1600" dirty="0"/>
              <a:t>Spokesperson: M. Fiorini (INFN Ferrara), deputy spokesperson: F. Retiere (TRIUMF)</a:t>
            </a:r>
          </a:p>
        </p:txBody>
      </p:sp>
      <p:sp>
        <p:nvSpPr>
          <p:cNvPr id="6" name="Shape 4"/>
          <p:cNvSpPr/>
          <p:nvPr/>
        </p:nvSpPr>
        <p:spPr>
          <a:xfrm>
            <a:off x="548640" y="2286000"/>
            <a:ext cx="5440680" cy="3611880"/>
          </a:xfrm>
          <a:prstGeom prst="roundRect">
            <a:avLst>
              <a:gd name="adj" fmla="val 2025"/>
            </a:avLst>
          </a:prstGeom>
          <a:solidFill>
            <a:srgbClr val="FFFFFF"/>
          </a:solidFill>
          <a:ln w="12700">
            <a:solidFill>
              <a:srgbClr val="DCE6EE"/>
            </a:solidFill>
            <a:prstDash val="solid"/>
          </a:ln>
          <a:effectLst>
            <a:outerShdw blurRad="88900" dist="25400" dir="5400000" algn="bl" rotWithShape="0">
              <a:srgbClr val="0B2545">
                <a:alpha val="12000"/>
              </a:srgb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7" name="Shape 5"/>
          <p:cNvSpPr/>
          <p:nvPr/>
        </p:nvSpPr>
        <p:spPr>
          <a:xfrm>
            <a:off x="6199632" y="2286000"/>
            <a:ext cx="5440680" cy="3611880"/>
          </a:xfrm>
          <a:prstGeom prst="roundRect">
            <a:avLst>
              <a:gd name="adj" fmla="val 2025"/>
            </a:avLst>
          </a:prstGeom>
          <a:solidFill>
            <a:srgbClr val="EEF6FB"/>
          </a:solidFill>
          <a:ln w="12700">
            <a:solidFill>
              <a:srgbClr val="DCE6EE"/>
            </a:solidFill>
            <a:prstDash val="solid"/>
          </a:ln>
          <a:effectLst>
            <a:outerShdw blurRad="88900" dist="25400" dir="5400000" algn="bl" rotWithShape="0">
              <a:srgbClr val="0B2545">
                <a:alpha val="12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8" name="Text 6"/>
          <p:cNvSpPr/>
          <p:nvPr/>
        </p:nvSpPr>
        <p:spPr>
          <a:xfrm>
            <a:off x="777240" y="2450592"/>
            <a:ext cx="50292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kern="0" spc="100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WORKING GROUPS</a:t>
            </a:r>
            <a:endParaRPr lang="en-US" sz="1300" dirty="0"/>
          </a:p>
        </p:txBody>
      </p:sp>
      <p:sp>
        <p:nvSpPr>
          <p:cNvPr id="9" name="Text 7"/>
          <p:cNvSpPr/>
          <p:nvPr/>
        </p:nvSpPr>
        <p:spPr>
          <a:xfrm>
            <a:off x="777240" y="2743200"/>
            <a:ext cx="50292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open forums · no committed resources</a:t>
            </a:r>
            <a:endParaRPr lang="en-US" sz="1050" dirty="0"/>
          </a:p>
        </p:txBody>
      </p:sp>
      <p:sp>
        <p:nvSpPr>
          <p:cNvPr id="10" name="Text 8"/>
          <p:cNvSpPr/>
          <p:nvPr/>
        </p:nvSpPr>
        <p:spPr>
          <a:xfrm>
            <a:off x="6428232" y="2450592"/>
            <a:ext cx="5029200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300" b="1" kern="0" spc="100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WORK PACKAGES</a:t>
            </a:r>
            <a:endParaRPr lang="en-US" sz="1300" dirty="0"/>
          </a:p>
        </p:txBody>
      </p:sp>
      <p:sp>
        <p:nvSpPr>
          <p:cNvPr id="11" name="Text 9"/>
          <p:cNvSpPr/>
          <p:nvPr/>
        </p:nvSpPr>
        <p:spPr>
          <a:xfrm>
            <a:off x="6428232" y="2743200"/>
            <a:ext cx="50292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>
              <a:buNone/>
            </a:pP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funded projects · goals, milestones, deliverables</a:t>
            </a:r>
            <a:endParaRPr lang="en-US" sz="1050" dirty="0"/>
          </a:p>
        </p:txBody>
      </p:sp>
      <p:sp>
        <p:nvSpPr>
          <p:cNvPr id="12" name="Text 10"/>
          <p:cNvSpPr/>
          <p:nvPr/>
        </p:nvSpPr>
        <p:spPr>
          <a:xfrm>
            <a:off x="777240" y="3154680"/>
            <a:ext cx="5029200" cy="2651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spcAft>
                <a:spcPts val="700"/>
              </a:spcAft>
              <a:buNone/>
            </a:pPr>
            <a:r>
              <a:rPr lang="en-US" sz="135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WG1  </a:t>
            </a:r>
            <a:r>
              <a:rPr lang="en-US" sz="1350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Photon Detectors   </a:t>
            </a: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Retière, TRIUMF</a:t>
            </a:r>
          </a:p>
          <a:p>
            <a:pPr marL="0" indent="0">
              <a:spcAft>
                <a:spcPts val="700"/>
              </a:spcAft>
              <a:buNone/>
            </a:pPr>
            <a:r>
              <a:rPr lang="en-US" sz="1200" dirty="0">
                <a:solidFill>
                  <a:srgbClr val="62748A"/>
                </a:solidFill>
                <a:latin typeface="Calibri" pitchFamily="34" charset="0"/>
                <a:cs typeface="Calibri" pitchFamily="34" charset="-120"/>
              </a:rPr>
              <a:t>Writing a 400 pages compendium about single photon detectors</a:t>
            </a:r>
            <a:endParaRPr lang="en-US" sz="1200" dirty="0"/>
          </a:p>
          <a:p>
            <a:pPr marL="0" indent="0">
              <a:spcAft>
                <a:spcPts val="700"/>
              </a:spcAft>
              <a:buNone/>
            </a:pPr>
            <a:r>
              <a:rPr lang="en-US" sz="135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WG2  </a:t>
            </a:r>
            <a:r>
              <a:rPr lang="en-US" sz="1350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Particle ID   </a:t>
            </a: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Easo, RAL</a:t>
            </a:r>
            <a:endParaRPr lang="en-US" sz="1350" dirty="0"/>
          </a:p>
          <a:p>
            <a:pPr marL="0" indent="0">
              <a:spcAft>
                <a:spcPts val="700"/>
              </a:spcAft>
              <a:buNone/>
            </a:pPr>
            <a:r>
              <a:rPr lang="en-US" sz="135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WG3  </a:t>
            </a:r>
            <a:r>
              <a:rPr lang="en-US" sz="1350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Technological activities   </a:t>
            </a: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Tessarotto, Trieste</a:t>
            </a:r>
            <a:endParaRPr lang="en-US" sz="1350" dirty="0"/>
          </a:p>
          <a:p>
            <a:pPr marL="0" indent="0">
              <a:spcAft>
                <a:spcPts val="700"/>
              </a:spcAft>
              <a:buNone/>
            </a:pPr>
            <a:r>
              <a:rPr lang="en-US" sz="135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WG4  </a:t>
            </a:r>
            <a:r>
              <a:rPr lang="en-US" sz="1350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Software   </a:t>
            </a: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Martinelli, Milano-Bicocca</a:t>
            </a:r>
            <a:endParaRPr lang="en-US" sz="1350" dirty="0"/>
          </a:p>
          <a:p>
            <a:pPr marL="0" indent="0">
              <a:spcAft>
                <a:spcPts val="700"/>
              </a:spcAft>
              <a:buNone/>
            </a:pPr>
            <a:r>
              <a:rPr lang="en-US" sz="135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WG5  </a:t>
            </a:r>
            <a:r>
              <a:rPr lang="en-US" sz="1350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SciFi &amp; TR detectors   </a:t>
            </a: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Jakobsen, CERN</a:t>
            </a:r>
            <a:endParaRPr lang="en-US" sz="1350" dirty="0"/>
          </a:p>
          <a:p>
            <a:pPr marL="0" indent="0">
              <a:spcAft>
                <a:spcPts val="700"/>
              </a:spcAft>
              <a:buNone/>
            </a:pPr>
            <a:r>
              <a:rPr lang="en-US" sz="135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WG6  </a:t>
            </a:r>
            <a:r>
              <a:rPr lang="en-US" sz="1350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Novel / far-future R&amp;D   </a:t>
            </a: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Özkorucuklu, Istanbul</a:t>
            </a:r>
            <a:endParaRPr lang="en-US" sz="1350" dirty="0"/>
          </a:p>
        </p:txBody>
      </p:sp>
      <p:sp>
        <p:nvSpPr>
          <p:cNvPr id="13" name="Text 11"/>
          <p:cNvSpPr/>
          <p:nvPr/>
        </p:nvSpPr>
        <p:spPr>
          <a:xfrm>
            <a:off x="6428232" y="3154680"/>
            <a:ext cx="5029200" cy="26517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spcAft>
                <a:spcPts val="1100"/>
              </a:spcAft>
              <a:buNone/>
            </a:pPr>
            <a:r>
              <a:rPr lang="en-US" sz="135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WP1  </a:t>
            </a:r>
            <a:r>
              <a:rPr lang="en-US" sz="1350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Solid-state photodetectors   </a:t>
            </a: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Pestotnik, Ljubljana</a:t>
            </a:r>
            <a:endParaRPr lang="en-US" sz="1350" dirty="0"/>
          </a:p>
          <a:p>
            <a:pPr marL="0" indent="0">
              <a:spcAft>
                <a:spcPts val="1100"/>
              </a:spcAft>
              <a:buNone/>
            </a:pPr>
            <a:r>
              <a:rPr lang="en-US" sz="135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WP2  </a:t>
            </a:r>
            <a:r>
              <a:rPr lang="en-US" sz="1350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Vacuum-based photodetectors   </a:t>
            </a: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Laktineh, Lyon</a:t>
            </a:r>
            <a:endParaRPr lang="en-US" sz="1350" dirty="0"/>
          </a:p>
          <a:p>
            <a:pPr marL="0" indent="0">
              <a:spcAft>
                <a:spcPts val="1100"/>
              </a:spcAft>
              <a:buNone/>
            </a:pPr>
            <a:r>
              <a:rPr lang="en-US" sz="135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WP3  </a:t>
            </a:r>
            <a:r>
              <a:rPr lang="en-US" sz="1350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RICH &amp; imaging detectors   </a:t>
            </a: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Cardinale, Genova</a:t>
            </a:r>
            <a:endParaRPr lang="en-US" sz="1350" dirty="0"/>
          </a:p>
          <a:p>
            <a:pPr marL="0" indent="0">
              <a:spcAft>
                <a:spcPts val="1100"/>
              </a:spcAft>
              <a:buNone/>
            </a:pPr>
            <a:r>
              <a:rPr lang="en-US" sz="135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WP4  </a:t>
            </a:r>
            <a:r>
              <a:rPr lang="en-US" sz="1350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Time-of-Flight detectors   </a:t>
            </a: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Lapington, Leicester</a:t>
            </a:r>
            <a:endParaRPr lang="en-US" sz="1350" dirty="0"/>
          </a:p>
          <a:p>
            <a:pPr marL="0" indent="0">
              <a:spcAft>
                <a:spcPts val="1100"/>
              </a:spcAft>
              <a:buNone/>
            </a:pPr>
            <a:r>
              <a:rPr lang="en-US" sz="135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WP5  </a:t>
            </a:r>
            <a:r>
              <a:rPr lang="en-US" sz="1350" dirty="0">
                <a:solidFill>
                  <a:srgbClr val="1B273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SciFi tracking &amp; TR   </a:t>
            </a:r>
            <a:r>
              <a:rPr lang="en-US" sz="1050" i="1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Leverington, Heidelberg</a:t>
            </a:r>
            <a:endParaRPr lang="en-US" sz="1350" dirty="0"/>
          </a:p>
        </p:txBody>
      </p:sp>
      <p:sp>
        <p:nvSpPr>
          <p:cNvPr id="15" name="Text 13"/>
          <p:cNvSpPr/>
          <p:nvPr/>
        </p:nvSpPr>
        <p:spPr>
          <a:xfrm>
            <a:off x="548640" y="6437376"/>
            <a:ext cx="8229600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900" b="1" dirty="0">
                <a:solidFill>
                  <a:srgbClr val="0083B5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CAP 2026</a:t>
            </a:r>
            <a:r>
              <a:rPr lang="en-US" sz="900" dirty="0">
                <a:solidFill>
                  <a:srgbClr val="6274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   ·   DRD4 photodetector R&amp;D for the FCC</a:t>
            </a:r>
            <a:endParaRPr lang="en-US" sz="900" dirty="0"/>
          </a:p>
        </p:txBody>
      </p:sp>
      <p:pic>
        <p:nvPicPr>
          <p:cNvPr id="17" name="Copied Picture 17">
            <a:extLst>
              <a:ext uri="{FF2B5EF4-FFF2-40B4-BE49-F238E27FC236}">
                <a16:creationId xmlns:a16="http://schemas.microsoft.com/office/drawing/2014/main" id="{E05B2BCA-C325-68C4-46EA-DD05D4475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" y="56134"/>
            <a:ext cx="12573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627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21A04-37D8-CC90-91D3-0A991ABC7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Photo-Detector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51582B0-E168-CEE0-8460-C246C6DD5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3845" y="1384301"/>
            <a:ext cx="4597295" cy="173766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Pros</a:t>
            </a:r>
          </a:p>
          <a:p>
            <a:pPr lvl="1"/>
            <a:r>
              <a:rPr lang="en-US" dirty="0"/>
              <a:t>High gain and low dark noise</a:t>
            </a:r>
          </a:p>
          <a:p>
            <a:pPr lvl="1"/>
            <a:r>
              <a:rPr lang="en-US" dirty="0"/>
              <a:t>Excellent timing resolution for MCP</a:t>
            </a:r>
          </a:p>
          <a:p>
            <a:pPr lvl="1"/>
            <a:r>
              <a:rPr lang="en-US" dirty="0"/>
              <a:t>Good efficiency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62E14-7D5A-A705-99DA-259A8AECA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5</a:t>
            </a:fld>
            <a:endParaRPr lang="de-DE"/>
          </a:p>
        </p:txBody>
      </p:sp>
      <p:pic>
        <p:nvPicPr>
          <p:cNvPr id="7" name="Picture 6" descr="Diagram of a diagram of a electron&#10;&#10;Description automatically generated with medium confidence">
            <a:extLst>
              <a:ext uri="{FF2B5EF4-FFF2-40B4-BE49-F238E27FC236}">
                <a16:creationId xmlns:a16="http://schemas.microsoft.com/office/drawing/2014/main" id="{126F86F5-2F32-DCFD-78ED-36D3A4A7E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207039" y="3146548"/>
            <a:ext cx="4571798" cy="1809086"/>
          </a:xfrm>
          <a:prstGeom prst="rect">
            <a:avLst/>
          </a:prstGeom>
        </p:spPr>
      </p:pic>
      <p:pic>
        <p:nvPicPr>
          <p:cNvPr id="8" name="Picture 7" descr="A diagram of a light source&#10;&#10;Description automatically generated">
            <a:extLst>
              <a:ext uri="{FF2B5EF4-FFF2-40B4-BE49-F238E27FC236}">
                <a16:creationId xmlns:a16="http://schemas.microsoft.com/office/drawing/2014/main" id="{2BAA4810-A39C-CCC4-A536-16193528D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3403" y="3429000"/>
            <a:ext cx="4259682" cy="26915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514EAA-C445-6B85-C80D-A6E05951601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5897"/>
          <a:stretch>
            <a:fillRect/>
          </a:stretch>
        </p:blipFill>
        <p:spPr>
          <a:xfrm rot="5400000">
            <a:off x="8768997" y="3146423"/>
            <a:ext cx="3739850" cy="31061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4CFE98-1ACB-BB2A-2BF4-55EEB762DDA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1239" r="31444"/>
          <a:stretch/>
        </p:blipFill>
        <p:spPr>
          <a:xfrm>
            <a:off x="5676835" y="3869670"/>
            <a:ext cx="3736632" cy="22791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B1D68E2-1EFB-BDF2-4F2C-B7CB84C680EA}"/>
              </a:ext>
            </a:extLst>
          </p:cNvPr>
          <p:cNvSpPr txBox="1"/>
          <p:nvPr/>
        </p:nvSpPr>
        <p:spPr>
          <a:xfrm>
            <a:off x="80510" y="1296266"/>
            <a:ext cx="190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Conventional PMT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9C70C9-6D5D-01D3-ABEF-F9971805C8F0}"/>
              </a:ext>
            </a:extLst>
          </p:cNvPr>
          <p:cNvSpPr txBox="1"/>
          <p:nvPr/>
        </p:nvSpPr>
        <p:spPr>
          <a:xfrm>
            <a:off x="1940700" y="3217586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Multi-Anode PMT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656D40-F170-5DC2-6E0C-210EB6594530}"/>
              </a:ext>
            </a:extLst>
          </p:cNvPr>
          <p:cNvSpPr txBox="1"/>
          <p:nvPr/>
        </p:nvSpPr>
        <p:spPr>
          <a:xfrm>
            <a:off x="6836557" y="3619590"/>
            <a:ext cx="215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Micro-channel plates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18A94F-4DC6-9E2A-F820-6696A8D65F45}"/>
              </a:ext>
            </a:extLst>
          </p:cNvPr>
          <p:cNvSpPr txBox="1"/>
          <p:nvPr/>
        </p:nvSpPr>
        <p:spPr>
          <a:xfrm>
            <a:off x="9502011" y="2239880"/>
            <a:ext cx="223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Hybrid-Photodetector</a:t>
            </a:r>
          </a:p>
        </p:txBody>
      </p:sp>
      <p:sp>
        <p:nvSpPr>
          <p:cNvPr id="3" name="Shape 0">
            <a:extLst>
              <a:ext uri="{FF2B5EF4-FFF2-40B4-BE49-F238E27FC236}">
                <a16:creationId xmlns:a16="http://schemas.microsoft.com/office/drawing/2014/main" id="{480FC1DE-BFD3-B3E9-45F2-18652492FB14}"/>
              </a:ext>
            </a:extLst>
          </p:cNvPr>
          <p:cNvSpPr/>
          <p:nvPr/>
        </p:nvSpPr>
        <p:spPr>
          <a:xfrm>
            <a:off x="1569057" y="146939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6" name="Text 1">
            <a:extLst>
              <a:ext uri="{FF2B5EF4-FFF2-40B4-BE49-F238E27FC236}">
                <a16:creationId xmlns:a16="http://schemas.microsoft.com/office/drawing/2014/main" id="{90BF2C9A-7D1F-2F44-B182-013A380C61D7}"/>
              </a:ext>
            </a:extLst>
          </p:cNvPr>
          <p:cNvSpPr/>
          <p:nvPr/>
        </p:nvSpPr>
        <p:spPr>
          <a:xfrm>
            <a:off x="1815945" y="37211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WP2/WG1 – silicon photo-detector foundation</a:t>
            </a:r>
            <a:endParaRPr lang="en-US" sz="1200" dirty="0"/>
          </a:p>
        </p:txBody>
      </p:sp>
      <p:sp>
        <p:nvSpPr>
          <p:cNvPr id="17" name="Content Placeholder 14">
            <a:extLst>
              <a:ext uri="{FF2B5EF4-FFF2-40B4-BE49-F238E27FC236}">
                <a16:creationId xmlns:a16="http://schemas.microsoft.com/office/drawing/2014/main" id="{02EBD6AC-729F-97BA-2F73-EF8E47B78F82}"/>
              </a:ext>
            </a:extLst>
          </p:cNvPr>
          <p:cNvSpPr txBox="1">
            <a:spLocks/>
          </p:cNvSpPr>
          <p:nvPr/>
        </p:nvSpPr>
        <p:spPr>
          <a:xfrm>
            <a:off x="6845145" y="1250661"/>
            <a:ext cx="7341907" cy="17376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Cons</a:t>
            </a:r>
          </a:p>
          <a:p>
            <a:pPr lvl="1"/>
            <a:r>
              <a:rPr lang="en-US" dirty="0"/>
              <a:t>Specialized manufacturing</a:t>
            </a:r>
          </a:p>
          <a:p>
            <a:pPr lvl="2"/>
            <a:r>
              <a:rPr lang="en-US" dirty="0"/>
              <a:t>Limited suppliers</a:t>
            </a:r>
          </a:p>
          <a:p>
            <a:pPr lvl="1"/>
            <a:r>
              <a:rPr lang="en-US" dirty="0"/>
              <a:t>Fragile</a:t>
            </a:r>
          </a:p>
          <a:p>
            <a:pPr lvl="1"/>
            <a:r>
              <a:rPr lang="en-US" dirty="0"/>
              <a:t>Bulky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801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4BCF6-9EA3-505A-C0EA-29626F355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photo-detector moving towards enhanced 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80181-FC10-D81F-1A73-F67AB24C2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5684"/>
            <a:ext cx="11221278" cy="4351338"/>
          </a:xfrm>
        </p:spPr>
        <p:txBody>
          <a:bodyPr/>
          <a:lstStyle/>
          <a:p>
            <a:r>
              <a:rPr lang="en-US" dirty="0"/>
              <a:t>MCP fabrication over silicon substrate</a:t>
            </a:r>
          </a:p>
          <a:p>
            <a:r>
              <a:rPr lang="en-US" dirty="0"/>
              <a:t>3D printed MCP</a:t>
            </a:r>
          </a:p>
          <a:p>
            <a:r>
              <a:rPr lang="en-US" dirty="0"/>
              <a:t>Transmission dynode</a:t>
            </a:r>
          </a:p>
          <a:p>
            <a:r>
              <a:rPr lang="en-US" dirty="0"/>
              <a:t>All these technique enables integration with CMOS – TimePiX4, PICMIC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5E5D41-873F-60FD-B13C-F1B09DB77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992757" y="6492875"/>
            <a:ext cx="2743200" cy="365125"/>
          </a:xfrm>
        </p:spPr>
        <p:txBody>
          <a:bodyPr/>
          <a:lstStyle/>
          <a:p>
            <a:fld id="{66CD45B7-DFE2-4393-8D37-380FC36BF3AA}" type="slidenum">
              <a:rPr lang="de-DE" smtClean="0"/>
              <a:t>6</a:t>
            </a:fld>
            <a:endParaRPr lang="de-DE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9F81C0E-115A-324A-422D-E7C5B049A93E}"/>
              </a:ext>
            </a:extLst>
          </p:cNvPr>
          <p:cNvSpPr txBox="1">
            <a:spLocks/>
          </p:cNvSpPr>
          <p:nvPr/>
        </p:nvSpPr>
        <p:spPr>
          <a:xfrm>
            <a:off x="4992757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B501B56-84F8-6040-B8B3-6A040C61306C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A61200-2EF1-2786-C94F-00E881E0A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95" y="3861049"/>
            <a:ext cx="2743919" cy="26742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181852-7DD6-41FA-4572-8E83FDDB01A8}"/>
              </a:ext>
            </a:extLst>
          </p:cNvPr>
          <p:cNvSpPr txBox="1"/>
          <p:nvPr/>
        </p:nvSpPr>
        <p:spPr>
          <a:xfrm>
            <a:off x="0" y="6535261"/>
            <a:ext cx="25555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S. Frei </a:t>
            </a:r>
            <a:r>
              <a:rPr lang="en-US" sz="1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(IEEE TNS Vol.70 No. 9 2226, 2023)</a:t>
            </a:r>
            <a:endParaRPr lang="en-IT" sz="1000" dirty="0">
              <a:solidFill>
                <a:srgbClr val="0432FF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CA5102-721D-4B8B-6EB6-2A9E29573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310" y="3997574"/>
            <a:ext cx="3103959" cy="24651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46DD6A-1402-1519-DECB-7F46654810E9}"/>
              </a:ext>
            </a:extLst>
          </p:cNvPr>
          <p:cNvSpPr txBox="1"/>
          <p:nvPr/>
        </p:nvSpPr>
        <p:spPr>
          <a:xfrm>
            <a:off x="4120534" y="6394743"/>
            <a:ext cx="26324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C. Ertley (Proc. of SPIE Vol.13093, 130935S)</a:t>
            </a:r>
            <a:endParaRPr lang="en-IT" sz="1000" dirty="0">
              <a:solidFill>
                <a:srgbClr val="0432FF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5C3EDD-D112-7A9B-AD11-28C283B379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5957" y="4037467"/>
            <a:ext cx="4191743" cy="212274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EF713FB-E5E5-29FC-3963-150C8D050C9D}"/>
              </a:ext>
            </a:extLst>
          </p:cNvPr>
          <p:cNvSpPr txBox="1"/>
          <p:nvPr/>
        </p:nvSpPr>
        <p:spPr>
          <a:xfrm>
            <a:off x="9176116" y="6246654"/>
            <a:ext cx="16161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J. </a:t>
            </a:r>
            <a:r>
              <a:rPr lang="en-GB" sz="1000" dirty="0" err="1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Lapington</a:t>
            </a:r>
            <a:r>
              <a:rPr lang="en-GB" sz="1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 (RICH 2025)</a:t>
            </a:r>
            <a:endParaRPr lang="en-IT" sz="1000" dirty="0">
              <a:solidFill>
                <a:srgbClr val="0432FF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4" name="Shape 0">
            <a:extLst>
              <a:ext uri="{FF2B5EF4-FFF2-40B4-BE49-F238E27FC236}">
                <a16:creationId xmlns:a16="http://schemas.microsoft.com/office/drawing/2014/main" id="{52792195-42AA-9878-AAA0-749BBA06869E}"/>
              </a:ext>
            </a:extLst>
          </p:cNvPr>
          <p:cNvSpPr/>
          <p:nvPr/>
        </p:nvSpPr>
        <p:spPr>
          <a:xfrm>
            <a:off x="1569057" y="146939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5" name="Text 1">
            <a:extLst>
              <a:ext uri="{FF2B5EF4-FFF2-40B4-BE49-F238E27FC236}">
                <a16:creationId xmlns:a16="http://schemas.microsoft.com/office/drawing/2014/main" id="{95D0F0E2-2E89-9719-CE73-58C2441AF6A1}"/>
              </a:ext>
            </a:extLst>
          </p:cNvPr>
          <p:cNvSpPr/>
          <p:nvPr/>
        </p:nvSpPr>
        <p:spPr>
          <a:xfrm>
            <a:off x="1815945" y="37211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WP2/WG1 – silicon photo-detector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08560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93A39-2319-F634-0CBF-A260E97ED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Photon Avalanche Diode Arrays (</a:t>
            </a:r>
            <a:r>
              <a:rPr lang="en-US" dirty="0" err="1"/>
              <a:t>SiPMs</a:t>
            </a:r>
            <a:r>
              <a:rPr lang="en-US" dirty="0"/>
              <a:t>)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9E787-505A-53BB-BE6B-3927298CE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046" y="1794430"/>
            <a:ext cx="6622774" cy="4677327"/>
          </a:xfrm>
        </p:spPr>
        <p:txBody>
          <a:bodyPr>
            <a:normAutofit/>
          </a:bodyPr>
          <a:lstStyle/>
          <a:p>
            <a:r>
              <a:rPr lang="en-GB" sz="2000" dirty="0"/>
              <a:t>Pros:</a:t>
            </a:r>
          </a:p>
          <a:p>
            <a:pPr lvl="1"/>
            <a:r>
              <a:rPr lang="en-GB" sz="1800" dirty="0"/>
              <a:t>High gain (~10</a:t>
            </a:r>
            <a:r>
              <a:rPr lang="en-GB" sz="1800" baseline="30000" dirty="0"/>
              <a:t>6</a:t>
            </a:r>
            <a:r>
              <a:rPr lang="en-GB" sz="1800" dirty="0"/>
              <a:t>) and single photon separation </a:t>
            </a:r>
          </a:p>
          <a:p>
            <a:pPr lvl="1"/>
            <a:r>
              <a:rPr lang="en-GB" sz="1800" dirty="0"/>
              <a:t>Excellent time resolution </a:t>
            </a:r>
          </a:p>
          <a:p>
            <a:pPr lvl="1"/>
            <a:r>
              <a:rPr lang="en-GB" sz="1800" dirty="0"/>
              <a:t>Good granularity</a:t>
            </a:r>
          </a:p>
          <a:p>
            <a:pPr lvl="1"/>
            <a:r>
              <a:rPr lang="en-GB" sz="1800" dirty="0"/>
              <a:t>Insensitive to magnetic fields; low V operation</a:t>
            </a:r>
          </a:p>
          <a:p>
            <a:pPr lvl="1"/>
            <a:r>
              <a:rPr lang="en-GB" sz="1800" dirty="0"/>
              <a:t>Compact</a:t>
            </a:r>
          </a:p>
          <a:p>
            <a:r>
              <a:rPr lang="en-GB" sz="2000" dirty="0"/>
              <a:t>Cons:</a:t>
            </a:r>
          </a:p>
          <a:p>
            <a:pPr lvl="1"/>
            <a:r>
              <a:rPr lang="en-GB" sz="1800" dirty="0"/>
              <a:t>High dark count rate. typ. ~100 kHz/mm</a:t>
            </a:r>
            <a:r>
              <a:rPr lang="en-GB" sz="1800" baseline="30000" dirty="0"/>
              <a:t>2</a:t>
            </a:r>
            <a:endParaRPr lang="en-GB" sz="1800" dirty="0"/>
          </a:p>
          <a:p>
            <a:pPr lvl="1"/>
            <a:r>
              <a:rPr lang="en-GB" sz="1800" dirty="0"/>
              <a:t>correlated avalanches (</a:t>
            </a:r>
            <a:r>
              <a:rPr lang="en-GB" sz="1800" dirty="0" err="1"/>
              <a:t>afterpulse</a:t>
            </a:r>
            <a:r>
              <a:rPr lang="en-GB" sz="1800" dirty="0"/>
              <a:t>, crosstalk) &amp; emits light</a:t>
            </a:r>
          </a:p>
          <a:p>
            <a:pPr lvl="1"/>
            <a:r>
              <a:rPr lang="en-GB" sz="1800" dirty="0"/>
              <a:t>Very sensitive to neutrons and ionizing particles</a:t>
            </a:r>
          </a:p>
          <a:p>
            <a:endParaRPr lang="en-GB" sz="2000" dirty="0"/>
          </a:p>
          <a:p>
            <a:endParaRPr lang="en-IT" sz="2000" dirty="0"/>
          </a:p>
          <a:p>
            <a:endParaRPr lang="en-IT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33B45-A92F-630E-BBDD-978F40B24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01B56-84F8-6040-B8B3-6A040C61306C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3782E7-A276-A811-F90D-B3FE7BD2CC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143"/>
          <a:stretch/>
        </p:blipFill>
        <p:spPr>
          <a:xfrm>
            <a:off x="7291420" y="1586946"/>
            <a:ext cx="4546554" cy="28184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BBCECE-5763-C323-09D7-4D6F44CE4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1304" y="4509119"/>
            <a:ext cx="5084651" cy="2108614"/>
          </a:xfrm>
          <a:prstGeom prst="rect">
            <a:avLst/>
          </a:prstGeom>
        </p:spPr>
      </p:pic>
      <p:sp>
        <p:nvSpPr>
          <p:cNvPr id="7" name="Shape 0">
            <a:extLst>
              <a:ext uri="{FF2B5EF4-FFF2-40B4-BE49-F238E27FC236}">
                <a16:creationId xmlns:a16="http://schemas.microsoft.com/office/drawing/2014/main" id="{F48F7DFB-4ACD-C4A2-6097-2E032E77019B}"/>
              </a:ext>
            </a:extLst>
          </p:cNvPr>
          <p:cNvSpPr/>
          <p:nvPr/>
        </p:nvSpPr>
        <p:spPr>
          <a:xfrm>
            <a:off x="1569057" y="146939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0" name="Text 1">
            <a:extLst>
              <a:ext uri="{FF2B5EF4-FFF2-40B4-BE49-F238E27FC236}">
                <a16:creationId xmlns:a16="http://schemas.microsoft.com/office/drawing/2014/main" id="{865808F2-0B5F-C676-7E65-EC37269C73D7}"/>
              </a:ext>
            </a:extLst>
          </p:cNvPr>
          <p:cNvSpPr/>
          <p:nvPr/>
        </p:nvSpPr>
        <p:spPr>
          <a:xfrm>
            <a:off x="1815945" y="37211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WP1/WG1 – silicon photo-detector foundation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95260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080285C-6339-28D1-748A-1B393A649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728" y="3610310"/>
            <a:ext cx="3876312" cy="27710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499538-FAFB-8746-A4F5-DF0E854C1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8" y="419057"/>
            <a:ext cx="10515600" cy="1325563"/>
          </a:xfrm>
        </p:spPr>
        <p:txBody>
          <a:bodyPr/>
          <a:lstStyle/>
          <a:p>
            <a:r>
              <a:rPr lang="en-US" dirty="0"/>
              <a:t>WP 1, task 3 radiation hardness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CAF69-D909-B24C-B6C2-CCA2C4809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131" y="1579975"/>
            <a:ext cx="10515600" cy="4351338"/>
          </a:xfrm>
        </p:spPr>
        <p:txBody>
          <a:bodyPr/>
          <a:lstStyle/>
          <a:p>
            <a:r>
              <a:rPr lang="en" sz="2000" dirty="0"/>
              <a:t>DCR highly depends on temperature and irradiation</a:t>
            </a:r>
          </a:p>
          <a:p>
            <a:r>
              <a:rPr lang="en" sz="2000" dirty="0"/>
              <a:t>Can be mitigated by cooling (and annealing after irradiation)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0424B-7F47-EA42-985E-7FB66AAF7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01B56-84F8-6040-B8B3-6A040C61306C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50FD2A3C-A2D6-FD4F-95EE-2DE814B98C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49" y="3571796"/>
            <a:ext cx="4020999" cy="28671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7A91AD-26CC-1B47-82E7-BC8F9C29A14C}"/>
              </a:ext>
            </a:extLst>
          </p:cNvPr>
          <p:cNvSpPr txBox="1"/>
          <p:nvPr/>
        </p:nvSpPr>
        <p:spPr>
          <a:xfrm>
            <a:off x="1475000" y="5024210"/>
            <a:ext cx="1020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10</a:t>
            </a:r>
            <a:r>
              <a:rPr lang="en-US" sz="1200" baseline="30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11</a:t>
            </a:r>
            <a:r>
              <a:rPr lang="en-US" sz="12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 </a:t>
            </a:r>
            <a:r>
              <a:rPr lang="en-US" sz="1200" dirty="0" err="1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n</a:t>
            </a:r>
            <a:r>
              <a:rPr lang="en-US" sz="1200" baseline="-25000" dirty="0" err="1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eq</a:t>
            </a:r>
            <a:r>
              <a:rPr lang="en-US" sz="12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/cm</a:t>
            </a:r>
            <a:r>
              <a:rPr lang="en-US" sz="1200" baseline="30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44D96C-C0D7-E543-9DA2-47741B76656C}"/>
              </a:ext>
            </a:extLst>
          </p:cNvPr>
          <p:cNvSpPr txBox="1"/>
          <p:nvPr/>
        </p:nvSpPr>
        <p:spPr>
          <a:xfrm>
            <a:off x="1487489" y="5375831"/>
            <a:ext cx="1164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non irradiated</a:t>
            </a:r>
            <a:endParaRPr lang="en-US" sz="1200" baseline="30000" dirty="0">
              <a:solidFill>
                <a:srgbClr val="0432FF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CA4601-77F6-3445-A253-4E12F1E0CF16}"/>
              </a:ext>
            </a:extLst>
          </p:cNvPr>
          <p:cNvSpPr txBox="1"/>
          <p:nvPr/>
        </p:nvSpPr>
        <p:spPr>
          <a:xfrm>
            <a:off x="1469358" y="4592162"/>
            <a:ext cx="1026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10</a:t>
            </a:r>
            <a:r>
              <a:rPr lang="en-US" sz="1200" baseline="30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12</a:t>
            </a:r>
            <a:r>
              <a:rPr lang="en-US" sz="12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 </a:t>
            </a:r>
            <a:r>
              <a:rPr lang="en-US" sz="1200" dirty="0" err="1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n</a:t>
            </a:r>
            <a:r>
              <a:rPr lang="en-US" sz="1200" baseline="-25000" dirty="0" err="1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eq</a:t>
            </a:r>
            <a:r>
              <a:rPr lang="en-US" sz="12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/cm</a:t>
            </a:r>
            <a:r>
              <a:rPr lang="en-US" sz="1200" baseline="30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22D125-5118-3840-AFC6-E3F2FD20E239}"/>
              </a:ext>
            </a:extLst>
          </p:cNvPr>
          <p:cNvSpPr txBox="1"/>
          <p:nvPr/>
        </p:nvSpPr>
        <p:spPr>
          <a:xfrm>
            <a:off x="1487489" y="4221089"/>
            <a:ext cx="1026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10</a:t>
            </a:r>
            <a:r>
              <a:rPr lang="en-US" sz="1200" baseline="30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13</a:t>
            </a:r>
            <a:r>
              <a:rPr lang="en-US" sz="12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 </a:t>
            </a:r>
            <a:r>
              <a:rPr lang="en-US" sz="1200" dirty="0" err="1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n</a:t>
            </a:r>
            <a:r>
              <a:rPr lang="en-US" sz="1200" baseline="-25000" dirty="0" err="1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eq</a:t>
            </a:r>
            <a:r>
              <a:rPr lang="en-US" sz="12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/cm</a:t>
            </a:r>
            <a:r>
              <a:rPr lang="en-US" sz="1200" baseline="30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823C77-CC4F-814F-84D9-309DDE894C15}"/>
              </a:ext>
            </a:extLst>
          </p:cNvPr>
          <p:cNvSpPr txBox="1"/>
          <p:nvPr/>
        </p:nvSpPr>
        <p:spPr>
          <a:xfrm>
            <a:off x="5250191" y="3124579"/>
            <a:ext cx="21547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M. Calvi</a:t>
            </a:r>
            <a:r>
              <a:rPr lang="en-US" sz="1000" dirty="0">
                <a:latin typeface="Palatino" pitchFamily="2" charset="77"/>
                <a:ea typeface="Palatino" pitchFamily="2" charset="77"/>
              </a:rPr>
              <a:t> (</a:t>
            </a:r>
            <a:r>
              <a:rPr lang="en-US" sz="10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NIM A 952 161788, 2020)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2EDC7-0E5F-3F66-7259-05D5CF3FBBEE}"/>
              </a:ext>
            </a:extLst>
          </p:cNvPr>
          <p:cNvSpPr txBox="1"/>
          <p:nvPr/>
        </p:nvSpPr>
        <p:spPr>
          <a:xfrm>
            <a:off x="7675012" y="5847655"/>
            <a:ext cx="1949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-30°C</a:t>
            </a:r>
            <a:r>
              <a:rPr lang="en-IT" sz="14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after annealing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9D4F15-9C8B-5AF6-2B3B-CECB4AD06A3A}"/>
              </a:ext>
            </a:extLst>
          </p:cNvPr>
          <p:cNvSpPr txBox="1"/>
          <p:nvPr/>
        </p:nvSpPr>
        <p:spPr>
          <a:xfrm>
            <a:off x="2905960" y="5847656"/>
            <a:ext cx="2919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Hamamatsu S13360-1350CS, -30°C</a:t>
            </a:r>
            <a:endParaRPr lang="en-IT" sz="1400" dirty="0">
              <a:solidFill>
                <a:srgbClr val="0432FF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F8FFF97A-5835-AF4A-8339-2884AB71F5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4470" y="136525"/>
            <a:ext cx="4602161" cy="363190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99331A2-A0E4-5B40-9B75-54E587B51FF8}"/>
              </a:ext>
            </a:extLst>
          </p:cNvPr>
          <p:cNvSpPr txBox="1"/>
          <p:nvPr/>
        </p:nvSpPr>
        <p:spPr>
          <a:xfrm>
            <a:off x="8565053" y="57348"/>
            <a:ext cx="1952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432FF"/>
                </a:solidFill>
                <a:latin typeface="Palatino" pitchFamily="2" charset="77"/>
                <a:ea typeface="Palatino" pitchFamily="2" charset="77"/>
              </a:rPr>
              <a:t>Liquid nitrogen (77 K)</a:t>
            </a:r>
          </a:p>
        </p:txBody>
      </p:sp>
      <p:sp>
        <p:nvSpPr>
          <p:cNvPr id="8" name="Shape 0">
            <a:extLst>
              <a:ext uri="{FF2B5EF4-FFF2-40B4-BE49-F238E27FC236}">
                <a16:creationId xmlns:a16="http://schemas.microsoft.com/office/drawing/2014/main" id="{01F2238C-E754-AE4A-0FC3-664E65FB4E60}"/>
              </a:ext>
            </a:extLst>
          </p:cNvPr>
          <p:cNvSpPr/>
          <p:nvPr/>
        </p:nvSpPr>
        <p:spPr>
          <a:xfrm>
            <a:off x="1569057" y="146939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9" name="Text 1">
            <a:extLst>
              <a:ext uri="{FF2B5EF4-FFF2-40B4-BE49-F238E27FC236}">
                <a16:creationId xmlns:a16="http://schemas.microsoft.com/office/drawing/2014/main" id="{2A26FD30-D14C-0615-5342-996786294665}"/>
              </a:ext>
            </a:extLst>
          </p:cNvPr>
          <p:cNvSpPr/>
          <p:nvPr/>
        </p:nvSpPr>
        <p:spPr>
          <a:xfrm>
            <a:off x="1815945" y="37211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WP1/WG1 – silicon photo-detector radiation damage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2120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AE005-0FB5-8B1A-D117-8158CCBD1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CMOS SPAD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1829A-BCA6-1F1B-34DB-EA9A24C67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3826" y="1825625"/>
            <a:ext cx="5555974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Pros</a:t>
            </a:r>
          </a:p>
          <a:p>
            <a:pPr lvl="1"/>
            <a:r>
              <a:rPr lang="en-US" dirty="0"/>
              <a:t>“no” power dissipation when idling</a:t>
            </a:r>
          </a:p>
          <a:p>
            <a:pPr lvl="1"/>
            <a:r>
              <a:rPr lang="en-US" dirty="0"/>
              <a:t>Tailor performances to needs. E.g. dynamic range, timing, imaging,…</a:t>
            </a:r>
          </a:p>
          <a:p>
            <a:pPr lvl="1"/>
            <a:r>
              <a:rPr lang="en-US" dirty="0"/>
              <a:t>Less complex at system level </a:t>
            </a:r>
          </a:p>
          <a:p>
            <a:pPr lvl="1"/>
            <a:r>
              <a:rPr lang="en-US" dirty="0"/>
              <a:t>Lower dark noise by SPAD elimination</a:t>
            </a:r>
          </a:p>
          <a:p>
            <a:r>
              <a:rPr lang="en-US" dirty="0"/>
              <a:t>Cons</a:t>
            </a:r>
          </a:p>
          <a:p>
            <a:pPr lvl="1"/>
            <a:r>
              <a:rPr lang="en-US" dirty="0"/>
              <a:t>In 2D, some efficiency loss</a:t>
            </a:r>
          </a:p>
          <a:p>
            <a:pPr lvl="1"/>
            <a:r>
              <a:rPr lang="en-US" dirty="0"/>
              <a:t>More complex at chip level</a:t>
            </a:r>
          </a:p>
          <a:p>
            <a:pPr lvl="1"/>
            <a:r>
              <a:rPr lang="en-US" dirty="0"/>
              <a:t>Mass production not demonstrated (by HEP)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F92D31-1B77-E6C6-C113-82F7956DD0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199F85-04D4-5210-81DD-84D8C8BBF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9</a:t>
            </a:fld>
            <a:endParaRPr lang="de-DE"/>
          </a:p>
        </p:txBody>
      </p:sp>
      <p:pic>
        <p:nvPicPr>
          <p:cNvPr id="6" name="Content Placeholder 10" descr="A close-up of a device&#10;&#10;Description automatically generated with low confidence">
            <a:extLst>
              <a:ext uri="{FF2B5EF4-FFF2-40B4-BE49-F238E27FC236}">
                <a16:creationId xmlns:a16="http://schemas.microsoft.com/office/drawing/2014/main" id="{76ADE93D-20EF-0049-06E5-DE1834F97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2560141"/>
            <a:ext cx="5764729" cy="3206675"/>
          </a:xfrm>
          <a:prstGeom prst="rect">
            <a:avLst/>
          </a:prstGeom>
        </p:spPr>
      </p:pic>
      <p:pic>
        <p:nvPicPr>
          <p:cNvPr id="7" name="Content Placeholder 8" descr="A close up of a name tag&#10;&#10;Description automatically generated with low confidence">
            <a:extLst>
              <a:ext uri="{FF2B5EF4-FFF2-40B4-BE49-F238E27FC236}">
                <a16:creationId xmlns:a16="http://schemas.microsoft.com/office/drawing/2014/main" id="{EEF0D31F-1C5B-2C44-14FB-9F79FDF63A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415554"/>
            <a:ext cx="5181600" cy="1068705"/>
          </a:xfrm>
          <a:prstGeom prst="rect">
            <a:avLst/>
          </a:prstGeom>
        </p:spPr>
      </p:pic>
      <p:sp>
        <p:nvSpPr>
          <p:cNvPr id="10" name="Shape 0">
            <a:extLst>
              <a:ext uri="{FF2B5EF4-FFF2-40B4-BE49-F238E27FC236}">
                <a16:creationId xmlns:a16="http://schemas.microsoft.com/office/drawing/2014/main" id="{84C5DD8F-0E92-F970-51BE-846962427F91}"/>
              </a:ext>
            </a:extLst>
          </p:cNvPr>
          <p:cNvSpPr/>
          <p:nvPr/>
        </p:nvSpPr>
        <p:spPr>
          <a:xfrm>
            <a:off x="1569057" y="146939"/>
            <a:ext cx="137160" cy="137160"/>
          </a:xfrm>
          <a:prstGeom prst="ellipse">
            <a:avLst/>
          </a:prstGeom>
          <a:solidFill>
            <a:srgbClr val="00AEEF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1" name="Text 1">
            <a:extLst>
              <a:ext uri="{FF2B5EF4-FFF2-40B4-BE49-F238E27FC236}">
                <a16:creationId xmlns:a16="http://schemas.microsoft.com/office/drawing/2014/main" id="{EBE06C86-A60E-B752-ED8A-B66ABBA9600A}"/>
              </a:ext>
            </a:extLst>
          </p:cNvPr>
          <p:cNvSpPr/>
          <p:nvPr/>
        </p:nvSpPr>
        <p:spPr>
          <a:xfrm>
            <a:off x="1815945" y="37211"/>
            <a:ext cx="10058400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1200" b="1" kern="0" spc="200" dirty="0">
                <a:solidFill>
                  <a:srgbClr val="0083B5"/>
                </a:solidFill>
                <a:latin typeface="Calibri" pitchFamily="34" charset="0"/>
                <a:cs typeface="Calibri" pitchFamily="34" charset="-120"/>
              </a:rPr>
              <a:t>WP1/WG1 – silicon photo-detector electronics integration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89971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38D7976F-3193-2447-B478-01AF81A3534D}">
  <we:reference id="wa200010001" version="1.0.0.1" store="en-US" storeType="OMEX"/>
  <we:alternateReferences>
    <we:reference id="wa200010001" version="1.0.0.1" store="en-US" storeType="OMEX"/>
  </we:alternateReferences>
  <we:properties>
    <we:property name="claude.fileId" value="&quot;afe3325a-7c34-4394-8741-7ed3808f255a&quot;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113545</TotalTime>
  <Words>1164</Words>
  <Application>Microsoft Macintosh PowerPoint</Application>
  <PresentationFormat>Widescreen</PresentationFormat>
  <Paragraphs>190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DIN Alternate</vt:lpstr>
      <vt:lpstr>Palatino</vt:lpstr>
      <vt:lpstr>Times</vt:lpstr>
      <vt:lpstr>Wingdings</vt:lpstr>
      <vt:lpstr>Tema di Office</vt:lpstr>
      <vt:lpstr>Photo-detector R&amp;D in the FCC era</vt:lpstr>
      <vt:lpstr>State of the art Ring Imaging Cerenkov</vt:lpstr>
      <vt:lpstr>State of the art?</vt:lpstr>
      <vt:lpstr>PowerPoint Presentation</vt:lpstr>
      <vt:lpstr>Vacuum Photo-Detector</vt:lpstr>
      <vt:lpstr>Vacuum photo-detector moving towards enhanced integration</vt:lpstr>
      <vt:lpstr>Single Photon Avalanche Diode Arrays (SiPMs)</vt:lpstr>
      <vt:lpstr>WP 1, task 3 radiation hardness</vt:lpstr>
      <vt:lpstr>CMOS SPAD</vt:lpstr>
      <vt:lpstr>CMOS SPAD within DRD4</vt:lpstr>
      <vt:lpstr>Leveraging the nano-optics revolution</vt:lpstr>
      <vt:lpstr>3D integration</vt:lpstr>
      <vt:lpstr>Back-side illumination is the next step for versatility</vt:lpstr>
      <vt:lpstr>Canada FCC and photo-detectors</vt:lpstr>
      <vt:lpstr>Merci / 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Fabrice Retiere</cp:lastModifiedBy>
  <cp:revision>169</cp:revision>
  <cp:lastPrinted>2018-06-13T13:14:08Z</cp:lastPrinted>
  <dcterms:modified xsi:type="dcterms:W3CDTF">2026-06-24T15:29:23Z</dcterms:modified>
</cp:coreProperties>
</file>