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8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33"/>
  </p:notesMasterIdLst>
  <p:handoutMasterIdLst>
    <p:handoutMasterId r:id="rId34"/>
  </p:handoutMasterIdLst>
  <p:sldIdLst>
    <p:sldId id="662" r:id="rId2"/>
    <p:sldId id="1466" r:id="rId3"/>
    <p:sldId id="1467" r:id="rId4"/>
    <p:sldId id="2240" r:id="rId5"/>
    <p:sldId id="549" r:id="rId6"/>
    <p:sldId id="1832" r:id="rId7"/>
    <p:sldId id="1818" r:id="rId8"/>
    <p:sldId id="1782" r:id="rId9"/>
    <p:sldId id="10081" r:id="rId10"/>
    <p:sldId id="5432" r:id="rId11"/>
    <p:sldId id="10074" r:id="rId12"/>
    <p:sldId id="5430" r:id="rId13"/>
    <p:sldId id="10079" r:id="rId14"/>
    <p:sldId id="10077" r:id="rId15"/>
    <p:sldId id="2116" r:id="rId16"/>
    <p:sldId id="10025" r:id="rId17"/>
    <p:sldId id="10084" r:id="rId18"/>
    <p:sldId id="310" r:id="rId19"/>
    <p:sldId id="1777" r:id="rId20"/>
    <p:sldId id="1834" r:id="rId21"/>
    <p:sldId id="555" r:id="rId22"/>
    <p:sldId id="10080" r:id="rId23"/>
    <p:sldId id="10038" r:id="rId24"/>
    <p:sldId id="10039" r:id="rId25"/>
    <p:sldId id="284" r:id="rId26"/>
    <p:sldId id="1833" r:id="rId27"/>
    <p:sldId id="1840" r:id="rId28"/>
    <p:sldId id="10072" r:id="rId29"/>
    <p:sldId id="554" r:id="rId30"/>
    <p:sldId id="1566" r:id="rId31"/>
    <p:sldId id="314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ert Laxdal" initials="RL" lastIdx="12" clrIdx="0">
    <p:extLst>
      <p:ext uri="{19B8F6BF-5375-455C-9EA6-DF929625EA0E}">
        <p15:presenceInfo xmlns:p15="http://schemas.microsoft.com/office/powerpoint/2012/main" userId="S::lax@triumf.ca::64c737b3-87cf-410d-aa6b-4807a52003f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4B9F2"/>
    <a:srgbClr val="0EC2FA"/>
    <a:srgbClr val="04ADE2"/>
    <a:srgbClr val="05B9F1"/>
    <a:srgbClr val="04B3EA"/>
    <a:srgbClr val="3AB9F2"/>
    <a:srgbClr val="039BE7"/>
    <a:srgbClr val="FFFFFF"/>
    <a:srgbClr val="B2B2B2"/>
    <a:srgbClr val="04A7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4E1370-E049-4EDC-9457-42FE9CBA56A6}" v="35" dt="2026-06-24T11:49:15.313"/>
    <p1510:client id="{F7DB3447-BBAB-4BF1-941F-BFE4BD8E1597}" v="84" dt="2026-06-23T23:17:19.9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68" autoAdjust="0"/>
    <p:restoredTop sz="94660"/>
  </p:normalViewPr>
  <p:slideViewPr>
    <p:cSldViewPr snapToGrid="0">
      <p:cViewPr varScale="1">
        <p:scale>
          <a:sx n="82" d="100"/>
          <a:sy n="82" d="100"/>
        </p:scale>
        <p:origin x="108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2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9C03A-79D8-174C-8A65-8B724BE9D7B5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49E93-5542-D14B-A07B-05AD65D6E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2045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3967B-E13D-644C-B749-25F5E6C5117C}" type="datetimeFigureOut">
              <a:rPr lang="en-US" smtClean="0"/>
              <a:t>6/24/2026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A6A82-C43D-0E45-8BBC-3BA89641B4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460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A6A82-C43D-0E45-8BBC-3BA89641B4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676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492020D0-FFB1-4BB8-89D8-2E5665C8E89B}" type="slidenum">
              <a:rPr lang="de-DE" altLang="de-DE" smtClean="0"/>
              <a:pPr/>
              <a:t>4</a:t>
            </a:fld>
            <a:endParaRPr lang="de-DE" altLang="de-DE"/>
          </a:p>
        </p:txBody>
      </p:sp>
      <p:sp>
        <p:nvSpPr>
          <p:cNvPr id="2765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6125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439738"/>
            <a:endParaRPr lang="en-CA" altLang="de-DE"/>
          </a:p>
        </p:txBody>
      </p:sp>
    </p:spTree>
    <p:extLst>
      <p:ext uri="{BB962C8B-B14F-4D97-AF65-F5344CB8AC3E}">
        <p14:creationId xmlns:p14="http://schemas.microsoft.com/office/powerpoint/2010/main" val="16626003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492020D0-FFB1-4BB8-89D8-2E5665C8E89B}" type="slidenum">
              <a:rPr lang="de-DE" altLang="de-DE" smtClean="0"/>
              <a:pPr/>
              <a:t>5</a:t>
            </a:fld>
            <a:endParaRPr lang="de-DE" altLang="de-DE"/>
          </a:p>
        </p:txBody>
      </p:sp>
      <p:sp>
        <p:nvSpPr>
          <p:cNvPr id="2765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46125"/>
            <a:ext cx="6613525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439738"/>
            <a:endParaRPr lang="en-CA" altLang="de-DE"/>
          </a:p>
        </p:txBody>
      </p:sp>
    </p:spTree>
    <p:extLst>
      <p:ext uri="{BB962C8B-B14F-4D97-AF65-F5344CB8AC3E}">
        <p14:creationId xmlns:p14="http://schemas.microsoft.com/office/powerpoint/2010/main" val="8529550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A6A82-C43D-0E45-8BBC-3BA89641B41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28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A6A82-C43D-0E45-8BBC-3BA89641B414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7529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A6A82-C43D-0E45-8BBC-3BA89641B41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8715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9070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3A0C12-EA3B-4722-8281-D515F4C3A0E1}" type="slidenum">
              <a:rPr lang="en-CA" smtClean="0"/>
              <a:t>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6889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A6A82-C43D-0E45-8BBC-3BA89641B41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808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2026-06-24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25348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773411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A9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773410" y="3337854"/>
            <a:ext cx="4869744" cy="30402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2"/>
          </p:nvPr>
        </p:nvSpPr>
        <p:spPr>
          <a:xfrm>
            <a:off x="5968074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A9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3337854"/>
            <a:ext cx="4869744" cy="304025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73410" y="979687"/>
            <a:ext cx="10064407" cy="63707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A9F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03464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>
                <a:solidFill>
                  <a:srgbClr val="00B0F0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075864" y="2032776"/>
            <a:ext cx="5446278" cy="3931442"/>
          </a:xfrm>
          <a:prstGeom prst="rect">
            <a:avLst/>
          </a:prstGeom>
        </p:spPr>
        <p:txBody>
          <a:bodyPr anchor="ctr"/>
          <a:lstStyle>
            <a:lvl1pPr marL="2286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56365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979688"/>
            <a:ext cx="4182876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468787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7687507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947791" y="979688"/>
            <a:ext cx="7687507" cy="66358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2065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6921889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 rot="5400000">
            <a:off x="7116880" y="3953881"/>
            <a:ext cx="4439522" cy="59731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668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>
                <a:solidFill>
                  <a:srgbClr val="00B0F0"/>
                </a:solidFill>
              </a:rPr>
              <a:t>Merci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Social Handles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0185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>
                <a:solidFill>
                  <a:srgbClr val="00B0F0"/>
                </a:solidFill>
              </a:rPr>
              <a:t>Merci</a:t>
            </a:r>
            <a:endParaRPr lang="en-US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5462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>
                <a:solidFill>
                  <a:srgbClr val="00B0F0"/>
                </a:solidFill>
              </a:rPr>
              <a:t>Merci</a:t>
            </a:r>
            <a:endParaRPr lang="en-US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4176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>
                <a:solidFill>
                  <a:srgbClr val="00B0F0"/>
                </a:solidFill>
              </a:rPr>
              <a:t>Merci</a:t>
            </a:r>
            <a:endParaRPr lang="en-US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>
                <a:solidFill>
                  <a:srgbClr val="00B0F0"/>
                </a:solidFill>
              </a:rPr>
              <a:t>Merci</a:t>
            </a:r>
            <a:endParaRPr lang="en-US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Social Handles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5934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20" name="TextBox 19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2026-06-24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668115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rol Room 1">
    <p:bg>
      <p:bgPr>
        <a:blipFill dpi="0" rotWithShape="1">
          <a:blip r:embed="rId2">
            <a:lum/>
          </a:blip>
          <a:srcRect/>
          <a:stretch>
            <a:fillRect l="52000" t="15000" b="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" y="0"/>
            <a:ext cx="6580413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0B1B79-5956-4E84-9500-79CB1C04FC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C655AC9-1413-4E49-84D6-EC822D5472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261787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237773" y="1381583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rgbClr val="0096FF"/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rgbClr val="0096FF"/>
              </a:solidFill>
              <a:latin typeface="Arial" panose="020B0604020202020204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094807" y="698270"/>
            <a:ext cx="9258993" cy="676102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B0F0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15518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0717073" y="6319111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rgbClr val="0096FF"/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rgbClr val="0096FF"/>
              </a:solidFill>
              <a:latin typeface="Arial" panose="020B0604020202020204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094807" y="698270"/>
            <a:ext cx="9258993" cy="676102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B0F0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2633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clotr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51282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I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343981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son Ha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5896059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or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921574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clotron Grou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039419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fe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979259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95984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2026-06-24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740321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B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376732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065897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124815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701012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177894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F NIF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9597145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A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099446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PH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3738488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AG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852085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SI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39267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2026-06-24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ium Recycl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131516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-1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22323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-13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53669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A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326409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ANT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350479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er Tap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366870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ign Draf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9828269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bbit 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764980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chine Sho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189931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828653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2026-06-24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206242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520384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6740475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per Clip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563148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Slide Title—Arial Bold 24-Cyan Blue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9587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1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37744849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2037973152"/>
      </p:ext>
    </p:extLst>
  </p:cSld>
  <p:clrMapOvr>
    <a:masterClrMapping/>
  </p:clrMapOvr>
  <p:hf sldNum="0" hdr="0" ftr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822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3EB2376-19BE-EB82-3FE3-C326CE3627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1471" y="53448"/>
            <a:ext cx="10721635" cy="651600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6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F78FC03-1EA3-82EC-8AA4-EA77639FA89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1471" y="979689"/>
            <a:ext cx="10721635" cy="4977972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pitchFamily="2" charset="2"/>
              <a:buChar char="§"/>
              <a:defRPr sz="28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pitchFamily="2" charset="2"/>
              <a:buChar char="§"/>
              <a:defRPr sz="24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pitchFamily="2" charset="2"/>
              <a:buChar char="§"/>
              <a:defRPr sz="20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pitchFamily="2" charset="2"/>
              <a:buChar char="§"/>
              <a:defRPr sz="18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" name="Group 13">
            <a:extLst>
              <a:ext uri="{FF2B5EF4-FFF2-40B4-BE49-F238E27FC236}">
                <a16:creationId xmlns:a16="http://schemas.microsoft.com/office/drawing/2014/main" id="{B2368A0F-41DB-CEC8-2004-9FAD9F856F52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6246812"/>
            <a:ext cx="1638301" cy="611188"/>
            <a:chOff x="2899741" y="3408765"/>
            <a:chExt cx="3401670" cy="1421594"/>
          </a:xfrm>
        </p:grpSpPr>
        <p:pic>
          <p:nvPicPr>
            <p:cNvPr id="3" name="Picture 14">
              <a:extLst>
                <a:ext uri="{FF2B5EF4-FFF2-40B4-BE49-F238E27FC236}">
                  <a16:creationId xmlns:a16="http://schemas.microsoft.com/office/drawing/2014/main" id="{6957A70E-77D9-E2DD-7B07-A45C8E8E19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 descr="Bildergebnis für canadian flag">
              <a:extLst>
                <a:ext uri="{FF2B5EF4-FFF2-40B4-BE49-F238E27FC236}">
                  <a16:creationId xmlns:a16="http://schemas.microsoft.com/office/drawing/2014/main" id="{7CE72F06-5026-B768-86D8-434EE7E18D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F6F694B0-445D-443A-361B-01730FB8C2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773158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0717073" y="6319111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rgbClr val="0096FF"/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rgbClr val="0096FF"/>
              </a:solidFill>
              <a:latin typeface="Arial" panose="020B0604020202020204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345254" y="554401"/>
            <a:ext cx="9258993" cy="676102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B0F0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77285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045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1471" y="979687"/>
            <a:ext cx="8953827" cy="65032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A9F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81471" y="2032777"/>
            <a:ext cx="8953827" cy="393939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7523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8269" y="979688"/>
            <a:ext cx="10231669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23957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58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773410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06616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410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86" r:id="rId4"/>
    <p:sldLayoutId id="2147483817" r:id="rId5"/>
    <p:sldLayoutId id="2147483770" r:id="rId6"/>
    <p:sldLayoutId id="2147483784" r:id="rId7"/>
    <p:sldLayoutId id="2147483771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  <p:sldLayoutId id="2147483788" r:id="rId18"/>
    <p:sldLayoutId id="2147483818" r:id="rId19"/>
    <p:sldLayoutId id="2147483827" r:id="rId20"/>
    <p:sldLayoutId id="2147483825" r:id="rId21"/>
    <p:sldLayoutId id="2147483826" r:id="rId22"/>
    <p:sldLayoutId id="2147483790" r:id="rId23"/>
    <p:sldLayoutId id="2147483791" r:id="rId24"/>
    <p:sldLayoutId id="2147483793" r:id="rId25"/>
    <p:sldLayoutId id="2147483794" r:id="rId26"/>
    <p:sldLayoutId id="2147483795" r:id="rId27"/>
    <p:sldLayoutId id="2147483798" r:id="rId28"/>
    <p:sldLayoutId id="2147483799" r:id="rId29"/>
    <p:sldLayoutId id="2147483800" r:id="rId30"/>
    <p:sldLayoutId id="2147483801" r:id="rId31"/>
    <p:sldLayoutId id="2147483802" r:id="rId32"/>
    <p:sldLayoutId id="2147483803" r:id="rId33"/>
    <p:sldLayoutId id="2147483804" r:id="rId34"/>
    <p:sldLayoutId id="2147483805" r:id="rId35"/>
    <p:sldLayoutId id="2147483806" r:id="rId36"/>
    <p:sldLayoutId id="2147483807" r:id="rId37"/>
    <p:sldLayoutId id="2147483808" r:id="rId38"/>
    <p:sldLayoutId id="2147483809" r:id="rId39"/>
    <p:sldLayoutId id="2147483810" r:id="rId40"/>
    <p:sldLayoutId id="2147483811" r:id="rId41"/>
    <p:sldLayoutId id="2147483812" r:id="rId42"/>
    <p:sldLayoutId id="2147483813" r:id="rId43"/>
    <p:sldLayoutId id="2147483796" r:id="rId44"/>
    <p:sldLayoutId id="2147483821" r:id="rId45"/>
    <p:sldLayoutId id="2147483823" r:id="rId46"/>
    <p:sldLayoutId id="2147483819" r:id="rId47"/>
    <p:sldLayoutId id="2147483820" r:id="rId48"/>
    <p:sldLayoutId id="2147483814" r:id="rId49"/>
    <p:sldLayoutId id="2147483815" r:id="rId50"/>
    <p:sldLayoutId id="2147483816" r:id="rId51"/>
    <p:sldLayoutId id="2147483824" r:id="rId52"/>
    <p:sldLayoutId id="2147483829" r:id="rId53"/>
    <p:sldLayoutId id="2147483830" r:id="rId54"/>
    <p:sldLayoutId id="2147483832" r:id="rId55"/>
    <p:sldLayoutId id="2147483834" r:id="rId56"/>
    <p:sldLayoutId id="2147483836" r:id="rId5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slideLayout" Target="../slideLayouts/slideLayout57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slideLayout" Target="../slideLayouts/slideLayout57.xml"/><Relationship Id="rId1" Type="http://schemas.openxmlformats.org/officeDocument/2006/relationships/tags" Target="../tags/tag8.xml"/><Relationship Id="rId4" Type="http://schemas.openxmlformats.org/officeDocument/2006/relationships/image" Target="../media/image7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slideLayout" Target="../slideLayouts/slideLayout57.xml"/><Relationship Id="rId1" Type="http://schemas.openxmlformats.org/officeDocument/2006/relationships/tags" Target="../tags/tag9.xml"/><Relationship Id="rId6" Type="http://schemas.openxmlformats.org/officeDocument/2006/relationships/image" Target="../media/image76.jpeg"/><Relationship Id="rId5" Type="http://schemas.openxmlformats.org/officeDocument/2006/relationships/image" Target="../media/image75.png"/><Relationship Id="rId4" Type="http://schemas.openxmlformats.org/officeDocument/2006/relationships/image" Target="../media/image7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6.xml"/><Relationship Id="rId1" Type="http://schemas.openxmlformats.org/officeDocument/2006/relationships/tags" Target="../tags/tag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slideLayout" Target="../slideLayouts/slideLayout56.xml"/><Relationship Id="rId1" Type="http://schemas.openxmlformats.org/officeDocument/2006/relationships/tags" Target="../tags/tag11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2.jpe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jpeg"/><Relationship Id="rId3" Type="http://schemas.openxmlformats.org/officeDocument/2006/relationships/image" Target="../media/image83.png"/><Relationship Id="rId7" Type="http://schemas.openxmlformats.org/officeDocument/2006/relationships/image" Target="../media/image8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39.png"/><Relationship Id="rId5" Type="http://schemas.openxmlformats.org/officeDocument/2006/relationships/image" Target="../media/image85.png"/><Relationship Id="rId4" Type="http://schemas.openxmlformats.org/officeDocument/2006/relationships/image" Target="../media/image84.jpeg"/><Relationship Id="rId9" Type="http://schemas.openxmlformats.org/officeDocument/2006/relationships/image" Target="../media/image8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5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89.png"/><Relationship Id="rId7" Type="http://schemas.openxmlformats.org/officeDocument/2006/relationships/image" Target="../media/image38.png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12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gif"/><Relationship Id="rId9" Type="http://schemas.openxmlformats.org/officeDocument/2006/relationships/image" Target="../media/image82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e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13.xml"/><Relationship Id="rId6" Type="http://schemas.openxmlformats.org/officeDocument/2006/relationships/image" Target="../media/image38.png"/><Relationship Id="rId5" Type="http://schemas.openxmlformats.org/officeDocument/2006/relationships/image" Target="../media/image94.png"/><Relationship Id="rId4" Type="http://schemas.openxmlformats.org/officeDocument/2006/relationships/image" Target="../media/image93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95.png"/><Relationship Id="rId7" Type="http://schemas.openxmlformats.org/officeDocument/2006/relationships/image" Target="../media/image99.jpeg"/><Relationship Id="rId12" Type="http://schemas.openxmlformats.org/officeDocument/2006/relationships/image" Target="../media/image82.jpeg"/><Relationship Id="rId2" Type="http://schemas.openxmlformats.org/officeDocument/2006/relationships/slideLayout" Target="../slideLayouts/slideLayout53.xml"/><Relationship Id="rId1" Type="http://schemas.openxmlformats.org/officeDocument/2006/relationships/tags" Target="../tags/tag14.xml"/><Relationship Id="rId6" Type="http://schemas.openxmlformats.org/officeDocument/2006/relationships/image" Target="../media/image98.jpeg"/><Relationship Id="rId11" Type="http://schemas.openxmlformats.org/officeDocument/2006/relationships/image" Target="../media/image39.png"/><Relationship Id="rId5" Type="http://schemas.openxmlformats.org/officeDocument/2006/relationships/image" Target="../media/image97.png"/><Relationship Id="rId10" Type="http://schemas.openxmlformats.org/officeDocument/2006/relationships/image" Target="../media/image38.png"/><Relationship Id="rId4" Type="http://schemas.openxmlformats.org/officeDocument/2006/relationships/image" Target="../media/image96.png"/><Relationship Id="rId9" Type="http://schemas.openxmlformats.org/officeDocument/2006/relationships/image" Target="../media/image101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102.jpeg"/><Relationship Id="rId7" Type="http://schemas.openxmlformats.org/officeDocument/2006/relationships/image" Target="../media/image106.jpeg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15.xml"/><Relationship Id="rId6" Type="http://schemas.openxmlformats.org/officeDocument/2006/relationships/image" Target="../media/image105.JPG"/><Relationship Id="rId5" Type="http://schemas.openxmlformats.org/officeDocument/2006/relationships/image" Target="../media/image104.jpeg"/><Relationship Id="rId10" Type="http://schemas.openxmlformats.org/officeDocument/2006/relationships/image" Target="../media/image82.jpeg"/><Relationship Id="rId4" Type="http://schemas.openxmlformats.org/officeDocument/2006/relationships/image" Target="../media/image103.jpeg"/><Relationship Id="rId9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2.jpe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open.library.ubc.ca/collections/ubctheses/24/items/1.0451181?o=1" TargetMode="External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12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6.xml"/><Relationship Id="rId6" Type="http://schemas.openxmlformats.org/officeDocument/2006/relationships/image" Target="../media/image111.png"/><Relationship Id="rId5" Type="http://schemas.openxmlformats.org/officeDocument/2006/relationships/image" Target="../media/image110.jpeg"/><Relationship Id="rId4" Type="http://schemas.openxmlformats.org/officeDocument/2006/relationships/image" Target="../media/image10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slideLayout" Target="../slideLayouts/slideLayout54.xml"/><Relationship Id="rId1" Type="http://schemas.openxmlformats.org/officeDocument/2006/relationships/tags" Target="../tags/tag17.xml"/><Relationship Id="rId4" Type="http://schemas.openxmlformats.org/officeDocument/2006/relationships/image" Target="../media/image11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3.xml"/><Relationship Id="rId1" Type="http://schemas.openxmlformats.org/officeDocument/2006/relationships/tags" Target="../tags/tag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19.xml"/><Relationship Id="rId4" Type="http://schemas.openxmlformats.org/officeDocument/2006/relationships/image" Target="../media/image11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0.xml"/><Relationship Id="rId6" Type="http://schemas.openxmlformats.org/officeDocument/2006/relationships/image" Target="../media/image120.png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1.xml"/><Relationship Id="rId5" Type="http://schemas.openxmlformats.org/officeDocument/2006/relationships/image" Target="../media/image44.jpeg"/><Relationship Id="rId4" Type="http://schemas.openxmlformats.org/officeDocument/2006/relationships/image" Target="../media/image4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2.xml"/><Relationship Id="rId4" Type="http://schemas.openxmlformats.org/officeDocument/2006/relationships/image" Target="../media/image4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Relationship Id="rId9" Type="http://schemas.openxmlformats.org/officeDocument/2006/relationships/image" Target="../media/image5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1.jpeg"/><Relationship Id="rId7" Type="http://schemas.openxmlformats.org/officeDocument/2006/relationships/image" Target="../media/image5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6" Type="http://schemas.microsoft.com/office/2007/relationships/hdphoto" Target="../media/hdphoto1.wdp"/><Relationship Id="rId11" Type="http://schemas.openxmlformats.org/officeDocument/2006/relationships/image" Target="../media/image58.jpg"/><Relationship Id="rId5" Type="http://schemas.openxmlformats.org/officeDocument/2006/relationships/image" Target="../media/image53.jpeg"/><Relationship Id="rId10" Type="http://schemas.openxmlformats.org/officeDocument/2006/relationships/image" Target="../media/image57.jpeg"/><Relationship Id="rId4" Type="http://schemas.openxmlformats.org/officeDocument/2006/relationships/image" Target="../media/image52.jpg"/><Relationship Id="rId9" Type="http://schemas.openxmlformats.org/officeDocument/2006/relationships/image" Target="../media/image5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2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Relationship Id="rId6" Type="http://schemas.openxmlformats.org/officeDocument/2006/relationships/image" Target="../media/image61.jpeg"/><Relationship Id="rId5" Type="http://schemas.microsoft.com/office/2007/relationships/hdphoto" Target="../media/hdphoto2.wdp"/><Relationship Id="rId4" Type="http://schemas.openxmlformats.org/officeDocument/2006/relationships/image" Target="../media/image6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jpeg"/><Relationship Id="rId7" Type="http://schemas.openxmlformats.org/officeDocument/2006/relationships/image" Target="../media/image67.jpeg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5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Relationship Id="rId9" Type="http://schemas.openxmlformats.org/officeDocument/2006/relationships/image" Target="../media/image6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69A6A-C069-48AF-A644-E5DAB8E8B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2245" y="1463817"/>
            <a:ext cx="3937851" cy="2082023"/>
          </a:xfrm>
        </p:spPr>
        <p:txBody>
          <a:bodyPr>
            <a:normAutofit fontScale="90000"/>
          </a:bodyPr>
          <a:lstStyle/>
          <a:p>
            <a:r>
              <a:rPr lang="en-CA" b="0" dirty="0"/>
              <a:t>TRIUMF Accelerator Capabilities and Contributions</a:t>
            </a:r>
            <a:endParaRPr lang="en-C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85E869-0FCA-4DF7-AF07-8E8D3F09FA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2245" y="3694814"/>
            <a:ext cx="4709375" cy="2497174"/>
          </a:xfrm>
        </p:spPr>
        <p:txBody>
          <a:bodyPr>
            <a:normAutofit/>
          </a:bodyPr>
          <a:lstStyle/>
          <a:p>
            <a:r>
              <a:rPr lang="en-US" sz="2200" dirty="0">
                <a:solidFill>
                  <a:schemeClr val="bg1">
                    <a:lumMod val="50000"/>
                  </a:schemeClr>
                </a:solidFill>
              </a:rPr>
              <a:t>Bob Laxdal</a:t>
            </a:r>
          </a:p>
          <a:p>
            <a:r>
              <a:rPr lang="en-US" sz="2200" dirty="0">
                <a:solidFill>
                  <a:schemeClr val="bg1">
                    <a:lumMod val="50000"/>
                  </a:schemeClr>
                </a:solidFill>
              </a:rPr>
              <a:t>Deputy Director – Accelerator Division</a:t>
            </a:r>
          </a:p>
          <a:p>
            <a:r>
              <a:rPr lang="en-CA" b="1" dirty="0"/>
              <a:t>W1-1 SYMPOSIUM; Future Particle Physics Energy Frontier Facilities</a:t>
            </a:r>
          </a:p>
          <a:p>
            <a:r>
              <a:rPr lang="en-US" dirty="0"/>
              <a:t>CAP June 24-25, 2026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66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F3F8D0-F978-C0F4-02D2-08F8ECC2DD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E11596D-2DFF-559B-2966-0E8D51A6653D}"/>
              </a:ext>
            </a:extLst>
          </p:cNvPr>
          <p:cNvSpPr txBox="1"/>
          <p:nvPr/>
        </p:nvSpPr>
        <p:spPr>
          <a:xfrm>
            <a:off x="2478505" y="2382253"/>
            <a:ext cx="77419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200" b="1" dirty="0">
                <a:solidFill>
                  <a:srgbClr val="04B9F2"/>
                </a:solidFill>
              </a:rPr>
              <a:t>TRIUMF and External Collaboration</a:t>
            </a:r>
          </a:p>
        </p:txBody>
      </p:sp>
    </p:spTree>
    <p:extLst>
      <p:ext uri="{BB962C8B-B14F-4D97-AF65-F5344CB8AC3E}">
        <p14:creationId xmlns:p14="http://schemas.microsoft.com/office/powerpoint/2010/main" val="3243534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D960CB-2F57-5AA4-5A37-3BBDD598AE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70C01-1158-83AF-C105-9C2861E80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9399" y="698270"/>
            <a:ext cx="9258993" cy="676102"/>
          </a:xfrm>
        </p:spPr>
        <p:txBody>
          <a:bodyPr/>
          <a:lstStyle/>
          <a:p>
            <a:r>
              <a:rPr lang="en-CA" b="1" dirty="0"/>
              <a:t>Value of external collaborations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E29774-739D-D634-1C61-C02547AE8CBD}"/>
              </a:ext>
            </a:extLst>
          </p:cNvPr>
          <p:cNvSpPr txBox="1"/>
          <p:nvPr/>
        </p:nvSpPr>
        <p:spPr>
          <a:xfrm>
            <a:off x="854266" y="1580160"/>
            <a:ext cx="1058487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A" sz="2400" dirty="0"/>
              <a:t>The TRIUMF Accelerator Division has a long tradition of international collaboration to provide Canadian contributions to particle physics projects abroad.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b="1" dirty="0"/>
              <a:t>Enhance expertise: </a:t>
            </a:r>
            <a:r>
              <a:rPr lang="en-CA" sz="2400" dirty="0"/>
              <a:t>- Collaborations strengthen and expand core competency and broaden our expertise in accelerator physics and technology.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b="1" dirty="0"/>
              <a:t>National resilience: </a:t>
            </a:r>
            <a:r>
              <a:rPr lang="x-none" sz="2400" dirty="0"/>
              <a:t>The </a:t>
            </a:r>
            <a:r>
              <a:rPr lang="en-CA" sz="2400" dirty="0"/>
              <a:t>collaborations </a:t>
            </a:r>
            <a:r>
              <a:rPr lang="x-none" sz="2400" dirty="0"/>
              <a:t>draw Canadian industry into world-class project</a:t>
            </a:r>
            <a:r>
              <a:rPr lang="en-CA" sz="2400" dirty="0"/>
              <a:t>s,</a:t>
            </a:r>
            <a:r>
              <a:rPr lang="x-none" sz="2400" dirty="0"/>
              <a:t> building </a:t>
            </a:r>
            <a:r>
              <a:rPr lang="en-CA" sz="2400" dirty="0"/>
              <a:t>national resilience in cutting edge technologies</a:t>
            </a:r>
            <a:r>
              <a:rPr lang="x-none" sz="2400" dirty="0"/>
              <a:t>. </a:t>
            </a:r>
            <a:endParaRPr lang="en-US" sz="24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b="1" dirty="0"/>
              <a:t>Develop HQP: </a:t>
            </a:r>
            <a:r>
              <a:rPr lang="en-CA" sz="2400" dirty="0"/>
              <a:t>T</a:t>
            </a:r>
            <a:r>
              <a:rPr lang="x-none" sz="2400" dirty="0"/>
              <a:t>he </a:t>
            </a:r>
            <a:r>
              <a:rPr lang="en-CA" sz="2400" dirty="0"/>
              <a:t>collaborations</a:t>
            </a:r>
            <a:r>
              <a:rPr lang="x-none" sz="2400" dirty="0"/>
              <a:t> also provide opportunities to students and young researchers enriching knowledge and experience</a:t>
            </a:r>
            <a:r>
              <a:rPr lang="en-CA" sz="2400" dirty="0"/>
              <a:t> in critical technologies.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A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33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1">
            <a:extLst>
              <a:ext uri="{FF2B5EF4-FFF2-40B4-BE49-F238E27FC236}">
                <a16:creationId xmlns:a16="http://schemas.microsoft.com/office/drawing/2014/main" id="{DCF1910F-DDFF-FD92-D127-F4975C6FF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9218867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53F31CB-CF8F-43FB-87DB-0637B83D5450}" type="slidenum">
              <a:rPr lang="en-US" altLang="en-US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95471440-2227-43C8-1DC4-30B1430649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832" y="991449"/>
            <a:ext cx="5779168" cy="3939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2400" b="1" dirty="0">
                <a:latin typeface="+mn-lt"/>
              </a:rPr>
              <a:t>1995-2005 - $41.5M</a:t>
            </a:r>
          </a:p>
          <a:p>
            <a:pPr marL="252000" indent="-252000">
              <a:spcBef>
                <a:spcPts val="600"/>
              </a:spcBef>
              <a:buClr>
                <a:srgbClr val="04B9F2"/>
              </a:buClr>
            </a:pPr>
            <a:r>
              <a:rPr lang="en-US" sz="2400" dirty="0">
                <a:cs typeface="Arial"/>
              </a:rPr>
              <a:t>TRIUMF was given the mandate to act as Canada's main connection with CERN and to develop and construct components for the Large Hadron Collider. </a:t>
            </a:r>
          </a:p>
          <a:p>
            <a:pPr marL="252000" indent="-252000">
              <a:spcBef>
                <a:spcPts val="600"/>
              </a:spcBef>
              <a:buClr>
                <a:srgbClr val="04B9F2"/>
              </a:buClr>
            </a:pPr>
            <a:r>
              <a:rPr lang="en-US" altLang="en-US" sz="2400" dirty="0">
                <a:latin typeface="+mn-lt"/>
              </a:rPr>
              <a:t>Contributions included beam physics support and hardware including magnets, beam instrumentation, rf systems, kickers</a:t>
            </a:r>
          </a:p>
        </p:txBody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255AD112-C418-A2B6-C6DE-85574CC91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000" y="5190945"/>
            <a:ext cx="55070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 b="1" dirty="0">
                <a:solidFill>
                  <a:srgbClr val="04B9F2"/>
                </a:solidFill>
                <a:latin typeface="+mn-lt"/>
              </a:rPr>
              <a:t>&gt;80% Canadian industry involvement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 b="1" dirty="0">
                <a:solidFill>
                  <a:srgbClr val="04B9F2"/>
                </a:solidFill>
                <a:latin typeface="+mn-lt"/>
              </a:rPr>
              <a:t>8-10 FTEs from TRIUMF per year</a:t>
            </a:r>
          </a:p>
        </p:txBody>
      </p:sp>
      <p:pic>
        <p:nvPicPr>
          <p:cNvPr id="39941" name="Picture 3" descr="LHCUnderA">
            <a:extLst>
              <a:ext uri="{FF2B5EF4-FFF2-40B4-BE49-F238E27FC236}">
                <a16:creationId xmlns:a16="http://schemas.microsoft.com/office/drawing/2014/main" id="{EE0E88D4-7D2D-E29B-82F8-521F623C62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lum bright="-22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8" t="4934" r="4182" b="5398"/>
          <a:stretch>
            <a:fillRect/>
          </a:stretch>
        </p:blipFill>
        <p:spPr bwMode="auto">
          <a:xfrm>
            <a:off x="6412833" y="1636295"/>
            <a:ext cx="5779168" cy="3640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8" name="TextBox 22">
            <a:extLst>
              <a:ext uri="{FF2B5EF4-FFF2-40B4-BE49-F238E27FC236}">
                <a16:creationId xmlns:a16="http://schemas.microsoft.com/office/drawing/2014/main" id="{C5365B48-D1A5-E3FB-B509-ACDF341A58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936" y="146718"/>
            <a:ext cx="1108359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04B9F2"/>
                </a:solidFill>
              </a:rPr>
              <a:t>TRIUMFs Contributions to LHC (1995-2005) </a:t>
            </a:r>
            <a:endParaRPr lang="en-CA" altLang="en-US" b="1" dirty="0">
              <a:solidFill>
                <a:srgbClr val="04B9F2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9429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E3E6C1-CDF3-76E4-D706-1897283F38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1">
            <a:extLst>
              <a:ext uri="{FF2B5EF4-FFF2-40B4-BE49-F238E27FC236}">
                <a16:creationId xmlns:a16="http://schemas.microsoft.com/office/drawing/2014/main" id="{3F25DC58-EED0-0615-8510-E7736A798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9218867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53F31CB-CF8F-43FB-87DB-0637B83D5450}" type="slidenum">
              <a:rPr lang="en-US" altLang="en-US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73B347DB-7012-3459-A61B-A98F03D1E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936" y="760783"/>
            <a:ext cx="12026064" cy="394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2400" b="1" dirty="0">
                <a:latin typeface="+mn-lt"/>
              </a:rPr>
              <a:t>1995-2000 – Phase I - $30M – Proton synchrotron conversion </a:t>
            </a:r>
          </a:p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cs typeface="Arial"/>
              </a:rPr>
              <a:t>upgrades to the injector synchrotrons - double beam brightness, control emittance, and modify bunch spacing for LHC operation.</a:t>
            </a:r>
          </a:p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cs typeface="Arial"/>
              </a:rPr>
              <a:t>TRIUMF contributions in beam dynamics, instrumentation, power supplies, magnets and RF.</a:t>
            </a:r>
          </a:p>
          <a:p>
            <a:pPr lvl="1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0000"/>
                </a:solidFill>
              </a:rPr>
              <a:t>four first-harmonic rf cavities for the PS Booster</a:t>
            </a:r>
          </a:p>
          <a:p>
            <a:pPr lvl="1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0000"/>
                </a:solidFill>
              </a:rPr>
              <a:t>development of a 40 MHz cavity for the PS plus higher order mode (HOM) dampers</a:t>
            </a:r>
          </a:p>
          <a:p>
            <a:pPr lvl="1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0000"/>
                </a:solidFill>
              </a:rPr>
              <a:t>magnets and power supplies for the upgraded 1.4 GeV transfer line between Booster and PS</a:t>
            </a:r>
          </a:p>
          <a:p>
            <a:pPr lvl="1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0000"/>
                </a:solidFill>
              </a:rPr>
              <a:t>new transformers for the Booster main magnet supply</a:t>
            </a:r>
          </a:p>
          <a:p>
            <a:pPr lvl="1">
              <a:spcAft>
                <a:spcPts val="1000"/>
              </a:spcAft>
              <a:buClr>
                <a:srgbClr val="00B0F0"/>
              </a:buClr>
              <a:buFont typeface="Wingdings" panose="05000000000000000000" pitchFamily="2" charset="2"/>
              <a:buChar char="§"/>
            </a:pPr>
            <a:endParaRPr lang="en-CA" sz="2000" dirty="0">
              <a:solidFill>
                <a:srgbClr val="000000"/>
              </a:solidFill>
            </a:endParaRPr>
          </a:p>
          <a:p>
            <a:pPr lvl="1">
              <a:spcAft>
                <a:spcPts val="1000"/>
              </a:spcAft>
              <a:buClr>
                <a:srgbClr val="00B0F0"/>
              </a:buClr>
              <a:buFont typeface="Wingdings" panose="05000000000000000000" pitchFamily="2" charset="2"/>
              <a:buChar char="§"/>
            </a:pPr>
            <a:endParaRPr lang="en-US" sz="2000" dirty="0">
              <a:cs typeface="Arial"/>
            </a:endParaRPr>
          </a:p>
        </p:txBody>
      </p:sp>
      <p:sp>
        <p:nvSpPr>
          <p:cNvPr id="39948" name="TextBox 22">
            <a:extLst>
              <a:ext uri="{FF2B5EF4-FFF2-40B4-BE49-F238E27FC236}">
                <a16:creationId xmlns:a16="http://schemas.microsoft.com/office/drawing/2014/main" id="{5F984C6A-AC11-B47B-D00C-B0B8AB1C7C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935" y="146718"/>
            <a:ext cx="106624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04B9F2"/>
                </a:solidFill>
              </a:rPr>
              <a:t>TRIUMFs Contributions to LHC – Phase 1 (1995-2000) </a:t>
            </a:r>
            <a:endParaRPr lang="en-CA" altLang="en-US" b="1" dirty="0">
              <a:solidFill>
                <a:srgbClr val="04B9F2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84B26E-D050-9065-C975-75992316D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0028" y="3534645"/>
            <a:ext cx="5119396" cy="30239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DE68EEE-C70A-67D7-9480-3BF47AB8B3F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5158" t="42006" r="3682" b="33871"/>
          <a:stretch>
            <a:fillRect/>
          </a:stretch>
        </p:blipFill>
        <p:spPr>
          <a:xfrm>
            <a:off x="2431646" y="4475799"/>
            <a:ext cx="2445488" cy="16267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637163-AA62-160A-3600-33894256C1C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293" t="42234" r="67505" b="31733"/>
          <a:stretch>
            <a:fillRect/>
          </a:stretch>
        </p:blipFill>
        <p:spPr>
          <a:xfrm>
            <a:off x="4857527" y="4997302"/>
            <a:ext cx="2474455" cy="18606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5833B03-4106-0616-575D-60D129C9F7F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3027" t="43321" r="45814" b="31733"/>
          <a:stretch>
            <a:fillRect/>
          </a:stretch>
        </p:blipFill>
        <p:spPr>
          <a:xfrm>
            <a:off x="0" y="4014819"/>
            <a:ext cx="2445488" cy="168232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C56C297-502D-BFC6-97C0-984A9B297AD0}"/>
              </a:ext>
            </a:extLst>
          </p:cNvPr>
          <p:cNvSpPr/>
          <p:nvPr/>
        </p:nvSpPr>
        <p:spPr>
          <a:xfrm>
            <a:off x="9516140" y="5305647"/>
            <a:ext cx="1541720" cy="93957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4349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E31B26-A7C1-11A2-DC6A-01D7097B3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1">
            <a:extLst>
              <a:ext uri="{FF2B5EF4-FFF2-40B4-BE49-F238E27FC236}">
                <a16:creationId xmlns:a16="http://schemas.microsoft.com/office/drawing/2014/main" id="{D27328D8-64DB-C147-9DAF-7D3E75D65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9218867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53F31CB-CF8F-43FB-87DB-0637B83D5450}" type="slidenum">
              <a:rPr lang="en-US" altLang="en-US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DD462683-A664-ED5B-951E-5F693FB4A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935" y="894454"/>
            <a:ext cx="54528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2400" b="1" dirty="0">
                <a:latin typeface="+mn-lt"/>
              </a:rPr>
              <a:t>2000-2005 - $11.5M</a:t>
            </a:r>
          </a:p>
        </p:txBody>
      </p:sp>
      <p:sp>
        <p:nvSpPr>
          <p:cNvPr id="39948" name="TextBox 22">
            <a:extLst>
              <a:ext uri="{FF2B5EF4-FFF2-40B4-BE49-F238E27FC236}">
                <a16:creationId xmlns:a16="http://schemas.microsoft.com/office/drawing/2014/main" id="{06FC415D-91F1-2BAA-BBFD-EFA1C5003A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935" y="146718"/>
            <a:ext cx="1162501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04B9F2"/>
                </a:solidFill>
              </a:rPr>
              <a:t>TRIUMFs Contributions to LHC - Phase 2 (2000-2005)</a:t>
            </a:r>
            <a:endParaRPr lang="en-CA" altLang="en-US" b="1" dirty="0">
              <a:solidFill>
                <a:srgbClr val="04B9F2"/>
              </a:solidFill>
            </a:endParaRP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E5600762-8099-FBCD-B32A-118721E24A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4732" y="3574810"/>
            <a:ext cx="21082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2000" dirty="0">
                <a:latin typeface="+mn-lt"/>
              </a:rPr>
              <a:t>PFNs for Kickers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59151F1-C968-5A3B-E553-46895510A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8431" y="6233771"/>
            <a:ext cx="26070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2000" dirty="0">
                <a:latin typeface="+mn-lt"/>
              </a:rPr>
              <a:t>Twin-Aperture Quads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E7B6C9-C771-27A3-0E0D-73169864EFBE}"/>
              </a:ext>
            </a:extLst>
          </p:cNvPr>
          <p:cNvSpPr txBox="1"/>
          <p:nvPr/>
        </p:nvSpPr>
        <p:spPr>
          <a:xfrm>
            <a:off x="399618" y="1551179"/>
            <a:ext cx="6257856" cy="50475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b="0" i="0" dirty="0">
                <a:solidFill>
                  <a:srgbClr val="000000"/>
                </a:solidFill>
                <a:effectLst/>
              </a:rPr>
              <a:t>TRIUMF - production of the components for four LHC injection kicker systems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rgbClr val="000000"/>
                </a:solidFill>
              </a:rPr>
              <a:t>Pulse forming networks, power supplies, thyratron switches and kicker magnets.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rgbClr val="000000"/>
                </a:solidFill>
              </a:rPr>
              <a:t>A new clean room and assembly area was constructed at TRIUMF for production and testing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rgbClr val="000000"/>
                </a:solidFill>
              </a:rPr>
              <a:t>ALSTOM (Quebec) - Production of 52 twin aperture quadrupole magnets in Canadian industry </a:t>
            </a:r>
          </a:p>
          <a:p>
            <a:pPr>
              <a:spcBef>
                <a:spcPts val="600"/>
              </a:spcBef>
            </a:pPr>
            <a:endParaRPr lang="en-C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</p:txBody>
      </p:sp>
      <p:pic>
        <p:nvPicPr>
          <p:cNvPr id="4" name="Picture 4" descr="C:\My Documents\cern\pfn_assembly2.jpg">
            <a:extLst>
              <a:ext uri="{FF2B5EF4-FFF2-40B4-BE49-F238E27FC236}">
                <a16:creationId xmlns:a16="http://schemas.microsoft.com/office/drawing/2014/main" id="{D91188DE-1945-ED9E-B5EB-033016642D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6032" y="1276146"/>
            <a:ext cx="3460427" cy="234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pfn_assy_apr01">
            <a:extLst>
              <a:ext uri="{FF2B5EF4-FFF2-40B4-BE49-F238E27FC236}">
                <a16:creationId xmlns:a16="http://schemas.microsoft.com/office/drawing/2014/main" id="{84774AF7-C6C2-0A85-8791-673C71426A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6797" y="834730"/>
            <a:ext cx="1919268" cy="1545934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7AD6EA-2C68-029D-65B3-98389B1E39E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2874" t="42476" r="45223" b="10677"/>
          <a:stretch>
            <a:fillRect/>
          </a:stretch>
        </p:blipFill>
        <p:spPr>
          <a:xfrm>
            <a:off x="7324411" y="3981379"/>
            <a:ext cx="3460426" cy="2257387"/>
          </a:xfrm>
          <a:prstGeom prst="rect">
            <a:avLst/>
          </a:prstGeom>
        </p:spPr>
      </p:pic>
      <p:pic>
        <p:nvPicPr>
          <p:cNvPr id="5" name="Picture 10" descr="mqw_de1">
            <a:extLst>
              <a:ext uri="{FF2B5EF4-FFF2-40B4-BE49-F238E27FC236}">
                <a16:creationId xmlns:a16="http://schemas.microsoft.com/office/drawing/2014/main" id="{DA33DE93-1C29-F40A-C735-E27DD0FC25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857" y="5153356"/>
            <a:ext cx="1963744" cy="13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59141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3E198-0839-0B64-69D8-A5B6B05C0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410" y="96542"/>
            <a:ext cx="9258993" cy="676102"/>
          </a:xfrm>
          <a:solidFill>
            <a:schemeClr val="bg1"/>
          </a:solidFill>
        </p:spPr>
        <p:txBody>
          <a:bodyPr/>
          <a:lstStyle/>
          <a:p>
            <a:r>
              <a:rPr lang="en-CA" sz="3200" b="1" dirty="0"/>
              <a:t>TRIUMF / CERN beam physics towards LHC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5337CC9-C5E2-20EB-7263-E65924203A18}"/>
              </a:ext>
            </a:extLst>
          </p:cNvPr>
          <p:cNvSpPr/>
          <p:nvPr/>
        </p:nvSpPr>
        <p:spPr>
          <a:xfrm>
            <a:off x="582531" y="1014497"/>
            <a:ext cx="10592288" cy="441659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ts val="600"/>
              </a:spcBef>
              <a:buClr>
                <a:srgbClr val="00B0F0"/>
              </a:buClr>
            </a:pPr>
            <a:r>
              <a:rPr lang="en-US" sz="3200" dirty="0">
                <a:ea typeface="Gill Sans MT" panose="020B0502020104020203" pitchFamily="34" charset="0"/>
                <a:cs typeface="Arial"/>
              </a:rPr>
              <a:t>TRIUMF has a long-standing collaboration with CERN on beam physics. </a:t>
            </a:r>
            <a:endParaRPr lang="en-US" sz="2400" dirty="0">
              <a:ea typeface="Gill Sans MT" panose="020B0502020104020203" pitchFamily="34" charset="0"/>
              <a:cs typeface="Arial"/>
            </a:endParaRPr>
          </a:p>
          <a:p>
            <a:pPr marL="342900" indent="-34290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CA" sz="2400" dirty="0">
                <a:solidFill>
                  <a:srgbClr val="000000"/>
                </a:solidFill>
              </a:rPr>
              <a:t>The beam dynamics group assisted in beam simulation studies towards higher currents in the Booster. </a:t>
            </a:r>
          </a:p>
          <a:p>
            <a:pPr marL="800100" lvl="1" indent="-34290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ea typeface="Gill Sans MT" panose="020B0502020104020203" pitchFamily="34" charset="0"/>
                <a:cs typeface="Arial"/>
              </a:rPr>
              <a:t>specification of multi-stage collimation system and optics design</a:t>
            </a:r>
            <a:endParaRPr lang="en-US" sz="2400" dirty="0">
              <a:cs typeface="Arial"/>
            </a:endParaRPr>
          </a:p>
          <a:p>
            <a:pPr marL="342900" indent="-34290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cs typeface="Arial"/>
              </a:rPr>
              <a:t>LHC beam-beam simulations:</a:t>
            </a:r>
          </a:p>
          <a:p>
            <a:pPr marL="800100" lvl="1" indent="-34290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ea typeface="Gill Sans MT" panose="020B0502020104020203" pitchFamily="34" charset="0"/>
                <a:cs typeface="Arial"/>
              </a:rPr>
              <a:t>Simulating beam cleaning efficiency of the collimation system, halo dynamics, and multi-turn losses</a:t>
            </a:r>
          </a:p>
          <a:p>
            <a:pPr marL="800100" lvl="1" indent="-34290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ea typeface="Gill Sans MT" panose="020B0502020104020203" pitchFamily="34" charset="0"/>
                <a:cs typeface="Arial"/>
              </a:rPr>
              <a:t>full 3D beam-beam solutions including longitudinal variation of beam sizes and finite crossing angle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79688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4321A-C8BF-690C-422A-C74A8AC43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6810"/>
            <a:ext cx="11964318" cy="676102"/>
          </a:xfrm>
          <a:solidFill>
            <a:schemeClr val="bg1"/>
          </a:solidFill>
        </p:spPr>
        <p:txBody>
          <a:bodyPr/>
          <a:lstStyle/>
          <a:p>
            <a:r>
              <a:rPr lang="en-CA" sz="3200" b="1" dirty="0"/>
              <a:t>TRIUMF @ AWAKE at CERN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FCC1F04-0A62-39E1-5F78-614EB27F3FB3}"/>
              </a:ext>
            </a:extLst>
          </p:cNvPr>
          <p:cNvSpPr/>
          <p:nvPr/>
        </p:nvSpPr>
        <p:spPr>
          <a:xfrm>
            <a:off x="329836" y="856578"/>
            <a:ext cx="11008471" cy="500136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spcAft>
                <a:spcPts val="600"/>
              </a:spcAft>
              <a:buClr>
                <a:srgbClr val="00B0F0"/>
              </a:buClr>
            </a:pPr>
            <a:r>
              <a:rPr lang="en-US" sz="2400" dirty="0">
                <a:ea typeface="Gill Sans MT" panose="020B0502020104020203" pitchFamily="34" charset="0"/>
                <a:cs typeface="Arial"/>
              </a:rPr>
              <a:t>TRIUMF was a collaboration </a:t>
            </a:r>
            <a:br>
              <a:rPr lang="en-US" sz="2400" dirty="0">
                <a:ea typeface="Gill Sans MT" panose="020B0502020104020203" pitchFamily="34" charset="0"/>
                <a:cs typeface="Arial"/>
              </a:rPr>
            </a:br>
            <a:r>
              <a:rPr lang="en-US" sz="2400" dirty="0">
                <a:ea typeface="Gill Sans MT" panose="020B0502020104020203" pitchFamily="34" charset="0"/>
                <a:cs typeface="Arial"/>
              </a:rPr>
              <a:t>partner in the Advanced </a:t>
            </a:r>
            <a:br>
              <a:rPr lang="en-US" sz="2400" dirty="0">
                <a:ea typeface="Gill Sans MT" panose="020B0502020104020203" pitchFamily="34" charset="0"/>
                <a:cs typeface="Arial"/>
              </a:rPr>
            </a:br>
            <a:r>
              <a:rPr lang="en-US" sz="2400" dirty="0">
                <a:ea typeface="Gill Sans MT" panose="020B0502020104020203" pitchFamily="34" charset="0"/>
                <a:cs typeface="Arial"/>
              </a:rPr>
              <a:t>Wakefield Experiment </a:t>
            </a:r>
            <a:br>
              <a:rPr lang="en-US" sz="2400" dirty="0">
                <a:ea typeface="Gill Sans MT" panose="020B0502020104020203" pitchFamily="34" charset="0"/>
                <a:cs typeface="Arial"/>
              </a:rPr>
            </a:br>
            <a:r>
              <a:rPr lang="en-US" sz="2400" dirty="0">
                <a:ea typeface="Gill Sans MT" panose="020B0502020104020203" pitchFamily="34" charset="0"/>
                <a:cs typeface="Arial"/>
              </a:rPr>
              <a:t>(AWAKE) at CERN</a:t>
            </a:r>
          </a:p>
          <a:p>
            <a:pPr marL="342900" indent="-34290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ea typeface="Gill Sans MT" panose="020B0502020104020203" pitchFamily="34" charset="0"/>
                <a:cs typeface="Arial"/>
              </a:rPr>
              <a:t>R&amp;D experiment at CERN towards developing accelerator technologies for future accelerators </a:t>
            </a:r>
            <a:r>
              <a:rPr lang="en-US" sz="2000" dirty="0">
                <a:ea typeface="Gill Sans MT" panose="020B0502020104020203" pitchFamily="34" charset="0"/>
                <a:cs typeface="Arial"/>
                <a:sym typeface="Wingdings" panose="05000000000000000000" pitchFamily="2" charset="2"/>
              </a:rPr>
              <a:t> </a:t>
            </a:r>
            <a:r>
              <a:rPr lang="en-US" sz="2000" dirty="0">
                <a:ea typeface="Gill Sans MT" panose="020B0502020104020203" pitchFamily="34" charset="0"/>
                <a:cs typeface="Arial"/>
              </a:rPr>
              <a:t>Exploits acceleration by plasma waves driven by a high energy proton beam</a:t>
            </a:r>
          </a:p>
          <a:p>
            <a:pPr marL="342900" indent="-34290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ea typeface="Gill Sans MT" panose="020B0502020104020203" pitchFamily="34" charset="0"/>
                <a:cs typeface="Arial"/>
              </a:rPr>
              <a:t>400 GeV protons from the CERN Super Proton Synchrotron (SPS) </a:t>
            </a:r>
            <a:r>
              <a:rPr lang="en-US" sz="2000" dirty="0">
                <a:ea typeface="Gill Sans MT" panose="020B0502020104020203" pitchFamily="34" charset="0"/>
                <a:cs typeface="Arial"/>
                <a:sym typeface="Wingdings" panose="05000000000000000000" pitchFamily="2" charset="2"/>
              </a:rPr>
              <a:t> 10 m long Rubidium plasma channel (plasma generated by the laser) </a:t>
            </a:r>
          </a:p>
          <a:p>
            <a:pPr marL="800100" lvl="1" indent="-34290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ea typeface="Gill Sans MT" panose="020B0502020104020203" pitchFamily="34" charset="0"/>
                <a:cs typeface="Arial"/>
                <a:sym typeface="Wingdings" panose="05000000000000000000" pitchFamily="2" charset="2"/>
              </a:rPr>
              <a:t>electrons accelerated from 20MeV to 2 GeV – 200MV/m</a:t>
            </a:r>
            <a:br>
              <a:rPr lang="en-US" sz="2000" dirty="0">
                <a:ea typeface="Gill Sans MT" panose="020B0502020104020203" pitchFamily="34" charset="0"/>
                <a:cs typeface="Arial"/>
                <a:sym typeface="Wingdings" panose="05000000000000000000" pitchFamily="2" charset="2"/>
              </a:rPr>
            </a:br>
            <a:endParaRPr lang="en-US" sz="2000" dirty="0">
              <a:ea typeface="Gill Sans MT" panose="020B0502020104020203" pitchFamily="34" charset="0"/>
              <a:cs typeface="Arial"/>
            </a:endParaRPr>
          </a:p>
          <a:p>
            <a:pPr marL="342900" indent="-342900">
              <a:spcAft>
                <a:spcPts val="600"/>
              </a:spcAft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ea typeface="Gill Sans MT" panose="020B0502020104020203" pitchFamily="34" charset="0"/>
                <a:cs typeface="Arial"/>
              </a:rPr>
              <a:t>TRIUMF provided beam diagnostics</a:t>
            </a:r>
            <a:br>
              <a:rPr lang="en-US" sz="2000" dirty="0">
                <a:ea typeface="Gill Sans MT" panose="020B0502020104020203" pitchFamily="34" charset="0"/>
                <a:cs typeface="Arial"/>
              </a:rPr>
            </a:br>
            <a:r>
              <a:rPr lang="en-US" sz="2000" dirty="0">
                <a:ea typeface="Gill Sans MT" panose="020B0502020104020203" pitchFamily="34" charset="0"/>
                <a:cs typeface="Arial"/>
              </a:rPr>
              <a:t>for the electron beams</a:t>
            </a:r>
            <a:br>
              <a:rPr lang="en-US" sz="2000" dirty="0">
                <a:ea typeface="Gill Sans MT" panose="020B0502020104020203" pitchFamily="34" charset="0"/>
                <a:cs typeface="Arial"/>
              </a:rPr>
            </a:br>
            <a:r>
              <a:rPr lang="en-US" sz="2000" dirty="0">
                <a:ea typeface="Gill Sans MT" panose="020B0502020104020203" pitchFamily="34" charset="0"/>
                <a:cs typeface="Arial"/>
              </a:rPr>
              <a:t>(beam position and current)</a:t>
            </a:r>
          </a:p>
          <a:p>
            <a:pPr marL="342900" indent="-342900">
              <a:spcAft>
                <a:spcPts val="600"/>
              </a:spcAft>
              <a:buClr>
                <a:srgbClr val="00B0F0"/>
              </a:buClr>
              <a:buFont typeface="Wingdings" panose="05000000000000000000" pitchFamily="2" charset="2"/>
              <a:buChar char="§"/>
            </a:pPr>
            <a:endParaRPr lang="en-US" dirty="0">
              <a:ea typeface="Gill Sans MT" panose="020B0502020104020203" pitchFamily="34" charset="0"/>
              <a:cs typeface="Arial"/>
            </a:endParaRPr>
          </a:p>
        </p:txBody>
      </p:sp>
      <p:pic>
        <p:nvPicPr>
          <p:cNvPr id="4" name="Picture 10" descr="Screen Clipping">
            <a:extLst>
              <a:ext uri="{FF2B5EF4-FFF2-40B4-BE49-F238E27FC236}">
                <a16:creationId xmlns:a16="http://schemas.microsoft.com/office/drawing/2014/main" id="{E0959565-8E4A-D0C2-CA55-A59B56FEEB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698" y="742912"/>
            <a:ext cx="7620919" cy="1656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Screen Clipping">
            <a:extLst>
              <a:ext uri="{FF2B5EF4-FFF2-40B4-BE49-F238E27FC236}">
                <a16:creationId xmlns:a16="http://schemas.microsoft.com/office/drawing/2014/main" id="{6D9AB134-CEDD-847E-3A77-B0E4AC2CC1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13821" y="4441737"/>
            <a:ext cx="3024486" cy="2011402"/>
          </a:xfrm>
          <a:prstGeom prst="rect">
            <a:avLst/>
          </a:prstGeom>
          <a:ln w="25400">
            <a:solidFill>
              <a:srgbClr val="04B9F2"/>
            </a:solidFill>
          </a:ln>
          <a:effectLst/>
        </p:spPr>
      </p:pic>
      <p:pic>
        <p:nvPicPr>
          <p:cNvPr id="6" name="Content Placeholder 10" descr="A diagram of a machine&#10;&#10;AI-generated content may be incorrect.">
            <a:extLst>
              <a:ext uri="{FF2B5EF4-FFF2-40B4-BE49-F238E27FC236}">
                <a16:creationId xmlns:a16="http://schemas.microsoft.com/office/drawing/2014/main" id="{483D772C-E8DF-EAFD-0826-951AACD51BC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12336" y="4441737"/>
            <a:ext cx="2589822" cy="2019222"/>
          </a:xfrm>
          <a:prstGeom prst="rect">
            <a:avLst/>
          </a:prstGeom>
          <a:ln w="25400">
            <a:solidFill>
              <a:srgbClr val="04B9F2"/>
            </a:solidFill>
          </a:ln>
          <a:effectLst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CFBFEB-AA60-FAED-1AD1-CD0F4CAB4916}"/>
              </a:ext>
            </a:extLst>
          </p:cNvPr>
          <p:cNvSpPr txBox="1"/>
          <p:nvPr/>
        </p:nvSpPr>
        <p:spPr>
          <a:xfrm>
            <a:off x="5612337" y="6460959"/>
            <a:ext cx="2589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Beam position monitor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450AD7-E97B-4FC9-432F-D46F9FE4215C}"/>
              </a:ext>
            </a:extLst>
          </p:cNvPr>
          <p:cNvSpPr txBox="1"/>
          <p:nvPr/>
        </p:nvSpPr>
        <p:spPr>
          <a:xfrm>
            <a:off x="8438319" y="6453139"/>
            <a:ext cx="2589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Faraday cups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569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A484FC-B6E0-72FC-F5F4-A1C1B722D4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04EEA8F-BAE5-7187-6250-877EC284DF72}"/>
              </a:ext>
            </a:extLst>
          </p:cNvPr>
          <p:cNvSpPr txBox="1"/>
          <p:nvPr/>
        </p:nvSpPr>
        <p:spPr>
          <a:xfrm>
            <a:off x="2225029" y="2844225"/>
            <a:ext cx="77419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3200" b="1" dirty="0">
                <a:solidFill>
                  <a:srgbClr val="04B9F2"/>
                </a:solidFill>
              </a:rPr>
              <a:t>Hi-Lumi @ CERN</a:t>
            </a:r>
          </a:p>
        </p:txBody>
      </p:sp>
    </p:spTree>
    <p:extLst>
      <p:ext uri="{BB962C8B-B14F-4D97-AF65-F5344CB8AC3E}">
        <p14:creationId xmlns:p14="http://schemas.microsoft.com/office/powerpoint/2010/main" val="13764090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4FBF6-681F-4BE2-9C6F-D89D2CB50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359" y="427723"/>
            <a:ext cx="6157912" cy="15811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/>
              <a:t>June 25, 2018</a:t>
            </a:r>
            <a:br>
              <a:rPr lang="en-US" b="1" dirty="0"/>
            </a:br>
            <a:r>
              <a:rPr lang="en-CA" b="1" dirty="0"/>
              <a:t>“Great science knows no borders.” </a:t>
            </a:r>
            <a:r>
              <a:rPr lang="en-CA" sz="1800" b="1" dirty="0"/>
              <a:t>Minister Kirsty Duncan</a:t>
            </a:r>
            <a:endParaRPr lang="en-US" sz="1800" b="1" dirty="0"/>
          </a:p>
        </p:txBody>
      </p:sp>
      <p:sp>
        <p:nvSpPr>
          <p:cNvPr id="24579" name="Subtitle 2">
            <a:extLst>
              <a:ext uri="{FF2B5EF4-FFF2-40B4-BE49-F238E27FC236}">
                <a16:creationId xmlns:a16="http://schemas.microsoft.com/office/drawing/2014/main" id="{DDA8F28D-7E1D-4C31-BB0A-493C9C9CCEAC}"/>
              </a:ext>
            </a:extLst>
          </p:cNvPr>
          <p:cNvSpPr>
            <a:spLocks noGrp="1" noChangeArrowheads="1"/>
          </p:cNvSpPr>
          <p:nvPr>
            <p:ph type="subTitle" idx="11"/>
          </p:nvPr>
        </p:nvSpPr>
        <p:spPr bwMode="auto">
          <a:xfrm>
            <a:off x="437689" y="2574398"/>
            <a:ext cx="6157912" cy="2738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Ctr="0" compatLnSpc="1">
            <a:prstTxWarp prst="textNoShape">
              <a:avLst/>
            </a:prstTxWarp>
            <a:noAutofit/>
          </a:bodyPr>
          <a:lstStyle/>
          <a:p>
            <a:r>
              <a:rPr lang="en-US" altLang="en-US" sz="2400" dirty="0"/>
              <a:t>Canadian Minister of Science and Sport Kirsty Duncan announces 10M$ support for TRIUMF to build 5 Hi Lumi LHC RFD Crab Cavity Cryomodules</a:t>
            </a:r>
          </a:p>
          <a:p>
            <a:r>
              <a:rPr lang="en-CA" altLang="en-US" sz="2000" dirty="0"/>
              <a:t>Working with the Canadian research community and industry, TRIUMF will lead the production of the cryomodules with a $2 million in-kind contribution for a total project value of $12 million.</a:t>
            </a:r>
            <a:endParaRPr lang="en-US" altLang="en-US" sz="2000" dirty="0"/>
          </a:p>
        </p:txBody>
      </p:sp>
      <p:sp>
        <p:nvSpPr>
          <p:cNvPr id="24580" name="Rectangle 4">
            <a:extLst>
              <a:ext uri="{FF2B5EF4-FFF2-40B4-BE49-F238E27FC236}">
                <a16:creationId xmlns:a16="http://schemas.microsoft.com/office/drawing/2014/main" id="{462ED2B9-0E21-4AD3-B742-619D77F539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2175" y="3244850"/>
            <a:ext cx="24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CA" altLang="en-US"/>
              <a:t> </a:t>
            </a:r>
          </a:p>
        </p:txBody>
      </p:sp>
      <p:pic>
        <p:nvPicPr>
          <p:cNvPr id="24581" name="Picture 2" descr="1_NX18676.jpg">
            <a:extLst>
              <a:ext uri="{FF2B5EF4-FFF2-40B4-BE49-F238E27FC236}">
                <a16:creationId xmlns:a16="http://schemas.microsoft.com/office/drawing/2014/main" id="{1F355EBA-A9DF-4E91-8FB9-BE5EFBDCEC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4400" y="3489325"/>
            <a:ext cx="4927600" cy="336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4" descr="_NX28892.jpg">
            <a:extLst>
              <a:ext uri="{FF2B5EF4-FFF2-40B4-BE49-F238E27FC236}">
                <a16:creationId xmlns:a16="http://schemas.microsoft.com/office/drawing/2014/main" id="{429E7CF0-AF9A-4370-AF4B-16F689A99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4400" y="0"/>
            <a:ext cx="4927600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13">
            <a:extLst>
              <a:ext uri="{FF2B5EF4-FFF2-40B4-BE49-F238E27FC236}">
                <a16:creationId xmlns:a16="http://schemas.microsoft.com/office/drawing/2014/main" id="{05279DC8-0E72-1E5E-9FE6-240F28B3E88B}"/>
              </a:ext>
            </a:extLst>
          </p:cNvPr>
          <p:cNvGrpSpPr>
            <a:grpSpLocks/>
          </p:cNvGrpSpPr>
          <p:nvPr/>
        </p:nvGrpSpPr>
        <p:grpSpPr bwMode="auto">
          <a:xfrm>
            <a:off x="89501" y="6229349"/>
            <a:ext cx="1638301" cy="611188"/>
            <a:chOff x="2899741" y="3408765"/>
            <a:chExt cx="3401670" cy="1421594"/>
          </a:xfrm>
        </p:grpSpPr>
        <p:pic>
          <p:nvPicPr>
            <p:cNvPr id="4" name="Picture 14">
              <a:extLst>
                <a:ext uri="{FF2B5EF4-FFF2-40B4-BE49-F238E27FC236}">
                  <a16:creationId xmlns:a16="http://schemas.microsoft.com/office/drawing/2014/main" id="{EB128B60-BF14-E34E-DDB5-7EB5D118C4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 descr="Bildergebnis für canadian flag">
              <a:extLst>
                <a:ext uri="{FF2B5EF4-FFF2-40B4-BE49-F238E27FC236}">
                  <a16:creationId xmlns:a16="http://schemas.microsoft.com/office/drawing/2014/main" id="{0AA0D274-2C03-A00E-38D2-3D418ADEAB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D5450D5-B3A5-521E-5A36-D56C94EC75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941" y="273801"/>
            <a:ext cx="8782181" cy="3916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705F89A9-8741-4B22-A6BA-D38FF32655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65" y="4047670"/>
            <a:ext cx="8044247" cy="281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8E31D7DB-FF11-9B50-58CA-89A7524795B9}"/>
              </a:ext>
            </a:extLst>
          </p:cNvPr>
          <p:cNvGrpSpPr/>
          <p:nvPr/>
        </p:nvGrpSpPr>
        <p:grpSpPr>
          <a:xfrm>
            <a:off x="10575282" y="152563"/>
            <a:ext cx="1602862" cy="611622"/>
            <a:chOff x="2899741" y="3408765"/>
            <a:chExt cx="3401670" cy="1421594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BB79AE8-C961-B624-763C-62234C6203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" descr="Bildergebnis für canadian flag">
              <a:extLst>
                <a:ext uri="{FF2B5EF4-FFF2-40B4-BE49-F238E27FC236}">
                  <a16:creationId xmlns:a16="http://schemas.microsoft.com/office/drawing/2014/main" id="{5A64C691-15B9-1628-B7C6-E6BCCDABC8B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0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35F66CF-61A0-975F-39CE-6F3CF9E48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E4C68EEB-98D1-4979-AB5C-463F1A3A9D22}"/>
              </a:ext>
            </a:extLst>
          </p:cNvPr>
          <p:cNvSpPr/>
          <p:nvPr/>
        </p:nvSpPr>
        <p:spPr>
          <a:xfrm>
            <a:off x="0" y="0"/>
            <a:ext cx="10525850" cy="916749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b="1"/>
              <a:t>TRIUMF is part of global collaboration (CERN, US, UK) that will deliver 5 RFD Crab Cavity modules as a Canadian contribution to HL-LHC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99921BE-59A1-43BC-8C97-CF7173398B2F}"/>
              </a:ext>
            </a:extLst>
          </p:cNvPr>
          <p:cNvSpPr/>
          <p:nvPr/>
        </p:nvSpPr>
        <p:spPr>
          <a:xfrm>
            <a:off x="6371352" y="4565983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7E12216-8CE9-4BFB-91E6-F5CF082F4A97}"/>
              </a:ext>
            </a:extLst>
          </p:cNvPr>
          <p:cNvSpPr/>
          <p:nvPr/>
        </p:nvSpPr>
        <p:spPr>
          <a:xfrm>
            <a:off x="6969590" y="4753071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D29481F-BA53-4BB3-AAAC-CF2324DBEEF9}"/>
              </a:ext>
            </a:extLst>
          </p:cNvPr>
          <p:cNvSpPr/>
          <p:nvPr/>
        </p:nvSpPr>
        <p:spPr>
          <a:xfrm>
            <a:off x="596599" y="5364132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FA46DA-E037-4578-A4D1-B7A4332D93BC}"/>
              </a:ext>
            </a:extLst>
          </p:cNvPr>
          <p:cNvSpPr/>
          <p:nvPr/>
        </p:nvSpPr>
        <p:spPr>
          <a:xfrm>
            <a:off x="883634" y="4931385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7FBF5CA-AEA7-4FCA-A9D9-F2A8B7527F37}"/>
              </a:ext>
            </a:extLst>
          </p:cNvPr>
          <p:cNvSpPr/>
          <p:nvPr/>
        </p:nvSpPr>
        <p:spPr>
          <a:xfrm>
            <a:off x="985298" y="4987685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FF55951-28DF-48FA-B6EE-5AB425D045BB}"/>
              </a:ext>
            </a:extLst>
          </p:cNvPr>
          <p:cNvSpPr/>
          <p:nvPr/>
        </p:nvSpPr>
        <p:spPr>
          <a:xfrm>
            <a:off x="727008" y="5398176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3073E48-752C-4F59-BBBF-67595D2B3397}"/>
              </a:ext>
            </a:extLst>
          </p:cNvPr>
          <p:cNvSpPr/>
          <p:nvPr/>
        </p:nvSpPr>
        <p:spPr>
          <a:xfrm>
            <a:off x="6910789" y="4822585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948CAD-6AD5-4645-A40E-5497749D0A08}"/>
              </a:ext>
            </a:extLst>
          </p:cNvPr>
          <p:cNvSpPr/>
          <p:nvPr/>
        </p:nvSpPr>
        <p:spPr>
          <a:xfrm>
            <a:off x="6382656" y="4492051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6A0CD9A-8C95-E5AA-A67B-5450302D585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12391" y="1257855"/>
            <a:ext cx="3323350" cy="2138922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628F2E4-4EBD-5310-B87B-4200495230A8}"/>
              </a:ext>
            </a:extLst>
          </p:cNvPr>
          <p:cNvCxnSpPr>
            <a:cxnSpLocks/>
          </p:cNvCxnSpPr>
          <p:nvPr/>
        </p:nvCxnSpPr>
        <p:spPr>
          <a:xfrm flipH="1">
            <a:off x="7579895" y="2457586"/>
            <a:ext cx="1198345" cy="437744"/>
          </a:xfrm>
          <a:prstGeom prst="straightConnector1">
            <a:avLst/>
          </a:prstGeom>
          <a:ln w="76200">
            <a:solidFill>
              <a:srgbClr val="DAEAD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7E0090A-D2EC-1F1E-B0CA-7FE3EF970B87}"/>
              </a:ext>
            </a:extLst>
          </p:cNvPr>
          <p:cNvCxnSpPr>
            <a:cxnSpLocks/>
          </p:cNvCxnSpPr>
          <p:nvPr/>
        </p:nvCxnSpPr>
        <p:spPr>
          <a:xfrm flipH="1">
            <a:off x="7572751" y="2802408"/>
            <a:ext cx="1198345" cy="152856"/>
          </a:xfrm>
          <a:prstGeom prst="straightConnector1">
            <a:avLst/>
          </a:prstGeom>
          <a:ln w="76200">
            <a:solidFill>
              <a:srgbClr val="DAEAD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420E4AD-BC31-880A-BEEB-FC995308E7EF}"/>
              </a:ext>
            </a:extLst>
          </p:cNvPr>
          <p:cNvCxnSpPr>
            <a:cxnSpLocks/>
          </p:cNvCxnSpPr>
          <p:nvPr/>
        </p:nvCxnSpPr>
        <p:spPr>
          <a:xfrm flipH="1">
            <a:off x="7606902" y="2540009"/>
            <a:ext cx="1139190" cy="392602"/>
          </a:xfrm>
          <a:prstGeom prst="straightConnector1">
            <a:avLst/>
          </a:prstGeom>
          <a:ln w="76200">
            <a:solidFill>
              <a:srgbClr val="DAEAD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BD9083E-C15E-33DD-2E96-8E62186FA7A4}"/>
              </a:ext>
            </a:extLst>
          </p:cNvPr>
          <p:cNvCxnSpPr>
            <a:cxnSpLocks/>
          </p:cNvCxnSpPr>
          <p:nvPr/>
        </p:nvCxnSpPr>
        <p:spPr>
          <a:xfrm flipH="1">
            <a:off x="7886700" y="2619705"/>
            <a:ext cx="891540" cy="265477"/>
          </a:xfrm>
          <a:prstGeom prst="straightConnector1">
            <a:avLst/>
          </a:prstGeom>
          <a:ln w="76200">
            <a:solidFill>
              <a:srgbClr val="DAEAD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D44AB56D-E405-B720-D401-96572BDBA5CA}"/>
              </a:ext>
            </a:extLst>
          </p:cNvPr>
          <p:cNvSpPr/>
          <p:nvPr/>
        </p:nvSpPr>
        <p:spPr>
          <a:xfrm>
            <a:off x="8238551" y="2386013"/>
            <a:ext cx="539689" cy="543026"/>
          </a:xfrm>
          <a:prstGeom prst="rect">
            <a:avLst/>
          </a:prstGeom>
          <a:solidFill>
            <a:srgbClr val="DAEADD"/>
          </a:solidFill>
          <a:ln>
            <a:solidFill>
              <a:srgbClr val="DAEAD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DC2F73-0750-F14B-7844-92C2DC0CB83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8276" y="4043010"/>
            <a:ext cx="4259868" cy="281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936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4A0D69D-11C4-43DB-9BBA-2D33924A4A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108" y="1"/>
            <a:ext cx="12198108" cy="686883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B0A9441-6999-45D9-8CD3-77BD8010C778}"/>
              </a:ext>
            </a:extLst>
          </p:cNvPr>
          <p:cNvSpPr/>
          <p:nvPr/>
        </p:nvSpPr>
        <p:spPr>
          <a:xfrm>
            <a:off x="1" y="0"/>
            <a:ext cx="12192000" cy="523220"/>
          </a:xfrm>
          <a:prstGeom prst="rect">
            <a:avLst/>
          </a:prstGeom>
          <a:solidFill>
            <a:srgbClr val="00B0F0">
              <a:alpha val="9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TRIUMF is Canada's </a:t>
            </a:r>
            <a:r>
              <a:rPr lang="en-US" sz="2800" b="1" dirty="0"/>
              <a:t>particle accelerator</a:t>
            </a:r>
            <a:r>
              <a:rPr lang="en-US" sz="2800" dirty="0"/>
              <a:t> </a:t>
            </a:r>
            <a:r>
              <a:rPr lang="en-US" sz="2800" dirty="0" err="1"/>
              <a:t>centre</a:t>
            </a:r>
            <a:endParaRPr lang="en-US" sz="2800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4D68B98-1405-ECAF-B66E-0857EEF3CD4B}"/>
              </a:ext>
            </a:extLst>
          </p:cNvPr>
          <p:cNvSpPr/>
          <p:nvPr/>
        </p:nvSpPr>
        <p:spPr>
          <a:xfrm>
            <a:off x="6424863" y="5390147"/>
            <a:ext cx="1792705" cy="818148"/>
          </a:xfrm>
          <a:prstGeom prst="ellipse">
            <a:avLst/>
          </a:prstGeom>
          <a:noFill/>
          <a:ln w="38100">
            <a:solidFill>
              <a:srgbClr val="04B9F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09DC94-BB36-6E29-1B92-967BDD1C20E2}"/>
              </a:ext>
            </a:extLst>
          </p:cNvPr>
          <p:cNvSpPr txBox="1"/>
          <p:nvPr/>
        </p:nvSpPr>
        <p:spPr>
          <a:xfrm>
            <a:off x="1443790" y="2346157"/>
            <a:ext cx="2466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2800" b="1" dirty="0">
                <a:solidFill>
                  <a:srgbClr val="FF0000"/>
                </a:solidFill>
              </a:rPr>
              <a:t>UBC Campus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D74045E-3A08-C725-E423-9408EADA34CB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3910263" y="2607767"/>
            <a:ext cx="1311443" cy="94154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29D3B39-F7A3-F60E-74C5-7FAD681B5753}"/>
              </a:ext>
            </a:extLst>
          </p:cNvPr>
          <p:cNvSpPr txBox="1"/>
          <p:nvPr/>
        </p:nvSpPr>
        <p:spPr>
          <a:xfrm>
            <a:off x="8217568" y="5276001"/>
            <a:ext cx="2466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>
                <a:solidFill>
                  <a:srgbClr val="04B9F2"/>
                </a:solidFill>
              </a:rPr>
              <a:t>TRIUMF</a:t>
            </a:r>
          </a:p>
        </p:txBody>
      </p:sp>
    </p:spTree>
    <p:extLst>
      <p:ext uri="{BB962C8B-B14F-4D97-AF65-F5344CB8AC3E}">
        <p14:creationId xmlns:p14="http://schemas.microsoft.com/office/powerpoint/2010/main" val="41002786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5CF07-0754-F289-99BE-96E431F87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01" y="78493"/>
            <a:ext cx="9258993" cy="676102"/>
          </a:xfrm>
          <a:solidFill>
            <a:schemeClr val="bg1"/>
          </a:solidFill>
        </p:spPr>
        <p:txBody>
          <a:bodyPr/>
          <a:lstStyle/>
          <a:p>
            <a:r>
              <a:rPr lang="en-US" sz="3200" b="1" dirty="0"/>
              <a:t>What is a crab cavity?</a:t>
            </a:r>
            <a:endParaRPr lang="en-CA" sz="32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E8EE6E-BB78-1AD8-06C3-FB47A4CF0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530" y="3051071"/>
            <a:ext cx="5508869" cy="3753717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BFC00C24-440A-299C-E3A4-0258E6DA7961}"/>
              </a:ext>
            </a:extLst>
          </p:cNvPr>
          <p:cNvGrpSpPr/>
          <p:nvPr/>
        </p:nvGrpSpPr>
        <p:grpSpPr>
          <a:xfrm>
            <a:off x="7302192" y="2955618"/>
            <a:ext cx="4604656" cy="2437740"/>
            <a:chOff x="338793" y="2203565"/>
            <a:chExt cx="4604656" cy="2437740"/>
          </a:xfrm>
        </p:grpSpPr>
        <p:pic>
          <p:nvPicPr>
            <p:cNvPr id="3" name="Picture 2" descr="C:\Users\dstorey\Desktop\New folder\phases.gif">
              <a:extLst>
                <a:ext uri="{FF2B5EF4-FFF2-40B4-BE49-F238E27FC236}">
                  <a16:creationId xmlns:a16="http://schemas.microsoft.com/office/drawing/2014/main" id="{AFD45C85-71F1-5AB5-99CF-53B7063533D9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2396" y="2203565"/>
              <a:ext cx="3622675" cy="2274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6A47B42-7FA2-C51E-6953-4566A7585F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46314" r="85254" b="44085"/>
            <a:stretch/>
          </p:blipFill>
          <p:spPr>
            <a:xfrm>
              <a:off x="338793" y="4174011"/>
              <a:ext cx="795049" cy="257034"/>
            </a:xfrm>
            <a:prstGeom prst="rect">
              <a:avLst/>
            </a:prstGeom>
            <a:scene3d>
              <a:camera prst="orthographicFront">
                <a:rot lat="0" lon="0" rev="1560000"/>
              </a:camera>
              <a:lightRig rig="threePt" dir="t"/>
            </a:scene3d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A5BE77F-ED32-AA6E-FBF7-790154AB6F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86031" t="44967" r="-320" b="43498"/>
            <a:stretch/>
          </p:blipFill>
          <p:spPr>
            <a:xfrm>
              <a:off x="4107976" y="2238387"/>
              <a:ext cx="835473" cy="334919"/>
            </a:xfrm>
            <a:prstGeom prst="rect">
              <a:avLst/>
            </a:prstGeom>
            <a:scene3d>
              <a:camera prst="orthographicFront">
                <a:rot lat="0" lon="0" rev="1560000"/>
              </a:camera>
              <a:lightRig rig="threePt" dir="t"/>
            </a:scene3d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98376A11-8EDD-40F3-5CA3-29A75C1AA5EB}"/>
                </a:ext>
              </a:extLst>
            </p:cNvPr>
            <p:cNvCxnSpPr/>
            <p:nvPr/>
          </p:nvCxnSpPr>
          <p:spPr>
            <a:xfrm flipV="1">
              <a:off x="338793" y="2203565"/>
              <a:ext cx="4604656" cy="22748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29E8661-9FCE-87EB-C93A-487654D171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4780" t="45887" r="74679" b="43718"/>
            <a:stretch/>
          </p:blipFill>
          <p:spPr>
            <a:xfrm>
              <a:off x="482073" y="4363010"/>
              <a:ext cx="568327" cy="278295"/>
            </a:xfrm>
            <a:prstGeom prst="rect">
              <a:avLst/>
            </a:prstGeom>
            <a:scene3d>
              <a:camera prst="orthographicFront">
                <a:rot lat="0" lon="0" rev="1560000"/>
              </a:camera>
              <a:lightRig rig="threePt" dir="t"/>
            </a:scene3d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BE6ABDE-0D3B-D8C0-2E90-8C33A6FF1A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4780" t="45887" r="74679" b="43718"/>
            <a:stretch/>
          </p:blipFill>
          <p:spPr>
            <a:xfrm>
              <a:off x="4375122" y="2538484"/>
              <a:ext cx="568327" cy="278295"/>
            </a:xfrm>
            <a:prstGeom prst="rect">
              <a:avLst/>
            </a:prstGeom>
            <a:scene3d>
              <a:camera prst="orthographicFront">
                <a:rot lat="0" lon="0" rev="1560000"/>
              </a:camera>
              <a:lightRig rig="threePt" dir="t"/>
            </a:scene3d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52C5A26-C853-1A61-004A-83329CFF19A0}"/>
              </a:ext>
            </a:extLst>
          </p:cNvPr>
          <p:cNvSpPr txBox="1"/>
          <p:nvPr/>
        </p:nvSpPr>
        <p:spPr>
          <a:xfrm>
            <a:off x="256855" y="754595"/>
            <a:ext cx="739263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rgbClr val="04ADE2"/>
              </a:buClr>
              <a:buFont typeface="Wingdings" panose="05000000000000000000" pitchFamily="2" charset="2"/>
              <a:buChar char="§"/>
            </a:pPr>
            <a:r>
              <a:rPr lang="en-US" dirty="0"/>
              <a:t>A crab cavity is designed to produce a deflecting (rather than accelerating) electro-magnetic rf field.</a:t>
            </a:r>
          </a:p>
          <a:p>
            <a:pPr marL="285750" indent="-285750">
              <a:spcBef>
                <a:spcPts val="600"/>
              </a:spcBef>
              <a:buClr>
                <a:srgbClr val="04ADE2"/>
              </a:buClr>
              <a:buFont typeface="Wingdings" panose="05000000000000000000" pitchFamily="2" charset="2"/>
              <a:buChar char="§"/>
            </a:pPr>
            <a:r>
              <a:rPr lang="en-US" dirty="0"/>
              <a:t>A charged particle bunch passing through the cavity at the zero-crossing will experience a transverse skewing (crabbing) so the bunch is rotated to be at an angle with respect to the beam path</a:t>
            </a:r>
          </a:p>
          <a:p>
            <a:pPr marL="285750" indent="-285750">
              <a:spcBef>
                <a:spcPts val="600"/>
              </a:spcBef>
              <a:buClr>
                <a:srgbClr val="04ADE2"/>
              </a:buClr>
              <a:buFont typeface="Wingdings" panose="05000000000000000000" pitchFamily="2" charset="2"/>
              <a:buChar char="§"/>
            </a:pPr>
            <a:r>
              <a:rPr lang="en-US" dirty="0"/>
              <a:t>This skewing compensates for the crossing angle at the collision point and increases the probability of collision (luminosity)</a:t>
            </a:r>
            <a:endParaRPr lang="en-CA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930F515-CC32-0B19-165D-8092F6847889}"/>
              </a:ext>
            </a:extLst>
          </p:cNvPr>
          <p:cNvGrpSpPr/>
          <p:nvPr/>
        </p:nvGrpSpPr>
        <p:grpSpPr>
          <a:xfrm>
            <a:off x="8126737" y="402198"/>
            <a:ext cx="3391228" cy="2539074"/>
            <a:chOff x="7880931" y="787657"/>
            <a:chExt cx="3391228" cy="253907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127D1C4-DDCA-00BF-31DC-36263D1F59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1482" r="14019"/>
            <a:stretch/>
          </p:blipFill>
          <p:spPr>
            <a:xfrm>
              <a:off x="7973961" y="787657"/>
              <a:ext cx="3298198" cy="2539074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D5EA8FD-3E35-5E5A-BC1D-13DA1E758699}"/>
                </a:ext>
              </a:extLst>
            </p:cNvPr>
            <p:cNvSpPr/>
            <p:nvPr/>
          </p:nvSpPr>
          <p:spPr>
            <a:xfrm>
              <a:off x="7880931" y="1907458"/>
              <a:ext cx="338837" cy="3244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0796E845-DE3C-C546-7487-71E9699A5AC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5546" t="58581" r="11289" b="23584"/>
          <a:stretch/>
        </p:blipFill>
        <p:spPr>
          <a:xfrm>
            <a:off x="8719461" y="5514512"/>
            <a:ext cx="2769009" cy="1223154"/>
          </a:xfrm>
          <a:prstGeom prst="rect">
            <a:avLst/>
          </a:prstGeom>
        </p:spPr>
      </p:pic>
      <p:grpSp>
        <p:nvGrpSpPr>
          <p:cNvPr id="20" name="Group 13">
            <a:extLst>
              <a:ext uri="{FF2B5EF4-FFF2-40B4-BE49-F238E27FC236}">
                <a16:creationId xmlns:a16="http://schemas.microsoft.com/office/drawing/2014/main" id="{875894DE-0607-60DF-DE5C-313DF5BF2E62}"/>
              </a:ext>
            </a:extLst>
          </p:cNvPr>
          <p:cNvGrpSpPr>
            <a:grpSpLocks/>
          </p:cNvGrpSpPr>
          <p:nvPr/>
        </p:nvGrpSpPr>
        <p:grpSpPr bwMode="auto">
          <a:xfrm>
            <a:off x="89501" y="6229349"/>
            <a:ext cx="1638301" cy="611188"/>
            <a:chOff x="2899741" y="3408765"/>
            <a:chExt cx="3401670" cy="1421594"/>
          </a:xfrm>
        </p:grpSpPr>
        <p:pic>
          <p:nvPicPr>
            <p:cNvPr id="21" name="Picture 14">
              <a:extLst>
                <a:ext uri="{FF2B5EF4-FFF2-40B4-BE49-F238E27FC236}">
                  <a16:creationId xmlns:a16="http://schemas.microsoft.com/office/drawing/2014/main" id="{7EFD8502-3E8E-DA69-FD4E-A40306D697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" descr="Bildergebnis für canadian flag">
              <a:extLst>
                <a:ext uri="{FF2B5EF4-FFF2-40B4-BE49-F238E27FC236}">
                  <a16:creationId xmlns:a16="http://schemas.microsoft.com/office/drawing/2014/main" id="{0BC15DCC-F424-CAF0-F75E-0B02EF2D38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1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D3FEB95F-AA10-B5FF-E6E9-CB8B59BBEB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580097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1851A1CA-43FD-E646-A370-44AC5054CB1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9472" y="999619"/>
            <a:ext cx="5404957" cy="3462639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83A6691-C407-40D9-B778-73749AD07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332" y="112324"/>
            <a:ext cx="9258993" cy="676102"/>
          </a:xfrm>
          <a:solidFill>
            <a:schemeClr val="bg1"/>
          </a:solidFill>
        </p:spPr>
        <p:txBody>
          <a:bodyPr/>
          <a:lstStyle/>
          <a:p>
            <a:r>
              <a:rPr lang="en-CA" b="1" dirty="0"/>
              <a:t>TRIUMF @ HL-LHC</a:t>
            </a:r>
            <a:br>
              <a:rPr lang="en-CA" b="1" dirty="0"/>
            </a:br>
            <a:endParaRPr lang="en-CA" b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2023274-8715-43F6-B68E-9BAB5A725B5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1756" y="4462258"/>
            <a:ext cx="3566689" cy="203724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31AB1E9-0D0B-466A-9603-924A47158E14}"/>
              </a:ext>
            </a:extLst>
          </p:cNvPr>
          <p:cNvSpPr txBox="1"/>
          <p:nvPr/>
        </p:nvSpPr>
        <p:spPr>
          <a:xfrm>
            <a:off x="6843174" y="6314840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RF-dipole crab cavity</a:t>
            </a:r>
            <a:endParaRPr lang="en-CA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25E4617-4A0E-42D1-AEF6-D2F243F4B454}"/>
              </a:ext>
            </a:extLst>
          </p:cNvPr>
          <p:cNvCxnSpPr>
            <a:cxnSpLocks/>
          </p:cNvCxnSpPr>
          <p:nvPr/>
        </p:nvCxnSpPr>
        <p:spPr>
          <a:xfrm flipH="1" flipV="1">
            <a:off x="8201025" y="2914650"/>
            <a:ext cx="1228725" cy="17907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3FB2011-0418-4231-8EE9-0FBA8F65D6B5}"/>
              </a:ext>
            </a:extLst>
          </p:cNvPr>
          <p:cNvCxnSpPr>
            <a:cxnSpLocks/>
          </p:cNvCxnSpPr>
          <p:nvPr/>
        </p:nvCxnSpPr>
        <p:spPr>
          <a:xfrm flipV="1">
            <a:off x="9429750" y="3009900"/>
            <a:ext cx="409575" cy="169545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5251FB1-92B9-40C4-93FE-E8C5047BDDDF}"/>
              </a:ext>
            </a:extLst>
          </p:cNvPr>
          <p:cNvSpPr txBox="1"/>
          <p:nvPr/>
        </p:nvSpPr>
        <p:spPr>
          <a:xfrm>
            <a:off x="535537" y="1612280"/>
            <a:ext cx="5151115" cy="40934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15900" indent="-215900">
              <a:spcAft>
                <a:spcPts val="1200"/>
              </a:spcAft>
              <a:buClr>
                <a:srgbClr val="00A4FF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TRIUMF will receive 10 RF Dipole crab cavity resonators from US-Accelerator Upgrade Project (AUP)</a:t>
            </a:r>
          </a:p>
          <a:p>
            <a:pPr marL="215900" indent="-215900">
              <a:spcAft>
                <a:spcPts val="1200"/>
              </a:spcAft>
              <a:buClr>
                <a:srgbClr val="00A4FF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Cavities will be re-qualified (cold tested in a dewar) and assembled into five cryomodules.</a:t>
            </a:r>
          </a:p>
          <a:p>
            <a:pPr marL="215900" indent="-215900">
              <a:spcAft>
                <a:spcPts val="1200"/>
              </a:spcAft>
              <a:buClr>
                <a:srgbClr val="00A4FF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TRIUMF to qualify the cryomodules through testing at TRIUMF before packaging and shipping to CERN</a:t>
            </a:r>
          </a:p>
        </p:txBody>
      </p:sp>
      <p:grpSp>
        <p:nvGrpSpPr>
          <p:cNvPr id="2" name="Group 13">
            <a:extLst>
              <a:ext uri="{FF2B5EF4-FFF2-40B4-BE49-F238E27FC236}">
                <a16:creationId xmlns:a16="http://schemas.microsoft.com/office/drawing/2014/main" id="{D91A544E-51F4-3C1B-B79C-ECBE68F8B2E2}"/>
              </a:ext>
            </a:extLst>
          </p:cNvPr>
          <p:cNvGrpSpPr>
            <a:grpSpLocks/>
          </p:cNvGrpSpPr>
          <p:nvPr/>
        </p:nvGrpSpPr>
        <p:grpSpPr bwMode="auto">
          <a:xfrm>
            <a:off x="89501" y="6229349"/>
            <a:ext cx="1638301" cy="611188"/>
            <a:chOff x="2899741" y="3408765"/>
            <a:chExt cx="3401670" cy="1421594"/>
          </a:xfrm>
        </p:grpSpPr>
        <p:pic>
          <p:nvPicPr>
            <p:cNvPr id="4" name="Picture 14">
              <a:extLst>
                <a:ext uri="{FF2B5EF4-FFF2-40B4-BE49-F238E27FC236}">
                  <a16:creationId xmlns:a16="http://schemas.microsoft.com/office/drawing/2014/main" id="{6A3A2B56-24BF-6A22-DC16-6A76A64E7C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 descr="Bildergebnis für canadian flag">
              <a:extLst>
                <a:ext uri="{FF2B5EF4-FFF2-40B4-BE49-F238E27FC236}">
                  <a16:creationId xmlns:a16="http://schemas.microsoft.com/office/drawing/2014/main" id="{DC95AF56-C5A3-CAAB-7344-E6F19DDA24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DC4CB01A-DB15-621B-9C5D-5F6997852F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024794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B350DF-26FD-DA07-BA2C-D22B700BC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A3B9E9B-BCD0-1204-B846-75A4535F80E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71271" y="110794"/>
            <a:ext cx="10450005" cy="1014516"/>
          </a:xfrm>
        </p:spPr>
        <p:txBody>
          <a:bodyPr/>
          <a:lstStyle/>
          <a:p>
            <a:r>
              <a:rPr lang="en-CA" dirty="0"/>
              <a:t>Infrastructure at TRIUMF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F5D018-786E-7655-005F-B9F530F3C0FE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8646694" y="7767721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900" b="0" i="0" kern="120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C48F2F-9C8E-AC5F-38B6-0EE7DF2B9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1529" y="1799142"/>
            <a:ext cx="2098723" cy="19878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4C64B11-7E0F-97C8-E4AC-66635CE65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0143" y="1840812"/>
            <a:ext cx="2606712" cy="195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5">
            <a:extLst>
              <a:ext uri="{FF2B5EF4-FFF2-40B4-BE49-F238E27FC236}">
                <a16:creationId xmlns:a16="http://schemas.microsoft.com/office/drawing/2014/main" id="{FCE597BA-EDBD-62C6-0BA0-2763C358E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6256" y="1486423"/>
            <a:ext cx="264386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00A4FF"/>
                </a:solidFill>
              </a:rPr>
              <a:t>Top assembly frame</a:t>
            </a:r>
          </a:p>
        </p:txBody>
      </p:sp>
      <p:sp>
        <p:nvSpPr>
          <p:cNvPr id="13" name="TextBox 15">
            <a:extLst>
              <a:ext uri="{FF2B5EF4-FFF2-40B4-BE49-F238E27FC236}">
                <a16:creationId xmlns:a16="http://schemas.microsoft.com/office/drawing/2014/main" id="{689797EF-1591-CE09-4A51-116F90C95D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3950" y="3993632"/>
            <a:ext cx="27045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00A4FF"/>
                </a:solidFill>
              </a:rPr>
              <a:t>String assembly cart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680AC2E-2296-F37A-8B5F-6645FD54E536}"/>
              </a:ext>
            </a:extLst>
          </p:cNvPr>
          <p:cNvSpPr/>
          <p:nvPr/>
        </p:nvSpPr>
        <p:spPr>
          <a:xfrm>
            <a:off x="7093950" y="1485400"/>
            <a:ext cx="4997786" cy="2373821"/>
          </a:xfrm>
          <a:prstGeom prst="rect">
            <a:avLst/>
          </a:prstGeom>
          <a:noFill/>
          <a:ln w="28575">
            <a:solidFill>
              <a:srgbClr val="00A4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3310D2-D6F3-952C-82BF-397414A827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0903" y="4516121"/>
            <a:ext cx="2335733" cy="1592447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C4FA6B0D-EAB0-2C54-C131-B1A7C86159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3" r="18462"/>
          <a:stretch>
            <a:fillRect/>
          </a:stretch>
        </p:blipFill>
        <p:spPr bwMode="auto">
          <a:xfrm>
            <a:off x="9828779" y="4138389"/>
            <a:ext cx="2128076" cy="2097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50338611-D20F-8D1C-EBCF-E999BAE2E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3" r="12099"/>
          <a:stretch>
            <a:fillRect/>
          </a:stretch>
        </p:blipFill>
        <p:spPr bwMode="auto">
          <a:xfrm>
            <a:off x="235145" y="2503651"/>
            <a:ext cx="3119396" cy="3413854"/>
          </a:xfrm>
          <a:prstGeom prst="rect">
            <a:avLst/>
          </a:prstGeom>
          <a:noFill/>
          <a:ln w="38100">
            <a:solidFill>
              <a:srgbClr val="BA46A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53A87DE-55E6-6311-9025-210D8D1DEB24}"/>
              </a:ext>
            </a:extLst>
          </p:cNvPr>
          <p:cNvSpPr txBox="1"/>
          <p:nvPr/>
        </p:nvSpPr>
        <p:spPr>
          <a:xfrm>
            <a:off x="427808" y="533067"/>
            <a:ext cx="109620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Major tooling and infrastructure including new clean room and cavity test cryostat are in hand.</a:t>
            </a:r>
          </a:p>
        </p:txBody>
      </p:sp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366B3EA9-5B22-FD42-951B-D8C59C4F061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9811" t="9504" r="12508"/>
          <a:stretch/>
        </p:blipFill>
        <p:spPr>
          <a:xfrm>
            <a:off x="3799446" y="2025305"/>
            <a:ext cx="1510075" cy="3856882"/>
          </a:xfrm>
          <a:prstGeom prst="rect">
            <a:avLst/>
          </a:prstGeom>
        </p:spPr>
      </p:pic>
      <p:pic>
        <p:nvPicPr>
          <p:cNvPr id="19" name="Picture 18" descr="A picture containing indoor, dirty&#10;&#10;Description automatically generated">
            <a:extLst>
              <a:ext uri="{FF2B5EF4-FFF2-40B4-BE49-F238E27FC236}">
                <a16:creationId xmlns:a16="http://schemas.microsoft.com/office/drawing/2014/main" id="{53953C71-9537-A96B-4F5F-FA248B2B35C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5981" r="27439"/>
          <a:stretch/>
        </p:blipFill>
        <p:spPr>
          <a:xfrm>
            <a:off x="5396274" y="1694304"/>
            <a:ext cx="1571469" cy="449828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3956521-53F4-1379-ACF7-A2011BD639FC}"/>
              </a:ext>
            </a:extLst>
          </p:cNvPr>
          <p:cNvSpPr/>
          <p:nvPr/>
        </p:nvSpPr>
        <p:spPr>
          <a:xfrm>
            <a:off x="7093950" y="4002540"/>
            <a:ext cx="4997786" cy="2289597"/>
          </a:xfrm>
          <a:prstGeom prst="rect">
            <a:avLst/>
          </a:prstGeom>
          <a:noFill/>
          <a:ln w="28575">
            <a:solidFill>
              <a:srgbClr val="00A4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43D3734-7F32-6292-8A69-D74B85FB2481}"/>
              </a:ext>
            </a:extLst>
          </p:cNvPr>
          <p:cNvSpPr/>
          <p:nvPr/>
        </p:nvSpPr>
        <p:spPr>
          <a:xfrm>
            <a:off x="3651493" y="1480987"/>
            <a:ext cx="3366629" cy="4811150"/>
          </a:xfrm>
          <a:prstGeom prst="rect">
            <a:avLst/>
          </a:prstGeom>
          <a:noFill/>
          <a:ln w="28575">
            <a:solidFill>
              <a:srgbClr val="00A4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TextBox 15">
            <a:extLst>
              <a:ext uri="{FF2B5EF4-FFF2-40B4-BE49-F238E27FC236}">
                <a16:creationId xmlns:a16="http://schemas.microsoft.com/office/drawing/2014/main" id="{2AD0F61A-29F8-0A1A-6EF1-C7B9FABEF4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6271" y="1467473"/>
            <a:ext cx="17606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00A4FF"/>
                </a:solidFill>
              </a:rPr>
              <a:t>Test cryostat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E57238C-601A-1EF6-A141-1E561A6033E8}"/>
              </a:ext>
            </a:extLst>
          </p:cNvPr>
          <p:cNvSpPr/>
          <p:nvPr/>
        </p:nvSpPr>
        <p:spPr>
          <a:xfrm>
            <a:off x="84761" y="1676264"/>
            <a:ext cx="3366629" cy="4375619"/>
          </a:xfrm>
          <a:prstGeom prst="rect">
            <a:avLst/>
          </a:prstGeom>
          <a:noFill/>
          <a:ln w="28575">
            <a:solidFill>
              <a:srgbClr val="00A4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TextBox 15">
            <a:extLst>
              <a:ext uri="{FF2B5EF4-FFF2-40B4-BE49-F238E27FC236}">
                <a16:creationId xmlns:a16="http://schemas.microsoft.com/office/drawing/2014/main" id="{A204CBBE-4299-0AAD-793B-3730F7C9D4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784" y="1711290"/>
            <a:ext cx="273504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00A4FF"/>
                </a:solidFill>
              </a:rPr>
              <a:t>New SRF clean room</a:t>
            </a:r>
          </a:p>
        </p:txBody>
      </p:sp>
      <p:grpSp>
        <p:nvGrpSpPr>
          <p:cNvPr id="26" name="Group 13">
            <a:extLst>
              <a:ext uri="{FF2B5EF4-FFF2-40B4-BE49-F238E27FC236}">
                <a16:creationId xmlns:a16="http://schemas.microsoft.com/office/drawing/2014/main" id="{21C6AB9F-9323-B681-F32D-5498CD710F99}"/>
              </a:ext>
            </a:extLst>
          </p:cNvPr>
          <p:cNvGrpSpPr>
            <a:grpSpLocks/>
          </p:cNvGrpSpPr>
          <p:nvPr/>
        </p:nvGrpSpPr>
        <p:grpSpPr bwMode="auto">
          <a:xfrm>
            <a:off x="89501" y="6229349"/>
            <a:ext cx="1638301" cy="611188"/>
            <a:chOff x="2899741" y="3408765"/>
            <a:chExt cx="3401670" cy="1421594"/>
          </a:xfrm>
        </p:grpSpPr>
        <p:pic>
          <p:nvPicPr>
            <p:cNvPr id="27" name="Picture 14">
              <a:extLst>
                <a:ext uri="{FF2B5EF4-FFF2-40B4-BE49-F238E27FC236}">
                  <a16:creationId xmlns:a16="http://schemas.microsoft.com/office/drawing/2014/main" id="{8CBD9F4B-A852-CEDA-11C3-E71971284C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2" descr="Bildergebnis für canadian flag">
              <a:extLst>
                <a:ext uri="{FF2B5EF4-FFF2-40B4-BE49-F238E27FC236}">
                  <a16:creationId xmlns:a16="http://schemas.microsoft.com/office/drawing/2014/main" id="{AC99837E-8782-BF08-A240-E829FB5A96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1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2BF6F2B-475B-2974-FC40-4013B79D3F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425019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7" grpId="0" animBg="1"/>
      <p:bldP spid="12" grpId="0" animBg="1"/>
      <p:bldP spid="18" grpId="0" animBg="1"/>
      <p:bldP spid="21" grpId="0"/>
      <p:bldP spid="23" grpId="0" animBg="1"/>
      <p:bldP spid="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666D9-17B4-B2FC-3DBC-EE5A45801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49" y="162302"/>
            <a:ext cx="4496493" cy="676102"/>
          </a:xfrm>
          <a:solidFill>
            <a:schemeClr val="bg1"/>
          </a:solidFill>
        </p:spPr>
        <p:txBody>
          <a:bodyPr/>
          <a:lstStyle/>
          <a:p>
            <a:r>
              <a:rPr lang="en-CA" sz="3200" b="1" dirty="0"/>
              <a:t>Status</a:t>
            </a:r>
          </a:p>
        </p:txBody>
      </p:sp>
      <p:pic>
        <p:nvPicPr>
          <p:cNvPr id="4" name="Picture 3" descr="A large metal box with holes&#10;&#10;AI-generated content may be incorrect.">
            <a:extLst>
              <a:ext uri="{FF2B5EF4-FFF2-40B4-BE49-F238E27FC236}">
                <a16:creationId xmlns:a16="http://schemas.microsoft.com/office/drawing/2014/main" id="{0388AAB6-6610-2D4B-6171-01A01065B6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73" r="-434"/>
          <a:stretch>
            <a:fillRect/>
          </a:stretch>
        </p:blipFill>
        <p:spPr>
          <a:xfrm rot="5400000">
            <a:off x="441118" y="3487560"/>
            <a:ext cx="2818512" cy="2725451"/>
          </a:xfrm>
          <a:prstGeom prst="rect">
            <a:avLst/>
          </a:prstGeom>
        </p:spPr>
      </p:pic>
      <p:pic>
        <p:nvPicPr>
          <p:cNvPr id="6" name="Picture 5" descr="A person standing in a room with a machine&#10;&#10;AI-generated content may be incorrect.">
            <a:extLst>
              <a:ext uri="{FF2B5EF4-FFF2-40B4-BE49-F238E27FC236}">
                <a16:creationId xmlns:a16="http://schemas.microsoft.com/office/drawing/2014/main" id="{86DF287A-FDC7-D460-3465-76B1461FA5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74805" y="407624"/>
            <a:ext cx="2407678" cy="2810028"/>
          </a:xfrm>
          <a:prstGeom prst="rect">
            <a:avLst/>
          </a:prstGeom>
        </p:spPr>
      </p:pic>
      <p:pic>
        <p:nvPicPr>
          <p:cNvPr id="8" name="Picture 7" descr="A large metal machine in a factory&#10;&#10;AI-generated content may be incorrect.">
            <a:extLst>
              <a:ext uri="{FF2B5EF4-FFF2-40B4-BE49-F238E27FC236}">
                <a16:creationId xmlns:a16="http://schemas.microsoft.com/office/drawing/2014/main" id="{8CC094F2-D20E-E869-3D3B-B2AAB2EAEC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7318" y="3429000"/>
            <a:ext cx="5711833" cy="32177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9C38746-F5F2-FB4F-400D-7D22752CDBA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6927"/>
          <a:stretch>
            <a:fillRect/>
          </a:stretch>
        </p:blipFill>
        <p:spPr>
          <a:xfrm>
            <a:off x="8086083" y="407624"/>
            <a:ext cx="3923068" cy="2810028"/>
          </a:xfrm>
          <a:prstGeom prst="rect">
            <a:avLst/>
          </a:prstGeom>
        </p:spPr>
      </p:pic>
      <p:pic>
        <p:nvPicPr>
          <p:cNvPr id="12" name="Picture 11" descr="A large metal box with wires and screws&#10;&#10;AI-generated content may be incorrect.">
            <a:extLst>
              <a:ext uri="{FF2B5EF4-FFF2-40B4-BE49-F238E27FC236}">
                <a16:creationId xmlns:a16="http://schemas.microsoft.com/office/drawing/2014/main" id="{32A21A97-140A-5771-3447-96666DD300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73935" y="3425810"/>
            <a:ext cx="2522065" cy="319248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1FD2BFD-CC3D-2394-0099-D03168C27929}"/>
              </a:ext>
            </a:extLst>
          </p:cNvPr>
          <p:cNvSpPr txBox="1"/>
          <p:nvPr/>
        </p:nvSpPr>
        <p:spPr>
          <a:xfrm>
            <a:off x="344430" y="936558"/>
            <a:ext cx="4926775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/>
              <a:t>Mock string assembly in progress in the clean room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/>
              <a:t>Vacuum chamber and major components are in hand</a:t>
            </a:r>
          </a:p>
          <a:p>
            <a:endParaRPr lang="en-CA" sz="2400" dirty="0"/>
          </a:p>
        </p:txBody>
      </p:sp>
      <p:grpSp>
        <p:nvGrpSpPr>
          <p:cNvPr id="16" name="Group 13">
            <a:extLst>
              <a:ext uri="{FF2B5EF4-FFF2-40B4-BE49-F238E27FC236}">
                <a16:creationId xmlns:a16="http://schemas.microsoft.com/office/drawing/2014/main" id="{52287033-51CB-C3BD-CF69-17C84EEB76D3}"/>
              </a:ext>
            </a:extLst>
          </p:cNvPr>
          <p:cNvGrpSpPr>
            <a:grpSpLocks/>
          </p:cNvGrpSpPr>
          <p:nvPr/>
        </p:nvGrpSpPr>
        <p:grpSpPr bwMode="auto">
          <a:xfrm>
            <a:off x="89501" y="6229349"/>
            <a:ext cx="1638301" cy="611188"/>
            <a:chOff x="2899741" y="3408765"/>
            <a:chExt cx="3401670" cy="1421594"/>
          </a:xfrm>
        </p:grpSpPr>
        <p:pic>
          <p:nvPicPr>
            <p:cNvPr id="17" name="Picture 14">
              <a:extLst>
                <a:ext uri="{FF2B5EF4-FFF2-40B4-BE49-F238E27FC236}">
                  <a16:creationId xmlns:a16="http://schemas.microsoft.com/office/drawing/2014/main" id="{39F12574-E174-324D-573D-94946D7525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" descr="Bildergebnis für canadian flag">
              <a:extLst>
                <a:ext uri="{FF2B5EF4-FFF2-40B4-BE49-F238E27FC236}">
                  <a16:creationId xmlns:a16="http://schemas.microsoft.com/office/drawing/2014/main" id="{31E5B884-59D3-0B44-CEB8-916A4120B8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0095A55B-A399-5E4B-E301-77D38321D0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955255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CD824-87D1-177F-8BA7-CA6E85FAF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598" y="87868"/>
            <a:ext cx="9258993" cy="676102"/>
          </a:xfrm>
          <a:solidFill>
            <a:schemeClr val="bg1"/>
          </a:solidFill>
        </p:spPr>
        <p:txBody>
          <a:bodyPr/>
          <a:lstStyle/>
          <a:p>
            <a:r>
              <a:rPr lang="en-CA" sz="3200" b="1" dirty="0"/>
              <a:t>First cavity received from US Collaboration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2C7D8B2-944A-2350-1661-B0E1C5FDCC1F}"/>
              </a:ext>
            </a:extLst>
          </p:cNvPr>
          <p:cNvGrpSpPr/>
          <p:nvPr/>
        </p:nvGrpSpPr>
        <p:grpSpPr>
          <a:xfrm>
            <a:off x="169716" y="1875321"/>
            <a:ext cx="7266670" cy="4474839"/>
            <a:chOff x="1407538" y="705048"/>
            <a:chExt cx="9732444" cy="525261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79BABEC-ABA9-B4CA-6BB7-EAF5C289F856}"/>
                </a:ext>
              </a:extLst>
            </p:cNvPr>
            <p:cNvGrpSpPr/>
            <p:nvPr/>
          </p:nvGrpSpPr>
          <p:grpSpPr>
            <a:xfrm>
              <a:off x="1407538" y="705048"/>
              <a:ext cx="9732444" cy="5252614"/>
              <a:chOff x="1407538" y="705048"/>
              <a:chExt cx="9732444" cy="5252614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04C102B3-7B3F-691D-1E2F-C13B60FC1F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5370" r="1986"/>
              <a:stretch>
                <a:fillRect/>
              </a:stretch>
            </p:blipFill>
            <p:spPr>
              <a:xfrm>
                <a:off x="1407538" y="705048"/>
                <a:ext cx="9732444" cy="5252614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4405E9F-67C8-EB23-3281-1A35D348863D}"/>
                  </a:ext>
                </a:extLst>
              </p:cNvPr>
              <p:cNvSpPr txBox="1"/>
              <p:nvPr/>
            </p:nvSpPr>
            <p:spPr>
              <a:xfrm>
                <a:off x="2418042" y="967522"/>
                <a:ext cx="222368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>
                    <a:solidFill>
                      <a:srgbClr val="0101FF"/>
                    </a:solidFill>
                  </a:rPr>
                  <a:t>2K curve</a:t>
                </a:r>
              </a:p>
              <a:p>
                <a:r>
                  <a:rPr lang="en-US">
                    <a:solidFill>
                      <a:srgbClr val="FF8103"/>
                    </a:solidFill>
                  </a:rPr>
                  <a:t>10W power &amp; Spec.</a:t>
                </a:r>
              </a:p>
            </p:txBody>
          </p:sp>
        </p:grpSp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id="{CC2AA2BA-DBE3-CFAE-CC0C-295C69C1ACB6}"/>
                </a:ext>
              </a:extLst>
            </p:cNvPr>
            <p:cNvSpPr/>
            <p:nvPr/>
          </p:nvSpPr>
          <p:spPr>
            <a:xfrm>
              <a:off x="8913414" y="2488758"/>
              <a:ext cx="148588" cy="132688"/>
            </a:xfrm>
            <a:prstGeom prst="triangle">
              <a:avLst/>
            </a:prstGeom>
            <a:noFill/>
            <a:ln w="19050">
              <a:solidFill>
                <a:srgbClr val="FF77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pic>
        <p:nvPicPr>
          <p:cNvPr id="11" name="Picture 25" descr="A group of people in white coats&#10;&#10;AI-generated content may be incorrect.">
            <a:extLst>
              <a:ext uri="{FF2B5EF4-FFF2-40B4-BE49-F238E27FC236}">
                <a16:creationId xmlns:a16="http://schemas.microsoft.com/office/drawing/2014/main" id="{E888372F-C7E4-FC41-D8AB-96E0FFAA98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55" b="-1"/>
          <a:stretch>
            <a:fillRect/>
          </a:stretch>
        </p:blipFill>
        <p:spPr bwMode="auto">
          <a:xfrm>
            <a:off x="7702253" y="1932836"/>
            <a:ext cx="4320147" cy="4040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37D28E5-8479-3A27-24F7-2D537E09755D}"/>
              </a:ext>
            </a:extLst>
          </p:cNvPr>
          <p:cNvSpPr txBox="1"/>
          <p:nvPr/>
        </p:nvSpPr>
        <p:spPr>
          <a:xfrm>
            <a:off x="672666" y="763970"/>
            <a:ext cx="10846668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/>
              <a:t>First cavity received and tested at TRIUMF - Meets rf specification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/>
              <a:t>2</a:t>
            </a:r>
            <a:r>
              <a:rPr lang="en-CA" sz="2400" baseline="30000" dirty="0"/>
              <a:t>nd</a:t>
            </a:r>
            <a:r>
              <a:rPr lang="en-CA" sz="2400" dirty="0"/>
              <a:t> cavity expected in Aug. 2026 and First string assembly by end of 2026</a:t>
            </a:r>
          </a:p>
        </p:txBody>
      </p:sp>
      <p:grpSp>
        <p:nvGrpSpPr>
          <p:cNvPr id="15" name="Group 13">
            <a:extLst>
              <a:ext uri="{FF2B5EF4-FFF2-40B4-BE49-F238E27FC236}">
                <a16:creationId xmlns:a16="http://schemas.microsoft.com/office/drawing/2014/main" id="{228F8D62-B457-E971-2A83-FE13EEE4D89E}"/>
              </a:ext>
            </a:extLst>
          </p:cNvPr>
          <p:cNvGrpSpPr>
            <a:grpSpLocks/>
          </p:cNvGrpSpPr>
          <p:nvPr/>
        </p:nvGrpSpPr>
        <p:grpSpPr bwMode="auto">
          <a:xfrm>
            <a:off x="89501" y="6229349"/>
            <a:ext cx="1638301" cy="611188"/>
            <a:chOff x="2899741" y="3408765"/>
            <a:chExt cx="3401670" cy="1421594"/>
          </a:xfrm>
        </p:grpSpPr>
        <p:pic>
          <p:nvPicPr>
            <p:cNvPr id="16" name="Picture 14">
              <a:extLst>
                <a:ext uri="{FF2B5EF4-FFF2-40B4-BE49-F238E27FC236}">
                  <a16:creationId xmlns:a16="http://schemas.microsoft.com/office/drawing/2014/main" id="{F8ACB6A2-09E7-F4E9-689C-4EA55DA034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" descr="Bildergebnis für canadian flag">
              <a:extLst>
                <a:ext uri="{FF2B5EF4-FFF2-40B4-BE49-F238E27FC236}">
                  <a16:creationId xmlns:a16="http://schemas.microsoft.com/office/drawing/2014/main" id="{0AABC75E-568F-7CAC-9366-EEE7C45875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A8F82302-1285-B357-4F23-60B071092B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458901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" y="210529"/>
            <a:ext cx="11612880" cy="1325563"/>
          </a:xfrm>
        </p:spPr>
        <p:txBody>
          <a:bodyPr>
            <a:normAutofit/>
          </a:bodyPr>
          <a:lstStyle/>
          <a:p>
            <a:r>
              <a:rPr lang="en-CA" sz="2800" dirty="0">
                <a:solidFill>
                  <a:srgbClr val="00B0F0"/>
                </a:solidFill>
                <a:latin typeface="+mn-lt"/>
              </a:rPr>
              <a:t>TRIUMF @ Hi-Lumi - Beam-Beam Long-Range compensation</a:t>
            </a:r>
            <a:endParaRPr lang="en-CA" sz="2800" dirty="0">
              <a:solidFill>
                <a:srgbClr val="00B0F0"/>
              </a:solidFill>
              <a:latin typeface="+mn-lt"/>
              <a:ea typeface="Calibri"/>
              <a:cs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CA"/>
          </a:p>
        </p:txBody>
      </p:sp>
      <p:pic>
        <p:nvPicPr>
          <p:cNvPr id="7" name="Picture 6" descr="A diagram of a graph&#10;&#10;Description automatically generated">
            <a:extLst>
              <a:ext uri="{FF2B5EF4-FFF2-40B4-BE49-F238E27FC236}">
                <a16:creationId xmlns:a16="http://schemas.microsoft.com/office/drawing/2014/main" id="{61CF40F1-BA0B-8C47-CF59-ED20098796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1006316"/>
            <a:ext cx="3837779" cy="1802983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894C356-CCEB-5EF4-1FDB-E1C9CD6F09D7}"/>
              </a:ext>
            </a:extLst>
          </p:cNvPr>
          <p:cNvGrpSpPr/>
          <p:nvPr/>
        </p:nvGrpSpPr>
        <p:grpSpPr>
          <a:xfrm>
            <a:off x="6545178" y="3693695"/>
            <a:ext cx="2098715" cy="2358392"/>
            <a:chOff x="2290328" y="5248313"/>
            <a:chExt cx="1216767" cy="140613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61F36B6-CD33-3FFB-1348-81D61956E0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59543" y="5248313"/>
              <a:ext cx="1078337" cy="1406130"/>
            </a:xfrm>
            <a:prstGeom prst="rect">
              <a:avLst/>
            </a:prstGeom>
          </p:spPr>
        </p:pic>
        <p:sp>
          <p:nvSpPr>
            <p:cNvPr id="12" name="TextBox 3">
              <a:extLst>
                <a:ext uri="{FF2B5EF4-FFF2-40B4-BE49-F238E27FC236}">
                  <a16:creationId xmlns:a16="http://schemas.microsoft.com/office/drawing/2014/main" id="{224E10E1-8871-B727-01E8-D6A598954D98}"/>
                </a:ext>
              </a:extLst>
            </p:cNvPr>
            <p:cNvSpPr txBox="1"/>
            <p:nvPr/>
          </p:nvSpPr>
          <p:spPr>
            <a:xfrm>
              <a:off x="2290328" y="6331278"/>
              <a:ext cx="1216767" cy="323165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500" b="1">
                  <a:solidFill>
                    <a:schemeClr val="bg1"/>
                  </a:solidFill>
                  <a:cs typeface="Arial"/>
                </a:rPr>
                <a:t>P. </a:t>
              </a:r>
              <a:r>
                <a:rPr lang="en-US" sz="1500" b="1">
                  <a:solidFill>
                    <a:schemeClr val="bg1"/>
                  </a:solidFill>
                  <a:ea typeface="+mn-lt"/>
                  <a:cs typeface="+mn-lt"/>
                </a:rPr>
                <a:t>Bélanger</a:t>
              </a:r>
              <a:endParaRPr lang="en-US" sz="1500" b="1">
                <a:solidFill>
                  <a:schemeClr val="bg1"/>
                </a:solidFill>
                <a:cs typeface="Arial"/>
              </a:endParaRPr>
            </a:p>
          </p:txBody>
        </p:sp>
      </p:grpSp>
      <p:pic>
        <p:nvPicPr>
          <p:cNvPr id="4" name="Google Shape;63;p14">
            <a:extLst>
              <a:ext uri="{FF2B5EF4-FFF2-40B4-BE49-F238E27FC236}">
                <a16:creationId xmlns:a16="http://schemas.microsoft.com/office/drawing/2014/main" id="{825C216D-6FF6-A2BD-3390-424287C3150B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rcRect l="7371" b="29026"/>
          <a:stretch>
            <a:fillRect/>
          </a:stretch>
        </p:blipFill>
        <p:spPr>
          <a:xfrm>
            <a:off x="8643893" y="3087166"/>
            <a:ext cx="3438593" cy="242290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65;p14">
            <a:extLst>
              <a:ext uri="{FF2B5EF4-FFF2-40B4-BE49-F238E27FC236}">
                <a16:creationId xmlns:a16="http://schemas.microsoft.com/office/drawing/2014/main" id="{BAAAEA8A-360A-A80D-C058-0940573329E9}"/>
              </a:ext>
            </a:extLst>
          </p:cNvPr>
          <p:cNvSpPr txBox="1"/>
          <p:nvPr/>
        </p:nvSpPr>
        <p:spPr>
          <a:xfrm>
            <a:off x="8887414" y="5518277"/>
            <a:ext cx="3093399" cy="8380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tx1"/>
                </a:solidFill>
              </a:rPr>
              <a:t>IPAC’ 24 paper (Belanger et al) documenting the improved simulation model that predicts LHC losses due to beam beam effects 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D3677F-8F34-9875-B3F4-BDDF53EF7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9353" y="933443"/>
            <a:ext cx="7804508" cy="4906800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CA" sz="2400" dirty="0"/>
              <a:t>Beam-beam interactions in the LHC near interaction regions can degrade beam quality leading to beam loss, loss of luminosity and loss of dynamic aperture</a:t>
            </a:r>
            <a:br>
              <a:rPr lang="en-CA" sz="2400" dirty="0"/>
            </a:br>
            <a:r>
              <a:rPr lang="en-CA" sz="2400" dirty="0">
                <a:sym typeface="Wingdings" panose="05000000000000000000" pitchFamily="2" charset="2"/>
              </a:rPr>
              <a:t> </a:t>
            </a:r>
            <a:r>
              <a:rPr lang="en-CA" sz="2000" dirty="0"/>
              <a:t>TRIUMF beam physics is contributing key insight into this problem</a:t>
            </a:r>
            <a:endParaRPr lang="en-CA" sz="2000" dirty="0">
              <a:ea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CA" sz="2400" dirty="0"/>
              <a:t>Wires can be added at strategic location in LHC to reduce beam-beam effects</a:t>
            </a:r>
            <a:endParaRPr lang="en-CA" sz="2400" dirty="0">
              <a:ea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CA" sz="2400" dirty="0"/>
              <a:t>TRIUMF has interest in supplying hardware</a:t>
            </a:r>
            <a:br>
              <a:rPr lang="en-CA" sz="2400" dirty="0"/>
            </a:br>
            <a:r>
              <a:rPr lang="en-CA" sz="2400" dirty="0"/>
              <a:t>for the wire compensation</a:t>
            </a:r>
            <a:endParaRPr lang="en-CA" sz="2400" dirty="0">
              <a:ea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</a:pPr>
            <a:endParaRPr lang="en-CA" sz="2400" dirty="0"/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</a:pPr>
            <a:endParaRPr lang="en-CA" sz="2400" dirty="0"/>
          </a:p>
          <a:p>
            <a:pPr marL="837565" indent="-685165">
              <a:lnSpc>
                <a:spcPct val="100000"/>
              </a:lnSpc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endParaRPr lang="en-CA" sz="2400" dirty="0"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20ABF7B-3D69-D696-2E4F-1F9709A65D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49"/>
          <a:stretch>
            <a:fillRect/>
          </a:stretch>
        </p:blipFill>
        <p:spPr bwMode="auto">
          <a:xfrm>
            <a:off x="3657600" y="4324751"/>
            <a:ext cx="2887578" cy="156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290A412-E06A-6FD0-4F4C-D9790D735419}"/>
              </a:ext>
            </a:extLst>
          </p:cNvPr>
          <p:cNvSpPr txBox="1"/>
          <p:nvPr/>
        </p:nvSpPr>
        <p:spPr>
          <a:xfrm>
            <a:off x="310822" y="6041393"/>
            <a:ext cx="8576592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CA" b="0" i="0" u="sng" dirty="0">
                <a:solidFill>
                  <a:srgbClr val="04B9F2"/>
                </a:solidFill>
                <a:effectLst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Topological formulation of beam dynamics : a study of quasiperiodic motion in Hamiltonian systems</a:t>
            </a:r>
            <a:r>
              <a:rPr lang="en-CA" b="0" i="0" u="sng" dirty="0">
                <a:solidFill>
                  <a:srgbClr val="04B9F2"/>
                </a:solidFill>
                <a:effectLst/>
              </a:rPr>
              <a:t> </a:t>
            </a:r>
            <a:r>
              <a:rPr lang="en-CA" b="0" i="0" dirty="0">
                <a:solidFill>
                  <a:srgbClr val="04B9F2"/>
                </a:solidFill>
                <a:effectLst/>
              </a:rPr>
              <a:t>– P. Belanger – UBC PhD Thesis</a:t>
            </a:r>
            <a:endParaRPr lang="en-CA" dirty="0">
              <a:solidFill>
                <a:srgbClr val="04B9F2"/>
              </a:solidFill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D41BF4E0-1B0F-ED2D-3350-E9A9704B2C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4" r="57541"/>
          <a:stretch>
            <a:fillRect/>
          </a:stretch>
        </p:blipFill>
        <p:spPr bwMode="auto">
          <a:xfrm>
            <a:off x="181225" y="4609273"/>
            <a:ext cx="3320190" cy="1171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1F0950D-CC06-DFAD-A684-D08AE39A6B65}"/>
              </a:ext>
            </a:extLst>
          </p:cNvPr>
          <p:cNvSpPr/>
          <p:nvPr/>
        </p:nvSpPr>
        <p:spPr>
          <a:xfrm>
            <a:off x="181224" y="4312157"/>
            <a:ext cx="5039362" cy="3874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2905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 animBg="1"/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D0A7BE-E796-F6AB-802E-9DFC0D16053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273D5B-506B-4E18-BB91-6EEF2D03BA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38" r="12842"/>
          <a:stretch/>
        </p:blipFill>
        <p:spPr>
          <a:xfrm>
            <a:off x="5630332" y="0"/>
            <a:ext cx="6561668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FFCDFC-ACE6-1434-2C82-DE8FBFA787E4}"/>
              </a:ext>
            </a:extLst>
          </p:cNvPr>
          <p:cNvSpPr txBox="1"/>
          <p:nvPr/>
        </p:nvSpPr>
        <p:spPr>
          <a:xfrm>
            <a:off x="366081" y="699125"/>
            <a:ext cx="5029303" cy="43858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tabLst>
                <a:tab pos="6454775" algn="r"/>
              </a:tabLst>
            </a:pPr>
            <a:r>
              <a:rPr lang="en-US" sz="2400" dirty="0"/>
              <a:t>The EIC at Brookhaven will be the next international discovery machine.</a:t>
            </a:r>
          </a:p>
          <a:p>
            <a:pPr marL="228600" indent="-228600">
              <a:spcBef>
                <a:spcPts val="600"/>
              </a:spcBef>
              <a:buClr>
                <a:srgbClr val="00A9FF"/>
              </a:buClr>
              <a:buFont typeface="Wingdings" charset="2"/>
              <a:buChar char="§"/>
              <a:defRPr/>
            </a:pPr>
            <a:r>
              <a:rPr lang="en-CA" sz="2400" dirty="0">
                <a:latin typeface="Arial" charset="0"/>
                <a:cs typeface="Arial" charset="0"/>
              </a:rPr>
              <a:t>TRIUMF is working with EIC-Canada on a CFI project to deliver in-kind contributions.</a:t>
            </a:r>
          </a:p>
          <a:p>
            <a:pPr marL="228600" indent="-228600">
              <a:spcBef>
                <a:spcPts val="600"/>
              </a:spcBef>
              <a:buClr>
                <a:srgbClr val="00A9FF"/>
              </a:buClr>
              <a:buFont typeface="Wingdings" charset="2"/>
              <a:buChar char="§"/>
              <a:defRPr/>
            </a:pPr>
            <a:r>
              <a:rPr lang="en-US" sz="2400" dirty="0">
                <a:latin typeface="Arial" charset="0"/>
                <a:cs typeface="Arial" charset="0"/>
              </a:rPr>
              <a:t>TRIUMF’s SRF group has started work on the design of the 394 MHz crab cavity – similar size to HL-LHC 400 MHz crab cavity</a:t>
            </a:r>
          </a:p>
          <a:p>
            <a:pPr>
              <a:spcBef>
                <a:spcPts val="600"/>
              </a:spcBef>
              <a:buClr>
                <a:srgbClr val="00A9FF"/>
              </a:buClr>
              <a:defRPr/>
            </a:pPr>
            <a:endParaRPr lang="en-US" sz="2400" dirty="0">
              <a:latin typeface="Arial" charset="0"/>
              <a:cs typeface="Arial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0F00EF5-C122-1064-5836-5B9398A3B734}"/>
              </a:ext>
            </a:extLst>
          </p:cNvPr>
          <p:cNvSpPr txBox="1">
            <a:spLocks/>
          </p:cNvSpPr>
          <p:nvPr/>
        </p:nvSpPr>
        <p:spPr>
          <a:xfrm>
            <a:off x="287602" y="163596"/>
            <a:ext cx="10450513" cy="6951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rgbClr val="04ADE2"/>
                </a:solidFill>
              </a:rPr>
              <a:t>Electron Ion Collider</a:t>
            </a:r>
            <a:endParaRPr lang="en-CA" b="1" dirty="0">
              <a:solidFill>
                <a:srgbClr val="04ADE2"/>
              </a:solidFill>
            </a:endParaRPr>
          </a:p>
        </p:txBody>
      </p:sp>
      <p:pic>
        <p:nvPicPr>
          <p:cNvPr id="7" name="Picture 6" descr="A blue and brown object&#10;&#10;Description automatically generated">
            <a:extLst>
              <a:ext uri="{FF2B5EF4-FFF2-40B4-BE49-F238E27FC236}">
                <a16:creationId xmlns:a16="http://schemas.microsoft.com/office/drawing/2014/main" id="{AEAF2B0E-886F-272D-AA14-94CECDCB2E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806" y="4683089"/>
            <a:ext cx="3987799" cy="1874761"/>
          </a:xfrm>
          <a:prstGeom prst="rect">
            <a:avLst/>
          </a:prstGeom>
        </p:spPr>
      </p:pic>
      <p:sp>
        <p:nvSpPr>
          <p:cNvPr id="9" name="TextBox 11">
            <a:extLst>
              <a:ext uri="{FF2B5EF4-FFF2-40B4-BE49-F238E27FC236}">
                <a16:creationId xmlns:a16="http://schemas.microsoft.com/office/drawing/2014/main" id="{693C06CD-6591-4CB6-98B0-3EF80DA8F77C}"/>
              </a:ext>
            </a:extLst>
          </p:cNvPr>
          <p:cNvSpPr txBox="1"/>
          <p:nvPr/>
        </p:nvSpPr>
        <p:spPr>
          <a:xfrm>
            <a:off x="3030020" y="6075015"/>
            <a:ext cx="161255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>
                <a:solidFill>
                  <a:srgbClr val="00B0F0"/>
                </a:solidFill>
              </a:rPr>
              <a:t>394 MHz RF Dipole Cavity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403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E76A74-C7B7-41C5-9748-F4BFF648786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5AAABC5-EFC9-45FF-BFF8-69BAC00F7C8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43568" y="283758"/>
            <a:ext cx="10450513" cy="1014413"/>
          </a:xfrm>
        </p:spPr>
        <p:txBody>
          <a:bodyPr/>
          <a:lstStyle/>
          <a:p>
            <a:r>
              <a:rPr lang="en-US" sz="2800" dirty="0"/>
              <a:t>Future: EIC CRAB Cavities</a:t>
            </a:r>
            <a:endParaRPr lang="en-CA"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04F99D-3B24-492B-9049-70E13EC30023}"/>
              </a:ext>
            </a:extLst>
          </p:cNvPr>
          <p:cNvSpPr txBox="1"/>
          <p:nvPr/>
        </p:nvSpPr>
        <p:spPr>
          <a:xfrm>
            <a:off x="406815" y="959093"/>
            <a:ext cx="4958777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0EC2FA"/>
              </a:buCl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performance of the crab cavities is critical to the success of EIC – they increase luminosity by a factor of 10</a:t>
            </a:r>
          </a:p>
          <a:p>
            <a:pPr marL="342900" indent="-342900">
              <a:spcBef>
                <a:spcPts val="600"/>
              </a:spcBef>
              <a:buClr>
                <a:srgbClr val="0EC2FA"/>
              </a:buClr>
              <a:buFont typeface="Wingdings" panose="05000000000000000000" pitchFamily="2" charset="2"/>
              <a:buChar char="§"/>
            </a:pPr>
            <a:r>
              <a:rPr lang="en-CA" sz="20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EIC requires crab cavities on both the hadron storage ring (HSR) and the electron storage ring (ESR)</a:t>
            </a:r>
          </a:p>
          <a:p>
            <a:pPr marL="342900" indent="-342900">
              <a:spcBef>
                <a:spcPts val="600"/>
              </a:spcBef>
              <a:buClr>
                <a:srgbClr val="0EC2FA"/>
              </a:buCl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HSR – long bunch, high rigidity</a:t>
            </a:r>
          </a:p>
          <a:p>
            <a:pPr marL="800100" lvl="1" indent="-342900">
              <a:spcBef>
                <a:spcPts val="600"/>
              </a:spcBef>
              <a:buClr>
                <a:srgbClr val="0EC2FA"/>
              </a:buCl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requires eight 197MHz crab cavities and four 394MHz cavities to linearize the deflection</a:t>
            </a:r>
          </a:p>
          <a:p>
            <a:pPr marL="342900" indent="-342900">
              <a:spcBef>
                <a:spcPts val="600"/>
              </a:spcBef>
              <a:buClr>
                <a:srgbClr val="0EC2FA"/>
              </a:buCl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ESR – short bunch, low rigidity</a:t>
            </a:r>
          </a:p>
          <a:p>
            <a:pPr marL="800100" lvl="1" indent="-342900">
              <a:spcBef>
                <a:spcPts val="600"/>
              </a:spcBef>
              <a:buClr>
                <a:srgbClr val="0EC2FA"/>
              </a:buCl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requires two 394 MHz cavities</a:t>
            </a:r>
          </a:p>
          <a:p>
            <a:pPr marL="342900" indent="-342900">
              <a:spcBef>
                <a:spcPts val="600"/>
              </a:spcBef>
              <a:buClr>
                <a:srgbClr val="0EC2FA"/>
              </a:buClr>
              <a:buFont typeface="Wingdings" panose="05000000000000000000" pitchFamily="2" charset="2"/>
              <a:buChar char="§"/>
            </a:pPr>
            <a:r>
              <a:rPr lang="en-CA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proposal keys on the 394 MHz cavities as the Canadian contribution</a:t>
            </a:r>
          </a:p>
          <a:p>
            <a:pPr marL="342900" indent="-342900">
              <a:spcBef>
                <a:spcPts val="600"/>
              </a:spcBef>
              <a:buClr>
                <a:srgbClr val="0EC2FA"/>
              </a:buClr>
              <a:buFont typeface="Wingdings" panose="05000000000000000000" pitchFamily="2" charset="2"/>
              <a:buChar char="§"/>
            </a:pPr>
            <a:endParaRPr lang="en-CA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buClr>
                <a:srgbClr val="0EC2FA"/>
              </a:buClr>
              <a:buFont typeface="Wingdings" panose="05000000000000000000" pitchFamily="2" charset="2"/>
              <a:buChar char="§"/>
            </a:pPr>
            <a:endParaRPr lang="en-CA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332820D-2AFC-42E4-EE57-A4BE95CC8522}"/>
              </a:ext>
            </a:extLst>
          </p:cNvPr>
          <p:cNvGrpSpPr/>
          <p:nvPr/>
        </p:nvGrpSpPr>
        <p:grpSpPr>
          <a:xfrm>
            <a:off x="6337303" y="4079232"/>
            <a:ext cx="5490017" cy="1754751"/>
            <a:chOff x="1020697" y="4315146"/>
            <a:chExt cx="5637791" cy="1754751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6F22020-961F-E2A0-F80A-4BC3BA46AA76}"/>
                </a:ext>
              </a:extLst>
            </p:cNvPr>
            <p:cNvCxnSpPr>
              <a:cxnSpLocks/>
            </p:cNvCxnSpPr>
            <p:nvPr/>
          </p:nvCxnSpPr>
          <p:spPr>
            <a:xfrm>
              <a:off x="1020697" y="4315146"/>
              <a:ext cx="5637791" cy="1754751"/>
            </a:xfrm>
            <a:prstGeom prst="line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0906798-06BF-D9A5-328B-911A99C79A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02425" y="4315146"/>
              <a:ext cx="5256063" cy="1625096"/>
            </a:xfrm>
            <a:prstGeom prst="line">
              <a:avLst/>
            </a:prstGeom>
            <a:ln w="38100"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3A6BB65-4ED0-CC7D-4D14-E71C362FB28E}"/>
                </a:ext>
              </a:extLst>
            </p:cNvPr>
            <p:cNvGrpSpPr/>
            <p:nvPr/>
          </p:nvGrpSpPr>
          <p:grpSpPr>
            <a:xfrm>
              <a:off x="1305430" y="4315146"/>
              <a:ext cx="1209231" cy="519785"/>
              <a:chOff x="1549146" y="4392838"/>
              <a:chExt cx="1209231" cy="519785"/>
            </a:xfrm>
          </p:grpSpPr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1CB9659B-B82E-93F6-5FE6-0616416C4FD9}"/>
                  </a:ext>
                </a:extLst>
              </p:cNvPr>
              <p:cNvSpPr/>
              <p:nvPr/>
            </p:nvSpPr>
            <p:spPr>
              <a:xfrm>
                <a:off x="1549146" y="4392838"/>
                <a:ext cx="359800" cy="259310"/>
              </a:xfrm>
              <a:prstGeom prst="roundRect">
                <a:avLst/>
              </a:prstGeom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680E8409-F950-2DE5-3466-E04F91A22893}"/>
                  </a:ext>
                </a:extLst>
              </p:cNvPr>
              <p:cNvSpPr/>
              <p:nvPr/>
            </p:nvSpPr>
            <p:spPr>
              <a:xfrm>
                <a:off x="1832695" y="4479663"/>
                <a:ext cx="359800" cy="259310"/>
              </a:xfrm>
              <a:prstGeom prst="roundRect">
                <a:avLst/>
              </a:prstGeom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C1A36DB3-21E2-432A-3C20-E0A01D09C07E}"/>
                  </a:ext>
                </a:extLst>
              </p:cNvPr>
              <p:cNvSpPr/>
              <p:nvPr/>
            </p:nvSpPr>
            <p:spPr>
              <a:xfrm>
                <a:off x="2115636" y="4566488"/>
                <a:ext cx="359800" cy="259310"/>
              </a:xfrm>
              <a:prstGeom prst="roundRect">
                <a:avLst/>
              </a:prstGeom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D39F42FC-DD49-2235-9A4E-6C6C530AD9DC}"/>
                  </a:ext>
                </a:extLst>
              </p:cNvPr>
              <p:cNvSpPr/>
              <p:nvPr/>
            </p:nvSpPr>
            <p:spPr>
              <a:xfrm>
                <a:off x="2398577" y="4653313"/>
                <a:ext cx="359800" cy="259310"/>
              </a:xfrm>
              <a:prstGeom prst="roundRect">
                <a:avLst/>
              </a:prstGeom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049C093-BA99-75FD-A840-35A9B6E273B0}"/>
                </a:ext>
              </a:extLst>
            </p:cNvPr>
            <p:cNvGrpSpPr/>
            <p:nvPr/>
          </p:nvGrpSpPr>
          <p:grpSpPr>
            <a:xfrm>
              <a:off x="5290658" y="5550112"/>
              <a:ext cx="1209231" cy="519785"/>
              <a:chOff x="1549146" y="4392838"/>
              <a:chExt cx="1209231" cy="519785"/>
            </a:xfrm>
          </p:grpSpPr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528FF89E-2C17-9083-0182-C1F79EAB09EA}"/>
                  </a:ext>
                </a:extLst>
              </p:cNvPr>
              <p:cNvSpPr/>
              <p:nvPr/>
            </p:nvSpPr>
            <p:spPr>
              <a:xfrm>
                <a:off x="1549146" y="4392838"/>
                <a:ext cx="359800" cy="259310"/>
              </a:xfrm>
              <a:prstGeom prst="roundRect">
                <a:avLst/>
              </a:prstGeom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CB9382C0-1668-4F5F-6031-19DCAFF37296}"/>
                  </a:ext>
                </a:extLst>
              </p:cNvPr>
              <p:cNvSpPr/>
              <p:nvPr/>
            </p:nvSpPr>
            <p:spPr>
              <a:xfrm>
                <a:off x="1832695" y="4479663"/>
                <a:ext cx="359800" cy="259310"/>
              </a:xfrm>
              <a:prstGeom prst="roundRect">
                <a:avLst/>
              </a:prstGeom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900B54FF-6739-0CB4-FE7A-00436915EF75}"/>
                  </a:ext>
                </a:extLst>
              </p:cNvPr>
              <p:cNvSpPr/>
              <p:nvPr/>
            </p:nvSpPr>
            <p:spPr>
              <a:xfrm>
                <a:off x="2115636" y="4566488"/>
                <a:ext cx="359800" cy="259310"/>
              </a:xfrm>
              <a:prstGeom prst="roundRect">
                <a:avLst/>
              </a:prstGeom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93662077-7B2B-77AF-46FB-57375EAFF936}"/>
                  </a:ext>
                </a:extLst>
              </p:cNvPr>
              <p:cNvSpPr/>
              <p:nvPr/>
            </p:nvSpPr>
            <p:spPr>
              <a:xfrm>
                <a:off x="2398577" y="4653313"/>
                <a:ext cx="359800" cy="259310"/>
              </a:xfrm>
              <a:prstGeom prst="roundRect">
                <a:avLst/>
              </a:prstGeom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7C6305E-FCFB-2335-73DD-68A326DE69CD}"/>
                </a:ext>
              </a:extLst>
            </p:cNvPr>
            <p:cNvGrpSpPr/>
            <p:nvPr/>
          </p:nvGrpSpPr>
          <p:grpSpPr>
            <a:xfrm>
              <a:off x="2623252" y="4757532"/>
              <a:ext cx="338009" cy="179733"/>
              <a:chOff x="2623252" y="4757532"/>
              <a:chExt cx="338009" cy="179733"/>
            </a:xfrm>
          </p:grpSpPr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FB22C070-FAEB-2D64-B06A-581F121E06A8}"/>
                  </a:ext>
                </a:extLst>
              </p:cNvPr>
              <p:cNvSpPr/>
              <p:nvPr/>
            </p:nvSpPr>
            <p:spPr>
              <a:xfrm>
                <a:off x="2623252" y="4757532"/>
                <a:ext cx="174350" cy="127916"/>
              </a:xfrm>
              <a:prstGeom prst="roundRect">
                <a:avLst/>
              </a:prstGeom>
              <a:solidFill>
                <a:srgbClr val="FF0000"/>
              </a:solidFill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11FDA450-D495-28AD-BF3C-8CE005640412}"/>
                  </a:ext>
                </a:extLst>
              </p:cNvPr>
              <p:cNvSpPr/>
              <p:nvPr/>
            </p:nvSpPr>
            <p:spPr>
              <a:xfrm>
                <a:off x="2786911" y="4809349"/>
                <a:ext cx="174350" cy="127916"/>
              </a:xfrm>
              <a:prstGeom prst="roundRect">
                <a:avLst/>
              </a:prstGeom>
              <a:solidFill>
                <a:srgbClr val="FF0000"/>
              </a:solidFill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FD2A9BE-2607-4715-7329-533B8FFEA513}"/>
                </a:ext>
              </a:extLst>
            </p:cNvPr>
            <p:cNvGrpSpPr/>
            <p:nvPr/>
          </p:nvGrpSpPr>
          <p:grpSpPr>
            <a:xfrm>
              <a:off x="4792747" y="5427387"/>
              <a:ext cx="338009" cy="179733"/>
              <a:chOff x="2623252" y="4757532"/>
              <a:chExt cx="338009" cy="179733"/>
            </a:xfrm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570B48D2-FBCD-B58C-279D-9B3801FAA9CE}"/>
                  </a:ext>
                </a:extLst>
              </p:cNvPr>
              <p:cNvSpPr/>
              <p:nvPr/>
            </p:nvSpPr>
            <p:spPr>
              <a:xfrm>
                <a:off x="2623252" y="4757532"/>
                <a:ext cx="174350" cy="127916"/>
              </a:xfrm>
              <a:prstGeom prst="roundRect">
                <a:avLst/>
              </a:prstGeom>
              <a:solidFill>
                <a:srgbClr val="FF0000"/>
              </a:solidFill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28BD2E73-5A44-FBF8-8980-01E6EEB9E6CB}"/>
                  </a:ext>
                </a:extLst>
              </p:cNvPr>
              <p:cNvSpPr/>
              <p:nvPr/>
            </p:nvSpPr>
            <p:spPr>
              <a:xfrm>
                <a:off x="2786911" y="4809349"/>
                <a:ext cx="174350" cy="127916"/>
              </a:xfrm>
              <a:prstGeom prst="roundRect">
                <a:avLst/>
              </a:prstGeom>
              <a:solidFill>
                <a:srgbClr val="FF0000"/>
              </a:solidFill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BE43A701-CDCA-695F-6F14-90C451EBC44B}"/>
                </a:ext>
              </a:extLst>
            </p:cNvPr>
            <p:cNvSpPr/>
            <p:nvPr/>
          </p:nvSpPr>
          <p:spPr>
            <a:xfrm>
              <a:off x="4956406" y="4765364"/>
              <a:ext cx="174350" cy="127916"/>
            </a:xfrm>
            <a:prstGeom prst="roundRect">
              <a:avLst/>
            </a:prstGeom>
            <a:solidFill>
              <a:srgbClr val="FF0000"/>
            </a:solidFill>
            <a:scene3d>
              <a:camera prst="orthographicFront">
                <a:rot lat="0" lon="0" rev="6420000"/>
              </a:camera>
              <a:lightRig rig="threePt" dir="t"/>
            </a:scene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51ABA1CA-B4FE-D7F1-171C-CB84E7A88D24}"/>
                </a:ext>
              </a:extLst>
            </p:cNvPr>
            <p:cNvSpPr/>
            <p:nvPr/>
          </p:nvSpPr>
          <p:spPr>
            <a:xfrm>
              <a:off x="2676019" y="5470892"/>
              <a:ext cx="174350" cy="127916"/>
            </a:xfrm>
            <a:prstGeom prst="roundRect">
              <a:avLst/>
            </a:prstGeom>
            <a:solidFill>
              <a:srgbClr val="FF0000"/>
            </a:solidFill>
            <a:scene3d>
              <a:camera prst="orthographicFront">
                <a:rot lat="0" lon="0" rev="6420000"/>
              </a:camera>
              <a:lightRig rig="threePt" dir="t"/>
            </a:scene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438AFF4A-C8EE-522C-E436-5F8A0D45904F}"/>
              </a:ext>
            </a:extLst>
          </p:cNvPr>
          <p:cNvSpPr txBox="1"/>
          <p:nvPr/>
        </p:nvSpPr>
        <p:spPr>
          <a:xfrm>
            <a:off x="9866277" y="4733112"/>
            <a:ext cx="1638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25 </a:t>
            </a:r>
            <a:r>
              <a:rPr lang="en-US" dirty="0" err="1"/>
              <a:t>mrad</a:t>
            </a:r>
            <a:endParaRPr lang="en-CA" dirty="0"/>
          </a:p>
        </p:txBody>
      </p:sp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C838379C-1D97-A7A9-35E7-BE00655315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846162"/>
              </p:ext>
            </p:extLst>
          </p:nvPr>
        </p:nvGraphicFramePr>
        <p:xfrm>
          <a:off x="6272429" y="1393336"/>
          <a:ext cx="5542633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478">
                  <a:extLst>
                    <a:ext uri="{9D8B030D-6E8A-4147-A177-3AD203B41FA5}">
                      <a16:colId xmlns:a16="http://schemas.microsoft.com/office/drawing/2014/main" val="854795275"/>
                    </a:ext>
                  </a:extLst>
                </a:gridCol>
                <a:gridCol w="974946">
                  <a:extLst>
                    <a:ext uri="{9D8B030D-6E8A-4147-A177-3AD203B41FA5}">
                      <a16:colId xmlns:a16="http://schemas.microsoft.com/office/drawing/2014/main" val="74258299"/>
                    </a:ext>
                  </a:extLst>
                </a:gridCol>
                <a:gridCol w="1621508">
                  <a:extLst>
                    <a:ext uri="{9D8B030D-6E8A-4147-A177-3AD203B41FA5}">
                      <a16:colId xmlns:a16="http://schemas.microsoft.com/office/drawing/2014/main" val="4221047839"/>
                    </a:ext>
                  </a:extLst>
                </a:gridCol>
                <a:gridCol w="846148">
                  <a:extLst>
                    <a:ext uri="{9D8B030D-6E8A-4147-A177-3AD203B41FA5}">
                      <a16:colId xmlns:a16="http://schemas.microsoft.com/office/drawing/2014/main" val="1910392050"/>
                    </a:ext>
                  </a:extLst>
                </a:gridCol>
                <a:gridCol w="908553">
                  <a:extLst>
                    <a:ext uri="{9D8B030D-6E8A-4147-A177-3AD203B41FA5}">
                      <a16:colId xmlns:a16="http://schemas.microsoft.com/office/drawing/2014/main" val="24925108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CA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Voltage/cavity Vt (MV)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No. of cavities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5786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System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HSR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ESR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HSR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ESR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67551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197 MHz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8.5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2123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394 MHz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2.4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2.9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4909480"/>
                  </a:ext>
                </a:extLst>
              </a:tr>
            </a:tbl>
          </a:graphicData>
        </a:graphic>
      </p:graphicFrame>
      <p:sp>
        <p:nvSpPr>
          <p:cNvPr id="47" name="TextBox 46">
            <a:extLst>
              <a:ext uri="{FF2B5EF4-FFF2-40B4-BE49-F238E27FC236}">
                <a16:creationId xmlns:a16="http://schemas.microsoft.com/office/drawing/2014/main" id="{53CDF3FB-1818-6D4F-37FA-1382B1F9ED36}"/>
              </a:ext>
            </a:extLst>
          </p:cNvPr>
          <p:cNvSpPr txBox="1"/>
          <p:nvPr/>
        </p:nvSpPr>
        <p:spPr>
          <a:xfrm>
            <a:off x="7792108" y="5503783"/>
            <a:ext cx="1228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394MHz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31B9C78-A2CD-155B-78B0-85B969517420}"/>
              </a:ext>
            </a:extLst>
          </p:cNvPr>
          <p:cNvSpPr txBox="1"/>
          <p:nvPr/>
        </p:nvSpPr>
        <p:spPr>
          <a:xfrm>
            <a:off x="10180263" y="5830420"/>
            <a:ext cx="1228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197MHz</a:t>
            </a:r>
            <a:endParaRPr lang="en-CA" dirty="0">
              <a:solidFill>
                <a:srgbClr val="0070C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8624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7" grpId="0"/>
      <p:bldP spid="4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351F2-5AD8-B5A7-F8AA-DB5BBF16D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258993" cy="676102"/>
          </a:xfrm>
          <a:solidFill>
            <a:schemeClr val="bg1"/>
          </a:solidFill>
        </p:spPr>
        <p:txBody>
          <a:bodyPr/>
          <a:lstStyle/>
          <a:p>
            <a:r>
              <a:rPr lang="en-CA" b="1" dirty="0"/>
              <a:t>Beyond EIC – FCC-ee at CERN?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CD7810-1DE6-E9A6-3C20-571F8B9390C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903" t="31674" r="22326" b="16466"/>
          <a:stretch>
            <a:fillRect/>
          </a:stretch>
        </p:blipFill>
        <p:spPr>
          <a:xfrm>
            <a:off x="7200027" y="3313253"/>
            <a:ext cx="4778889" cy="27873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637AA08-EE6D-8B6E-29DC-D5C460B2E1CC}"/>
              </a:ext>
            </a:extLst>
          </p:cNvPr>
          <p:cNvSpPr txBox="1"/>
          <p:nvPr/>
        </p:nvSpPr>
        <p:spPr>
          <a:xfrm>
            <a:off x="317378" y="757427"/>
            <a:ext cx="6423949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/>
              <a:t>Realization of the FCC will require a significant international participation. </a:t>
            </a:r>
          </a:p>
          <a:p>
            <a:endParaRPr lang="en-CA" sz="2000" dirty="0"/>
          </a:p>
          <a:p>
            <a:r>
              <a:rPr lang="en-CA" sz="2000" dirty="0"/>
              <a:t>FCC-ee has huge synchrotron radiation losses, requiring large installed rf voltage. Development is required for</a:t>
            </a:r>
          </a:p>
          <a:p>
            <a:pPr marL="285750" indent="-285750">
              <a:buFontTx/>
              <a:buChar char="-"/>
            </a:pPr>
            <a:r>
              <a:rPr lang="en-CA" sz="2000" dirty="0"/>
              <a:t>More efficient acceleration systems</a:t>
            </a:r>
          </a:p>
          <a:p>
            <a:pPr marL="285750" indent="-285750">
              <a:buFontTx/>
              <a:buChar char="-"/>
            </a:pPr>
            <a:r>
              <a:rPr lang="en-CA" sz="2000"/>
              <a:t>SRF </a:t>
            </a:r>
            <a:r>
              <a:rPr lang="en-CA" sz="2000" dirty="0"/>
              <a:t>materials, more efficient klystrons</a:t>
            </a:r>
          </a:p>
          <a:p>
            <a:pPr marL="285750" indent="-285750">
              <a:buFontTx/>
              <a:buChar char="-"/>
            </a:pPr>
            <a:endParaRPr lang="en-CA" sz="2000" dirty="0"/>
          </a:p>
          <a:p>
            <a:r>
              <a:rPr lang="en-CA" sz="2000" dirty="0"/>
              <a:t>Canada, through TRIUMF, is well poised to make significant in-kind contributions in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Beam physics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SRF – cavity/material development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RF Systems and power supplies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Beam instrumentation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Kickers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Superconducting magnets</a:t>
            </a:r>
          </a:p>
          <a:p>
            <a:endParaRPr lang="en-CA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7FA76C6-39CB-DBAD-2056-636D58F39D0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00027" y="757427"/>
            <a:ext cx="4760816" cy="23445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49448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 descr="A drawing of a pipe&#10;&#10;AI-generated content may be incorrect.">
            <a:extLst>
              <a:ext uri="{FF2B5EF4-FFF2-40B4-BE49-F238E27FC236}">
                <a16:creationId xmlns:a16="http://schemas.microsoft.com/office/drawing/2014/main" id="{0BD97716-E0A3-DC6F-582D-EAF863B461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48" y="2099278"/>
            <a:ext cx="2066778" cy="156128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4EDF602-3CAF-A2E1-E608-EBB439346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05" y="238372"/>
            <a:ext cx="8953827" cy="650329"/>
          </a:xfrm>
        </p:spPr>
        <p:txBody>
          <a:bodyPr>
            <a:normAutofit fontScale="90000"/>
          </a:bodyPr>
          <a:lstStyle/>
          <a:p>
            <a:r>
              <a:rPr lang="en-US" sz="3100" b="1" dirty="0">
                <a:ea typeface="Verdana" panose="020B0604030504040204" pitchFamily="34" charset="0"/>
              </a:rPr>
              <a:t>Example: FCC-ee SRF Cavities and Cryomodules</a:t>
            </a:r>
            <a:br>
              <a:rPr lang="en-US" b="1" dirty="0">
                <a:ea typeface="Verdana" panose="020B0604030504040204" pitchFamily="34" charset="0"/>
              </a:rPr>
            </a:br>
            <a:r>
              <a:rPr lang="en-US" sz="3100" b="1" dirty="0">
                <a:solidFill>
                  <a:schemeClr val="bg1">
                    <a:lumMod val="50000"/>
                  </a:schemeClr>
                </a:solidFill>
                <a:ea typeface="Verdana" panose="020B0604030504040204" pitchFamily="34" charset="0"/>
              </a:rPr>
              <a:t>Conceptual &amp; preliminary designs</a:t>
            </a:r>
            <a:br>
              <a:rPr lang="en-US" b="1" dirty="0">
                <a:ea typeface="Verdana" panose="020B0604030504040204" pitchFamily="34" charset="0"/>
              </a:rPr>
            </a:br>
            <a:endParaRPr lang="en-GB" b="1" dirty="0">
              <a:ea typeface="Verdana" panose="020B060403050404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BEA1B6-02C4-5975-BC73-2BEFA11714D4}"/>
              </a:ext>
            </a:extLst>
          </p:cNvPr>
          <p:cNvSpPr txBox="1"/>
          <p:nvPr/>
        </p:nvSpPr>
        <p:spPr>
          <a:xfrm>
            <a:off x="4444846" y="2883073"/>
            <a:ext cx="680132" cy="50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LEP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00D3520-0B82-5D5C-AD69-C6870E8BBE45}"/>
              </a:ext>
            </a:extLst>
          </p:cNvPr>
          <p:cNvSpPr/>
          <p:nvPr/>
        </p:nvSpPr>
        <p:spPr>
          <a:xfrm>
            <a:off x="2863745" y="2217542"/>
            <a:ext cx="3434484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400 MHz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Niobium thin film on Copper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Operation at 4.5 Kelvin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E</a:t>
            </a:r>
            <a:r>
              <a:rPr kumimoji="0" lang="en-GB" sz="1400" b="1" i="0" u="none" strike="noStrike" kern="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acc</a:t>
            </a: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 = 13.2 MV/m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Quality factor Q</a:t>
            </a:r>
            <a:r>
              <a:rPr kumimoji="0" lang="en-GB" sz="1400" b="1" i="0" u="none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0</a:t>
            </a: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= 3.3 x 10</a:t>
            </a:r>
            <a:r>
              <a:rPr kumimoji="0" lang="en-GB" sz="1400" b="1" i="0" u="none" strike="noStrike" kern="0" cap="none" spc="0" normalizeH="0" baseline="3000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B64CA9F-4763-6151-757C-D93B3D0326AD}"/>
              </a:ext>
            </a:extLst>
          </p:cNvPr>
          <p:cNvSpPr/>
          <p:nvPr/>
        </p:nvSpPr>
        <p:spPr>
          <a:xfrm>
            <a:off x="8271432" y="1335559"/>
            <a:ext cx="2267734" cy="40011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ttb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booster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6465A5F-3653-D1E2-AFC2-110D98DB25AD}"/>
              </a:ext>
            </a:extLst>
          </p:cNvPr>
          <p:cNvSpPr/>
          <p:nvPr/>
        </p:nvSpPr>
        <p:spPr>
          <a:xfrm>
            <a:off x="2343971" y="1335559"/>
            <a:ext cx="1409833" cy="40011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Z, W, 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098AC65-894E-5E61-2B71-8464CAE33300}"/>
              </a:ext>
            </a:extLst>
          </p:cNvPr>
          <p:cNvSpPr/>
          <p:nvPr/>
        </p:nvSpPr>
        <p:spPr>
          <a:xfrm>
            <a:off x="223003" y="2133690"/>
            <a:ext cx="874182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 w="0"/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X 264</a:t>
            </a:r>
            <a:endParaRPr kumimoji="0" lang="en-GB" sz="1600" b="1" i="0" u="none" strike="noStrike" kern="1200" cap="none" spc="0" normalizeH="0" baseline="0" noProof="0" dirty="0">
              <a:ln w="0"/>
              <a:solidFill>
                <a:srgbClr val="FF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885AC2A-E1BA-7241-38C1-2A5F040F8E0B}"/>
              </a:ext>
            </a:extLst>
          </p:cNvPr>
          <p:cNvSpPr/>
          <p:nvPr/>
        </p:nvSpPr>
        <p:spPr>
          <a:xfrm>
            <a:off x="6022294" y="1827482"/>
            <a:ext cx="874182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 w="0"/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X 856</a:t>
            </a:r>
            <a:endParaRPr kumimoji="0" lang="en-GB" sz="1600" b="1" i="0" u="none" strike="noStrike" kern="1200" cap="none" spc="0" normalizeH="0" baseline="0" noProof="0" dirty="0">
              <a:ln w="0"/>
              <a:solidFill>
                <a:srgbClr val="FF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pic>
        <p:nvPicPr>
          <p:cNvPr id="42" name="Google Shape;209;p42">
            <a:extLst>
              <a:ext uri="{FF2B5EF4-FFF2-40B4-BE49-F238E27FC236}">
                <a16:creationId xmlns:a16="http://schemas.microsoft.com/office/drawing/2014/main" id="{6B9A2389-A4E8-F417-8397-90ACC26E37E9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56325" y="2070870"/>
            <a:ext cx="3415545" cy="86502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02AFBD2-295E-ED6E-7675-E853174023E8}"/>
              </a:ext>
            </a:extLst>
          </p:cNvPr>
          <p:cNvSpPr/>
          <p:nvPr/>
        </p:nvSpPr>
        <p:spPr>
          <a:xfrm>
            <a:off x="8923249" y="2598526"/>
            <a:ext cx="3322706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800 MHz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Bulk Niobium (Nb</a:t>
            </a:r>
            <a:r>
              <a:rPr kumimoji="0" lang="en-GB" sz="1400" b="1" i="0" u="none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3</a:t>
            </a: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Sn possibly)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Operation at 2 Kelvin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E</a:t>
            </a:r>
            <a:r>
              <a:rPr kumimoji="0" lang="en-GB" sz="1400" b="1" i="0" u="none" strike="noStrike" kern="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acc</a:t>
            </a: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= 24.5 MV/m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Quality factor Q</a:t>
            </a:r>
            <a:r>
              <a:rPr kumimoji="0" lang="en-GB" sz="1400" b="1" i="0" u="none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0</a:t>
            </a: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= 3.8 x 10</a:t>
            </a:r>
            <a:r>
              <a:rPr kumimoji="0" lang="en-GB" sz="1400" b="1" i="0" u="none" strike="noStrike" kern="0" cap="none" spc="0" normalizeH="0" baseline="3000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10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15BD326-E590-B576-DECF-5094D9BD31C7}"/>
              </a:ext>
            </a:extLst>
          </p:cNvPr>
          <p:cNvSpPr txBox="1"/>
          <p:nvPr/>
        </p:nvSpPr>
        <p:spPr>
          <a:xfrm>
            <a:off x="1641419" y="3387352"/>
            <a:ext cx="9959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1.5 m long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3C02AE3-DF13-C0AD-9658-8C3977B7187C}"/>
              </a:ext>
            </a:extLst>
          </p:cNvPr>
          <p:cNvSpPr txBox="1"/>
          <p:nvPr/>
        </p:nvSpPr>
        <p:spPr>
          <a:xfrm>
            <a:off x="7175663" y="2941393"/>
            <a:ext cx="129208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1.5 m long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951FF13-D151-6508-D683-AF19147A62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805" y="3868434"/>
            <a:ext cx="5636104" cy="260735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6B2BBB9E-7B01-65B9-CF90-C4171AB7EF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8085" y="4111373"/>
            <a:ext cx="6187976" cy="24629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7B43CB8-B567-DA81-FD6A-6EBB5F1BBFED}"/>
              </a:ext>
            </a:extLst>
          </p:cNvPr>
          <p:cNvSpPr txBox="1"/>
          <p:nvPr/>
        </p:nvSpPr>
        <p:spPr>
          <a:xfrm>
            <a:off x="1368398" y="2935899"/>
            <a:ext cx="9439241" cy="1723561"/>
          </a:xfrm>
          <a:prstGeom prst="rect">
            <a:avLst/>
          </a:prstGeom>
          <a:solidFill>
            <a:schemeClr val="bg1"/>
          </a:solidFill>
          <a:ln w="31750">
            <a:solidFill>
              <a:srgbClr val="C00000"/>
            </a:solidFill>
          </a:ln>
        </p:spPr>
        <p:txBody>
          <a:bodyPr vert="horz" lIns="0" tIns="0" rIns="0" bIns="0" rtlCol="0" anchor="ctr">
            <a:noAutofit/>
          </a:bodyPr>
          <a:lstStyle>
            <a:defPPr>
              <a:defRPr lang="en-US"/>
            </a:defPPr>
            <a:lvl1pPr indent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tabLst/>
              <a:defRPr b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781200" lvl="1" indent="-4572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100">
                <a:solidFill>
                  <a:schemeClr val="tx2">
                    <a:lumMod val="90000"/>
                    <a:lumOff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>
                <a:solidFill>
                  <a:schemeClr val="tx2"/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>
                <a:solidFill>
                  <a:schemeClr val="tx2"/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Opportunity for collaboration and contribution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800" dirty="0">
                <a:solidFill>
                  <a:srgbClr val="FF0000"/>
                </a:solidFill>
              </a:rPr>
              <a:t>A key will be high performance – new treatments and new materials – higher Tc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49" name="Slide Number Placeholder 4">
            <a:extLst>
              <a:ext uri="{FF2B5EF4-FFF2-40B4-BE49-F238E27FC236}">
                <a16:creationId xmlns:a16="http://schemas.microsoft.com/office/drawing/2014/main" id="{0309DAF0-52AA-2EFF-3465-68788E572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967C75-364E-499C-A23B-9D8F4013AD05}" type="slidenum">
              <a:rPr lang="en-GB" smtClean="0"/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7D29968-F4E6-6DF7-477A-C47106CE7838}"/>
              </a:ext>
            </a:extLst>
          </p:cNvPr>
          <p:cNvSpPr/>
          <p:nvPr/>
        </p:nvSpPr>
        <p:spPr>
          <a:xfrm>
            <a:off x="12080240" y="6715760"/>
            <a:ext cx="36000" cy="36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222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619AA23-1252-415E-8472-E812FBF6F49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78357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355FF13-5B47-43A9-9590-75B2807FDEB6}"/>
              </a:ext>
            </a:extLst>
          </p:cNvPr>
          <p:cNvSpPr/>
          <p:nvPr/>
        </p:nvSpPr>
        <p:spPr>
          <a:xfrm>
            <a:off x="0" y="5927503"/>
            <a:ext cx="12191999" cy="933188"/>
          </a:xfrm>
          <a:prstGeom prst="rect">
            <a:avLst/>
          </a:prstGeom>
          <a:solidFill>
            <a:srgbClr val="00B0F0">
              <a:alpha val="9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400" dirty="0"/>
              <a:t>TRIUMF has five decades of experience in building a rich particle accelerator infrastructure that enables cutting-edge research and supports accelerator R&amp;D.</a:t>
            </a:r>
          </a:p>
        </p:txBody>
      </p:sp>
    </p:spTree>
    <p:extLst>
      <p:ext uri="{BB962C8B-B14F-4D97-AF65-F5344CB8AC3E}">
        <p14:creationId xmlns:p14="http://schemas.microsoft.com/office/powerpoint/2010/main" val="3615462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200F185-2434-414D-85A7-BBE78648DC03}"/>
              </a:ext>
            </a:extLst>
          </p:cNvPr>
          <p:cNvSpPr txBox="1">
            <a:spLocks/>
          </p:cNvSpPr>
          <p:nvPr/>
        </p:nvSpPr>
        <p:spPr>
          <a:xfrm>
            <a:off x="681471" y="0"/>
            <a:ext cx="10829058" cy="105156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algn="r"/>
            <a:r>
              <a:rPr lang="en-CA" sz="3200">
                <a:latin typeface="+mn-lt"/>
              </a:rPr>
              <a:t>Summary</a:t>
            </a:r>
            <a:endParaRPr lang="en-US" sz="320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5A1B7C-C4BC-6842-AC9C-ECE34274D730}"/>
              </a:ext>
            </a:extLst>
          </p:cNvPr>
          <p:cNvSpPr txBox="1">
            <a:spLocks/>
          </p:cNvSpPr>
          <p:nvPr/>
        </p:nvSpPr>
        <p:spPr>
          <a:xfrm>
            <a:off x="241356" y="768756"/>
            <a:ext cx="7007856" cy="5963993"/>
          </a:xfrm>
          <a:prstGeom prst="rect">
            <a:avLst/>
          </a:prstGeom>
        </p:spPr>
        <p:txBody>
          <a:bodyPr tIns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 algn="l">
              <a:lnSpc>
                <a:spcPct val="110000"/>
              </a:lnSpc>
              <a:spcBef>
                <a:spcPts val="600"/>
              </a:spcBef>
              <a:buClr>
                <a:srgbClr val="04ADE2"/>
              </a:buClr>
              <a:buFont typeface="Wingdings" panose="05000000000000000000" pitchFamily="2" charset="2"/>
              <a:buChar char="§"/>
            </a:pPr>
            <a:r>
              <a:rPr lang="en-CA" sz="2400" dirty="0">
                <a:sym typeface="Wingdings" panose="05000000000000000000" pitchFamily="2" charset="2"/>
              </a:rPr>
              <a:t>Accelerator science at TRIUMF provides Canada with a world-class platform in beam physics and instrumentation, secondary particle production, and SRF technologies.</a:t>
            </a:r>
          </a:p>
          <a:p>
            <a:pPr marL="285750" lvl="1" indent="-285750" algn="l">
              <a:lnSpc>
                <a:spcPct val="110000"/>
              </a:lnSpc>
              <a:spcBef>
                <a:spcPts val="600"/>
              </a:spcBef>
              <a:buClr>
                <a:srgbClr val="04ADE2"/>
              </a:buClr>
              <a:buFont typeface="Wingdings" panose="05000000000000000000" pitchFamily="2" charset="2"/>
              <a:buChar char="§"/>
            </a:pPr>
            <a:r>
              <a:rPr lang="en-CA" sz="2400" dirty="0"/>
              <a:t>TRIUMF has a long tradition of international collaboration in support of Canadian contributions to large particle physics projects.</a:t>
            </a:r>
            <a:endParaRPr lang="en-CA" sz="2400" dirty="0">
              <a:sym typeface="Wingdings" panose="05000000000000000000" pitchFamily="2" charset="2"/>
            </a:endParaRPr>
          </a:p>
          <a:p>
            <a:pPr marL="228600" indent="-228600">
              <a:lnSpc>
                <a:spcPct val="110000"/>
              </a:lnSpc>
              <a:spcBef>
                <a:spcPts val="600"/>
              </a:spcBef>
              <a:buClr>
                <a:srgbClr val="00A9FF"/>
              </a:buClr>
              <a:buFont typeface="Wingdings" charset="2"/>
              <a:buChar char="§"/>
              <a:defRPr/>
            </a:pPr>
            <a:r>
              <a:rPr lang="en-US" sz="2400" dirty="0">
                <a:cs typeface="Arial" charset="0"/>
              </a:rPr>
              <a:t>Collaborations c</a:t>
            </a:r>
            <a:r>
              <a:rPr lang="en-US" sz="2400" dirty="0">
                <a:ea typeface="MS PGothic" panose="020B0600070205080204" pitchFamily="34" charset="-128"/>
                <a:cs typeface="Arial" charset="0"/>
              </a:rPr>
              <a:t>ontribute to Canadian and International projects with critical components and expertise while maintaining and developing national resilience in cutting edge technologies</a:t>
            </a:r>
          </a:p>
        </p:txBody>
      </p:sp>
      <p:pic>
        <p:nvPicPr>
          <p:cNvPr id="3" name="Picture 2" descr="A poster for a science fair&#10;&#10;Description automatically generated with medium confidence">
            <a:extLst>
              <a:ext uri="{FF2B5EF4-FFF2-40B4-BE49-F238E27FC236}">
                <a16:creationId xmlns:a16="http://schemas.microsoft.com/office/drawing/2014/main" id="{F7296BC0-4E2D-D660-A4A9-B6B4BD6616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2850" y="0"/>
            <a:ext cx="4629150" cy="6858000"/>
          </a:xfrm>
          <a:prstGeom prst="rect">
            <a:avLst/>
          </a:prstGeom>
        </p:spPr>
      </p:pic>
      <p:sp>
        <p:nvSpPr>
          <p:cNvPr id="4" name="Title 2">
            <a:extLst>
              <a:ext uri="{FF2B5EF4-FFF2-40B4-BE49-F238E27FC236}">
                <a16:creationId xmlns:a16="http://schemas.microsoft.com/office/drawing/2014/main" id="{7A967D0C-9765-E139-5F2C-E2D26FAE41AB}"/>
              </a:ext>
            </a:extLst>
          </p:cNvPr>
          <p:cNvSpPr txBox="1">
            <a:spLocks/>
          </p:cNvSpPr>
          <p:nvPr/>
        </p:nvSpPr>
        <p:spPr>
          <a:xfrm>
            <a:off x="127538" y="125251"/>
            <a:ext cx="5745362" cy="610040"/>
          </a:xfrm>
          <a:prstGeom prst="rect">
            <a:avLst/>
          </a:prstGeom>
          <a:solidFill>
            <a:schemeClr val="bg1"/>
          </a:solidFill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3100" dirty="0">
                <a:ea typeface="Verdana" panose="020B0604030504040204" pitchFamily="34" charset="0"/>
              </a:rPr>
              <a:t>Summary</a:t>
            </a:r>
            <a:endParaRPr lang="en-GB" dirty="0"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9313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Thank you, Merci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DA374DD-480E-54B0-1913-3BAF47CBF1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6B13F6A-C9CF-7343-9A53-BFB1D0F5D3EE}"/>
              </a:ext>
            </a:extLst>
          </p:cNvPr>
          <p:cNvSpPr/>
          <p:nvPr/>
        </p:nvSpPr>
        <p:spPr>
          <a:xfrm>
            <a:off x="11521440" y="849854"/>
            <a:ext cx="559398" cy="527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898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35D5D56-023C-85C4-3C88-37873F0A1981}"/>
              </a:ext>
            </a:extLst>
          </p:cNvPr>
          <p:cNvSpPr/>
          <p:nvPr/>
        </p:nvSpPr>
        <p:spPr>
          <a:xfrm>
            <a:off x="125016" y="6422628"/>
            <a:ext cx="8338760" cy="2829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0A04785-2123-40A7-A11B-9A945CCE45D6}"/>
              </a:ext>
            </a:extLst>
          </p:cNvPr>
          <p:cNvGrpSpPr/>
          <p:nvPr/>
        </p:nvGrpSpPr>
        <p:grpSpPr>
          <a:xfrm>
            <a:off x="47260" y="114605"/>
            <a:ext cx="6975698" cy="6133404"/>
            <a:chOff x="47260" y="700532"/>
            <a:chExt cx="6975698" cy="613340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7F84217-935F-454C-AB88-5183FDBABA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720" t="4971" r="4794" b="8709"/>
            <a:stretch/>
          </p:blipFill>
          <p:spPr>
            <a:xfrm>
              <a:off x="47260" y="700532"/>
              <a:ext cx="6975698" cy="6133404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82C1FE3-C4D5-441C-BB81-6ADD523C3CA5}"/>
                </a:ext>
              </a:extLst>
            </p:cNvPr>
            <p:cNvSpPr/>
            <p:nvPr/>
          </p:nvSpPr>
          <p:spPr>
            <a:xfrm>
              <a:off x="47260" y="768088"/>
              <a:ext cx="1986858" cy="13189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188307" y="5602848"/>
            <a:ext cx="3119332" cy="318924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002060"/>
                </a:solidFill>
              </a:rPr>
              <a:t>500 MeV Cyclotron and BL1A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8307" y="101990"/>
            <a:ext cx="3786716" cy="14351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 sz="2400"/>
          </a:p>
        </p:txBody>
      </p:sp>
      <p:sp>
        <p:nvSpPr>
          <p:cNvPr id="26631" name="TextBox 3"/>
          <p:cNvSpPr txBox="1">
            <a:spLocks noChangeArrowheads="1"/>
          </p:cNvSpPr>
          <p:nvPr/>
        </p:nvSpPr>
        <p:spPr bwMode="auto">
          <a:xfrm>
            <a:off x="3097540" y="339430"/>
            <a:ext cx="1068553" cy="626701"/>
          </a:xfrm>
          <a:prstGeom prst="rect">
            <a:avLst/>
          </a:prstGeom>
          <a:solidFill>
            <a:srgbClr val="D9F1E2"/>
          </a:solidFill>
          <a:ln>
            <a:noFill/>
          </a:ln>
        </p:spPr>
        <p:txBody>
          <a:bodyPr wrap="none" lIns="36000" tIns="36000" rIns="36000" bIns="360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CA" altLang="en-US" sz="2000" b="1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ISAC-II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CA" altLang="en-US" sz="1600">
                <a:latin typeface="Calibri" panose="020F0502020204030204" pitchFamily="34" charset="0"/>
                <a:cs typeface="Arial" panose="020B0604020202020204" pitchFamily="34" charset="0"/>
              </a:rPr>
              <a:t>High energy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408647" y="1574379"/>
            <a:ext cx="2461683" cy="163406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 sz="2400"/>
          </a:p>
        </p:txBody>
      </p:sp>
      <p:sp>
        <p:nvSpPr>
          <p:cNvPr id="26633" name="TextBox 11"/>
          <p:cNvSpPr txBox="1">
            <a:spLocks noChangeArrowheads="1"/>
          </p:cNvSpPr>
          <p:nvPr/>
        </p:nvSpPr>
        <p:spPr bwMode="auto">
          <a:xfrm>
            <a:off x="3900082" y="1921153"/>
            <a:ext cx="820472" cy="111914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CA" altLang="en-US" sz="2000" b="1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ISAC-I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CA" altLang="en-US" sz="1600">
                <a:latin typeface="Calibri" panose="020F0502020204030204" pitchFamily="34" charset="0"/>
                <a:cs typeface="Arial" panose="020B0604020202020204" pitchFamily="34" charset="0"/>
              </a:rPr>
              <a:t>Low and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CA" altLang="en-US" sz="1600">
                <a:latin typeface="Calibri" panose="020F0502020204030204" pitchFamily="34" charset="0"/>
                <a:cs typeface="Arial" panose="020B0604020202020204" pitchFamily="34" charset="0"/>
              </a:rPr>
              <a:t>medium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CA" altLang="en-US" sz="1600">
                <a:latin typeface="Calibri" panose="020F0502020204030204" pitchFamily="34" charset="0"/>
                <a:cs typeface="Arial" panose="020B0604020202020204" pitchFamily="34" charset="0"/>
              </a:rPr>
              <a:t>energy</a:t>
            </a:r>
            <a:endParaRPr lang="en-CA" altLang="en-US" sz="18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66711" y="1604647"/>
            <a:ext cx="1328736" cy="2737887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 sz="2400"/>
          </a:p>
        </p:txBody>
      </p:sp>
      <p:sp>
        <p:nvSpPr>
          <p:cNvPr id="26635" name="TextBox 14"/>
          <p:cNvSpPr txBox="1">
            <a:spLocks noChangeArrowheads="1"/>
          </p:cNvSpPr>
          <p:nvPr/>
        </p:nvSpPr>
        <p:spPr bwMode="auto">
          <a:xfrm>
            <a:off x="1040689" y="1126627"/>
            <a:ext cx="794054" cy="44203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CA" altLang="en-US" sz="2400" b="1" dirty="0">
                <a:solidFill>
                  <a:srgbClr val="00B0F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ARIEL</a:t>
            </a:r>
          </a:p>
        </p:txBody>
      </p:sp>
      <p:sp>
        <p:nvSpPr>
          <p:cNvPr id="16" name="TextBox 11">
            <a:extLst>
              <a:ext uri="{FF2B5EF4-FFF2-40B4-BE49-F238E27FC236}">
                <a16:creationId xmlns:a16="http://schemas.microsoft.com/office/drawing/2014/main" id="{03669360-C9E2-4DA8-A362-7CE9B96AA7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6612" y="2187864"/>
            <a:ext cx="1178691" cy="6267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CA" altLang="en-US" sz="1800" b="1" dirty="0">
                <a:solidFill>
                  <a:srgbClr val="00B05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Isotope Cyclotrons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FDC0BF33-05FE-47BB-B00D-A3E405D52A19}"/>
              </a:ext>
            </a:extLst>
          </p:cNvPr>
          <p:cNvSpPr/>
          <p:nvPr/>
        </p:nvSpPr>
        <p:spPr>
          <a:xfrm>
            <a:off x="5307639" y="1604647"/>
            <a:ext cx="1054126" cy="3085700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E35664B-61B0-4E26-922D-0D4EC97B66CB}"/>
              </a:ext>
            </a:extLst>
          </p:cNvPr>
          <p:cNvSpPr/>
          <p:nvPr/>
        </p:nvSpPr>
        <p:spPr>
          <a:xfrm>
            <a:off x="2188307" y="4342534"/>
            <a:ext cx="3119332" cy="12113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D6D590C-105C-4B01-8C0A-375444C107B0}"/>
              </a:ext>
            </a:extLst>
          </p:cNvPr>
          <p:cNvSpPr/>
          <p:nvPr/>
        </p:nvSpPr>
        <p:spPr>
          <a:xfrm>
            <a:off x="965295" y="4343110"/>
            <a:ext cx="976588" cy="1197435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 sz="2400"/>
          </a:p>
        </p:txBody>
      </p:sp>
      <p:sp>
        <p:nvSpPr>
          <p:cNvPr id="18" name="TextBox 14">
            <a:extLst>
              <a:ext uri="{FF2B5EF4-FFF2-40B4-BE49-F238E27FC236}">
                <a16:creationId xmlns:a16="http://schemas.microsoft.com/office/drawing/2014/main" id="{862E41C1-8FAB-462C-89FA-B4A791725A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016" y="4632220"/>
            <a:ext cx="824512" cy="44203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CA" altLang="en-US" sz="2400" b="1" dirty="0" err="1">
                <a:solidFill>
                  <a:srgbClr val="00B0F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elinac</a:t>
            </a:r>
            <a:endParaRPr lang="en-CA" altLang="en-US" sz="2400" b="1" dirty="0">
              <a:solidFill>
                <a:srgbClr val="00B0F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27259E1-3344-B827-1D29-D0C77BBF68BD}"/>
              </a:ext>
            </a:extLst>
          </p:cNvPr>
          <p:cNvSpPr txBox="1">
            <a:spLocks/>
          </p:cNvSpPr>
          <p:nvPr/>
        </p:nvSpPr>
        <p:spPr>
          <a:xfrm>
            <a:off x="7359240" y="687917"/>
            <a:ext cx="4647830" cy="479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defPPr>
              <a:defRPr lang="en-US"/>
            </a:defPPr>
            <a:lvl1pPr marL="0" indent="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 sz="180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  <a:cs typeface="Myriad Pro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latin typeface="Myriad Pro" pitchFamily="34" charset="0"/>
                <a:ea typeface="Myriad Pro"/>
                <a:cs typeface="Myriad Pro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latin typeface="Myriad Pro" pitchFamily="34" charset="0"/>
                <a:ea typeface="Myriad Pro"/>
                <a:cs typeface="Myriad Pro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latin typeface="Myriad Pro" pitchFamily="34" charset="0"/>
                <a:ea typeface="Myriad Pro"/>
                <a:cs typeface="Myriad Pro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latin typeface="Myriad Pro" pitchFamily="34" charset="0"/>
                <a:ea typeface="Myriad Pro"/>
                <a:cs typeface="Myriad Pro" pitchFamily="34" charset="0"/>
              </a:defRPr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>
              <a:spcBef>
                <a:spcPts val="0"/>
              </a:spcBef>
              <a:defRPr/>
            </a:pPr>
            <a:r>
              <a:rPr lang="en-US" sz="2000" dirty="0">
                <a:solidFill>
                  <a:srgbClr val="0070C0"/>
                </a:solidFill>
                <a:latin typeface="+mn-lt"/>
              </a:rPr>
              <a:t>Primary beam driver (1974): </a:t>
            </a:r>
          </a:p>
          <a:p>
            <a:pPr>
              <a:spcBef>
                <a:spcPts val="0"/>
              </a:spcBef>
              <a:defRPr/>
            </a:pPr>
            <a:r>
              <a:rPr lang="en-US" dirty="0">
                <a:solidFill>
                  <a:schemeClr val="tx1"/>
                </a:solidFill>
                <a:latin typeface="+mn-lt"/>
              </a:rPr>
              <a:t>500 MeV Cyclotron, 300 </a:t>
            </a:r>
            <a:r>
              <a:rPr lang="en-US" dirty="0">
                <a:solidFill>
                  <a:schemeClr val="tx1"/>
                </a:solidFill>
                <a:latin typeface="+mn-lt"/>
                <a:sym typeface="Symbol" panose="05050102010706020507" pitchFamily="18" charset="2"/>
              </a:rPr>
              <a:t>A,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H</a:t>
            </a:r>
            <a:r>
              <a:rPr lang="en-US" baseline="30000" dirty="0">
                <a:solidFill>
                  <a:schemeClr val="tx1"/>
                </a:solidFill>
                <a:latin typeface="+mn-lt"/>
              </a:rPr>
              <a:t>-</a:t>
            </a:r>
            <a:endParaRPr lang="en-US" baseline="30000" dirty="0">
              <a:solidFill>
                <a:schemeClr val="tx1"/>
              </a:solidFill>
              <a:latin typeface="+mn-lt"/>
              <a:cs typeface="Arial"/>
            </a:endParaRPr>
          </a:p>
          <a:p>
            <a:pPr>
              <a:spcBef>
                <a:spcPts val="0"/>
              </a:spcBef>
              <a:defRPr/>
            </a:pPr>
            <a:r>
              <a:rPr lang="en-US" dirty="0">
                <a:solidFill>
                  <a:schemeClr val="tx1"/>
                </a:solidFill>
                <a:latin typeface="+mn-lt"/>
              </a:rPr>
              <a:t>Produces rare isotopes, neutrons and muons</a:t>
            </a:r>
            <a:br>
              <a:rPr lang="en-US" dirty="0">
                <a:solidFill>
                  <a:schemeClr val="tx1"/>
                </a:solidFill>
                <a:latin typeface="+mn-lt"/>
                <a:cs typeface="Arial"/>
              </a:rPr>
            </a:br>
            <a:endParaRPr lang="en-US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ts val="0"/>
              </a:spcBef>
              <a:defRPr/>
            </a:pPr>
            <a:r>
              <a:rPr lang="en-US" sz="2000" dirty="0">
                <a:solidFill>
                  <a:srgbClr val="FF0000"/>
                </a:solidFill>
                <a:latin typeface="+mn-lt"/>
              </a:rPr>
              <a:t>Isotope Separator and Accelerator facility – ISAC (1996)</a:t>
            </a:r>
            <a:endParaRPr lang="en-US" dirty="0">
              <a:solidFill>
                <a:schemeClr val="tx1"/>
              </a:solidFill>
              <a:latin typeface="+mn-lt"/>
              <a:cs typeface="Arial"/>
            </a:endParaRP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  <a:latin typeface="+mn-lt"/>
              </a:rPr>
              <a:t>ISAC-I: Normal conducting-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linac</a:t>
            </a:r>
            <a:r>
              <a:rPr lang="en-US" dirty="0">
                <a:solidFill>
                  <a:schemeClr val="tx1"/>
                </a:solidFill>
                <a:latin typeface="+mn-lt"/>
                <a:cs typeface="Arial"/>
              </a:rPr>
              <a:t> </a:t>
            </a:r>
          </a:p>
          <a:p>
            <a:pPr marL="1085850" lvl="1" indent="-3429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chemeClr val="tx1"/>
                </a:solidFill>
                <a:latin typeface="+mn-lt"/>
              </a:rPr>
              <a:t>0.15-1.8 MeV/u (2000)</a:t>
            </a:r>
            <a:endParaRPr lang="en-US" sz="1800" dirty="0">
              <a:solidFill>
                <a:schemeClr val="tx1"/>
              </a:solidFill>
              <a:latin typeface="+mn-lt"/>
              <a:cs typeface="Arial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  <a:latin typeface="+mn-lt"/>
              </a:rPr>
              <a:t>ISAC-II: Superconducting-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linac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pPr marL="1028700"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chemeClr val="tx1"/>
                </a:solidFill>
                <a:latin typeface="+mn-lt"/>
              </a:rPr>
              <a:t>1.5-16.5 MeV/u (2006)</a:t>
            </a:r>
            <a:endParaRPr lang="en-US" sz="1800" dirty="0">
              <a:solidFill>
                <a:schemeClr val="tx1"/>
              </a:solidFill>
              <a:latin typeface="+mn-lt"/>
              <a:cs typeface="Arial"/>
            </a:endParaRPr>
          </a:p>
          <a:p>
            <a:pPr>
              <a:spcBef>
                <a:spcPts val="0"/>
              </a:spcBef>
              <a:defRPr/>
            </a:pPr>
            <a:endParaRPr lang="en-US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ts val="0"/>
              </a:spcBef>
              <a:defRPr/>
            </a:pPr>
            <a:r>
              <a:rPr lang="en-US" sz="2000" dirty="0">
                <a:solidFill>
                  <a:srgbClr val="00AAFF"/>
                </a:solidFill>
                <a:latin typeface="+mn-lt"/>
              </a:rPr>
              <a:t>Advanced Rare Isotope Laboratory – ARIEL (in progress)</a:t>
            </a:r>
            <a:endParaRPr lang="en-US" sz="2000" dirty="0">
              <a:solidFill>
                <a:srgbClr val="00AAFF"/>
              </a:solidFill>
              <a:latin typeface="+mn-lt"/>
              <a:cs typeface="Arial"/>
            </a:endParaRP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  <a:latin typeface="+mn-lt"/>
              </a:rPr>
              <a:t>Superconducting electron 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linac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 </a:t>
            </a:r>
          </a:p>
          <a:p>
            <a:pPr marL="1085850" lvl="1" indent="-3429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chemeClr val="tx1"/>
                </a:solidFill>
                <a:latin typeface="+mn-lt"/>
              </a:rPr>
              <a:t>30 MeV, 10 mA, </a:t>
            </a:r>
            <a:r>
              <a:rPr lang="en-US" sz="1800" dirty="0" err="1">
                <a:solidFill>
                  <a:schemeClr val="tx1"/>
                </a:solidFill>
                <a:latin typeface="+mn-lt"/>
              </a:rPr>
              <a:t>cw</a:t>
            </a:r>
            <a:r>
              <a:rPr lang="en-US" sz="1800" dirty="0">
                <a:solidFill>
                  <a:schemeClr val="tx1"/>
                </a:solidFill>
                <a:latin typeface="+mn-lt"/>
              </a:rPr>
              <a:t> (2019)</a:t>
            </a:r>
          </a:p>
          <a:p>
            <a:pPr>
              <a:spcBef>
                <a:spcPts val="0"/>
              </a:spcBef>
              <a:defRPr/>
            </a:pPr>
            <a:endParaRPr lang="en-US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ts val="0"/>
              </a:spcBef>
              <a:defRPr/>
            </a:pPr>
            <a:r>
              <a:rPr lang="en-US" dirty="0">
                <a:solidFill>
                  <a:srgbClr val="00B050"/>
                </a:solidFill>
                <a:latin typeface="+mn-lt"/>
              </a:rPr>
              <a:t>4 (+1) Cyclotrons for medical isotope production – TR30 and TR13 designed by TRIUMF</a:t>
            </a:r>
            <a:endParaRPr lang="en-US" dirty="0">
              <a:solidFill>
                <a:srgbClr val="00B050"/>
              </a:solidFill>
              <a:latin typeface="+mn-lt"/>
              <a:cs typeface="Arial"/>
            </a:endParaRPr>
          </a:p>
        </p:txBody>
      </p:sp>
      <p:sp>
        <p:nvSpPr>
          <p:cNvPr id="10" name="Rectangle 28">
            <a:extLst>
              <a:ext uri="{FF2B5EF4-FFF2-40B4-BE49-F238E27FC236}">
                <a16:creationId xmlns:a16="http://schemas.microsoft.com/office/drawing/2014/main" id="{40888308-13B6-E2D1-1F07-EAC96DD8BB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892801" y="91985"/>
            <a:ext cx="5918234" cy="676102"/>
          </a:xfrm>
        </p:spPr>
        <p:txBody>
          <a:bodyPr/>
          <a:lstStyle/>
          <a:p>
            <a:pPr algn="r"/>
            <a:r>
              <a:rPr lang="de-DE" altLang="de-DE" sz="3200" b="1" dirty="0">
                <a:cs typeface="Myriad Pro SemiExt"/>
              </a:rPr>
              <a:t>TRIUMF </a:t>
            </a:r>
            <a:r>
              <a:rPr lang="en-CA" altLang="de-DE" sz="3200" b="1" dirty="0">
                <a:cs typeface="Myriad Pro SemiExt"/>
              </a:rPr>
              <a:t>accelerator complex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A3E7E14-615B-366A-4B82-9606C586AC52}"/>
              </a:ext>
            </a:extLst>
          </p:cNvPr>
          <p:cNvSpPr/>
          <p:nvPr/>
        </p:nvSpPr>
        <p:spPr>
          <a:xfrm>
            <a:off x="4870329" y="6270629"/>
            <a:ext cx="1406183" cy="434910"/>
          </a:xfrm>
          <a:prstGeom prst="rect">
            <a:avLst/>
          </a:prstGeom>
          <a:noFill/>
          <a:ln w="254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>
                <a:solidFill>
                  <a:schemeClr val="tx1"/>
                </a:solidFill>
              </a:rPr>
              <a:t>IAMI</a:t>
            </a:r>
            <a:r>
              <a:rPr lang="en-US" sz="1050">
                <a:solidFill>
                  <a:schemeClr val="tx1"/>
                </a:solidFill>
              </a:rPr>
              <a:t>         		</a:t>
            </a: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2CB45887-ADC6-F214-A385-288CC97F413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621" t="29088" r="14222" b="68271"/>
          <a:stretch/>
        </p:blipFill>
        <p:spPr bwMode="auto">
          <a:xfrm>
            <a:off x="5279813" y="6370637"/>
            <a:ext cx="1063613" cy="20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B1BE3E1F-0B79-9781-1FB5-0A2B0DFC9070}"/>
              </a:ext>
            </a:extLst>
          </p:cNvPr>
          <p:cNvSpPr/>
          <p:nvPr/>
        </p:nvSpPr>
        <p:spPr>
          <a:xfrm>
            <a:off x="5542048" y="6224300"/>
            <a:ext cx="539142" cy="500213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75685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4" grpId="0" animBg="1"/>
      <p:bldP spid="26635" grpId="0" animBg="1"/>
      <p:bldP spid="2" grpId="0" animBg="1"/>
      <p:bldP spid="8" grpId="0" animBg="1"/>
      <p:bldP spid="17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90A04785-2123-40A7-A11B-9A945CCE45D6}"/>
              </a:ext>
            </a:extLst>
          </p:cNvPr>
          <p:cNvGrpSpPr/>
          <p:nvPr/>
        </p:nvGrpSpPr>
        <p:grpSpPr>
          <a:xfrm>
            <a:off x="47260" y="700532"/>
            <a:ext cx="6975698" cy="6133404"/>
            <a:chOff x="47260" y="700532"/>
            <a:chExt cx="6975698" cy="613340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7F84217-935F-454C-AB88-5183FDBABA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720" t="4971" r="4794" b="8709"/>
            <a:stretch/>
          </p:blipFill>
          <p:spPr>
            <a:xfrm>
              <a:off x="47260" y="700532"/>
              <a:ext cx="6975698" cy="6133404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82C1FE3-C4D5-441C-BB81-6ADD523C3CA5}"/>
                </a:ext>
              </a:extLst>
            </p:cNvPr>
            <p:cNvSpPr/>
            <p:nvPr/>
          </p:nvSpPr>
          <p:spPr>
            <a:xfrm>
              <a:off x="47260" y="768088"/>
              <a:ext cx="1986858" cy="13189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418151" y="6139809"/>
            <a:ext cx="1029696" cy="584773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lIns="36000" tIns="36000" rIns="36000" bIns="36000">
            <a:spAutoFit/>
          </a:bodyPr>
          <a:lstStyle/>
          <a:p>
            <a:pPr>
              <a:defRPr/>
            </a:pPr>
            <a:r>
              <a:rPr lang="en-US" sz="1600" b="1">
                <a:solidFill>
                  <a:srgbClr val="002060"/>
                </a:solidFill>
              </a:rPr>
              <a:t>520 MeV</a:t>
            </a:r>
          </a:p>
          <a:p>
            <a:pPr>
              <a:defRPr/>
            </a:pPr>
            <a:r>
              <a:rPr lang="en-US" sz="1600" b="1">
                <a:solidFill>
                  <a:srgbClr val="002060"/>
                </a:solidFill>
              </a:rPr>
              <a:t>Cyclotron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8307" y="687917"/>
            <a:ext cx="3786716" cy="14351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 sz="2400"/>
          </a:p>
        </p:txBody>
      </p:sp>
      <p:sp>
        <p:nvSpPr>
          <p:cNvPr id="26631" name="TextBox 3"/>
          <p:cNvSpPr txBox="1">
            <a:spLocks noChangeArrowheads="1"/>
          </p:cNvSpPr>
          <p:nvPr/>
        </p:nvSpPr>
        <p:spPr bwMode="auto">
          <a:xfrm>
            <a:off x="3097540" y="925357"/>
            <a:ext cx="1068553" cy="626701"/>
          </a:xfrm>
          <a:prstGeom prst="rect">
            <a:avLst/>
          </a:prstGeom>
          <a:solidFill>
            <a:srgbClr val="D9F1E2"/>
          </a:solidFill>
          <a:ln>
            <a:noFill/>
          </a:ln>
        </p:spPr>
        <p:txBody>
          <a:bodyPr wrap="none" lIns="36000" tIns="36000" rIns="36000" bIns="360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CA" altLang="en-US" sz="2000" b="1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ISAC-II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CA" altLang="en-US" sz="1600">
                <a:latin typeface="Calibri" panose="020F0502020204030204" pitchFamily="34" charset="0"/>
                <a:cs typeface="Arial" panose="020B0604020202020204" pitchFamily="34" charset="0"/>
              </a:rPr>
              <a:t>High energy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408647" y="2160306"/>
            <a:ext cx="2461683" cy="163406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 sz="2400"/>
          </a:p>
        </p:txBody>
      </p:sp>
      <p:sp>
        <p:nvSpPr>
          <p:cNvPr id="26633" name="TextBox 11"/>
          <p:cNvSpPr txBox="1">
            <a:spLocks noChangeArrowheads="1"/>
          </p:cNvSpPr>
          <p:nvPr/>
        </p:nvSpPr>
        <p:spPr bwMode="auto">
          <a:xfrm>
            <a:off x="3900082" y="2507080"/>
            <a:ext cx="820472" cy="111914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CA" altLang="en-US" sz="2000" b="1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ISAC-I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CA" altLang="en-US" sz="1600">
                <a:latin typeface="Calibri" panose="020F0502020204030204" pitchFamily="34" charset="0"/>
                <a:cs typeface="Arial" panose="020B0604020202020204" pitchFamily="34" charset="0"/>
              </a:rPr>
              <a:t>Low and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CA" altLang="en-US" sz="1600">
                <a:latin typeface="Calibri" panose="020F0502020204030204" pitchFamily="34" charset="0"/>
                <a:cs typeface="Arial" panose="020B0604020202020204" pitchFamily="34" charset="0"/>
              </a:rPr>
              <a:t>medium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CA" altLang="en-US" sz="1600">
                <a:latin typeface="Calibri" panose="020F0502020204030204" pitchFamily="34" charset="0"/>
                <a:cs typeface="Arial" panose="020B0604020202020204" pitchFamily="34" charset="0"/>
              </a:rPr>
              <a:t>energy</a:t>
            </a:r>
            <a:endParaRPr lang="en-CA" altLang="en-US" sz="18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66711" y="2190574"/>
            <a:ext cx="1328736" cy="2737887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 sz="2400"/>
          </a:p>
        </p:txBody>
      </p:sp>
      <p:sp>
        <p:nvSpPr>
          <p:cNvPr id="26635" name="TextBox 14"/>
          <p:cNvSpPr txBox="1">
            <a:spLocks noChangeArrowheads="1"/>
          </p:cNvSpPr>
          <p:nvPr/>
        </p:nvSpPr>
        <p:spPr bwMode="auto">
          <a:xfrm>
            <a:off x="1040689" y="1712554"/>
            <a:ext cx="794054" cy="44203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CA" altLang="en-US" sz="2400" b="1" dirty="0">
                <a:solidFill>
                  <a:srgbClr val="00B0F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ARIEL</a:t>
            </a:r>
          </a:p>
        </p:txBody>
      </p:sp>
      <p:sp>
        <p:nvSpPr>
          <p:cNvPr id="16" name="TextBox 11">
            <a:extLst>
              <a:ext uri="{FF2B5EF4-FFF2-40B4-BE49-F238E27FC236}">
                <a16:creationId xmlns:a16="http://schemas.microsoft.com/office/drawing/2014/main" id="{03669360-C9E2-4DA8-A362-7CE9B96AA7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6612" y="2773791"/>
            <a:ext cx="1178691" cy="6267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CA" altLang="en-US" sz="1800" b="1" dirty="0">
                <a:solidFill>
                  <a:srgbClr val="00B05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Isotope Cyclotrons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FDC0BF33-05FE-47BB-B00D-A3E405D52A19}"/>
              </a:ext>
            </a:extLst>
          </p:cNvPr>
          <p:cNvSpPr/>
          <p:nvPr/>
        </p:nvSpPr>
        <p:spPr>
          <a:xfrm>
            <a:off x="5307639" y="2190574"/>
            <a:ext cx="1054126" cy="3085700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E35664B-61B0-4E26-922D-0D4EC97B66CB}"/>
              </a:ext>
            </a:extLst>
          </p:cNvPr>
          <p:cNvSpPr/>
          <p:nvPr/>
        </p:nvSpPr>
        <p:spPr>
          <a:xfrm>
            <a:off x="2188307" y="4928461"/>
            <a:ext cx="3119332" cy="12113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D6D590C-105C-4B01-8C0A-375444C107B0}"/>
              </a:ext>
            </a:extLst>
          </p:cNvPr>
          <p:cNvSpPr/>
          <p:nvPr/>
        </p:nvSpPr>
        <p:spPr>
          <a:xfrm>
            <a:off x="965295" y="4929037"/>
            <a:ext cx="976588" cy="1197435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 sz="2400"/>
          </a:p>
        </p:txBody>
      </p:sp>
      <p:sp>
        <p:nvSpPr>
          <p:cNvPr id="18" name="TextBox 14">
            <a:extLst>
              <a:ext uri="{FF2B5EF4-FFF2-40B4-BE49-F238E27FC236}">
                <a16:creationId xmlns:a16="http://schemas.microsoft.com/office/drawing/2014/main" id="{862E41C1-8FAB-462C-89FA-B4A791725A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016" y="5218147"/>
            <a:ext cx="824512" cy="44203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CA" altLang="en-US" sz="2400" b="1" dirty="0" err="1">
                <a:solidFill>
                  <a:srgbClr val="00B0F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elinac</a:t>
            </a:r>
            <a:endParaRPr lang="en-CA" altLang="en-US" sz="2400" b="1" dirty="0">
              <a:solidFill>
                <a:srgbClr val="00B0F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5C927CC-604A-45B7-9347-0C0DD660E291}"/>
              </a:ext>
            </a:extLst>
          </p:cNvPr>
          <p:cNvSpPr/>
          <p:nvPr/>
        </p:nvSpPr>
        <p:spPr>
          <a:xfrm>
            <a:off x="7038725" y="24064"/>
            <a:ext cx="5202076" cy="6846540"/>
          </a:xfrm>
          <a:prstGeom prst="rect">
            <a:avLst/>
          </a:prstGeom>
          <a:solidFill>
            <a:srgbClr val="00B0F0">
              <a:alpha val="9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marL="10800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>
                <a:solidFill>
                  <a:schemeClr val="bg1"/>
                </a:solidFill>
                <a:cs typeface="Arial"/>
              </a:rPr>
              <a:t>A wide variety of accelerator technologies populate the campus.</a:t>
            </a:r>
          </a:p>
          <a:p>
            <a:pPr marL="10800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>
                <a:solidFill>
                  <a:schemeClr val="bg1"/>
                </a:solidFill>
              </a:rPr>
              <a:t>Our strategy is to use internal projects and external collaborations as springboards to expand core competencies or gain new ones. </a:t>
            </a:r>
          </a:p>
          <a:p>
            <a:pPr marL="108000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>
                <a:solidFill>
                  <a:schemeClr val="bg1"/>
                </a:solidFill>
              </a:rPr>
              <a:t>Competencies include:</a:t>
            </a:r>
          </a:p>
          <a:p>
            <a:pPr marL="450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</a:rPr>
              <a:t>Superconducting radio-frequency</a:t>
            </a:r>
          </a:p>
          <a:p>
            <a:pPr marL="450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</a:rPr>
              <a:t>Beam physics of electrons and hadrons</a:t>
            </a:r>
          </a:p>
          <a:p>
            <a:pPr marL="450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</a:rPr>
              <a:t>Secondary beam production</a:t>
            </a:r>
          </a:p>
          <a:p>
            <a:pPr marL="450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</a:rPr>
              <a:t>Cyclotrons and linear accelerators</a:t>
            </a:r>
          </a:p>
          <a:p>
            <a:pPr marL="450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</a:rPr>
              <a:t>Beam diagnostics </a:t>
            </a:r>
          </a:p>
          <a:p>
            <a:pPr marL="450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</a:rPr>
              <a:t>High power targets</a:t>
            </a:r>
          </a:p>
          <a:p>
            <a:pPr marL="450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</a:rPr>
              <a:t>Remote handling</a:t>
            </a:r>
          </a:p>
          <a:p>
            <a:pPr marL="450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5673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4" grpId="0" animBg="1"/>
      <p:bldP spid="26635" grpId="0" animBg="1"/>
      <p:bldP spid="2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AA49AD1-0AC3-4F51-8610-B9353D9E2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248291"/>
            <a:ext cx="11233349" cy="650329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Example: SRF Technology at TRIUMF since 2001 –&gt; In house linear accelerators</a:t>
            </a:r>
          </a:p>
        </p:txBody>
      </p:sp>
      <p:pic>
        <p:nvPicPr>
          <p:cNvPr id="6" name="Picture 4" descr="SRF09-mindy-SCC1">
            <a:extLst>
              <a:ext uri="{FF2B5EF4-FFF2-40B4-BE49-F238E27FC236}">
                <a16:creationId xmlns:a16="http://schemas.microsoft.com/office/drawing/2014/main" id="{7FC1C5C3-94AC-4F58-BAA1-BEF86EA0A1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40882" y="1393713"/>
            <a:ext cx="2900002" cy="2107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4074DCF6-E4ED-410C-816F-5716546916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3473" y="4005148"/>
            <a:ext cx="3381624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EFF14E7C-93A6-4F48-AB7F-6F10774E3EE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7832" y="4005148"/>
            <a:ext cx="2249490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phaseII-linac">
            <a:extLst>
              <a:ext uri="{FF2B5EF4-FFF2-40B4-BE49-F238E27FC236}">
                <a16:creationId xmlns:a16="http://schemas.microsoft.com/office/drawing/2014/main" id="{32449FD0-7F91-418E-8162-19AB1D02CB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50638" y="1393713"/>
            <a:ext cx="3398228" cy="2107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E28BA6D2-40EB-4F00-877D-B1C072D42D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60057" y="4005148"/>
            <a:ext cx="2779665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Object 13">
            <a:extLst>
              <a:ext uri="{FF2B5EF4-FFF2-40B4-BE49-F238E27FC236}">
                <a16:creationId xmlns:a16="http://schemas.microsoft.com/office/drawing/2014/main" id="{6557C77B-70C6-433B-9E39-EC0B80D5D47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12617" y="1397995"/>
          <a:ext cx="2018512" cy="2103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1590897" imgH="1657581" progId="PBrush">
                  <p:embed/>
                </p:oleObj>
              </mc:Choice>
              <mc:Fallback>
                <p:oleObj name="Bitmap Image" r:id="rId8" imgW="1590897" imgH="1657581" progId="PBrush">
                  <p:embed/>
                  <p:pic>
                    <p:nvPicPr>
                      <p:cNvPr id="11" name="Object 13">
                        <a:extLst>
                          <a:ext uri="{FF2B5EF4-FFF2-40B4-BE49-F238E27FC236}">
                            <a16:creationId xmlns:a16="http://schemas.microsoft.com/office/drawing/2014/main" id="{6557C77B-70C6-433B-9E39-EC0B80D5D47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2617" y="1397995"/>
                        <a:ext cx="2018512" cy="210312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4">
            <a:extLst>
              <a:ext uri="{FF2B5EF4-FFF2-40B4-BE49-F238E27FC236}">
                <a16:creationId xmlns:a16="http://schemas.microsoft.com/office/drawing/2014/main" id="{ECA26534-6733-454A-A3C1-4C06A2ED7F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" y="1788300"/>
            <a:ext cx="225483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CA" altLang="en-US" sz="1600" b="1" dirty="0">
                <a:solidFill>
                  <a:srgbClr val="00A9FF"/>
                </a:solidFill>
                <a:latin typeface="+mn-lt"/>
                <a:cs typeface="Arial" pitchFamily="34" charset="0"/>
              </a:rPr>
              <a:t>40MV ISAC-II SRF heavy ion linac </a:t>
            </a:r>
            <a:br>
              <a:rPr lang="en-CA" altLang="en-US" sz="1600" b="1" dirty="0">
                <a:latin typeface="+mn-lt"/>
                <a:cs typeface="Arial" pitchFamily="34" charset="0"/>
              </a:rPr>
            </a:br>
            <a:r>
              <a:rPr lang="en-CA" altLang="en-US" sz="1600" b="1" dirty="0">
                <a:latin typeface="+mn-lt"/>
                <a:cs typeface="Arial" pitchFamily="34" charset="0"/>
              </a:rPr>
              <a:t>@ 106 and 141 MHz </a:t>
            </a:r>
            <a:br>
              <a:rPr lang="en-CA" altLang="en-US" sz="1600" b="1" dirty="0">
                <a:latin typeface="+mn-lt"/>
                <a:cs typeface="Arial" pitchFamily="34" charset="0"/>
              </a:rPr>
            </a:br>
            <a:r>
              <a:rPr lang="en-CA" altLang="en-US" sz="1600" b="1" dirty="0">
                <a:latin typeface="+mn-lt"/>
                <a:cs typeface="Arial" pitchFamily="34" charset="0"/>
              </a:rPr>
              <a:t>in operation since 2006</a:t>
            </a: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1097AA5C-2D6F-417C-9133-8B4E757FDF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" y="4518099"/>
            <a:ext cx="225483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Myriad Pro"/>
                <a:ea typeface="Myriad Pro"/>
                <a:cs typeface="Myriad Pro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CA" altLang="en-US" sz="1600" b="1" dirty="0">
                <a:solidFill>
                  <a:srgbClr val="00A9FF"/>
                </a:solidFill>
                <a:latin typeface="+mn-lt"/>
                <a:cs typeface="Arial" pitchFamily="34" charset="0"/>
              </a:rPr>
              <a:t>30MV ARIEL SRF 10mA electron linac</a:t>
            </a:r>
            <a:br>
              <a:rPr lang="en-CA" altLang="en-US" sz="1600" b="1" dirty="0">
                <a:latin typeface="+mn-lt"/>
                <a:cs typeface="Arial" pitchFamily="34" charset="0"/>
              </a:rPr>
            </a:br>
            <a:r>
              <a:rPr lang="en-CA" altLang="en-US" sz="1600" b="1" dirty="0">
                <a:latin typeface="+mn-lt"/>
                <a:cs typeface="Arial" pitchFamily="34" charset="0"/>
              </a:rPr>
              <a:t>@ 1.3 GHz</a:t>
            </a:r>
            <a:br>
              <a:rPr lang="en-CA" altLang="en-US" sz="1600" b="1" dirty="0">
                <a:latin typeface="+mn-lt"/>
                <a:cs typeface="Arial" pitchFamily="34" charset="0"/>
              </a:rPr>
            </a:br>
            <a:r>
              <a:rPr lang="en-CA" altLang="en-US" sz="1600" b="1" dirty="0">
                <a:latin typeface="+mn-lt"/>
                <a:cs typeface="Arial" pitchFamily="34" charset="0"/>
              </a:rPr>
              <a:t>first beam 2014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CD15E08-434E-4896-A4E4-0F3492603730}"/>
              </a:ext>
            </a:extLst>
          </p:cNvPr>
          <p:cNvSpPr/>
          <p:nvPr/>
        </p:nvSpPr>
        <p:spPr>
          <a:xfrm>
            <a:off x="411480" y="1195180"/>
            <a:ext cx="11347704" cy="2468880"/>
          </a:xfrm>
          <a:prstGeom prst="rect">
            <a:avLst/>
          </a:prstGeom>
          <a:noFill/>
          <a:ln w="28575">
            <a:solidFill>
              <a:srgbClr val="00A9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35B0D6-BFFD-44E7-A851-00957350CE6C}"/>
              </a:ext>
            </a:extLst>
          </p:cNvPr>
          <p:cNvSpPr/>
          <p:nvPr/>
        </p:nvSpPr>
        <p:spPr>
          <a:xfrm>
            <a:off x="411480" y="3822268"/>
            <a:ext cx="11347703" cy="2468880"/>
          </a:xfrm>
          <a:prstGeom prst="rect">
            <a:avLst/>
          </a:prstGeom>
          <a:noFill/>
          <a:ln w="28575">
            <a:solidFill>
              <a:srgbClr val="00A9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72413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5F866-D7D4-4C78-8706-AEA7A9119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2623" y="170520"/>
            <a:ext cx="9258993" cy="676102"/>
          </a:xfrm>
        </p:spPr>
        <p:txBody>
          <a:bodyPr/>
          <a:lstStyle/>
          <a:p>
            <a:pPr algn="r"/>
            <a:r>
              <a:rPr lang="en-US" sz="2800" b="1" dirty="0"/>
              <a:t>SRF Facilities</a:t>
            </a:r>
            <a:endParaRPr lang="en-CA" sz="2800" b="1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9C6ED61-A261-42D7-A97C-AD275FE95A47}"/>
              </a:ext>
            </a:extLst>
          </p:cNvPr>
          <p:cNvGrpSpPr/>
          <p:nvPr/>
        </p:nvGrpSpPr>
        <p:grpSpPr>
          <a:xfrm>
            <a:off x="0" y="1217410"/>
            <a:ext cx="12192000" cy="5410959"/>
            <a:chOff x="-54642" y="1327414"/>
            <a:chExt cx="12192000" cy="5410959"/>
          </a:xfrm>
        </p:grpSpPr>
        <p:pic>
          <p:nvPicPr>
            <p:cNvPr id="3" name="Picture 2" descr="ISACIIOVERIVIEW-MARCOnew">
              <a:extLst>
                <a:ext uri="{FF2B5EF4-FFF2-40B4-BE49-F238E27FC236}">
                  <a16:creationId xmlns:a16="http://schemas.microsoft.com/office/drawing/2014/main" id="{49F90658-7973-4D0F-879D-10ED36861E1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54441"/>
            <a:stretch/>
          </p:blipFill>
          <p:spPr bwMode="auto">
            <a:xfrm>
              <a:off x="-54642" y="1327414"/>
              <a:ext cx="12192000" cy="5410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7DCD8F9-0833-47B0-9231-517871FA6F55}"/>
                </a:ext>
              </a:extLst>
            </p:cNvPr>
            <p:cNvSpPr/>
            <p:nvPr/>
          </p:nvSpPr>
          <p:spPr>
            <a:xfrm>
              <a:off x="8598090" y="1569493"/>
              <a:ext cx="2934268" cy="9280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88CB102-8903-4740-8ACC-B61EEF00FB62}"/>
                </a:ext>
              </a:extLst>
            </p:cNvPr>
            <p:cNvSpPr/>
            <p:nvPr/>
          </p:nvSpPr>
          <p:spPr>
            <a:xfrm>
              <a:off x="2947916" y="3821373"/>
              <a:ext cx="1446663" cy="79384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5317B7D-ED5B-4A57-8EF4-0CDC42F6803A}"/>
                </a:ext>
              </a:extLst>
            </p:cNvPr>
            <p:cNvSpPr/>
            <p:nvPr/>
          </p:nvSpPr>
          <p:spPr>
            <a:xfrm>
              <a:off x="5736610" y="3944203"/>
              <a:ext cx="1291987" cy="67101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90DF77A-BF7F-411A-9FBC-E81C1FFA2678}"/>
                </a:ext>
              </a:extLst>
            </p:cNvPr>
            <p:cNvSpPr txBox="1"/>
            <p:nvPr/>
          </p:nvSpPr>
          <p:spPr>
            <a:xfrm>
              <a:off x="3250447" y="3912700"/>
              <a:ext cx="8552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Cryo-testing</a:t>
              </a:r>
              <a:endParaRPr lang="en-CA" sz="1600" b="1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93BED31-F179-4AD5-A366-FA6073974DC3}"/>
                </a:ext>
              </a:extLst>
            </p:cNvPr>
            <p:cNvSpPr/>
            <p:nvPr/>
          </p:nvSpPr>
          <p:spPr>
            <a:xfrm>
              <a:off x="2172267" y="3330054"/>
              <a:ext cx="775648" cy="128516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FBE4BE0-23D2-44AD-B75A-74CB52B16863}"/>
                </a:ext>
              </a:extLst>
            </p:cNvPr>
            <p:cNvSpPr/>
            <p:nvPr/>
          </p:nvSpPr>
          <p:spPr>
            <a:xfrm>
              <a:off x="3914633" y="3330054"/>
              <a:ext cx="1544471" cy="49131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6431F86-271B-4CB4-AFF7-8C9EAF603BAB}"/>
                </a:ext>
              </a:extLst>
            </p:cNvPr>
            <p:cNvSpPr/>
            <p:nvPr/>
          </p:nvSpPr>
          <p:spPr>
            <a:xfrm>
              <a:off x="4394579" y="3821373"/>
              <a:ext cx="1064525" cy="79384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264B372-3C8F-4225-8C2F-E8857338E5D7}"/>
                </a:ext>
              </a:extLst>
            </p:cNvPr>
            <p:cNvSpPr/>
            <p:nvPr/>
          </p:nvSpPr>
          <p:spPr>
            <a:xfrm>
              <a:off x="3427861" y="3332329"/>
              <a:ext cx="486771" cy="49131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7681726-2CDB-4C85-B768-23437AFF082F}"/>
                </a:ext>
              </a:extLst>
            </p:cNvPr>
            <p:cNvSpPr txBox="1"/>
            <p:nvPr/>
          </p:nvSpPr>
          <p:spPr>
            <a:xfrm>
              <a:off x="4289948" y="3912700"/>
              <a:ext cx="129198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Clean assembly</a:t>
              </a:r>
              <a:endParaRPr lang="en-CA" sz="1600" b="1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06871EB-FD32-4C51-A898-63248F363C71}"/>
                </a:ext>
              </a:extLst>
            </p:cNvPr>
            <p:cNvSpPr txBox="1"/>
            <p:nvPr/>
          </p:nvSpPr>
          <p:spPr>
            <a:xfrm>
              <a:off x="4010164" y="3427312"/>
              <a:ext cx="12919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HPWR</a:t>
              </a:r>
              <a:endParaRPr lang="en-CA" sz="1600" b="1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450F82F-8459-4CA8-A523-6BA75DA93364}"/>
                </a:ext>
              </a:extLst>
            </p:cNvPr>
            <p:cNvSpPr txBox="1"/>
            <p:nvPr/>
          </p:nvSpPr>
          <p:spPr>
            <a:xfrm>
              <a:off x="5686566" y="4110432"/>
              <a:ext cx="12919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BCP</a:t>
              </a:r>
              <a:endParaRPr lang="en-CA" sz="1600" b="1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3DC4259-8327-47F8-8EF9-F37A0AB46747}"/>
                </a:ext>
              </a:extLst>
            </p:cNvPr>
            <p:cNvSpPr txBox="1"/>
            <p:nvPr/>
          </p:nvSpPr>
          <p:spPr>
            <a:xfrm>
              <a:off x="10252660" y="2202830"/>
              <a:ext cx="129198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Clean room</a:t>
              </a:r>
              <a:endParaRPr lang="en-CA" sz="1600" b="1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D9DD71D-E59A-4B3E-84B1-B1DED2B63178}"/>
                </a:ext>
              </a:extLst>
            </p:cNvPr>
            <p:cNvSpPr txBox="1"/>
            <p:nvPr/>
          </p:nvSpPr>
          <p:spPr>
            <a:xfrm>
              <a:off x="3032081" y="3398804"/>
              <a:ext cx="12919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RF</a:t>
              </a:r>
              <a:endParaRPr lang="en-CA" sz="1600" b="1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28CE8E7-91DA-4EA0-B6EA-C3AAB4FFF3DE}"/>
                </a:ext>
              </a:extLst>
            </p:cNvPr>
            <p:cNvSpPr txBox="1"/>
            <p:nvPr/>
          </p:nvSpPr>
          <p:spPr>
            <a:xfrm>
              <a:off x="2047164" y="3735594"/>
              <a:ext cx="10349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Prep room</a:t>
              </a:r>
              <a:endParaRPr lang="en-CA" sz="1600" b="1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64F49B3-A8C3-4E17-8293-45CA1D14F735}"/>
                </a:ext>
              </a:extLst>
            </p:cNvPr>
            <p:cNvSpPr/>
            <p:nvPr/>
          </p:nvSpPr>
          <p:spPr>
            <a:xfrm>
              <a:off x="736978" y="4725909"/>
              <a:ext cx="1774210" cy="6257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6322D50-7350-4833-84F9-2E1D215BDFDF}"/>
                </a:ext>
              </a:extLst>
            </p:cNvPr>
            <p:cNvSpPr/>
            <p:nvPr/>
          </p:nvSpPr>
          <p:spPr>
            <a:xfrm>
              <a:off x="5302150" y="5708646"/>
              <a:ext cx="2449777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3B6F0DC-4F19-4C41-B420-D5DCD7F345FE}"/>
                </a:ext>
              </a:extLst>
            </p:cNvPr>
            <p:cNvSpPr/>
            <p:nvPr/>
          </p:nvSpPr>
          <p:spPr>
            <a:xfrm>
              <a:off x="1624083" y="5904882"/>
              <a:ext cx="1146413" cy="4686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5FBE7C8-E2CC-4247-93C5-D2EBDF9D5DE4}"/>
                </a:ext>
              </a:extLst>
            </p:cNvPr>
            <p:cNvSpPr/>
            <p:nvPr/>
          </p:nvSpPr>
          <p:spPr>
            <a:xfrm>
              <a:off x="10217624" y="5969915"/>
              <a:ext cx="1575181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284937A-991C-4BFF-AD21-7C48A5DB3E71}"/>
                </a:ext>
              </a:extLst>
            </p:cNvPr>
            <p:cNvSpPr/>
            <p:nvPr/>
          </p:nvSpPr>
          <p:spPr>
            <a:xfrm>
              <a:off x="5454550" y="5861046"/>
              <a:ext cx="2449777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34C97462-9B55-4C57-92AC-F9A4A31EDD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390" y="1279755"/>
            <a:ext cx="1996063" cy="1497047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7095BA1-B915-4CCC-A421-F3ED31C4A7B1}"/>
              </a:ext>
            </a:extLst>
          </p:cNvPr>
          <p:cNvCxnSpPr>
            <a:cxnSpLocks/>
          </p:cNvCxnSpPr>
          <p:nvPr/>
        </p:nvCxnSpPr>
        <p:spPr>
          <a:xfrm>
            <a:off x="2699986" y="2687199"/>
            <a:ext cx="758973" cy="70439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8FC58439-D613-4C74-8B7C-E4E1B94C5B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893" y="737601"/>
            <a:ext cx="1554644" cy="2072859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7E5F336-A7E8-4B73-982A-431A01149990}"/>
              </a:ext>
            </a:extLst>
          </p:cNvPr>
          <p:cNvCxnSpPr>
            <a:cxnSpLocks/>
            <a:stCxn id="36" idx="2"/>
            <a:endCxn id="19" idx="0"/>
          </p:cNvCxnSpPr>
          <p:nvPr/>
        </p:nvCxnSpPr>
        <p:spPr>
          <a:xfrm>
            <a:off x="4348215" y="2810460"/>
            <a:ext cx="393296" cy="4095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 descr="SRF09-mindy-etching">
            <a:extLst>
              <a:ext uri="{FF2B5EF4-FFF2-40B4-BE49-F238E27FC236}">
                <a16:creationId xmlns:a16="http://schemas.microsoft.com/office/drawing/2014/main" id="{E52CC042-AF44-4B40-AECF-5507D9DC28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99219" y="4896483"/>
            <a:ext cx="2109286" cy="1411986"/>
          </a:xfrm>
          <a:prstGeom prst="rect">
            <a:avLst/>
          </a:prstGeo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DE1B9D4-95DA-4750-9B3B-782203C73469}"/>
              </a:ext>
            </a:extLst>
          </p:cNvPr>
          <p:cNvCxnSpPr>
            <a:cxnSpLocks/>
            <a:endCxn id="16" idx="3"/>
          </p:cNvCxnSpPr>
          <p:nvPr/>
        </p:nvCxnSpPr>
        <p:spPr>
          <a:xfrm flipH="1" flipV="1">
            <a:off x="7083239" y="4169706"/>
            <a:ext cx="570622" cy="64409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59">
            <a:extLst>
              <a:ext uri="{FF2B5EF4-FFF2-40B4-BE49-F238E27FC236}">
                <a16:creationId xmlns:a16="http://schemas.microsoft.com/office/drawing/2014/main" id="{B4E8A6B3-52B3-4FF2-A800-A1D8DD51CDB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142" y="936708"/>
            <a:ext cx="2050149" cy="2409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BF8DB60-1B5A-494B-87EB-A0476EA58FF6}"/>
              </a:ext>
            </a:extLst>
          </p:cNvPr>
          <p:cNvCxnSpPr>
            <a:cxnSpLocks/>
            <a:stCxn id="40" idx="2"/>
          </p:cNvCxnSpPr>
          <p:nvPr/>
        </p:nvCxnSpPr>
        <p:spPr>
          <a:xfrm flipH="1">
            <a:off x="5470456" y="3346298"/>
            <a:ext cx="1198761" cy="66594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2">
            <a:extLst>
              <a:ext uri="{FF2B5EF4-FFF2-40B4-BE49-F238E27FC236}">
                <a16:creationId xmlns:a16="http://schemas.microsoft.com/office/drawing/2014/main" id="{65C32F1E-C3F3-4AFA-8EFB-828BA39A3E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13615" y="4907858"/>
            <a:ext cx="1027897" cy="1743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4" descr="SRF09-mindy-SCC1">
            <a:extLst>
              <a:ext uri="{FF2B5EF4-FFF2-40B4-BE49-F238E27FC236}">
                <a16:creationId xmlns:a16="http://schemas.microsoft.com/office/drawing/2014/main" id="{AD5D095D-4DFA-47AB-B328-52630AC05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789" y="5144037"/>
            <a:ext cx="1524463" cy="1484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614545E3-148B-435D-BE64-EAC8B5473E75}"/>
              </a:ext>
            </a:extLst>
          </p:cNvPr>
          <p:cNvCxnSpPr>
            <a:cxnSpLocks/>
            <a:stCxn id="43" idx="0"/>
          </p:cNvCxnSpPr>
          <p:nvPr/>
        </p:nvCxnSpPr>
        <p:spPr>
          <a:xfrm flipV="1">
            <a:off x="1635021" y="4478655"/>
            <a:ext cx="1922668" cy="66538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EE10B87-0686-45BA-81C9-6C5D24BD39C0}"/>
              </a:ext>
            </a:extLst>
          </p:cNvPr>
          <p:cNvCxnSpPr>
            <a:cxnSpLocks/>
          </p:cNvCxnSpPr>
          <p:nvPr/>
        </p:nvCxnSpPr>
        <p:spPr>
          <a:xfrm flipH="1" flipV="1">
            <a:off x="3855908" y="4491439"/>
            <a:ext cx="1375561" cy="42336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45">
            <a:extLst>
              <a:ext uri="{FF2B5EF4-FFF2-40B4-BE49-F238E27FC236}">
                <a16:creationId xmlns:a16="http://schemas.microsoft.com/office/drawing/2014/main" id="{50DF7D50-709A-4AC5-A33A-EB7D9FEB057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89" y="3834199"/>
            <a:ext cx="1964912" cy="173564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F4B4686-68E4-C250-6A22-3B5A0686AE0C}"/>
              </a:ext>
            </a:extLst>
          </p:cNvPr>
          <p:cNvSpPr/>
          <p:nvPr/>
        </p:nvSpPr>
        <p:spPr>
          <a:xfrm>
            <a:off x="10371761" y="1528152"/>
            <a:ext cx="1291987" cy="17851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591EC2-4AAE-88CD-184F-E6586F443DF7}"/>
              </a:ext>
            </a:extLst>
          </p:cNvPr>
          <p:cNvSpPr/>
          <p:nvPr/>
        </p:nvSpPr>
        <p:spPr>
          <a:xfrm>
            <a:off x="8251529" y="1459489"/>
            <a:ext cx="1726660" cy="92804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B808F3-6470-9E12-8CCA-DB9C03DD0CB3}"/>
              </a:ext>
            </a:extLst>
          </p:cNvPr>
          <p:cNvSpPr txBox="1"/>
          <p:nvPr/>
        </p:nvSpPr>
        <p:spPr>
          <a:xfrm>
            <a:off x="8410315" y="1601124"/>
            <a:ext cx="12919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Dirty assembly</a:t>
            </a:r>
            <a:endParaRPr lang="en-CA" sz="1600" b="1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5EEF8DB-8C30-7A96-5EC2-6C026377A2F9}"/>
              </a:ext>
            </a:extLst>
          </p:cNvPr>
          <p:cNvCxnSpPr>
            <a:cxnSpLocks/>
          </p:cNvCxnSpPr>
          <p:nvPr/>
        </p:nvCxnSpPr>
        <p:spPr>
          <a:xfrm>
            <a:off x="9094736" y="2406484"/>
            <a:ext cx="883453" cy="144666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0A02187-80EA-742C-8250-5E2C49DCC78C}"/>
              </a:ext>
            </a:extLst>
          </p:cNvPr>
          <p:cNvSpPr txBox="1"/>
          <p:nvPr/>
        </p:nvSpPr>
        <p:spPr>
          <a:xfrm>
            <a:off x="12863" y="5969"/>
            <a:ext cx="7640998" cy="707886"/>
          </a:xfrm>
          <a:prstGeom prst="rect">
            <a:avLst/>
          </a:prstGeom>
          <a:solidFill>
            <a:srgbClr val="0EC2FA"/>
          </a:solidFill>
        </p:spPr>
        <p:txBody>
          <a:bodyPr wrap="square">
            <a:spAutoFit/>
          </a:bodyPr>
          <a:lstStyle/>
          <a:p>
            <a:pPr marL="125100">
              <a:spcBef>
                <a:spcPts val="600"/>
              </a:spcBef>
            </a:pPr>
            <a:r>
              <a:rPr lang="en-CA" sz="2000" b="1" dirty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Impact" panose="020B0806030902050204" pitchFamily="34" charset="0"/>
              </a:rPr>
              <a:t>The SRF lab supports the in-house accelerator program, SRF research, work for </a:t>
            </a:r>
            <a:r>
              <a:rPr lang="en-CA" sz="2000" b="1" dirty="0">
                <a:solidFill>
                  <a:schemeClr val="bg1"/>
                </a:solidFill>
                <a:ea typeface="MS Mincho" panose="02020609040205080304" pitchFamily="49" charset="-128"/>
                <a:cs typeface="Impact" panose="020B0806030902050204" pitchFamily="34" charset="0"/>
              </a:rPr>
              <a:t>oth</a:t>
            </a:r>
            <a:r>
              <a:rPr lang="en-CA" sz="2000" b="1" dirty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Impact" panose="020B0806030902050204" pitchFamily="34" charset="0"/>
              </a:rPr>
              <a:t>ers and external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2180162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18DAD50-4AB6-409E-8B56-E296589663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177" t="2998" r="9831" b="7963"/>
          <a:stretch/>
        </p:blipFill>
        <p:spPr>
          <a:xfrm>
            <a:off x="8631800" y="3578252"/>
            <a:ext cx="3038869" cy="324275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92753B7-EDD6-4996-95DF-D8C9ABF364FE}"/>
              </a:ext>
            </a:extLst>
          </p:cNvPr>
          <p:cNvSpPr/>
          <p:nvPr/>
        </p:nvSpPr>
        <p:spPr>
          <a:xfrm>
            <a:off x="-11829" y="5730"/>
            <a:ext cx="4501944" cy="6846540"/>
          </a:xfrm>
          <a:prstGeom prst="rect">
            <a:avLst/>
          </a:prstGeom>
          <a:solidFill>
            <a:srgbClr val="00B0F0">
              <a:alpha val="9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>
              <a:spcBef>
                <a:spcPts val="600"/>
              </a:spcBef>
              <a:buClr>
                <a:schemeClr val="bg1"/>
              </a:buClr>
            </a:pPr>
            <a:r>
              <a:rPr lang="en-CA" sz="2600" b="1" dirty="0"/>
              <a:t>TRIUMF Work for Others   </a:t>
            </a:r>
            <a:r>
              <a:rPr lang="en-CA" sz="2600" b="1" dirty="0">
                <a:solidFill>
                  <a:srgbClr val="04B9F2"/>
                </a:solidFill>
              </a:rPr>
              <a:t>--------</a:t>
            </a:r>
            <a:r>
              <a:rPr lang="en-CA" sz="2600" b="1" dirty="0">
                <a:solidFill>
                  <a:schemeClr val="bg1"/>
                </a:solidFill>
              </a:rPr>
              <a:t>-</a:t>
            </a:r>
            <a:r>
              <a:rPr lang="en-CA" sz="2600" b="1" dirty="0"/>
              <a:t>VECC (India)</a:t>
            </a:r>
          </a:p>
          <a:p>
            <a:pPr>
              <a:spcBef>
                <a:spcPts val="600"/>
              </a:spcBef>
              <a:buClr>
                <a:srgbClr val="00B0F0"/>
              </a:buClr>
            </a:pPr>
            <a:endParaRPr lang="en-US" sz="2400" dirty="0">
              <a:solidFill>
                <a:srgbClr val="039BE7"/>
              </a:solidFill>
            </a:endParaRPr>
          </a:p>
          <a:p>
            <a:pPr marL="125100">
              <a:spcBef>
                <a:spcPts val="600"/>
              </a:spcBef>
            </a:pPr>
            <a:r>
              <a:rPr lang="en-CA" sz="2400" dirty="0"/>
              <a:t>TRIUMF SRF group designed, fabricated and delivered</a:t>
            </a:r>
          </a:p>
          <a:p>
            <a:pPr marL="125100">
              <a:spcBef>
                <a:spcPts val="600"/>
              </a:spcBef>
            </a:pPr>
            <a:endParaRPr lang="en-CA" sz="2400" dirty="0"/>
          </a:p>
          <a:p>
            <a:pPr marL="4680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/>
              <a:t>2018 - A1.3GHz SRF cryomodule for accelerating electrons</a:t>
            </a:r>
          </a:p>
          <a:p>
            <a:pPr marL="4680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4680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/>
              <a:t>2022 - A 110MHz SRF cryomodule for accelerating heavy ions</a:t>
            </a:r>
          </a:p>
          <a:p>
            <a:pPr marL="9252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A" sz="2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DA15B56-A15F-421C-9020-DBB5C715BE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755" y="365351"/>
            <a:ext cx="3892743" cy="2919558"/>
          </a:xfrm>
          <a:prstGeom prst="rect">
            <a:avLst/>
          </a:prstGeom>
        </p:spPr>
      </p:pic>
      <p:pic>
        <p:nvPicPr>
          <p:cNvPr id="11" name="Picture 2" descr="C:\Users\lax\AppData\Local\Temp\ICM Render 2-1.JPG">
            <a:extLst>
              <a:ext uri="{FF2B5EF4-FFF2-40B4-BE49-F238E27FC236}">
                <a16:creationId xmlns:a16="http://schemas.microsoft.com/office/drawing/2014/main" id="{AFAD9B3E-0CB6-4748-9EE4-7E2E6B5D23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4138" y="365350"/>
            <a:ext cx="3042157" cy="291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person working on a machine&#10;&#10;Description automatically generated with medium confidence">
            <a:extLst>
              <a:ext uri="{FF2B5EF4-FFF2-40B4-BE49-F238E27FC236}">
                <a16:creationId xmlns:a16="http://schemas.microsoft.com/office/drawing/2014/main" id="{776F609E-2334-4409-8BA5-134946D192A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0471" y="3330628"/>
            <a:ext cx="3733027" cy="349038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485A0AE-86C0-CCBC-EE51-63A8E405605E}"/>
              </a:ext>
            </a:extLst>
          </p:cNvPr>
          <p:cNvSpPr/>
          <p:nvPr/>
        </p:nvSpPr>
        <p:spPr>
          <a:xfrm>
            <a:off x="4572000" y="256032"/>
            <a:ext cx="7278624" cy="3118104"/>
          </a:xfrm>
          <a:prstGeom prst="rect">
            <a:avLst/>
          </a:prstGeom>
          <a:noFill/>
          <a:ln w="28575">
            <a:solidFill>
              <a:srgbClr val="04B9F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3FD4B0A-040B-203E-0792-BDA8E286909A}"/>
              </a:ext>
            </a:extLst>
          </p:cNvPr>
          <p:cNvSpPr/>
          <p:nvPr/>
        </p:nvSpPr>
        <p:spPr>
          <a:xfrm>
            <a:off x="4572000" y="3450236"/>
            <a:ext cx="7278624" cy="3370772"/>
          </a:xfrm>
          <a:prstGeom prst="rect">
            <a:avLst/>
          </a:prstGeom>
          <a:noFill/>
          <a:ln w="28575">
            <a:solidFill>
              <a:srgbClr val="04B9F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065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E137297-6FE4-1786-054D-18EBF0116A5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072273">
            <a:off x="4749823" y="4622141"/>
            <a:ext cx="3511813" cy="172366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EA2C13C-AA97-6450-1EF9-808FD3788EF2}"/>
              </a:ext>
            </a:extLst>
          </p:cNvPr>
          <p:cNvSpPr/>
          <p:nvPr/>
        </p:nvSpPr>
        <p:spPr>
          <a:xfrm>
            <a:off x="-11829" y="5730"/>
            <a:ext cx="4501944" cy="6846540"/>
          </a:xfrm>
          <a:prstGeom prst="rect">
            <a:avLst/>
          </a:prstGeom>
          <a:solidFill>
            <a:srgbClr val="00B0F0">
              <a:alpha val="9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>
              <a:spcBef>
                <a:spcPts val="600"/>
              </a:spcBef>
              <a:buClr>
                <a:schemeClr val="bg1"/>
              </a:buClr>
            </a:pPr>
            <a:r>
              <a:rPr lang="en-CA" sz="2600" b="1" dirty="0"/>
              <a:t>TRIUMF Work for Others   </a:t>
            </a:r>
            <a:r>
              <a:rPr lang="en-CA" sz="2600" b="1" dirty="0">
                <a:solidFill>
                  <a:srgbClr val="04B9F2"/>
                </a:solidFill>
              </a:rPr>
              <a:t>--------</a:t>
            </a:r>
            <a:r>
              <a:rPr lang="en-CA" sz="2600" b="1" dirty="0">
                <a:solidFill>
                  <a:schemeClr val="bg1"/>
                </a:solidFill>
              </a:rPr>
              <a:t>-</a:t>
            </a:r>
            <a:r>
              <a:rPr lang="en-CA" sz="2600" b="1" dirty="0"/>
              <a:t>RISP (S. Korea)</a:t>
            </a:r>
          </a:p>
          <a:p>
            <a:pPr>
              <a:spcBef>
                <a:spcPts val="600"/>
              </a:spcBef>
              <a:buClr>
                <a:srgbClr val="00B0F0"/>
              </a:buClr>
            </a:pPr>
            <a:endParaRPr lang="en-US" sz="2400" dirty="0">
              <a:solidFill>
                <a:srgbClr val="039BE7"/>
              </a:solidFill>
            </a:endParaRPr>
          </a:p>
          <a:p>
            <a:pPr marL="125100">
              <a:spcBef>
                <a:spcPts val="600"/>
              </a:spcBef>
            </a:pPr>
            <a:r>
              <a:rPr lang="en-CA" sz="2400" dirty="0"/>
              <a:t>TRIUMF SRF group designed, fabricated and delivered </a:t>
            </a:r>
          </a:p>
          <a:p>
            <a:pPr marL="125100">
              <a:spcBef>
                <a:spcPts val="600"/>
              </a:spcBef>
            </a:pPr>
            <a:endParaRPr lang="en-CA" sz="2400" dirty="0"/>
          </a:p>
          <a:p>
            <a:pPr marL="4680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/>
              <a:t>two prototype SRF single spoke resonator (SSR) cavities at 325 MH</a:t>
            </a:r>
          </a:p>
          <a:p>
            <a:pPr marL="4680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4680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/>
              <a:t>Prototype rf frequency tuner for SSR cavity </a:t>
            </a:r>
          </a:p>
          <a:p>
            <a:pPr marL="9252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A" sz="22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6BFA1A9-E2D4-2192-C0AB-B0E7CD4BF35C}"/>
              </a:ext>
            </a:extLst>
          </p:cNvPr>
          <p:cNvGrpSpPr/>
          <p:nvPr/>
        </p:nvGrpSpPr>
        <p:grpSpPr>
          <a:xfrm>
            <a:off x="4954483" y="136216"/>
            <a:ext cx="6356645" cy="4253572"/>
            <a:chOff x="528787" y="2193561"/>
            <a:chExt cx="5739175" cy="3985602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A180D69-6E5B-BDF8-F9E8-D4845199AE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51610" y="2193561"/>
              <a:ext cx="2816352" cy="252000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9DBF57F-7AFA-682B-0EE2-9DCF18538B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07451" y="4816028"/>
              <a:ext cx="1843926" cy="1363135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017C984-6B85-268B-CC66-F908DDFECA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788" y="4816028"/>
              <a:ext cx="1685454" cy="1363135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E5C7450-872D-35EF-697B-D147236139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066"/>
            <a:stretch>
              <a:fillRect/>
            </a:stretch>
          </p:blipFill>
          <p:spPr>
            <a:xfrm>
              <a:off x="4285521" y="4816028"/>
              <a:ext cx="1932399" cy="1358182"/>
            </a:xfrm>
            <a:prstGeom prst="rect">
              <a:avLst/>
            </a:prstGeom>
          </p:spPr>
        </p:pic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D45FBE59-14C3-4D2E-5F6C-D1899DC218C0}"/>
                </a:ext>
              </a:extLst>
            </p:cNvPr>
            <p:cNvGrpSpPr/>
            <p:nvPr/>
          </p:nvGrpSpPr>
          <p:grpSpPr>
            <a:xfrm>
              <a:off x="528787" y="2303775"/>
              <a:ext cx="2872604" cy="2299147"/>
              <a:chOff x="528787" y="2303775"/>
              <a:chExt cx="2872604" cy="2299147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28B35BCA-0DC7-7EA6-3A77-8527B7B577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 l="37553" t="30906" r="27559" b="24675"/>
              <a:stretch>
                <a:fillRect/>
              </a:stretch>
            </p:blipFill>
            <p:spPr>
              <a:xfrm>
                <a:off x="528787" y="2303775"/>
                <a:ext cx="2869524" cy="2250449"/>
              </a:xfrm>
              <a:prstGeom prst="rect">
                <a:avLst/>
              </a:prstGeom>
            </p:spPr>
          </p:pic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0FF23037-F19B-1A7D-2B3E-BDE45F1BF916}"/>
                  </a:ext>
                </a:extLst>
              </p:cNvPr>
              <p:cNvSpPr/>
              <p:nvPr/>
            </p:nvSpPr>
            <p:spPr>
              <a:xfrm>
                <a:off x="3131930" y="3109843"/>
                <a:ext cx="269461" cy="4196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0893FFF8-097D-A5C9-7100-968545F3EC57}"/>
                  </a:ext>
                </a:extLst>
              </p:cNvPr>
              <p:cNvSpPr/>
              <p:nvPr/>
            </p:nvSpPr>
            <p:spPr>
              <a:xfrm>
                <a:off x="2311854" y="4176643"/>
                <a:ext cx="457850" cy="42627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F64EDD2-5D62-3BE1-4FD0-C20A7B8BAA77}"/>
                </a:ext>
              </a:extLst>
            </p:cNvPr>
            <p:cNvSpPr/>
            <p:nvPr/>
          </p:nvSpPr>
          <p:spPr>
            <a:xfrm>
              <a:off x="528787" y="2193561"/>
              <a:ext cx="2869524" cy="2520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165F4BB6-AF00-4464-29FE-2187B62B76BF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5398" t="22326" r="37635" b="19845"/>
          <a:stretch>
            <a:fillRect/>
          </a:stretch>
        </p:blipFill>
        <p:spPr>
          <a:xfrm>
            <a:off x="8634081" y="4621874"/>
            <a:ext cx="2621621" cy="1988364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04B5DE82-5B82-58AF-6862-3AE47EF1C3C9}"/>
              </a:ext>
            </a:extLst>
          </p:cNvPr>
          <p:cNvSpPr/>
          <p:nvPr/>
        </p:nvSpPr>
        <p:spPr>
          <a:xfrm>
            <a:off x="4780998" y="73152"/>
            <a:ext cx="6703865" cy="4393950"/>
          </a:xfrm>
          <a:prstGeom prst="rect">
            <a:avLst/>
          </a:prstGeom>
          <a:noFill/>
          <a:ln w="28575">
            <a:solidFill>
              <a:srgbClr val="04B9F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A333A17-07C1-43D2-4ED9-148C0AD18340}"/>
              </a:ext>
            </a:extLst>
          </p:cNvPr>
          <p:cNvSpPr/>
          <p:nvPr/>
        </p:nvSpPr>
        <p:spPr>
          <a:xfrm>
            <a:off x="4780802" y="4584726"/>
            <a:ext cx="6703865" cy="2137058"/>
          </a:xfrm>
          <a:prstGeom prst="rect">
            <a:avLst/>
          </a:prstGeom>
          <a:noFill/>
          <a:ln w="28575">
            <a:solidFill>
              <a:srgbClr val="04B9F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6530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|24.4|57.1|16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|16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4|17.5|43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5.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8.3|9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|2.1|7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8.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|10.4|1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6|50.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3|20.4|5.7|1.7|3.8|3|2|2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|4.5|2.8|2.3|5.6|2.3|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1|21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|12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|8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7|18|13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3|8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5|10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30.6"/>
</p:tagLst>
</file>

<file path=ppt/theme/theme1.xml><?xml version="1.0" encoding="utf-8"?>
<a:theme xmlns:a="http://schemas.openxmlformats.org/drawingml/2006/main" name="PowerPoint Template (1)">
  <a:themeElements>
    <a:clrScheme name="TRIUMF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UMF_Light_03" id="{4D894E19-41A3-8842-A464-3F12065EEF05}" vid="{B960C763-9EE8-8C4A-B0B5-CE3D986AFA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 (1)</Template>
  <TotalTime>16884</TotalTime>
  <Words>1803</Words>
  <Application>Microsoft Office PowerPoint</Application>
  <PresentationFormat>Widescreen</PresentationFormat>
  <Paragraphs>250</Paragraphs>
  <Slides>31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MS Mincho</vt:lpstr>
      <vt:lpstr>MS PGothic</vt:lpstr>
      <vt:lpstr>Aptos</vt:lpstr>
      <vt:lpstr>Arial</vt:lpstr>
      <vt:lpstr>Calibri</vt:lpstr>
      <vt:lpstr>Gill Sans MT</vt:lpstr>
      <vt:lpstr>Myriad Pro SemiExt</vt:lpstr>
      <vt:lpstr>Verdana</vt:lpstr>
      <vt:lpstr>Wingdings</vt:lpstr>
      <vt:lpstr>PowerPoint Template (1)</vt:lpstr>
      <vt:lpstr>Bitmap Image</vt:lpstr>
      <vt:lpstr>TRIUMF Accelerator Capabilities and Contributions</vt:lpstr>
      <vt:lpstr>PowerPoint Presentation</vt:lpstr>
      <vt:lpstr>PowerPoint Presentation</vt:lpstr>
      <vt:lpstr>TRIUMF accelerator complex</vt:lpstr>
      <vt:lpstr>PowerPoint Presentation</vt:lpstr>
      <vt:lpstr>Example: SRF Technology at TRIUMF since 2001 –&gt; In house linear accelerators</vt:lpstr>
      <vt:lpstr>SRF Facilities</vt:lpstr>
      <vt:lpstr>PowerPoint Presentation</vt:lpstr>
      <vt:lpstr>PowerPoint Presentation</vt:lpstr>
      <vt:lpstr>PowerPoint Presentation</vt:lpstr>
      <vt:lpstr>Value of external collaborations</vt:lpstr>
      <vt:lpstr>PowerPoint Presentation</vt:lpstr>
      <vt:lpstr>PowerPoint Presentation</vt:lpstr>
      <vt:lpstr>PowerPoint Presentation</vt:lpstr>
      <vt:lpstr>TRIUMF / CERN beam physics towards LHC</vt:lpstr>
      <vt:lpstr>TRIUMF @ AWAKE at CERN</vt:lpstr>
      <vt:lpstr>PowerPoint Presentation</vt:lpstr>
      <vt:lpstr>June 25, 2018 “Great science knows no borders.” Minister Kirsty Duncan</vt:lpstr>
      <vt:lpstr>PowerPoint Presentation</vt:lpstr>
      <vt:lpstr>What is a crab cavity?</vt:lpstr>
      <vt:lpstr>TRIUMF @ HL-LHC </vt:lpstr>
      <vt:lpstr>PowerPoint Presentation</vt:lpstr>
      <vt:lpstr>Status</vt:lpstr>
      <vt:lpstr>First cavity received from US Collaboration</vt:lpstr>
      <vt:lpstr>TRIUMF @ Hi-Lumi - Beam-Beam Long-Range compensation</vt:lpstr>
      <vt:lpstr>PowerPoint Presentation</vt:lpstr>
      <vt:lpstr>PowerPoint Presentation</vt:lpstr>
      <vt:lpstr>Beyond EIC – FCC-ee at CERN?</vt:lpstr>
      <vt:lpstr>Example: FCC-ee SRF Cavities and Cryomodules Conceptual &amp; preliminary designs </vt:lpstr>
      <vt:lpstr>PowerPoint Presentation</vt:lpstr>
      <vt:lpstr>Thank you, Merci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Canadian contribution to HiLumi (and outlook to accelerator R&amp;D)</dc:title>
  <dc:creator>Robert Laxdal</dc:creator>
  <cp:lastModifiedBy>Bob Laxdal</cp:lastModifiedBy>
  <cp:revision>49</cp:revision>
  <dcterms:created xsi:type="dcterms:W3CDTF">2018-10-10T23:48:01Z</dcterms:created>
  <dcterms:modified xsi:type="dcterms:W3CDTF">2026-06-24T11:49:44Z</dcterms:modified>
</cp:coreProperties>
</file>