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4" r:id="rId2"/>
    <p:sldId id="407" r:id="rId3"/>
    <p:sldId id="487" r:id="rId4"/>
    <p:sldId id="413" r:id="rId5"/>
    <p:sldId id="498" r:id="rId6"/>
    <p:sldId id="416" r:id="rId7"/>
    <p:sldId id="497" r:id="rId8"/>
    <p:sldId id="501" r:id="rId9"/>
    <p:sldId id="470" r:id="rId10"/>
    <p:sldId id="489" r:id="rId11"/>
    <p:sldId id="473" r:id="rId12"/>
    <p:sldId id="485" r:id="rId13"/>
    <p:sldId id="502" r:id="rId14"/>
    <p:sldId id="477" r:id="rId15"/>
    <p:sldId id="47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A9A85"/>
    <a:srgbClr val="A7B9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3842" autoAdjust="0"/>
  </p:normalViewPr>
  <p:slideViewPr>
    <p:cSldViewPr snapToGrid="0">
      <p:cViewPr varScale="1">
        <p:scale>
          <a:sx n="47" d="100"/>
          <a:sy n="47" d="100"/>
        </p:scale>
        <p:origin x="25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AA8C0E-04E8-4461-819A-E8533FB45D05}" type="datetimeFigureOut">
              <a:rPr lang="en-US" smtClean="0"/>
              <a:t>6/21/2026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FA7215-D703-43C1-B045-FD5007B958B2}" type="slidenum">
              <a:rPr lang="en-US" smtClean="0"/>
              <a:t>‹#›</a:t>
            </a:fld>
            <a:endParaRPr lang="en-US"/>
          </a:p>
        </p:txBody>
      </p:sp>
    </p:spTree>
    <p:extLst>
      <p:ext uri="{BB962C8B-B14F-4D97-AF65-F5344CB8AC3E}">
        <p14:creationId xmlns:p14="http://schemas.microsoft.com/office/powerpoint/2010/main" val="1111685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FA7215-D703-43C1-B045-FD5007B958B2}" type="slidenum">
              <a:rPr lang="en-US" smtClean="0"/>
              <a:t>1</a:t>
            </a:fld>
            <a:endParaRPr lang="en-US"/>
          </a:p>
        </p:txBody>
      </p:sp>
    </p:spTree>
    <p:extLst>
      <p:ext uri="{BB962C8B-B14F-4D97-AF65-F5344CB8AC3E}">
        <p14:creationId xmlns:p14="http://schemas.microsoft.com/office/powerpoint/2010/main" val="3697601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The development of high energy density batteries is becoming increasingly important, particularly for applications such as electric vehicles, where continuous power supply over long driving ranges is required. In this context, safety, energy storage capacity, and recyclability are key factors that must be improved.</a:t>
            </a:r>
          </a:p>
          <a:p>
            <a:r>
              <a:rPr lang="en-US" sz="1200" kern="1200" dirty="0">
                <a:solidFill>
                  <a:schemeClr val="tx1"/>
                </a:solidFill>
                <a:effectLst/>
                <a:latin typeface="+mn-lt"/>
                <a:ea typeface="+mn-ea"/>
                <a:cs typeface="+mn-cs"/>
              </a:rPr>
              <a:t>+ All-solid-state lithium-ion batteries (ASSLBs) have emerged as a promising solution to meet these requirements. Among various anode candidates, lithium metal exhibits the highest theoretical capacity, which is approximately ten times greater than that of conventional graphite anodes. However, the practical application of lithium metal anodes remains challenging due to their poor stability. Issues such as dendrite growth, unstable solid electrolyte interphase (SEI), dead lithium formation, void generation, and significant volume changes severely limit their performance and safety</a:t>
            </a:r>
          </a:p>
          <a:p>
            <a:r>
              <a:rPr lang="en-US" sz="1200" kern="1200" dirty="0">
                <a:solidFill>
                  <a:schemeClr val="tx1"/>
                </a:solidFill>
                <a:effectLst/>
                <a:latin typeface="+mn-lt"/>
                <a:ea typeface="+mn-ea"/>
                <a:cs typeface="+mn-cs"/>
              </a:rPr>
              <a:t>+ Therefore, stabilizing the anode is crucial for improving the performance of solid-state lithium batteries. In this regard, lithium diffusion plays a critical role, as it strongly influences the structural stability and electrochemical behavior of the anode.</a:t>
            </a:r>
            <a:endParaRPr lang="en-US" dirty="0"/>
          </a:p>
        </p:txBody>
      </p:sp>
      <p:sp>
        <p:nvSpPr>
          <p:cNvPr id="4" name="Slide Number Placeholder 3"/>
          <p:cNvSpPr>
            <a:spLocks noGrp="1"/>
          </p:cNvSpPr>
          <p:nvPr>
            <p:ph type="sldNum" sz="quarter" idx="5"/>
          </p:nvPr>
        </p:nvSpPr>
        <p:spPr/>
        <p:txBody>
          <a:bodyPr/>
          <a:lstStyle/>
          <a:p>
            <a:fld id="{1EFA7215-D703-43C1-B045-FD5007B958B2}" type="slidenum">
              <a:rPr lang="en-US" smtClean="0"/>
              <a:t>3</a:t>
            </a:fld>
            <a:endParaRPr lang="en-US"/>
          </a:p>
        </p:txBody>
      </p:sp>
    </p:spTree>
    <p:extLst>
      <p:ext uri="{BB962C8B-B14F-4D97-AF65-F5344CB8AC3E}">
        <p14:creationId xmlns:p14="http://schemas.microsoft.com/office/powerpoint/2010/main" val="325598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t>Interface instability causes problems with lithium metal batteries such as dendrite, void, dead Li, etc.</a:t>
            </a:r>
          </a:p>
          <a:p>
            <a:pPr marL="285750" indent="-285750">
              <a:buFont typeface="Arial" panose="020B0604020202020204" pitchFamily="34" charset="0"/>
              <a:buChar char="•"/>
            </a:pPr>
            <a:r>
              <a:rPr lang="en-US" dirty="0"/>
              <a:t>Li alloying is a useful solution to increase interface stability.</a:t>
            </a:r>
          </a:p>
        </p:txBody>
      </p:sp>
      <p:sp>
        <p:nvSpPr>
          <p:cNvPr id="4" name="Slide Number Placeholder 3"/>
          <p:cNvSpPr>
            <a:spLocks noGrp="1"/>
          </p:cNvSpPr>
          <p:nvPr>
            <p:ph type="sldNum" sz="quarter" idx="5"/>
          </p:nvPr>
        </p:nvSpPr>
        <p:spPr/>
        <p:txBody>
          <a:bodyPr/>
          <a:lstStyle/>
          <a:p>
            <a:fld id="{1EFA7215-D703-43C1-B045-FD5007B958B2}" type="slidenum">
              <a:rPr lang="en-US" smtClean="0"/>
              <a:t>4</a:t>
            </a:fld>
            <a:endParaRPr lang="en-US"/>
          </a:p>
        </p:txBody>
      </p:sp>
    </p:spTree>
    <p:extLst>
      <p:ext uri="{BB962C8B-B14F-4D97-AF65-F5344CB8AC3E}">
        <p14:creationId xmlns:p14="http://schemas.microsoft.com/office/powerpoint/2010/main" val="1009919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Li-Al: excellent mechanical properties, Li–Al alloy shows the highest compressive strength among all</a:t>
            </a:r>
          </a:p>
          <a:p>
            <a:r>
              <a:rPr lang="en-US" dirty="0"/>
              <a:t>the alloys</a:t>
            </a:r>
          </a:p>
          <a:p>
            <a:r>
              <a:rPr lang="en-US" dirty="0"/>
              <a:t>Ex</a:t>
            </a:r>
          </a:p>
        </p:txBody>
      </p:sp>
      <p:sp>
        <p:nvSpPr>
          <p:cNvPr id="4" name="Slide Number Placeholder 3"/>
          <p:cNvSpPr>
            <a:spLocks noGrp="1"/>
          </p:cNvSpPr>
          <p:nvPr>
            <p:ph type="sldNum" sz="quarter" idx="5"/>
          </p:nvPr>
        </p:nvSpPr>
        <p:spPr/>
        <p:txBody>
          <a:bodyPr/>
          <a:lstStyle/>
          <a:p>
            <a:fld id="{1EFA7215-D703-43C1-B045-FD5007B958B2}" type="slidenum">
              <a:rPr lang="en-US" smtClean="0"/>
              <a:t>5</a:t>
            </a:fld>
            <a:endParaRPr lang="en-US"/>
          </a:p>
        </p:txBody>
      </p:sp>
    </p:spTree>
    <p:extLst>
      <p:ext uri="{BB962C8B-B14F-4D97-AF65-F5344CB8AC3E}">
        <p14:creationId xmlns:p14="http://schemas.microsoft.com/office/powerpoint/2010/main" val="2851637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FA7215-D703-43C1-B045-FD5007B958B2}" type="slidenum">
              <a:rPr lang="en-US" smtClean="0"/>
              <a:t>7</a:t>
            </a:fld>
            <a:endParaRPr lang="en-US"/>
          </a:p>
        </p:txBody>
      </p:sp>
    </p:spTree>
    <p:extLst>
      <p:ext uri="{BB962C8B-B14F-4D97-AF65-F5344CB8AC3E}">
        <p14:creationId xmlns:p14="http://schemas.microsoft.com/office/powerpoint/2010/main" val="1895840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FA7215-D703-43C1-B045-FD5007B958B2}" type="slidenum">
              <a:rPr lang="en-US" smtClean="0"/>
              <a:t>8</a:t>
            </a:fld>
            <a:endParaRPr lang="en-US"/>
          </a:p>
        </p:txBody>
      </p:sp>
    </p:spTree>
    <p:extLst>
      <p:ext uri="{BB962C8B-B14F-4D97-AF65-F5344CB8AC3E}">
        <p14:creationId xmlns:p14="http://schemas.microsoft.com/office/powerpoint/2010/main" val="2221957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FA7215-D703-43C1-B045-FD5007B958B2}" type="slidenum">
              <a:rPr lang="en-US" smtClean="0"/>
              <a:t>9</a:t>
            </a:fld>
            <a:endParaRPr lang="en-US"/>
          </a:p>
        </p:txBody>
      </p:sp>
    </p:spTree>
    <p:extLst>
      <p:ext uri="{BB962C8B-B14F-4D97-AF65-F5344CB8AC3E}">
        <p14:creationId xmlns:p14="http://schemas.microsoft.com/office/powerpoint/2010/main" val="185247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FA7215-D703-43C1-B045-FD5007B958B2}" type="slidenum">
              <a:rPr lang="en-US" smtClean="0"/>
              <a:t>14</a:t>
            </a:fld>
            <a:endParaRPr lang="en-US"/>
          </a:p>
        </p:txBody>
      </p:sp>
    </p:spTree>
    <p:extLst>
      <p:ext uri="{BB962C8B-B14F-4D97-AF65-F5344CB8AC3E}">
        <p14:creationId xmlns:p14="http://schemas.microsoft.com/office/powerpoint/2010/main" val="2885743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827A4-FC88-9689-E2DA-75CD788253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AB93C7A-A9A9-F2AC-CA33-62BBAB576C85}"/>
              </a:ext>
            </a:extLst>
          </p:cNvPr>
          <p:cNvSpPr>
            <a:spLocks noGrp="1"/>
          </p:cNvSpPr>
          <p:nvPr>
            <p:ph type="subTitle" idx="1"/>
          </p:nvPr>
        </p:nvSpPr>
        <p:spPr>
          <a:xfrm>
            <a:off x="1524000" y="3602038"/>
            <a:ext cx="9144000" cy="1655762"/>
          </a:xfrm>
        </p:spPr>
        <p:txBody>
          <a:bodyPr/>
          <a:lstStyle>
            <a:lvl1pPr marL="0" indent="0" algn="ctr">
              <a:buNone/>
              <a:defRPr sz="2400"/>
            </a:lvl1pPr>
            <a:lvl2pPr marL="457167" indent="0" algn="ctr">
              <a:buNone/>
              <a:defRPr sz="2000"/>
            </a:lvl2pPr>
            <a:lvl3pPr marL="914332" indent="0" algn="ctr">
              <a:buNone/>
              <a:defRPr sz="1800"/>
            </a:lvl3pPr>
            <a:lvl4pPr marL="1371498" indent="0" algn="ctr">
              <a:buNone/>
              <a:defRPr sz="1600"/>
            </a:lvl4pPr>
            <a:lvl5pPr marL="1828664" indent="0" algn="ctr">
              <a:buNone/>
              <a:defRPr sz="1600"/>
            </a:lvl5pPr>
            <a:lvl6pPr marL="2285830" indent="0" algn="ctr">
              <a:buNone/>
              <a:defRPr sz="1600"/>
            </a:lvl6pPr>
            <a:lvl7pPr marL="2742994" indent="0" algn="ctr">
              <a:buNone/>
              <a:defRPr sz="1600"/>
            </a:lvl7pPr>
            <a:lvl8pPr marL="3200160" indent="0" algn="ctr">
              <a:buNone/>
              <a:defRPr sz="1600"/>
            </a:lvl8pPr>
            <a:lvl9pPr marL="3657327"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A8913BE-68AA-9993-ED7C-782471A7165F}"/>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5" name="Footer Placeholder 4">
            <a:extLst>
              <a:ext uri="{FF2B5EF4-FFF2-40B4-BE49-F238E27FC236}">
                <a16:creationId xmlns:a16="http://schemas.microsoft.com/office/drawing/2014/main" id="{C0010F07-1906-394F-E5FA-356DAD84B9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4469C7-6B24-6CCE-BB72-1A7986D7FC56}"/>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3263210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202FC-799E-A451-3EF3-94D8194057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90EDC6-CA38-8C48-289F-4265ECE4E5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1F155D-FDC6-07A8-2885-4A6EDF765B2C}"/>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5" name="Footer Placeholder 4">
            <a:extLst>
              <a:ext uri="{FF2B5EF4-FFF2-40B4-BE49-F238E27FC236}">
                <a16:creationId xmlns:a16="http://schemas.microsoft.com/office/drawing/2014/main" id="{09294273-28A6-6DAC-181A-E4001602EF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74158E-D899-E555-8A9A-ED4DD1DC46F3}"/>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3071761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338C83-4382-F685-0FC7-6A19178F9EA0}"/>
              </a:ext>
            </a:extLst>
          </p:cNvPr>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921594-02B8-D38E-122E-3ABE46468302}"/>
              </a:ext>
            </a:extLst>
          </p:cNvPr>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0B57FC-07C0-DD39-99C1-E8BF0050BBCC}"/>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5" name="Footer Placeholder 4">
            <a:extLst>
              <a:ext uri="{FF2B5EF4-FFF2-40B4-BE49-F238E27FC236}">
                <a16:creationId xmlns:a16="http://schemas.microsoft.com/office/drawing/2014/main" id="{C0AF9DCF-6BB1-B370-F0F6-637AC4C7B7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142683-C9CE-ECB7-3E3C-83E59C39AAC2}"/>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3227779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A6293-F807-8CBA-FBE2-BED74F1836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8E0D22-818D-4BF1-6D13-BEBBAA6599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4205AB-44B9-C602-D329-11F78B46BAF0}"/>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5" name="Footer Placeholder 4">
            <a:extLst>
              <a:ext uri="{FF2B5EF4-FFF2-40B4-BE49-F238E27FC236}">
                <a16:creationId xmlns:a16="http://schemas.microsoft.com/office/drawing/2014/main" id="{3DE42370-5017-E129-73B8-8F6553E83C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F8246D-A291-B8F3-36A5-EAAA6068D8D2}"/>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1272526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82649-1B4D-364D-770B-56248B6A6A09}"/>
              </a:ext>
            </a:extLst>
          </p:cNvPr>
          <p:cNvSpPr>
            <a:spLocks noGrp="1"/>
          </p:cNvSpPr>
          <p:nvPr>
            <p:ph type="title"/>
          </p:nvPr>
        </p:nvSpPr>
        <p:spPr>
          <a:xfrm>
            <a:off x="831851" y="1709744"/>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1D3EFD-A96E-5AE6-2653-2C3F264A7DBD}"/>
              </a:ext>
            </a:extLst>
          </p:cNvPr>
          <p:cNvSpPr>
            <a:spLocks noGrp="1"/>
          </p:cNvSpPr>
          <p:nvPr>
            <p:ph type="body" idx="1"/>
          </p:nvPr>
        </p:nvSpPr>
        <p:spPr>
          <a:xfrm>
            <a:off x="831851" y="4589469"/>
            <a:ext cx="10515600" cy="1500187"/>
          </a:xfr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AA6A03-435E-9171-9DE9-CD5F7AED9257}"/>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5" name="Footer Placeholder 4">
            <a:extLst>
              <a:ext uri="{FF2B5EF4-FFF2-40B4-BE49-F238E27FC236}">
                <a16:creationId xmlns:a16="http://schemas.microsoft.com/office/drawing/2014/main" id="{6E99168A-69C9-E03B-BDA2-C22A34A5D7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8BED21-88CF-4DAF-02AA-314A7637DEC8}"/>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1737581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2FFA6-5CFF-016D-D57E-4B448A7895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F22B6D-AF35-8794-C102-128046CA0A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6BF39E-F844-2083-F29E-3A11AC4561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F19497-F4D9-E6BC-F5CA-09FCC9D8C285}"/>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6" name="Footer Placeholder 5">
            <a:extLst>
              <a:ext uri="{FF2B5EF4-FFF2-40B4-BE49-F238E27FC236}">
                <a16:creationId xmlns:a16="http://schemas.microsoft.com/office/drawing/2014/main" id="{A9CB44C1-FCB9-67C7-0C9D-5BD8ADE9ED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C32506-DB77-D1D5-A824-8DD5B4FAB0AC}"/>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1497154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EAAA9-1B9A-9EF3-8A86-CD5A3EA1B920}"/>
              </a:ext>
            </a:extLst>
          </p:cNvPr>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466F514-4DD0-CDB5-3991-C06A0A2BBCB3}"/>
              </a:ext>
            </a:extLst>
          </p:cNvPr>
          <p:cNvSpPr>
            <a:spLocks noGrp="1"/>
          </p:cNvSpPr>
          <p:nvPr>
            <p:ph type="body" idx="1"/>
          </p:nvPr>
        </p:nvSpPr>
        <p:spPr>
          <a:xfrm>
            <a:off x="839789" y="1681163"/>
            <a:ext cx="5157787" cy="82391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F7ABC2-20CE-102D-BFBE-1B70CD628DEC}"/>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AB6ABD-96E6-B782-BBBF-C60A4AE728D4}"/>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D32FAB-34A2-C0F1-1A18-060E29599DA1}"/>
              </a:ext>
            </a:extLst>
          </p:cNvPr>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0DFDF9-7649-284B-C37B-415518621749}"/>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8" name="Footer Placeholder 7">
            <a:extLst>
              <a:ext uri="{FF2B5EF4-FFF2-40B4-BE49-F238E27FC236}">
                <a16:creationId xmlns:a16="http://schemas.microsoft.com/office/drawing/2014/main" id="{2DDC310A-A088-DA61-8139-FE3C28A7BAF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16CAF1C-1678-A585-DCB6-F305679374D8}"/>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142469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7034-1273-6271-E58B-8006889762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6D1EC5-4056-1186-B163-B2170D32E7EB}"/>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4" name="Footer Placeholder 3">
            <a:extLst>
              <a:ext uri="{FF2B5EF4-FFF2-40B4-BE49-F238E27FC236}">
                <a16:creationId xmlns:a16="http://schemas.microsoft.com/office/drawing/2014/main" id="{51278A3F-B034-9966-DAB4-3C3B5FD5A7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60370E5-41C8-2731-A556-795B4D1B673F}"/>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3151138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DCC0F4-A947-9D16-E79B-A4D58BCC1373}"/>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3" name="Footer Placeholder 2">
            <a:extLst>
              <a:ext uri="{FF2B5EF4-FFF2-40B4-BE49-F238E27FC236}">
                <a16:creationId xmlns:a16="http://schemas.microsoft.com/office/drawing/2014/main" id="{D9601335-6D42-232F-9B47-35B25EDC18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E3E9C4-ECDF-5E78-CB86-8624AFE57968}"/>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4279427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B18ED-B426-28E3-D42F-E18FB9C5F2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409CEEA-7D02-B5D2-C16C-97FBF5122F58}"/>
              </a:ext>
            </a:extLst>
          </p:cNvPr>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60AAEF-D95F-5A85-73C9-AAA29BDD9C7F}"/>
              </a:ext>
            </a:extLst>
          </p:cNvPr>
          <p:cNvSpPr>
            <a:spLocks noGrp="1"/>
          </p:cNvSpPr>
          <p:nvPr>
            <p:ph type="body" sz="half" idx="2"/>
          </p:nvPr>
        </p:nvSpPr>
        <p:spPr>
          <a:xfrm>
            <a:off x="839788" y="2057400"/>
            <a:ext cx="3932237" cy="3811588"/>
          </a:xfr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E9C759-C111-BBF0-7B03-3430FDA68A97}"/>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6" name="Footer Placeholder 5">
            <a:extLst>
              <a:ext uri="{FF2B5EF4-FFF2-40B4-BE49-F238E27FC236}">
                <a16:creationId xmlns:a16="http://schemas.microsoft.com/office/drawing/2014/main" id="{37A9D55C-E5A7-F656-BCCA-9FC74C9738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4B6147-555F-4014-669E-4F13DCCE1C6D}"/>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326034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4A935-0F6D-C679-07B0-145962780B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0C130CB-1327-8003-0318-4E07D5C6F65D}"/>
              </a:ext>
            </a:extLst>
          </p:cNvPr>
          <p:cNvSpPr>
            <a:spLocks noGrp="1"/>
          </p:cNvSpPr>
          <p:nvPr>
            <p:ph type="pic" idx="1"/>
          </p:nvPr>
        </p:nvSpPr>
        <p:spPr>
          <a:xfrm>
            <a:off x="5183188" y="987431"/>
            <a:ext cx="6172200" cy="4873625"/>
          </a:xfrm>
        </p:spPr>
        <p:txBody>
          <a:bodyPr/>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endParaRPr lang="en-US"/>
          </a:p>
        </p:txBody>
      </p:sp>
      <p:sp>
        <p:nvSpPr>
          <p:cNvPr id="4" name="Text Placeholder 3">
            <a:extLst>
              <a:ext uri="{FF2B5EF4-FFF2-40B4-BE49-F238E27FC236}">
                <a16:creationId xmlns:a16="http://schemas.microsoft.com/office/drawing/2014/main" id="{2049F0C7-D1A6-21C1-4C1E-70643F13D685}"/>
              </a:ext>
            </a:extLst>
          </p:cNvPr>
          <p:cNvSpPr>
            <a:spLocks noGrp="1"/>
          </p:cNvSpPr>
          <p:nvPr>
            <p:ph type="body" sz="half" idx="2"/>
          </p:nvPr>
        </p:nvSpPr>
        <p:spPr>
          <a:xfrm>
            <a:off x="839788" y="2057400"/>
            <a:ext cx="3932237" cy="3811588"/>
          </a:xfr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09A5A6-F7CD-724C-CE4D-6B1935550E20}"/>
              </a:ext>
            </a:extLst>
          </p:cNvPr>
          <p:cNvSpPr>
            <a:spLocks noGrp="1"/>
          </p:cNvSpPr>
          <p:nvPr>
            <p:ph type="dt" sz="half" idx="10"/>
          </p:nvPr>
        </p:nvSpPr>
        <p:spPr/>
        <p:txBody>
          <a:bodyPr/>
          <a:lstStyle/>
          <a:p>
            <a:fld id="{7B14A9A4-8E52-4316-BAAC-70F942B9C3A5}" type="datetimeFigureOut">
              <a:rPr lang="en-US" smtClean="0"/>
              <a:t>6/21/2026</a:t>
            </a:fld>
            <a:endParaRPr lang="en-US"/>
          </a:p>
        </p:txBody>
      </p:sp>
      <p:sp>
        <p:nvSpPr>
          <p:cNvPr id="6" name="Footer Placeholder 5">
            <a:extLst>
              <a:ext uri="{FF2B5EF4-FFF2-40B4-BE49-F238E27FC236}">
                <a16:creationId xmlns:a16="http://schemas.microsoft.com/office/drawing/2014/main" id="{D5BCA016-82D1-10A8-F38C-3A02A86E25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AB9153-777E-380B-F697-8FC077DA2B51}"/>
              </a:ext>
            </a:extLst>
          </p:cNvPr>
          <p:cNvSpPr>
            <a:spLocks noGrp="1"/>
          </p:cNvSpPr>
          <p:nvPr>
            <p:ph type="sldNum" sz="quarter" idx="12"/>
          </p:nvPr>
        </p:nvSpPr>
        <p:spPr/>
        <p:txBody>
          <a:bodyPr/>
          <a:lstStyle/>
          <a:p>
            <a:fld id="{0CF7A0DF-0BF0-413C-8794-2B6887B78ECE}" type="slidenum">
              <a:rPr lang="en-US" smtClean="0"/>
              <a:t>‹#›</a:t>
            </a:fld>
            <a:endParaRPr lang="en-US"/>
          </a:p>
        </p:txBody>
      </p:sp>
    </p:spTree>
    <p:extLst>
      <p:ext uri="{BB962C8B-B14F-4D97-AF65-F5344CB8AC3E}">
        <p14:creationId xmlns:p14="http://schemas.microsoft.com/office/powerpoint/2010/main" val="230568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C89694-DCD8-EF90-C859-6A5F2EAEFFB9}"/>
              </a:ext>
            </a:extLst>
          </p:cNvPr>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58F1D65-B7DA-ECCC-B7AA-29064D4F6D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ED8B78-2038-D6B4-AF0B-C277DA8265B4}"/>
              </a:ext>
            </a:extLst>
          </p:cNvPr>
          <p:cNvSpPr>
            <a:spLocks noGrp="1"/>
          </p:cNvSpPr>
          <p:nvPr>
            <p:ph type="dt" sz="half" idx="2"/>
          </p:nvPr>
        </p:nvSpPr>
        <p:spPr>
          <a:xfrm>
            <a:off x="838200"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14A9A4-8E52-4316-BAAC-70F942B9C3A5}" type="datetimeFigureOut">
              <a:rPr lang="en-US" smtClean="0"/>
              <a:t>6/21/2026</a:t>
            </a:fld>
            <a:endParaRPr lang="en-US"/>
          </a:p>
        </p:txBody>
      </p:sp>
      <p:sp>
        <p:nvSpPr>
          <p:cNvPr id="5" name="Footer Placeholder 4">
            <a:extLst>
              <a:ext uri="{FF2B5EF4-FFF2-40B4-BE49-F238E27FC236}">
                <a16:creationId xmlns:a16="http://schemas.microsoft.com/office/drawing/2014/main" id="{392A13D0-4E24-E6A8-E816-9DA724CB408D}"/>
              </a:ext>
            </a:extLst>
          </p:cNvPr>
          <p:cNvSpPr>
            <a:spLocks noGrp="1"/>
          </p:cNvSpPr>
          <p:nvPr>
            <p:ph type="ftr" sz="quarter" idx="3"/>
          </p:nvPr>
        </p:nvSpPr>
        <p:spPr>
          <a:xfrm>
            <a:off x="4038600"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9B44AD-AEFD-B17D-59F2-0DA9A920D28A}"/>
              </a:ext>
            </a:extLst>
          </p:cNvPr>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F7A0DF-0BF0-413C-8794-2B6887B78ECE}" type="slidenum">
              <a:rPr lang="en-US" smtClean="0"/>
              <a:t>‹#›</a:t>
            </a:fld>
            <a:endParaRPr lang="en-US"/>
          </a:p>
        </p:txBody>
      </p:sp>
    </p:spTree>
    <p:extLst>
      <p:ext uri="{BB962C8B-B14F-4D97-AF65-F5344CB8AC3E}">
        <p14:creationId xmlns:p14="http://schemas.microsoft.com/office/powerpoint/2010/main" val="576589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3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image" Target="../media/image30.png"/><Relationship Id="rId7" Type="http://schemas.openxmlformats.org/officeDocument/2006/relationships/oleObject" Target="../embeddings/oleObject5.bin"/><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5.wmf"/><Relationship Id="rId4" Type="http://schemas.openxmlformats.org/officeDocument/2006/relationships/image" Target="../media/image31.png"/><Relationship Id="rId9"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image" Target="../media/image4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9.wmf"/><Relationship Id="rId7" Type="http://schemas.openxmlformats.org/officeDocument/2006/relationships/oleObject" Target="../embeddings/oleObject3.bin"/><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wmf"/><Relationship Id="rId10" Type="http://schemas.openxmlformats.org/officeDocument/2006/relationships/image" Target="../media/image13.wmf"/><Relationship Id="rId4" Type="http://schemas.openxmlformats.org/officeDocument/2006/relationships/oleObject" Target="../embeddings/oleObject2.bin"/><Relationship Id="rId9"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289EAB4-DC6F-DB1C-CD74-15B17B092895}"/>
              </a:ext>
            </a:extLst>
          </p:cNvPr>
          <p:cNvPicPr>
            <a:picLocks noChangeAspect="1"/>
          </p:cNvPicPr>
          <p:nvPr/>
        </p:nvPicPr>
        <p:blipFill>
          <a:blip r:embed="rId3"/>
          <a:stretch>
            <a:fillRect/>
          </a:stretch>
        </p:blipFill>
        <p:spPr>
          <a:xfrm>
            <a:off x="368469" y="144059"/>
            <a:ext cx="2088493" cy="944588"/>
          </a:xfrm>
          <a:prstGeom prst="rect">
            <a:avLst/>
          </a:prstGeom>
        </p:spPr>
      </p:pic>
      <p:pic>
        <p:nvPicPr>
          <p:cNvPr id="8" name="Picture 7">
            <a:extLst>
              <a:ext uri="{FF2B5EF4-FFF2-40B4-BE49-F238E27FC236}">
                <a16:creationId xmlns:a16="http://schemas.microsoft.com/office/drawing/2014/main" id="{9C09E893-4682-E0B1-61B7-586849817476}"/>
              </a:ext>
            </a:extLst>
          </p:cNvPr>
          <p:cNvPicPr>
            <a:picLocks noChangeAspect="1"/>
          </p:cNvPicPr>
          <p:nvPr/>
        </p:nvPicPr>
        <p:blipFill>
          <a:blip r:embed="rId4"/>
          <a:stretch>
            <a:fillRect/>
          </a:stretch>
        </p:blipFill>
        <p:spPr>
          <a:xfrm>
            <a:off x="2576571" y="178870"/>
            <a:ext cx="1367135" cy="874967"/>
          </a:xfrm>
          <a:prstGeom prst="rect">
            <a:avLst/>
          </a:prstGeom>
        </p:spPr>
      </p:pic>
      <p:sp>
        <p:nvSpPr>
          <p:cNvPr id="14" name="TextBox 13">
            <a:extLst>
              <a:ext uri="{FF2B5EF4-FFF2-40B4-BE49-F238E27FC236}">
                <a16:creationId xmlns:a16="http://schemas.microsoft.com/office/drawing/2014/main" id="{6D41D172-5778-6C8B-8C01-C3C47489B8EE}"/>
              </a:ext>
            </a:extLst>
          </p:cNvPr>
          <p:cNvSpPr txBox="1"/>
          <p:nvPr/>
        </p:nvSpPr>
        <p:spPr>
          <a:xfrm>
            <a:off x="3066131" y="6420113"/>
            <a:ext cx="6096000" cy="353943"/>
          </a:xfrm>
          <a:prstGeom prst="rect">
            <a:avLst/>
          </a:prstGeom>
          <a:noFill/>
        </p:spPr>
        <p:txBody>
          <a:bodyPr wrap="square" rtlCol="0">
            <a:spAutoFit/>
          </a:bodyPr>
          <a:lstStyle/>
          <a:p>
            <a:pPr algn="ctr"/>
            <a:r>
              <a:rPr lang="en-US" sz="1700" dirty="0">
                <a:latin typeface="Arial" panose="020B0604020202020204" pitchFamily="34" charset="0"/>
                <a:cs typeface="Arial" panose="020B0604020202020204" pitchFamily="34" charset="0"/>
              </a:rPr>
              <a:t>Ottawa, 2026/6</a:t>
            </a:r>
          </a:p>
        </p:txBody>
      </p:sp>
      <p:sp>
        <p:nvSpPr>
          <p:cNvPr id="3" name="TextBox 2">
            <a:extLst>
              <a:ext uri="{FF2B5EF4-FFF2-40B4-BE49-F238E27FC236}">
                <a16:creationId xmlns:a16="http://schemas.microsoft.com/office/drawing/2014/main" id="{2648C1F9-C411-0B60-0925-49DB3657CCBB}"/>
              </a:ext>
            </a:extLst>
          </p:cNvPr>
          <p:cNvSpPr txBox="1"/>
          <p:nvPr/>
        </p:nvSpPr>
        <p:spPr>
          <a:xfrm>
            <a:off x="5527206" y="4207246"/>
            <a:ext cx="3727620"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Co-author</a:t>
            </a:r>
          </a:p>
        </p:txBody>
      </p:sp>
      <p:sp>
        <p:nvSpPr>
          <p:cNvPr id="9" name="TextBox 8">
            <a:extLst>
              <a:ext uri="{FF2B5EF4-FFF2-40B4-BE49-F238E27FC236}">
                <a16:creationId xmlns:a16="http://schemas.microsoft.com/office/drawing/2014/main" id="{5023DC00-AB5B-0354-61CE-4011AC6D9DC2}"/>
              </a:ext>
            </a:extLst>
          </p:cNvPr>
          <p:cNvSpPr txBox="1"/>
          <p:nvPr/>
        </p:nvSpPr>
        <p:spPr>
          <a:xfrm>
            <a:off x="4382096" y="3413069"/>
            <a:ext cx="3727620"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Hoan Tran-Van</a:t>
            </a:r>
            <a:r>
              <a:rPr lang="en-US" baseline="30000" dirty="0">
                <a:latin typeface="Arial" panose="020B0604020202020204" pitchFamily="34" charset="0"/>
                <a:cs typeface="Arial" panose="020B0604020202020204" pitchFamily="34" charset="0"/>
              </a:rPr>
              <a:t>1</a:t>
            </a:r>
            <a:endParaRPr lang="en-US" dirty="0">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4199E2F4-13EB-B15E-3F85-65773E77485E}"/>
              </a:ext>
            </a:extLst>
          </p:cNvPr>
          <p:cNvSpPr/>
          <p:nvPr/>
        </p:nvSpPr>
        <p:spPr>
          <a:xfrm>
            <a:off x="2088764" y="2123836"/>
            <a:ext cx="8624931" cy="1053836"/>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25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533E95C-AC01-EFD9-3D63-6F95BC145164}"/>
              </a:ext>
            </a:extLst>
          </p:cNvPr>
          <p:cNvSpPr txBox="1"/>
          <p:nvPr/>
        </p:nvSpPr>
        <p:spPr>
          <a:xfrm>
            <a:off x="2205123" y="2225483"/>
            <a:ext cx="8015331" cy="800219"/>
          </a:xfrm>
          <a:prstGeom prst="rect">
            <a:avLst/>
          </a:prstGeom>
          <a:noFill/>
        </p:spPr>
        <p:txBody>
          <a:bodyPr wrap="square" rtlCol="0">
            <a:spAutoFit/>
          </a:bodyPr>
          <a:lstStyle/>
          <a:p>
            <a:pPr algn="ctr"/>
            <a:r>
              <a:rPr lang="en-US" sz="2300" dirty="0">
                <a:latin typeface="Helvetica" panose="020B0604020202020204" pitchFamily="34" charset="0"/>
                <a:cs typeface="Helvetica" panose="020B0604020202020204" pitchFamily="34" charset="0"/>
              </a:rPr>
              <a:t>Study of Li-ion diffusion in Li-Mg, Li-Zn, and Li-Sn alloys using transition path sampling in MLACS</a:t>
            </a:r>
          </a:p>
        </p:txBody>
      </p:sp>
      <p:sp>
        <p:nvSpPr>
          <p:cNvPr id="24" name="TextBox 23">
            <a:extLst>
              <a:ext uri="{FF2B5EF4-FFF2-40B4-BE49-F238E27FC236}">
                <a16:creationId xmlns:a16="http://schemas.microsoft.com/office/drawing/2014/main" id="{2100C662-E438-73AE-F534-4547C2A49B09}"/>
              </a:ext>
            </a:extLst>
          </p:cNvPr>
          <p:cNvSpPr txBox="1"/>
          <p:nvPr/>
        </p:nvSpPr>
        <p:spPr>
          <a:xfrm>
            <a:off x="2877007" y="5464064"/>
            <a:ext cx="7343447" cy="738664"/>
          </a:xfrm>
          <a:prstGeom prst="rect">
            <a:avLst/>
          </a:prstGeom>
          <a:noFill/>
        </p:spPr>
        <p:txBody>
          <a:bodyPr wrap="square" rtlCol="0">
            <a:spAutoFit/>
          </a:bodyPr>
          <a:lstStyle/>
          <a:p>
            <a:pPr algn="just"/>
            <a:r>
              <a:rPr lang="en-US" sz="1400" baseline="30000" dirty="0">
                <a:latin typeface="Arial" panose="020B0604020202020204" pitchFamily="34" charset="0"/>
                <a:cs typeface="Arial" panose="020B0604020202020204" pitchFamily="34" charset="0"/>
              </a:rPr>
              <a:t>1</a:t>
            </a:r>
            <a:r>
              <a:rPr lang="fr-FR" sz="1400" dirty="0">
                <a:latin typeface="Arial" panose="020B0604020202020204" pitchFamily="34" charset="0"/>
                <a:cs typeface="Arial" panose="020B0604020202020204" pitchFamily="34" charset="0"/>
              </a:rPr>
              <a:t>Département de Chimie, Biochimie et Physique, Institut de Recherche sur l’Hydrogène, Université du Québec à Trois-Rivières, Trois-Rivières, Québec, Canada</a:t>
            </a:r>
          </a:p>
          <a:p>
            <a:pPr algn="just"/>
            <a:r>
              <a:rPr lang="en-US" sz="1400" baseline="30000" dirty="0">
                <a:latin typeface="Arial" panose="020B0604020202020204" pitchFamily="34" charset="0"/>
                <a:cs typeface="Arial" panose="020B0604020202020204" pitchFamily="34" charset="0"/>
              </a:rPr>
              <a:t>2</a:t>
            </a:r>
            <a:r>
              <a:rPr lang="en-US" sz="1400" dirty="0">
                <a:latin typeface="Arial" panose="020B0604020202020204" pitchFamily="34" charset="0"/>
                <a:cs typeface="Arial" panose="020B0604020202020204" pitchFamily="34" charset="0"/>
              </a:rPr>
              <a:t>INRS-UQTR Joint Research Unit in Materials and Technologies for Energy Transition</a:t>
            </a:r>
          </a:p>
        </p:txBody>
      </p:sp>
      <p:sp>
        <p:nvSpPr>
          <p:cNvPr id="25" name="TextBox 24">
            <a:extLst>
              <a:ext uri="{FF2B5EF4-FFF2-40B4-BE49-F238E27FC236}">
                <a16:creationId xmlns:a16="http://schemas.microsoft.com/office/drawing/2014/main" id="{1A071BE6-E6D3-6807-1A9A-9800CEFAE18E}"/>
              </a:ext>
            </a:extLst>
          </p:cNvPr>
          <p:cNvSpPr txBox="1"/>
          <p:nvPr/>
        </p:nvSpPr>
        <p:spPr>
          <a:xfrm>
            <a:off x="5102407" y="4554181"/>
            <a:ext cx="3727620"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Prof. Gabriel Antonius</a:t>
            </a:r>
            <a:r>
              <a:rPr lang="en-US" baseline="30000" dirty="0">
                <a:latin typeface="Arial" panose="020B0604020202020204" pitchFamily="34" charset="0"/>
                <a:cs typeface="Arial" panose="020B0604020202020204" pitchFamily="34" charset="0"/>
              </a:rPr>
              <a:t>1</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Prof. François Allard</a:t>
            </a:r>
            <a:r>
              <a:rPr lang="en-US" baseline="30000" dirty="0">
                <a:latin typeface="Arial" panose="020B0604020202020204" pitchFamily="34" charset="0"/>
                <a:cs typeface="Arial" panose="020B0604020202020204" pitchFamily="34" charset="0"/>
              </a:rPr>
              <a:t>1,2</a:t>
            </a:r>
            <a:endParaRPr lang="en-US"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FE709AE-9C55-F9AD-AD69-B05568F9A50E}"/>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1</a:t>
            </a:r>
          </a:p>
        </p:txBody>
      </p:sp>
      <p:pic>
        <p:nvPicPr>
          <p:cNvPr id="5" name="Picture 4">
            <a:extLst>
              <a:ext uri="{FF2B5EF4-FFF2-40B4-BE49-F238E27FC236}">
                <a16:creationId xmlns:a16="http://schemas.microsoft.com/office/drawing/2014/main" id="{6832AE2D-34CF-3AF7-96EB-7402C3FA098F}"/>
              </a:ext>
            </a:extLst>
          </p:cNvPr>
          <p:cNvPicPr>
            <a:picLocks noChangeAspect="1"/>
          </p:cNvPicPr>
          <p:nvPr/>
        </p:nvPicPr>
        <p:blipFill>
          <a:blip r:embed="rId5"/>
          <a:stretch>
            <a:fillRect/>
          </a:stretch>
        </p:blipFill>
        <p:spPr>
          <a:xfrm>
            <a:off x="4276218" y="74834"/>
            <a:ext cx="1116235" cy="1053837"/>
          </a:xfrm>
          <a:prstGeom prst="rect">
            <a:avLst/>
          </a:prstGeom>
        </p:spPr>
      </p:pic>
    </p:spTree>
    <p:extLst>
      <p:ext uri="{BB962C8B-B14F-4D97-AF65-F5344CB8AC3E}">
        <p14:creationId xmlns:p14="http://schemas.microsoft.com/office/powerpoint/2010/main" val="3928823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D7D7D61-7B24-C902-D134-EADEDA2704A8}"/>
              </a:ext>
            </a:extLst>
          </p:cNvPr>
          <p:cNvSpPr txBox="1"/>
          <p:nvPr/>
        </p:nvSpPr>
        <p:spPr>
          <a:xfrm>
            <a:off x="0" y="18534"/>
            <a:ext cx="7093609" cy="430887"/>
          </a:xfrm>
          <a:prstGeom prst="rect">
            <a:avLst/>
          </a:prstGeom>
          <a:noFill/>
        </p:spPr>
        <p:txBody>
          <a:bodyPr wrap="none" rtlCol="0">
            <a:spAutoFit/>
          </a:bodyPr>
          <a:lstStyle/>
          <a:p>
            <a:r>
              <a:rPr lang="it-IT" sz="2200" b="1" dirty="0">
                <a:latin typeface="Arial" panose="020B0604020202020204" pitchFamily="34" charset="0"/>
                <a:cs typeface="Arial" panose="020B0604020202020204" pitchFamily="34" charset="0"/>
              </a:rPr>
              <a:t>5. </a:t>
            </a:r>
            <a:r>
              <a:rPr lang="en-US" sz="2200" b="1" dirty="0">
                <a:latin typeface="Arial" panose="020B0604020202020204" pitchFamily="34" charset="0"/>
                <a:cs typeface="Arial" panose="020B0604020202020204" pitchFamily="34" charset="0"/>
              </a:rPr>
              <a:t>Comparative analysis of Li-ion migration barriers</a:t>
            </a:r>
          </a:p>
        </p:txBody>
      </p:sp>
      <p:cxnSp>
        <p:nvCxnSpPr>
          <p:cNvPr id="5" name="Straight Connector 4">
            <a:extLst>
              <a:ext uri="{FF2B5EF4-FFF2-40B4-BE49-F238E27FC236}">
                <a16:creationId xmlns:a16="http://schemas.microsoft.com/office/drawing/2014/main" id="{61323682-5715-0160-9695-9997EEE9DDB1}"/>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 name="TextBox 5">
            <a:extLst>
              <a:ext uri="{FF2B5EF4-FFF2-40B4-BE49-F238E27FC236}">
                <a16:creationId xmlns:a16="http://schemas.microsoft.com/office/drawing/2014/main" id="{A06D80E3-63A2-FA4D-DDBA-D09068B6FE56}"/>
              </a:ext>
            </a:extLst>
          </p:cNvPr>
          <p:cNvSpPr txBox="1"/>
          <p:nvPr/>
        </p:nvSpPr>
        <p:spPr>
          <a:xfrm>
            <a:off x="183441" y="482244"/>
            <a:ext cx="7981827" cy="400110"/>
          </a:xfrm>
          <a:prstGeom prst="rect">
            <a:avLst/>
          </a:prstGeom>
          <a:noFill/>
        </p:spPr>
        <p:txBody>
          <a:bodyPr wrap="square" rtlCol="0">
            <a:spAutoFit/>
          </a:bodyPr>
          <a:lstStyle/>
          <a:p>
            <a:pPr marL="285730" indent="-285730" algn="just">
              <a:spcBef>
                <a:spcPts val="600"/>
              </a:spcBef>
              <a:buFont typeface="Wingdings" panose="05000000000000000000" pitchFamily="2" charset="2"/>
              <a:buChar char="q"/>
            </a:pPr>
            <a:r>
              <a:rPr lang="en-US" sz="2000" b="1" dirty="0">
                <a:latin typeface="Arial" panose="020B0604020202020204" pitchFamily="34" charset="0"/>
                <a:cs typeface="Arial" panose="020B0604020202020204" pitchFamily="34" charset="0"/>
              </a:rPr>
              <a:t>The Li effective migration barrier</a:t>
            </a:r>
          </a:p>
        </p:txBody>
      </p:sp>
      <p:sp>
        <p:nvSpPr>
          <p:cNvPr id="7" name="TextBox 6">
            <a:extLst>
              <a:ext uri="{FF2B5EF4-FFF2-40B4-BE49-F238E27FC236}">
                <a16:creationId xmlns:a16="http://schemas.microsoft.com/office/drawing/2014/main" id="{DD93DEE5-FA38-7487-2CC1-653BED237B74}"/>
              </a:ext>
            </a:extLst>
          </p:cNvPr>
          <p:cNvSpPr txBox="1"/>
          <p:nvPr/>
        </p:nvSpPr>
        <p:spPr>
          <a:xfrm>
            <a:off x="2591656" y="4894082"/>
            <a:ext cx="5855553" cy="615553"/>
          </a:xfrm>
          <a:prstGeom prst="rect">
            <a:avLst/>
          </a:prstGeom>
          <a:noFill/>
        </p:spPr>
        <p:txBody>
          <a:bodyPr wrap="square" rtlCol="0">
            <a:spAutoFit/>
          </a:bodyPr>
          <a:lstStyle/>
          <a:p>
            <a:pPr algn="ctr"/>
            <a:r>
              <a:rPr lang="en-US" sz="1700" i="1" dirty="0">
                <a:latin typeface="Arial" panose="020B0604020202020204" pitchFamily="34" charset="0"/>
                <a:cs typeface="Arial" panose="020B0604020202020204" pitchFamily="34" charset="0"/>
              </a:rPr>
              <a:t>Conventional cell structure of Li</a:t>
            </a:r>
            <a:r>
              <a:rPr lang="en-US" sz="1700" i="1" baseline="-25000" dirty="0">
                <a:latin typeface="Arial" panose="020B0604020202020204" pitchFamily="34" charset="0"/>
                <a:cs typeface="Arial" panose="020B0604020202020204" pitchFamily="34" charset="0"/>
              </a:rPr>
              <a:t>3</a:t>
            </a:r>
            <a:r>
              <a:rPr lang="en-US" sz="1700" i="1" dirty="0">
                <a:latin typeface="Arial" panose="020B0604020202020204" pitchFamily="34" charset="0"/>
                <a:cs typeface="Arial" panose="020B0604020202020204" pitchFamily="34" charset="0"/>
              </a:rPr>
              <a:t>Mg (Imm2) with vacancy formation energies and MEP from MLACS-NEB.</a:t>
            </a:r>
          </a:p>
        </p:txBody>
      </p:sp>
      <p:sp>
        <p:nvSpPr>
          <p:cNvPr id="8" name="Rectangle 7">
            <a:extLst>
              <a:ext uri="{FF2B5EF4-FFF2-40B4-BE49-F238E27FC236}">
                <a16:creationId xmlns:a16="http://schemas.microsoft.com/office/drawing/2014/main" id="{A5551CF7-E8A6-975A-90B9-81E80871BBD0}"/>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9" name="TextBox 8">
            <a:extLst>
              <a:ext uri="{FF2B5EF4-FFF2-40B4-BE49-F238E27FC236}">
                <a16:creationId xmlns:a16="http://schemas.microsoft.com/office/drawing/2014/main" id="{6418BBC8-A771-DAA0-17CD-152BD04552AC}"/>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10</a:t>
            </a:r>
          </a:p>
        </p:txBody>
      </p:sp>
      <p:sp>
        <p:nvSpPr>
          <p:cNvPr id="10" name="Rectangle 9">
            <a:extLst>
              <a:ext uri="{FF2B5EF4-FFF2-40B4-BE49-F238E27FC236}">
                <a16:creationId xmlns:a16="http://schemas.microsoft.com/office/drawing/2014/main" id="{8C5B4B30-0440-1F40-9978-CF6FC42413A0}"/>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C2DFFEB6-362C-5EF7-D0B5-0D359EC20E66}"/>
              </a:ext>
            </a:extLst>
          </p:cNvPr>
          <p:cNvSpPr txBox="1"/>
          <p:nvPr/>
        </p:nvSpPr>
        <p:spPr>
          <a:xfrm>
            <a:off x="8721240" y="2344474"/>
            <a:ext cx="2966263" cy="923330"/>
          </a:xfrm>
          <a:prstGeom prst="rect">
            <a:avLst/>
          </a:prstGeom>
          <a:noFill/>
        </p:spPr>
        <p:txBody>
          <a:bodyPr wrap="square" rtlCol="0">
            <a:spAutoFit/>
          </a:bodyPr>
          <a:lstStyle/>
          <a:p>
            <a:pPr marL="285730" indent="-285730">
              <a:spcBef>
                <a:spcPts val="600"/>
              </a:spcBef>
              <a:buFont typeface="Wingdings" panose="05000000000000000000" pitchFamily="2" charset="2"/>
              <a:buChar char="Ø"/>
            </a:pPr>
            <a:r>
              <a:rPr lang="en-US" dirty="0">
                <a:latin typeface="Arial" panose="020B0604020202020204" pitchFamily="34" charset="0"/>
                <a:cs typeface="Arial" panose="020B0604020202020204" pitchFamily="34" charset="0"/>
              </a:rPr>
              <a:t>Li transport prefers lowest-energy migration path</a:t>
            </a:r>
            <a:endParaRPr lang="en-US" b="1" dirty="0">
              <a:latin typeface="Arial" panose="020B0604020202020204" pitchFamily="34" charset="0"/>
              <a:cs typeface="Arial" panose="020B0604020202020204" pitchFamily="34" charset="0"/>
            </a:endParaRPr>
          </a:p>
        </p:txBody>
      </p:sp>
      <p:pic>
        <p:nvPicPr>
          <p:cNvPr id="17" name="Picture 16">
            <a:extLst>
              <a:ext uri="{FF2B5EF4-FFF2-40B4-BE49-F238E27FC236}">
                <a16:creationId xmlns:a16="http://schemas.microsoft.com/office/drawing/2014/main" id="{A323CEE0-27DB-3905-CB32-423FF19CAE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2173" y="1818398"/>
            <a:ext cx="3541193" cy="2939046"/>
          </a:xfrm>
          <a:prstGeom prst="rect">
            <a:avLst/>
          </a:prstGeom>
        </p:spPr>
      </p:pic>
      <p:pic>
        <p:nvPicPr>
          <p:cNvPr id="18" name="Picture 17">
            <a:extLst>
              <a:ext uri="{FF2B5EF4-FFF2-40B4-BE49-F238E27FC236}">
                <a16:creationId xmlns:a16="http://schemas.microsoft.com/office/drawing/2014/main" id="{CE4807FF-B1DB-0396-205F-131D2CE2CF09}"/>
              </a:ext>
            </a:extLst>
          </p:cNvPr>
          <p:cNvPicPr>
            <a:picLocks noChangeAspect="1"/>
          </p:cNvPicPr>
          <p:nvPr/>
        </p:nvPicPr>
        <p:blipFill>
          <a:blip r:embed="rId3"/>
          <a:stretch>
            <a:fillRect/>
          </a:stretch>
        </p:blipFill>
        <p:spPr>
          <a:xfrm>
            <a:off x="2727811" y="1692286"/>
            <a:ext cx="1696863" cy="2593501"/>
          </a:xfrm>
          <a:prstGeom prst="rect">
            <a:avLst/>
          </a:prstGeom>
        </p:spPr>
      </p:pic>
      <p:pic>
        <p:nvPicPr>
          <p:cNvPr id="19" name="Picture 18">
            <a:extLst>
              <a:ext uri="{FF2B5EF4-FFF2-40B4-BE49-F238E27FC236}">
                <a16:creationId xmlns:a16="http://schemas.microsoft.com/office/drawing/2014/main" id="{01B34CAF-5612-335F-DC6B-E609AACAFCFD}"/>
              </a:ext>
            </a:extLst>
          </p:cNvPr>
          <p:cNvPicPr>
            <a:picLocks noChangeAspect="1"/>
          </p:cNvPicPr>
          <p:nvPr/>
        </p:nvPicPr>
        <p:blipFill>
          <a:blip r:embed="rId4"/>
          <a:stretch>
            <a:fillRect/>
          </a:stretch>
        </p:blipFill>
        <p:spPr>
          <a:xfrm>
            <a:off x="2160841" y="3974704"/>
            <a:ext cx="613503" cy="519634"/>
          </a:xfrm>
          <a:prstGeom prst="rect">
            <a:avLst/>
          </a:prstGeom>
        </p:spPr>
      </p:pic>
      <p:sp>
        <p:nvSpPr>
          <p:cNvPr id="20" name="TextBox 19">
            <a:extLst>
              <a:ext uri="{FF2B5EF4-FFF2-40B4-BE49-F238E27FC236}">
                <a16:creationId xmlns:a16="http://schemas.microsoft.com/office/drawing/2014/main" id="{1B98E839-5D1D-3FFC-DDB0-E62174076586}"/>
              </a:ext>
            </a:extLst>
          </p:cNvPr>
          <p:cNvSpPr txBox="1"/>
          <p:nvPr/>
        </p:nvSpPr>
        <p:spPr>
          <a:xfrm>
            <a:off x="1351506" y="1870306"/>
            <a:ext cx="1161490"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Path (1)</a:t>
            </a:r>
          </a:p>
        </p:txBody>
      </p:sp>
      <p:cxnSp>
        <p:nvCxnSpPr>
          <p:cNvPr id="21" name="Straight Connector 20">
            <a:extLst>
              <a:ext uri="{FF2B5EF4-FFF2-40B4-BE49-F238E27FC236}">
                <a16:creationId xmlns:a16="http://schemas.microsoft.com/office/drawing/2014/main" id="{61A60A64-2D41-3EBA-4030-5AFCA1AF6973}"/>
              </a:ext>
            </a:extLst>
          </p:cNvPr>
          <p:cNvCxnSpPr>
            <a:cxnSpLocks/>
          </p:cNvCxnSpPr>
          <p:nvPr/>
        </p:nvCxnSpPr>
        <p:spPr>
          <a:xfrm>
            <a:off x="2278803" y="2040680"/>
            <a:ext cx="30854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C8C0376-A46A-729C-52CF-568D2EC52C7F}"/>
              </a:ext>
            </a:extLst>
          </p:cNvPr>
          <p:cNvCxnSpPr>
            <a:cxnSpLocks/>
          </p:cNvCxnSpPr>
          <p:nvPr/>
        </p:nvCxnSpPr>
        <p:spPr>
          <a:xfrm>
            <a:off x="2278803" y="2338765"/>
            <a:ext cx="30854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345FA8B-D292-6B7B-D013-FE6AAEFA6344}"/>
              </a:ext>
            </a:extLst>
          </p:cNvPr>
          <p:cNvSpPr txBox="1"/>
          <p:nvPr/>
        </p:nvSpPr>
        <p:spPr>
          <a:xfrm>
            <a:off x="2914259" y="4363918"/>
            <a:ext cx="1265090" cy="33855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Li</a:t>
            </a:r>
            <a:r>
              <a:rPr lang="en-US" sz="1600" baseline="-25000" dirty="0">
                <a:latin typeface="Times New Roman" panose="02020603050405020304" pitchFamily="18" charset="0"/>
                <a:cs typeface="Times New Roman" panose="02020603050405020304" pitchFamily="18" charset="0"/>
              </a:rPr>
              <a:t>3</a:t>
            </a:r>
            <a:r>
              <a:rPr lang="en-US" sz="1600" dirty="0">
                <a:latin typeface="Times New Roman" panose="02020603050405020304" pitchFamily="18" charset="0"/>
                <a:cs typeface="Times New Roman" panose="02020603050405020304" pitchFamily="18" charset="0"/>
              </a:rPr>
              <a:t>Mg Imm2</a:t>
            </a:r>
          </a:p>
        </p:txBody>
      </p:sp>
      <p:sp>
        <p:nvSpPr>
          <p:cNvPr id="26" name="TextBox 25">
            <a:extLst>
              <a:ext uri="{FF2B5EF4-FFF2-40B4-BE49-F238E27FC236}">
                <a16:creationId xmlns:a16="http://schemas.microsoft.com/office/drawing/2014/main" id="{89CE3B05-EFE9-4250-97C5-3DC9A48765E6}"/>
              </a:ext>
            </a:extLst>
          </p:cNvPr>
          <p:cNvSpPr txBox="1"/>
          <p:nvPr/>
        </p:nvSpPr>
        <p:spPr>
          <a:xfrm>
            <a:off x="1351506" y="2129185"/>
            <a:ext cx="1161490"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Path (2)</a:t>
            </a:r>
          </a:p>
        </p:txBody>
      </p:sp>
      <p:pic>
        <p:nvPicPr>
          <p:cNvPr id="27" name="Picture 26">
            <a:extLst>
              <a:ext uri="{FF2B5EF4-FFF2-40B4-BE49-F238E27FC236}">
                <a16:creationId xmlns:a16="http://schemas.microsoft.com/office/drawing/2014/main" id="{488E2108-2A06-0334-DFDA-81AFC44AB6E0}"/>
              </a:ext>
            </a:extLst>
          </p:cNvPr>
          <p:cNvPicPr>
            <a:picLocks noChangeAspect="1"/>
          </p:cNvPicPr>
          <p:nvPr/>
        </p:nvPicPr>
        <p:blipFill>
          <a:blip r:embed="rId5"/>
          <a:stretch>
            <a:fillRect/>
          </a:stretch>
        </p:blipFill>
        <p:spPr>
          <a:xfrm>
            <a:off x="5491805" y="1602644"/>
            <a:ext cx="1147476" cy="232596"/>
          </a:xfrm>
          <a:prstGeom prst="rect">
            <a:avLst/>
          </a:prstGeom>
        </p:spPr>
      </p:pic>
      <p:pic>
        <p:nvPicPr>
          <p:cNvPr id="28" name="Picture 27">
            <a:extLst>
              <a:ext uri="{FF2B5EF4-FFF2-40B4-BE49-F238E27FC236}">
                <a16:creationId xmlns:a16="http://schemas.microsoft.com/office/drawing/2014/main" id="{DC1BBE5B-6B5B-1DD1-412E-E783C53E815E}"/>
              </a:ext>
            </a:extLst>
          </p:cNvPr>
          <p:cNvPicPr>
            <a:picLocks noChangeAspect="1"/>
          </p:cNvPicPr>
          <p:nvPr/>
        </p:nvPicPr>
        <p:blipFill>
          <a:blip r:embed="rId6"/>
          <a:stretch>
            <a:fillRect/>
          </a:stretch>
        </p:blipFill>
        <p:spPr>
          <a:xfrm>
            <a:off x="6904834" y="1551380"/>
            <a:ext cx="1162978" cy="242934"/>
          </a:xfrm>
          <a:prstGeom prst="rect">
            <a:avLst/>
          </a:prstGeom>
        </p:spPr>
      </p:pic>
      <p:cxnSp>
        <p:nvCxnSpPr>
          <p:cNvPr id="29" name="Straight Arrow Connector 28">
            <a:extLst>
              <a:ext uri="{FF2B5EF4-FFF2-40B4-BE49-F238E27FC236}">
                <a16:creationId xmlns:a16="http://schemas.microsoft.com/office/drawing/2014/main" id="{C4D27B5B-270D-8E94-4B0D-08CFA94A1F91}"/>
              </a:ext>
            </a:extLst>
          </p:cNvPr>
          <p:cNvCxnSpPr>
            <a:cxnSpLocks/>
          </p:cNvCxnSpPr>
          <p:nvPr/>
        </p:nvCxnSpPr>
        <p:spPr>
          <a:xfrm>
            <a:off x="6112060" y="2115622"/>
            <a:ext cx="0" cy="1644858"/>
          </a:xfrm>
          <a:prstGeom prst="straightConnector1">
            <a:avLst/>
          </a:prstGeom>
          <a:ln>
            <a:prstDash val="dash"/>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69693925-2C64-E8CE-9792-71E631ECEFE2}"/>
              </a:ext>
            </a:extLst>
          </p:cNvPr>
          <p:cNvCxnSpPr>
            <a:cxnSpLocks/>
          </p:cNvCxnSpPr>
          <p:nvPr/>
        </p:nvCxnSpPr>
        <p:spPr>
          <a:xfrm>
            <a:off x="7507066" y="1981156"/>
            <a:ext cx="0" cy="2150742"/>
          </a:xfrm>
          <a:prstGeom prst="straightConnector1">
            <a:avLst/>
          </a:prstGeom>
          <a:ln>
            <a:prstDash val="dash"/>
            <a:headEnd type="triangle"/>
            <a:tailEnd type="triangle"/>
          </a:ln>
        </p:spPr>
        <p:style>
          <a:lnRef idx="1">
            <a:schemeClr val="dk1"/>
          </a:lnRef>
          <a:fillRef idx="0">
            <a:schemeClr val="dk1"/>
          </a:fillRef>
          <a:effectRef idx="0">
            <a:schemeClr val="dk1"/>
          </a:effectRef>
          <a:fontRef idx="minor">
            <a:schemeClr val="tx1"/>
          </a:fontRef>
        </p:style>
      </p:cxnSp>
      <p:graphicFrame>
        <p:nvGraphicFramePr>
          <p:cNvPr id="31" name="Object 30">
            <a:extLst>
              <a:ext uri="{FF2B5EF4-FFF2-40B4-BE49-F238E27FC236}">
                <a16:creationId xmlns:a16="http://schemas.microsoft.com/office/drawing/2014/main" id="{CF1457AC-3FE7-0730-3588-C603E6CEC810}"/>
              </a:ext>
            </a:extLst>
          </p:cNvPr>
          <p:cNvGraphicFramePr>
            <a:graphicFrameLocks noChangeAspect="1"/>
          </p:cNvGraphicFramePr>
          <p:nvPr>
            <p:extLst>
              <p:ext uri="{D42A27DB-BD31-4B8C-83A1-F6EECF244321}">
                <p14:modId xmlns:p14="http://schemas.microsoft.com/office/powerpoint/2010/main" val="804314051"/>
              </p:ext>
            </p:extLst>
          </p:nvPr>
        </p:nvGraphicFramePr>
        <p:xfrm>
          <a:off x="5827262" y="3274227"/>
          <a:ext cx="746501" cy="354588"/>
        </p:xfrm>
        <a:graphic>
          <a:graphicData uri="http://schemas.openxmlformats.org/presentationml/2006/ole">
            <mc:AlternateContent xmlns:mc="http://schemas.openxmlformats.org/markup-compatibility/2006">
              <mc:Choice xmlns:v="urn:schemas-microsoft-com:vml" Requires="v">
                <p:oleObj name="Equation" r:id="rId7" imgW="507960" imgH="241200" progId="Equation.DSMT4">
                  <p:embed/>
                </p:oleObj>
              </mc:Choice>
              <mc:Fallback>
                <p:oleObj name="Equation" r:id="rId7" imgW="507960" imgH="241200" progId="Equation.DSMT4">
                  <p:embed/>
                  <p:pic>
                    <p:nvPicPr>
                      <p:cNvPr id="17" name="Object 16">
                        <a:extLst>
                          <a:ext uri="{FF2B5EF4-FFF2-40B4-BE49-F238E27FC236}">
                            <a16:creationId xmlns:a16="http://schemas.microsoft.com/office/drawing/2014/main" id="{5C11EBCF-6CBF-8929-49E5-88494145D18D}"/>
                          </a:ext>
                        </a:extLst>
                      </p:cNvPr>
                      <p:cNvPicPr>
                        <a:picLocks noChangeAspect="1" noChangeArrowheads="1"/>
                      </p:cNvPicPr>
                      <p:nvPr/>
                    </p:nvPicPr>
                    <p:blipFill>
                      <a:blip r:embed="rId8"/>
                      <a:srcRect/>
                      <a:stretch>
                        <a:fillRect/>
                      </a:stretch>
                    </p:blipFill>
                    <p:spPr bwMode="auto">
                      <a:xfrm>
                        <a:off x="5827262" y="3274227"/>
                        <a:ext cx="746501" cy="354588"/>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848A38E9-E45A-BCB5-4F23-BA3538C45300}"/>
              </a:ext>
            </a:extLst>
          </p:cNvPr>
          <p:cNvGraphicFramePr>
            <a:graphicFrameLocks noChangeAspect="1"/>
          </p:cNvGraphicFramePr>
          <p:nvPr>
            <p:extLst>
              <p:ext uri="{D42A27DB-BD31-4B8C-83A1-F6EECF244321}">
                <p14:modId xmlns:p14="http://schemas.microsoft.com/office/powerpoint/2010/main" val="2986843064"/>
              </p:ext>
            </p:extLst>
          </p:nvPr>
        </p:nvGraphicFramePr>
        <p:xfrm>
          <a:off x="7260739" y="2952874"/>
          <a:ext cx="279938" cy="335925"/>
        </p:xfrm>
        <a:graphic>
          <a:graphicData uri="http://schemas.openxmlformats.org/presentationml/2006/ole">
            <mc:AlternateContent xmlns:mc="http://schemas.openxmlformats.org/markup-compatibility/2006">
              <mc:Choice xmlns:v="urn:schemas-microsoft-com:vml" Requires="v">
                <p:oleObj name="Equation" r:id="rId9" imgW="190440" imgH="228600" progId="Equation.DSMT4">
                  <p:embed/>
                </p:oleObj>
              </mc:Choice>
              <mc:Fallback>
                <p:oleObj name="Equation" r:id="rId9" imgW="190440" imgH="228600" progId="Equation.DSMT4">
                  <p:embed/>
                  <p:pic>
                    <p:nvPicPr>
                      <p:cNvPr id="18" name="Object 17">
                        <a:extLst>
                          <a:ext uri="{FF2B5EF4-FFF2-40B4-BE49-F238E27FC236}">
                            <a16:creationId xmlns:a16="http://schemas.microsoft.com/office/drawing/2014/main" id="{7E780AE3-4373-9596-521E-C8DDD5D9308F}"/>
                          </a:ext>
                        </a:extLst>
                      </p:cNvPr>
                      <p:cNvPicPr>
                        <a:picLocks noChangeAspect="1" noChangeArrowheads="1"/>
                      </p:cNvPicPr>
                      <p:nvPr/>
                    </p:nvPicPr>
                    <p:blipFill>
                      <a:blip r:embed="rId10"/>
                      <a:srcRect/>
                      <a:stretch>
                        <a:fillRect/>
                      </a:stretch>
                    </p:blipFill>
                    <p:spPr bwMode="auto">
                      <a:xfrm>
                        <a:off x="7260739" y="2952874"/>
                        <a:ext cx="279938" cy="335925"/>
                      </a:xfrm>
                      <a:prstGeom prst="rect">
                        <a:avLst/>
                      </a:prstGeom>
                      <a:noFill/>
                    </p:spPr>
                  </p:pic>
                </p:oleObj>
              </mc:Fallback>
            </mc:AlternateContent>
          </a:graphicData>
        </a:graphic>
      </p:graphicFrame>
      <p:cxnSp>
        <p:nvCxnSpPr>
          <p:cNvPr id="33" name="Straight Connector 32">
            <a:extLst>
              <a:ext uri="{FF2B5EF4-FFF2-40B4-BE49-F238E27FC236}">
                <a16:creationId xmlns:a16="http://schemas.microsoft.com/office/drawing/2014/main" id="{7D2770CF-5808-6E0F-43C0-9E4EEB61596D}"/>
              </a:ext>
            </a:extLst>
          </p:cNvPr>
          <p:cNvCxnSpPr>
            <a:cxnSpLocks/>
            <a:endCxn id="35" idx="3"/>
          </p:cNvCxnSpPr>
          <p:nvPr/>
        </p:nvCxnSpPr>
        <p:spPr>
          <a:xfrm>
            <a:off x="5547085" y="3389061"/>
            <a:ext cx="1193877" cy="74283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CFD0866E-F398-94EF-8D8E-47EAB1799305}"/>
              </a:ext>
            </a:extLst>
          </p:cNvPr>
          <p:cNvCxnSpPr>
            <a:cxnSpLocks/>
          </p:cNvCxnSpPr>
          <p:nvPr/>
        </p:nvCxnSpPr>
        <p:spPr>
          <a:xfrm>
            <a:off x="6881109" y="4152674"/>
            <a:ext cx="1268847" cy="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C7FC76CB-AA8B-AC81-3595-442428DFA0AF}"/>
              </a:ext>
            </a:extLst>
          </p:cNvPr>
          <p:cNvSpPr txBox="1"/>
          <p:nvPr/>
        </p:nvSpPr>
        <p:spPr>
          <a:xfrm>
            <a:off x="6284790" y="3978010"/>
            <a:ext cx="456172"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Li4</a:t>
            </a:r>
          </a:p>
        </p:txBody>
      </p:sp>
      <p:sp>
        <p:nvSpPr>
          <p:cNvPr id="36" name="TextBox 35">
            <a:extLst>
              <a:ext uri="{FF2B5EF4-FFF2-40B4-BE49-F238E27FC236}">
                <a16:creationId xmlns:a16="http://schemas.microsoft.com/office/drawing/2014/main" id="{4EA4A919-7BD9-96A5-C6C0-86CF401B28C6}"/>
              </a:ext>
            </a:extLst>
          </p:cNvPr>
          <p:cNvSpPr txBox="1"/>
          <p:nvPr/>
        </p:nvSpPr>
        <p:spPr>
          <a:xfrm>
            <a:off x="7851846" y="3207043"/>
            <a:ext cx="456172"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Li3</a:t>
            </a:r>
          </a:p>
        </p:txBody>
      </p:sp>
      <p:sp>
        <p:nvSpPr>
          <p:cNvPr id="37" name="TextBox 36">
            <a:extLst>
              <a:ext uri="{FF2B5EF4-FFF2-40B4-BE49-F238E27FC236}">
                <a16:creationId xmlns:a16="http://schemas.microsoft.com/office/drawing/2014/main" id="{51E0F48F-AA13-DC28-AE5B-49F70414418B}"/>
              </a:ext>
            </a:extLst>
          </p:cNvPr>
          <p:cNvSpPr txBox="1"/>
          <p:nvPr/>
        </p:nvSpPr>
        <p:spPr>
          <a:xfrm>
            <a:off x="5327238" y="3021332"/>
            <a:ext cx="456172"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Li3</a:t>
            </a:r>
          </a:p>
        </p:txBody>
      </p:sp>
      <p:sp>
        <p:nvSpPr>
          <p:cNvPr id="38" name="TextBox 37">
            <a:extLst>
              <a:ext uri="{FF2B5EF4-FFF2-40B4-BE49-F238E27FC236}">
                <a16:creationId xmlns:a16="http://schemas.microsoft.com/office/drawing/2014/main" id="{51B44643-6DF3-1153-9BB1-CAC03F61F556}"/>
              </a:ext>
            </a:extLst>
          </p:cNvPr>
          <p:cNvSpPr txBox="1"/>
          <p:nvPr/>
        </p:nvSpPr>
        <p:spPr>
          <a:xfrm>
            <a:off x="5547085" y="3946871"/>
            <a:ext cx="456172"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Li5</a:t>
            </a:r>
          </a:p>
        </p:txBody>
      </p:sp>
      <p:sp>
        <p:nvSpPr>
          <p:cNvPr id="39" name="TextBox 38">
            <a:extLst>
              <a:ext uri="{FF2B5EF4-FFF2-40B4-BE49-F238E27FC236}">
                <a16:creationId xmlns:a16="http://schemas.microsoft.com/office/drawing/2014/main" id="{220E0D38-B3DB-2F6A-1A02-957ED2CA5750}"/>
              </a:ext>
            </a:extLst>
          </p:cNvPr>
          <p:cNvSpPr txBox="1"/>
          <p:nvPr/>
        </p:nvSpPr>
        <p:spPr>
          <a:xfrm>
            <a:off x="7644448" y="3871997"/>
            <a:ext cx="456172"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Li5</a:t>
            </a:r>
          </a:p>
        </p:txBody>
      </p:sp>
      <p:sp>
        <p:nvSpPr>
          <p:cNvPr id="40" name="TextBox 39">
            <a:extLst>
              <a:ext uri="{FF2B5EF4-FFF2-40B4-BE49-F238E27FC236}">
                <a16:creationId xmlns:a16="http://schemas.microsoft.com/office/drawing/2014/main" id="{0263EEFF-F3CF-1B15-684A-A3AC75A73D7C}"/>
              </a:ext>
            </a:extLst>
          </p:cNvPr>
          <p:cNvSpPr txBox="1"/>
          <p:nvPr/>
        </p:nvSpPr>
        <p:spPr>
          <a:xfrm>
            <a:off x="6846249" y="3946871"/>
            <a:ext cx="456172"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Li4</a:t>
            </a:r>
          </a:p>
        </p:txBody>
      </p:sp>
      <p:sp>
        <p:nvSpPr>
          <p:cNvPr id="55" name="TextBox 54">
            <a:extLst>
              <a:ext uri="{FF2B5EF4-FFF2-40B4-BE49-F238E27FC236}">
                <a16:creationId xmlns:a16="http://schemas.microsoft.com/office/drawing/2014/main" id="{B7A11C98-264C-475B-58F0-79E4C6B44EA9}"/>
              </a:ext>
            </a:extLst>
          </p:cNvPr>
          <p:cNvSpPr txBox="1"/>
          <p:nvPr/>
        </p:nvSpPr>
        <p:spPr>
          <a:xfrm>
            <a:off x="1332806" y="2559501"/>
            <a:ext cx="1423910" cy="661720"/>
          </a:xfrm>
          <a:prstGeom prst="rect">
            <a:avLst/>
          </a:prstGeom>
          <a:noFill/>
        </p:spPr>
        <p:txBody>
          <a:bodyPr wrap="square" rtlCol="0">
            <a:spAutoFit/>
          </a:bodyPr>
          <a:lstStyle/>
          <a:p>
            <a:pPr algn="just">
              <a:spcBef>
                <a:spcPts val="600"/>
              </a:spcBef>
            </a:pPr>
            <a:r>
              <a:rPr lang="en-US" sz="1600" dirty="0">
                <a:latin typeface="Times New Roman" panose="02020603050405020304" pitchFamily="18" charset="0"/>
                <a:cs typeface="Times New Roman" panose="02020603050405020304" pitchFamily="18" charset="0"/>
              </a:rPr>
              <a:t>d1 = 2.910 Å</a:t>
            </a:r>
          </a:p>
          <a:p>
            <a:pPr algn="just">
              <a:spcBef>
                <a:spcPts val="600"/>
              </a:spcBef>
            </a:pPr>
            <a:r>
              <a:rPr lang="en-US" sz="1600" dirty="0">
                <a:latin typeface="Times New Roman" panose="02020603050405020304" pitchFamily="18" charset="0"/>
                <a:cs typeface="Times New Roman" panose="02020603050405020304" pitchFamily="18" charset="0"/>
              </a:rPr>
              <a:t>d2 = 2.988 Å</a:t>
            </a:r>
          </a:p>
        </p:txBody>
      </p:sp>
      <p:sp>
        <p:nvSpPr>
          <p:cNvPr id="41" name="TextBox 40">
            <a:extLst>
              <a:ext uri="{FF2B5EF4-FFF2-40B4-BE49-F238E27FC236}">
                <a16:creationId xmlns:a16="http://schemas.microsoft.com/office/drawing/2014/main" id="{E9103A00-5F79-A81A-594C-AFDEC89A8002}"/>
              </a:ext>
            </a:extLst>
          </p:cNvPr>
          <p:cNvSpPr txBox="1"/>
          <p:nvPr/>
        </p:nvSpPr>
        <p:spPr>
          <a:xfrm>
            <a:off x="8473980" y="1896424"/>
            <a:ext cx="3840510" cy="369332"/>
          </a:xfrm>
          <a:prstGeom prst="rect">
            <a:avLst/>
          </a:prstGeom>
          <a:noFill/>
        </p:spPr>
        <p:txBody>
          <a:bodyPr wrap="square">
            <a:spAutoFit/>
          </a:bodyPr>
          <a:lstStyle/>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Diffusion pathway selection</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2017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93D2CD-D361-B2E8-F47B-94B690136D40}"/>
              </a:ext>
            </a:extLst>
          </p:cNvPr>
          <p:cNvSpPr txBox="1"/>
          <p:nvPr/>
        </p:nvSpPr>
        <p:spPr>
          <a:xfrm>
            <a:off x="0" y="18534"/>
            <a:ext cx="7093609" cy="430887"/>
          </a:xfrm>
          <a:prstGeom prst="rect">
            <a:avLst/>
          </a:prstGeom>
          <a:noFill/>
        </p:spPr>
        <p:txBody>
          <a:bodyPr wrap="none" rtlCol="0">
            <a:spAutoFit/>
          </a:bodyPr>
          <a:lstStyle/>
          <a:p>
            <a:r>
              <a:rPr lang="it-IT" sz="2200" b="1" dirty="0">
                <a:latin typeface="Arial" panose="020B0604020202020204" pitchFamily="34" charset="0"/>
                <a:cs typeface="Arial" panose="020B0604020202020204" pitchFamily="34" charset="0"/>
              </a:rPr>
              <a:t>5. </a:t>
            </a:r>
            <a:r>
              <a:rPr lang="en-US" sz="2200" b="1" dirty="0">
                <a:latin typeface="Arial" panose="020B0604020202020204" pitchFamily="34" charset="0"/>
                <a:cs typeface="Arial" panose="020B0604020202020204" pitchFamily="34" charset="0"/>
              </a:rPr>
              <a:t>Comparative analysis of Li-ion migration barriers</a:t>
            </a:r>
          </a:p>
        </p:txBody>
      </p:sp>
      <p:cxnSp>
        <p:nvCxnSpPr>
          <p:cNvPr id="3" name="Straight Connector 2">
            <a:extLst>
              <a:ext uri="{FF2B5EF4-FFF2-40B4-BE49-F238E27FC236}">
                <a16:creationId xmlns:a16="http://schemas.microsoft.com/office/drawing/2014/main" id="{83A8A3F6-FE0D-A733-8EA2-BEBAAC991AA8}"/>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 name="TextBox 5">
            <a:extLst>
              <a:ext uri="{FF2B5EF4-FFF2-40B4-BE49-F238E27FC236}">
                <a16:creationId xmlns:a16="http://schemas.microsoft.com/office/drawing/2014/main" id="{ECF1BF12-B25A-666C-E5D0-F77F202D2556}"/>
              </a:ext>
            </a:extLst>
          </p:cNvPr>
          <p:cNvSpPr txBox="1"/>
          <p:nvPr/>
        </p:nvSpPr>
        <p:spPr>
          <a:xfrm>
            <a:off x="305206" y="482836"/>
            <a:ext cx="7981827" cy="400110"/>
          </a:xfrm>
          <a:prstGeom prst="rect">
            <a:avLst/>
          </a:prstGeom>
          <a:noFill/>
        </p:spPr>
        <p:txBody>
          <a:bodyPr wrap="square" rtlCol="0">
            <a:spAutoFit/>
          </a:bodyPr>
          <a:lstStyle/>
          <a:p>
            <a:pPr marL="285730" indent="-285730" algn="just">
              <a:spcBef>
                <a:spcPts val="600"/>
              </a:spcBef>
              <a:buFont typeface="Wingdings" panose="05000000000000000000" pitchFamily="2" charset="2"/>
              <a:buChar char="q"/>
            </a:pPr>
            <a:r>
              <a:rPr lang="en-US" sz="2000" b="1" dirty="0">
                <a:latin typeface="Arial" panose="020B0604020202020204" pitchFamily="34" charset="0"/>
                <a:cs typeface="Arial" panose="020B0604020202020204" pitchFamily="34" charset="0"/>
              </a:rPr>
              <a:t>The Li effective migration barrier</a:t>
            </a:r>
          </a:p>
        </p:txBody>
      </p:sp>
      <p:sp>
        <p:nvSpPr>
          <p:cNvPr id="8" name="Rectangle 7">
            <a:extLst>
              <a:ext uri="{FF2B5EF4-FFF2-40B4-BE49-F238E27FC236}">
                <a16:creationId xmlns:a16="http://schemas.microsoft.com/office/drawing/2014/main" id="{3D05244E-7BFE-541D-27B9-7E4336C855BC}"/>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9" name="TextBox 8">
            <a:extLst>
              <a:ext uri="{FF2B5EF4-FFF2-40B4-BE49-F238E27FC236}">
                <a16:creationId xmlns:a16="http://schemas.microsoft.com/office/drawing/2014/main" id="{237EEA20-0CC9-F7EB-6F18-597C0766AF5C}"/>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11</a:t>
            </a:r>
          </a:p>
        </p:txBody>
      </p:sp>
      <p:sp>
        <p:nvSpPr>
          <p:cNvPr id="10" name="Rectangle 9">
            <a:extLst>
              <a:ext uri="{FF2B5EF4-FFF2-40B4-BE49-F238E27FC236}">
                <a16:creationId xmlns:a16="http://schemas.microsoft.com/office/drawing/2014/main" id="{86FF5CE8-4B84-2E74-BE58-4085FBB67A4C}"/>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graphicFrame>
        <p:nvGraphicFramePr>
          <p:cNvPr id="36" name="Table 35">
            <a:extLst>
              <a:ext uri="{FF2B5EF4-FFF2-40B4-BE49-F238E27FC236}">
                <a16:creationId xmlns:a16="http://schemas.microsoft.com/office/drawing/2014/main" id="{A11D949D-47B5-74D6-ED53-CEF3AA4BC766}"/>
              </a:ext>
            </a:extLst>
          </p:cNvPr>
          <p:cNvGraphicFramePr>
            <a:graphicFrameLocks noGrp="1"/>
          </p:cNvGraphicFramePr>
          <p:nvPr>
            <p:extLst>
              <p:ext uri="{D42A27DB-BD31-4B8C-83A1-F6EECF244321}">
                <p14:modId xmlns:p14="http://schemas.microsoft.com/office/powerpoint/2010/main" val="799333856"/>
              </p:ext>
            </p:extLst>
          </p:nvPr>
        </p:nvGraphicFramePr>
        <p:xfrm>
          <a:off x="6660454" y="1744430"/>
          <a:ext cx="4740166" cy="1483360"/>
        </p:xfrm>
        <a:graphic>
          <a:graphicData uri="http://schemas.openxmlformats.org/drawingml/2006/table">
            <a:tbl>
              <a:tblPr firstRow="1" bandRow="1">
                <a:tableStyleId>{3B4B98B0-60AC-42C2-AFA5-B58CD77FA1E5}</a:tableStyleId>
              </a:tblPr>
              <a:tblGrid>
                <a:gridCol w="2207173">
                  <a:extLst>
                    <a:ext uri="{9D8B030D-6E8A-4147-A177-3AD203B41FA5}">
                      <a16:colId xmlns:a16="http://schemas.microsoft.com/office/drawing/2014/main" val="2167939614"/>
                    </a:ext>
                  </a:extLst>
                </a:gridCol>
                <a:gridCol w="1187669">
                  <a:extLst>
                    <a:ext uri="{9D8B030D-6E8A-4147-A177-3AD203B41FA5}">
                      <a16:colId xmlns:a16="http://schemas.microsoft.com/office/drawing/2014/main" val="1739314041"/>
                    </a:ext>
                  </a:extLst>
                </a:gridCol>
                <a:gridCol w="1345324">
                  <a:extLst>
                    <a:ext uri="{9D8B030D-6E8A-4147-A177-3AD203B41FA5}">
                      <a16:colId xmlns:a16="http://schemas.microsoft.com/office/drawing/2014/main" val="1798823968"/>
                    </a:ext>
                  </a:extLst>
                </a:gridCol>
              </a:tblGrid>
              <a:tr h="370840">
                <a:tc>
                  <a:txBody>
                    <a:bodyPr/>
                    <a:lstStyle/>
                    <a:p>
                      <a:r>
                        <a:rPr lang="en-US" sz="1700" dirty="0">
                          <a:latin typeface="Arial" panose="020B0604020202020204" pitchFamily="34" charset="0"/>
                          <a:cs typeface="Arial" panose="020B0604020202020204" pitchFamily="34" charset="0"/>
                        </a:rPr>
                        <a:t>Phase</a:t>
                      </a:r>
                    </a:p>
                  </a:txBody>
                  <a:tcPr/>
                </a:tc>
                <a:tc>
                  <a:txBody>
                    <a:bodyPr/>
                    <a:lstStyle/>
                    <a:p>
                      <a:pPr algn="ctr"/>
                      <a:r>
                        <a:rPr lang="en-US" sz="1700" dirty="0" err="1">
                          <a:latin typeface="Arial" panose="020B0604020202020204" pitchFamily="34" charset="0"/>
                          <a:cs typeface="Arial" panose="020B0604020202020204" pitchFamily="34" charset="0"/>
                        </a:rPr>
                        <a:t>x</a:t>
                      </a:r>
                      <a:r>
                        <a:rPr lang="en-US" sz="1700" baseline="-25000" dirty="0" err="1">
                          <a:latin typeface="Arial" panose="020B0604020202020204" pitchFamily="34" charset="0"/>
                          <a:cs typeface="Arial" panose="020B0604020202020204" pitchFamily="34" charset="0"/>
                        </a:rPr>
                        <a:t>Li</a:t>
                      </a:r>
                      <a:endParaRPr lang="en-US" sz="1700" dirty="0">
                        <a:latin typeface="Arial" panose="020B0604020202020204" pitchFamily="34" charset="0"/>
                        <a:cs typeface="Arial" panose="020B0604020202020204" pitchFamily="34" charset="0"/>
                      </a:endParaRPr>
                    </a:p>
                  </a:txBody>
                  <a:tcPr/>
                </a:tc>
                <a:tc>
                  <a:txBody>
                    <a:bodyPr/>
                    <a:lstStyle/>
                    <a:p>
                      <a:pPr algn="ctr"/>
                      <a:r>
                        <a:rPr lang="en-US" sz="1700" dirty="0">
                          <a:latin typeface="Arial" panose="020B0604020202020204" pitchFamily="34" charset="0"/>
                          <a:cs typeface="Arial" panose="020B0604020202020204" pitchFamily="34" charset="0"/>
                        </a:rPr>
                        <a:t>E</a:t>
                      </a:r>
                      <a:r>
                        <a:rPr lang="en-US" sz="1700" baseline="-25000" dirty="0">
                          <a:latin typeface="Arial" panose="020B0604020202020204" pitchFamily="34" charset="0"/>
                          <a:cs typeface="Arial" panose="020B0604020202020204" pitchFamily="34" charset="0"/>
                        </a:rPr>
                        <a:t>m</a:t>
                      </a:r>
                      <a:r>
                        <a:rPr lang="en-US" sz="1700" baseline="0" dirty="0">
                          <a:latin typeface="Arial" panose="020B0604020202020204" pitchFamily="34" charset="0"/>
                          <a:cs typeface="Arial" panose="020B0604020202020204" pitchFamily="34" charset="0"/>
                        </a:rPr>
                        <a:t> (eV)</a:t>
                      </a:r>
                      <a:endParaRPr lang="en-US" sz="17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19239704"/>
                  </a:ext>
                </a:extLst>
              </a:tr>
              <a:tr h="370840">
                <a:tc>
                  <a:txBody>
                    <a:bodyPr/>
                    <a:lstStyle/>
                    <a:p>
                      <a:r>
                        <a:rPr lang="en-US" sz="1700" dirty="0">
                          <a:latin typeface="Arial" panose="020B0604020202020204" pitchFamily="34" charset="0"/>
                          <a:cs typeface="Arial" panose="020B0604020202020204" pitchFamily="34" charset="0"/>
                        </a:rPr>
                        <a:t>Li</a:t>
                      </a:r>
                      <a:r>
                        <a:rPr lang="en-US" sz="1700" baseline="-25000" dirty="0">
                          <a:latin typeface="Arial" panose="020B0604020202020204" pitchFamily="34" charset="0"/>
                          <a:cs typeface="Arial" panose="020B0604020202020204" pitchFamily="34" charset="0"/>
                        </a:rPr>
                        <a:t>2</a:t>
                      </a:r>
                      <a:r>
                        <a:rPr lang="en-US" sz="1700" baseline="0" dirty="0">
                          <a:latin typeface="Arial" panose="020B0604020202020204" pitchFamily="34" charset="0"/>
                          <a:cs typeface="Arial" panose="020B0604020202020204" pitchFamily="34" charset="0"/>
                        </a:rPr>
                        <a:t>Mg (mixed phase)</a:t>
                      </a:r>
                      <a:endParaRPr lang="en-US" sz="1700" dirty="0">
                        <a:latin typeface="Arial" panose="020B0604020202020204" pitchFamily="34" charset="0"/>
                        <a:cs typeface="Arial" panose="020B0604020202020204" pitchFamily="34" charset="0"/>
                      </a:endParaRPr>
                    </a:p>
                  </a:txBody>
                  <a:tcPr/>
                </a:tc>
                <a:tc>
                  <a:txBody>
                    <a:bodyPr/>
                    <a:lstStyle/>
                    <a:p>
                      <a:pPr algn="ctr"/>
                      <a:r>
                        <a:rPr lang="en-US" sz="1700" dirty="0">
                          <a:latin typeface="Arial" panose="020B0604020202020204" pitchFamily="34" charset="0"/>
                          <a:cs typeface="Arial" panose="020B0604020202020204" pitchFamily="34" charset="0"/>
                        </a:rPr>
                        <a:t>0.667</a:t>
                      </a:r>
                    </a:p>
                  </a:txBody>
                  <a:tcPr/>
                </a:tc>
                <a:tc>
                  <a:txBody>
                    <a:bodyPr/>
                    <a:lstStyle/>
                    <a:p>
                      <a:pPr algn="ctr"/>
                      <a:r>
                        <a:rPr lang="en-US" sz="1700" dirty="0">
                          <a:latin typeface="Arial" panose="020B0604020202020204" pitchFamily="34" charset="0"/>
                          <a:cs typeface="Arial" panose="020B0604020202020204" pitchFamily="34" charset="0"/>
                        </a:rPr>
                        <a:t>0.099</a:t>
                      </a:r>
                    </a:p>
                  </a:txBody>
                  <a:tcPr/>
                </a:tc>
                <a:extLst>
                  <a:ext uri="{0D108BD9-81ED-4DB2-BD59-A6C34878D82A}">
                    <a16:rowId xmlns:a16="http://schemas.microsoft.com/office/drawing/2014/main" val="1859287837"/>
                  </a:ext>
                </a:extLst>
              </a:tr>
              <a:tr h="370840">
                <a:tc>
                  <a:txBody>
                    <a:bodyPr/>
                    <a:lstStyle/>
                    <a:p>
                      <a:r>
                        <a:rPr lang="en-US" sz="1700" dirty="0">
                          <a:latin typeface="Arial" panose="020B0604020202020204" pitchFamily="34" charset="0"/>
                          <a:cs typeface="Arial" panose="020B0604020202020204" pitchFamily="34" charset="0"/>
                        </a:rPr>
                        <a:t>Li</a:t>
                      </a:r>
                      <a:r>
                        <a:rPr lang="en-US" sz="1700" baseline="-25000" dirty="0">
                          <a:latin typeface="Arial" panose="020B0604020202020204" pitchFamily="34" charset="0"/>
                          <a:cs typeface="Arial" panose="020B0604020202020204" pitchFamily="34" charset="0"/>
                        </a:rPr>
                        <a:t>7</a:t>
                      </a:r>
                      <a:r>
                        <a:rPr lang="en-US" sz="1700" baseline="0" dirty="0">
                          <a:latin typeface="Arial" panose="020B0604020202020204" pitchFamily="34" charset="0"/>
                          <a:cs typeface="Arial" panose="020B0604020202020204" pitchFamily="34" charset="0"/>
                        </a:rPr>
                        <a:t>Sn</a:t>
                      </a:r>
                      <a:r>
                        <a:rPr lang="en-US" sz="1700" baseline="-25000" dirty="0">
                          <a:latin typeface="Arial" panose="020B0604020202020204" pitchFamily="34" charset="0"/>
                          <a:cs typeface="Arial" panose="020B0604020202020204" pitchFamily="34" charset="0"/>
                        </a:rPr>
                        <a:t>2</a:t>
                      </a:r>
                      <a:r>
                        <a:rPr lang="en-US" sz="1700" baseline="0" dirty="0">
                          <a:latin typeface="Arial" panose="020B0604020202020204" pitchFamily="34" charset="0"/>
                          <a:cs typeface="Arial" panose="020B0604020202020204" pitchFamily="34" charset="0"/>
                        </a:rPr>
                        <a:t> (</a:t>
                      </a:r>
                      <a:r>
                        <a:rPr lang="en-US" sz="1700" baseline="0" dirty="0" err="1">
                          <a:latin typeface="Arial" panose="020B0604020202020204" pitchFamily="34" charset="0"/>
                          <a:cs typeface="Arial" panose="020B0604020202020204" pitchFamily="34" charset="0"/>
                        </a:rPr>
                        <a:t>Cmmm</a:t>
                      </a:r>
                      <a:r>
                        <a:rPr lang="en-US" sz="1700" baseline="0" dirty="0">
                          <a:latin typeface="Arial" panose="020B0604020202020204" pitchFamily="34" charset="0"/>
                          <a:cs typeface="Arial" panose="020B0604020202020204" pitchFamily="34" charset="0"/>
                        </a:rPr>
                        <a:t>)</a:t>
                      </a:r>
                      <a:endParaRPr lang="en-US" sz="1700" dirty="0">
                        <a:latin typeface="Arial" panose="020B0604020202020204" pitchFamily="34" charset="0"/>
                        <a:cs typeface="Arial" panose="020B0604020202020204" pitchFamily="34" charset="0"/>
                      </a:endParaRPr>
                    </a:p>
                  </a:txBody>
                  <a:tcPr/>
                </a:tc>
                <a:tc>
                  <a:txBody>
                    <a:bodyPr/>
                    <a:lstStyle/>
                    <a:p>
                      <a:pPr algn="ctr">
                        <a:buNone/>
                      </a:pPr>
                      <a:r>
                        <a:rPr lang="en-US" sz="1700" dirty="0">
                          <a:latin typeface="Arial" panose="020B0604020202020204" pitchFamily="34" charset="0"/>
                          <a:cs typeface="Arial" panose="020B0604020202020204" pitchFamily="34" charset="0"/>
                        </a:rPr>
                        <a:t>0.778</a:t>
                      </a:r>
                    </a:p>
                  </a:txBody>
                  <a:tcPr anchor="ctr"/>
                </a:tc>
                <a:tc>
                  <a:txBody>
                    <a:bodyPr/>
                    <a:lstStyle/>
                    <a:p>
                      <a:pPr algn="ctr"/>
                      <a:r>
                        <a:rPr lang="en-US" sz="1700" dirty="0">
                          <a:latin typeface="Arial" panose="020B0604020202020204" pitchFamily="34" charset="0"/>
                          <a:cs typeface="Arial" panose="020B0604020202020204" pitchFamily="34" charset="0"/>
                        </a:rPr>
                        <a:t>0.077</a:t>
                      </a:r>
                    </a:p>
                  </a:txBody>
                  <a:tcPr/>
                </a:tc>
                <a:extLst>
                  <a:ext uri="{0D108BD9-81ED-4DB2-BD59-A6C34878D82A}">
                    <a16:rowId xmlns:a16="http://schemas.microsoft.com/office/drawing/2014/main" val="1442401158"/>
                  </a:ext>
                </a:extLst>
              </a:tr>
              <a:tr h="370840">
                <a:tc>
                  <a:txBody>
                    <a:bodyPr/>
                    <a:lstStyle/>
                    <a:p>
                      <a:r>
                        <a:rPr lang="en-US" sz="1700" dirty="0" err="1">
                          <a:latin typeface="Arial" panose="020B0604020202020204" pitchFamily="34" charset="0"/>
                          <a:cs typeface="Arial" panose="020B0604020202020204" pitchFamily="34" charset="0"/>
                        </a:rPr>
                        <a:t>LiZn</a:t>
                      </a:r>
                      <a:r>
                        <a:rPr lang="en-US" sz="1700" dirty="0">
                          <a:latin typeface="Arial" panose="020B0604020202020204" pitchFamily="34" charset="0"/>
                          <a:cs typeface="Arial" panose="020B0604020202020204" pitchFamily="34" charset="0"/>
                        </a:rPr>
                        <a:t> (Fd-3m)</a:t>
                      </a:r>
                    </a:p>
                  </a:txBody>
                  <a:tcPr/>
                </a:tc>
                <a:tc>
                  <a:txBody>
                    <a:bodyPr/>
                    <a:lstStyle/>
                    <a:p>
                      <a:pPr algn="ctr"/>
                      <a:r>
                        <a:rPr lang="en-US" sz="1700" dirty="0">
                          <a:latin typeface="Arial" panose="020B0604020202020204" pitchFamily="34" charset="0"/>
                          <a:cs typeface="Arial" panose="020B0604020202020204" pitchFamily="34" charset="0"/>
                        </a:rPr>
                        <a:t>0.5</a:t>
                      </a:r>
                    </a:p>
                  </a:txBody>
                  <a:tcPr/>
                </a:tc>
                <a:tc>
                  <a:txBody>
                    <a:bodyPr/>
                    <a:lstStyle/>
                    <a:p>
                      <a:pPr algn="ctr"/>
                      <a:r>
                        <a:rPr lang="en-US" sz="1700" dirty="0">
                          <a:latin typeface="Arial" panose="020B0604020202020204" pitchFamily="34" charset="0"/>
                          <a:cs typeface="Arial" panose="020B0604020202020204" pitchFamily="34" charset="0"/>
                        </a:rPr>
                        <a:t>0.040</a:t>
                      </a:r>
                    </a:p>
                  </a:txBody>
                  <a:tcPr/>
                </a:tc>
                <a:extLst>
                  <a:ext uri="{0D108BD9-81ED-4DB2-BD59-A6C34878D82A}">
                    <a16:rowId xmlns:a16="http://schemas.microsoft.com/office/drawing/2014/main" val="2585261766"/>
                  </a:ext>
                </a:extLst>
              </a:tr>
            </a:tbl>
          </a:graphicData>
        </a:graphic>
      </p:graphicFrame>
      <p:sp>
        <p:nvSpPr>
          <p:cNvPr id="37" name="TextBox 36">
            <a:extLst>
              <a:ext uri="{FF2B5EF4-FFF2-40B4-BE49-F238E27FC236}">
                <a16:creationId xmlns:a16="http://schemas.microsoft.com/office/drawing/2014/main" id="{0090D5F7-EC5B-8CE8-9CD6-608F957244C2}"/>
              </a:ext>
            </a:extLst>
          </p:cNvPr>
          <p:cNvSpPr txBox="1"/>
          <p:nvPr/>
        </p:nvSpPr>
        <p:spPr>
          <a:xfrm>
            <a:off x="6564958" y="1350678"/>
            <a:ext cx="4931158" cy="353943"/>
          </a:xfrm>
          <a:prstGeom prst="rect">
            <a:avLst/>
          </a:prstGeom>
          <a:noFill/>
        </p:spPr>
        <p:txBody>
          <a:bodyPr wrap="none" rtlCol="0">
            <a:spAutoFit/>
          </a:bodyPr>
          <a:lstStyle/>
          <a:p>
            <a:r>
              <a:rPr lang="it-IT" sz="1700" i="1" dirty="0">
                <a:latin typeface="Arial" panose="020B0604020202020204" pitchFamily="34" charset="0"/>
                <a:cs typeface="Arial" panose="020B0604020202020204" pitchFamily="34" charset="0"/>
              </a:rPr>
              <a:t>Minimum Eₘ in Li–Mg, Li–Sn, and Li–Zn systems</a:t>
            </a:r>
            <a:endParaRPr lang="en-US" sz="1700" i="1"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F31EAE57-BD79-B4D5-9860-063E359373AB}"/>
              </a:ext>
            </a:extLst>
          </p:cNvPr>
          <p:cNvSpPr txBox="1"/>
          <p:nvPr/>
        </p:nvSpPr>
        <p:spPr>
          <a:xfrm>
            <a:off x="6289490" y="3614180"/>
            <a:ext cx="5597710" cy="163121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Very low </a:t>
            </a:r>
            <a:r>
              <a:rPr lang="en-US" i="1" dirty="0">
                <a:latin typeface="Arial" panose="020B0604020202020204" pitchFamily="34" charset="0"/>
                <a:cs typeface="Arial" panose="020B0604020202020204" pitchFamily="34" charset="0"/>
              </a:rPr>
              <a:t>E</a:t>
            </a:r>
            <a:r>
              <a:rPr lang="en-US" i="1" baseline="-25000" dirty="0">
                <a:latin typeface="Arial" panose="020B0604020202020204" pitchFamily="34" charset="0"/>
                <a:cs typeface="Arial" panose="020B0604020202020204" pitchFamily="34" charset="0"/>
              </a:rPr>
              <a:t>m</a:t>
            </a:r>
            <a:r>
              <a:rPr lang="en-US" dirty="0">
                <a:latin typeface="Arial" panose="020B0604020202020204" pitchFamily="34" charset="0"/>
                <a:cs typeface="Arial" panose="020B0604020202020204" pitchFamily="34" charset="0"/>
              </a:rPr>
              <a:t> (0.04–0.1 eV) are accessible in Li–Mg, Li–Sn, and Li–Zn phases</a:t>
            </a:r>
          </a:p>
          <a:p>
            <a:pPr marL="285750" indent="-285750">
              <a:spcAft>
                <a:spcPts val="600"/>
              </a:spcAft>
              <a:buFont typeface="Arial" panose="020B0604020202020204" pitchFamily="34" charset="0"/>
              <a:buChar char="•"/>
            </a:pPr>
            <a:r>
              <a:rPr lang="en-US" i="1" dirty="0">
                <a:latin typeface="Arial" panose="020B0604020202020204" pitchFamily="34" charset="0"/>
                <a:cs typeface="Arial" panose="020B0604020202020204" pitchFamily="34" charset="0"/>
              </a:rPr>
              <a:t>E</a:t>
            </a:r>
            <a:r>
              <a:rPr lang="en-US" i="1" baseline="-25000" dirty="0">
                <a:latin typeface="Arial" panose="020B0604020202020204" pitchFamily="34" charset="0"/>
                <a:cs typeface="Arial" panose="020B0604020202020204" pitchFamily="34" charset="0"/>
              </a:rPr>
              <a:t>m</a:t>
            </a:r>
            <a:r>
              <a:rPr lang="en-US" dirty="0">
                <a:latin typeface="Arial" panose="020B0604020202020204" pitchFamily="34" charset="0"/>
                <a:cs typeface="Arial" panose="020B0604020202020204" pitchFamily="34" charset="0"/>
              </a:rPr>
              <a:t>  is strongly structure-dependent</a:t>
            </a:r>
          </a:p>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No universal correlation between </a:t>
            </a:r>
            <a:r>
              <a:rPr lang="en-US" i="1" dirty="0">
                <a:latin typeface="Arial" panose="020B0604020202020204" pitchFamily="34" charset="0"/>
                <a:cs typeface="Arial" panose="020B0604020202020204" pitchFamily="34" charset="0"/>
              </a:rPr>
              <a:t>E</a:t>
            </a:r>
            <a:r>
              <a:rPr lang="en-US" i="1" baseline="-25000" dirty="0">
                <a:latin typeface="Arial" panose="020B0604020202020204" pitchFamily="34" charset="0"/>
                <a:cs typeface="Arial" panose="020B0604020202020204" pitchFamily="34" charset="0"/>
              </a:rPr>
              <a:t>m</a:t>
            </a:r>
            <a:r>
              <a:rPr lang="en-US" dirty="0">
                <a:latin typeface="Arial" panose="020B0604020202020204" pitchFamily="34" charset="0"/>
                <a:cs typeface="Arial" panose="020B0604020202020204" pitchFamily="34" charset="0"/>
              </a:rPr>
              <a:t> ​and </a:t>
            </a:r>
            <a:r>
              <a:rPr lang="en-US" dirty="0" err="1">
                <a:latin typeface="Arial" panose="020B0604020202020204" pitchFamily="34" charset="0"/>
                <a:cs typeface="Arial" panose="020B0604020202020204" pitchFamily="34" charset="0"/>
              </a:rPr>
              <a:t>x</a:t>
            </a:r>
            <a:r>
              <a:rPr lang="en-US" baseline="-25000" dirty="0" err="1">
                <a:latin typeface="Arial" panose="020B0604020202020204" pitchFamily="34" charset="0"/>
                <a:cs typeface="Arial" panose="020B0604020202020204" pitchFamily="34" charset="0"/>
              </a:rPr>
              <a:t>Li</a:t>
            </a:r>
            <a:r>
              <a:rPr lang="en-US" dirty="0">
                <a:latin typeface="Arial" panose="020B0604020202020204" pitchFamily="34" charset="0"/>
                <a:cs typeface="Arial" panose="020B0604020202020204" pitchFamily="34" charset="0"/>
              </a:rPr>
              <a:t> is observed.</a:t>
            </a:r>
          </a:p>
        </p:txBody>
      </p:sp>
      <p:pic>
        <p:nvPicPr>
          <p:cNvPr id="43" name="Picture 42">
            <a:extLst>
              <a:ext uri="{FF2B5EF4-FFF2-40B4-BE49-F238E27FC236}">
                <a16:creationId xmlns:a16="http://schemas.microsoft.com/office/drawing/2014/main" id="{DA919181-351B-9446-3F50-D4FEFA1DBD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71" y="1215168"/>
            <a:ext cx="5875674" cy="4175418"/>
          </a:xfrm>
          <a:prstGeom prst="rect">
            <a:avLst/>
          </a:prstGeom>
        </p:spPr>
      </p:pic>
      <p:sp>
        <p:nvSpPr>
          <p:cNvPr id="44" name="TextBox 43">
            <a:extLst>
              <a:ext uri="{FF2B5EF4-FFF2-40B4-BE49-F238E27FC236}">
                <a16:creationId xmlns:a16="http://schemas.microsoft.com/office/drawing/2014/main" id="{A025E3B6-0CD5-12D0-4D58-8FDF0B376D09}"/>
              </a:ext>
            </a:extLst>
          </p:cNvPr>
          <p:cNvSpPr txBox="1"/>
          <p:nvPr/>
        </p:nvSpPr>
        <p:spPr>
          <a:xfrm>
            <a:off x="1296815" y="2660596"/>
            <a:ext cx="622286"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LiMg</a:t>
            </a:r>
          </a:p>
        </p:txBody>
      </p:sp>
      <p:sp>
        <p:nvSpPr>
          <p:cNvPr id="45" name="TextBox 44">
            <a:extLst>
              <a:ext uri="{FF2B5EF4-FFF2-40B4-BE49-F238E27FC236}">
                <a16:creationId xmlns:a16="http://schemas.microsoft.com/office/drawing/2014/main" id="{0AE71E84-8D92-DE1C-BD55-46686FE6F497}"/>
              </a:ext>
            </a:extLst>
          </p:cNvPr>
          <p:cNvSpPr txBox="1"/>
          <p:nvPr/>
        </p:nvSpPr>
        <p:spPr>
          <a:xfrm>
            <a:off x="1308106" y="3278405"/>
            <a:ext cx="1140056" cy="323165"/>
          </a:xfrm>
          <a:prstGeom prst="rect">
            <a:avLst/>
          </a:prstGeom>
          <a:noFill/>
        </p:spPr>
        <p:txBody>
          <a:bodyPr wrap="none" rtlCol="0">
            <a:spAutoFit/>
          </a:bodyPr>
          <a:lstStyle/>
          <a:p>
            <a:r>
              <a:rPr lang="en-US" sz="1500" dirty="0" err="1">
                <a:latin typeface="Times New Roman" panose="02020603050405020304" pitchFamily="18" charset="0"/>
                <a:cs typeface="Times New Roman" panose="02020603050405020304" pitchFamily="18" charset="0"/>
              </a:rPr>
              <a:t>LiSn</a:t>
            </a:r>
            <a:r>
              <a:rPr lang="en-US" sz="15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(P2/m)</a:t>
            </a:r>
          </a:p>
        </p:txBody>
      </p:sp>
      <p:sp>
        <p:nvSpPr>
          <p:cNvPr id="46" name="TextBox 45">
            <a:extLst>
              <a:ext uri="{FF2B5EF4-FFF2-40B4-BE49-F238E27FC236}">
                <a16:creationId xmlns:a16="http://schemas.microsoft.com/office/drawing/2014/main" id="{7B38DD52-F65E-CDEC-0306-38CD8EE4D449}"/>
              </a:ext>
            </a:extLst>
          </p:cNvPr>
          <p:cNvSpPr txBox="1"/>
          <p:nvPr/>
        </p:nvSpPr>
        <p:spPr>
          <a:xfrm>
            <a:off x="1311254" y="4106024"/>
            <a:ext cx="1292341" cy="323165"/>
          </a:xfrm>
          <a:prstGeom prst="rect">
            <a:avLst/>
          </a:prstGeom>
          <a:noFill/>
        </p:spPr>
        <p:txBody>
          <a:bodyPr wrap="none" rtlCol="0">
            <a:spAutoFit/>
          </a:bodyPr>
          <a:lstStyle/>
          <a:p>
            <a:r>
              <a:rPr lang="en-US" sz="1500" dirty="0" err="1">
                <a:latin typeface="Times New Roman" panose="02020603050405020304" pitchFamily="18" charset="0"/>
                <a:cs typeface="Times New Roman" panose="02020603050405020304" pitchFamily="18" charset="0"/>
              </a:rPr>
              <a:t>LiSn</a:t>
            </a:r>
            <a:r>
              <a:rPr lang="en-US" sz="15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(I4</a:t>
            </a:r>
            <a:r>
              <a:rPr lang="en-US" sz="1400" baseline="-25000" dirty="0">
                <a:latin typeface="Times New Roman" panose="02020603050405020304" pitchFamily="18" charset="0"/>
                <a:cs typeface="Times New Roman" panose="02020603050405020304" pitchFamily="18" charset="0"/>
              </a:rPr>
              <a:t>1</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amd</a:t>
            </a:r>
            <a:r>
              <a:rPr lang="en-US" sz="1400" dirty="0">
                <a:latin typeface="Times New Roman" panose="02020603050405020304" pitchFamily="18" charset="0"/>
                <a:cs typeface="Times New Roman" panose="02020603050405020304" pitchFamily="18" charset="0"/>
              </a:rPr>
              <a:t>)</a:t>
            </a:r>
          </a:p>
        </p:txBody>
      </p:sp>
      <p:sp>
        <p:nvSpPr>
          <p:cNvPr id="47" name="TextBox 46">
            <a:extLst>
              <a:ext uri="{FF2B5EF4-FFF2-40B4-BE49-F238E27FC236}">
                <a16:creationId xmlns:a16="http://schemas.microsoft.com/office/drawing/2014/main" id="{D5B09987-4132-D5A6-B57E-423923D37393}"/>
              </a:ext>
            </a:extLst>
          </p:cNvPr>
          <p:cNvSpPr txBox="1"/>
          <p:nvPr/>
        </p:nvSpPr>
        <p:spPr>
          <a:xfrm>
            <a:off x="1341699" y="4439819"/>
            <a:ext cx="567784" cy="323165"/>
          </a:xfrm>
          <a:prstGeom prst="rect">
            <a:avLst/>
          </a:prstGeom>
          <a:noFill/>
        </p:spPr>
        <p:txBody>
          <a:bodyPr wrap="none" rtlCol="0">
            <a:spAutoFit/>
          </a:bodyPr>
          <a:lstStyle/>
          <a:p>
            <a:r>
              <a:rPr lang="en-US" sz="1500" dirty="0" err="1">
                <a:latin typeface="Times New Roman" panose="02020603050405020304" pitchFamily="18" charset="0"/>
                <a:cs typeface="Times New Roman" panose="02020603050405020304" pitchFamily="18" charset="0"/>
              </a:rPr>
              <a:t>LiZn</a:t>
            </a:r>
            <a:endParaRPr lang="en-US" sz="1500" dirty="0">
              <a:latin typeface="Times New Roman" panose="02020603050405020304" pitchFamily="18" charset="0"/>
              <a:cs typeface="Times New Roman" panose="02020603050405020304" pitchFamily="18" charset="0"/>
            </a:endParaRPr>
          </a:p>
        </p:txBody>
      </p:sp>
      <p:sp>
        <p:nvSpPr>
          <p:cNvPr id="48" name="TextBox 47">
            <a:extLst>
              <a:ext uri="{FF2B5EF4-FFF2-40B4-BE49-F238E27FC236}">
                <a16:creationId xmlns:a16="http://schemas.microsoft.com/office/drawing/2014/main" id="{495B0BCC-1C55-D859-D1C3-C595521560CA}"/>
              </a:ext>
            </a:extLst>
          </p:cNvPr>
          <p:cNvSpPr txBox="1"/>
          <p:nvPr/>
        </p:nvSpPr>
        <p:spPr>
          <a:xfrm>
            <a:off x="2332679" y="4408944"/>
            <a:ext cx="686406"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Li</a:t>
            </a:r>
            <a:r>
              <a:rPr lang="en-US" sz="1500" baseline="-25000" dirty="0">
                <a:latin typeface="Times New Roman" panose="02020603050405020304" pitchFamily="18" charset="0"/>
                <a:cs typeface="Times New Roman" panose="02020603050405020304" pitchFamily="18" charset="0"/>
              </a:rPr>
              <a:t>2</a:t>
            </a:r>
            <a:r>
              <a:rPr lang="en-US" sz="1500" dirty="0">
                <a:latin typeface="Times New Roman" panose="02020603050405020304" pitchFamily="18" charset="0"/>
                <a:cs typeface="Times New Roman" panose="02020603050405020304" pitchFamily="18" charset="0"/>
              </a:rPr>
              <a:t>Mg</a:t>
            </a:r>
          </a:p>
        </p:txBody>
      </p:sp>
      <p:sp>
        <p:nvSpPr>
          <p:cNvPr id="49" name="TextBox 48">
            <a:extLst>
              <a:ext uri="{FF2B5EF4-FFF2-40B4-BE49-F238E27FC236}">
                <a16:creationId xmlns:a16="http://schemas.microsoft.com/office/drawing/2014/main" id="{26F9AED5-EBD1-170D-F77C-79AE530E9522}"/>
              </a:ext>
            </a:extLst>
          </p:cNvPr>
          <p:cNvSpPr txBox="1"/>
          <p:nvPr/>
        </p:nvSpPr>
        <p:spPr>
          <a:xfrm>
            <a:off x="2705398" y="3980500"/>
            <a:ext cx="686406"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Li</a:t>
            </a:r>
            <a:r>
              <a:rPr lang="en-US" sz="1500" baseline="-25000" dirty="0">
                <a:latin typeface="Times New Roman" panose="02020603050405020304" pitchFamily="18" charset="0"/>
                <a:cs typeface="Times New Roman" panose="02020603050405020304" pitchFamily="18" charset="0"/>
              </a:rPr>
              <a:t>5</a:t>
            </a:r>
            <a:r>
              <a:rPr lang="en-US" sz="1500" dirty="0">
                <a:latin typeface="Times New Roman" panose="02020603050405020304" pitchFamily="18" charset="0"/>
                <a:cs typeface="Times New Roman" panose="02020603050405020304" pitchFamily="18" charset="0"/>
              </a:rPr>
              <a:t>Sn</a:t>
            </a:r>
            <a:r>
              <a:rPr lang="en-US" sz="1500" baseline="-25000" dirty="0">
                <a:latin typeface="Times New Roman" panose="02020603050405020304" pitchFamily="18" charset="0"/>
                <a:cs typeface="Times New Roman" panose="02020603050405020304" pitchFamily="18" charset="0"/>
              </a:rPr>
              <a:t>2</a:t>
            </a:r>
            <a:endParaRPr lang="en-US" sz="1500" dirty="0">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CAF3F207-ABFB-75C2-14C8-AFFD633B10DB}"/>
              </a:ext>
            </a:extLst>
          </p:cNvPr>
          <p:cNvSpPr txBox="1"/>
          <p:nvPr/>
        </p:nvSpPr>
        <p:spPr>
          <a:xfrm>
            <a:off x="3151146" y="4302012"/>
            <a:ext cx="622286"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Li</a:t>
            </a:r>
            <a:r>
              <a:rPr lang="en-US" sz="1500" baseline="-25000" dirty="0">
                <a:latin typeface="Times New Roman" panose="02020603050405020304" pitchFamily="18" charset="0"/>
                <a:cs typeface="Times New Roman" panose="02020603050405020304" pitchFamily="18" charset="0"/>
              </a:rPr>
              <a:t>3</a:t>
            </a:r>
            <a:r>
              <a:rPr lang="en-US" sz="1500" dirty="0">
                <a:latin typeface="Times New Roman" panose="02020603050405020304" pitchFamily="18" charset="0"/>
                <a:cs typeface="Times New Roman" panose="02020603050405020304" pitchFamily="18" charset="0"/>
              </a:rPr>
              <a:t>Sn</a:t>
            </a:r>
          </a:p>
        </p:txBody>
      </p:sp>
      <p:sp>
        <p:nvSpPr>
          <p:cNvPr id="51" name="TextBox 50">
            <a:extLst>
              <a:ext uri="{FF2B5EF4-FFF2-40B4-BE49-F238E27FC236}">
                <a16:creationId xmlns:a16="http://schemas.microsoft.com/office/drawing/2014/main" id="{57489C46-6E85-ECAF-187D-C6AC3F4A5E38}"/>
              </a:ext>
            </a:extLst>
          </p:cNvPr>
          <p:cNvSpPr txBox="1"/>
          <p:nvPr/>
        </p:nvSpPr>
        <p:spPr>
          <a:xfrm>
            <a:off x="3507642" y="3954738"/>
            <a:ext cx="686406"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Li</a:t>
            </a:r>
            <a:r>
              <a:rPr lang="en-US" sz="1500" baseline="-25000" dirty="0">
                <a:latin typeface="Times New Roman" panose="02020603050405020304" pitchFamily="18" charset="0"/>
                <a:cs typeface="Times New Roman" panose="02020603050405020304" pitchFamily="18" charset="0"/>
              </a:rPr>
              <a:t>3</a:t>
            </a:r>
            <a:r>
              <a:rPr lang="en-US" sz="1500" dirty="0">
                <a:latin typeface="Times New Roman" panose="02020603050405020304" pitchFamily="18" charset="0"/>
                <a:cs typeface="Times New Roman" panose="02020603050405020304" pitchFamily="18" charset="0"/>
              </a:rPr>
              <a:t>Mg</a:t>
            </a:r>
          </a:p>
        </p:txBody>
      </p:sp>
      <p:sp>
        <p:nvSpPr>
          <p:cNvPr id="52" name="TextBox 51">
            <a:extLst>
              <a:ext uri="{FF2B5EF4-FFF2-40B4-BE49-F238E27FC236}">
                <a16:creationId xmlns:a16="http://schemas.microsoft.com/office/drawing/2014/main" id="{23CB844D-A802-9045-361B-0D4DF225F461}"/>
              </a:ext>
            </a:extLst>
          </p:cNvPr>
          <p:cNvSpPr txBox="1"/>
          <p:nvPr/>
        </p:nvSpPr>
        <p:spPr>
          <a:xfrm>
            <a:off x="3652436" y="4446383"/>
            <a:ext cx="686406"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Li</a:t>
            </a:r>
            <a:r>
              <a:rPr lang="en-US" sz="1500" baseline="-25000" dirty="0">
                <a:latin typeface="Times New Roman" panose="02020603050405020304" pitchFamily="18" charset="0"/>
                <a:cs typeface="Times New Roman" panose="02020603050405020304" pitchFamily="18" charset="0"/>
              </a:rPr>
              <a:t>7</a:t>
            </a:r>
            <a:r>
              <a:rPr lang="en-US" sz="1500" dirty="0">
                <a:latin typeface="Times New Roman" panose="02020603050405020304" pitchFamily="18" charset="0"/>
                <a:cs typeface="Times New Roman" panose="02020603050405020304" pitchFamily="18" charset="0"/>
              </a:rPr>
              <a:t>Sn</a:t>
            </a:r>
            <a:r>
              <a:rPr lang="en-US" sz="1500" baseline="-25000" dirty="0">
                <a:latin typeface="Times New Roman" panose="02020603050405020304" pitchFamily="18" charset="0"/>
                <a:cs typeface="Times New Roman" panose="02020603050405020304" pitchFamily="18" charset="0"/>
              </a:rPr>
              <a:t>2</a:t>
            </a:r>
            <a:endParaRPr lang="en-US" sz="1500" dirty="0">
              <a:latin typeface="Times New Roman" panose="02020603050405020304" pitchFamily="18" charset="0"/>
              <a:cs typeface="Times New Roman" panose="02020603050405020304" pitchFamily="18" charset="0"/>
            </a:endParaRPr>
          </a:p>
        </p:txBody>
      </p:sp>
      <p:sp>
        <p:nvSpPr>
          <p:cNvPr id="53" name="TextBox 52">
            <a:extLst>
              <a:ext uri="{FF2B5EF4-FFF2-40B4-BE49-F238E27FC236}">
                <a16:creationId xmlns:a16="http://schemas.microsoft.com/office/drawing/2014/main" id="{FC3B1758-149C-4412-C3D8-3C944E143651}"/>
              </a:ext>
            </a:extLst>
          </p:cNvPr>
          <p:cNvSpPr txBox="1"/>
          <p:nvPr/>
        </p:nvSpPr>
        <p:spPr>
          <a:xfrm>
            <a:off x="4264296" y="4116321"/>
            <a:ext cx="686406"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Li</a:t>
            </a:r>
            <a:r>
              <a:rPr lang="en-US" sz="1500" baseline="-25000" dirty="0">
                <a:latin typeface="Times New Roman" panose="02020603050405020304" pitchFamily="18" charset="0"/>
                <a:cs typeface="Times New Roman" panose="02020603050405020304" pitchFamily="18" charset="0"/>
              </a:rPr>
              <a:t>5</a:t>
            </a:r>
            <a:r>
              <a:rPr lang="en-US" sz="1500" dirty="0">
                <a:latin typeface="Times New Roman" panose="02020603050405020304" pitchFamily="18" charset="0"/>
                <a:cs typeface="Times New Roman" panose="02020603050405020304" pitchFamily="18" charset="0"/>
              </a:rPr>
              <a:t>Mg</a:t>
            </a:r>
          </a:p>
        </p:txBody>
      </p:sp>
      <p:sp>
        <p:nvSpPr>
          <p:cNvPr id="54" name="TextBox 53">
            <a:extLst>
              <a:ext uri="{FF2B5EF4-FFF2-40B4-BE49-F238E27FC236}">
                <a16:creationId xmlns:a16="http://schemas.microsoft.com/office/drawing/2014/main" id="{4C5E6372-423D-5C1D-518A-7A3534FDA39A}"/>
              </a:ext>
            </a:extLst>
          </p:cNvPr>
          <p:cNvSpPr txBox="1"/>
          <p:nvPr/>
        </p:nvSpPr>
        <p:spPr>
          <a:xfrm>
            <a:off x="5508679" y="4251140"/>
            <a:ext cx="354584"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Li</a:t>
            </a:r>
          </a:p>
        </p:txBody>
      </p:sp>
      <p:sp>
        <p:nvSpPr>
          <p:cNvPr id="55" name="TextBox 54">
            <a:extLst>
              <a:ext uri="{FF2B5EF4-FFF2-40B4-BE49-F238E27FC236}">
                <a16:creationId xmlns:a16="http://schemas.microsoft.com/office/drawing/2014/main" id="{0473F365-2AD5-80F6-336D-690DDAF4BFA7}"/>
              </a:ext>
            </a:extLst>
          </p:cNvPr>
          <p:cNvSpPr txBox="1"/>
          <p:nvPr/>
        </p:nvSpPr>
        <p:spPr>
          <a:xfrm>
            <a:off x="544384" y="5352207"/>
            <a:ext cx="5875673" cy="1107996"/>
          </a:xfrm>
          <a:prstGeom prst="rect">
            <a:avLst/>
          </a:prstGeom>
          <a:noFill/>
        </p:spPr>
        <p:txBody>
          <a:bodyPr wrap="square" rtlCol="0">
            <a:spAutoFit/>
          </a:bodyPr>
          <a:lstStyle/>
          <a:p>
            <a:pPr marL="285730" indent="-285730">
              <a:spcAft>
                <a:spcPts val="600"/>
              </a:spcAft>
              <a:buFont typeface="Arial" panose="020B0604020202020204" pitchFamily="34" charset="0"/>
              <a:buChar char="•"/>
            </a:pPr>
            <a:r>
              <a:rPr lang="en-US" sz="1400" dirty="0">
                <a:latin typeface="Arial" panose="020B0604020202020204" pitchFamily="34" charset="0"/>
                <a:cs typeface="Arial" panose="020B0604020202020204" pitchFamily="34" charset="0"/>
              </a:rPr>
              <a:t>Error bars indicate the </a:t>
            </a:r>
            <a:r>
              <a:rPr lang="en-US" sz="1400" b="1" dirty="0">
                <a:latin typeface="Arial" panose="020B0604020202020204" pitchFamily="34" charset="0"/>
                <a:cs typeface="Arial" panose="020B0604020202020204" pitchFamily="34" charset="0"/>
              </a:rPr>
              <a:t>Boltzmann-weighted</a:t>
            </a:r>
            <a:r>
              <a:rPr lang="en-US" sz="1400" dirty="0">
                <a:latin typeface="Arial" panose="020B0604020202020204" pitchFamily="34" charset="0"/>
                <a:cs typeface="Arial" panose="020B0604020202020204" pitchFamily="34" charset="0"/>
              </a:rPr>
              <a:t> standard deviation</a:t>
            </a:r>
          </a:p>
          <a:p>
            <a:pPr marL="285730" indent="-285730">
              <a:spcAft>
                <a:spcPts val="600"/>
              </a:spcAft>
              <a:buFont typeface="Arial" panose="020B0604020202020204" pitchFamily="34" charset="0"/>
              <a:buChar char="•"/>
            </a:pPr>
            <a:r>
              <a:rPr lang="en-US" sz="1400" dirty="0">
                <a:latin typeface="Arial" panose="020B0604020202020204" pitchFamily="34" charset="0"/>
                <a:cs typeface="Arial" panose="020B0604020202020204" pitchFamily="34" charset="0"/>
              </a:rPr>
              <a:t>Supercells contain </a:t>
            </a:r>
            <a:r>
              <a:rPr lang="en-US" sz="1400" b="1" dirty="0">
                <a:latin typeface="Arial" panose="020B0604020202020204" pitchFamily="34" charset="0"/>
                <a:cs typeface="Arial" panose="020B0604020202020204" pitchFamily="34" charset="0"/>
              </a:rPr>
              <a:t>108–256 atoms</a:t>
            </a:r>
            <a:r>
              <a:rPr lang="en-US" sz="1400" dirty="0">
                <a:latin typeface="Arial" panose="020B0604020202020204" pitchFamily="34" charset="0"/>
                <a:cs typeface="Arial" panose="020B0604020202020204" pitchFamily="34" charset="0"/>
              </a:rPr>
              <a:t>, satisfying the shortest </a:t>
            </a:r>
            <a:r>
              <a:rPr lang="en-US" sz="1400" b="1" dirty="0">
                <a:latin typeface="Arial" panose="020B0604020202020204" pitchFamily="34" charset="0"/>
                <a:cs typeface="Arial" panose="020B0604020202020204" pitchFamily="34" charset="0"/>
              </a:rPr>
              <a:t>vac-vac distance &gt; 10 Å.</a:t>
            </a:r>
          </a:p>
          <a:p>
            <a:pPr marL="285730" indent="-285730">
              <a:spcAft>
                <a:spcPts val="600"/>
              </a:spcAft>
              <a:buFont typeface="Arial" panose="020B0604020202020204" pitchFamily="34" charset="0"/>
              <a:buChar char="•"/>
            </a:pPr>
            <a:r>
              <a:rPr lang="en-US" sz="1400" dirty="0">
                <a:latin typeface="Arial" panose="020B0604020202020204" pitchFamily="34" charset="0"/>
                <a:cs typeface="Arial" panose="020B0604020202020204" pitchFamily="34" charset="0"/>
              </a:rPr>
              <a:t>Linear SNAP with </a:t>
            </a:r>
            <a:r>
              <a:rPr lang="en-US" sz="1400" b="1" dirty="0">
                <a:latin typeface="Arial" panose="020B0604020202020204" pitchFamily="34" charset="0"/>
                <a:cs typeface="Arial" panose="020B0604020202020204" pitchFamily="34" charset="0"/>
              </a:rPr>
              <a:t>2</a:t>
            </a:r>
            <a:r>
              <a:rPr lang="en-US" sz="1400" b="1" i="1" dirty="0">
                <a:latin typeface="Arial" panose="020B0604020202020204" pitchFamily="34" charset="0"/>
                <a:cs typeface="Arial" panose="020B0604020202020204" pitchFamily="34" charset="0"/>
              </a:rPr>
              <a:t>J</a:t>
            </a:r>
            <a:r>
              <a:rPr lang="en-US" sz="1400" b="1" baseline="-25000" dirty="0">
                <a:latin typeface="Arial" panose="020B0604020202020204" pitchFamily="34" charset="0"/>
                <a:cs typeface="Arial" panose="020B0604020202020204" pitchFamily="34" charset="0"/>
              </a:rPr>
              <a:t>max</a:t>
            </a:r>
            <a:r>
              <a:rPr lang="en-US" sz="1400" b="1" dirty="0">
                <a:latin typeface="Arial" panose="020B0604020202020204" pitchFamily="34" charset="0"/>
                <a:cs typeface="Arial" panose="020B0604020202020204" pitchFamily="34" charset="0"/>
              </a:rPr>
              <a:t> = 8 and </a:t>
            </a:r>
            <a:r>
              <a:rPr lang="en-US" sz="1400" b="1" i="1" dirty="0" err="1">
                <a:latin typeface="Arial" panose="020B0604020202020204" pitchFamily="34" charset="0"/>
                <a:cs typeface="Arial" panose="020B0604020202020204" pitchFamily="34" charset="0"/>
              </a:rPr>
              <a:t>r</a:t>
            </a:r>
            <a:r>
              <a:rPr lang="en-US" sz="1400" b="1" baseline="-25000" dirty="0" err="1">
                <a:latin typeface="Arial" panose="020B0604020202020204" pitchFamily="34" charset="0"/>
                <a:cs typeface="Arial" panose="020B0604020202020204" pitchFamily="34" charset="0"/>
              </a:rPr>
              <a:t>cut</a:t>
            </a:r>
            <a:r>
              <a:rPr lang="en-US" sz="1400" b="1" dirty="0">
                <a:latin typeface="Arial" panose="020B0604020202020204" pitchFamily="34" charset="0"/>
                <a:cs typeface="Arial" panose="020B0604020202020204" pitchFamily="34" charset="0"/>
              </a:rPr>
              <a:t>  = 5 Å</a:t>
            </a:r>
            <a:r>
              <a:rPr lang="en-US" sz="1400" dirty="0">
                <a:latin typeface="Arial" panose="020B0604020202020204" pitchFamily="34" charset="0"/>
                <a:cs typeface="Arial" panose="020B0604020202020204" pitchFamily="34" charset="0"/>
              </a:rPr>
              <a:t>.</a:t>
            </a:r>
          </a:p>
        </p:txBody>
      </p:sp>
      <p:sp>
        <p:nvSpPr>
          <p:cNvPr id="56" name="TextBox 55">
            <a:extLst>
              <a:ext uri="{FF2B5EF4-FFF2-40B4-BE49-F238E27FC236}">
                <a16:creationId xmlns:a16="http://schemas.microsoft.com/office/drawing/2014/main" id="{32EA5833-0F46-EA73-64BD-36B86814B24E}"/>
              </a:ext>
            </a:extLst>
          </p:cNvPr>
          <p:cNvSpPr txBox="1"/>
          <p:nvPr/>
        </p:nvSpPr>
        <p:spPr>
          <a:xfrm>
            <a:off x="3001486" y="948046"/>
            <a:ext cx="1024639" cy="353943"/>
          </a:xfrm>
          <a:prstGeom prst="rect">
            <a:avLst/>
          </a:prstGeom>
          <a:noFill/>
        </p:spPr>
        <p:txBody>
          <a:bodyPr wrap="none" rtlCol="0">
            <a:spAutoFit/>
          </a:bodyPr>
          <a:lstStyle/>
          <a:p>
            <a:r>
              <a:rPr lang="it-IT" sz="1700" i="1" dirty="0">
                <a:latin typeface="Arial" panose="020B0604020202020204" pitchFamily="34" charset="0"/>
                <a:cs typeface="Arial" panose="020B0604020202020204" pitchFamily="34" charset="0"/>
              </a:rPr>
              <a:t>Eₘ vs x</a:t>
            </a:r>
            <a:r>
              <a:rPr lang="it-IT" sz="1700" i="1" baseline="-25000" dirty="0">
                <a:latin typeface="Arial" panose="020B0604020202020204" pitchFamily="34" charset="0"/>
                <a:cs typeface="Arial" panose="020B0604020202020204" pitchFamily="34" charset="0"/>
              </a:rPr>
              <a:t>Li</a:t>
            </a:r>
            <a:endParaRPr lang="en-US" sz="17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1229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AEA957-C559-DCDF-D257-410D2832B36E}"/>
              </a:ext>
            </a:extLst>
          </p:cNvPr>
          <p:cNvSpPr txBox="1"/>
          <p:nvPr/>
        </p:nvSpPr>
        <p:spPr>
          <a:xfrm>
            <a:off x="0" y="18534"/>
            <a:ext cx="7093609" cy="430887"/>
          </a:xfrm>
          <a:prstGeom prst="rect">
            <a:avLst/>
          </a:prstGeom>
          <a:noFill/>
        </p:spPr>
        <p:txBody>
          <a:bodyPr wrap="none" rtlCol="0">
            <a:spAutoFit/>
          </a:bodyPr>
          <a:lstStyle/>
          <a:p>
            <a:r>
              <a:rPr lang="it-IT" sz="2200" b="1" dirty="0">
                <a:latin typeface="Arial" panose="020B0604020202020204" pitchFamily="34" charset="0"/>
                <a:cs typeface="Arial" panose="020B0604020202020204" pitchFamily="34" charset="0"/>
              </a:rPr>
              <a:t>5. </a:t>
            </a:r>
            <a:r>
              <a:rPr lang="en-US" sz="2200" b="1" dirty="0">
                <a:latin typeface="Arial" panose="020B0604020202020204" pitchFamily="34" charset="0"/>
                <a:cs typeface="Arial" panose="020B0604020202020204" pitchFamily="34" charset="0"/>
              </a:rPr>
              <a:t>Comparative analysis of Li-ion migration barriers</a:t>
            </a:r>
          </a:p>
        </p:txBody>
      </p:sp>
      <p:cxnSp>
        <p:nvCxnSpPr>
          <p:cNvPr id="3" name="Straight Connector 2">
            <a:extLst>
              <a:ext uri="{FF2B5EF4-FFF2-40B4-BE49-F238E27FC236}">
                <a16:creationId xmlns:a16="http://schemas.microsoft.com/office/drawing/2014/main" id="{78FAC692-3077-1C30-52DC-0D68D1B1A938}"/>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TextBox 3">
            <a:extLst>
              <a:ext uri="{FF2B5EF4-FFF2-40B4-BE49-F238E27FC236}">
                <a16:creationId xmlns:a16="http://schemas.microsoft.com/office/drawing/2014/main" id="{3DE68304-FCEA-E2F8-598C-727546C16C63}"/>
              </a:ext>
            </a:extLst>
          </p:cNvPr>
          <p:cNvSpPr txBox="1"/>
          <p:nvPr/>
        </p:nvSpPr>
        <p:spPr>
          <a:xfrm>
            <a:off x="151471" y="524681"/>
            <a:ext cx="7378299" cy="400110"/>
          </a:xfrm>
          <a:prstGeom prst="rect">
            <a:avLst/>
          </a:prstGeom>
          <a:noFill/>
        </p:spPr>
        <p:txBody>
          <a:bodyPr wrap="square" rtlCol="0">
            <a:spAutoFit/>
          </a:bodyPr>
          <a:lstStyle/>
          <a:p>
            <a:pPr marL="285730" indent="-285730" algn="just">
              <a:spcBef>
                <a:spcPts val="600"/>
              </a:spcBef>
              <a:buFont typeface="Wingdings" panose="05000000000000000000" pitchFamily="2" charset="2"/>
              <a:buChar char="q"/>
            </a:pPr>
            <a:r>
              <a:rPr lang="en-US" sz="2000" b="1" dirty="0">
                <a:latin typeface="Arial" panose="020B0604020202020204" pitchFamily="34" charset="0"/>
                <a:cs typeface="Arial" panose="020B0604020202020204" pitchFamily="34" charset="0"/>
              </a:rPr>
              <a:t>Factors governing migration barriers</a:t>
            </a:r>
          </a:p>
        </p:txBody>
      </p:sp>
      <p:sp>
        <p:nvSpPr>
          <p:cNvPr id="6" name="TextBox 5">
            <a:extLst>
              <a:ext uri="{FF2B5EF4-FFF2-40B4-BE49-F238E27FC236}">
                <a16:creationId xmlns:a16="http://schemas.microsoft.com/office/drawing/2014/main" id="{283D63FE-58CB-70A7-E4AB-46EB5A298208}"/>
              </a:ext>
            </a:extLst>
          </p:cNvPr>
          <p:cNvSpPr txBox="1"/>
          <p:nvPr/>
        </p:nvSpPr>
        <p:spPr>
          <a:xfrm>
            <a:off x="4078438" y="1108869"/>
            <a:ext cx="4235335" cy="353943"/>
          </a:xfrm>
          <a:prstGeom prst="rect">
            <a:avLst/>
          </a:prstGeom>
          <a:noFill/>
        </p:spPr>
        <p:txBody>
          <a:bodyPr wrap="square" rtlCol="0">
            <a:spAutoFit/>
          </a:bodyPr>
          <a:lstStyle/>
          <a:p>
            <a:pPr algn="just">
              <a:spcAft>
                <a:spcPts val="600"/>
              </a:spcAft>
            </a:pPr>
            <a:r>
              <a:rPr lang="en-US" sz="1700" i="1" dirty="0">
                <a:latin typeface="Arial" panose="020B0604020202020204" pitchFamily="34" charset="0"/>
                <a:cs typeface="Arial" panose="020B0604020202020204" pitchFamily="34" charset="0"/>
              </a:rPr>
              <a:t>Coordination-Controlled Migration Barriers</a:t>
            </a:r>
            <a:endParaRPr lang="en-US" sz="1700" b="1" i="1"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8E17734B-CFB6-2990-5A31-55C6989141D6}"/>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10" name="TextBox 9">
            <a:extLst>
              <a:ext uri="{FF2B5EF4-FFF2-40B4-BE49-F238E27FC236}">
                <a16:creationId xmlns:a16="http://schemas.microsoft.com/office/drawing/2014/main" id="{43958726-9E63-32E2-A9DE-4B96EA73AD61}"/>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12</a:t>
            </a:r>
          </a:p>
        </p:txBody>
      </p:sp>
      <p:sp>
        <p:nvSpPr>
          <p:cNvPr id="11" name="Rectangle 10">
            <a:extLst>
              <a:ext uri="{FF2B5EF4-FFF2-40B4-BE49-F238E27FC236}">
                <a16:creationId xmlns:a16="http://schemas.microsoft.com/office/drawing/2014/main" id="{08A230AF-DED6-0C52-F421-CB0882C25D86}"/>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16119054-54FD-67A2-3221-340A535DB4BB}"/>
              </a:ext>
            </a:extLst>
          </p:cNvPr>
          <p:cNvSpPr txBox="1"/>
          <p:nvPr/>
        </p:nvSpPr>
        <p:spPr>
          <a:xfrm>
            <a:off x="6582334" y="5656574"/>
            <a:ext cx="5019122" cy="641201"/>
          </a:xfrm>
          <a:prstGeom prst="rect">
            <a:avLst/>
          </a:prstGeom>
          <a:noFill/>
        </p:spPr>
        <p:txBody>
          <a:bodyPr wrap="square" rtlCol="0">
            <a:spAutoFit/>
          </a:bodyPr>
          <a:lstStyle/>
          <a:p>
            <a:pPr marL="285750" indent="-285750" algn="just">
              <a:spcBef>
                <a:spcPts val="200"/>
              </a:spcBef>
              <a:buFont typeface="Arial" panose="020B0604020202020204" pitchFamily="34" charset="0"/>
              <a:buChar char="•"/>
            </a:pPr>
            <a:r>
              <a:rPr lang="en-US" sz="1700" dirty="0">
                <a:latin typeface="Arial" panose="020B0604020202020204" pitchFamily="34" charset="0"/>
                <a:cs typeface="Arial" panose="020B0604020202020204" pitchFamily="34" charset="0"/>
              </a:rPr>
              <a:t>Low </a:t>
            </a:r>
            <a:r>
              <a:rPr lang="en-US" sz="1700" i="1" dirty="0">
                <a:latin typeface="Arial" panose="020B0604020202020204" pitchFamily="34" charset="0"/>
                <a:cs typeface="Arial" panose="020B0604020202020204" pitchFamily="34" charset="0"/>
              </a:rPr>
              <a:t>d</a:t>
            </a:r>
            <a:r>
              <a:rPr lang="en-US" sz="1700" dirty="0">
                <a:latin typeface="Arial" panose="020B0604020202020204" pitchFamily="34" charset="0"/>
                <a:cs typeface="Arial" panose="020B0604020202020204" pitchFamily="34" charset="0"/>
              </a:rPr>
              <a:t> → low </a:t>
            </a:r>
            <a:r>
              <a:rPr lang="en-US" sz="1700" i="1" dirty="0">
                <a:latin typeface="Arial" panose="020B0604020202020204" pitchFamily="34" charset="0"/>
                <a:cs typeface="Arial" panose="020B0604020202020204" pitchFamily="34" charset="0"/>
              </a:rPr>
              <a:t>E</a:t>
            </a:r>
            <a:r>
              <a:rPr lang="en-US" sz="1700" i="1" baseline="-25000" dirty="0">
                <a:latin typeface="Arial" panose="020B0604020202020204" pitchFamily="34" charset="0"/>
                <a:cs typeface="Arial" panose="020B0604020202020204" pitchFamily="34" charset="0"/>
              </a:rPr>
              <a:t>m</a:t>
            </a:r>
            <a:r>
              <a:rPr lang="en-US" sz="1700" dirty="0">
                <a:latin typeface="Arial" panose="020B0604020202020204" pitchFamily="34" charset="0"/>
                <a:cs typeface="Arial" panose="020B0604020202020204" pitchFamily="34" charset="0"/>
              </a:rPr>
              <a:t> ​ (baseline regime) </a:t>
            </a:r>
          </a:p>
          <a:p>
            <a:pPr marL="285750" indent="-285750" algn="just">
              <a:spcBef>
                <a:spcPts val="200"/>
              </a:spcBef>
              <a:buFont typeface="Arial" panose="020B0604020202020204" pitchFamily="34" charset="0"/>
              <a:buChar char="•"/>
            </a:pPr>
            <a:r>
              <a:rPr lang="en-US" sz="1700" dirty="0">
                <a:latin typeface="Arial" panose="020B0604020202020204" pitchFamily="34" charset="0"/>
                <a:cs typeface="Arial" panose="020B0604020202020204" pitchFamily="34" charset="0"/>
              </a:rPr>
              <a:t>Coordination overlap → barrier amplification </a:t>
            </a:r>
          </a:p>
        </p:txBody>
      </p:sp>
      <p:pic>
        <p:nvPicPr>
          <p:cNvPr id="16" name="Picture 15">
            <a:extLst>
              <a:ext uri="{FF2B5EF4-FFF2-40B4-BE49-F238E27FC236}">
                <a16:creationId xmlns:a16="http://schemas.microsoft.com/office/drawing/2014/main" id="{CB8116D1-D2FE-B23D-FE87-227AD45C38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1289" y="1499188"/>
            <a:ext cx="9380793" cy="3713804"/>
          </a:xfrm>
          <a:prstGeom prst="rect">
            <a:avLst/>
          </a:prstGeom>
        </p:spPr>
      </p:pic>
      <p:sp>
        <p:nvSpPr>
          <p:cNvPr id="17" name="TextBox 16">
            <a:extLst>
              <a:ext uri="{FF2B5EF4-FFF2-40B4-BE49-F238E27FC236}">
                <a16:creationId xmlns:a16="http://schemas.microsoft.com/office/drawing/2014/main" id="{7E23558A-0C78-897E-D117-81397C267018}"/>
              </a:ext>
            </a:extLst>
          </p:cNvPr>
          <p:cNvSpPr txBox="1"/>
          <p:nvPr/>
        </p:nvSpPr>
        <p:spPr>
          <a:xfrm>
            <a:off x="1866010" y="5249368"/>
            <a:ext cx="4235335" cy="307777"/>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en-US" sz="1400" dirty="0">
                <a:latin typeface="Arial" panose="020B0604020202020204" pitchFamily="34" charset="0"/>
                <a:cs typeface="Arial" panose="020B0604020202020204" pitchFamily="34" charset="0"/>
              </a:rPr>
              <a:t>Radius cutoff = 3.1 Å to determine coordination</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3616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B16366-AC41-041A-6338-EF0440BC5650}"/>
              </a:ext>
            </a:extLst>
          </p:cNvPr>
          <p:cNvSpPr txBox="1"/>
          <p:nvPr/>
        </p:nvSpPr>
        <p:spPr>
          <a:xfrm>
            <a:off x="0" y="18534"/>
            <a:ext cx="6136680" cy="430887"/>
          </a:xfrm>
          <a:prstGeom prst="rect">
            <a:avLst/>
          </a:prstGeom>
          <a:noFill/>
        </p:spPr>
        <p:txBody>
          <a:bodyPr wrap="none" rtlCol="0">
            <a:spAutoFit/>
          </a:bodyPr>
          <a:lstStyle/>
          <a:p>
            <a:r>
              <a:rPr lang="it-IT" sz="2200" b="1" dirty="0">
                <a:cs typeface="Times New Roman" panose="02020603050405020304" pitchFamily="18" charset="0"/>
              </a:rPr>
              <a:t>5. </a:t>
            </a:r>
            <a:r>
              <a:rPr lang="en-US" sz="2200" b="1" dirty="0">
                <a:cs typeface="Times New Roman" panose="02020603050405020304" pitchFamily="18" charset="0"/>
              </a:rPr>
              <a:t>Comparative analysis of Li-ion migration barriers</a:t>
            </a:r>
          </a:p>
        </p:txBody>
      </p:sp>
      <p:cxnSp>
        <p:nvCxnSpPr>
          <p:cNvPr id="5" name="Straight Connector 4">
            <a:extLst>
              <a:ext uri="{FF2B5EF4-FFF2-40B4-BE49-F238E27FC236}">
                <a16:creationId xmlns:a16="http://schemas.microsoft.com/office/drawing/2014/main" id="{BF2C2945-370B-D2DB-E465-70BC131D29D1}"/>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 name="TextBox 5">
            <a:extLst>
              <a:ext uri="{FF2B5EF4-FFF2-40B4-BE49-F238E27FC236}">
                <a16:creationId xmlns:a16="http://schemas.microsoft.com/office/drawing/2014/main" id="{54B686BC-B494-B6AD-7D10-85E96563D4F5}"/>
              </a:ext>
            </a:extLst>
          </p:cNvPr>
          <p:cNvSpPr txBox="1"/>
          <p:nvPr/>
        </p:nvSpPr>
        <p:spPr>
          <a:xfrm>
            <a:off x="151471" y="524681"/>
            <a:ext cx="7378299" cy="400110"/>
          </a:xfrm>
          <a:prstGeom prst="rect">
            <a:avLst/>
          </a:prstGeom>
          <a:noFill/>
        </p:spPr>
        <p:txBody>
          <a:bodyPr wrap="square" rtlCol="0">
            <a:spAutoFit/>
          </a:bodyPr>
          <a:lstStyle/>
          <a:p>
            <a:pPr marL="285730" indent="-285730" algn="just">
              <a:spcBef>
                <a:spcPts val="600"/>
              </a:spcBef>
              <a:buFont typeface="Wingdings" panose="05000000000000000000" pitchFamily="2" charset="2"/>
              <a:buChar char="q"/>
            </a:pPr>
            <a:r>
              <a:rPr lang="en-US" sz="2000" b="1" dirty="0">
                <a:cs typeface="Times New Roman" panose="02020603050405020304" pitchFamily="18" charset="0"/>
              </a:rPr>
              <a:t>Factors governing migration barriers</a:t>
            </a:r>
          </a:p>
        </p:txBody>
      </p:sp>
      <p:sp>
        <p:nvSpPr>
          <p:cNvPr id="7" name="TextBox 6">
            <a:extLst>
              <a:ext uri="{FF2B5EF4-FFF2-40B4-BE49-F238E27FC236}">
                <a16:creationId xmlns:a16="http://schemas.microsoft.com/office/drawing/2014/main" id="{A70BAD44-100D-7FD5-017F-B8A78728CBC4}"/>
              </a:ext>
            </a:extLst>
          </p:cNvPr>
          <p:cNvSpPr txBox="1"/>
          <p:nvPr/>
        </p:nvSpPr>
        <p:spPr>
          <a:xfrm>
            <a:off x="4119375" y="1027300"/>
            <a:ext cx="6820790" cy="353943"/>
          </a:xfrm>
          <a:prstGeom prst="rect">
            <a:avLst/>
          </a:prstGeom>
          <a:noFill/>
        </p:spPr>
        <p:txBody>
          <a:bodyPr wrap="square" rtlCol="0">
            <a:spAutoFit/>
          </a:bodyPr>
          <a:lstStyle/>
          <a:p>
            <a:pPr algn="just">
              <a:spcAft>
                <a:spcPts val="600"/>
              </a:spcAft>
            </a:pPr>
            <a:r>
              <a:rPr lang="en-US" sz="1700" i="1" dirty="0">
                <a:latin typeface="Arial" panose="020B0604020202020204" pitchFamily="34" charset="0"/>
                <a:cs typeface="Arial" panose="020B0604020202020204" pitchFamily="34" charset="0"/>
              </a:rPr>
              <a:t>Phase-dependent relationship between d and E</a:t>
            </a:r>
            <a:r>
              <a:rPr lang="en-US" sz="1700" i="1" baseline="-25000" dirty="0">
                <a:latin typeface="Arial" panose="020B0604020202020204" pitchFamily="34" charset="0"/>
                <a:cs typeface="Arial" panose="020B0604020202020204" pitchFamily="34" charset="0"/>
              </a:rPr>
              <a:t>m</a:t>
            </a:r>
            <a:endParaRPr lang="en-US" sz="1700" b="1" i="1"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5DDE448B-D141-4A1A-D191-BFFEE93E67A9}"/>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cs typeface="Times New Roman" panose="02020603050405020304" pitchFamily="18" charset="0"/>
              </a:rPr>
              <a:t>The Li ion diffusion in Li-M alloys for anode application</a:t>
            </a:r>
          </a:p>
        </p:txBody>
      </p:sp>
      <p:sp>
        <p:nvSpPr>
          <p:cNvPr id="11" name="TextBox 10">
            <a:extLst>
              <a:ext uri="{FF2B5EF4-FFF2-40B4-BE49-F238E27FC236}">
                <a16:creationId xmlns:a16="http://schemas.microsoft.com/office/drawing/2014/main" id="{6A79987B-C085-C91F-9739-2275FB3DB951}"/>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cs typeface="Times New Roman" panose="02020603050405020304" pitchFamily="18" charset="0"/>
              </a:rPr>
              <a:t>13</a:t>
            </a:r>
          </a:p>
        </p:txBody>
      </p:sp>
      <p:sp>
        <p:nvSpPr>
          <p:cNvPr id="12" name="Rectangle 11">
            <a:extLst>
              <a:ext uri="{FF2B5EF4-FFF2-40B4-BE49-F238E27FC236}">
                <a16:creationId xmlns:a16="http://schemas.microsoft.com/office/drawing/2014/main" id="{37CB0AD0-BF60-59F9-C8B5-83F83EF992CC}"/>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400" dirty="0">
                <a:solidFill>
                  <a:schemeClr val="tx1"/>
                </a:solidFill>
                <a:cs typeface="Times New Roman" panose="02020603050405020304" pitchFamily="18" charset="0"/>
              </a:rPr>
              <a:t>Hoan Tran-Van</a:t>
            </a:r>
            <a:endParaRPr lang="en-US" sz="1400" dirty="0"/>
          </a:p>
        </p:txBody>
      </p:sp>
      <p:sp>
        <p:nvSpPr>
          <p:cNvPr id="13" name="TextBox 12">
            <a:extLst>
              <a:ext uri="{FF2B5EF4-FFF2-40B4-BE49-F238E27FC236}">
                <a16:creationId xmlns:a16="http://schemas.microsoft.com/office/drawing/2014/main" id="{F7198DE5-3C27-42A9-7551-7E5D261AB4AE}"/>
              </a:ext>
            </a:extLst>
          </p:cNvPr>
          <p:cNvSpPr txBox="1"/>
          <p:nvPr/>
        </p:nvSpPr>
        <p:spPr>
          <a:xfrm>
            <a:off x="1644437" y="5733966"/>
            <a:ext cx="8077630" cy="646331"/>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Orthorhombic/monoclinic cluster at low </a:t>
            </a:r>
            <a:r>
              <a:rPr lang="en-US" i="1" dirty="0">
                <a:latin typeface="Arial" panose="020B0604020202020204" pitchFamily="34" charset="0"/>
                <a:cs typeface="Arial" panose="020B0604020202020204" pitchFamily="34" charset="0"/>
              </a:rPr>
              <a:t>d</a:t>
            </a:r>
            <a:r>
              <a:rPr lang="en-US" dirty="0">
                <a:latin typeface="Arial" panose="020B0604020202020204" pitchFamily="34" charset="0"/>
                <a:cs typeface="Arial" panose="020B0604020202020204" pitchFamily="34" charset="0"/>
              </a:rPr>
              <a:t> and low </a:t>
            </a:r>
            <a:r>
              <a:rPr lang="en-US" i="1" dirty="0">
                <a:latin typeface="Arial" panose="020B0604020202020204" pitchFamily="34" charset="0"/>
                <a:cs typeface="Arial" panose="020B0604020202020204" pitchFamily="34" charset="0"/>
              </a:rPr>
              <a:t>E</a:t>
            </a:r>
            <a:r>
              <a:rPr lang="en-US" baseline="-25000" dirty="0">
                <a:latin typeface="Arial" panose="020B0604020202020204" pitchFamily="34" charset="0"/>
                <a:cs typeface="Arial" panose="020B0604020202020204" pitchFamily="34" charset="0"/>
              </a:rPr>
              <a:t>m</a:t>
            </a:r>
            <a:r>
              <a:rPr lang="en-US" dirty="0">
                <a:latin typeface="Arial" panose="020B0604020202020204" pitchFamily="34" charset="0"/>
                <a:cs typeface="Arial" panose="020B0604020202020204" pitchFamily="34" charset="0"/>
              </a:rPr>
              <a:t>. </a:t>
            </a:r>
          </a:p>
          <a:p>
            <a:pPr marL="285750" indent="-285750" algn="just">
              <a:buFont typeface="Arial" panose="020B0604020202020204" pitchFamily="34" charset="0"/>
              <a:buChar char="•"/>
            </a:pPr>
            <a:r>
              <a:rPr lang="en-US" dirty="0">
                <a:latin typeface="Arial" panose="020B0604020202020204" pitchFamily="34" charset="0"/>
                <a:cs typeface="Arial" panose="020B0604020202020204" pitchFamily="34" charset="0"/>
              </a:rPr>
              <a:t>Phase indirectly reflects diffusion topology.</a:t>
            </a:r>
          </a:p>
        </p:txBody>
      </p:sp>
      <p:pic>
        <p:nvPicPr>
          <p:cNvPr id="31" name="Picture 30">
            <a:extLst>
              <a:ext uri="{FF2B5EF4-FFF2-40B4-BE49-F238E27FC236}">
                <a16:creationId xmlns:a16="http://schemas.microsoft.com/office/drawing/2014/main" id="{39F586B5-5A1E-A07E-7C7D-3AD821A027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1679" y="1462714"/>
            <a:ext cx="9795680" cy="4135774"/>
          </a:xfrm>
          <a:prstGeom prst="rect">
            <a:avLst/>
          </a:prstGeom>
        </p:spPr>
      </p:pic>
      <p:sp>
        <p:nvSpPr>
          <p:cNvPr id="32" name="Oval 31">
            <a:extLst>
              <a:ext uri="{FF2B5EF4-FFF2-40B4-BE49-F238E27FC236}">
                <a16:creationId xmlns:a16="http://schemas.microsoft.com/office/drawing/2014/main" id="{34A17FD4-53A6-97DB-1E55-611C2E3E4FED}"/>
              </a:ext>
            </a:extLst>
          </p:cNvPr>
          <p:cNvSpPr/>
          <p:nvPr/>
        </p:nvSpPr>
        <p:spPr>
          <a:xfrm>
            <a:off x="2845963" y="4235668"/>
            <a:ext cx="1273412" cy="604406"/>
          </a:xfrm>
          <a:prstGeom prst="ellipse">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45F12EE6-B379-8E9B-32DA-23BBBEE07000}"/>
              </a:ext>
            </a:extLst>
          </p:cNvPr>
          <p:cNvSpPr/>
          <p:nvPr/>
        </p:nvSpPr>
        <p:spPr>
          <a:xfrm>
            <a:off x="7633425" y="3933465"/>
            <a:ext cx="1273412" cy="604406"/>
          </a:xfrm>
          <a:prstGeom prst="ellipse">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58674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A9107A-E673-6CDA-8C10-069B433AE56D}"/>
              </a:ext>
            </a:extLst>
          </p:cNvPr>
          <p:cNvSpPr txBox="1"/>
          <p:nvPr/>
        </p:nvSpPr>
        <p:spPr>
          <a:xfrm>
            <a:off x="0" y="18533"/>
            <a:ext cx="2039341" cy="430887"/>
          </a:xfrm>
          <a:prstGeom prst="rect">
            <a:avLst/>
          </a:prstGeom>
          <a:noFill/>
        </p:spPr>
        <p:txBody>
          <a:bodyPr wrap="none" rtlCol="0">
            <a:spAutoFit/>
          </a:bodyPr>
          <a:lstStyle/>
          <a:p>
            <a:r>
              <a:rPr lang="it-IT" sz="2200" b="1" dirty="0">
                <a:latin typeface="Arial" panose="020B0604020202020204" pitchFamily="34" charset="0"/>
                <a:cs typeface="Arial" panose="020B0604020202020204" pitchFamily="34" charset="0"/>
              </a:rPr>
              <a:t>6. Conclusion</a:t>
            </a:r>
            <a:endParaRPr lang="en-US" sz="2200" b="1" dirty="0">
              <a:latin typeface="Arial" panose="020B0604020202020204" pitchFamily="34" charset="0"/>
              <a:cs typeface="Arial" panose="020B0604020202020204" pitchFamily="34" charset="0"/>
            </a:endParaRPr>
          </a:p>
        </p:txBody>
      </p:sp>
      <p:cxnSp>
        <p:nvCxnSpPr>
          <p:cNvPr id="4" name="Straight Connector 3">
            <a:extLst>
              <a:ext uri="{FF2B5EF4-FFF2-40B4-BE49-F238E27FC236}">
                <a16:creationId xmlns:a16="http://schemas.microsoft.com/office/drawing/2014/main" id="{C07AA98F-9856-35A0-28DC-AE5F5DBC726F}"/>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Rectangle 11">
            <a:extLst>
              <a:ext uri="{FF2B5EF4-FFF2-40B4-BE49-F238E27FC236}">
                <a16:creationId xmlns:a16="http://schemas.microsoft.com/office/drawing/2014/main" id="{3D0C5D8D-9F40-F869-A065-6DF82C9CA94B}"/>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13" name="TextBox 12">
            <a:extLst>
              <a:ext uri="{FF2B5EF4-FFF2-40B4-BE49-F238E27FC236}">
                <a16:creationId xmlns:a16="http://schemas.microsoft.com/office/drawing/2014/main" id="{CF6EEACF-B986-43E7-09F9-B389D76AEB2B}"/>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14</a:t>
            </a:r>
          </a:p>
        </p:txBody>
      </p:sp>
      <p:sp>
        <p:nvSpPr>
          <p:cNvPr id="14" name="Rectangle 13">
            <a:extLst>
              <a:ext uri="{FF2B5EF4-FFF2-40B4-BE49-F238E27FC236}">
                <a16:creationId xmlns:a16="http://schemas.microsoft.com/office/drawing/2014/main" id="{165FC0A8-9179-F17A-C7AA-6C0D31403A90}"/>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FF0FA8A3-40B1-13F9-47ED-772443D71B8F}"/>
              </a:ext>
            </a:extLst>
          </p:cNvPr>
          <p:cNvSpPr txBox="1"/>
          <p:nvPr/>
        </p:nvSpPr>
        <p:spPr>
          <a:xfrm>
            <a:off x="418942" y="356511"/>
            <a:ext cx="7981827" cy="400110"/>
          </a:xfrm>
          <a:prstGeom prst="rect">
            <a:avLst/>
          </a:prstGeom>
          <a:noFill/>
        </p:spPr>
        <p:txBody>
          <a:bodyPr wrap="square" rtlCol="0">
            <a:spAutoFit/>
          </a:bodyPr>
          <a:lstStyle/>
          <a:p>
            <a:pPr algn="just">
              <a:spcBef>
                <a:spcPts val="600"/>
              </a:spcBef>
            </a:pPr>
            <a:r>
              <a:rPr lang="en-US" sz="2000" b="1" dirty="0">
                <a:latin typeface="Arial" panose="020B0604020202020204" pitchFamily="34" charset="0"/>
                <a:cs typeface="Arial" panose="020B0604020202020204" pitchFamily="34" charset="0"/>
              </a:rPr>
              <a:t> </a:t>
            </a:r>
          </a:p>
        </p:txBody>
      </p:sp>
      <p:sp>
        <p:nvSpPr>
          <p:cNvPr id="16" name="TextBox 15">
            <a:extLst>
              <a:ext uri="{FF2B5EF4-FFF2-40B4-BE49-F238E27FC236}">
                <a16:creationId xmlns:a16="http://schemas.microsoft.com/office/drawing/2014/main" id="{A1C187C4-B5EB-72B8-DC25-D90702D4EB90}"/>
              </a:ext>
            </a:extLst>
          </p:cNvPr>
          <p:cNvSpPr txBox="1"/>
          <p:nvPr/>
        </p:nvSpPr>
        <p:spPr>
          <a:xfrm>
            <a:off x="4738657" y="630970"/>
            <a:ext cx="3347139" cy="430887"/>
          </a:xfrm>
          <a:prstGeom prst="rect">
            <a:avLst/>
          </a:prstGeom>
          <a:noFill/>
        </p:spPr>
        <p:txBody>
          <a:bodyPr wrap="square" rtlCol="0">
            <a:spAutoFit/>
          </a:bodyPr>
          <a:lstStyle/>
          <a:p>
            <a:pPr algn="just">
              <a:spcBef>
                <a:spcPts val="600"/>
              </a:spcBef>
            </a:pPr>
            <a:r>
              <a:rPr lang="en-US" sz="2200" b="1" dirty="0">
                <a:latin typeface="Arial" panose="020B0604020202020204" pitchFamily="34" charset="0"/>
                <a:cs typeface="Arial" panose="020B0604020202020204" pitchFamily="34" charset="0"/>
              </a:rPr>
              <a:t>The obtained results</a:t>
            </a:r>
          </a:p>
        </p:txBody>
      </p:sp>
      <p:sp>
        <p:nvSpPr>
          <p:cNvPr id="25" name="Oval 24">
            <a:extLst>
              <a:ext uri="{FF2B5EF4-FFF2-40B4-BE49-F238E27FC236}">
                <a16:creationId xmlns:a16="http://schemas.microsoft.com/office/drawing/2014/main" id="{6217E12D-51A4-852E-7072-25B9DDAF2921}"/>
              </a:ext>
            </a:extLst>
          </p:cNvPr>
          <p:cNvSpPr/>
          <p:nvPr/>
        </p:nvSpPr>
        <p:spPr>
          <a:xfrm>
            <a:off x="465379" y="1393328"/>
            <a:ext cx="553157" cy="40010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1</a:t>
            </a:r>
          </a:p>
        </p:txBody>
      </p:sp>
      <p:sp>
        <p:nvSpPr>
          <p:cNvPr id="26" name="Oval 25">
            <a:extLst>
              <a:ext uri="{FF2B5EF4-FFF2-40B4-BE49-F238E27FC236}">
                <a16:creationId xmlns:a16="http://schemas.microsoft.com/office/drawing/2014/main" id="{9F00DF72-0A45-51B2-12A0-26C0F52B6232}"/>
              </a:ext>
            </a:extLst>
          </p:cNvPr>
          <p:cNvSpPr/>
          <p:nvPr/>
        </p:nvSpPr>
        <p:spPr>
          <a:xfrm>
            <a:off x="6773940" y="1397251"/>
            <a:ext cx="524699" cy="40010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2</a:t>
            </a:r>
          </a:p>
        </p:txBody>
      </p:sp>
      <p:sp>
        <p:nvSpPr>
          <p:cNvPr id="27" name="Oval 26">
            <a:extLst>
              <a:ext uri="{FF2B5EF4-FFF2-40B4-BE49-F238E27FC236}">
                <a16:creationId xmlns:a16="http://schemas.microsoft.com/office/drawing/2014/main" id="{24CA44D5-AA93-4AD8-776C-EA633EEAE303}"/>
              </a:ext>
            </a:extLst>
          </p:cNvPr>
          <p:cNvSpPr/>
          <p:nvPr/>
        </p:nvSpPr>
        <p:spPr>
          <a:xfrm>
            <a:off x="514910" y="2291157"/>
            <a:ext cx="524699" cy="40010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3</a:t>
            </a:r>
          </a:p>
        </p:txBody>
      </p:sp>
      <p:sp>
        <p:nvSpPr>
          <p:cNvPr id="28" name="TextBox 27">
            <a:extLst>
              <a:ext uri="{FF2B5EF4-FFF2-40B4-BE49-F238E27FC236}">
                <a16:creationId xmlns:a16="http://schemas.microsoft.com/office/drawing/2014/main" id="{91900B55-EBC5-E473-C125-87E3B9816CF2}"/>
              </a:ext>
            </a:extLst>
          </p:cNvPr>
          <p:cNvSpPr txBox="1"/>
          <p:nvPr/>
        </p:nvSpPr>
        <p:spPr>
          <a:xfrm>
            <a:off x="1101397" y="1423471"/>
            <a:ext cx="3856830" cy="646331"/>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MLACS-NEB</a:t>
            </a:r>
            <a:r>
              <a:rPr lang="en-US" dirty="0">
                <a:latin typeface="Arial" panose="020B0604020202020204" pitchFamily="34" charset="0"/>
                <a:cs typeface="Arial" panose="020B0604020202020204" pitchFamily="34" charset="0"/>
              </a:rPr>
              <a:t> efficiently screens Li-ion migration barriers</a:t>
            </a:r>
          </a:p>
        </p:txBody>
      </p:sp>
      <p:sp>
        <p:nvSpPr>
          <p:cNvPr id="29" name="Rectangle: Rounded Corners 28">
            <a:extLst>
              <a:ext uri="{FF2B5EF4-FFF2-40B4-BE49-F238E27FC236}">
                <a16:creationId xmlns:a16="http://schemas.microsoft.com/office/drawing/2014/main" id="{306410F8-D25B-258B-DFEB-B8286827E032}"/>
              </a:ext>
            </a:extLst>
          </p:cNvPr>
          <p:cNvSpPr/>
          <p:nvPr/>
        </p:nvSpPr>
        <p:spPr>
          <a:xfrm>
            <a:off x="418942" y="4884800"/>
            <a:ext cx="11308725" cy="1416634"/>
          </a:xfrm>
          <a:prstGeom prst="round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049828A5-A01C-88B5-A4D5-69F6EE3834C2}"/>
              </a:ext>
            </a:extLst>
          </p:cNvPr>
          <p:cNvSpPr txBox="1"/>
          <p:nvPr/>
        </p:nvSpPr>
        <p:spPr>
          <a:xfrm>
            <a:off x="5284514" y="4904517"/>
            <a:ext cx="3838514" cy="430887"/>
          </a:xfrm>
          <a:prstGeom prst="rect">
            <a:avLst/>
          </a:prstGeom>
          <a:noFill/>
        </p:spPr>
        <p:txBody>
          <a:bodyPr wrap="square" rtlCol="0">
            <a:spAutoFit/>
          </a:bodyPr>
          <a:lstStyle/>
          <a:p>
            <a:pPr algn="just">
              <a:spcBef>
                <a:spcPts val="600"/>
              </a:spcBef>
            </a:pPr>
            <a:r>
              <a:rPr lang="en-US" sz="2200" b="1" dirty="0">
                <a:latin typeface="Arial" panose="020B0604020202020204" pitchFamily="34" charset="0"/>
                <a:cs typeface="Arial" panose="020B0604020202020204" pitchFamily="34" charset="0"/>
              </a:rPr>
              <a:t>Future work</a:t>
            </a:r>
          </a:p>
        </p:txBody>
      </p:sp>
      <p:cxnSp>
        <p:nvCxnSpPr>
          <p:cNvPr id="32" name="Straight Connector 31">
            <a:extLst>
              <a:ext uri="{FF2B5EF4-FFF2-40B4-BE49-F238E27FC236}">
                <a16:creationId xmlns:a16="http://schemas.microsoft.com/office/drawing/2014/main" id="{65C7D8AC-B8B4-985D-BB89-7FBB021A02E1}"/>
              </a:ext>
            </a:extLst>
          </p:cNvPr>
          <p:cNvCxnSpPr>
            <a:cxnSpLocks/>
          </p:cNvCxnSpPr>
          <p:nvPr/>
        </p:nvCxnSpPr>
        <p:spPr>
          <a:xfrm>
            <a:off x="4086906" y="5486398"/>
            <a:ext cx="0" cy="61242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2F6CAE3-F2EC-0B0E-100D-A61B92F79AC4}"/>
              </a:ext>
            </a:extLst>
          </p:cNvPr>
          <p:cNvCxnSpPr>
            <a:cxnSpLocks/>
          </p:cNvCxnSpPr>
          <p:nvPr/>
        </p:nvCxnSpPr>
        <p:spPr>
          <a:xfrm>
            <a:off x="8085796" y="5494864"/>
            <a:ext cx="0" cy="603960"/>
          </a:xfrm>
          <a:prstGeom prst="line">
            <a:avLst/>
          </a:prstGeom>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B8B484CA-0277-FD2A-4497-CD8F6652EEDF}"/>
              </a:ext>
            </a:extLst>
          </p:cNvPr>
          <p:cNvSpPr/>
          <p:nvPr/>
        </p:nvSpPr>
        <p:spPr>
          <a:xfrm>
            <a:off x="562607" y="5476236"/>
            <a:ext cx="375385" cy="30880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1</a:t>
            </a:r>
          </a:p>
        </p:txBody>
      </p:sp>
      <p:sp>
        <p:nvSpPr>
          <p:cNvPr id="35" name="Oval 34">
            <a:extLst>
              <a:ext uri="{FF2B5EF4-FFF2-40B4-BE49-F238E27FC236}">
                <a16:creationId xmlns:a16="http://schemas.microsoft.com/office/drawing/2014/main" id="{96993483-BC13-18A4-6D91-3A2129D5AED6}"/>
              </a:ext>
            </a:extLst>
          </p:cNvPr>
          <p:cNvSpPr/>
          <p:nvPr/>
        </p:nvSpPr>
        <p:spPr>
          <a:xfrm>
            <a:off x="4207390" y="5494864"/>
            <a:ext cx="375385" cy="30880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2</a:t>
            </a:r>
          </a:p>
        </p:txBody>
      </p:sp>
      <p:sp>
        <p:nvSpPr>
          <p:cNvPr id="36" name="Oval 35">
            <a:extLst>
              <a:ext uri="{FF2B5EF4-FFF2-40B4-BE49-F238E27FC236}">
                <a16:creationId xmlns:a16="http://schemas.microsoft.com/office/drawing/2014/main" id="{983C5030-F408-A046-71FE-1E208AA379A5}"/>
              </a:ext>
            </a:extLst>
          </p:cNvPr>
          <p:cNvSpPr/>
          <p:nvPr/>
        </p:nvSpPr>
        <p:spPr>
          <a:xfrm>
            <a:off x="8269784" y="5486397"/>
            <a:ext cx="375385" cy="30880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3</a:t>
            </a:r>
          </a:p>
        </p:txBody>
      </p:sp>
      <p:sp>
        <p:nvSpPr>
          <p:cNvPr id="37" name="TextBox 36">
            <a:extLst>
              <a:ext uri="{FF2B5EF4-FFF2-40B4-BE49-F238E27FC236}">
                <a16:creationId xmlns:a16="http://schemas.microsoft.com/office/drawing/2014/main" id="{C9013BF5-A06F-74B4-6847-0F1DF93C5DFD}"/>
              </a:ext>
            </a:extLst>
          </p:cNvPr>
          <p:cNvSpPr txBox="1"/>
          <p:nvPr/>
        </p:nvSpPr>
        <p:spPr>
          <a:xfrm>
            <a:off x="1033501" y="5442333"/>
            <a:ext cx="3100844"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Complete NEB calculations with other crystal structures</a:t>
            </a:r>
          </a:p>
        </p:txBody>
      </p:sp>
      <p:sp>
        <p:nvSpPr>
          <p:cNvPr id="38" name="TextBox 37">
            <a:extLst>
              <a:ext uri="{FF2B5EF4-FFF2-40B4-BE49-F238E27FC236}">
                <a16:creationId xmlns:a16="http://schemas.microsoft.com/office/drawing/2014/main" id="{502A3614-1C43-76EC-D2C7-DA9E1C49D4BD}"/>
              </a:ext>
            </a:extLst>
          </p:cNvPr>
          <p:cNvSpPr txBox="1"/>
          <p:nvPr/>
        </p:nvSpPr>
        <p:spPr>
          <a:xfrm>
            <a:off x="4603878" y="5452493"/>
            <a:ext cx="3447986"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Perform calculations with Li–Mg solid solution</a:t>
            </a:r>
          </a:p>
        </p:txBody>
      </p:sp>
      <p:sp>
        <p:nvSpPr>
          <p:cNvPr id="39" name="TextBox 38">
            <a:extLst>
              <a:ext uri="{FF2B5EF4-FFF2-40B4-BE49-F238E27FC236}">
                <a16:creationId xmlns:a16="http://schemas.microsoft.com/office/drawing/2014/main" id="{5586C8F2-9C97-24F9-8517-E63854E107FD}"/>
              </a:ext>
            </a:extLst>
          </p:cNvPr>
          <p:cNvSpPr txBox="1"/>
          <p:nvPr/>
        </p:nvSpPr>
        <p:spPr>
          <a:xfrm>
            <a:off x="8753376" y="5452493"/>
            <a:ext cx="3100844"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Evaluate vacancy formation energy</a:t>
            </a:r>
          </a:p>
        </p:txBody>
      </p:sp>
      <p:sp>
        <p:nvSpPr>
          <p:cNvPr id="40" name="TextBox 39">
            <a:extLst>
              <a:ext uri="{FF2B5EF4-FFF2-40B4-BE49-F238E27FC236}">
                <a16:creationId xmlns:a16="http://schemas.microsoft.com/office/drawing/2014/main" id="{01FF40BE-2333-AB56-04C6-6F9FDA39B715}"/>
              </a:ext>
            </a:extLst>
          </p:cNvPr>
          <p:cNvSpPr txBox="1"/>
          <p:nvPr/>
        </p:nvSpPr>
        <p:spPr>
          <a:xfrm>
            <a:off x="7381281" y="1397251"/>
            <a:ext cx="4485704" cy="646331"/>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Li</a:t>
            </a:r>
            <a:r>
              <a:rPr lang="en-US" b="1" baseline="-25000" dirty="0">
                <a:latin typeface="Arial" panose="020B0604020202020204" pitchFamily="34" charset="0"/>
                <a:cs typeface="Arial" panose="020B0604020202020204" pitchFamily="34" charset="0"/>
              </a:rPr>
              <a:t>2</a:t>
            </a:r>
            <a:r>
              <a:rPr lang="en-US" b="1" dirty="0">
                <a:latin typeface="Arial" panose="020B0604020202020204" pitchFamily="34" charset="0"/>
                <a:cs typeface="Arial" panose="020B0604020202020204" pitchFamily="34" charset="0"/>
              </a:rPr>
              <a:t>Mg, Li</a:t>
            </a:r>
            <a:r>
              <a:rPr lang="en-US" b="1" baseline="-25000" dirty="0">
                <a:latin typeface="Arial" panose="020B0604020202020204" pitchFamily="34" charset="0"/>
                <a:cs typeface="Arial" panose="020B0604020202020204" pitchFamily="34" charset="0"/>
              </a:rPr>
              <a:t>7</a:t>
            </a:r>
            <a:r>
              <a:rPr lang="en-US" b="1" dirty="0">
                <a:latin typeface="Arial" panose="020B0604020202020204" pitchFamily="34" charset="0"/>
                <a:cs typeface="Arial" panose="020B0604020202020204" pitchFamily="34" charset="0"/>
              </a:rPr>
              <a:t>Sn</a:t>
            </a:r>
            <a:r>
              <a:rPr lang="en-US" b="1" baseline="-25000" dirty="0">
                <a:latin typeface="Arial" panose="020B0604020202020204" pitchFamily="34" charset="0"/>
                <a:cs typeface="Arial" panose="020B0604020202020204" pitchFamily="34" charset="0"/>
              </a:rPr>
              <a:t>2</a:t>
            </a:r>
            <a:r>
              <a:rPr lang="en-US" b="1" dirty="0">
                <a:latin typeface="Arial" panose="020B0604020202020204" pitchFamily="34" charset="0"/>
                <a:cs typeface="Arial" panose="020B0604020202020204" pitchFamily="34" charset="0"/>
              </a:rPr>
              <a:t> and </a:t>
            </a:r>
            <a:r>
              <a:rPr lang="en-US" b="1" dirty="0" err="1">
                <a:latin typeface="Arial" panose="020B0604020202020204" pitchFamily="34" charset="0"/>
                <a:cs typeface="Arial" panose="020B0604020202020204" pitchFamily="34" charset="0"/>
              </a:rPr>
              <a:t>LiZn</a:t>
            </a:r>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exhibit low Li migration barriers (</a:t>
            </a:r>
            <a:r>
              <a:rPr lang="en-US" i="1" dirty="0">
                <a:latin typeface="Arial" panose="020B0604020202020204" pitchFamily="34" charset="0"/>
                <a:cs typeface="Arial" panose="020B0604020202020204" pitchFamily="34" charset="0"/>
              </a:rPr>
              <a:t>E</a:t>
            </a:r>
            <a:r>
              <a:rPr lang="en-US" baseline="-25000" dirty="0">
                <a:latin typeface="Arial" panose="020B0604020202020204" pitchFamily="34" charset="0"/>
                <a:cs typeface="Arial" panose="020B0604020202020204" pitchFamily="34" charset="0"/>
              </a:rPr>
              <a:t>m</a:t>
            </a:r>
            <a:r>
              <a:rPr lang="en-US" dirty="0">
                <a:latin typeface="Arial" panose="020B0604020202020204" pitchFamily="34" charset="0"/>
                <a:cs typeface="Arial" panose="020B0604020202020204" pitchFamily="34" charset="0"/>
              </a:rPr>
              <a:t> &lt; 0.1 eV)</a:t>
            </a:r>
          </a:p>
        </p:txBody>
      </p:sp>
      <p:sp>
        <p:nvSpPr>
          <p:cNvPr id="41" name="TextBox 40">
            <a:extLst>
              <a:ext uri="{FF2B5EF4-FFF2-40B4-BE49-F238E27FC236}">
                <a16:creationId xmlns:a16="http://schemas.microsoft.com/office/drawing/2014/main" id="{00D0062F-F787-C2E5-F976-F82DE2ECCBE3}"/>
              </a:ext>
            </a:extLst>
          </p:cNvPr>
          <p:cNvSpPr txBox="1"/>
          <p:nvPr/>
        </p:nvSpPr>
        <p:spPr>
          <a:xfrm>
            <a:off x="1101397" y="2286655"/>
            <a:ext cx="10354117"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Low </a:t>
            </a:r>
            <a:r>
              <a:rPr lang="en-US" b="1" i="1" dirty="0">
                <a:latin typeface="Arial" panose="020B0604020202020204" pitchFamily="34" charset="0"/>
                <a:cs typeface="Arial" panose="020B0604020202020204" pitchFamily="34" charset="0"/>
              </a:rPr>
              <a:t>E</a:t>
            </a:r>
            <a:r>
              <a:rPr lang="en-US" b="1" baseline="-25000" dirty="0">
                <a:latin typeface="Arial" panose="020B0604020202020204" pitchFamily="34" charset="0"/>
                <a:cs typeface="Arial" panose="020B0604020202020204" pitchFamily="34" charset="0"/>
              </a:rPr>
              <a:t>m</a:t>
            </a:r>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is favored by </a:t>
            </a:r>
            <a:r>
              <a:rPr lang="en-US" b="1" dirty="0">
                <a:latin typeface="Arial" panose="020B0604020202020204" pitchFamily="34" charset="0"/>
                <a:cs typeface="Arial" panose="020B0604020202020204" pitchFamily="34" charset="0"/>
              </a:rPr>
              <a:t>short migration distance </a:t>
            </a:r>
            <a:r>
              <a:rPr lang="en-US" dirty="0">
                <a:latin typeface="Arial" panose="020B0604020202020204" pitchFamily="34" charset="0"/>
                <a:cs typeface="Arial" panose="020B0604020202020204" pitchFamily="34" charset="0"/>
              </a:rPr>
              <a:t>and the </a:t>
            </a:r>
            <a:r>
              <a:rPr lang="en-US" b="1" dirty="0">
                <a:latin typeface="Arial" panose="020B0604020202020204" pitchFamily="34" charset="0"/>
                <a:cs typeface="Arial" panose="020B0604020202020204" pitchFamily="34" charset="0"/>
              </a:rPr>
              <a:t>absence of common neighboring atoms</a:t>
            </a:r>
          </a:p>
        </p:txBody>
      </p:sp>
      <p:pic>
        <p:nvPicPr>
          <p:cNvPr id="43" name="Picture 42">
            <a:extLst>
              <a:ext uri="{FF2B5EF4-FFF2-40B4-BE49-F238E27FC236}">
                <a16:creationId xmlns:a16="http://schemas.microsoft.com/office/drawing/2014/main" id="{DE8D6594-152F-5EB8-AD78-37AF59E7C67F}"/>
              </a:ext>
            </a:extLst>
          </p:cNvPr>
          <p:cNvPicPr>
            <a:picLocks noChangeAspect="1"/>
          </p:cNvPicPr>
          <p:nvPr/>
        </p:nvPicPr>
        <p:blipFill>
          <a:blip r:embed="rId3"/>
          <a:stretch>
            <a:fillRect/>
          </a:stretch>
        </p:blipFill>
        <p:spPr>
          <a:xfrm>
            <a:off x="1016576" y="3297353"/>
            <a:ext cx="5199907" cy="1315005"/>
          </a:xfrm>
          <a:prstGeom prst="rect">
            <a:avLst/>
          </a:prstGeom>
        </p:spPr>
      </p:pic>
      <p:pic>
        <p:nvPicPr>
          <p:cNvPr id="45" name="Picture 44">
            <a:extLst>
              <a:ext uri="{FF2B5EF4-FFF2-40B4-BE49-F238E27FC236}">
                <a16:creationId xmlns:a16="http://schemas.microsoft.com/office/drawing/2014/main" id="{17C90E94-905F-41D4-1B5A-D7AB0EB98E6D}"/>
              </a:ext>
            </a:extLst>
          </p:cNvPr>
          <p:cNvPicPr>
            <a:picLocks noChangeAspect="1"/>
          </p:cNvPicPr>
          <p:nvPr/>
        </p:nvPicPr>
        <p:blipFill>
          <a:blip r:embed="rId4"/>
          <a:stretch>
            <a:fillRect/>
          </a:stretch>
        </p:blipFill>
        <p:spPr>
          <a:xfrm>
            <a:off x="6561476" y="2790243"/>
            <a:ext cx="4660355" cy="1865518"/>
          </a:xfrm>
          <a:prstGeom prst="rect">
            <a:avLst/>
          </a:prstGeom>
        </p:spPr>
      </p:pic>
      <p:pic>
        <p:nvPicPr>
          <p:cNvPr id="47" name="Picture 46">
            <a:extLst>
              <a:ext uri="{FF2B5EF4-FFF2-40B4-BE49-F238E27FC236}">
                <a16:creationId xmlns:a16="http://schemas.microsoft.com/office/drawing/2014/main" id="{141F9A5D-05A9-23E8-3AAD-0537B92DC573}"/>
              </a:ext>
            </a:extLst>
          </p:cNvPr>
          <p:cNvPicPr>
            <a:picLocks noChangeAspect="1"/>
          </p:cNvPicPr>
          <p:nvPr/>
        </p:nvPicPr>
        <p:blipFill>
          <a:blip r:embed="rId5"/>
          <a:stretch>
            <a:fillRect/>
          </a:stretch>
        </p:blipFill>
        <p:spPr>
          <a:xfrm>
            <a:off x="4204734" y="2849898"/>
            <a:ext cx="2546481" cy="469924"/>
          </a:xfrm>
          <a:prstGeom prst="rect">
            <a:avLst/>
          </a:prstGeom>
        </p:spPr>
      </p:pic>
    </p:spTree>
    <p:extLst>
      <p:ext uri="{BB962C8B-B14F-4D97-AF65-F5344CB8AC3E}">
        <p14:creationId xmlns:p14="http://schemas.microsoft.com/office/powerpoint/2010/main" val="4232504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52C2580-ED13-7BFC-08FE-4530A72ADCD8}"/>
              </a:ext>
            </a:extLst>
          </p:cNvPr>
          <p:cNvSpPr txBox="1"/>
          <p:nvPr/>
        </p:nvSpPr>
        <p:spPr>
          <a:xfrm>
            <a:off x="541689" y="540265"/>
            <a:ext cx="7981827" cy="523220"/>
          </a:xfrm>
          <a:prstGeom prst="rect">
            <a:avLst/>
          </a:prstGeom>
          <a:noFill/>
        </p:spPr>
        <p:txBody>
          <a:bodyPr wrap="square" rtlCol="0">
            <a:spAutoFit/>
          </a:bodyPr>
          <a:lstStyle/>
          <a:p>
            <a:pPr algn="just">
              <a:spcBef>
                <a:spcPts val="600"/>
              </a:spcBef>
            </a:pPr>
            <a:r>
              <a:rPr lang="en-US" sz="2800" b="1" dirty="0">
                <a:latin typeface="Arial" panose="020B0604020202020204" pitchFamily="34" charset="0"/>
                <a:cs typeface="Arial" panose="020B0604020202020204" pitchFamily="34" charset="0"/>
              </a:rPr>
              <a:t>Thank you</a:t>
            </a:r>
          </a:p>
        </p:txBody>
      </p:sp>
      <p:sp>
        <p:nvSpPr>
          <p:cNvPr id="6" name="Rectangle 5">
            <a:extLst>
              <a:ext uri="{FF2B5EF4-FFF2-40B4-BE49-F238E27FC236}">
                <a16:creationId xmlns:a16="http://schemas.microsoft.com/office/drawing/2014/main" id="{1ADF34A9-7C48-25ED-1769-1A6AE805CAF3}"/>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7" name="TextBox 6">
            <a:extLst>
              <a:ext uri="{FF2B5EF4-FFF2-40B4-BE49-F238E27FC236}">
                <a16:creationId xmlns:a16="http://schemas.microsoft.com/office/drawing/2014/main" id="{02966104-874F-9B70-1230-1FDD35837E54}"/>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15</a:t>
            </a:r>
          </a:p>
        </p:txBody>
      </p:sp>
      <p:sp>
        <p:nvSpPr>
          <p:cNvPr id="8" name="Rectangle 7">
            <a:extLst>
              <a:ext uri="{FF2B5EF4-FFF2-40B4-BE49-F238E27FC236}">
                <a16:creationId xmlns:a16="http://schemas.microsoft.com/office/drawing/2014/main" id="{9066881F-2ECD-BE74-4263-DA3E5D95442A}"/>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87370240-0CFE-C99D-8DC1-EED61A26173C}"/>
              </a:ext>
            </a:extLst>
          </p:cNvPr>
          <p:cNvPicPr>
            <a:picLocks noChangeAspect="1"/>
          </p:cNvPicPr>
          <p:nvPr/>
        </p:nvPicPr>
        <p:blipFill>
          <a:blip r:embed="rId2"/>
          <a:stretch>
            <a:fillRect/>
          </a:stretch>
        </p:blipFill>
        <p:spPr>
          <a:xfrm>
            <a:off x="5386246" y="1986888"/>
            <a:ext cx="2766767" cy="1251359"/>
          </a:xfrm>
          <a:prstGeom prst="rect">
            <a:avLst/>
          </a:prstGeom>
        </p:spPr>
      </p:pic>
      <p:pic>
        <p:nvPicPr>
          <p:cNvPr id="10" name="Picture 9">
            <a:extLst>
              <a:ext uri="{FF2B5EF4-FFF2-40B4-BE49-F238E27FC236}">
                <a16:creationId xmlns:a16="http://schemas.microsoft.com/office/drawing/2014/main" id="{F2A17188-A524-CBE4-A5AA-DC96DDA79283}"/>
              </a:ext>
            </a:extLst>
          </p:cNvPr>
          <p:cNvPicPr>
            <a:picLocks noChangeAspect="1"/>
          </p:cNvPicPr>
          <p:nvPr/>
        </p:nvPicPr>
        <p:blipFill>
          <a:blip r:embed="rId3"/>
          <a:stretch>
            <a:fillRect/>
          </a:stretch>
        </p:blipFill>
        <p:spPr>
          <a:xfrm>
            <a:off x="2600980" y="2033005"/>
            <a:ext cx="1811136" cy="1159127"/>
          </a:xfrm>
          <a:prstGeom prst="rect">
            <a:avLst/>
          </a:prstGeom>
        </p:spPr>
      </p:pic>
      <p:pic>
        <p:nvPicPr>
          <p:cNvPr id="11" name="Picture 10">
            <a:extLst>
              <a:ext uri="{FF2B5EF4-FFF2-40B4-BE49-F238E27FC236}">
                <a16:creationId xmlns:a16="http://schemas.microsoft.com/office/drawing/2014/main" id="{E34B1C20-5093-3045-F9CA-33FC77BB055E}"/>
              </a:ext>
            </a:extLst>
          </p:cNvPr>
          <p:cNvPicPr>
            <a:picLocks noChangeAspect="1"/>
          </p:cNvPicPr>
          <p:nvPr/>
        </p:nvPicPr>
        <p:blipFill>
          <a:blip r:embed="rId4"/>
          <a:stretch>
            <a:fillRect/>
          </a:stretch>
        </p:blipFill>
        <p:spPr>
          <a:xfrm>
            <a:off x="2495590" y="3949746"/>
            <a:ext cx="1769388" cy="908421"/>
          </a:xfrm>
          <a:prstGeom prst="rect">
            <a:avLst/>
          </a:prstGeom>
        </p:spPr>
      </p:pic>
      <p:pic>
        <p:nvPicPr>
          <p:cNvPr id="13" name="Picture 12">
            <a:extLst>
              <a:ext uri="{FF2B5EF4-FFF2-40B4-BE49-F238E27FC236}">
                <a16:creationId xmlns:a16="http://schemas.microsoft.com/office/drawing/2014/main" id="{91EFFBA9-F44E-0615-C2AA-C53AF9B290F7}"/>
              </a:ext>
            </a:extLst>
          </p:cNvPr>
          <p:cNvPicPr>
            <a:picLocks noChangeAspect="1"/>
          </p:cNvPicPr>
          <p:nvPr/>
        </p:nvPicPr>
        <p:blipFill>
          <a:blip r:embed="rId5"/>
          <a:stretch>
            <a:fillRect/>
          </a:stretch>
        </p:blipFill>
        <p:spPr>
          <a:xfrm>
            <a:off x="5650443" y="4178219"/>
            <a:ext cx="2238375" cy="590551"/>
          </a:xfrm>
          <a:prstGeom prst="rect">
            <a:avLst/>
          </a:prstGeom>
        </p:spPr>
      </p:pic>
      <p:pic>
        <p:nvPicPr>
          <p:cNvPr id="3" name="Picture 2">
            <a:extLst>
              <a:ext uri="{FF2B5EF4-FFF2-40B4-BE49-F238E27FC236}">
                <a16:creationId xmlns:a16="http://schemas.microsoft.com/office/drawing/2014/main" id="{688ADFA7-32A9-BA43-D0BA-EDD9ABFC6135}"/>
              </a:ext>
            </a:extLst>
          </p:cNvPr>
          <p:cNvPicPr>
            <a:picLocks noChangeAspect="1"/>
          </p:cNvPicPr>
          <p:nvPr/>
        </p:nvPicPr>
        <p:blipFill>
          <a:blip r:embed="rId6"/>
          <a:stretch>
            <a:fillRect/>
          </a:stretch>
        </p:blipFill>
        <p:spPr>
          <a:xfrm>
            <a:off x="9197843" y="3975333"/>
            <a:ext cx="1249440" cy="910609"/>
          </a:xfrm>
          <a:prstGeom prst="rect">
            <a:avLst/>
          </a:prstGeom>
        </p:spPr>
      </p:pic>
      <p:pic>
        <p:nvPicPr>
          <p:cNvPr id="12" name="Picture 11">
            <a:extLst>
              <a:ext uri="{FF2B5EF4-FFF2-40B4-BE49-F238E27FC236}">
                <a16:creationId xmlns:a16="http://schemas.microsoft.com/office/drawing/2014/main" id="{F358ADF5-ABF0-D71A-2F05-78CD60728349}"/>
              </a:ext>
            </a:extLst>
          </p:cNvPr>
          <p:cNvPicPr>
            <a:picLocks noChangeAspect="1"/>
          </p:cNvPicPr>
          <p:nvPr/>
        </p:nvPicPr>
        <p:blipFill>
          <a:blip r:embed="rId7"/>
          <a:stretch>
            <a:fillRect/>
          </a:stretch>
        </p:blipFill>
        <p:spPr>
          <a:xfrm>
            <a:off x="9197843" y="4885942"/>
            <a:ext cx="1249440" cy="212169"/>
          </a:xfrm>
          <a:prstGeom prst="rect">
            <a:avLst/>
          </a:prstGeom>
        </p:spPr>
      </p:pic>
      <p:pic>
        <p:nvPicPr>
          <p:cNvPr id="14" name="Picture 13">
            <a:extLst>
              <a:ext uri="{FF2B5EF4-FFF2-40B4-BE49-F238E27FC236}">
                <a16:creationId xmlns:a16="http://schemas.microsoft.com/office/drawing/2014/main" id="{06408B63-FA72-0316-BE44-BFEEC90789F7}"/>
              </a:ext>
            </a:extLst>
          </p:cNvPr>
          <p:cNvPicPr>
            <a:picLocks noChangeAspect="1"/>
          </p:cNvPicPr>
          <p:nvPr/>
        </p:nvPicPr>
        <p:blipFill>
          <a:blip r:embed="rId8"/>
          <a:stretch>
            <a:fillRect/>
          </a:stretch>
        </p:blipFill>
        <p:spPr>
          <a:xfrm>
            <a:off x="8980666" y="1968296"/>
            <a:ext cx="1116235" cy="1053837"/>
          </a:xfrm>
          <a:prstGeom prst="rect">
            <a:avLst/>
          </a:prstGeom>
        </p:spPr>
      </p:pic>
    </p:spTree>
    <p:extLst>
      <p:ext uri="{BB962C8B-B14F-4D97-AF65-F5344CB8AC3E}">
        <p14:creationId xmlns:p14="http://schemas.microsoft.com/office/powerpoint/2010/main" val="68234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A5C5C0E-E023-A208-33F8-659EA8239A83}"/>
              </a:ext>
            </a:extLst>
          </p:cNvPr>
          <p:cNvSpPr txBox="1"/>
          <p:nvPr/>
        </p:nvSpPr>
        <p:spPr>
          <a:xfrm>
            <a:off x="5254062" y="568151"/>
            <a:ext cx="1422184" cy="523220"/>
          </a:xfrm>
          <a:prstGeom prst="rect">
            <a:avLst/>
          </a:prstGeom>
          <a:noFill/>
        </p:spPr>
        <p:txBody>
          <a:bodyPr wrap="none" rtlCol="0">
            <a:spAutoFit/>
          </a:bodyPr>
          <a:lstStyle/>
          <a:p>
            <a:r>
              <a:rPr lang="en-US" sz="2800" b="1" dirty="0">
                <a:latin typeface="Arial" panose="020B0604020202020204" pitchFamily="34" charset="0"/>
                <a:cs typeface="Arial" panose="020B0604020202020204" pitchFamily="34" charset="0"/>
              </a:rPr>
              <a:t>Outline</a:t>
            </a:r>
          </a:p>
        </p:txBody>
      </p:sp>
      <p:sp>
        <p:nvSpPr>
          <p:cNvPr id="7" name="Rectangle 6">
            <a:extLst>
              <a:ext uri="{FF2B5EF4-FFF2-40B4-BE49-F238E27FC236}">
                <a16:creationId xmlns:a16="http://schemas.microsoft.com/office/drawing/2014/main" id="{4E6F579F-301D-2B3C-EF8F-6E7F190053E6}"/>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Study of Li ion diffusion in Li-Mg, Li-Zn, and Li-Sn alloys using transition path sampling in MLACS</a:t>
            </a:r>
          </a:p>
        </p:txBody>
      </p:sp>
      <p:sp>
        <p:nvSpPr>
          <p:cNvPr id="8" name="TextBox 7">
            <a:extLst>
              <a:ext uri="{FF2B5EF4-FFF2-40B4-BE49-F238E27FC236}">
                <a16:creationId xmlns:a16="http://schemas.microsoft.com/office/drawing/2014/main" id="{A60D63A8-29F2-1860-F910-9FF840968C1B}"/>
              </a:ext>
            </a:extLst>
          </p:cNvPr>
          <p:cNvSpPr txBox="1"/>
          <p:nvPr/>
        </p:nvSpPr>
        <p:spPr>
          <a:xfrm>
            <a:off x="11010906" y="6551253"/>
            <a:ext cx="1181100" cy="29238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300" dirty="0">
                <a:latin typeface="Arial" panose="020B0604020202020204" pitchFamily="34" charset="0"/>
                <a:cs typeface="Arial" panose="020B0604020202020204" pitchFamily="34" charset="0"/>
              </a:rPr>
              <a:t>2</a:t>
            </a:r>
          </a:p>
        </p:txBody>
      </p:sp>
      <p:sp>
        <p:nvSpPr>
          <p:cNvPr id="9" name="Rectangle 8">
            <a:extLst>
              <a:ext uri="{FF2B5EF4-FFF2-40B4-BE49-F238E27FC236}">
                <a16:creationId xmlns:a16="http://schemas.microsoft.com/office/drawing/2014/main" id="{E4EACF98-236B-06BC-04D2-847B222D7002}"/>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083F5457-B2E4-E2F7-E7A3-242CA1AFF346}"/>
              </a:ext>
            </a:extLst>
          </p:cNvPr>
          <p:cNvPicPr>
            <a:picLocks noChangeAspect="1"/>
          </p:cNvPicPr>
          <p:nvPr/>
        </p:nvPicPr>
        <p:blipFill>
          <a:blip r:embed="rId2"/>
          <a:stretch>
            <a:fillRect/>
          </a:stretch>
        </p:blipFill>
        <p:spPr>
          <a:xfrm>
            <a:off x="353512" y="1365144"/>
            <a:ext cx="11333991" cy="4464906"/>
          </a:xfrm>
          <a:prstGeom prst="rect">
            <a:avLst/>
          </a:prstGeom>
        </p:spPr>
      </p:pic>
    </p:spTree>
    <p:extLst>
      <p:ext uri="{BB962C8B-B14F-4D97-AF65-F5344CB8AC3E}">
        <p14:creationId xmlns:p14="http://schemas.microsoft.com/office/powerpoint/2010/main" val="953558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742A87CB-5CC5-7FCD-B28F-23DC4BE64DE1}"/>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Rectangle 4">
            <a:extLst>
              <a:ext uri="{FF2B5EF4-FFF2-40B4-BE49-F238E27FC236}">
                <a16:creationId xmlns:a16="http://schemas.microsoft.com/office/drawing/2014/main" id="{31DACD48-7F7E-A0F1-0EAA-D918BF6B0F7F}"/>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Study of Li ion diffusion in Li-Mg, Li-Zn, and Li-Sn alloys using transition path sampling in MLACS</a:t>
            </a:r>
          </a:p>
        </p:txBody>
      </p:sp>
      <p:sp>
        <p:nvSpPr>
          <p:cNvPr id="6" name="TextBox 5">
            <a:extLst>
              <a:ext uri="{FF2B5EF4-FFF2-40B4-BE49-F238E27FC236}">
                <a16:creationId xmlns:a16="http://schemas.microsoft.com/office/drawing/2014/main" id="{5A7307B1-CE87-5182-88FE-45363BC9D361}"/>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3</a:t>
            </a:r>
          </a:p>
        </p:txBody>
      </p:sp>
      <p:sp>
        <p:nvSpPr>
          <p:cNvPr id="7" name="Rectangle 6">
            <a:extLst>
              <a:ext uri="{FF2B5EF4-FFF2-40B4-BE49-F238E27FC236}">
                <a16:creationId xmlns:a16="http://schemas.microsoft.com/office/drawing/2014/main" id="{A8281E1E-F63F-7055-CA69-097016229977}"/>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sp>
        <p:nvSpPr>
          <p:cNvPr id="14" name="TextBox 2">
            <a:extLst>
              <a:ext uri="{FF2B5EF4-FFF2-40B4-BE49-F238E27FC236}">
                <a16:creationId xmlns:a16="http://schemas.microsoft.com/office/drawing/2014/main" id="{367C9A02-49B6-B345-EB8E-1C728C7D3DDA}"/>
              </a:ext>
            </a:extLst>
          </p:cNvPr>
          <p:cNvSpPr txBox="1"/>
          <p:nvPr/>
        </p:nvSpPr>
        <p:spPr>
          <a:xfrm>
            <a:off x="398086" y="1068705"/>
            <a:ext cx="5219700" cy="974626"/>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200"/>
              </a:spcAft>
              <a:defRPr sz="2000" b="1">
                <a:solidFill>
                  <a:srgbClr val="1F4E79"/>
                </a:solidFill>
              </a:defRPr>
            </a:pPr>
            <a:r>
              <a:rPr lang="en-US" sz="2000" dirty="0">
                <a:latin typeface="Arial" panose="020B0604020202020204" pitchFamily="34" charset="0"/>
                <a:cs typeface="Arial" panose="020B0604020202020204" pitchFamily="34" charset="0"/>
              </a:rPr>
              <a:t>All-solid-state Li-ion batteries</a:t>
            </a:r>
          </a:p>
          <a:p>
            <a:pPr lvl="1">
              <a:spcAft>
                <a:spcPts val="200"/>
              </a:spcAft>
              <a:defRPr sz="1700">
                <a:solidFill>
                  <a:srgbClr val="333333"/>
                </a:solidFill>
              </a:defRPr>
            </a:pPr>
            <a:r>
              <a:rPr lang="en-US" sz="1700" dirty="0">
                <a:latin typeface="Arial" panose="020B0604020202020204" pitchFamily="34" charset="0"/>
                <a:cs typeface="Arial" panose="020B0604020202020204" pitchFamily="34" charset="0"/>
              </a:rPr>
              <a:t>High energy density, </a:t>
            </a:r>
            <a:r>
              <a:rPr lang="en-US" sz="1700" b="1" dirty="0">
                <a:latin typeface="Arial" panose="020B0604020202020204" pitchFamily="34" charset="0"/>
                <a:cs typeface="Arial" panose="020B0604020202020204" pitchFamily="34" charset="0"/>
              </a:rPr>
              <a:t>safety</a:t>
            </a:r>
            <a:r>
              <a:rPr lang="en-US" sz="1700" dirty="0">
                <a:latin typeface="Arial" panose="020B0604020202020204" pitchFamily="34" charset="0"/>
                <a:cs typeface="Arial" panose="020B0604020202020204" pitchFamily="34" charset="0"/>
              </a:rPr>
              <a:t>, recyclability</a:t>
            </a:r>
          </a:p>
          <a:p>
            <a:pPr lvl="1">
              <a:spcAft>
                <a:spcPts val="200"/>
              </a:spcAft>
              <a:defRPr sz="1700">
                <a:solidFill>
                  <a:srgbClr val="333333"/>
                </a:solidFill>
              </a:defRPr>
            </a:pPr>
            <a:r>
              <a:rPr sz="1700" dirty="0">
                <a:latin typeface="Arial" panose="020B0604020202020204" pitchFamily="34" charset="0"/>
                <a:cs typeface="Arial" panose="020B0604020202020204" pitchFamily="34" charset="0"/>
              </a:rPr>
              <a:t>EV demand: &gt;</a:t>
            </a:r>
            <a:r>
              <a:rPr lang="en-US" sz="1700" dirty="0">
                <a:latin typeface="Arial" panose="020B0604020202020204" pitchFamily="34" charset="0"/>
                <a:cs typeface="Arial" panose="020B0604020202020204" pitchFamily="34" charset="0"/>
              </a:rPr>
              <a:t> </a:t>
            </a:r>
            <a:r>
              <a:rPr sz="1700" dirty="0">
                <a:latin typeface="Arial" panose="020B0604020202020204" pitchFamily="34" charset="0"/>
                <a:cs typeface="Arial" panose="020B0604020202020204" pitchFamily="34" charset="0"/>
              </a:rPr>
              <a:t>300 km + fast charging</a:t>
            </a:r>
            <a:r>
              <a:rPr lang="en-US" sz="1700" dirty="0">
                <a:latin typeface="Arial" panose="020B0604020202020204" pitchFamily="34" charset="0"/>
                <a:cs typeface="Arial" panose="020B0604020202020204" pitchFamily="34" charset="0"/>
              </a:rPr>
              <a:t> [1]</a:t>
            </a:r>
          </a:p>
        </p:txBody>
      </p:sp>
      <p:sp>
        <p:nvSpPr>
          <p:cNvPr id="15" name="TextBox 3">
            <a:extLst>
              <a:ext uri="{FF2B5EF4-FFF2-40B4-BE49-F238E27FC236}">
                <a16:creationId xmlns:a16="http://schemas.microsoft.com/office/drawing/2014/main" id="{EA9D6A87-520E-5D45-8C3D-3651954F3157}"/>
              </a:ext>
            </a:extLst>
          </p:cNvPr>
          <p:cNvSpPr txBox="1"/>
          <p:nvPr/>
        </p:nvSpPr>
        <p:spPr>
          <a:xfrm>
            <a:off x="6438904" y="1092884"/>
            <a:ext cx="5134294" cy="154914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200"/>
              </a:spcAft>
              <a:defRPr sz="2000" b="1">
                <a:solidFill>
                  <a:srgbClr val="1F4E79"/>
                </a:solidFill>
              </a:defRPr>
            </a:pPr>
            <a:r>
              <a:rPr sz="2000" dirty="0">
                <a:latin typeface="Arial" panose="020B0604020202020204" pitchFamily="34" charset="0"/>
                <a:cs typeface="Arial" panose="020B0604020202020204" pitchFamily="34" charset="0"/>
              </a:rPr>
              <a:t>Challenges of Li </a:t>
            </a:r>
            <a:r>
              <a:rPr lang="en-US" sz="2000" dirty="0">
                <a:latin typeface="Arial" panose="020B0604020202020204" pitchFamily="34" charset="0"/>
                <a:cs typeface="Arial" panose="020B0604020202020204" pitchFamily="34" charset="0"/>
              </a:rPr>
              <a:t>m</a:t>
            </a:r>
            <a:r>
              <a:rPr sz="2000" dirty="0">
                <a:latin typeface="Arial" panose="020B0604020202020204" pitchFamily="34" charset="0"/>
                <a:cs typeface="Arial" panose="020B0604020202020204" pitchFamily="34" charset="0"/>
              </a:rPr>
              <a:t>etal </a:t>
            </a:r>
            <a:r>
              <a:rPr lang="en-US" sz="2000" dirty="0">
                <a:latin typeface="Arial" panose="020B0604020202020204" pitchFamily="34" charset="0"/>
                <a:cs typeface="Arial" panose="020B0604020202020204" pitchFamily="34" charset="0"/>
              </a:rPr>
              <a:t>a</a:t>
            </a:r>
            <a:r>
              <a:rPr sz="2000" dirty="0">
                <a:latin typeface="Arial" panose="020B0604020202020204" pitchFamily="34" charset="0"/>
                <a:cs typeface="Arial" panose="020B0604020202020204" pitchFamily="34" charset="0"/>
              </a:rPr>
              <a:t>node</a:t>
            </a:r>
          </a:p>
          <a:p>
            <a:pPr lvl="1">
              <a:spcAft>
                <a:spcPts val="200"/>
              </a:spcAft>
              <a:defRPr sz="1700">
                <a:solidFill>
                  <a:srgbClr val="333333"/>
                </a:solidFill>
              </a:defRPr>
            </a:pPr>
            <a:r>
              <a:rPr sz="1700" b="1" dirty="0">
                <a:latin typeface="Arial" panose="020B0604020202020204" pitchFamily="34" charset="0"/>
                <a:cs typeface="Arial" panose="020B0604020202020204" pitchFamily="34" charset="0"/>
              </a:rPr>
              <a:t>Dendrite</a:t>
            </a:r>
            <a:r>
              <a:rPr sz="1700" dirty="0">
                <a:latin typeface="Arial" panose="020B0604020202020204" pitchFamily="34" charset="0"/>
                <a:cs typeface="Arial" panose="020B0604020202020204" pitchFamily="34" charset="0"/>
              </a:rPr>
              <a:t> growth → short circuit, safety risk</a:t>
            </a:r>
          </a:p>
          <a:p>
            <a:pPr lvl="1">
              <a:spcAft>
                <a:spcPts val="200"/>
              </a:spcAft>
              <a:defRPr sz="1700">
                <a:solidFill>
                  <a:srgbClr val="333333"/>
                </a:solidFill>
              </a:defRPr>
            </a:pPr>
            <a:r>
              <a:rPr lang="en-US" sz="1700" dirty="0">
                <a:latin typeface="Arial" panose="020B0604020202020204" pitchFamily="34" charset="0"/>
                <a:cs typeface="Arial" panose="020B0604020202020204" pitchFamily="34" charset="0"/>
              </a:rPr>
              <a:t>Dead Li and </a:t>
            </a:r>
            <a:r>
              <a:rPr lang="en-US" sz="1700" b="1" dirty="0">
                <a:latin typeface="Arial" panose="020B0604020202020204" pitchFamily="34" charset="0"/>
                <a:cs typeface="Arial" panose="020B0604020202020204" pitchFamily="34" charset="0"/>
              </a:rPr>
              <a:t>void</a:t>
            </a:r>
            <a:r>
              <a:rPr lang="en-US" sz="1700" dirty="0">
                <a:latin typeface="Arial" panose="020B0604020202020204" pitchFamily="34" charset="0"/>
                <a:cs typeface="Arial" panose="020B0604020202020204" pitchFamily="34" charset="0"/>
              </a:rPr>
              <a:t> formation → capacity loss</a:t>
            </a:r>
          </a:p>
          <a:p>
            <a:pPr lvl="1">
              <a:spcAft>
                <a:spcPts val="200"/>
              </a:spcAft>
              <a:defRPr sz="1700">
                <a:solidFill>
                  <a:srgbClr val="333333"/>
                </a:solidFill>
              </a:defRPr>
            </a:pPr>
            <a:r>
              <a:rPr lang="en-US" sz="1700" dirty="0">
                <a:latin typeface="Arial" panose="020B0604020202020204" pitchFamily="34" charset="0"/>
                <a:cs typeface="Arial" panose="020B0604020202020204" pitchFamily="34" charset="0"/>
              </a:rPr>
              <a:t>Unstable SEI → side reactions, low efficiency</a:t>
            </a:r>
          </a:p>
          <a:p>
            <a:pPr lvl="1">
              <a:spcAft>
                <a:spcPts val="200"/>
              </a:spcAft>
              <a:defRPr sz="1700">
                <a:solidFill>
                  <a:srgbClr val="333333"/>
                </a:solidFill>
              </a:defRPr>
            </a:pPr>
            <a:r>
              <a:rPr sz="1700" dirty="0">
                <a:latin typeface="Arial" panose="020B0604020202020204" pitchFamily="34" charset="0"/>
                <a:cs typeface="Arial" panose="020B0604020202020204" pitchFamily="34" charset="0"/>
              </a:rPr>
              <a:t>Volume change → interface degradation</a:t>
            </a:r>
          </a:p>
        </p:txBody>
      </p:sp>
      <p:sp>
        <p:nvSpPr>
          <p:cNvPr id="17" name="TextBox 16">
            <a:extLst>
              <a:ext uri="{FF2B5EF4-FFF2-40B4-BE49-F238E27FC236}">
                <a16:creationId xmlns:a16="http://schemas.microsoft.com/office/drawing/2014/main" id="{E02F535E-43B7-70AC-63DA-7E1195E76F79}"/>
              </a:ext>
            </a:extLst>
          </p:cNvPr>
          <p:cNvSpPr txBox="1"/>
          <p:nvPr/>
        </p:nvSpPr>
        <p:spPr>
          <a:xfrm>
            <a:off x="364988" y="5044711"/>
            <a:ext cx="3289683" cy="784830"/>
          </a:xfrm>
          <a:prstGeom prst="rect">
            <a:avLst/>
          </a:prstGeom>
          <a:noFill/>
        </p:spPr>
        <p:txBody>
          <a:bodyPr wrap="none" rtlCol="0">
            <a:spAutoFit/>
          </a:bodyPr>
          <a:lstStyle/>
          <a:p>
            <a:r>
              <a:rPr lang="en-US" sz="1500" dirty="0">
                <a:latin typeface="Arial" panose="020B0604020202020204" pitchFamily="34" charset="0"/>
                <a:cs typeface="Arial" panose="020B0604020202020204" pitchFamily="34" charset="0"/>
              </a:rPr>
              <a:t>EV - Electric Vehicles </a:t>
            </a:r>
          </a:p>
          <a:p>
            <a:r>
              <a:rPr lang="en-US" sz="1500" dirty="0">
                <a:latin typeface="Arial" panose="020B0604020202020204" pitchFamily="34" charset="0"/>
                <a:cs typeface="Arial" panose="020B0604020202020204" pitchFamily="34" charset="0"/>
              </a:rPr>
              <a:t>SHE - Standard Hydrogen Electrode</a:t>
            </a:r>
          </a:p>
          <a:p>
            <a:r>
              <a:rPr lang="en-US" sz="1500" dirty="0">
                <a:latin typeface="Arial" panose="020B0604020202020204" pitchFamily="34" charset="0"/>
                <a:cs typeface="Arial" panose="020B0604020202020204" pitchFamily="34" charset="0"/>
              </a:rPr>
              <a:t>SEI – Solid electrolyte interphase</a:t>
            </a:r>
          </a:p>
        </p:txBody>
      </p:sp>
      <p:sp>
        <p:nvSpPr>
          <p:cNvPr id="18" name="TextBox 17">
            <a:extLst>
              <a:ext uri="{FF2B5EF4-FFF2-40B4-BE49-F238E27FC236}">
                <a16:creationId xmlns:a16="http://schemas.microsoft.com/office/drawing/2014/main" id="{4312535F-3441-DAA7-4B81-429AB39DEC93}"/>
              </a:ext>
            </a:extLst>
          </p:cNvPr>
          <p:cNvSpPr txBox="1"/>
          <p:nvPr/>
        </p:nvSpPr>
        <p:spPr>
          <a:xfrm>
            <a:off x="270471" y="6025979"/>
            <a:ext cx="5219700" cy="461665"/>
          </a:xfrm>
          <a:prstGeom prst="rect">
            <a:avLst/>
          </a:prstGeom>
          <a:noFill/>
        </p:spPr>
        <p:txBody>
          <a:bodyPr wrap="square" rtlCol="0">
            <a:spAutoFit/>
          </a:bodyPr>
          <a:lstStyle/>
          <a:p>
            <a:r>
              <a:rPr lang="da-DK" sz="1200" dirty="0">
                <a:latin typeface="Arial" panose="020B0604020202020204" pitchFamily="34" charset="0"/>
                <a:cs typeface="Arial" panose="020B0604020202020204" pitchFamily="34" charset="0"/>
              </a:rPr>
              <a:t>[1]  M.M. Islam et al., Phys. Chem. Chem. Phys., 17, 3383-3393 (2015)</a:t>
            </a:r>
          </a:p>
          <a:p>
            <a:r>
              <a:rPr lang="da-DK" sz="1200" dirty="0">
                <a:latin typeface="Arial" panose="020B0604020202020204" pitchFamily="34" charset="0"/>
                <a:cs typeface="Arial" panose="020B0604020202020204" pitchFamily="34" charset="0"/>
              </a:rPr>
              <a:t>[2] X.B. Cheng et al., Chem. Rev. 117 (2017) 10403–10473</a:t>
            </a:r>
          </a:p>
        </p:txBody>
      </p:sp>
      <p:cxnSp>
        <p:nvCxnSpPr>
          <p:cNvPr id="19" name="Straight Connector 18">
            <a:extLst>
              <a:ext uri="{FF2B5EF4-FFF2-40B4-BE49-F238E27FC236}">
                <a16:creationId xmlns:a16="http://schemas.microsoft.com/office/drawing/2014/main" id="{84F0CE80-1720-B40C-7036-F136AAC00E5A}"/>
              </a:ext>
            </a:extLst>
          </p:cNvPr>
          <p:cNvCxnSpPr>
            <a:cxnSpLocks/>
          </p:cNvCxnSpPr>
          <p:nvPr/>
        </p:nvCxnSpPr>
        <p:spPr>
          <a:xfrm>
            <a:off x="364988" y="6001542"/>
            <a:ext cx="4326323" cy="0"/>
          </a:xfrm>
          <a:prstGeom prst="line">
            <a:avLst/>
          </a:prstGeom>
        </p:spPr>
        <p:style>
          <a:lnRef idx="1">
            <a:schemeClr val="dk1"/>
          </a:lnRef>
          <a:fillRef idx="0">
            <a:schemeClr val="dk1"/>
          </a:fillRef>
          <a:effectRef idx="0">
            <a:schemeClr val="dk1"/>
          </a:effectRef>
          <a:fontRef idx="minor">
            <a:schemeClr val="tx1"/>
          </a:fontRef>
        </p:style>
      </p:cxnSp>
      <p:pic>
        <p:nvPicPr>
          <p:cNvPr id="21" name="Picture 20">
            <a:extLst>
              <a:ext uri="{FF2B5EF4-FFF2-40B4-BE49-F238E27FC236}">
                <a16:creationId xmlns:a16="http://schemas.microsoft.com/office/drawing/2014/main" id="{D88E426A-EE78-8B9A-4FE6-76BB9B2A769B}"/>
              </a:ext>
            </a:extLst>
          </p:cNvPr>
          <p:cNvPicPr>
            <a:picLocks noChangeAspect="1"/>
          </p:cNvPicPr>
          <p:nvPr/>
        </p:nvPicPr>
        <p:blipFill>
          <a:blip r:embed="rId3"/>
          <a:stretch>
            <a:fillRect/>
          </a:stretch>
        </p:blipFill>
        <p:spPr>
          <a:xfrm>
            <a:off x="6512477" y="3099004"/>
            <a:ext cx="5482625" cy="2506343"/>
          </a:xfrm>
          <a:prstGeom prst="rect">
            <a:avLst/>
          </a:prstGeom>
        </p:spPr>
      </p:pic>
      <p:pic>
        <p:nvPicPr>
          <p:cNvPr id="23" name="Picture 22">
            <a:extLst>
              <a:ext uri="{FF2B5EF4-FFF2-40B4-BE49-F238E27FC236}">
                <a16:creationId xmlns:a16="http://schemas.microsoft.com/office/drawing/2014/main" id="{9EBB838A-13EC-F6A5-E89E-D710B4D667A2}"/>
              </a:ext>
            </a:extLst>
          </p:cNvPr>
          <p:cNvPicPr>
            <a:picLocks noChangeAspect="1"/>
          </p:cNvPicPr>
          <p:nvPr/>
        </p:nvPicPr>
        <p:blipFill>
          <a:blip r:embed="rId4"/>
          <a:stretch>
            <a:fillRect/>
          </a:stretch>
        </p:blipFill>
        <p:spPr>
          <a:xfrm>
            <a:off x="2701117" y="1945103"/>
            <a:ext cx="2138299" cy="594331"/>
          </a:xfrm>
          <a:prstGeom prst="rect">
            <a:avLst/>
          </a:prstGeom>
        </p:spPr>
      </p:pic>
      <p:sp>
        <p:nvSpPr>
          <p:cNvPr id="24" name="TextBox 23">
            <a:extLst>
              <a:ext uri="{FF2B5EF4-FFF2-40B4-BE49-F238E27FC236}">
                <a16:creationId xmlns:a16="http://schemas.microsoft.com/office/drawing/2014/main" id="{72FBD70D-222C-FF37-8B7D-9A8A290DBAB6}"/>
              </a:ext>
            </a:extLst>
          </p:cNvPr>
          <p:cNvSpPr txBox="1"/>
          <p:nvPr/>
        </p:nvSpPr>
        <p:spPr>
          <a:xfrm>
            <a:off x="6938227" y="2869490"/>
            <a:ext cx="4033476" cy="353943"/>
          </a:xfrm>
          <a:prstGeom prst="rect">
            <a:avLst/>
          </a:prstGeom>
          <a:noFill/>
        </p:spPr>
        <p:txBody>
          <a:bodyPr wrap="none" rtlCol="0">
            <a:spAutoFit/>
          </a:bodyPr>
          <a:lstStyle/>
          <a:p>
            <a:r>
              <a:rPr lang="en-US" sz="1700" i="1" dirty="0">
                <a:latin typeface="Arial" panose="020B0604020202020204" pitchFamily="34" charset="0"/>
                <a:cs typeface="Arial" panose="020B0604020202020204" pitchFamily="34" charset="0"/>
              </a:rPr>
              <a:t>Critical limitations of Li metal anodes [2]</a:t>
            </a:r>
          </a:p>
        </p:txBody>
      </p:sp>
      <p:sp>
        <p:nvSpPr>
          <p:cNvPr id="26" name="TextBox 2">
            <a:extLst>
              <a:ext uri="{FF2B5EF4-FFF2-40B4-BE49-F238E27FC236}">
                <a16:creationId xmlns:a16="http://schemas.microsoft.com/office/drawing/2014/main" id="{D096E8FD-C8C0-5DC8-B97D-76B8DAEB949A}"/>
              </a:ext>
            </a:extLst>
          </p:cNvPr>
          <p:cNvSpPr txBox="1"/>
          <p:nvPr/>
        </p:nvSpPr>
        <p:spPr>
          <a:xfrm>
            <a:off x="390537" y="2726103"/>
            <a:ext cx="5482625" cy="1261884"/>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200"/>
              </a:spcAft>
              <a:defRPr sz="2000" b="1">
                <a:solidFill>
                  <a:srgbClr val="1F4E79"/>
                </a:solidFill>
              </a:defRPr>
            </a:pPr>
            <a:r>
              <a:rPr lang="en-US" sz="2000" dirty="0">
                <a:latin typeface="Arial" panose="020B0604020202020204" pitchFamily="34" charset="0"/>
                <a:cs typeface="Arial" panose="020B0604020202020204" pitchFamily="34" charset="0"/>
              </a:rPr>
              <a:t>Why Li metal anode?</a:t>
            </a:r>
          </a:p>
          <a:p>
            <a:pPr lvl="1">
              <a:spcAft>
                <a:spcPts val="200"/>
              </a:spcAft>
              <a:defRPr sz="1700">
                <a:solidFill>
                  <a:srgbClr val="333333"/>
                </a:solidFill>
              </a:defRPr>
            </a:pPr>
            <a:r>
              <a:rPr lang="en-US" sz="1700" dirty="0">
                <a:latin typeface="Arial" panose="020B0604020202020204" pitchFamily="34" charset="0"/>
                <a:cs typeface="Arial" panose="020B0604020202020204" pitchFamily="34" charset="0"/>
              </a:rPr>
              <a:t>High theoretical capacity</a:t>
            </a:r>
            <a:r>
              <a:rPr lang="en-US" sz="1700" b="1" dirty="0">
                <a:latin typeface="Arial" panose="020B0604020202020204" pitchFamily="34" charset="0"/>
                <a:cs typeface="Arial" panose="020B0604020202020204" pitchFamily="34" charset="0"/>
              </a:rPr>
              <a:t>: 3860 </a:t>
            </a:r>
            <a:r>
              <a:rPr lang="en-US" sz="1700" b="1" dirty="0" err="1">
                <a:latin typeface="Arial" panose="020B0604020202020204" pitchFamily="34" charset="0"/>
                <a:cs typeface="Arial" panose="020B0604020202020204" pitchFamily="34" charset="0"/>
              </a:rPr>
              <a:t>mAh</a:t>
            </a:r>
            <a:r>
              <a:rPr lang="en-US" sz="1700" b="1" dirty="0">
                <a:latin typeface="Arial" panose="020B0604020202020204" pitchFamily="34" charset="0"/>
                <a:cs typeface="Arial" panose="020B0604020202020204" pitchFamily="34" charset="0"/>
              </a:rPr>
              <a:t> g</a:t>
            </a:r>
            <a:r>
              <a:rPr lang="en-US" sz="1700" b="1" baseline="30000" dirty="0">
                <a:latin typeface="Arial" panose="020B0604020202020204" pitchFamily="34" charset="0"/>
                <a:cs typeface="Arial" panose="020B0604020202020204" pitchFamily="34" charset="0"/>
              </a:rPr>
              <a:t>-1</a:t>
            </a:r>
            <a:endParaRPr lang="en-US" sz="1700" b="1" dirty="0">
              <a:latin typeface="Arial" panose="020B0604020202020204" pitchFamily="34" charset="0"/>
              <a:cs typeface="Arial" panose="020B0604020202020204" pitchFamily="34" charset="0"/>
            </a:endParaRPr>
          </a:p>
          <a:p>
            <a:pPr lvl="1">
              <a:spcAft>
                <a:spcPts val="200"/>
              </a:spcAft>
              <a:defRPr sz="1700">
                <a:solidFill>
                  <a:srgbClr val="333333"/>
                </a:solidFill>
              </a:defRPr>
            </a:pPr>
            <a:r>
              <a:rPr lang="en-US" sz="1700" dirty="0">
                <a:latin typeface="Arial" panose="020B0604020202020204" pitchFamily="34" charset="0"/>
                <a:cs typeface="Arial" panose="020B0604020202020204" pitchFamily="34" charset="0"/>
              </a:rPr>
              <a:t>Lowest electrochemical potential: −3.04 V vs SHE</a:t>
            </a:r>
          </a:p>
          <a:p>
            <a:pPr lvl="1">
              <a:spcAft>
                <a:spcPts val="200"/>
              </a:spcAft>
              <a:defRPr sz="1700">
                <a:solidFill>
                  <a:srgbClr val="333333"/>
                </a:solidFill>
              </a:defRPr>
            </a:pPr>
            <a:r>
              <a:rPr lang="en-US" sz="1700" dirty="0">
                <a:latin typeface="Arial" panose="020B0604020202020204" pitchFamily="34" charset="0"/>
                <a:cs typeface="Arial" panose="020B0604020202020204" pitchFamily="34" charset="0"/>
              </a:rPr>
              <a:t>Lowest density: 0.534 g cm</a:t>
            </a:r>
            <a:r>
              <a:rPr lang="en-US" sz="1700" baseline="30000" dirty="0">
                <a:latin typeface="Arial" panose="020B0604020202020204" pitchFamily="34" charset="0"/>
                <a:cs typeface="Arial" panose="020B0604020202020204" pitchFamily="34" charset="0"/>
              </a:rPr>
              <a:t>-3</a:t>
            </a:r>
            <a:endParaRPr lang="en-US" sz="1700" dirty="0">
              <a:latin typeface="Arial" panose="020B0604020202020204" pitchFamily="34" charset="0"/>
              <a:cs typeface="Arial" panose="020B0604020202020204" pitchFamily="34" charset="0"/>
            </a:endParaRPr>
          </a:p>
        </p:txBody>
      </p:sp>
      <p:sp>
        <p:nvSpPr>
          <p:cNvPr id="31" name="Arrow: Right 30">
            <a:extLst>
              <a:ext uri="{FF2B5EF4-FFF2-40B4-BE49-F238E27FC236}">
                <a16:creationId xmlns:a16="http://schemas.microsoft.com/office/drawing/2014/main" id="{9AE8E5E6-FC6D-35C9-C53E-BB217DB851C7}"/>
              </a:ext>
            </a:extLst>
          </p:cNvPr>
          <p:cNvSpPr/>
          <p:nvPr/>
        </p:nvSpPr>
        <p:spPr>
          <a:xfrm>
            <a:off x="6798182" y="5847782"/>
            <a:ext cx="302255" cy="358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DC4BCB98-C87C-8B64-9126-B1148F13C501}"/>
              </a:ext>
            </a:extLst>
          </p:cNvPr>
          <p:cNvSpPr txBox="1"/>
          <p:nvPr/>
        </p:nvSpPr>
        <p:spPr>
          <a:xfrm>
            <a:off x="7220909" y="5724944"/>
            <a:ext cx="3468112" cy="646331"/>
          </a:xfrm>
          <a:prstGeom prst="rect">
            <a:avLst/>
          </a:prstGeom>
          <a:noFill/>
        </p:spPr>
        <p:txBody>
          <a:bodyPr wrap="square">
            <a:spAutoFit/>
          </a:bodyPr>
          <a:lstStyle/>
          <a:p>
            <a:pPr algn="just"/>
            <a:r>
              <a:rPr lang="en-US" b="1" dirty="0">
                <a:latin typeface="Arial" panose="020B0604020202020204" pitchFamily="34" charset="0"/>
                <a:cs typeface="Arial" panose="020B0604020202020204" pitchFamily="34" charset="0"/>
              </a:rPr>
              <a:t>Li diffusion is a critical factor influencing the stabilization</a:t>
            </a:r>
          </a:p>
        </p:txBody>
      </p:sp>
      <p:sp>
        <p:nvSpPr>
          <p:cNvPr id="8" name="TextBox 7">
            <a:extLst>
              <a:ext uri="{FF2B5EF4-FFF2-40B4-BE49-F238E27FC236}">
                <a16:creationId xmlns:a16="http://schemas.microsoft.com/office/drawing/2014/main" id="{F4E75459-9D6B-8BD1-E6A2-BB26B59BB6D3}"/>
              </a:ext>
            </a:extLst>
          </p:cNvPr>
          <p:cNvSpPr txBox="1"/>
          <p:nvPr/>
        </p:nvSpPr>
        <p:spPr>
          <a:xfrm>
            <a:off x="3" y="18533"/>
            <a:ext cx="4756430" cy="430887"/>
          </a:xfrm>
          <a:prstGeom prst="rect">
            <a:avLst/>
          </a:prstGeom>
          <a:noFill/>
        </p:spPr>
        <p:txBody>
          <a:bodyPr wrap="none" rtlCol="0">
            <a:spAutoFit/>
          </a:bodyPr>
          <a:lstStyle/>
          <a:p>
            <a:r>
              <a:rPr lang="en-US" sz="2200" b="1" dirty="0">
                <a:latin typeface="Arial" panose="020B0604020202020204" pitchFamily="34" charset="0"/>
                <a:cs typeface="Arial" panose="020B0604020202020204" pitchFamily="34" charset="0"/>
              </a:rPr>
              <a:t>1. The problems of Li metal anode</a:t>
            </a:r>
          </a:p>
        </p:txBody>
      </p:sp>
    </p:spTree>
    <p:extLst>
      <p:ext uri="{BB962C8B-B14F-4D97-AF65-F5344CB8AC3E}">
        <p14:creationId xmlns:p14="http://schemas.microsoft.com/office/powerpoint/2010/main" val="2518918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E2C67A-7028-65BC-45B3-EC4A4F5A03B3}"/>
              </a:ext>
            </a:extLst>
          </p:cNvPr>
          <p:cNvSpPr txBox="1"/>
          <p:nvPr/>
        </p:nvSpPr>
        <p:spPr>
          <a:xfrm>
            <a:off x="9" y="18533"/>
            <a:ext cx="4370877" cy="430887"/>
          </a:xfrm>
          <a:prstGeom prst="rect">
            <a:avLst/>
          </a:prstGeom>
          <a:noFill/>
        </p:spPr>
        <p:txBody>
          <a:bodyPr wrap="none" rtlCol="0">
            <a:spAutoFit/>
          </a:bodyPr>
          <a:lstStyle/>
          <a:p>
            <a:r>
              <a:rPr lang="en-US" sz="2200" b="1" dirty="0">
                <a:latin typeface="Arial" panose="020B0604020202020204" pitchFamily="34" charset="0"/>
                <a:cs typeface="Arial" panose="020B0604020202020204" pitchFamily="34" charset="0"/>
              </a:rPr>
              <a:t>2. Alloying for Li-based anodes</a:t>
            </a:r>
          </a:p>
        </p:txBody>
      </p:sp>
      <p:sp>
        <p:nvSpPr>
          <p:cNvPr id="7" name="TextBox 6">
            <a:extLst>
              <a:ext uri="{FF2B5EF4-FFF2-40B4-BE49-F238E27FC236}">
                <a16:creationId xmlns:a16="http://schemas.microsoft.com/office/drawing/2014/main" id="{1644C59A-6984-E5A3-2164-87966EB9746D}"/>
              </a:ext>
            </a:extLst>
          </p:cNvPr>
          <p:cNvSpPr txBox="1"/>
          <p:nvPr/>
        </p:nvSpPr>
        <p:spPr>
          <a:xfrm>
            <a:off x="5381297" y="5081479"/>
            <a:ext cx="6114771" cy="615553"/>
          </a:xfrm>
          <a:prstGeom prst="rect">
            <a:avLst/>
          </a:prstGeom>
          <a:noFill/>
        </p:spPr>
        <p:txBody>
          <a:bodyPr wrap="square" rtlCol="0">
            <a:spAutoFit/>
          </a:bodyPr>
          <a:lstStyle/>
          <a:p>
            <a:pPr algn="ctr"/>
            <a:r>
              <a:rPr lang="en-US" sz="1700" i="1" dirty="0">
                <a:latin typeface="Arial" panose="020B0604020202020204" pitchFamily="34" charset="0"/>
                <a:cs typeface="Arial" panose="020B0604020202020204" pitchFamily="34" charset="0"/>
              </a:rPr>
              <a:t>(a) Li and (b) Li–Mg anode structures, bulk &amp; surface, during stripping/plating [4] </a:t>
            </a:r>
          </a:p>
        </p:txBody>
      </p:sp>
      <p:sp>
        <p:nvSpPr>
          <p:cNvPr id="11" name="TextBox 10">
            <a:extLst>
              <a:ext uri="{FF2B5EF4-FFF2-40B4-BE49-F238E27FC236}">
                <a16:creationId xmlns:a16="http://schemas.microsoft.com/office/drawing/2014/main" id="{4FEE8931-F340-8EC1-0807-E39F4BE308E5}"/>
              </a:ext>
            </a:extLst>
          </p:cNvPr>
          <p:cNvSpPr txBox="1"/>
          <p:nvPr/>
        </p:nvSpPr>
        <p:spPr>
          <a:xfrm>
            <a:off x="43763" y="5960683"/>
            <a:ext cx="4324283" cy="646331"/>
          </a:xfrm>
          <a:prstGeom prst="rect">
            <a:avLst/>
          </a:prstGeom>
          <a:noFill/>
        </p:spPr>
        <p:txBody>
          <a:bodyPr wrap="square" rtlCol="0">
            <a:spAutoFit/>
          </a:bodyPr>
          <a:lstStyle/>
          <a:p>
            <a:r>
              <a:rPr lang="da-DK" sz="1200" dirty="0">
                <a:latin typeface="Arial" panose="020B0604020202020204" pitchFamily="34" charset="0"/>
                <a:cs typeface="Arial" panose="020B0604020202020204" pitchFamily="34" charset="0"/>
              </a:rPr>
              <a:t>[3] M. Yang et al., Nat. Commun., 14, 2986 (2023)</a:t>
            </a:r>
            <a:endParaRPr lang="fr-FR" sz="1200" dirty="0">
              <a:latin typeface="Arial" panose="020B0604020202020204" pitchFamily="34" charset="0"/>
              <a:cs typeface="Arial" panose="020B0604020202020204" pitchFamily="34" charset="0"/>
            </a:endParaRPr>
          </a:p>
          <a:p>
            <a:r>
              <a:rPr lang="fr-FR" sz="1200" dirty="0">
                <a:latin typeface="Arial" panose="020B0604020202020204" pitchFamily="34" charset="0"/>
                <a:cs typeface="Arial" panose="020B0604020202020204" pitchFamily="34" charset="0"/>
              </a:rPr>
              <a:t>[4] </a:t>
            </a:r>
            <a:r>
              <a:rPr lang="it-IT" sz="1200" dirty="0">
                <a:latin typeface="Arial" panose="020B0604020202020204" pitchFamily="34" charset="0"/>
                <a:cs typeface="Arial" panose="020B0604020202020204" pitchFamily="34" charset="0"/>
              </a:rPr>
              <a:t>L. L. Kong et al., Adv Funct Mater., 29(13), 1808756 (2019)</a:t>
            </a:r>
          </a:p>
        </p:txBody>
      </p:sp>
      <p:sp>
        <p:nvSpPr>
          <p:cNvPr id="14" name="Rectangle 13">
            <a:extLst>
              <a:ext uri="{FF2B5EF4-FFF2-40B4-BE49-F238E27FC236}">
                <a16:creationId xmlns:a16="http://schemas.microsoft.com/office/drawing/2014/main" id="{8E1B4566-9F5B-EDD9-7BEC-7228E049121F}"/>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Atomistic Investigation of Li-Ion Diffusion in Lithium Alloy Anode Materials: Li-Mg alloys</a:t>
            </a:r>
          </a:p>
        </p:txBody>
      </p:sp>
      <p:sp>
        <p:nvSpPr>
          <p:cNvPr id="15" name="TextBox 14">
            <a:extLst>
              <a:ext uri="{FF2B5EF4-FFF2-40B4-BE49-F238E27FC236}">
                <a16:creationId xmlns:a16="http://schemas.microsoft.com/office/drawing/2014/main" id="{C16DBD79-197A-E74B-DAE2-591B6E2ACB52}"/>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4</a:t>
            </a:r>
          </a:p>
        </p:txBody>
      </p:sp>
      <p:sp>
        <p:nvSpPr>
          <p:cNvPr id="16" name="Rectangle 15">
            <a:extLst>
              <a:ext uri="{FF2B5EF4-FFF2-40B4-BE49-F238E27FC236}">
                <a16:creationId xmlns:a16="http://schemas.microsoft.com/office/drawing/2014/main" id="{A938035D-FA9A-D313-41F6-5D072BEE6194}"/>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cxnSp>
        <p:nvCxnSpPr>
          <p:cNvPr id="22" name="Straight Connector 21">
            <a:extLst>
              <a:ext uri="{FF2B5EF4-FFF2-40B4-BE49-F238E27FC236}">
                <a16:creationId xmlns:a16="http://schemas.microsoft.com/office/drawing/2014/main" id="{420F3C94-F6DD-32FB-3B2B-B9BD10AF6C5F}"/>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4" name="Straight Connector 23">
            <a:extLst>
              <a:ext uri="{FF2B5EF4-FFF2-40B4-BE49-F238E27FC236}">
                <a16:creationId xmlns:a16="http://schemas.microsoft.com/office/drawing/2014/main" id="{D3D0D38F-AE7C-AA33-29C3-D7C650B27492}"/>
              </a:ext>
            </a:extLst>
          </p:cNvPr>
          <p:cNvCxnSpPr/>
          <p:nvPr/>
        </p:nvCxnSpPr>
        <p:spPr>
          <a:xfrm>
            <a:off x="138283" y="5936242"/>
            <a:ext cx="3932855" cy="0"/>
          </a:xfrm>
          <a:prstGeom prst="line">
            <a:avLst/>
          </a:prstGeom>
        </p:spPr>
        <p:style>
          <a:lnRef idx="1">
            <a:schemeClr val="dk1"/>
          </a:lnRef>
          <a:fillRef idx="0">
            <a:schemeClr val="dk1"/>
          </a:fillRef>
          <a:effectRef idx="0">
            <a:schemeClr val="dk1"/>
          </a:effectRef>
          <a:fontRef idx="minor">
            <a:schemeClr val="tx1"/>
          </a:fontRef>
        </p:style>
      </p:cxnSp>
      <p:pic>
        <p:nvPicPr>
          <p:cNvPr id="4" name="Picture 3">
            <a:extLst>
              <a:ext uri="{FF2B5EF4-FFF2-40B4-BE49-F238E27FC236}">
                <a16:creationId xmlns:a16="http://schemas.microsoft.com/office/drawing/2014/main" id="{179E2D81-D337-06AC-9FD6-01ACC1E609B0}"/>
              </a:ext>
            </a:extLst>
          </p:cNvPr>
          <p:cNvPicPr>
            <a:picLocks noChangeAspect="1"/>
          </p:cNvPicPr>
          <p:nvPr/>
        </p:nvPicPr>
        <p:blipFill>
          <a:blip r:embed="rId3"/>
          <a:stretch>
            <a:fillRect/>
          </a:stretch>
        </p:blipFill>
        <p:spPr>
          <a:xfrm>
            <a:off x="4835032" y="1258012"/>
            <a:ext cx="6728481" cy="3746186"/>
          </a:xfrm>
          <a:prstGeom prst="rect">
            <a:avLst/>
          </a:prstGeom>
        </p:spPr>
      </p:pic>
      <p:sp>
        <p:nvSpPr>
          <p:cNvPr id="5" name="TextBox 4">
            <a:extLst>
              <a:ext uri="{FF2B5EF4-FFF2-40B4-BE49-F238E27FC236}">
                <a16:creationId xmlns:a16="http://schemas.microsoft.com/office/drawing/2014/main" id="{A87526F9-E946-EF54-DAA9-CD325EEAAEDC}"/>
              </a:ext>
            </a:extLst>
          </p:cNvPr>
          <p:cNvSpPr txBox="1"/>
          <p:nvPr/>
        </p:nvSpPr>
        <p:spPr>
          <a:xfrm>
            <a:off x="6196100" y="5842720"/>
            <a:ext cx="4061588" cy="646331"/>
          </a:xfrm>
          <a:prstGeom prst="rect">
            <a:avLst/>
          </a:prstGeom>
          <a:noFill/>
        </p:spPr>
        <p:txBody>
          <a:bodyPr wrap="square">
            <a:spAutoFit/>
          </a:bodyPr>
          <a:lstStyle/>
          <a:p>
            <a:pPr>
              <a:spcBef>
                <a:spcPts val="600"/>
              </a:spcBef>
            </a:pPr>
            <a:r>
              <a:rPr lang="en-US" b="1" dirty="0">
                <a:solidFill>
                  <a:srgbClr val="FF0000"/>
                </a:solidFill>
                <a:latin typeface="Arial" panose="020B0604020202020204" pitchFamily="34" charset="0"/>
                <a:cs typeface="Arial" panose="020B0604020202020204" pitchFamily="34" charset="0"/>
              </a:rPr>
              <a:t>Predict how alloying effectively changes diffusion and stability?</a:t>
            </a:r>
          </a:p>
        </p:txBody>
      </p:sp>
      <p:sp>
        <p:nvSpPr>
          <p:cNvPr id="6" name="Arrow: Right 5">
            <a:extLst>
              <a:ext uri="{FF2B5EF4-FFF2-40B4-BE49-F238E27FC236}">
                <a16:creationId xmlns:a16="http://schemas.microsoft.com/office/drawing/2014/main" id="{6F4E0E32-55D4-F89F-BB7A-74B24D6F0352}"/>
              </a:ext>
            </a:extLst>
          </p:cNvPr>
          <p:cNvSpPr/>
          <p:nvPr/>
        </p:nvSpPr>
        <p:spPr>
          <a:xfrm>
            <a:off x="5729926" y="5961514"/>
            <a:ext cx="344835" cy="4374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72C02BBC-4EA9-6DD4-27CD-FF019E8AAC4D}"/>
              </a:ext>
            </a:extLst>
          </p:cNvPr>
          <p:cNvPicPr>
            <a:picLocks noChangeAspect="1"/>
          </p:cNvPicPr>
          <p:nvPr/>
        </p:nvPicPr>
        <p:blipFill>
          <a:blip r:embed="rId4"/>
          <a:stretch>
            <a:fillRect/>
          </a:stretch>
        </p:blipFill>
        <p:spPr>
          <a:xfrm>
            <a:off x="695931" y="1118976"/>
            <a:ext cx="3783639" cy="3981620"/>
          </a:xfrm>
          <a:prstGeom prst="rect">
            <a:avLst/>
          </a:prstGeom>
        </p:spPr>
      </p:pic>
      <p:sp>
        <p:nvSpPr>
          <p:cNvPr id="8" name="TextBox 7">
            <a:extLst>
              <a:ext uri="{FF2B5EF4-FFF2-40B4-BE49-F238E27FC236}">
                <a16:creationId xmlns:a16="http://schemas.microsoft.com/office/drawing/2014/main" id="{290E3C1C-80A2-46E5-A52F-2C1472F7539E}"/>
              </a:ext>
            </a:extLst>
          </p:cNvPr>
          <p:cNvSpPr txBox="1"/>
          <p:nvPr/>
        </p:nvSpPr>
        <p:spPr>
          <a:xfrm>
            <a:off x="804299" y="5100596"/>
            <a:ext cx="3675271" cy="615553"/>
          </a:xfrm>
          <a:prstGeom prst="rect">
            <a:avLst/>
          </a:prstGeom>
          <a:noFill/>
        </p:spPr>
        <p:txBody>
          <a:bodyPr wrap="square" rtlCol="0">
            <a:spAutoFit/>
          </a:bodyPr>
          <a:lstStyle/>
          <a:p>
            <a:pPr algn="ctr"/>
            <a:r>
              <a:rPr lang="en-US" sz="1700" i="1" dirty="0">
                <a:latin typeface="Arial" panose="020B0604020202020204" pitchFamily="34" charset="0"/>
                <a:cs typeface="Arial" panose="020B0604020202020204" pitchFamily="34" charset="0"/>
              </a:rPr>
              <a:t>A diagram illustrating the multi-stage process of Li crystallization [3]</a:t>
            </a:r>
          </a:p>
        </p:txBody>
      </p:sp>
      <p:sp>
        <p:nvSpPr>
          <p:cNvPr id="18" name="TextBox 17">
            <a:extLst>
              <a:ext uri="{FF2B5EF4-FFF2-40B4-BE49-F238E27FC236}">
                <a16:creationId xmlns:a16="http://schemas.microsoft.com/office/drawing/2014/main" id="{DB0ED77C-0960-0697-CD0B-4040CE230261}"/>
              </a:ext>
            </a:extLst>
          </p:cNvPr>
          <p:cNvSpPr txBox="1"/>
          <p:nvPr/>
        </p:nvSpPr>
        <p:spPr>
          <a:xfrm>
            <a:off x="6443823" y="918942"/>
            <a:ext cx="3813865"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Mg can form a conductive framework</a:t>
            </a:r>
          </a:p>
        </p:txBody>
      </p:sp>
    </p:spTree>
    <p:extLst>
      <p:ext uri="{BB962C8B-B14F-4D97-AF65-F5344CB8AC3E}">
        <p14:creationId xmlns:p14="http://schemas.microsoft.com/office/powerpoint/2010/main" val="448635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D078E0-41E1-0741-344F-6FE5EA35FA0D}"/>
              </a:ext>
            </a:extLst>
          </p:cNvPr>
          <p:cNvSpPr txBox="1"/>
          <p:nvPr/>
        </p:nvSpPr>
        <p:spPr>
          <a:xfrm>
            <a:off x="9" y="18533"/>
            <a:ext cx="4370877" cy="430887"/>
          </a:xfrm>
          <a:prstGeom prst="rect">
            <a:avLst/>
          </a:prstGeom>
          <a:noFill/>
        </p:spPr>
        <p:txBody>
          <a:bodyPr wrap="none" rtlCol="0">
            <a:spAutoFit/>
          </a:bodyPr>
          <a:lstStyle/>
          <a:p>
            <a:r>
              <a:rPr lang="en-US" sz="2200" b="1" dirty="0">
                <a:latin typeface="Arial" panose="020B0604020202020204" pitchFamily="34" charset="0"/>
                <a:cs typeface="Arial" panose="020B0604020202020204" pitchFamily="34" charset="0"/>
              </a:rPr>
              <a:t>2. Alloying for Li-based anodes</a:t>
            </a:r>
          </a:p>
        </p:txBody>
      </p:sp>
      <p:cxnSp>
        <p:nvCxnSpPr>
          <p:cNvPr id="4" name="Straight Connector 3">
            <a:extLst>
              <a:ext uri="{FF2B5EF4-FFF2-40B4-BE49-F238E27FC236}">
                <a16:creationId xmlns:a16="http://schemas.microsoft.com/office/drawing/2014/main" id="{E2354B93-C2BD-C42A-037F-D56501BFD0D0}"/>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aphicFrame>
        <p:nvGraphicFramePr>
          <p:cNvPr id="5" name="Table 4">
            <a:extLst>
              <a:ext uri="{FF2B5EF4-FFF2-40B4-BE49-F238E27FC236}">
                <a16:creationId xmlns:a16="http://schemas.microsoft.com/office/drawing/2014/main" id="{CDD6BF96-B908-E2ED-C91B-7DFB88896E72}"/>
              </a:ext>
            </a:extLst>
          </p:cNvPr>
          <p:cNvGraphicFramePr>
            <a:graphicFrameLocks noGrp="1"/>
          </p:cNvGraphicFramePr>
          <p:nvPr>
            <p:extLst>
              <p:ext uri="{D42A27DB-BD31-4B8C-83A1-F6EECF244321}">
                <p14:modId xmlns:p14="http://schemas.microsoft.com/office/powerpoint/2010/main" val="2386258740"/>
              </p:ext>
            </p:extLst>
          </p:nvPr>
        </p:nvGraphicFramePr>
        <p:xfrm>
          <a:off x="6559905" y="1277069"/>
          <a:ext cx="4451001" cy="965162"/>
        </p:xfrm>
        <a:graphic>
          <a:graphicData uri="http://schemas.openxmlformats.org/drawingml/2006/table">
            <a:tbl>
              <a:tblPr firstRow="1" firstCol="1" bandRow="1">
                <a:tableStyleId>{2D5ABB26-0587-4C30-8999-92F81FD0307C}</a:tableStyleId>
              </a:tblPr>
              <a:tblGrid>
                <a:gridCol w="1402420">
                  <a:extLst>
                    <a:ext uri="{9D8B030D-6E8A-4147-A177-3AD203B41FA5}">
                      <a16:colId xmlns:a16="http://schemas.microsoft.com/office/drawing/2014/main" val="3221628539"/>
                    </a:ext>
                  </a:extLst>
                </a:gridCol>
                <a:gridCol w="1256297">
                  <a:extLst>
                    <a:ext uri="{9D8B030D-6E8A-4147-A177-3AD203B41FA5}">
                      <a16:colId xmlns:a16="http://schemas.microsoft.com/office/drawing/2014/main" val="626990327"/>
                    </a:ext>
                  </a:extLst>
                </a:gridCol>
                <a:gridCol w="1792284">
                  <a:extLst>
                    <a:ext uri="{9D8B030D-6E8A-4147-A177-3AD203B41FA5}">
                      <a16:colId xmlns:a16="http://schemas.microsoft.com/office/drawing/2014/main" val="2722875489"/>
                    </a:ext>
                  </a:extLst>
                </a:gridCol>
              </a:tblGrid>
              <a:tr h="584162">
                <a:tc>
                  <a:txBody>
                    <a:bodyPr/>
                    <a:lstStyle/>
                    <a:p>
                      <a:pPr marL="0" marR="0" algn="ctr">
                        <a:lnSpc>
                          <a:spcPct val="100000"/>
                        </a:lnSpc>
                        <a:spcAft>
                          <a:spcPts val="0"/>
                        </a:spcAft>
                        <a:buNone/>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Phase</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Aft>
                          <a:spcPts val="0"/>
                        </a:spcAft>
                        <a:buNone/>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Li </a:t>
                      </a:r>
                    </a:p>
                    <a:p>
                      <a:pPr marL="0" marR="0" algn="ctr">
                        <a:lnSpc>
                          <a:spcPct val="100000"/>
                        </a:lnSpc>
                        <a:spcAft>
                          <a:spcPts val="0"/>
                        </a:spcAft>
                        <a:buNone/>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 Im-3m</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Aft>
                          <a:spcPts val="0"/>
                        </a:spcAft>
                        <a:buNone/>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Li-Mg </a:t>
                      </a:r>
                    </a:p>
                    <a:p>
                      <a:pPr marL="0" marR="0" algn="ctr">
                        <a:lnSpc>
                          <a:spcPct val="100000"/>
                        </a:lnSpc>
                        <a:spcAft>
                          <a:spcPts val="0"/>
                        </a:spcAft>
                        <a:buNone/>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(70-90 </a:t>
                      </a:r>
                      <a:r>
                        <a:rPr lang="en-US" sz="1600" b="0" kern="1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at%Li</a:t>
                      </a: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2508390"/>
                  </a:ext>
                </a:extLst>
              </a:tr>
              <a:tr h="381000">
                <a:tc>
                  <a:txBody>
                    <a:bodyPr/>
                    <a:lstStyle/>
                    <a:p>
                      <a:pPr marL="0" marR="0" algn="ctr">
                        <a:lnSpc>
                          <a:spcPct val="100000"/>
                        </a:lnSpc>
                        <a:spcAft>
                          <a:spcPts val="0"/>
                        </a:spcAft>
                        <a:buNone/>
                      </a:pPr>
                      <a:r>
                        <a:rPr lang="en-US" sz="1600" b="0" i="1" kern="100" dirty="0" err="1">
                          <a:effectLst/>
                          <a:latin typeface="Arial" panose="020B0604020202020204" pitchFamily="34" charset="0"/>
                          <a:cs typeface="Arial" panose="020B0604020202020204" pitchFamily="34" charset="0"/>
                        </a:rPr>
                        <a:t>D</a:t>
                      </a:r>
                      <a:r>
                        <a:rPr lang="en-US" sz="1600" b="0" kern="100" baseline="-25000" dirty="0" err="1">
                          <a:effectLst/>
                          <a:latin typeface="Arial" panose="020B0604020202020204" pitchFamily="34" charset="0"/>
                          <a:cs typeface="Arial" panose="020B0604020202020204" pitchFamily="34" charset="0"/>
                        </a:rPr>
                        <a:t>Li</a:t>
                      </a:r>
                      <a:r>
                        <a:rPr lang="en-US" sz="1600" b="0" kern="100" baseline="0" dirty="0">
                          <a:effectLst/>
                          <a:latin typeface="Arial" panose="020B0604020202020204" pitchFamily="34" charset="0"/>
                          <a:cs typeface="Arial" panose="020B0604020202020204" pitchFamily="34" charset="0"/>
                        </a:rPr>
                        <a:t> (cm</a:t>
                      </a:r>
                      <a:r>
                        <a:rPr lang="en-US" sz="1600" b="0" kern="100" baseline="30000" dirty="0">
                          <a:effectLst/>
                          <a:latin typeface="Arial" panose="020B0604020202020204" pitchFamily="34" charset="0"/>
                          <a:cs typeface="Arial" panose="020B0604020202020204" pitchFamily="34" charset="0"/>
                        </a:rPr>
                        <a:t>2</a:t>
                      </a:r>
                      <a:r>
                        <a:rPr lang="en-US" sz="1600" b="0" kern="100" baseline="0" dirty="0">
                          <a:effectLst/>
                          <a:latin typeface="Arial" panose="020B0604020202020204" pitchFamily="34" charset="0"/>
                          <a:cs typeface="Arial" panose="020B0604020202020204" pitchFamily="34" charset="0"/>
                        </a:rPr>
                        <a:t> s</a:t>
                      </a:r>
                      <a:r>
                        <a:rPr lang="en-US" sz="1600" b="0" kern="100" baseline="30000" dirty="0">
                          <a:effectLst/>
                          <a:latin typeface="Arial" panose="020B0604020202020204" pitchFamily="34" charset="0"/>
                          <a:cs typeface="Arial" panose="020B0604020202020204" pitchFamily="34" charset="0"/>
                        </a:rPr>
                        <a:t>-1</a:t>
                      </a:r>
                      <a:r>
                        <a:rPr lang="en-US" sz="1600" b="0" kern="100" baseline="0" dirty="0">
                          <a:effectLst/>
                          <a:latin typeface="Arial" panose="020B0604020202020204" pitchFamily="34" charset="0"/>
                          <a:cs typeface="Arial" panose="020B0604020202020204" pitchFamily="34" charset="0"/>
                        </a:rPr>
                        <a:t>)</a:t>
                      </a:r>
                      <a:endPar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marL="0" marR="0" algn="ctr">
                        <a:lnSpc>
                          <a:spcPct val="100000"/>
                        </a:lnSpc>
                        <a:spcAft>
                          <a:spcPts val="0"/>
                        </a:spcAft>
                        <a:buNone/>
                      </a:pPr>
                      <a:r>
                        <a:rPr lang="en-US" sz="1600" b="0" kern="100" dirty="0">
                          <a:effectLst/>
                          <a:latin typeface="Arial" panose="020B0604020202020204" pitchFamily="34" charset="0"/>
                          <a:cs typeface="Arial" panose="020B0604020202020204" pitchFamily="34" charset="0"/>
                        </a:rPr>
                        <a:t>1.6×10</a:t>
                      </a:r>
                      <a:r>
                        <a:rPr lang="en-US" sz="1600" b="0" kern="100" baseline="30000" dirty="0">
                          <a:effectLst/>
                          <a:latin typeface="Arial" panose="020B0604020202020204" pitchFamily="34" charset="0"/>
                          <a:cs typeface="Arial" panose="020B0604020202020204" pitchFamily="34" charset="0"/>
                        </a:rPr>
                        <a:t>-10</a:t>
                      </a:r>
                      <a:r>
                        <a:rPr lang="en-US" sz="1600" b="0" kern="100" baseline="0" dirty="0">
                          <a:effectLst/>
                          <a:latin typeface="Arial" panose="020B0604020202020204" pitchFamily="34" charset="0"/>
                          <a:cs typeface="Arial" panose="020B0604020202020204" pitchFamily="34" charset="0"/>
                        </a:rPr>
                        <a:t> [7]</a:t>
                      </a:r>
                      <a:endPar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marL="0" marR="0" algn="ctr">
                        <a:lnSpc>
                          <a:spcPct val="100000"/>
                        </a:lnSpc>
                        <a:spcAft>
                          <a:spcPts val="0"/>
                        </a:spcAft>
                        <a:buNone/>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1.4-2.6</a:t>
                      </a:r>
                      <a:r>
                        <a:rPr lang="en-US" sz="1600" b="0" kern="100" dirty="0">
                          <a:effectLst/>
                          <a:latin typeface="Arial" panose="020B0604020202020204" pitchFamily="34" charset="0"/>
                          <a:cs typeface="Arial" panose="020B0604020202020204" pitchFamily="34" charset="0"/>
                        </a:rPr>
                        <a:t>×</a:t>
                      </a: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10</a:t>
                      </a:r>
                      <a:r>
                        <a:rPr lang="en-US" sz="1600" b="0" kern="100" baseline="30000" dirty="0">
                          <a:solidFill>
                            <a:srgbClr val="000000"/>
                          </a:solidFill>
                          <a:effectLst/>
                          <a:latin typeface="Arial" panose="020B0604020202020204" pitchFamily="34" charset="0"/>
                          <a:ea typeface="Calibri" panose="020F0502020204030204" pitchFamily="34" charset="0"/>
                          <a:cs typeface="Arial" panose="020B0604020202020204" pitchFamily="34" charset="0"/>
                        </a:rPr>
                        <a:t>-10</a:t>
                      </a:r>
                      <a:r>
                        <a:rPr lang="en-US" sz="1600" b="0" kern="100" baseline="0" dirty="0">
                          <a:solidFill>
                            <a:srgbClr val="000000"/>
                          </a:solidFill>
                          <a:effectLst/>
                          <a:latin typeface="Arial" panose="020B0604020202020204" pitchFamily="34" charset="0"/>
                          <a:ea typeface="Calibri" panose="020F0502020204030204" pitchFamily="34" charset="0"/>
                          <a:cs typeface="Arial" panose="020B0604020202020204" pitchFamily="34" charset="0"/>
                        </a:rPr>
                        <a:t> [7]</a:t>
                      </a:r>
                      <a:endPar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solidFill>
                      <a:schemeClr val="accent1">
                        <a:lumMod val="20000"/>
                        <a:lumOff val="80000"/>
                      </a:schemeClr>
                    </a:solidFill>
                  </a:tcPr>
                </a:tc>
                <a:extLst>
                  <a:ext uri="{0D108BD9-81ED-4DB2-BD59-A6C34878D82A}">
                    <a16:rowId xmlns:a16="http://schemas.microsoft.com/office/drawing/2014/main" val="2339104554"/>
                  </a:ext>
                </a:extLst>
              </a:tr>
            </a:tbl>
          </a:graphicData>
        </a:graphic>
      </p:graphicFrame>
      <p:sp>
        <p:nvSpPr>
          <p:cNvPr id="7" name="TextBox 6">
            <a:extLst>
              <a:ext uri="{FF2B5EF4-FFF2-40B4-BE49-F238E27FC236}">
                <a16:creationId xmlns:a16="http://schemas.microsoft.com/office/drawing/2014/main" id="{5BC2D594-61BA-0765-06FF-A1113F3C17CF}"/>
              </a:ext>
            </a:extLst>
          </p:cNvPr>
          <p:cNvSpPr txBox="1"/>
          <p:nvPr/>
        </p:nvSpPr>
        <p:spPr>
          <a:xfrm>
            <a:off x="7500564" y="889615"/>
            <a:ext cx="2890194" cy="353943"/>
          </a:xfrm>
          <a:prstGeom prst="rect">
            <a:avLst/>
          </a:prstGeom>
          <a:noFill/>
        </p:spPr>
        <p:txBody>
          <a:bodyPr wrap="square">
            <a:spAutoFit/>
          </a:bodyPr>
          <a:lstStyle/>
          <a:p>
            <a:pPr algn="ctr"/>
            <a:r>
              <a:rPr lang="fr-FR" sz="1700" i="1" dirty="0">
                <a:latin typeface="Arial" panose="020B0604020202020204" pitchFamily="34" charset="0"/>
                <a:cs typeface="Arial" panose="020B0604020202020204" pitchFamily="34" charset="0"/>
              </a:rPr>
              <a:t>Li diffusion coefficients </a:t>
            </a:r>
            <a:r>
              <a:rPr lang="fr-FR" sz="1700" i="1" dirty="0" err="1">
                <a:latin typeface="Arial" panose="020B0604020202020204" pitchFamily="34" charset="0"/>
                <a:cs typeface="Arial" panose="020B0604020202020204" pitchFamily="34" charset="0"/>
              </a:rPr>
              <a:t>D</a:t>
            </a:r>
            <a:r>
              <a:rPr lang="fr-FR" sz="1700" i="1" baseline="-25000" dirty="0" err="1">
                <a:latin typeface="Arial" panose="020B0604020202020204" pitchFamily="34" charset="0"/>
                <a:cs typeface="Arial" panose="020B0604020202020204" pitchFamily="34" charset="0"/>
              </a:rPr>
              <a:t>Li</a:t>
            </a:r>
            <a:r>
              <a:rPr lang="fr-FR" sz="1700" i="1" dirty="0">
                <a:latin typeface="Arial" panose="020B0604020202020204" pitchFamily="34" charset="0"/>
                <a:cs typeface="Arial" panose="020B0604020202020204" pitchFamily="34" charset="0"/>
              </a:rPr>
              <a:t> </a:t>
            </a:r>
            <a:endParaRPr lang="en-US" sz="1700" i="1"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20DAF2BA-5CE5-DEDE-07E3-9B087DC1421E}"/>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Atomistic Investigation of Li-Ion Diffusion in Lithium Alloy Anode Materials: Li-Mg alloys</a:t>
            </a:r>
          </a:p>
        </p:txBody>
      </p:sp>
      <p:sp>
        <p:nvSpPr>
          <p:cNvPr id="9" name="TextBox 8">
            <a:extLst>
              <a:ext uri="{FF2B5EF4-FFF2-40B4-BE49-F238E27FC236}">
                <a16:creationId xmlns:a16="http://schemas.microsoft.com/office/drawing/2014/main" id="{FA47BBA2-640F-8525-4186-869EBB99C4B4}"/>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5</a:t>
            </a:r>
          </a:p>
        </p:txBody>
      </p:sp>
      <p:sp>
        <p:nvSpPr>
          <p:cNvPr id="10" name="Rectangle 9">
            <a:extLst>
              <a:ext uri="{FF2B5EF4-FFF2-40B4-BE49-F238E27FC236}">
                <a16:creationId xmlns:a16="http://schemas.microsoft.com/office/drawing/2014/main" id="{AEE2CEBD-3A12-492D-38B6-F1FE758AE222}"/>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graphicFrame>
        <p:nvGraphicFramePr>
          <p:cNvPr id="11" name="Table 10">
            <a:extLst>
              <a:ext uri="{FF2B5EF4-FFF2-40B4-BE49-F238E27FC236}">
                <a16:creationId xmlns:a16="http://schemas.microsoft.com/office/drawing/2014/main" id="{1AD83A8E-6019-3325-7753-5D678F10923C}"/>
              </a:ext>
            </a:extLst>
          </p:cNvPr>
          <p:cNvGraphicFramePr>
            <a:graphicFrameLocks noGrp="1"/>
          </p:cNvGraphicFramePr>
          <p:nvPr>
            <p:extLst>
              <p:ext uri="{D42A27DB-BD31-4B8C-83A1-F6EECF244321}">
                <p14:modId xmlns:p14="http://schemas.microsoft.com/office/powerpoint/2010/main" val="1652210910"/>
              </p:ext>
            </p:extLst>
          </p:nvPr>
        </p:nvGraphicFramePr>
        <p:xfrm>
          <a:off x="6559905" y="2467846"/>
          <a:ext cx="4451000" cy="955811"/>
        </p:xfrm>
        <a:graphic>
          <a:graphicData uri="http://schemas.openxmlformats.org/drawingml/2006/table">
            <a:tbl>
              <a:tblPr firstRow="1" firstCol="1" bandRow="1">
                <a:tableStyleId>{2D5ABB26-0587-4C30-8999-92F81FD0307C}</a:tableStyleId>
              </a:tblPr>
              <a:tblGrid>
                <a:gridCol w="1535962">
                  <a:extLst>
                    <a:ext uri="{9D8B030D-6E8A-4147-A177-3AD203B41FA5}">
                      <a16:colId xmlns:a16="http://schemas.microsoft.com/office/drawing/2014/main" val="3221628539"/>
                    </a:ext>
                  </a:extLst>
                </a:gridCol>
                <a:gridCol w="1663727">
                  <a:extLst>
                    <a:ext uri="{9D8B030D-6E8A-4147-A177-3AD203B41FA5}">
                      <a16:colId xmlns:a16="http://schemas.microsoft.com/office/drawing/2014/main" val="584034172"/>
                    </a:ext>
                  </a:extLst>
                </a:gridCol>
                <a:gridCol w="1251311">
                  <a:extLst>
                    <a:ext uri="{9D8B030D-6E8A-4147-A177-3AD203B41FA5}">
                      <a16:colId xmlns:a16="http://schemas.microsoft.com/office/drawing/2014/main" val="2504065655"/>
                    </a:ext>
                  </a:extLst>
                </a:gridCol>
              </a:tblGrid>
              <a:tr h="574811">
                <a:tc>
                  <a:txBody>
                    <a:bodyPr/>
                    <a:lstStyle/>
                    <a:p>
                      <a:pPr marL="0" marR="0" algn="ctr">
                        <a:lnSpc>
                          <a:spcPct val="100000"/>
                        </a:lnSpc>
                        <a:spcAft>
                          <a:spcPts val="0"/>
                        </a:spcAft>
                        <a:buNone/>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Phase</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Aft>
                          <a:spcPts val="0"/>
                        </a:spcAft>
                        <a:buNone/>
                      </a:pPr>
                      <a:r>
                        <a:rPr lang="en-US" sz="1600" b="0" kern="1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LiZn</a:t>
                      </a:r>
                      <a:endPar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ctr" defTabSz="914332" rtl="0" eaLnBrk="1" fontAlgn="auto" latinLnBrk="0" hangingPunct="1">
                        <a:lnSpc>
                          <a:spcPct val="100000"/>
                        </a:lnSpc>
                        <a:spcBef>
                          <a:spcPts val="0"/>
                        </a:spcBef>
                        <a:spcAft>
                          <a:spcPts val="0"/>
                        </a:spcAft>
                        <a:buClrTx/>
                        <a:buSzTx/>
                        <a:buFontTx/>
                        <a:buNone/>
                        <a:tabLst/>
                        <a:defRPr/>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Fd-3m</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Aft>
                          <a:spcPts val="0"/>
                        </a:spcAft>
                        <a:buNone/>
                      </a:pPr>
                      <a:r>
                        <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Li</a:t>
                      </a:r>
                      <a:r>
                        <a:rPr lang="en-US" sz="1600" b="0" kern="100" baseline="-25000" dirty="0">
                          <a:solidFill>
                            <a:srgbClr val="000000"/>
                          </a:solidFill>
                          <a:effectLst/>
                          <a:latin typeface="Arial" panose="020B0604020202020204" pitchFamily="34" charset="0"/>
                          <a:ea typeface="Calibri" panose="020F0502020204030204" pitchFamily="34" charset="0"/>
                          <a:cs typeface="Arial" panose="020B0604020202020204" pitchFamily="34" charset="0"/>
                        </a:rPr>
                        <a:t>7</a:t>
                      </a:r>
                      <a:r>
                        <a:rPr lang="en-US" sz="1600" b="0" kern="100" baseline="0" dirty="0">
                          <a:solidFill>
                            <a:srgbClr val="000000"/>
                          </a:solidFill>
                          <a:effectLst/>
                          <a:latin typeface="Arial" panose="020B0604020202020204" pitchFamily="34" charset="0"/>
                          <a:ea typeface="Calibri" panose="020F0502020204030204" pitchFamily="34" charset="0"/>
                          <a:cs typeface="Arial" panose="020B0604020202020204" pitchFamily="34" charset="0"/>
                        </a:rPr>
                        <a:t>Sn</a:t>
                      </a:r>
                      <a:r>
                        <a:rPr lang="en-US" sz="1600" b="0" kern="100" baseline="-25000" dirty="0">
                          <a:solidFill>
                            <a:srgbClr val="000000"/>
                          </a:solidFill>
                          <a:effectLst/>
                          <a:latin typeface="Arial" panose="020B0604020202020204" pitchFamily="34" charset="0"/>
                          <a:ea typeface="Calibri" panose="020F0502020204030204" pitchFamily="34" charset="0"/>
                          <a:cs typeface="Arial" panose="020B0604020202020204" pitchFamily="34" charset="0"/>
                        </a:rPr>
                        <a:t>3</a:t>
                      </a:r>
                      <a:r>
                        <a:rPr lang="en-US" sz="1600" b="0" kern="100" baseline="0" dirty="0">
                          <a:solidFill>
                            <a:srgbClr val="000000"/>
                          </a:solidFill>
                          <a:effectLst/>
                          <a:latin typeface="Arial" panose="020B0604020202020204" pitchFamily="34" charset="0"/>
                          <a:ea typeface="Calibri" panose="020F0502020204030204" pitchFamily="34" charset="0"/>
                          <a:cs typeface="Arial" panose="020B0604020202020204" pitchFamily="34" charset="0"/>
                        </a:rPr>
                        <a:t> P2</a:t>
                      </a:r>
                      <a:r>
                        <a:rPr lang="en-US" sz="1600" b="0" kern="100" baseline="-25000" dirty="0">
                          <a:solidFill>
                            <a:srgbClr val="000000"/>
                          </a:solidFill>
                          <a:effectLst/>
                          <a:latin typeface="Arial" panose="020B0604020202020204" pitchFamily="34" charset="0"/>
                          <a:ea typeface="Calibri" panose="020F0502020204030204" pitchFamily="34" charset="0"/>
                          <a:cs typeface="Arial" panose="020B0604020202020204" pitchFamily="34" charset="0"/>
                        </a:rPr>
                        <a:t>1</a:t>
                      </a:r>
                      <a:r>
                        <a:rPr lang="en-US" sz="1600" b="0" kern="100" baseline="0" dirty="0">
                          <a:solidFill>
                            <a:srgbClr val="000000"/>
                          </a:solidFill>
                          <a:effectLst/>
                          <a:latin typeface="Arial" panose="020B0604020202020204" pitchFamily="34" charset="0"/>
                          <a:ea typeface="Calibri" panose="020F0502020204030204" pitchFamily="34" charset="0"/>
                          <a:cs typeface="Arial" panose="020B0604020202020204" pitchFamily="34" charset="0"/>
                        </a:rPr>
                        <a:t>/m</a:t>
                      </a:r>
                      <a:endPar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2508390"/>
                  </a:ext>
                </a:extLst>
              </a:tr>
              <a:tr h="381000">
                <a:tc>
                  <a:txBody>
                    <a:bodyPr/>
                    <a:lstStyle/>
                    <a:p>
                      <a:pPr marL="0" marR="0" algn="ctr">
                        <a:lnSpc>
                          <a:spcPct val="100000"/>
                        </a:lnSpc>
                        <a:spcAft>
                          <a:spcPts val="0"/>
                        </a:spcAft>
                        <a:buNone/>
                      </a:pPr>
                      <a:r>
                        <a:rPr lang="en-US" sz="1600" b="0" i="1" kern="100" dirty="0" err="1">
                          <a:effectLst/>
                          <a:latin typeface="Arial" panose="020B0604020202020204" pitchFamily="34" charset="0"/>
                          <a:cs typeface="Arial" panose="020B0604020202020204" pitchFamily="34" charset="0"/>
                        </a:rPr>
                        <a:t>D</a:t>
                      </a:r>
                      <a:r>
                        <a:rPr lang="en-US" sz="1600" b="0" kern="100" baseline="-25000" dirty="0" err="1">
                          <a:effectLst/>
                          <a:latin typeface="Arial" panose="020B0604020202020204" pitchFamily="34" charset="0"/>
                          <a:cs typeface="Arial" panose="020B0604020202020204" pitchFamily="34" charset="0"/>
                        </a:rPr>
                        <a:t>Li</a:t>
                      </a:r>
                      <a:r>
                        <a:rPr lang="en-US" sz="1600" b="0" kern="100" baseline="0" dirty="0">
                          <a:effectLst/>
                          <a:latin typeface="Arial" panose="020B0604020202020204" pitchFamily="34" charset="0"/>
                          <a:cs typeface="Arial" panose="020B0604020202020204" pitchFamily="34" charset="0"/>
                        </a:rPr>
                        <a:t> (cm</a:t>
                      </a:r>
                      <a:r>
                        <a:rPr lang="en-US" sz="1600" b="0" kern="100" baseline="30000" dirty="0">
                          <a:effectLst/>
                          <a:latin typeface="Arial" panose="020B0604020202020204" pitchFamily="34" charset="0"/>
                          <a:cs typeface="Arial" panose="020B0604020202020204" pitchFamily="34" charset="0"/>
                        </a:rPr>
                        <a:t>2</a:t>
                      </a:r>
                      <a:r>
                        <a:rPr lang="en-US" sz="1600" b="0" kern="100" baseline="0" dirty="0">
                          <a:effectLst/>
                          <a:latin typeface="Arial" panose="020B0604020202020204" pitchFamily="34" charset="0"/>
                          <a:cs typeface="Arial" panose="020B0604020202020204" pitchFamily="34" charset="0"/>
                        </a:rPr>
                        <a:t> s</a:t>
                      </a:r>
                      <a:r>
                        <a:rPr lang="en-US" sz="1600" b="0" kern="100" baseline="30000" dirty="0">
                          <a:effectLst/>
                          <a:latin typeface="Arial" panose="020B0604020202020204" pitchFamily="34" charset="0"/>
                          <a:cs typeface="Arial" panose="020B0604020202020204" pitchFamily="34" charset="0"/>
                        </a:rPr>
                        <a:t>-1</a:t>
                      </a:r>
                      <a:r>
                        <a:rPr lang="en-US" sz="1600" b="0" kern="100" baseline="0" dirty="0">
                          <a:effectLst/>
                          <a:latin typeface="Arial" panose="020B0604020202020204" pitchFamily="34" charset="0"/>
                          <a:cs typeface="Arial" panose="020B0604020202020204" pitchFamily="34" charset="0"/>
                        </a:rPr>
                        <a:t>)</a:t>
                      </a:r>
                      <a:endPar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marL="0" marR="0" algn="ctr">
                        <a:lnSpc>
                          <a:spcPct val="100000"/>
                        </a:lnSpc>
                        <a:spcAft>
                          <a:spcPts val="0"/>
                        </a:spcAft>
                        <a:buNone/>
                      </a:pPr>
                      <a:r>
                        <a:rPr lang="fr-FR" sz="1600" b="0" dirty="0">
                          <a:latin typeface="Arial" panose="020B0604020202020204" pitchFamily="34" charset="0"/>
                          <a:cs typeface="Arial" panose="020B0604020202020204" pitchFamily="34" charset="0"/>
                        </a:rPr>
                        <a:t>8.8-37</a:t>
                      </a:r>
                      <a:r>
                        <a:rPr lang="en-US" sz="1600" b="0" kern="100" dirty="0">
                          <a:effectLst/>
                          <a:latin typeface="Arial" panose="020B0604020202020204" pitchFamily="34" charset="0"/>
                          <a:cs typeface="Arial" panose="020B0604020202020204" pitchFamily="34" charset="0"/>
                        </a:rPr>
                        <a:t>×</a:t>
                      </a:r>
                      <a:r>
                        <a:rPr lang="fr-FR" sz="1600" b="0" dirty="0">
                          <a:latin typeface="Arial" panose="020B0604020202020204" pitchFamily="34" charset="0"/>
                          <a:cs typeface="Arial" panose="020B0604020202020204" pitchFamily="34" charset="0"/>
                        </a:rPr>
                        <a:t>10</a:t>
                      </a:r>
                      <a:r>
                        <a:rPr lang="fr-FR" sz="1600" b="0" baseline="30000" dirty="0">
                          <a:latin typeface="Arial" panose="020B0604020202020204" pitchFamily="34" charset="0"/>
                          <a:cs typeface="Arial" panose="020B0604020202020204" pitchFamily="34" charset="0"/>
                        </a:rPr>
                        <a:t>-10</a:t>
                      </a:r>
                      <a:r>
                        <a:rPr lang="fr-FR" sz="1600" b="0" baseline="0" dirty="0">
                          <a:latin typeface="Arial" panose="020B0604020202020204" pitchFamily="34" charset="0"/>
                          <a:cs typeface="Arial" panose="020B0604020202020204" pitchFamily="34" charset="0"/>
                        </a:rPr>
                        <a:t> [5]</a:t>
                      </a:r>
                      <a:endPar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solidFill>
                      <a:schemeClr val="accent1">
                        <a:lumMod val="20000"/>
                        <a:lumOff val="80000"/>
                      </a:schemeClr>
                    </a:solidFill>
                  </a:tcPr>
                </a:tc>
                <a:tc>
                  <a:txBody>
                    <a:bodyPr/>
                    <a:lstStyle/>
                    <a:p>
                      <a:pPr marL="0" marR="0" algn="ctr">
                        <a:lnSpc>
                          <a:spcPct val="100000"/>
                        </a:lnSpc>
                        <a:spcAft>
                          <a:spcPts val="0"/>
                        </a:spcAft>
                        <a:buNone/>
                      </a:pPr>
                      <a:r>
                        <a:rPr lang="fr-FR" sz="1600" b="0" dirty="0">
                          <a:latin typeface="Arial" panose="020B0604020202020204" pitchFamily="34" charset="0"/>
                          <a:cs typeface="Arial" panose="020B0604020202020204" pitchFamily="34" charset="0"/>
                        </a:rPr>
                        <a:t>3-5</a:t>
                      </a:r>
                      <a:r>
                        <a:rPr lang="en-US" sz="1600" b="0" kern="100" dirty="0">
                          <a:effectLst/>
                          <a:latin typeface="Arial" panose="020B0604020202020204" pitchFamily="34" charset="0"/>
                          <a:cs typeface="Arial" panose="020B0604020202020204" pitchFamily="34" charset="0"/>
                        </a:rPr>
                        <a:t>×</a:t>
                      </a:r>
                      <a:r>
                        <a:rPr lang="fr-FR" sz="1600" b="0" dirty="0">
                          <a:latin typeface="Arial" panose="020B0604020202020204" pitchFamily="34" charset="0"/>
                          <a:cs typeface="Arial" panose="020B0604020202020204" pitchFamily="34" charset="0"/>
                        </a:rPr>
                        <a:t>10</a:t>
                      </a:r>
                      <a:r>
                        <a:rPr lang="fr-FR" sz="1600" b="0" baseline="30000" dirty="0">
                          <a:latin typeface="Arial" panose="020B0604020202020204" pitchFamily="34" charset="0"/>
                          <a:cs typeface="Arial" panose="020B0604020202020204" pitchFamily="34" charset="0"/>
                        </a:rPr>
                        <a:t>-7</a:t>
                      </a:r>
                      <a:r>
                        <a:rPr lang="fr-FR" sz="1600" b="0" baseline="0" dirty="0">
                          <a:latin typeface="Arial" panose="020B0604020202020204" pitchFamily="34" charset="0"/>
                          <a:cs typeface="Arial" panose="020B0604020202020204" pitchFamily="34" charset="0"/>
                        </a:rPr>
                        <a:t> [5]</a:t>
                      </a:r>
                      <a:r>
                        <a:rPr lang="fr-FR" sz="1600" b="0" dirty="0">
                          <a:latin typeface="Arial" panose="020B0604020202020204" pitchFamily="34" charset="0"/>
                          <a:cs typeface="Arial" panose="020B0604020202020204" pitchFamily="34" charset="0"/>
                        </a:rPr>
                        <a:t> </a:t>
                      </a:r>
                      <a:endParaRPr lang="en-US" sz="1600" b="0" kern="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solidFill>
                      <a:schemeClr val="accent1">
                        <a:lumMod val="20000"/>
                        <a:lumOff val="80000"/>
                      </a:schemeClr>
                    </a:solidFill>
                  </a:tcPr>
                </a:tc>
                <a:extLst>
                  <a:ext uri="{0D108BD9-81ED-4DB2-BD59-A6C34878D82A}">
                    <a16:rowId xmlns:a16="http://schemas.microsoft.com/office/drawing/2014/main" val="2339104554"/>
                  </a:ext>
                </a:extLst>
              </a:tr>
            </a:tbl>
          </a:graphicData>
        </a:graphic>
      </p:graphicFrame>
      <p:sp>
        <p:nvSpPr>
          <p:cNvPr id="13" name="TextBox 12">
            <a:extLst>
              <a:ext uri="{FF2B5EF4-FFF2-40B4-BE49-F238E27FC236}">
                <a16:creationId xmlns:a16="http://schemas.microsoft.com/office/drawing/2014/main" id="{EAAB258A-B991-E353-362E-B18B881F2636}"/>
              </a:ext>
            </a:extLst>
          </p:cNvPr>
          <p:cNvSpPr txBox="1"/>
          <p:nvPr/>
        </p:nvSpPr>
        <p:spPr>
          <a:xfrm>
            <a:off x="409477" y="1198327"/>
            <a:ext cx="2496786" cy="369332"/>
          </a:xfrm>
          <a:prstGeom prst="rect">
            <a:avLst/>
          </a:prstGeom>
          <a:solidFill>
            <a:schemeClr val="accent1">
              <a:lumMod val="20000"/>
              <a:lumOff val="80000"/>
            </a:schemeClr>
          </a:solidFill>
        </p:spPr>
        <p:txBody>
          <a:bodyPr wrap="square" rtlCol="0">
            <a:spAutoFit/>
          </a:bodyPr>
          <a:lstStyle/>
          <a:p>
            <a:pPr algn="just"/>
            <a:r>
              <a:rPr lang="en-US" dirty="0">
                <a:latin typeface="Arial" panose="020B0604020202020204" pitchFamily="34" charset="0"/>
                <a:cs typeface="Arial" panose="020B0604020202020204" pitchFamily="34" charset="0"/>
              </a:rPr>
              <a:t>Li-Mg</a:t>
            </a:r>
            <a:endParaRPr lang="en-US" b="1"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AB0BE2C1-E27D-E375-0B33-ADA8AE276EA8}"/>
              </a:ext>
            </a:extLst>
          </p:cNvPr>
          <p:cNvSpPr txBox="1"/>
          <p:nvPr/>
        </p:nvSpPr>
        <p:spPr>
          <a:xfrm>
            <a:off x="409477" y="1665239"/>
            <a:ext cx="2813122" cy="907941"/>
          </a:xfrm>
          <a:prstGeom prst="rect">
            <a:avLst/>
          </a:prstGeom>
          <a:noFill/>
        </p:spPr>
        <p:txBody>
          <a:bodyPr wrap="square" rtlCol="0">
            <a:spAutoFit/>
          </a:bodyPr>
          <a:lstStyle/>
          <a:p>
            <a:pPr marL="285730" indent="-285730">
              <a:spcBef>
                <a:spcPts val="3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Low </a:t>
            </a:r>
            <a:r>
              <a:rPr lang="fr-FR" sz="1600" dirty="0">
                <a:latin typeface="Arial" panose="020B0604020202020204" pitchFamily="34" charset="0"/>
                <a:cs typeface="Arial" panose="020B0604020202020204" pitchFamily="34" charset="0"/>
              </a:rPr>
              <a:t>Li diffusion </a:t>
            </a:r>
            <a:endParaRPr lang="en-US" sz="1600" dirty="0">
              <a:latin typeface="Arial" panose="020B0604020202020204" pitchFamily="34" charset="0"/>
              <a:cs typeface="Arial" panose="020B0604020202020204" pitchFamily="34" charset="0"/>
            </a:endParaRPr>
          </a:p>
          <a:p>
            <a:pPr marL="285730" indent="-285730">
              <a:spcBef>
                <a:spcPts val="300"/>
              </a:spcBef>
              <a:buFont typeface="Wingdings" panose="05000000000000000000" pitchFamily="2" charset="2"/>
              <a:buChar char="Ø"/>
            </a:pPr>
            <a:r>
              <a:rPr lang="en-US" sz="1600" b="1" dirty="0">
                <a:solidFill>
                  <a:srgbClr val="FF0000"/>
                </a:solidFill>
                <a:latin typeface="Arial" panose="020B0604020202020204" pitchFamily="34" charset="0"/>
                <a:cs typeface="Arial" panose="020B0604020202020204" pitchFamily="34" charset="0"/>
              </a:rPr>
              <a:t>Structural integrity </a:t>
            </a:r>
          </a:p>
          <a:p>
            <a:pPr>
              <a:spcBef>
                <a:spcPts val="300"/>
              </a:spcBef>
            </a:pPr>
            <a:r>
              <a:rPr lang="en-US" sz="1600" dirty="0">
                <a:latin typeface="Arial" panose="020B0604020202020204" pitchFamily="34" charset="0"/>
                <a:cs typeface="Arial" panose="020B0604020202020204" pitchFamily="34" charset="0"/>
              </a:rPr>
              <a:t>→ uniform Li deposition [4]</a:t>
            </a:r>
          </a:p>
        </p:txBody>
      </p:sp>
      <p:sp>
        <p:nvSpPr>
          <p:cNvPr id="17" name="TextBox 16">
            <a:extLst>
              <a:ext uri="{FF2B5EF4-FFF2-40B4-BE49-F238E27FC236}">
                <a16:creationId xmlns:a16="http://schemas.microsoft.com/office/drawing/2014/main" id="{DABC142B-98CE-1966-1010-F43CE4792B25}"/>
              </a:ext>
            </a:extLst>
          </p:cNvPr>
          <p:cNvSpPr txBox="1"/>
          <p:nvPr/>
        </p:nvSpPr>
        <p:spPr>
          <a:xfrm>
            <a:off x="3275204" y="1186655"/>
            <a:ext cx="2496786" cy="369332"/>
          </a:xfrm>
          <a:prstGeom prst="rect">
            <a:avLst/>
          </a:prstGeom>
          <a:solidFill>
            <a:schemeClr val="accent1">
              <a:lumMod val="20000"/>
              <a:lumOff val="80000"/>
            </a:schemeClr>
          </a:solidFill>
        </p:spPr>
        <p:txBody>
          <a:bodyPr wrap="square" rtlCol="0">
            <a:spAutoFit/>
          </a:bodyPr>
          <a:lstStyle/>
          <a:p>
            <a:pPr algn="just"/>
            <a:r>
              <a:rPr lang="en-US" dirty="0">
                <a:latin typeface="Arial" panose="020B0604020202020204" pitchFamily="34" charset="0"/>
                <a:cs typeface="Arial" panose="020B0604020202020204" pitchFamily="34" charset="0"/>
              </a:rPr>
              <a:t>Li-Zn</a:t>
            </a:r>
            <a:endParaRPr lang="en-US" b="1"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AF41117C-F5FF-60F2-7A47-7CE3A3DFA07A}"/>
              </a:ext>
            </a:extLst>
          </p:cNvPr>
          <p:cNvSpPr txBox="1"/>
          <p:nvPr/>
        </p:nvSpPr>
        <p:spPr>
          <a:xfrm>
            <a:off x="3222599" y="1640934"/>
            <a:ext cx="2980306" cy="1400383"/>
          </a:xfrm>
          <a:prstGeom prst="rect">
            <a:avLst/>
          </a:prstGeom>
          <a:noFill/>
        </p:spPr>
        <p:txBody>
          <a:bodyPr wrap="square" rtlCol="0">
            <a:spAutoFit/>
          </a:bodyPr>
          <a:lstStyle/>
          <a:p>
            <a:pPr marL="285730" indent="-285730">
              <a:spcBef>
                <a:spcPts val="300"/>
              </a:spcBef>
              <a:buFont typeface="Wingdings" panose="05000000000000000000" pitchFamily="2" charset="2"/>
              <a:buChar char="Ø"/>
            </a:pPr>
            <a:r>
              <a:rPr lang="en-US" sz="1600" b="1" dirty="0">
                <a:solidFill>
                  <a:srgbClr val="FF0000"/>
                </a:solidFill>
                <a:latin typeface="Arial" panose="020B0604020202020204" pitchFamily="34" charset="0"/>
                <a:cs typeface="Arial" panose="020B0604020202020204" pitchFamily="34" charset="0"/>
              </a:rPr>
              <a:t>Faster </a:t>
            </a:r>
            <a:r>
              <a:rPr lang="fr-FR" sz="1600" b="1" dirty="0">
                <a:solidFill>
                  <a:srgbClr val="FF0000"/>
                </a:solidFill>
                <a:latin typeface="Arial" panose="020B0604020202020204" pitchFamily="34" charset="0"/>
                <a:cs typeface="Arial" panose="020B0604020202020204" pitchFamily="34" charset="0"/>
              </a:rPr>
              <a:t>Li diffusion </a:t>
            </a:r>
            <a:r>
              <a:rPr lang="fr-FR" sz="1600" b="1" dirty="0" err="1">
                <a:solidFill>
                  <a:srgbClr val="FF0000"/>
                </a:solidFill>
                <a:latin typeface="Arial" panose="020B0604020202020204" pitchFamily="34" charset="0"/>
                <a:cs typeface="Arial" panose="020B0604020202020204" pitchFamily="34" charset="0"/>
              </a:rPr>
              <a:t>than</a:t>
            </a:r>
            <a:r>
              <a:rPr lang="fr-FR" sz="1600" b="1" dirty="0">
                <a:solidFill>
                  <a:srgbClr val="FF0000"/>
                </a:solidFill>
                <a:latin typeface="Arial" panose="020B0604020202020204" pitchFamily="34" charset="0"/>
                <a:cs typeface="Arial" panose="020B0604020202020204" pitchFamily="34" charset="0"/>
              </a:rPr>
              <a:t> Li</a:t>
            </a:r>
          </a:p>
          <a:p>
            <a:pPr marL="285730" indent="-285730">
              <a:spcBef>
                <a:spcPts val="3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Low capacity [6]</a:t>
            </a:r>
          </a:p>
          <a:p>
            <a:pPr marL="285730" indent="-285730">
              <a:spcBef>
                <a:spcPts val="3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Buffer/protection layer for Li metal → uniform Li deposition [6, 8]</a:t>
            </a:r>
          </a:p>
        </p:txBody>
      </p:sp>
      <p:sp>
        <p:nvSpPr>
          <p:cNvPr id="19" name="TextBox 18">
            <a:extLst>
              <a:ext uri="{FF2B5EF4-FFF2-40B4-BE49-F238E27FC236}">
                <a16:creationId xmlns:a16="http://schemas.microsoft.com/office/drawing/2014/main" id="{4406C14D-C0AD-E4D9-6B26-CF9B6DC02C31}"/>
              </a:ext>
            </a:extLst>
          </p:cNvPr>
          <p:cNvSpPr txBox="1"/>
          <p:nvPr/>
        </p:nvSpPr>
        <p:spPr>
          <a:xfrm>
            <a:off x="398967" y="3456024"/>
            <a:ext cx="2496786" cy="369332"/>
          </a:xfrm>
          <a:prstGeom prst="rect">
            <a:avLst/>
          </a:prstGeom>
          <a:solidFill>
            <a:schemeClr val="accent1">
              <a:lumMod val="20000"/>
              <a:lumOff val="80000"/>
            </a:schemeClr>
          </a:solidFill>
        </p:spPr>
        <p:txBody>
          <a:bodyPr wrap="square" rtlCol="0">
            <a:spAutoFit/>
          </a:bodyPr>
          <a:lstStyle/>
          <a:p>
            <a:pPr algn="just"/>
            <a:r>
              <a:rPr lang="en-US" dirty="0">
                <a:latin typeface="Arial" panose="020B0604020202020204" pitchFamily="34" charset="0"/>
                <a:cs typeface="Arial" panose="020B0604020202020204" pitchFamily="34" charset="0"/>
              </a:rPr>
              <a:t>Li-Sn</a:t>
            </a:r>
            <a:endParaRPr lang="en-US" b="1"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13F9E42A-E828-589F-59DB-EF9AA234927B}"/>
              </a:ext>
            </a:extLst>
          </p:cNvPr>
          <p:cNvSpPr txBox="1"/>
          <p:nvPr/>
        </p:nvSpPr>
        <p:spPr>
          <a:xfrm>
            <a:off x="421661" y="3918946"/>
            <a:ext cx="2980305" cy="1154162"/>
          </a:xfrm>
          <a:prstGeom prst="rect">
            <a:avLst/>
          </a:prstGeom>
          <a:noFill/>
        </p:spPr>
        <p:txBody>
          <a:bodyPr wrap="square" rtlCol="0">
            <a:spAutoFit/>
          </a:bodyPr>
          <a:lstStyle/>
          <a:p>
            <a:pPr marL="285730" indent="-285730">
              <a:spcBef>
                <a:spcPts val="300"/>
              </a:spcBef>
              <a:buFont typeface="Wingdings" panose="05000000000000000000" pitchFamily="2" charset="2"/>
              <a:buChar char="Ø"/>
            </a:pPr>
            <a:r>
              <a:rPr lang="en-US" sz="1600" b="1" dirty="0">
                <a:solidFill>
                  <a:srgbClr val="FF0000"/>
                </a:solidFill>
                <a:latin typeface="Arial" panose="020B0604020202020204" pitchFamily="34" charset="0"/>
                <a:cs typeface="Arial" panose="020B0604020202020204" pitchFamily="34" charset="0"/>
              </a:rPr>
              <a:t>Faster </a:t>
            </a:r>
            <a:r>
              <a:rPr lang="fr-FR" sz="1600" b="1" dirty="0">
                <a:solidFill>
                  <a:srgbClr val="FF0000"/>
                </a:solidFill>
                <a:latin typeface="Arial" panose="020B0604020202020204" pitchFamily="34" charset="0"/>
                <a:cs typeface="Arial" panose="020B0604020202020204" pitchFamily="34" charset="0"/>
              </a:rPr>
              <a:t>Li diffusion </a:t>
            </a:r>
            <a:r>
              <a:rPr lang="fr-FR" sz="1600" b="1" dirty="0" err="1">
                <a:solidFill>
                  <a:srgbClr val="FF0000"/>
                </a:solidFill>
                <a:latin typeface="Arial" panose="020B0604020202020204" pitchFamily="34" charset="0"/>
                <a:cs typeface="Arial" panose="020B0604020202020204" pitchFamily="34" charset="0"/>
              </a:rPr>
              <a:t>than</a:t>
            </a:r>
            <a:r>
              <a:rPr lang="fr-FR" sz="1600" b="1" dirty="0">
                <a:solidFill>
                  <a:srgbClr val="FF0000"/>
                </a:solidFill>
                <a:latin typeface="Arial" panose="020B0604020202020204" pitchFamily="34" charset="0"/>
                <a:cs typeface="Arial" panose="020B0604020202020204" pitchFamily="34" charset="0"/>
              </a:rPr>
              <a:t> Li</a:t>
            </a:r>
          </a:p>
          <a:p>
            <a:pPr marL="285730" indent="-285730">
              <a:spcBef>
                <a:spcPts val="300"/>
              </a:spcBef>
              <a:buFont typeface="Wingdings" panose="05000000000000000000" pitchFamily="2" charset="2"/>
              <a:buChar char="Ø"/>
            </a:pPr>
            <a:r>
              <a:rPr lang="fr-FR" sz="1600" dirty="0">
                <a:latin typeface="Arial" panose="020B0604020202020204" pitchFamily="34" charset="0"/>
                <a:cs typeface="Arial" panose="020B0604020202020204" pitchFamily="34" charset="0"/>
              </a:rPr>
              <a:t>Volume change [9]</a:t>
            </a:r>
          </a:p>
          <a:p>
            <a:pPr marL="285730" indent="-285730">
              <a:spcBef>
                <a:spcPts val="3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Uniform transportation of the Li ions</a:t>
            </a:r>
            <a:r>
              <a:rPr lang="fr-FR" sz="1600" dirty="0">
                <a:latin typeface="Arial" panose="020B0604020202020204" pitchFamily="34" charset="0"/>
                <a:cs typeface="Arial" panose="020B0604020202020204" pitchFamily="34" charset="0"/>
              </a:rPr>
              <a:t> [9]</a:t>
            </a:r>
            <a:endParaRPr lang="en-US" sz="16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EEB005A8-DFCC-9953-D232-4B363308DBAC}"/>
              </a:ext>
            </a:extLst>
          </p:cNvPr>
          <p:cNvSpPr txBox="1"/>
          <p:nvPr/>
        </p:nvSpPr>
        <p:spPr>
          <a:xfrm>
            <a:off x="77898" y="5485492"/>
            <a:ext cx="5030129" cy="1015663"/>
          </a:xfrm>
          <a:prstGeom prst="rect">
            <a:avLst/>
          </a:prstGeom>
          <a:noFill/>
        </p:spPr>
        <p:txBody>
          <a:bodyPr wrap="square" rtlCol="0">
            <a:spAutoFit/>
          </a:bodyPr>
          <a:lstStyle/>
          <a:p>
            <a:r>
              <a:rPr lang="it-IT" sz="1200" dirty="0">
                <a:latin typeface="Arial" panose="020B0604020202020204" pitchFamily="34" charset="0"/>
                <a:cs typeface="Arial" panose="020B0604020202020204" pitchFamily="34" charset="0"/>
              </a:rPr>
              <a:t>[5] Y. Huang et al., J. Mater. Chem. A, 10, 12350 (2022)</a:t>
            </a:r>
          </a:p>
          <a:p>
            <a:r>
              <a:rPr lang="it-IT" sz="1200" dirty="0">
                <a:latin typeface="Arial" panose="020B0604020202020204" pitchFamily="34" charset="0"/>
                <a:cs typeface="Arial" panose="020B0604020202020204" pitchFamily="34" charset="0"/>
              </a:rPr>
              <a:t>[6] X. Gu et al., Engineering Reports, 2021;3:e12339.</a:t>
            </a:r>
          </a:p>
          <a:p>
            <a:r>
              <a:rPr lang="it-IT" sz="1200" dirty="0">
                <a:latin typeface="Arial" panose="020B0604020202020204" pitchFamily="34" charset="0"/>
                <a:cs typeface="Arial" panose="020B0604020202020204" pitchFamily="34" charset="0"/>
              </a:rPr>
              <a:t>[7] M. Siniscalchi et al., ACS Energy Lett., 7, 3593 (2022)</a:t>
            </a:r>
          </a:p>
          <a:p>
            <a:r>
              <a:rPr lang="it-IT" sz="1200" dirty="0">
                <a:latin typeface="Arial" panose="020B0604020202020204" pitchFamily="34" charset="0"/>
                <a:cs typeface="Arial" panose="020B0604020202020204" pitchFamily="34" charset="0"/>
              </a:rPr>
              <a:t>[8] Q. Chen et al., ACS Appl. Mater. Interfaces, 13, 9985−9993 (2021)</a:t>
            </a:r>
          </a:p>
          <a:p>
            <a:r>
              <a:rPr lang="it-IT" sz="1200" dirty="0">
                <a:latin typeface="Arial" panose="020B0604020202020204" pitchFamily="34" charset="0"/>
                <a:cs typeface="Arial" panose="020B0604020202020204" pitchFamily="34" charset="0"/>
              </a:rPr>
              <a:t>[9] A. Serikkazyyeva et al., J. Alloys Compd., 965, 171381 (2023)</a:t>
            </a:r>
          </a:p>
        </p:txBody>
      </p:sp>
      <p:cxnSp>
        <p:nvCxnSpPr>
          <p:cNvPr id="22" name="Straight Connector 21">
            <a:extLst>
              <a:ext uri="{FF2B5EF4-FFF2-40B4-BE49-F238E27FC236}">
                <a16:creationId xmlns:a16="http://schemas.microsoft.com/office/drawing/2014/main" id="{EE4EAD39-D063-1E95-8F43-E505C9C796F6}"/>
              </a:ext>
            </a:extLst>
          </p:cNvPr>
          <p:cNvCxnSpPr>
            <a:cxnSpLocks/>
          </p:cNvCxnSpPr>
          <p:nvPr/>
        </p:nvCxnSpPr>
        <p:spPr>
          <a:xfrm>
            <a:off x="172418" y="5461055"/>
            <a:ext cx="4268137" cy="0"/>
          </a:xfrm>
          <a:prstGeom prst="line">
            <a:avLst/>
          </a:prstGeom>
        </p:spPr>
        <p:style>
          <a:lnRef idx="1">
            <a:schemeClr val="dk1"/>
          </a:lnRef>
          <a:fillRef idx="0">
            <a:schemeClr val="dk1"/>
          </a:fillRef>
          <a:effectRef idx="0">
            <a:schemeClr val="dk1"/>
          </a:effectRef>
          <a:fontRef idx="minor">
            <a:schemeClr val="tx1"/>
          </a:fontRef>
        </p:style>
      </p:cxnSp>
      <p:sp>
        <p:nvSpPr>
          <p:cNvPr id="30" name="Rectangle 29">
            <a:extLst>
              <a:ext uri="{FF2B5EF4-FFF2-40B4-BE49-F238E27FC236}">
                <a16:creationId xmlns:a16="http://schemas.microsoft.com/office/drawing/2014/main" id="{851ADAEF-BF43-2191-159F-9DD69E55202D}"/>
              </a:ext>
            </a:extLst>
          </p:cNvPr>
          <p:cNvSpPr/>
          <p:nvPr/>
        </p:nvSpPr>
        <p:spPr>
          <a:xfrm>
            <a:off x="6202905" y="4591119"/>
            <a:ext cx="2498847" cy="525144"/>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Li-M alloy</a:t>
            </a:r>
          </a:p>
        </p:txBody>
      </p:sp>
      <p:sp>
        <p:nvSpPr>
          <p:cNvPr id="31" name="Rectangle 30">
            <a:extLst>
              <a:ext uri="{FF2B5EF4-FFF2-40B4-BE49-F238E27FC236}">
                <a16:creationId xmlns:a16="http://schemas.microsoft.com/office/drawing/2014/main" id="{D31DD216-DEFA-F2F7-A953-5CC6D646B2A8}"/>
              </a:ext>
            </a:extLst>
          </p:cNvPr>
          <p:cNvSpPr/>
          <p:nvPr/>
        </p:nvSpPr>
        <p:spPr>
          <a:xfrm>
            <a:off x="6202905" y="4407760"/>
            <a:ext cx="2498847" cy="179454"/>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SEI</a:t>
            </a:r>
          </a:p>
        </p:txBody>
      </p:sp>
      <p:sp>
        <p:nvSpPr>
          <p:cNvPr id="32" name="Rectangle 31">
            <a:extLst>
              <a:ext uri="{FF2B5EF4-FFF2-40B4-BE49-F238E27FC236}">
                <a16:creationId xmlns:a16="http://schemas.microsoft.com/office/drawing/2014/main" id="{EEFE497D-E9B9-60D7-5076-36F28B9954F5}"/>
              </a:ext>
            </a:extLst>
          </p:cNvPr>
          <p:cNvSpPr/>
          <p:nvPr/>
        </p:nvSpPr>
        <p:spPr>
          <a:xfrm>
            <a:off x="6202905" y="3929579"/>
            <a:ext cx="2498847" cy="476751"/>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Electrolyte</a:t>
            </a:r>
          </a:p>
        </p:txBody>
      </p:sp>
      <p:sp>
        <p:nvSpPr>
          <p:cNvPr id="33" name="Rectangle 32">
            <a:extLst>
              <a:ext uri="{FF2B5EF4-FFF2-40B4-BE49-F238E27FC236}">
                <a16:creationId xmlns:a16="http://schemas.microsoft.com/office/drawing/2014/main" id="{BA0BA498-BFB0-EABC-BBC4-48B2EE2BC21E}"/>
              </a:ext>
            </a:extLst>
          </p:cNvPr>
          <p:cNvSpPr/>
          <p:nvPr/>
        </p:nvSpPr>
        <p:spPr>
          <a:xfrm>
            <a:off x="8916798" y="4729747"/>
            <a:ext cx="2498847" cy="392435"/>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Li metal</a:t>
            </a:r>
          </a:p>
        </p:txBody>
      </p:sp>
      <p:sp>
        <p:nvSpPr>
          <p:cNvPr id="34" name="Rectangle 33">
            <a:extLst>
              <a:ext uri="{FF2B5EF4-FFF2-40B4-BE49-F238E27FC236}">
                <a16:creationId xmlns:a16="http://schemas.microsoft.com/office/drawing/2014/main" id="{C2D1E13B-95D3-E482-3610-B82E2F32BC99}"/>
              </a:ext>
            </a:extLst>
          </p:cNvPr>
          <p:cNvSpPr/>
          <p:nvPr/>
        </p:nvSpPr>
        <p:spPr>
          <a:xfrm>
            <a:off x="8916798" y="4379718"/>
            <a:ext cx="2498847" cy="179454"/>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SEI</a:t>
            </a:r>
          </a:p>
        </p:txBody>
      </p:sp>
      <p:sp>
        <p:nvSpPr>
          <p:cNvPr id="35" name="Rectangle 34">
            <a:extLst>
              <a:ext uri="{FF2B5EF4-FFF2-40B4-BE49-F238E27FC236}">
                <a16:creationId xmlns:a16="http://schemas.microsoft.com/office/drawing/2014/main" id="{E4C14FF4-CFA4-68EB-63B1-7478F0C1098E}"/>
              </a:ext>
            </a:extLst>
          </p:cNvPr>
          <p:cNvSpPr/>
          <p:nvPr/>
        </p:nvSpPr>
        <p:spPr>
          <a:xfrm>
            <a:off x="8916798" y="3930450"/>
            <a:ext cx="2498847" cy="452855"/>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Electrolyte</a:t>
            </a:r>
          </a:p>
        </p:txBody>
      </p:sp>
      <p:sp>
        <p:nvSpPr>
          <p:cNvPr id="36" name="Rectangle 35">
            <a:extLst>
              <a:ext uri="{FF2B5EF4-FFF2-40B4-BE49-F238E27FC236}">
                <a16:creationId xmlns:a16="http://schemas.microsoft.com/office/drawing/2014/main" id="{AD180160-406C-B0C2-B71D-4509D36B10F1}"/>
              </a:ext>
            </a:extLst>
          </p:cNvPr>
          <p:cNvSpPr/>
          <p:nvPr/>
        </p:nvSpPr>
        <p:spPr>
          <a:xfrm>
            <a:off x="8916798" y="4556214"/>
            <a:ext cx="2498847" cy="179454"/>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Li-M alloy</a:t>
            </a:r>
          </a:p>
        </p:txBody>
      </p:sp>
      <p:sp>
        <p:nvSpPr>
          <p:cNvPr id="38" name="TextBox 37">
            <a:extLst>
              <a:ext uri="{FF2B5EF4-FFF2-40B4-BE49-F238E27FC236}">
                <a16:creationId xmlns:a16="http://schemas.microsoft.com/office/drawing/2014/main" id="{E7949D3F-AE98-A646-8C52-1BB5EA1C14C9}"/>
              </a:ext>
            </a:extLst>
          </p:cNvPr>
          <p:cNvSpPr txBox="1"/>
          <p:nvPr/>
        </p:nvSpPr>
        <p:spPr>
          <a:xfrm>
            <a:off x="9144121" y="3634139"/>
            <a:ext cx="2358570" cy="338554"/>
          </a:xfrm>
          <a:prstGeom prst="rect">
            <a:avLst/>
          </a:prstGeom>
          <a:noFill/>
        </p:spPr>
        <p:txBody>
          <a:bodyPr wrap="square">
            <a:spAutoFit/>
          </a:bodyPr>
          <a:lstStyle/>
          <a:p>
            <a:r>
              <a:rPr lang="en-US" sz="1600" i="1" dirty="0">
                <a:latin typeface="Arial" panose="020B0604020202020204" pitchFamily="34" charset="0"/>
                <a:cs typeface="Arial" panose="020B0604020202020204" pitchFamily="34" charset="0"/>
              </a:rPr>
              <a:t>Alloy as a buffer layer  </a:t>
            </a:r>
          </a:p>
        </p:txBody>
      </p:sp>
      <p:sp>
        <p:nvSpPr>
          <p:cNvPr id="39" name="TextBox 38">
            <a:extLst>
              <a:ext uri="{FF2B5EF4-FFF2-40B4-BE49-F238E27FC236}">
                <a16:creationId xmlns:a16="http://schemas.microsoft.com/office/drawing/2014/main" id="{2AB109A8-43AE-7506-BD12-10B8664D8070}"/>
              </a:ext>
            </a:extLst>
          </p:cNvPr>
          <p:cNvSpPr txBox="1"/>
          <p:nvPr/>
        </p:nvSpPr>
        <p:spPr>
          <a:xfrm>
            <a:off x="6857071" y="3634139"/>
            <a:ext cx="2088590" cy="338554"/>
          </a:xfrm>
          <a:prstGeom prst="rect">
            <a:avLst/>
          </a:prstGeom>
          <a:noFill/>
        </p:spPr>
        <p:txBody>
          <a:bodyPr wrap="square">
            <a:spAutoFit/>
          </a:bodyPr>
          <a:lstStyle/>
          <a:p>
            <a:r>
              <a:rPr lang="en-US" sz="1600" i="1" dirty="0">
                <a:latin typeface="Arial" panose="020B0604020202020204" pitchFamily="34" charset="0"/>
                <a:cs typeface="Arial" panose="020B0604020202020204" pitchFamily="34" charset="0"/>
              </a:rPr>
              <a:t>Alloy anode</a:t>
            </a:r>
          </a:p>
        </p:txBody>
      </p:sp>
      <p:sp>
        <p:nvSpPr>
          <p:cNvPr id="6" name="TextBox 5">
            <a:extLst>
              <a:ext uri="{FF2B5EF4-FFF2-40B4-BE49-F238E27FC236}">
                <a16:creationId xmlns:a16="http://schemas.microsoft.com/office/drawing/2014/main" id="{E0B2984A-07E8-6B33-31E2-D4319590D1EE}"/>
              </a:ext>
            </a:extLst>
          </p:cNvPr>
          <p:cNvSpPr txBox="1"/>
          <p:nvPr/>
        </p:nvSpPr>
        <p:spPr>
          <a:xfrm>
            <a:off x="6202905" y="5593944"/>
            <a:ext cx="4454585" cy="646331"/>
          </a:xfrm>
          <a:prstGeom prst="rect">
            <a:avLst/>
          </a:prstGeom>
          <a:noFill/>
        </p:spPr>
        <p:txBody>
          <a:bodyPr wrap="square" rtlCol="0">
            <a:spAutoFit/>
          </a:bodyPr>
          <a:lstStyle/>
          <a:p>
            <a:pPr algn="just"/>
            <a:r>
              <a:rPr lang="en-US" b="1" dirty="0">
                <a:latin typeface="Arial" panose="020B0604020202020204" pitchFamily="34" charset="0"/>
                <a:cs typeface="Arial" panose="020B0604020202020204" pitchFamily="34" charset="0"/>
              </a:rPr>
              <a:t>Enhanced Li diffusion </a:t>
            </a:r>
            <a:r>
              <a:rPr lang="en-US" dirty="0">
                <a:latin typeface="Arial" panose="020B0604020202020204" pitchFamily="34" charset="0"/>
                <a:cs typeface="Arial" panose="020B0604020202020204" pitchFamily="34" charset="0"/>
              </a:rPr>
              <a:t>can contribute to suppressing void and dendrite formation.</a:t>
            </a:r>
          </a:p>
        </p:txBody>
      </p:sp>
      <p:sp>
        <p:nvSpPr>
          <p:cNvPr id="12" name="Arrow: Right 11">
            <a:extLst>
              <a:ext uri="{FF2B5EF4-FFF2-40B4-BE49-F238E27FC236}">
                <a16:creationId xmlns:a16="http://schemas.microsoft.com/office/drawing/2014/main" id="{CBD8E3D2-5D40-F149-2F40-609204FA54A9}"/>
              </a:ext>
            </a:extLst>
          </p:cNvPr>
          <p:cNvSpPr/>
          <p:nvPr/>
        </p:nvSpPr>
        <p:spPr>
          <a:xfrm>
            <a:off x="5834639" y="5705430"/>
            <a:ext cx="302255" cy="358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8138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5709D5-963D-23C2-442B-F365F195B6EF}"/>
              </a:ext>
            </a:extLst>
          </p:cNvPr>
          <p:cNvSpPr txBox="1"/>
          <p:nvPr/>
        </p:nvSpPr>
        <p:spPr>
          <a:xfrm>
            <a:off x="5" y="18533"/>
            <a:ext cx="5905784" cy="430887"/>
          </a:xfrm>
          <a:prstGeom prst="rect">
            <a:avLst/>
          </a:prstGeom>
          <a:noFill/>
        </p:spPr>
        <p:txBody>
          <a:bodyPr wrap="none" rtlCol="0">
            <a:spAutoFit/>
          </a:bodyPr>
          <a:lstStyle/>
          <a:p>
            <a:r>
              <a:rPr lang="fr-FR" sz="2200" b="1" dirty="0">
                <a:latin typeface="Arial" panose="020B0604020202020204" pitchFamily="34" charset="0"/>
                <a:cs typeface="Arial" panose="020B0604020202020204" pitchFamily="34" charset="0"/>
              </a:rPr>
              <a:t>3. Diffusion coefficient &amp; activation </a:t>
            </a:r>
            <a:r>
              <a:rPr lang="fr-FR" sz="2200" b="1" dirty="0" err="1">
                <a:latin typeface="Arial" panose="020B0604020202020204" pitchFamily="34" charset="0"/>
                <a:cs typeface="Arial" panose="020B0604020202020204" pitchFamily="34" charset="0"/>
              </a:rPr>
              <a:t>energy</a:t>
            </a:r>
            <a:endParaRPr lang="en-US" sz="2200" b="1" dirty="0">
              <a:latin typeface="Arial" panose="020B0604020202020204" pitchFamily="34" charset="0"/>
              <a:cs typeface="Arial" panose="020B0604020202020204" pitchFamily="34" charset="0"/>
            </a:endParaRPr>
          </a:p>
        </p:txBody>
      </p:sp>
      <p:graphicFrame>
        <p:nvGraphicFramePr>
          <p:cNvPr id="11" name="Object 10">
            <a:extLst>
              <a:ext uri="{FF2B5EF4-FFF2-40B4-BE49-F238E27FC236}">
                <a16:creationId xmlns:a16="http://schemas.microsoft.com/office/drawing/2014/main" id="{332788B5-D90A-8B40-EB1B-9DE5CF80BAC0}"/>
              </a:ext>
            </a:extLst>
          </p:cNvPr>
          <p:cNvGraphicFramePr>
            <a:graphicFrameLocks noChangeAspect="1"/>
          </p:cNvGraphicFramePr>
          <p:nvPr>
            <p:extLst>
              <p:ext uri="{D42A27DB-BD31-4B8C-83A1-F6EECF244321}">
                <p14:modId xmlns:p14="http://schemas.microsoft.com/office/powerpoint/2010/main" val="2204743209"/>
              </p:ext>
            </p:extLst>
          </p:nvPr>
        </p:nvGraphicFramePr>
        <p:xfrm>
          <a:off x="3270729" y="963615"/>
          <a:ext cx="2391191" cy="735883"/>
        </p:xfrm>
        <a:graphic>
          <a:graphicData uri="http://schemas.openxmlformats.org/presentationml/2006/ole">
            <mc:AlternateContent xmlns:mc="http://schemas.openxmlformats.org/markup-compatibility/2006">
              <mc:Choice xmlns:v="urn:schemas-microsoft-com:vml" Requires="v">
                <p:oleObj name="Equation" r:id="rId2" imgW="1562040" imgH="482400" progId="Equation.DSMT4">
                  <p:embed/>
                </p:oleObj>
              </mc:Choice>
              <mc:Fallback>
                <p:oleObj name="Equation" r:id="rId2" imgW="1562040" imgH="482400" progId="Equation.DSMT4">
                  <p:embed/>
                  <p:pic>
                    <p:nvPicPr>
                      <p:cNvPr id="11" name="Object 10">
                        <a:extLst>
                          <a:ext uri="{FF2B5EF4-FFF2-40B4-BE49-F238E27FC236}">
                            <a16:creationId xmlns:a16="http://schemas.microsoft.com/office/drawing/2014/main" id="{332788B5-D90A-8B40-EB1B-9DE5CF80BAC0}"/>
                          </a:ext>
                        </a:extLst>
                      </p:cNvPr>
                      <p:cNvPicPr>
                        <a:picLocks noChangeAspect="1" noChangeArrowheads="1"/>
                      </p:cNvPicPr>
                      <p:nvPr/>
                    </p:nvPicPr>
                    <p:blipFill>
                      <a:blip r:embed="rId3"/>
                      <a:srcRect/>
                      <a:stretch>
                        <a:fillRect/>
                      </a:stretch>
                    </p:blipFill>
                    <p:spPr bwMode="auto">
                      <a:xfrm>
                        <a:off x="3270729" y="963615"/>
                        <a:ext cx="2391191" cy="735883"/>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062471D3-4143-5077-68B4-A1120D01057C}"/>
              </a:ext>
            </a:extLst>
          </p:cNvPr>
          <p:cNvSpPr txBox="1"/>
          <p:nvPr/>
        </p:nvSpPr>
        <p:spPr>
          <a:xfrm>
            <a:off x="65772" y="6095882"/>
            <a:ext cx="4674394" cy="276999"/>
          </a:xfrm>
          <a:prstGeom prst="rect">
            <a:avLst/>
          </a:prstGeom>
          <a:noFill/>
        </p:spPr>
        <p:txBody>
          <a:bodyPr wrap="square" rtlCol="0">
            <a:spAutoFit/>
          </a:bodyPr>
          <a:lstStyle/>
          <a:p>
            <a:r>
              <a:rPr lang="da-DK" sz="1200" dirty="0">
                <a:latin typeface="Arial" panose="020B0604020202020204" pitchFamily="34" charset="0"/>
                <a:cs typeface="Arial" panose="020B0604020202020204" pitchFamily="34" charset="0"/>
              </a:rPr>
              <a:t>[10</a:t>
            </a:r>
            <a:r>
              <a:rPr lang="fr-FR" sz="1200" dirty="0">
                <a:latin typeface="Arial" panose="020B0604020202020204" pitchFamily="34" charset="0"/>
                <a:cs typeface="Arial" panose="020B0604020202020204" pitchFamily="34" charset="0"/>
              </a:rPr>
              <a:t>] A. Van der Ven et al., </a:t>
            </a:r>
            <a:r>
              <a:rPr lang="fr-FR" sz="1200" dirty="0" err="1">
                <a:latin typeface="Arial" panose="020B0604020202020204" pitchFamily="34" charset="0"/>
                <a:cs typeface="Arial" panose="020B0604020202020204" pitchFamily="34" charset="0"/>
              </a:rPr>
              <a:t>Chem</a:t>
            </a:r>
            <a:r>
              <a:rPr lang="fr-FR" sz="1200" dirty="0">
                <a:latin typeface="Arial" panose="020B0604020202020204" pitchFamily="34" charset="0"/>
                <a:cs typeface="Arial" panose="020B0604020202020204" pitchFamily="34" charset="0"/>
              </a:rPr>
              <a:t>. </a:t>
            </a:r>
            <a:r>
              <a:rPr lang="fr-FR" sz="1200" dirty="0" err="1">
                <a:latin typeface="Arial" panose="020B0604020202020204" pitchFamily="34" charset="0"/>
                <a:cs typeface="Arial" panose="020B0604020202020204" pitchFamily="34" charset="0"/>
              </a:rPr>
              <a:t>Rev</a:t>
            </a:r>
            <a:r>
              <a:rPr lang="fr-FR" sz="1200" dirty="0">
                <a:latin typeface="Arial" panose="020B0604020202020204" pitchFamily="34" charset="0"/>
                <a:cs typeface="Arial" panose="020B0604020202020204" pitchFamily="34" charset="0"/>
              </a:rPr>
              <a:t>., 120, 14, 6977–7019 (2020)</a:t>
            </a:r>
          </a:p>
        </p:txBody>
      </p:sp>
      <p:sp>
        <p:nvSpPr>
          <p:cNvPr id="14" name="TextBox 13">
            <a:extLst>
              <a:ext uri="{FF2B5EF4-FFF2-40B4-BE49-F238E27FC236}">
                <a16:creationId xmlns:a16="http://schemas.microsoft.com/office/drawing/2014/main" id="{BDA95B10-F0EF-0DAE-463F-BCAB8AC147FF}"/>
              </a:ext>
            </a:extLst>
          </p:cNvPr>
          <p:cNvSpPr txBox="1"/>
          <p:nvPr/>
        </p:nvSpPr>
        <p:spPr>
          <a:xfrm>
            <a:off x="514373" y="1126667"/>
            <a:ext cx="2937413"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 diffusion coefficient:</a:t>
            </a:r>
          </a:p>
        </p:txBody>
      </p:sp>
      <p:graphicFrame>
        <p:nvGraphicFramePr>
          <p:cNvPr id="15" name="Object 14">
            <a:extLst>
              <a:ext uri="{FF2B5EF4-FFF2-40B4-BE49-F238E27FC236}">
                <a16:creationId xmlns:a16="http://schemas.microsoft.com/office/drawing/2014/main" id="{6DDA8487-1044-D631-45A4-F64219FCAAAD}"/>
              </a:ext>
            </a:extLst>
          </p:cNvPr>
          <p:cNvGraphicFramePr>
            <a:graphicFrameLocks noChangeAspect="1"/>
          </p:cNvGraphicFramePr>
          <p:nvPr>
            <p:extLst>
              <p:ext uri="{D42A27DB-BD31-4B8C-83A1-F6EECF244321}">
                <p14:modId xmlns:p14="http://schemas.microsoft.com/office/powerpoint/2010/main" val="4207756995"/>
              </p:ext>
            </p:extLst>
          </p:nvPr>
        </p:nvGraphicFramePr>
        <p:xfrm>
          <a:off x="3224214" y="1870328"/>
          <a:ext cx="1515952" cy="399382"/>
        </p:xfrm>
        <a:graphic>
          <a:graphicData uri="http://schemas.openxmlformats.org/presentationml/2006/ole">
            <mc:AlternateContent xmlns:mc="http://schemas.openxmlformats.org/markup-compatibility/2006">
              <mc:Choice xmlns:v="urn:schemas-microsoft-com:vml" Requires="v">
                <p:oleObj name="Equation" r:id="rId4" imgW="914400" imgH="241200" progId="Equation.DSMT4">
                  <p:embed/>
                </p:oleObj>
              </mc:Choice>
              <mc:Fallback>
                <p:oleObj name="Equation" r:id="rId4" imgW="914400" imgH="241200" progId="Equation.DSMT4">
                  <p:embed/>
                  <p:pic>
                    <p:nvPicPr>
                      <p:cNvPr id="15" name="Object 14">
                        <a:extLst>
                          <a:ext uri="{FF2B5EF4-FFF2-40B4-BE49-F238E27FC236}">
                            <a16:creationId xmlns:a16="http://schemas.microsoft.com/office/drawing/2014/main" id="{6DDA8487-1044-D631-45A4-F64219FCAAAD}"/>
                          </a:ext>
                        </a:extLst>
                      </p:cNvPr>
                      <p:cNvPicPr>
                        <a:picLocks noChangeAspect="1" noChangeArrowheads="1"/>
                      </p:cNvPicPr>
                      <p:nvPr/>
                    </p:nvPicPr>
                    <p:blipFill>
                      <a:blip r:embed="rId5"/>
                      <a:srcRect/>
                      <a:stretch>
                        <a:fillRect/>
                      </a:stretch>
                    </p:blipFill>
                    <p:spPr bwMode="auto">
                      <a:xfrm>
                        <a:off x="3224214" y="1870328"/>
                        <a:ext cx="1515952" cy="399382"/>
                      </a:xfrm>
                      <a:prstGeom prst="rect">
                        <a:avLst/>
                      </a:prstGeom>
                      <a:noFill/>
                    </p:spPr>
                  </p:pic>
                </p:oleObj>
              </mc:Fallback>
            </mc:AlternateContent>
          </a:graphicData>
        </a:graphic>
      </p:graphicFrame>
      <p:sp>
        <p:nvSpPr>
          <p:cNvPr id="16" name="Rectangle 15">
            <a:extLst>
              <a:ext uri="{FF2B5EF4-FFF2-40B4-BE49-F238E27FC236}">
                <a16:creationId xmlns:a16="http://schemas.microsoft.com/office/drawing/2014/main" id="{716C210B-4845-B531-2A71-9768B7B99545}"/>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17" name="TextBox 16">
            <a:extLst>
              <a:ext uri="{FF2B5EF4-FFF2-40B4-BE49-F238E27FC236}">
                <a16:creationId xmlns:a16="http://schemas.microsoft.com/office/drawing/2014/main" id="{A0F03689-0FDE-0325-29BE-3FCD2B8FFFA2}"/>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6</a:t>
            </a:r>
          </a:p>
        </p:txBody>
      </p:sp>
      <p:sp>
        <p:nvSpPr>
          <p:cNvPr id="18" name="Rectangle 17">
            <a:extLst>
              <a:ext uri="{FF2B5EF4-FFF2-40B4-BE49-F238E27FC236}">
                <a16:creationId xmlns:a16="http://schemas.microsoft.com/office/drawing/2014/main" id="{7CFF6AD8-B5EE-E87B-566D-AAC31B776AE9}"/>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sp>
        <p:nvSpPr>
          <p:cNvPr id="19" name="Rectangle: Rounded Corners 18">
            <a:extLst>
              <a:ext uri="{FF2B5EF4-FFF2-40B4-BE49-F238E27FC236}">
                <a16:creationId xmlns:a16="http://schemas.microsoft.com/office/drawing/2014/main" id="{4ECEA719-ADD4-6C06-B3C8-F43B13DE1CE0}"/>
              </a:ext>
            </a:extLst>
          </p:cNvPr>
          <p:cNvSpPr/>
          <p:nvPr/>
        </p:nvSpPr>
        <p:spPr>
          <a:xfrm>
            <a:off x="821529" y="2634375"/>
            <a:ext cx="4259933" cy="1212383"/>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129B926D-230B-5277-73AF-BB366E6A823D}"/>
              </a:ext>
            </a:extLst>
          </p:cNvPr>
          <p:cNvSpPr txBox="1"/>
          <p:nvPr/>
        </p:nvSpPr>
        <p:spPr>
          <a:xfrm>
            <a:off x="854430" y="2682939"/>
            <a:ext cx="4360155" cy="1092607"/>
          </a:xfrm>
          <a:prstGeom prst="rect">
            <a:avLst/>
          </a:prstGeom>
          <a:noFill/>
        </p:spPr>
        <p:txBody>
          <a:bodyPr wrap="square" rtlCol="0">
            <a:spAutoFit/>
          </a:bodyPr>
          <a:lstStyle/>
          <a:p>
            <a:pPr>
              <a:spcBef>
                <a:spcPts val="200"/>
              </a:spcBef>
            </a:pPr>
            <a:r>
              <a:rPr lang="en-US" sz="1500" i="1" dirty="0">
                <a:latin typeface="Arial" panose="020B0604020202020204" pitchFamily="34" charset="0"/>
                <a:cs typeface="Arial" panose="020B0604020202020204" pitchFamily="34" charset="0"/>
              </a:rPr>
              <a:t>D</a:t>
            </a:r>
            <a:r>
              <a:rPr lang="en-US" sz="1500" baseline="-25000" dirty="0">
                <a:latin typeface="Arial" panose="020B0604020202020204" pitchFamily="34" charset="0"/>
                <a:cs typeface="Arial" panose="020B0604020202020204" pitchFamily="34" charset="0"/>
              </a:rPr>
              <a:t>0</a:t>
            </a:r>
            <a:r>
              <a:rPr lang="en-US" sz="1500" dirty="0">
                <a:latin typeface="Arial" panose="020B0604020202020204" pitchFamily="34" charset="0"/>
                <a:cs typeface="Arial" panose="020B0604020202020204" pitchFamily="34" charset="0"/>
              </a:rPr>
              <a:t>: the pre-exponential factor</a:t>
            </a:r>
          </a:p>
          <a:p>
            <a:pPr>
              <a:spcBef>
                <a:spcPts val="200"/>
              </a:spcBef>
            </a:pPr>
            <a:r>
              <a:rPr lang="en-US" sz="1500" i="1" dirty="0">
                <a:latin typeface="Arial" panose="020B0604020202020204" pitchFamily="34" charset="0"/>
                <a:cs typeface="Arial" panose="020B0604020202020204" pitchFamily="34" charset="0"/>
              </a:rPr>
              <a:t>E</a:t>
            </a:r>
            <a:r>
              <a:rPr lang="en-US" sz="1500" baseline="-25000" dirty="0">
                <a:latin typeface="Arial" panose="020B0604020202020204" pitchFamily="34" charset="0"/>
                <a:cs typeface="Arial" panose="020B0604020202020204" pitchFamily="34" charset="0"/>
              </a:rPr>
              <a:t>m</a:t>
            </a:r>
            <a:r>
              <a:rPr lang="en-US" sz="1500" dirty="0">
                <a:latin typeface="Arial" panose="020B0604020202020204" pitchFamily="34" charset="0"/>
                <a:cs typeface="Arial" panose="020B0604020202020204" pitchFamily="34" charset="0"/>
              </a:rPr>
              <a:t>: the migration energy for hopping</a:t>
            </a:r>
          </a:p>
          <a:p>
            <a:pPr>
              <a:spcBef>
                <a:spcPts val="200"/>
              </a:spcBef>
            </a:pPr>
            <a:r>
              <a:rPr lang="en-US" sz="1500" i="1" dirty="0" err="1">
                <a:latin typeface="Arial" panose="020B0604020202020204" pitchFamily="34" charset="0"/>
                <a:cs typeface="Arial" panose="020B0604020202020204" pitchFamily="34" charset="0"/>
              </a:rPr>
              <a:t>E</a:t>
            </a:r>
            <a:r>
              <a:rPr lang="en-US" sz="1500" baseline="-25000" dirty="0" err="1">
                <a:latin typeface="Arial" panose="020B0604020202020204" pitchFamily="34" charset="0"/>
                <a:cs typeface="Arial" panose="020B0604020202020204" pitchFamily="34" charset="0"/>
              </a:rPr>
              <a:t>f</a:t>
            </a:r>
            <a:r>
              <a:rPr lang="en-US" sz="1500" baseline="30000" dirty="0" err="1">
                <a:latin typeface="Arial" panose="020B0604020202020204" pitchFamily="34" charset="0"/>
                <a:cs typeface="Arial" panose="020B0604020202020204" pitchFamily="34" charset="0"/>
              </a:rPr>
              <a:t>vac</a:t>
            </a:r>
            <a:r>
              <a:rPr lang="en-US" sz="1500" i="1" baseline="-25000" dirty="0">
                <a:latin typeface="Arial" panose="020B0604020202020204" pitchFamily="34" charset="0"/>
                <a:cs typeface="Arial" panose="020B0604020202020204" pitchFamily="34" charset="0"/>
              </a:rPr>
              <a:t> </a:t>
            </a:r>
            <a:r>
              <a:rPr lang="en-US" sz="1500" dirty="0">
                <a:latin typeface="Arial" panose="020B0604020202020204" pitchFamily="34" charset="0"/>
                <a:cs typeface="Arial" panose="020B0604020202020204" pitchFamily="34" charset="0"/>
              </a:rPr>
              <a:t>: the Li vacancy formation energy</a:t>
            </a:r>
          </a:p>
          <a:p>
            <a:pPr>
              <a:spcBef>
                <a:spcPts val="200"/>
              </a:spcBef>
            </a:pPr>
            <a:r>
              <a:rPr lang="en-US" sz="1500" i="1" dirty="0" err="1">
                <a:latin typeface="Arial" panose="020B0604020202020204" pitchFamily="34" charset="0"/>
                <a:cs typeface="Arial" panose="020B0604020202020204" pitchFamily="34" charset="0"/>
              </a:rPr>
              <a:t>E</a:t>
            </a:r>
            <a:r>
              <a:rPr lang="en-US" sz="1500" baseline="-25000" dirty="0" err="1">
                <a:latin typeface="Arial" panose="020B0604020202020204" pitchFamily="34" charset="0"/>
                <a:cs typeface="Arial" panose="020B0604020202020204" pitchFamily="34" charset="0"/>
              </a:rPr>
              <a:t>a</a:t>
            </a:r>
            <a:r>
              <a:rPr lang="en-US" sz="1500" dirty="0">
                <a:latin typeface="Arial" panose="020B0604020202020204" pitchFamily="34" charset="0"/>
                <a:cs typeface="Arial" panose="020B0604020202020204" pitchFamily="34" charset="0"/>
              </a:rPr>
              <a:t>: the effective activation energy for Li diffusion</a:t>
            </a:r>
          </a:p>
        </p:txBody>
      </p:sp>
      <p:cxnSp>
        <p:nvCxnSpPr>
          <p:cNvPr id="26" name="Straight Connector 25">
            <a:extLst>
              <a:ext uri="{FF2B5EF4-FFF2-40B4-BE49-F238E27FC236}">
                <a16:creationId xmlns:a16="http://schemas.microsoft.com/office/drawing/2014/main" id="{CB4529E6-1509-2A1B-2685-C825B661ED93}"/>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 name="Straight Connector 4">
            <a:extLst>
              <a:ext uri="{FF2B5EF4-FFF2-40B4-BE49-F238E27FC236}">
                <a16:creationId xmlns:a16="http://schemas.microsoft.com/office/drawing/2014/main" id="{71D0859B-1092-DE61-AF9A-57E1E29EECFD}"/>
              </a:ext>
            </a:extLst>
          </p:cNvPr>
          <p:cNvCxnSpPr>
            <a:cxnSpLocks/>
          </p:cNvCxnSpPr>
          <p:nvPr/>
        </p:nvCxnSpPr>
        <p:spPr>
          <a:xfrm>
            <a:off x="151471" y="6095882"/>
            <a:ext cx="4357467" cy="0"/>
          </a:xfrm>
          <a:prstGeom prst="line">
            <a:avLst/>
          </a:prstGeom>
        </p:spPr>
        <p:style>
          <a:lnRef idx="1">
            <a:schemeClr val="dk1"/>
          </a:lnRef>
          <a:fillRef idx="0">
            <a:schemeClr val="dk1"/>
          </a:fillRef>
          <a:effectRef idx="0">
            <a:schemeClr val="dk1"/>
          </a:effectRef>
          <a:fontRef idx="minor">
            <a:schemeClr val="tx1"/>
          </a:fontRef>
        </p:style>
      </p:cxnSp>
      <p:pic>
        <p:nvPicPr>
          <p:cNvPr id="21" name="Picture 20">
            <a:extLst>
              <a:ext uri="{FF2B5EF4-FFF2-40B4-BE49-F238E27FC236}">
                <a16:creationId xmlns:a16="http://schemas.microsoft.com/office/drawing/2014/main" id="{492C1C07-1A84-82A0-F77A-2ABBC055E3D0}"/>
              </a:ext>
            </a:extLst>
          </p:cNvPr>
          <p:cNvPicPr>
            <a:picLocks noChangeAspect="1"/>
          </p:cNvPicPr>
          <p:nvPr/>
        </p:nvPicPr>
        <p:blipFill>
          <a:blip r:embed="rId6"/>
          <a:stretch>
            <a:fillRect/>
          </a:stretch>
        </p:blipFill>
        <p:spPr>
          <a:xfrm>
            <a:off x="6096001" y="1269654"/>
            <a:ext cx="5482859" cy="2495359"/>
          </a:xfrm>
          <a:prstGeom prst="rect">
            <a:avLst/>
          </a:prstGeom>
        </p:spPr>
      </p:pic>
      <p:sp>
        <p:nvSpPr>
          <p:cNvPr id="24" name="TextBox 23">
            <a:extLst>
              <a:ext uri="{FF2B5EF4-FFF2-40B4-BE49-F238E27FC236}">
                <a16:creationId xmlns:a16="http://schemas.microsoft.com/office/drawing/2014/main" id="{18EA5F85-DC35-2337-27D5-FEE15484A650}"/>
              </a:ext>
            </a:extLst>
          </p:cNvPr>
          <p:cNvSpPr txBox="1"/>
          <p:nvPr/>
        </p:nvSpPr>
        <p:spPr>
          <a:xfrm>
            <a:off x="652597" y="1858311"/>
            <a:ext cx="2509655"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 activation energy:</a:t>
            </a:r>
          </a:p>
        </p:txBody>
      </p:sp>
      <p:sp>
        <p:nvSpPr>
          <p:cNvPr id="25" name="TextBox 24">
            <a:extLst>
              <a:ext uri="{FF2B5EF4-FFF2-40B4-BE49-F238E27FC236}">
                <a16:creationId xmlns:a16="http://schemas.microsoft.com/office/drawing/2014/main" id="{9DFC9031-5F13-336F-1044-9B2404553660}"/>
              </a:ext>
            </a:extLst>
          </p:cNvPr>
          <p:cNvSpPr txBox="1"/>
          <p:nvPr/>
        </p:nvSpPr>
        <p:spPr>
          <a:xfrm>
            <a:off x="6336030" y="3765012"/>
            <a:ext cx="1664971"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Forward hop</a:t>
            </a:r>
          </a:p>
        </p:txBody>
      </p:sp>
      <p:sp>
        <p:nvSpPr>
          <p:cNvPr id="27" name="TextBox 26">
            <a:extLst>
              <a:ext uri="{FF2B5EF4-FFF2-40B4-BE49-F238E27FC236}">
                <a16:creationId xmlns:a16="http://schemas.microsoft.com/office/drawing/2014/main" id="{577192A7-B1E0-0D93-581B-FDA28F2A55BF}"/>
              </a:ext>
            </a:extLst>
          </p:cNvPr>
          <p:cNvSpPr txBox="1"/>
          <p:nvPr/>
        </p:nvSpPr>
        <p:spPr>
          <a:xfrm>
            <a:off x="8145980" y="3773080"/>
            <a:ext cx="1664971"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Reverse hop</a:t>
            </a:r>
          </a:p>
        </p:txBody>
      </p:sp>
      <p:sp>
        <p:nvSpPr>
          <p:cNvPr id="28" name="TextBox 27">
            <a:extLst>
              <a:ext uri="{FF2B5EF4-FFF2-40B4-BE49-F238E27FC236}">
                <a16:creationId xmlns:a16="http://schemas.microsoft.com/office/drawing/2014/main" id="{2200132D-EFDC-006F-A6FC-99D6DAD4AD4B}"/>
              </a:ext>
            </a:extLst>
          </p:cNvPr>
          <p:cNvSpPr txBox="1"/>
          <p:nvPr/>
        </p:nvSpPr>
        <p:spPr>
          <a:xfrm>
            <a:off x="10178421" y="3773080"/>
            <a:ext cx="1664971" cy="338554"/>
          </a:xfrm>
          <a:prstGeom prst="rect">
            <a:avLst/>
          </a:prstGeom>
          <a:noFill/>
        </p:spPr>
        <p:txBody>
          <a:bodyPr wrap="square" rtlCol="0">
            <a:spAutoFit/>
          </a:bodyPr>
          <a:lstStyle/>
          <a:p>
            <a:r>
              <a:rPr lang="el-GR" sz="1600" dirty="0">
                <a:latin typeface="Arial" panose="020B0604020202020204" pitchFamily="34" charset="0"/>
                <a:cs typeface="Arial" panose="020B0604020202020204" pitchFamily="34" charset="0"/>
              </a:rPr>
              <a:t>Δ</a:t>
            </a:r>
            <a:r>
              <a:rPr lang="en-US" sz="1600" dirty="0">
                <a:latin typeface="Arial" panose="020B0604020202020204" pitchFamily="34" charset="0"/>
                <a:cs typeface="Arial" panose="020B0604020202020204" pitchFamily="34" charset="0"/>
              </a:rPr>
              <a:t>KRA = </a:t>
            </a:r>
            <a:r>
              <a:rPr lang="en-US" sz="1600" i="1" dirty="0">
                <a:latin typeface="Arial" panose="020B0604020202020204" pitchFamily="34" charset="0"/>
                <a:cs typeface="Arial" panose="020B0604020202020204" pitchFamily="34" charset="0"/>
              </a:rPr>
              <a:t>E</a:t>
            </a:r>
            <a:r>
              <a:rPr lang="en-US" sz="1600" baseline="-25000" dirty="0">
                <a:latin typeface="Arial" panose="020B0604020202020204" pitchFamily="34" charset="0"/>
                <a:cs typeface="Arial" panose="020B0604020202020204" pitchFamily="34" charset="0"/>
              </a:rPr>
              <a:t>m</a:t>
            </a:r>
            <a:endParaRPr lang="en-US" sz="16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C7E6775B-D2EB-516F-05A4-F16067AFF113}"/>
              </a:ext>
            </a:extLst>
          </p:cNvPr>
          <p:cNvSpPr txBox="1"/>
          <p:nvPr/>
        </p:nvSpPr>
        <p:spPr>
          <a:xfrm>
            <a:off x="961336" y="4327912"/>
            <a:ext cx="4574211" cy="353943"/>
          </a:xfrm>
          <a:prstGeom prst="rect">
            <a:avLst/>
          </a:prstGeom>
          <a:solidFill>
            <a:schemeClr val="accent1">
              <a:lumMod val="20000"/>
              <a:lumOff val="80000"/>
            </a:schemeClr>
          </a:solidFill>
        </p:spPr>
        <p:txBody>
          <a:bodyPr wrap="square" rtlCol="0">
            <a:spAutoFit/>
          </a:bodyPr>
          <a:lstStyle/>
          <a:p>
            <a:pPr algn="just"/>
            <a:r>
              <a:rPr lang="en-US" sz="1700" dirty="0">
                <a:latin typeface="Arial" panose="020B0604020202020204" pitchFamily="34" charset="0"/>
                <a:cs typeface="Arial" panose="020B0604020202020204" pitchFamily="34" charset="0"/>
              </a:rPr>
              <a:t>      can be obtained from DFT calculations</a:t>
            </a:r>
          </a:p>
        </p:txBody>
      </p:sp>
      <p:graphicFrame>
        <p:nvGraphicFramePr>
          <p:cNvPr id="13" name="Object 12">
            <a:extLst>
              <a:ext uri="{FF2B5EF4-FFF2-40B4-BE49-F238E27FC236}">
                <a16:creationId xmlns:a16="http://schemas.microsoft.com/office/drawing/2014/main" id="{8DE960D4-CC42-57E8-F1D7-DB2BBA3475B6}"/>
              </a:ext>
            </a:extLst>
          </p:cNvPr>
          <p:cNvGraphicFramePr>
            <a:graphicFrameLocks noChangeAspect="1"/>
          </p:cNvGraphicFramePr>
          <p:nvPr>
            <p:extLst>
              <p:ext uri="{D42A27DB-BD31-4B8C-83A1-F6EECF244321}">
                <p14:modId xmlns:p14="http://schemas.microsoft.com/office/powerpoint/2010/main" val="250466149"/>
              </p:ext>
            </p:extLst>
          </p:nvPr>
        </p:nvGraphicFramePr>
        <p:xfrm>
          <a:off x="928067" y="4338739"/>
          <a:ext cx="431800" cy="373063"/>
        </p:xfrm>
        <a:graphic>
          <a:graphicData uri="http://schemas.openxmlformats.org/presentationml/2006/ole">
            <mc:AlternateContent xmlns:mc="http://schemas.openxmlformats.org/markup-compatibility/2006">
              <mc:Choice xmlns:v="urn:schemas-microsoft-com:vml" Requires="v">
                <p:oleObj name="Equation" r:id="rId7" imgW="279360" imgH="241200" progId="Equation.DSMT4">
                  <p:embed/>
                </p:oleObj>
              </mc:Choice>
              <mc:Fallback>
                <p:oleObj name="Equation" r:id="rId7" imgW="279360" imgH="241200" progId="Equation.DSMT4">
                  <p:embed/>
                  <p:pic>
                    <p:nvPicPr>
                      <p:cNvPr id="6" name="Object 5">
                        <a:extLst>
                          <a:ext uri="{FF2B5EF4-FFF2-40B4-BE49-F238E27FC236}">
                            <a16:creationId xmlns:a16="http://schemas.microsoft.com/office/drawing/2014/main" id="{8DE960D4-CC42-57E8-F1D7-DB2BBA3475B6}"/>
                          </a:ext>
                        </a:extLst>
                      </p:cNvPr>
                      <p:cNvPicPr>
                        <a:picLocks noChangeAspect="1" noChangeArrowheads="1"/>
                      </p:cNvPicPr>
                      <p:nvPr/>
                    </p:nvPicPr>
                    <p:blipFill>
                      <a:blip r:embed="rId8"/>
                      <a:srcRect/>
                      <a:stretch>
                        <a:fillRect/>
                      </a:stretch>
                    </p:blipFill>
                    <p:spPr bwMode="auto">
                      <a:xfrm>
                        <a:off x="928067" y="4338739"/>
                        <a:ext cx="431800" cy="373063"/>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C28E9CC8-F914-E8C3-F009-8BCD722528FC}"/>
              </a:ext>
            </a:extLst>
          </p:cNvPr>
          <p:cNvSpPr txBox="1"/>
          <p:nvPr/>
        </p:nvSpPr>
        <p:spPr>
          <a:xfrm>
            <a:off x="957177" y="4761322"/>
            <a:ext cx="4574211" cy="353943"/>
          </a:xfrm>
          <a:prstGeom prst="rect">
            <a:avLst/>
          </a:prstGeom>
          <a:solidFill>
            <a:schemeClr val="accent1">
              <a:lumMod val="20000"/>
              <a:lumOff val="80000"/>
            </a:schemeClr>
          </a:solidFill>
        </p:spPr>
        <p:txBody>
          <a:bodyPr wrap="square" rtlCol="0">
            <a:spAutoFit/>
          </a:bodyPr>
          <a:lstStyle/>
          <a:p>
            <a:pPr algn="just"/>
            <a:r>
              <a:rPr lang="en-US" sz="1700" dirty="0">
                <a:latin typeface="Arial" panose="020B0604020202020204" pitchFamily="34" charset="0"/>
                <a:cs typeface="Arial" panose="020B0604020202020204" pitchFamily="34" charset="0"/>
              </a:rPr>
              <a:t>     can be obtained from NEB method</a:t>
            </a:r>
          </a:p>
        </p:txBody>
      </p:sp>
      <p:graphicFrame>
        <p:nvGraphicFramePr>
          <p:cNvPr id="23" name="Object 22">
            <a:extLst>
              <a:ext uri="{FF2B5EF4-FFF2-40B4-BE49-F238E27FC236}">
                <a16:creationId xmlns:a16="http://schemas.microsoft.com/office/drawing/2014/main" id="{F0916486-A35B-8218-05E4-2FCB0CF66D8F}"/>
              </a:ext>
            </a:extLst>
          </p:cNvPr>
          <p:cNvGraphicFramePr>
            <a:graphicFrameLocks noChangeAspect="1"/>
          </p:cNvGraphicFramePr>
          <p:nvPr>
            <p:extLst>
              <p:ext uri="{D42A27DB-BD31-4B8C-83A1-F6EECF244321}">
                <p14:modId xmlns:p14="http://schemas.microsoft.com/office/powerpoint/2010/main" val="1402007619"/>
              </p:ext>
            </p:extLst>
          </p:nvPr>
        </p:nvGraphicFramePr>
        <p:xfrm>
          <a:off x="957177" y="4773523"/>
          <a:ext cx="334963" cy="352425"/>
        </p:xfrm>
        <a:graphic>
          <a:graphicData uri="http://schemas.openxmlformats.org/presentationml/2006/ole">
            <mc:AlternateContent xmlns:mc="http://schemas.openxmlformats.org/markup-compatibility/2006">
              <mc:Choice xmlns:v="urn:schemas-microsoft-com:vml" Requires="v">
                <p:oleObj name="Equation" r:id="rId9" imgW="215640" imgH="228600" progId="Equation.DSMT4">
                  <p:embed/>
                </p:oleObj>
              </mc:Choice>
              <mc:Fallback>
                <p:oleObj name="Equation" r:id="rId9" imgW="215640" imgH="228600" progId="Equation.DSMT4">
                  <p:embed/>
                  <p:pic>
                    <p:nvPicPr>
                      <p:cNvPr id="7" name="Object 6">
                        <a:extLst>
                          <a:ext uri="{FF2B5EF4-FFF2-40B4-BE49-F238E27FC236}">
                            <a16:creationId xmlns:a16="http://schemas.microsoft.com/office/drawing/2014/main" id="{F0916486-A35B-8218-05E4-2FCB0CF66D8F}"/>
                          </a:ext>
                        </a:extLst>
                      </p:cNvPr>
                      <p:cNvPicPr>
                        <a:picLocks noChangeAspect="1" noChangeArrowheads="1"/>
                      </p:cNvPicPr>
                      <p:nvPr/>
                    </p:nvPicPr>
                    <p:blipFill>
                      <a:blip r:embed="rId10"/>
                      <a:srcRect/>
                      <a:stretch>
                        <a:fillRect/>
                      </a:stretch>
                    </p:blipFill>
                    <p:spPr bwMode="auto">
                      <a:xfrm>
                        <a:off x="957177" y="4773523"/>
                        <a:ext cx="334963" cy="352425"/>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7A16247C-B8BA-25F8-EC93-AF584C9F7B13}"/>
              </a:ext>
            </a:extLst>
          </p:cNvPr>
          <p:cNvSpPr txBox="1"/>
          <p:nvPr/>
        </p:nvSpPr>
        <p:spPr>
          <a:xfrm>
            <a:off x="151471" y="5481160"/>
            <a:ext cx="3578224" cy="553998"/>
          </a:xfrm>
          <a:prstGeom prst="rect">
            <a:avLst/>
          </a:prstGeom>
          <a:noFill/>
        </p:spPr>
        <p:txBody>
          <a:bodyPr wrap="none" rtlCol="0">
            <a:spAutoFit/>
          </a:bodyPr>
          <a:lstStyle/>
          <a:p>
            <a:pPr marL="285730" indent="-285730">
              <a:buFont typeface="Arial" panose="020B0604020202020204" pitchFamily="34" charset="0"/>
              <a:buChar char="•"/>
            </a:pPr>
            <a:r>
              <a:rPr lang="en-US" sz="1500" dirty="0">
                <a:latin typeface="Arial" panose="020B0604020202020204" pitchFamily="34" charset="0"/>
                <a:cs typeface="Arial" panose="020B0604020202020204" pitchFamily="34" charset="0"/>
              </a:rPr>
              <a:t>DFT - Density Functional Theory  </a:t>
            </a:r>
          </a:p>
          <a:p>
            <a:pPr marL="285730" indent="-285730">
              <a:buFont typeface="Arial" panose="020B0604020202020204" pitchFamily="34" charset="0"/>
              <a:buChar char="•"/>
            </a:pPr>
            <a:r>
              <a:rPr lang="en-US" sz="1500" dirty="0">
                <a:latin typeface="Arial" panose="020B0604020202020204" pitchFamily="34" charset="0"/>
                <a:cs typeface="Arial" panose="020B0604020202020204" pitchFamily="34" charset="0"/>
              </a:rPr>
              <a:t>NEB – Nudged Elastic Band method</a:t>
            </a:r>
          </a:p>
        </p:txBody>
      </p:sp>
      <p:sp>
        <p:nvSpPr>
          <p:cNvPr id="4" name="Rectangle 3">
            <a:extLst>
              <a:ext uri="{FF2B5EF4-FFF2-40B4-BE49-F238E27FC236}">
                <a16:creationId xmlns:a16="http://schemas.microsoft.com/office/drawing/2014/main" id="{DE427CA6-D238-3579-7240-B30E43B28CA6}"/>
              </a:ext>
            </a:extLst>
          </p:cNvPr>
          <p:cNvSpPr/>
          <p:nvPr/>
        </p:nvSpPr>
        <p:spPr>
          <a:xfrm>
            <a:off x="4365346" y="1780266"/>
            <a:ext cx="436781" cy="634534"/>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8" name="Arrow: Right 7">
            <a:extLst>
              <a:ext uri="{FF2B5EF4-FFF2-40B4-BE49-F238E27FC236}">
                <a16:creationId xmlns:a16="http://schemas.microsoft.com/office/drawing/2014/main" id="{4F8C052E-8FC9-6D23-394A-2FC52FF3ED7A}"/>
              </a:ext>
            </a:extLst>
          </p:cNvPr>
          <p:cNvSpPr/>
          <p:nvPr/>
        </p:nvSpPr>
        <p:spPr>
          <a:xfrm>
            <a:off x="6105113" y="4799112"/>
            <a:ext cx="302255" cy="358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3E496B76-5F8C-C0B1-8A0F-A00F45BD1B22}"/>
              </a:ext>
            </a:extLst>
          </p:cNvPr>
          <p:cNvSpPr txBox="1"/>
          <p:nvPr/>
        </p:nvSpPr>
        <p:spPr>
          <a:xfrm>
            <a:off x="6527839" y="4788289"/>
            <a:ext cx="4191481" cy="369332"/>
          </a:xfrm>
          <a:prstGeom prst="rect">
            <a:avLst/>
          </a:prstGeom>
          <a:noFill/>
        </p:spPr>
        <p:txBody>
          <a:bodyPr wrap="square">
            <a:spAutoFit/>
          </a:bodyPr>
          <a:lstStyle/>
          <a:p>
            <a:pPr algn="just"/>
            <a:r>
              <a:rPr lang="en-US" b="1" dirty="0">
                <a:latin typeface="Arial" panose="020B0604020202020204" pitchFamily="34" charset="0"/>
                <a:cs typeface="Arial" panose="020B0604020202020204" pitchFamily="34" charset="0"/>
              </a:rPr>
              <a:t>Focus on migration barrier </a:t>
            </a:r>
            <a:r>
              <a:rPr lang="en-US" b="1" i="1" dirty="0">
                <a:latin typeface="Arial" panose="020B0604020202020204" pitchFamily="34" charset="0"/>
                <a:cs typeface="Arial" panose="020B0604020202020204" pitchFamily="34" charset="0"/>
              </a:rPr>
              <a:t>E</a:t>
            </a:r>
            <a:r>
              <a:rPr lang="en-US" b="1" baseline="-25000" dirty="0">
                <a:latin typeface="Arial" panose="020B0604020202020204" pitchFamily="34" charset="0"/>
                <a:cs typeface="Arial" panose="020B0604020202020204" pitchFamily="34" charset="0"/>
              </a:rPr>
              <a:t>m</a:t>
            </a:r>
            <a:endParaRPr lang="en-US" b="1"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0052643B-5430-7383-8F9E-8771C5F750C2}"/>
              </a:ext>
            </a:extLst>
          </p:cNvPr>
          <p:cNvSpPr txBox="1"/>
          <p:nvPr/>
        </p:nvSpPr>
        <p:spPr>
          <a:xfrm>
            <a:off x="6527839" y="1000227"/>
            <a:ext cx="4770782" cy="353943"/>
          </a:xfrm>
          <a:prstGeom prst="rect">
            <a:avLst/>
          </a:prstGeom>
          <a:noFill/>
        </p:spPr>
        <p:txBody>
          <a:bodyPr wrap="square" rtlCol="0">
            <a:spAutoFit/>
          </a:bodyPr>
          <a:lstStyle/>
          <a:p>
            <a:pPr algn="ctr"/>
            <a:r>
              <a:rPr lang="en-US" sz="1700" i="1" dirty="0">
                <a:latin typeface="Arial" panose="020B0604020202020204" pitchFamily="34" charset="0"/>
                <a:cs typeface="Arial" panose="020B0604020202020204" pitchFamily="34" charset="0"/>
              </a:rPr>
              <a:t>Kinetically resolved activation (KRA) barrier [10] </a:t>
            </a:r>
          </a:p>
        </p:txBody>
      </p:sp>
    </p:spTree>
    <p:extLst>
      <p:ext uri="{BB962C8B-B14F-4D97-AF65-F5344CB8AC3E}">
        <p14:creationId xmlns:p14="http://schemas.microsoft.com/office/powerpoint/2010/main" val="600496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2A11E5A9-4456-8570-FA6A-4B214E6DEEEC}"/>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4DCF7984-3FBD-3158-CA39-6BDD56A69B65}"/>
              </a:ext>
            </a:extLst>
          </p:cNvPr>
          <p:cNvSpPr txBox="1"/>
          <p:nvPr/>
        </p:nvSpPr>
        <p:spPr>
          <a:xfrm>
            <a:off x="1187289" y="1421017"/>
            <a:ext cx="2445900" cy="400110"/>
          </a:xfrm>
          <a:prstGeom prst="rect">
            <a:avLst/>
          </a:prstGeom>
          <a:solidFill>
            <a:schemeClr val="accent1">
              <a:lumMod val="20000"/>
              <a:lumOff val="80000"/>
            </a:schemeClr>
          </a:solidFill>
        </p:spPr>
        <p:txBody>
          <a:bodyPr wrap="square" rtlCol="0">
            <a:spAutoFit/>
          </a:bodyPr>
          <a:lstStyle/>
          <a:p>
            <a:pPr algn="just"/>
            <a:r>
              <a:rPr lang="en-US" sz="2000" dirty="0">
                <a:latin typeface="Arial" panose="020B0604020202020204" pitchFamily="34" charset="0"/>
                <a:cs typeface="Arial" panose="020B0604020202020204" pitchFamily="34" charset="0"/>
              </a:rPr>
              <a:t>DFT-NEB</a:t>
            </a:r>
            <a:endParaRPr lang="it-IT" sz="20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0D1E3C9-6F8E-935C-B6EA-5C2999F5AFF1}"/>
              </a:ext>
            </a:extLst>
          </p:cNvPr>
          <p:cNvSpPr txBox="1"/>
          <p:nvPr/>
        </p:nvSpPr>
        <p:spPr>
          <a:xfrm>
            <a:off x="1308106" y="1901759"/>
            <a:ext cx="2938370" cy="954107"/>
          </a:xfrm>
          <a:prstGeom prst="rect">
            <a:avLst/>
          </a:prstGeom>
          <a:noFill/>
        </p:spPr>
        <p:txBody>
          <a:bodyPr wrap="square">
            <a:spAutoFit/>
          </a:bodyPr>
          <a:lstStyle/>
          <a:p>
            <a:pPr marL="285744" indent="-285744" algn="just">
              <a:spcBef>
                <a:spcPts val="600"/>
              </a:spcBef>
              <a:buFont typeface="Wingdings" panose="05000000000000000000" pitchFamily="2" charset="2"/>
              <a:buChar char="Ø"/>
            </a:pPr>
            <a:r>
              <a:rPr lang="en-US" sz="1700" dirty="0">
                <a:solidFill>
                  <a:srgbClr val="FF0000"/>
                </a:solidFill>
                <a:latin typeface="Arial" panose="020B0604020202020204" pitchFamily="34" charset="0"/>
                <a:cs typeface="Arial" panose="020B0604020202020204" pitchFamily="34" charset="0"/>
              </a:rPr>
              <a:t>Higher accuracy</a:t>
            </a:r>
          </a:p>
          <a:p>
            <a:pPr marL="285744" indent="-285744">
              <a:spcBef>
                <a:spcPts val="600"/>
              </a:spcBef>
              <a:buFont typeface="Wingdings" panose="05000000000000000000" pitchFamily="2" charset="2"/>
              <a:buChar char="Ø"/>
            </a:pPr>
            <a:r>
              <a:rPr lang="en-US" sz="1700" dirty="0">
                <a:solidFill>
                  <a:schemeClr val="accent1"/>
                </a:solidFill>
                <a:latin typeface="Arial" panose="020B0604020202020204" pitchFamily="34" charset="0"/>
                <a:cs typeface="Arial" panose="020B0604020202020204" pitchFamily="34" charset="0"/>
              </a:rPr>
              <a:t>Higher computational costs for large supercell</a:t>
            </a:r>
          </a:p>
        </p:txBody>
      </p:sp>
      <p:sp>
        <p:nvSpPr>
          <p:cNvPr id="19" name="TextBox 18">
            <a:extLst>
              <a:ext uri="{FF2B5EF4-FFF2-40B4-BE49-F238E27FC236}">
                <a16:creationId xmlns:a16="http://schemas.microsoft.com/office/drawing/2014/main" id="{274211EA-F3F7-232E-9B87-1AFA055E0DEA}"/>
              </a:ext>
            </a:extLst>
          </p:cNvPr>
          <p:cNvSpPr txBox="1"/>
          <p:nvPr/>
        </p:nvSpPr>
        <p:spPr>
          <a:xfrm>
            <a:off x="1187289" y="3745758"/>
            <a:ext cx="3346434" cy="1215717"/>
          </a:xfrm>
          <a:prstGeom prst="rect">
            <a:avLst/>
          </a:prstGeom>
          <a:noFill/>
        </p:spPr>
        <p:txBody>
          <a:bodyPr wrap="square">
            <a:spAutoFit/>
          </a:bodyPr>
          <a:lstStyle/>
          <a:p>
            <a:pPr marL="285744" indent="-285744">
              <a:spcBef>
                <a:spcPts val="600"/>
              </a:spcBef>
              <a:buFont typeface="Wingdings" panose="05000000000000000000" pitchFamily="2" charset="2"/>
              <a:buChar char="Ø"/>
            </a:pPr>
            <a:r>
              <a:rPr lang="en-US" sz="1700" dirty="0">
                <a:solidFill>
                  <a:srgbClr val="FF0000"/>
                </a:solidFill>
                <a:latin typeface="Arial" panose="020B0604020202020204" pitchFamily="34" charset="0"/>
                <a:cs typeface="Arial" panose="020B0604020202020204" pitchFamily="34" charset="0"/>
              </a:rPr>
              <a:t>Accuracy limited by interatomic potential</a:t>
            </a:r>
          </a:p>
          <a:p>
            <a:pPr marL="285744" indent="-285744">
              <a:spcBef>
                <a:spcPts val="600"/>
              </a:spcBef>
              <a:buFont typeface="Wingdings" panose="05000000000000000000" pitchFamily="2" charset="2"/>
              <a:buChar char="Ø"/>
            </a:pPr>
            <a:r>
              <a:rPr lang="en-US" sz="1700" dirty="0">
                <a:solidFill>
                  <a:schemeClr val="accent1"/>
                </a:solidFill>
                <a:latin typeface="Arial" panose="020B0604020202020204" pitchFamily="34" charset="0"/>
                <a:cs typeface="Arial" panose="020B0604020202020204" pitchFamily="34" charset="0"/>
              </a:rPr>
              <a:t>Lower computational costs for large supercell</a:t>
            </a:r>
          </a:p>
        </p:txBody>
      </p:sp>
      <p:sp>
        <p:nvSpPr>
          <p:cNvPr id="5" name="TextBox 4">
            <a:extLst>
              <a:ext uri="{FF2B5EF4-FFF2-40B4-BE49-F238E27FC236}">
                <a16:creationId xmlns:a16="http://schemas.microsoft.com/office/drawing/2014/main" id="{D2C275C7-A213-83EC-C63E-5361DFD14E88}"/>
              </a:ext>
            </a:extLst>
          </p:cNvPr>
          <p:cNvSpPr txBox="1"/>
          <p:nvPr/>
        </p:nvSpPr>
        <p:spPr>
          <a:xfrm>
            <a:off x="1187292" y="3249567"/>
            <a:ext cx="2445900" cy="400110"/>
          </a:xfrm>
          <a:prstGeom prst="rect">
            <a:avLst/>
          </a:prstGeom>
          <a:solidFill>
            <a:schemeClr val="accent1">
              <a:lumMod val="20000"/>
              <a:lumOff val="80000"/>
            </a:schemeClr>
          </a:solidFill>
        </p:spPr>
        <p:txBody>
          <a:bodyPr wrap="square" rtlCol="0">
            <a:spAutoFit/>
          </a:bodyPr>
          <a:lstStyle/>
          <a:p>
            <a:pPr algn="just"/>
            <a:r>
              <a:rPr lang="en-US" sz="2000" dirty="0">
                <a:latin typeface="Arial" panose="020B0604020202020204" pitchFamily="34" charset="0"/>
                <a:cs typeface="Arial" panose="020B0604020202020204" pitchFamily="34" charset="0"/>
              </a:rPr>
              <a:t>MD-NEB</a:t>
            </a:r>
            <a:endParaRPr lang="it-IT" sz="20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2723D2F8-28AF-5EC4-C73A-CBD4677BF95C}"/>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10" name="TextBox 9">
            <a:extLst>
              <a:ext uri="{FF2B5EF4-FFF2-40B4-BE49-F238E27FC236}">
                <a16:creationId xmlns:a16="http://schemas.microsoft.com/office/drawing/2014/main" id="{280DCABC-986E-C816-D01A-1B7830CDDD1E}"/>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7</a:t>
            </a:r>
          </a:p>
        </p:txBody>
      </p:sp>
      <p:sp>
        <p:nvSpPr>
          <p:cNvPr id="11" name="Rectangle 10">
            <a:extLst>
              <a:ext uri="{FF2B5EF4-FFF2-40B4-BE49-F238E27FC236}">
                <a16:creationId xmlns:a16="http://schemas.microsoft.com/office/drawing/2014/main" id="{6B709D16-4084-8808-6E39-C58BD712A07A}"/>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DB781CF1-05FE-C230-4B28-9FBFCB165286}"/>
              </a:ext>
            </a:extLst>
          </p:cNvPr>
          <p:cNvSpPr txBox="1"/>
          <p:nvPr/>
        </p:nvSpPr>
        <p:spPr>
          <a:xfrm>
            <a:off x="88958" y="5264901"/>
            <a:ext cx="5433475" cy="836126"/>
          </a:xfrm>
          <a:prstGeom prst="rect">
            <a:avLst/>
          </a:prstGeom>
          <a:noFill/>
        </p:spPr>
        <p:txBody>
          <a:bodyPr wrap="none" rtlCol="0">
            <a:spAutoFit/>
          </a:bodyPr>
          <a:lstStyle/>
          <a:p>
            <a:pPr marL="285730" indent="-285730">
              <a:spcBef>
                <a:spcPts val="200"/>
              </a:spcBef>
              <a:buFont typeface="Arial" panose="020B0604020202020204" pitchFamily="34" charset="0"/>
              <a:buChar char="•"/>
            </a:pPr>
            <a:r>
              <a:rPr lang="en-US" sz="1500" dirty="0">
                <a:latin typeface="Arial" panose="020B0604020202020204" pitchFamily="34" charset="0"/>
                <a:cs typeface="Arial" panose="020B0604020202020204" pitchFamily="34" charset="0"/>
              </a:rPr>
              <a:t>MD – Molecular Dynamics method</a:t>
            </a:r>
          </a:p>
          <a:p>
            <a:pPr marL="285730" indent="-285730">
              <a:spcBef>
                <a:spcPts val="200"/>
              </a:spcBef>
              <a:buFont typeface="Arial" panose="020B0604020202020204" pitchFamily="34" charset="0"/>
              <a:buChar char="•"/>
            </a:pPr>
            <a:r>
              <a:rPr lang="en-US" sz="1500" dirty="0">
                <a:latin typeface="Arial" panose="020B0604020202020204" pitchFamily="34" charset="0"/>
                <a:cs typeface="Arial" panose="020B0604020202020204" pitchFamily="34" charset="0"/>
              </a:rPr>
              <a:t>MLIPs - Machine-learning interatomic potentials</a:t>
            </a:r>
          </a:p>
          <a:p>
            <a:pPr marL="285730" indent="-285730">
              <a:spcBef>
                <a:spcPts val="200"/>
              </a:spcBef>
              <a:buFont typeface="Arial" panose="020B0604020202020204" pitchFamily="34" charset="0"/>
              <a:buChar char="•"/>
            </a:pPr>
            <a:r>
              <a:rPr lang="en-US" sz="1500" dirty="0">
                <a:latin typeface="Arial" panose="020B0604020202020204" pitchFamily="34" charset="0"/>
                <a:cs typeface="Arial" panose="020B0604020202020204" pitchFamily="34" charset="0"/>
              </a:rPr>
              <a:t>MLACS - Machine Learning Assisted Canonical Sampling </a:t>
            </a:r>
          </a:p>
        </p:txBody>
      </p:sp>
      <p:cxnSp>
        <p:nvCxnSpPr>
          <p:cNvPr id="14" name="Straight Connector 13">
            <a:extLst>
              <a:ext uri="{FF2B5EF4-FFF2-40B4-BE49-F238E27FC236}">
                <a16:creationId xmlns:a16="http://schemas.microsoft.com/office/drawing/2014/main" id="{2D1ECAC1-8435-4950-C633-B431FCFBD68C}"/>
              </a:ext>
            </a:extLst>
          </p:cNvPr>
          <p:cNvCxnSpPr>
            <a:cxnSpLocks/>
          </p:cNvCxnSpPr>
          <p:nvPr/>
        </p:nvCxnSpPr>
        <p:spPr>
          <a:xfrm>
            <a:off x="4878717" y="1294573"/>
            <a:ext cx="702276" cy="19549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1BA30C5-D998-2953-74BC-EF7511963533}"/>
              </a:ext>
            </a:extLst>
          </p:cNvPr>
          <p:cNvCxnSpPr>
            <a:cxnSpLocks/>
          </p:cNvCxnSpPr>
          <p:nvPr/>
        </p:nvCxnSpPr>
        <p:spPr>
          <a:xfrm flipH="1">
            <a:off x="4878717" y="3249567"/>
            <a:ext cx="702276" cy="2015334"/>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3DFB2C47-666B-D92A-F0E1-0379997A185D}"/>
              </a:ext>
            </a:extLst>
          </p:cNvPr>
          <p:cNvPicPr>
            <a:picLocks noChangeAspect="1"/>
          </p:cNvPicPr>
          <p:nvPr/>
        </p:nvPicPr>
        <p:blipFill>
          <a:blip r:embed="rId3"/>
          <a:stretch>
            <a:fillRect/>
          </a:stretch>
        </p:blipFill>
        <p:spPr>
          <a:xfrm>
            <a:off x="6196950" y="973051"/>
            <a:ext cx="5184325" cy="3988424"/>
          </a:xfrm>
          <a:prstGeom prst="rect">
            <a:avLst/>
          </a:prstGeom>
        </p:spPr>
      </p:pic>
      <p:pic>
        <p:nvPicPr>
          <p:cNvPr id="21" name="Picture 20">
            <a:extLst>
              <a:ext uri="{FF2B5EF4-FFF2-40B4-BE49-F238E27FC236}">
                <a16:creationId xmlns:a16="http://schemas.microsoft.com/office/drawing/2014/main" id="{445A5FA4-F82C-C936-76F7-B6F9951F786A}"/>
              </a:ext>
            </a:extLst>
          </p:cNvPr>
          <p:cNvPicPr>
            <a:picLocks noChangeAspect="1"/>
          </p:cNvPicPr>
          <p:nvPr/>
        </p:nvPicPr>
        <p:blipFill>
          <a:blip r:embed="rId4"/>
          <a:stretch>
            <a:fillRect/>
          </a:stretch>
        </p:blipFill>
        <p:spPr>
          <a:xfrm>
            <a:off x="9346918" y="4629434"/>
            <a:ext cx="1466104" cy="1081335"/>
          </a:xfrm>
          <a:prstGeom prst="rect">
            <a:avLst/>
          </a:prstGeom>
        </p:spPr>
      </p:pic>
      <p:sp>
        <p:nvSpPr>
          <p:cNvPr id="22" name="Arrow: Right 21">
            <a:extLst>
              <a:ext uri="{FF2B5EF4-FFF2-40B4-BE49-F238E27FC236}">
                <a16:creationId xmlns:a16="http://schemas.microsoft.com/office/drawing/2014/main" id="{FF883710-E2F0-3DA7-D8DC-BE1A8D330C3A}"/>
              </a:ext>
            </a:extLst>
          </p:cNvPr>
          <p:cNvSpPr/>
          <p:nvPr/>
        </p:nvSpPr>
        <p:spPr>
          <a:xfrm rot="5400000">
            <a:off x="9849235" y="4315520"/>
            <a:ext cx="381643" cy="225441"/>
          </a:xfrm>
          <a:prstGeom prst="rightArrow">
            <a:avLst/>
          </a:prstGeom>
          <a:noFill/>
          <a:ln w="19050">
            <a:solidFill>
              <a:srgbClr val="0070C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tx1"/>
                </a:solidFill>
                <a:prstDash val="sysDash"/>
              </a:ln>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04A0D799-154F-6935-04DE-D1A1033836B8}"/>
              </a:ext>
            </a:extLst>
          </p:cNvPr>
          <p:cNvSpPr txBox="1"/>
          <p:nvPr/>
        </p:nvSpPr>
        <p:spPr>
          <a:xfrm>
            <a:off x="6546144" y="4170029"/>
            <a:ext cx="1050084" cy="523220"/>
          </a:xfrm>
          <a:prstGeom prst="rect">
            <a:avLst/>
          </a:prstGeom>
          <a:noFill/>
        </p:spPr>
        <p:txBody>
          <a:bodyPr wrap="square" rtlCol="0">
            <a:spAutoFit/>
          </a:bodyPr>
          <a:lstStyle/>
          <a:p>
            <a:pPr algn="just">
              <a:spcAft>
                <a:spcPts val="600"/>
              </a:spcAft>
            </a:pPr>
            <a:r>
              <a:rPr lang="en-US" sz="1400" dirty="0">
                <a:latin typeface="Arial" panose="020B0604020202020204" pitchFamily="34" charset="0"/>
                <a:cs typeface="Arial" panose="020B0604020202020204" pitchFamily="34" charset="0"/>
              </a:rPr>
              <a:t>Remove in NEB</a:t>
            </a:r>
            <a:endParaRPr lang="en-US" sz="1400"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2C78CC4F-BCEF-7B21-EDFE-D8E49A16C91B}"/>
              </a:ext>
            </a:extLst>
          </p:cNvPr>
          <p:cNvSpPr txBox="1"/>
          <p:nvPr/>
        </p:nvSpPr>
        <p:spPr>
          <a:xfrm>
            <a:off x="6494271" y="5329480"/>
            <a:ext cx="3176815" cy="353943"/>
          </a:xfrm>
          <a:prstGeom prst="rect">
            <a:avLst/>
          </a:prstGeom>
          <a:noFill/>
        </p:spPr>
        <p:txBody>
          <a:bodyPr wrap="square" rtlCol="0">
            <a:spAutoFit/>
          </a:bodyPr>
          <a:lstStyle/>
          <a:p>
            <a:pPr algn="just">
              <a:spcAft>
                <a:spcPts val="600"/>
              </a:spcAft>
            </a:pPr>
            <a:r>
              <a:rPr lang="en-US" sz="1700" i="1" dirty="0">
                <a:latin typeface="Arial" panose="020B0604020202020204" pitchFamily="34" charset="0"/>
                <a:cs typeface="Arial" panose="020B0604020202020204" pitchFamily="34" charset="0"/>
              </a:rPr>
              <a:t>MLACS-NEB workflow [11]</a:t>
            </a:r>
          </a:p>
        </p:txBody>
      </p:sp>
      <p:sp>
        <p:nvSpPr>
          <p:cNvPr id="25" name="TextBox 24">
            <a:extLst>
              <a:ext uri="{FF2B5EF4-FFF2-40B4-BE49-F238E27FC236}">
                <a16:creationId xmlns:a16="http://schemas.microsoft.com/office/drawing/2014/main" id="{EFB28E70-A025-730D-EF97-49637CA03CF5}"/>
              </a:ext>
            </a:extLst>
          </p:cNvPr>
          <p:cNvSpPr txBox="1"/>
          <p:nvPr/>
        </p:nvSpPr>
        <p:spPr>
          <a:xfrm>
            <a:off x="3387138" y="885342"/>
            <a:ext cx="4270590" cy="369332"/>
          </a:xfrm>
          <a:prstGeom prst="rect">
            <a:avLst/>
          </a:prstGeom>
          <a:noFill/>
        </p:spPr>
        <p:txBody>
          <a:bodyPr wrap="square">
            <a:spAutoFit/>
          </a:bodyPr>
          <a:lstStyle/>
          <a:p>
            <a:pPr algn="just">
              <a:spcBef>
                <a:spcPts val="600"/>
              </a:spcBef>
            </a:pPr>
            <a:r>
              <a:rPr lang="en-US" b="1" dirty="0">
                <a:latin typeface="Arial" panose="020B0604020202020204" pitchFamily="34" charset="0"/>
                <a:cs typeface="Arial" panose="020B0604020202020204" pitchFamily="34" charset="0"/>
              </a:rPr>
              <a:t>MLIPs address the trade-off issue </a:t>
            </a:r>
          </a:p>
        </p:txBody>
      </p:sp>
      <p:sp>
        <p:nvSpPr>
          <p:cNvPr id="30" name="TextBox 29">
            <a:extLst>
              <a:ext uri="{FF2B5EF4-FFF2-40B4-BE49-F238E27FC236}">
                <a16:creationId xmlns:a16="http://schemas.microsoft.com/office/drawing/2014/main" id="{523DE7C6-CCE2-1C20-78E1-5B69A0113466}"/>
              </a:ext>
            </a:extLst>
          </p:cNvPr>
          <p:cNvSpPr txBox="1"/>
          <p:nvPr/>
        </p:nvSpPr>
        <p:spPr>
          <a:xfrm>
            <a:off x="3" y="18533"/>
            <a:ext cx="8997976" cy="430887"/>
          </a:xfrm>
          <a:prstGeom prst="rect">
            <a:avLst/>
          </a:prstGeom>
          <a:noFill/>
        </p:spPr>
        <p:txBody>
          <a:bodyPr wrap="none" rtlCol="0">
            <a:spAutoFit/>
          </a:bodyPr>
          <a:lstStyle/>
          <a:p>
            <a:r>
              <a:rPr lang="en-US" sz="2200" b="1" dirty="0">
                <a:latin typeface="Arial" panose="020B0604020202020204" pitchFamily="34" charset="0"/>
                <a:cs typeface="Arial" panose="020B0604020202020204" pitchFamily="34" charset="0"/>
              </a:rPr>
              <a:t>4. MLACS-NEB approach for screening fast Li-ion diffusion alloys</a:t>
            </a:r>
          </a:p>
        </p:txBody>
      </p:sp>
      <p:sp>
        <p:nvSpPr>
          <p:cNvPr id="31" name="Oval 30">
            <a:extLst>
              <a:ext uri="{FF2B5EF4-FFF2-40B4-BE49-F238E27FC236}">
                <a16:creationId xmlns:a16="http://schemas.microsoft.com/office/drawing/2014/main" id="{DC19B498-1BAE-D7E0-DF0B-F2CCBE0EBBDA}"/>
              </a:ext>
            </a:extLst>
          </p:cNvPr>
          <p:cNvSpPr/>
          <p:nvPr/>
        </p:nvSpPr>
        <p:spPr>
          <a:xfrm>
            <a:off x="6494271" y="3115633"/>
            <a:ext cx="4632213" cy="1186963"/>
          </a:xfrm>
          <a:prstGeom prst="ellipse">
            <a:avLst/>
          </a:prstGeom>
          <a:no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7F03E950-AD72-357F-63C1-330936FDB559}"/>
              </a:ext>
            </a:extLst>
          </p:cNvPr>
          <p:cNvSpPr txBox="1"/>
          <p:nvPr/>
        </p:nvSpPr>
        <p:spPr>
          <a:xfrm>
            <a:off x="-1" y="6193134"/>
            <a:ext cx="500292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[11] A. Castellano et al., </a:t>
            </a:r>
            <a:r>
              <a:rPr lang="en-US" sz="1200" dirty="0" err="1">
                <a:latin typeface="Arial" panose="020B0604020202020204" pitchFamily="34" charset="0"/>
                <a:cs typeface="Arial" panose="020B0604020202020204" pitchFamily="34" charset="0"/>
              </a:rPr>
              <a:t>Comput</a:t>
            </a:r>
            <a:r>
              <a:rPr lang="en-US" sz="1200" dirty="0">
                <a:latin typeface="Arial" panose="020B0604020202020204" pitchFamily="34" charset="0"/>
                <a:cs typeface="Arial" panose="020B0604020202020204" pitchFamily="34" charset="0"/>
              </a:rPr>
              <a:t>. Phys. Commun., 316,109730 (2025) </a:t>
            </a:r>
          </a:p>
        </p:txBody>
      </p:sp>
      <p:cxnSp>
        <p:nvCxnSpPr>
          <p:cNvPr id="33" name="Straight Connector 32">
            <a:extLst>
              <a:ext uri="{FF2B5EF4-FFF2-40B4-BE49-F238E27FC236}">
                <a16:creationId xmlns:a16="http://schemas.microsoft.com/office/drawing/2014/main" id="{3D557CEE-001A-AAC7-306F-25D41DF79705}"/>
              </a:ext>
            </a:extLst>
          </p:cNvPr>
          <p:cNvCxnSpPr>
            <a:cxnSpLocks/>
          </p:cNvCxnSpPr>
          <p:nvPr/>
        </p:nvCxnSpPr>
        <p:spPr>
          <a:xfrm>
            <a:off x="85699" y="6193134"/>
            <a:ext cx="4685998"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48713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D0189D-B7A8-A713-E967-07A41494956B}"/>
              </a:ext>
            </a:extLst>
          </p:cNvPr>
          <p:cNvSpPr txBox="1"/>
          <p:nvPr/>
        </p:nvSpPr>
        <p:spPr>
          <a:xfrm>
            <a:off x="5" y="18533"/>
            <a:ext cx="8997976" cy="430887"/>
          </a:xfrm>
          <a:prstGeom prst="rect">
            <a:avLst/>
          </a:prstGeom>
          <a:noFill/>
        </p:spPr>
        <p:txBody>
          <a:bodyPr wrap="none" rtlCol="0">
            <a:spAutoFit/>
          </a:bodyPr>
          <a:lstStyle/>
          <a:p>
            <a:r>
              <a:rPr lang="en-US" sz="2200" b="1" dirty="0">
                <a:latin typeface="Arial" panose="020B0604020202020204" pitchFamily="34" charset="0"/>
                <a:cs typeface="Arial" panose="020B0604020202020204" pitchFamily="34" charset="0"/>
              </a:rPr>
              <a:t>4. MLACS-NEB approach for screening fast Li-ion diffusion alloys</a:t>
            </a:r>
          </a:p>
        </p:txBody>
      </p:sp>
      <p:cxnSp>
        <p:nvCxnSpPr>
          <p:cNvPr id="4" name="Straight Connector 3">
            <a:extLst>
              <a:ext uri="{FF2B5EF4-FFF2-40B4-BE49-F238E27FC236}">
                <a16:creationId xmlns:a16="http://schemas.microsoft.com/office/drawing/2014/main" id="{BF02C08A-DE3E-C681-4439-CCB36DA4BC74}"/>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 name="Rectangle 6">
            <a:extLst>
              <a:ext uri="{FF2B5EF4-FFF2-40B4-BE49-F238E27FC236}">
                <a16:creationId xmlns:a16="http://schemas.microsoft.com/office/drawing/2014/main" id="{C19C3ADC-5C5A-1BA3-AC25-873BCC4795FA}"/>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8" name="TextBox 7">
            <a:extLst>
              <a:ext uri="{FF2B5EF4-FFF2-40B4-BE49-F238E27FC236}">
                <a16:creationId xmlns:a16="http://schemas.microsoft.com/office/drawing/2014/main" id="{EE9F5EE6-66CA-952C-7CDC-67DF02D6DD42}"/>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8</a:t>
            </a:r>
          </a:p>
        </p:txBody>
      </p:sp>
      <p:sp>
        <p:nvSpPr>
          <p:cNvPr id="9" name="Rectangle 8">
            <a:extLst>
              <a:ext uri="{FF2B5EF4-FFF2-40B4-BE49-F238E27FC236}">
                <a16:creationId xmlns:a16="http://schemas.microsoft.com/office/drawing/2014/main" id="{2523DB83-84DE-25D6-9465-1D09648C9EAC}"/>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D47343E1-4253-58A6-88D6-336BEA684FCF}"/>
              </a:ext>
            </a:extLst>
          </p:cNvPr>
          <p:cNvSpPr txBox="1"/>
          <p:nvPr/>
        </p:nvSpPr>
        <p:spPr>
          <a:xfrm>
            <a:off x="993973" y="5583157"/>
            <a:ext cx="3504455" cy="830997"/>
          </a:xfrm>
          <a:prstGeom prst="rect">
            <a:avLst/>
          </a:prstGeom>
          <a:noFill/>
        </p:spPr>
        <p:txBody>
          <a:bodyPr wrap="square" rtlCol="0">
            <a:spAutoFit/>
          </a:bodyPr>
          <a:lstStyle/>
          <a:p>
            <a:pPr algn="just">
              <a:spcAft>
                <a:spcPts val="600"/>
              </a:spcAft>
            </a:pPr>
            <a:r>
              <a:rPr lang="en-US" sz="1600" i="1" dirty="0">
                <a:latin typeface="Arial" panose="020B0604020202020204" pitchFamily="34" charset="0"/>
                <a:cs typeface="Arial" panose="020B0604020202020204" pitchFamily="34" charset="0"/>
              </a:rPr>
              <a:t>Sampling process and energy profile of training configurations for MLIP in the MLACS workflow.</a:t>
            </a:r>
          </a:p>
        </p:txBody>
      </p:sp>
      <p:pic>
        <p:nvPicPr>
          <p:cNvPr id="48" name="Picture 47">
            <a:extLst>
              <a:ext uri="{FF2B5EF4-FFF2-40B4-BE49-F238E27FC236}">
                <a16:creationId xmlns:a16="http://schemas.microsoft.com/office/drawing/2014/main" id="{A0E5A5A1-10DD-4C28-6791-C8E62FFE88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673" y="2272390"/>
            <a:ext cx="3929629" cy="3359796"/>
          </a:xfrm>
          <a:prstGeom prst="rect">
            <a:avLst/>
          </a:prstGeom>
        </p:spPr>
      </p:pic>
      <p:pic>
        <p:nvPicPr>
          <p:cNvPr id="74" name="Picture 73">
            <a:extLst>
              <a:ext uri="{FF2B5EF4-FFF2-40B4-BE49-F238E27FC236}">
                <a16:creationId xmlns:a16="http://schemas.microsoft.com/office/drawing/2014/main" id="{9A065955-106E-BAC9-EF33-0115261335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50724" y="3890866"/>
            <a:ext cx="3051987" cy="2476440"/>
          </a:xfrm>
          <a:prstGeom prst="rect">
            <a:avLst/>
          </a:prstGeom>
        </p:spPr>
      </p:pic>
      <p:pic>
        <p:nvPicPr>
          <p:cNvPr id="75" name="Picture 74">
            <a:extLst>
              <a:ext uri="{FF2B5EF4-FFF2-40B4-BE49-F238E27FC236}">
                <a16:creationId xmlns:a16="http://schemas.microsoft.com/office/drawing/2014/main" id="{6619C390-6101-8364-EF85-750387977B96}"/>
              </a:ext>
            </a:extLst>
          </p:cNvPr>
          <p:cNvPicPr>
            <a:picLocks noChangeAspect="1"/>
          </p:cNvPicPr>
          <p:nvPr/>
        </p:nvPicPr>
        <p:blipFill>
          <a:blip r:embed="rId5"/>
          <a:stretch>
            <a:fillRect/>
          </a:stretch>
        </p:blipFill>
        <p:spPr>
          <a:xfrm>
            <a:off x="9733148" y="4733980"/>
            <a:ext cx="1365555" cy="1212348"/>
          </a:xfrm>
          <a:prstGeom prst="rect">
            <a:avLst/>
          </a:prstGeom>
        </p:spPr>
      </p:pic>
      <p:pic>
        <p:nvPicPr>
          <p:cNvPr id="76" name="Picture 75">
            <a:extLst>
              <a:ext uri="{FF2B5EF4-FFF2-40B4-BE49-F238E27FC236}">
                <a16:creationId xmlns:a16="http://schemas.microsoft.com/office/drawing/2014/main" id="{6EC30A2B-69D5-65CE-1DF1-576621173386}"/>
              </a:ext>
            </a:extLst>
          </p:cNvPr>
          <p:cNvPicPr>
            <a:picLocks noChangeAspect="1"/>
          </p:cNvPicPr>
          <p:nvPr/>
        </p:nvPicPr>
        <p:blipFill>
          <a:blip r:embed="rId6"/>
          <a:stretch>
            <a:fillRect/>
          </a:stretch>
        </p:blipFill>
        <p:spPr>
          <a:xfrm>
            <a:off x="9420931" y="5608669"/>
            <a:ext cx="267120" cy="242836"/>
          </a:xfrm>
          <a:prstGeom prst="rect">
            <a:avLst/>
          </a:prstGeom>
        </p:spPr>
      </p:pic>
      <p:pic>
        <p:nvPicPr>
          <p:cNvPr id="78" name="Picture 77">
            <a:extLst>
              <a:ext uri="{FF2B5EF4-FFF2-40B4-BE49-F238E27FC236}">
                <a16:creationId xmlns:a16="http://schemas.microsoft.com/office/drawing/2014/main" id="{A1B341C1-BA95-BA87-2B44-474759D3CC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13380" y="1049643"/>
            <a:ext cx="2989331" cy="2541816"/>
          </a:xfrm>
          <a:prstGeom prst="rect">
            <a:avLst/>
          </a:prstGeom>
        </p:spPr>
      </p:pic>
      <p:pic>
        <p:nvPicPr>
          <p:cNvPr id="79" name="Picture 78">
            <a:extLst>
              <a:ext uri="{FF2B5EF4-FFF2-40B4-BE49-F238E27FC236}">
                <a16:creationId xmlns:a16="http://schemas.microsoft.com/office/drawing/2014/main" id="{A624F42A-6050-55D1-68D3-B5B529D73285}"/>
              </a:ext>
            </a:extLst>
          </p:cNvPr>
          <p:cNvPicPr>
            <a:picLocks noChangeAspect="1"/>
          </p:cNvPicPr>
          <p:nvPr/>
        </p:nvPicPr>
        <p:blipFill>
          <a:blip r:embed="rId8"/>
          <a:stretch>
            <a:fillRect/>
          </a:stretch>
        </p:blipFill>
        <p:spPr>
          <a:xfrm>
            <a:off x="9873944" y="2001142"/>
            <a:ext cx="1258857" cy="1187976"/>
          </a:xfrm>
          <a:prstGeom prst="rect">
            <a:avLst/>
          </a:prstGeom>
        </p:spPr>
      </p:pic>
      <p:pic>
        <p:nvPicPr>
          <p:cNvPr id="80" name="Picture 79">
            <a:extLst>
              <a:ext uri="{FF2B5EF4-FFF2-40B4-BE49-F238E27FC236}">
                <a16:creationId xmlns:a16="http://schemas.microsoft.com/office/drawing/2014/main" id="{AE8594F4-B9A0-A017-CC27-C9D7B551806D}"/>
              </a:ext>
            </a:extLst>
          </p:cNvPr>
          <p:cNvPicPr>
            <a:picLocks noChangeAspect="1"/>
          </p:cNvPicPr>
          <p:nvPr/>
        </p:nvPicPr>
        <p:blipFill>
          <a:blip r:embed="rId6"/>
          <a:stretch>
            <a:fillRect/>
          </a:stretch>
        </p:blipFill>
        <p:spPr>
          <a:xfrm>
            <a:off x="9552599" y="2833324"/>
            <a:ext cx="267120" cy="242836"/>
          </a:xfrm>
          <a:prstGeom prst="rect">
            <a:avLst/>
          </a:prstGeom>
        </p:spPr>
      </p:pic>
      <p:pic>
        <p:nvPicPr>
          <p:cNvPr id="82" name="Picture 81">
            <a:extLst>
              <a:ext uri="{FF2B5EF4-FFF2-40B4-BE49-F238E27FC236}">
                <a16:creationId xmlns:a16="http://schemas.microsoft.com/office/drawing/2014/main" id="{4A68D458-0B34-3D6E-77FB-C718481189C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28958" y="3881979"/>
            <a:ext cx="3128858" cy="2538814"/>
          </a:xfrm>
          <a:prstGeom prst="rect">
            <a:avLst/>
          </a:prstGeom>
        </p:spPr>
      </p:pic>
      <p:pic>
        <p:nvPicPr>
          <p:cNvPr id="83" name="Picture 82">
            <a:extLst>
              <a:ext uri="{FF2B5EF4-FFF2-40B4-BE49-F238E27FC236}">
                <a16:creationId xmlns:a16="http://schemas.microsoft.com/office/drawing/2014/main" id="{BA8525CF-38AB-AF12-6BCC-70B828D52764}"/>
              </a:ext>
            </a:extLst>
          </p:cNvPr>
          <p:cNvPicPr>
            <a:picLocks noChangeAspect="1"/>
          </p:cNvPicPr>
          <p:nvPr/>
        </p:nvPicPr>
        <p:blipFill>
          <a:blip r:embed="rId10"/>
          <a:stretch>
            <a:fillRect/>
          </a:stretch>
        </p:blipFill>
        <p:spPr>
          <a:xfrm>
            <a:off x="6703468" y="4733980"/>
            <a:ext cx="1343252" cy="1267059"/>
          </a:xfrm>
          <a:prstGeom prst="rect">
            <a:avLst/>
          </a:prstGeom>
        </p:spPr>
      </p:pic>
      <p:pic>
        <p:nvPicPr>
          <p:cNvPr id="84" name="Picture 83">
            <a:extLst>
              <a:ext uri="{FF2B5EF4-FFF2-40B4-BE49-F238E27FC236}">
                <a16:creationId xmlns:a16="http://schemas.microsoft.com/office/drawing/2014/main" id="{11A96DDE-270B-0EB7-C4CD-DE43D5F271CF}"/>
              </a:ext>
            </a:extLst>
          </p:cNvPr>
          <p:cNvPicPr>
            <a:picLocks noChangeAspect="1"/>
          </p:cNvPicPr>
          <p:nvPr/>
        </p:nvPicPr>
        <p:blipFill>
          <a:blip r:embed="rId6"/>
          <a:stretch>
            <a:fillRect/>
          </a:stretch>
        </p:blipFill>
        <p:spPr>
          <a:xfrm>
            <a:off x="6418053" y="5636041"/>
            <a:ext cx="267120" cy="242836"/>
          </a:xfrm>
          <a:prstGeom prst="rect">
            <a:avLst/>
          </a:prstGeom>
        </p:spPr>
      </p:pic>
      <p:pic>
        <p:nvPicPr>
          <p:cNvPr id="86" name="Picture 85">
            <a:extLst>
              <a:ext uri="{FF2B5EF4-FFF2-40B4-BE49-F238E27FC236}">
                <a16:creationId xmlns:a16="http://schemas.microsoft.com/office/drawing/2014/main" id="{A3DA86CC-B614-0024-D36C-C43A6E0AA9A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75694" y="1089467"/>
            <a:ext cx="3035386" cy="2462968"/>
          </a:xfrm>
          <a:prstGeom prst="rect">
            <a:avLst/>
          </a:prstGeom>
        </p:spPr>
      </p:pic>
      <p:pic>
        <p:nvPicPr>
          <p:cNvPr id="87" name="Picture 86">
            <a:extLst>
              <a:ext uri="{FF2B5EF4-FFF2-40B4-BE49-F238E27FC236}">
                <a16:creationId xmlns:a16="http://schemas.microsoft.com/office/drawing/2014/main" id="{8E5F2A77-F083-FA8E-6752-83734057D49F}"/>
              </a:ext>
            </a:extLst>
          </p:cNvPr>
          <p:cNvPicPr>
            <a:picLocks noChangeAspect="1"/>
          </p:cNvPicPr>
          <p:nvPr/>
        </p:nvPicPr>
        <p:blipFill>
          <a:blip r:embed="rId12"/>
          <a:stretch>
            <a:fillRect/>
          </a:stretch>
        </p:blipFill>
        <p:spPr>
          <a:xfrm>
            <a:off x="6712747" y="1955422"/>
            <a:ext cx="1260699" cy="1182516"/>
          </a:xfrm>
          <a:prstGeom prst="rect">
            <a:avLst/>
          </a:prstGeom>
        </p:spPr>
      </p:pic>
      <p:pic>
        <p:nvPicPr>
          <p:cNvPr id="88" name="Picture 87">
            <a:extLst>
              <a:ext uri="{FF2B5EF4-FFF2-40B4-BE49-F238E27FC236}">
                <a16:creationId xmlns:a16="http://schemas.microsoft.com/office/drawing/2014/main" id="{C07105AE-EF4F-21B5-38D8-83C8CBD48639}"/>
              </a:ext>
            </a:extLst>
          </p:cNvPr>
          <p:cNvPicPr>
            <a:picLocks noChangeAspect="1"/>
          </p:cNvPicPr>
          <p:nvPr/>
        </p:nvPicPr>
        <p:blipFill>
          <a:blip r:embed="rId6"/>
          <a:stretch>
            <a:fillRect/>
          </a:stretch>
        </p:blipFill>
        <p:spPr>
          <a:xfrm>
            <a:off x="6445627" y="2834640"/>
            <a:ext cx="267120" cy="242836"/>
          </a:xfrm>
          <a:prstGeom prst="rect">
            <a:avLst/>
          </a:prstGeom>
        </p:spPr>
      </p:pic>
      <p:sp>
        <p:nvSpPr>
          <p:cNvPr id="89" name="TextBox 88">
            <a:extLst>
              <a:ext uri="{FF2B5EF4-FFF2-40B4-BE49-F238E27FC236}">
                <a16:creationId xmlns:a16="http://schemas.microsoft.com/office/drawing/2014/main" id="{CA6C2EB1-E444-D35D-CB54-2ADD66FDFE8A}"/>
              </a:ext>
            </a:extLst>
          </p:cNvPr>
          <p:cNvSpPr txBox="1"/>
          <p:nvPr/>
        </p:nvSpPr>
        <p:spPr>
          <a:xfrm>
            <a:off x="557093" y="1049643"/>
            <a:ext cx="4659754" cy="928459"/>
          </a:xfrm>
          <a:prstGeom prst="rect">
            <a:avLst/>
          </a:prstGeom>
          <a:noFill/>
        </p:spPr>
        <p:txBody>
          <a:bodyPr wrap="square" rtlCol="0">
            <a:spAutoFit/>
          </a:bodyPr>
          <a:lstStyle/>
          <a:p>
            <a:pPr marL="285750" indent="-285750" algn="just">
              <a:spcBef>
                <a:spcPts val="200"/>
              </a:spcBef>
              <a:buFont typeface="Arial" panose="020B0604020202020204" pitchFamily="34" charset="0"/>
              <a:buChar char="•"/>
            </a:pPr>
            <a:r>
              <a:rPr lang="en-US" sz="1700" b="1" dirty="0">
                <a:solidFill>
                  <a:srgbClr val="FF0000"/>
                </a:solidFill>
                <a:latin typeface="Arial" panose="020B0604020202020204" pitchFamily="34" charset="0"/>
                <a:cs typeface="Arial" panose="020B0604020202020204" pitchFamily="34" charset="0"/>
              </a:rPr>
              <a:t>10-30 training configurations</a:t>
            </a:r>
          </a:p>
          <a:p>
            <a:pPr marL="285750" indent="-285750" algn="just">
              <a:spcBef>
                <a:spcPts val="200"/>
              </a:spcBef>
              <a:buFont typeface="Arial" panose="020B0604020202020204" pitchFamily="34" charset="0"/>
              <a:buChar char="•"/>
            </a:pPr>
            <a:r>
              <a:rPr lang="en-US" sz="1700" dirty="0">
                <a:latin typeface="Arial" panose="020B0604020202020204" pitchFamily="34" charset="0"/>
                <a:cs typeface="Arial" panose="020B0604020202020204" pitchFamily="34" charset="0"/>
              </a:rPr>
              <a:t>Linear SNAP </a:t>
            </a:r>
          </a:p>
          <a:p>
            <a:pPr marL="285750" indent="-285750" algn="just">
              <a:spcBef>
                <a:spcPts val="200"/>
              </a:spcBef>
              <a:buFont typeface="Arial" panose="020B0604020202020204" pitchFamily="34" charset="0"/>
              <a:buChar char="•"/>
            </a:pPr>
            <a:r>
              <a:rPr lang="en-US" sz="1700" b="1" dirty="0">
                <a:solidFill>
                  <a:srgbClr val="FF0000"/>
                </a:solidFill>
                <a:latin typeface="Arial" panose="020B0604020202020204" pitchFamily="34" charset="0"/>
                <a:cs typeface="Arial" panose="020B0604020202020204" pitchFamily="34" charset="0"/>
              </a:rPr>
              <a:t>10–100× speed-up </a:t>
            </a:r>
            <a:r>
              <a:rPr lang="en-US" sz="1700" dirty="0">
                <a:latin typeface="Arial" panose="020B0604020202020204" pitchFamily="34" charset="0"/>
                <a:cs typeface="Arial" panose="020B0604020202020204" pitchFamily="34" charset="0"/>
              </a:rPr>
              <a:t>compared to DFT-NEB</a:t>
            </a:r>
          </a:p>
        </p:txBody>
      </p:sp>
      <p:sp>
        <p:nvSpPr>
          <p:cNvPr id="90" name="TextBox 89">
            <a:extLst>
              <a:ext uri="{FF2B5EF4-FFF2-40B4-BE49-F238E27FC236}">
                <a16:creationId xmlns:a16="http://schemas.microsoft.com/office/drawing/2014/main" id="{0E8AB8D5-B1AB-7B2A-4B02-383F74B8C09D}"/>
              </a:ext>
            </a:extLst>
          </p:cNvPr>
          <p:cNvSpPr txBox="1"/>
          <p:nvPr/>
        </p:nvSpPr>
        <p:spPr>
          <a:xfrm>
            <a:off x="9018737" y="829817"/>
            <a:ext cx="3042821"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Li</a:t>
            </a:r>
            <a:r>
              <a:rPr lang="en-US" sz="1400" b="1" baseline="-25000" dirty="0">
                <a:latin typeface="Arial" panose="020B0604020202020204" pitchFamily="34" charset="0"/>
                <a:cs typeface="Arial" panose="020B0604020202020204" pitchFamily="34" charset="0"/>
              </a:rPr>
              <a:t>3</a:t>
            </a:r>
            <a:r>
              <a:rPr lang="en-US" sz="1400" b="1" dirty="0">
                <a:latin typeface="Arial" panose="020B0604020202020204" pitchFamily="34" charset="0"/>
                <a:cs typeface="Arial" panose="020B0604020202020204" pitchFamily="34" charset="0"/>
              </a:rPr>
              <a:t>Mg, Fm-3m, |</a:t>
            </a:r>
            <a:r>
              <a:rPr lang="el-GR" sz="1400" b="1" dirty="0">
                <a:latin typeface="Arial" panose="020B0604020202020204" pitchFamily="34" charset="0"/>
                <a:cs typeface="Arial" panose="020B0604020202020204" pitchFamily="34" charset="0"/>
              </a:rPr>
              <a:t>Δ</a:t>
            </a:r>
            <a:r>
              <a:rPr lang="en-US" sz="1400" b="1" dirty="0">
                <a:latin typeface="Arial" panose="020B0604020202020204" pitchFamily="34" charset="0"/>
                <a:cs typeface="Arial" panose="020B0604020202020204" pitchFamily="34" charset="0"/>
              </a:rPr>
              <a:t>E</a:t>
            </a:r>
            <a:r>
              <a:rPr lang="en-US" sz="1400" b="1" baseline="-25000" dirty="0">
                <a:latin typeface="Arial" panose="020B0604020202020204" pitchFamily="34" charset="0"/>
                <a:cs typeface="Arial" panose="020B0604020202020204" pitchFamily="34" charset="0"/>
              </a:rPr>
              <a:t>m</a:t>
            </a:r>
            <a:r>
              <a:rPr lang="en-US" sz="1400" b="1" dirty="0">
                <a:latin typeface="Arial" panose="020B0604020202020204" pitchFamily="34" charset="0"/>
                <a:cs typeface="Arial" panose="020B0604020202020204" pitchFamily="34" charset="0"/>
              </a:rPr>
              <a:t>|=1.29×10</a:t>
            </a:r>
            <a:r>
              <a:rPr lang="en-US" sz="1400" b="1" baseline="30000" dirty="0">
                <a:latin typeface="Arial" panose="020B0604020202020204" pitchFamily="34" charset="0"/>
                <a:cs typeface="Arial" panose="020B0604020202020204" pitchFamily="34" charset="0"/>
              </a:rPr>
              <a:t>-3</a:t>
            </a:r>
            <a:r>
              <a:rPr lang="en-US" sz="1400" b="1" dirty="0">
                <a:latin typeface="Arial" panose="020B0604020202020204" pitchFamily="34" charset="0"/>
                <a:cs typeface="Arial" panose="020B0604020202020204" pitchFamily="34" charset="0"/>
              </a:rPr>
              <a:t> eV</a:t>
            </a:r>
          </a:p>
        </p:txBody>
      </p:sp>
      <p:sp>
        <p:nvSpPr>
          <p:cNvPr id="91" name="TextBox 90">
            <a:extLst>
              <a:ext uri="{FF2B5EF4-FFF2-40B4-BE49-F238E27FC236}">
                <a16:creationId xmlns:a16="http://schemas.microsoft.com/office/drawing/2014/main" id="{E0048CFF-CF51-247C-B72E-3EA8B14E7CCC}"/>
              </a:ext>
            </a:extLst>
          </p:cNvPr>
          <p:cNvSpPr txBox="1"/>
          <p:nvPr/>
        </p:nvSpPr>
        <p:spPr>
          <a:xfrm>
            <a:off x="5900453" y="836907"/>
            <a:ext cx="2707793"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Li, Im-3m, |</a:t>
            </a:r>
            <a:r>
              <a:rPr lang="el-GR" sz="1400" b="1" dirty="0">
                <a:latin typeface="Arial" panose="020B0604020202020204" pitchFamily="34" charset="0"/>
                <a:cs typeface="Arial" panose="020B0604020202020204" pitchFamily="34" charset="0"/>
              </a:rPr>
              <a:t>Δ</a:t>
            </a:r>
            <a:r>
              <a:rPr lang="en-US" sz="1400" b="1" dirty="0">
                <a:latin typeface="Arial" panose="020B0604020202020204" pitchFamily="34" charset="0"/>
                <a:cs typeface="Arial" panose="020B0604020202020204" pitchFamily="34" charset="0"/>
              </a:rPr>
              <a:t>E</a:t>
            </a:r>
            <a:r>
              <a:rPr lang="en-US" sz="1400" b="1" baseline="-25000" dirty="0">
                <a:latin typeface="Arial" panose="020B0604020202020204" pitchFamily="34" charset="0"/>
                <a:cs typeface="Arial" panose="020B0604020202020204" pitchFamily="34" charset="0"/>
              </a:rPr>
              <a:t>m</a:t>
            </a:r>
            <a:r>
              <a:rPr lang="en-US" sz="1400" b="1" dirty="0">
                <a:latin typeface="Arial" panose="020B0604020202020204" pitchFamily="34" charset="0"/>
                <a:cs typeface="Arial" panose="020B0604020202020204" pitchFamily="34" charset="0"/>
              </a:rPr>
              <a:t>|= 8.17×10</a:t>
            </a:r>
            <a:r>
              <a:rPr lang="en-US" sz="1400" b="1" baseline="30000" dirty="0">
                <a:latin typeface="Arial" panose="020B0604020202020204" pitchFamily="34" charset="0"/>
                <a:cs typeface="Arial" panose="020B0604020202020204" pitchFamily="34" charset="0"/>
              </a:rPr>
              <a:t>-4</a:t>
            </a:r>
            <a:r>
              <a:rPr lang="en-US" sz="1400" b="1" dirty="0">
                <a:latin typeface="Arial" panose="020B0604020202020204" pitchFamily="34" charset="0"/>
                <a:cs typeface="Arial" panose="020B0604020202020204" pitchFamily="34" charset="0"/>
              </a:rPr>
              <a:t> eV</a:t>
            </a:r>
          </a:p>
        </p:txBody>
      </p:sp>
      <p:sp>
        <p:nvSpPr>
          <p:cNvPr id="92" name="TextBox 91">
            <a:extLst>
              <a:ext uri="{FF2B5EF4-FFF2-40B4-BE49-F238E27FC236}">
                <a16:creationId xmlns:a16="http://schemas.microsoft.com/office/drawing/2014/main" id="{F170F0F3-85DD-D1E8-57C4-818D10C76A19}"/>
              </a:ext>
            </a:extLst>
          </p:cNvPr>
          <p:cNvSpPr txBox="1"/>
          <p:nvPr/>
        </p:nvSpPr>
        <p:spPr>
          <a:xfrm>
            <a:off x="5861179" y="3591459"/>
            <a:ext cx="2933816" cy="307777"/>
          </a:xfrm>
          <a:prstGeom prst="rect">
            <a:avLst/>
          </a:prstGeom>
          <a:noFill/>
        </p:spPr>
        <p:txBody>
          <a:bodyPr wrap="none" rtlCol="0">
            <a:spAutoFit/>
          </a:bodyPr>
          <a:lstStyle/>
          <a:p>
            <a:r>
              <a:rPr lang="en-US" sz="1400" b="1" dirty="0" err="1">
                <a:latin typeface="Arial" panose="020B0604020202020204" pitchFamily="34" charset="0"/>
                <a:cs typeface="Arial" panose="020B0604020202020204" pitchFamily="34" charset="0"/>
              </a:rPr>
              <a:t>LiZn</a:t>
            </a:r>
            <a:r>
              <a:rPr lang="en-US" sz="1400" b="1" dirty="0">
                <a:latin typeface="Arial" panose="020B0604020202020204" pitchFamily="34" charset="0"/>
                <a:cs typeface="Arial" panose="020B0604020202020204" pitchFamily="34" charset="0"/>
              </a:rPr>
              <a:t>, Fd-3m, |</a:t>
            </a:r>
            <a:r>
              <a:rPr lang="el-GR" sz="1400" b="1" dirty="0">
                <a:latin typeface="Arial" panose="020B0604020202020204" pitchFamily="34" charset="0"/>
                <a:cs typeface="Arial" panose="020B0604020202020204" pitchFamily="34" charset="0"/>
              </a:rPr>
              <a:t>Δ</a:t>
            </a:r>
            <a:r>
              <a:rPr lang="en-US" sz="1400" b="1" dirty="0">
                <a:latin typeface="Arial" panose="020B0604020202020204" pitchFamily="34" charset="0"/>
                <a:cs typeface="Arial" panose="020B0604020202020204" pitchFamily="34" charset="0"/>
              </a:rPr>
              <a:t>E</a:t>
            </a:r>
            <a:r>
              <a:rPr lang="en-US" sz="1400" b="1" baseline="-25000" dirty="0">
                <a:latin typeface="Arial" panose="020B0604020202020204" pitchFamily="34" charset="0"/>
                <a:cs typeface="Arial" panose="020B0604020202020204" pitchFamily="34" charset="0"/>
              </a:rPr>
              <a:t>m</a:t>
            </a:r>
            <a:r>
              <a:rPr lang="en-US" sz="1400" b="1" dirty="0">
                <a:latin typeface="Arial" panose="020B0604020202020204" pitchFamily="34" charset="0"/>
                <a:cs typeface="Arial" panose="020B0604020202020204" pitchFamily="34" charset="0"/>
              </a:rPr>
              <a:t>|= 1.34×10</a:t>
            </a:r>
            <a:r>
              <a:rPr lang="en-US" sz="1400" b="1" baseline="30000" dirty="0">
                <a:latin typeface="Arial" panose="020B0604020202020204" pitchFamily="34" charset="0"/>
                <a:cs typeface="Arial" panose="020B0604020202020204" pitchFamily="34" charset="0"/>
              </a:rPr>
              <a:t>-4</a:t>
            </a:r>
            <a:r>
              <a:rPr lang="en-US" sz="1400" b="1" dirty="0">
                <a:latin typeface="Arial" panose="020B0604020202020204" pitchFamily="34" charset="0"/>
                <a:cs typeface="Arial" panose="020B0604020202020204" pitchFamily="34" charset="0"/>
              </a:rPr>
              <a:t> eV</a:t>
            </a:r>
          </a:p>
        </p:txBody>
      </p:sp>
      <p:sp>
        <p:nvSpPr>
          <p:cNvPr id="93" name="TextBox 92">
            <a:extLst>
              <a:ext uri="{FF2B5EF4-FFF2-40B4-BE49-F238E27FC236}">
                <a16:creationId xmlns:a16="http://schemas.microsoft.com/office/drawing/2014/main" id="{E4DA4564-491E-A1BE-5552-E98BFDB7A0A0}"/>
              </a:ext>
            </a:extLst>
          </p:cNvPr>
          <p:cNvSpPr txBox="1"/>
          <p:nvPr/>
        </p:nvSpPr>
        <p:spPr>
          <a:xfrm>
            <a:off x="9124073" y="3583089"/>
            <a:ext cx="3063659"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Li</a:t>
            </a:r>
            <a:r>
              <a:rPr lang="en-US" sz="1400" b="1" baseline="-25000" dirty="0">
                <a:latin typeface="Arial" panose="020B0604020202020204" pitchFamily="34" charset="0"/>
                <a:cs typeface="Arial" panose="020B0604020202020204" pitchFamily="34" charset="0"/>
              </a:rPr>
              <a:t>3</a:t>
            </a:r>
            <a:r>
              <a:rPr lang="en-US" sz="1400" b="1" dirty="0">
                <a:latin typeface="Arial" panose="020B0604020202020204" pitchFamily="34" charset="0"/>
                <a:cs typeface="Arial" panose="020B0604020202020204" pitchFamily="34" charset="0"/>
              </a:rPr>
              <a:t>Sn, Fm-3m, |</a:t>
            </a:r>
            <a:r>
              <a:rPr lang="el-GR" sz="1400" b="1" dirty="0">
                <a:latin typeface="Arial" panose="020B0604020202020204" pitchFamily="34" charset="0"/>
                <a:cs typeface="Arial" panose="020B0604020202020204" pitchFamily="34" charset="0"/>
              </a:rPr>
              <a:t>Δ</a:t>
            </a:r>
            <a:r>
              <a:rPr lang="en-US" sz="1400" b="1" dirty="0">
                <a:latin typeface="Arial" panose="020B0604020202020204" pitchFamily="34" charset="0"/>
                <a:cs typeface="Arial" panose="020B0604020202020204" pitchFamily="34" charset="0"/>
              </a:rPr>
              <a:t>E</a:t>
            </a:r>
            <a:r>
              <a:rPr lang="en-US" sz="1400" b="1" baseline="-25000" dirty="0">
                <a:latin typeface="Arial" panose="020B0604020202020204" pitchFamily="34" charset="0"/>
                <a:cs typeface="Arial" panose="020B0604020202020204" pitchFamily="34" charset="0"/>
              </a:rPr>
              <a:t>m</a:t>
            </a:r>
            <a:r>
              <a:rPr lang="en-US" sz="1400" b="1" dirty="0">
                <a:latin typeface="Arial" panose="020B0604020202020204" pitchFamily="34" charset="0"/>
                <a:cs typeface="Arial" panose="020B0604020202020204" pitchFamily="34" charset="0"/>
              </a:rPr>
              <a:t>|= 2.14×10</a:t>
            </a:r>
            <a:r>
              <a:rPr lang="en-US" sz="1400" b="1" baseline="30000" dirty="0">
                <a:latin typeface="Arial" panose="020B0604020202020204" pitchFamily="34" charset="0"/>
                <a:cs typeface="Arial" panose="020B0604020202020204" pitchFamily="34" charset="0"/>
              </a:rPr>
              <a:t>-3</a:t>
            </a:r>
            <a:r>
              <a:rPr lang="en-US" sz="1400" b="1" dirty="0">
                <a:latin typeface="Arial" panose="020B0604020202020204" pitchFamily="34" charset="0"/>
                <a:cs typeface="Arial" panose="020B0604020202020204" pitchFamily="34" charset="0"/>
              </a:rPr>
              <a:t> eV</a:t>
            </a:r>
          </a:p>
        </p:txBody>
      </p:sp>
    </p:spTree>
    <p:extLst>
      <p:ext uri="{BB962C8B-B14F-4D97-AF65-F5344CB8AC3E}">
        <p14:creationId xmlns:p14="http://schemas.microsoft.com/office/powerpoint/2010/main" val="4213614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6E20AC-F59D-450F-4F6B-CADC47355256}"/>
              </a:ext>
            </a:extLst>
          </p:cNvPr>
          <p:cNvSpPr txBox="1"/>
          <p:nvPr/>
        </p:nvSpPr>
        <p:spPr>
          <a:xfrm>
            <a:off x="0" y="18534"/>
            <a:ext cx="7093609" cy="430887"/>
          </a:xfrm>
          <a:prstGeom prst="rect">
            <a:avLst/>
          </a:prstGeom>
          <a:noFill/>
        </p:spPr>
        <p:txBody>
          <a:bodyPr wrap="none" rtlCol="0">
            <a:spAutoFit/>
          </a:bodyPr>
          <a:lstStyle/>
          <a:p>
            <a:r>
              <a:rPr lang="it-IT" sz="2200" b="1" dirty="0">
                <a:latin typeface="Arial" panose="020B0604020202020204" pitchFamily="34" charset="0"/>
                <a:cs typeface="Arial" panose="020B0604020202020204" pitchFamily="34" charset="0"/>
              </a:rPr>
              <a:t>5. </a:t>
            </a:r>
            <a:r>
              <a:rPr lang="en-US" sz="2200" b="1" dirty="0">
                <a:latin typeface="Arial" panose="020B0604020202020204" pitchFamily="34" charset="0"/>
                <a:cs typeface="Arial" panose="020B0604020202020204" pitchFamily="34" charset="0"/>
              </a:rPr>
              <a:t>Comparative analysis of Li-ion migration barriers</a:t>
            </a:r>
          </a:p>
        </p:txBody>
      </p:sp>
      <p:cxnSp>
        <p:nvCxnSpPr>
          <p:cNvPr id="3" name="Straight Connector 2">
            <a:extLst>
              <a:ext uri="{FF2B5EF4-FFF2-40B4-BE49-F238E27FC236}">
                <a16:creationId xmlns:a16="http://schemas.microsoft.com/office/drawing/2014/main" id="{86B70AF7-5479-6E2F-FAF8-7AB82C19A8D6}"/>
              </a:ext>
            </a:extLst>
          </p:cNvPr>
          <p:cNvCxnSpPr>
            <a:cxnSpLocks/>
          </p:cNvCxnSpPr>
          <p:nvPr/>
        </p:nvCxnSpPr>
        <p:spPr>
          <a:xfrm>
            <a:off x="151471" y="387867"/>
            <a:ext cx="11969415"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 name="TextBox 5">
            <a:extLst>
              <a:ext uri="{FF2B5EF4-FFF2-40B4-BE49-F238E27FC236}">
                <a16:creationId xmlns:a16="http://schemas.microsoft.com/office/drawing/2014/main" id="{3A31E91F-2E2A-5AC2-2D06-578983641CEA}"/>
              </a:ext>
            </a:extLst>
          </p:cNvPr>
          <p:cNvSpPr txBox="1"/>
          <p:nvPr/>
        </p:nvSpPr>
        <p:spPr>
          <a:xfrm>
            <a:off x="216374" y="463283"/>
            <a:ext cx="7378299" cy="400110"/>
          </a:xfrm>
          <a:prstGeom prst="rect">
            <a:avLst/>
          </a:prstGeom>
          <a:noFill/>
        </p:spPr>
        <p:txBody>
          <a:bodyPr wrap="square" rtlCol="0">
            <a:spAutoFit/>
          </a:bodyPr>
          <a:lstStyle/>
          <a:p>
            <a:pPr marL="285730" indent="-285730" algn="just">
              <a:spcBef>
                <a:spcPts val="600"/>
              </a:spcBef>
              <a:buFont typeface="Wingdings" panose="05000000000000000000" pitchFamily="2" charset="2"/>
              <a:buChar char="q"/>
            </a:pPr>
            <a:r>
              <a:rPr lang="en-US" sz="2000" b="1" dirty="0">
                <a:latin typeface="Arial" panose="020B0604020202020204" pitchFamily="34" charset="0"/>
                <a:cs typeface="Arial" panose="020B0604020202020204" pitchFamily="34" charset="0"/>
              </a:rPr>
              <a:t>Convex hull and calculated structures</a:t>
            </a:r>
          </a:p>
        </p:txBody>
      </p:sp>
      <p:sp>
        <p:nvSpPr>
          <p:cNvPr id="7" name="Rectangle 6">
            <a:extLst>
              <a:ext uri="{FF2B5EF4-FFF2-40B4-BE49-F238E27FC236}">
                <a16:creationId xmlns:a16="http://schemas.microsoft.com/office/drawing/2014/main" id="{CA484006-47A5-13F1-2724-0D40D08A2EDE}"/>
              </a:ext>
            </a:extLst>
          </p:cNvPr>
          <p:cNvSpPr/>
          <p:nvPr/>
        </p:nvSpPr>
        <p:spPr>
          <a:xfrm>
            <a:off x="0" y="6550229"/>
            <a:ext cx="12192000" cy="30777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Arial" panose="020B0604020202020204" pitchFamily="34" charset="0"/>
                <a:cs typeface="Arial" panose="020B0604020202020204" pitchFamily="34" charset="0"/>
              </a:rPr>
              <a:t>The Li ion diffusion in Li-M alloys for anode application</a:t>
            </a:r>
          </a:p>
        </p:txBody>
      </p:sp>
      <p:sp>
        <p:nvSpPr>
          <p:cNvPr id="8" name="TextBox 7">
            <a:extLst>
              <a:ext uri="{FF2B5EF4-FFF2-40B4-BE49-F238E27FC236}">
                <a16:creationId xmlns:a16="http://schemas.microsoft.com/office/drawing/2014/main" id="{D11E2F3C-02BF-6A17-A031-602C213BC7A6}"/>
              </a:ext>
            </a:extLst>
          </p:cNvPr>
          <p:cNvSpPr txBox="1"/>
          <p:nvPr/>
        </p:nvSpPr>
        <p:spPr>
          <a:xfrm>
            <a:off x="11010906" y="6551253"/>
            <a:ext cx="1181100"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dirty="0">
                <a:latin typeface="Arial" panose="020B0604020202020204" pitchFamily="34" charset="0"/>
                <a:cs typeface="Arial" panose="020B0604020202020204" pitchFamily="34" charset="0"/>
              </a:rPr>
              <a:t>9</a:t>
            </a:r>
          </a:p>
        </p:txBody>
      </p:sp>
      <p:sp>
        <p:nvSpPr>
          <p:cNvPr id="9" name="Rectangle 8">
            <a:extLst>
              <a:ext uri="{FF2B5EF4-FFF2-40B4-BE49-F238E27FC236}">
                <a16:creationId xmlns:a16="http://schemas.microsoft.com/office/drawing/2014/main" id="{68DCED5D-94F7-4FEE-F37F-DCD860886006}"/>
              </a:ext>
            </a:extLst>
          </p:cNvPr>
          <p:cNvSpPr/>
          <p:nvPr/>
        </p:nvSpPr>
        <p:spPr>
          <a:xfrm>
            <a:off x="6" y="6549196"/>
            <a:ext cx="1308100" cy="30880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300" dirty="0">
                <a:solidFill>
                  <a:schemeClr val="tx1"/>
                </a:solidFill>
                <a:latin typeface="Arial" panose="020B0604020202020204" pitchFamily="34" charset="0"/>
                <a:cs typeface="Arial" panose="020B0604020202020204" pitchFamily="34" charset="0"/>
              </a:rPr>
              <a:t>Hoan Tran-Van</a:t>
            </a:r>
            <a:endParaRPr lang="en-US" sz="13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D785BEFB-F560-4CD7-FF54-F1135425C728}"/>
              </a:ext>
            </a:extLst>
          </p:cNvPr>
          <p:cNvSpPr txBox="1"/>
          <p:nvPr/>
        </p:nvSpPr>
        <p:spPr>
          <a:xfrm>
            <a:off x="4705270" y="1055590"/>
            <a:ext cx="3584616" cy="353943"/>
          </a:xfrm>
          <a:prstGeom prst="rect">
            <a:avLst/>
          </a:prstGeom>
          <a:noFill/>
        </p:spPr>
        <p:txBody>
          <a:bodyPr wrap="square" rtlCol="0">
            <a:spAutoFit/>
          </a:bodyPr>
          <a:lstStyle/>
          <a:p>
            <a:pPr algn="just">
              <a:spcAft>
                <a:spcPts val="600"/>
              </a:spcAft>
            </a:pPr>
            <a:r>
              <a:rPr lang="en-US" sz="1700" i="1" dirty="0">
                <a:latin typeface="Arial" panose="020B0604020202020204" pitchFamily="34" charset="0"/>
                <a:cs typeface="Arial" panose="020B0604020202020204" pitchFamily="34" charset="0"/>
              </a:rPr>
              <a:t>Convex hull of formation energies</a:t>
            </a:r>
            <a:endParaRPr lang="en-US" sz="1700" b="1" i="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CBE9963-9787-72E5-E508-0A308ADD26CF}"/>
              </a:ext>
            </a:extLst>
          </p:cNvPr>
          <p:cNvSpPr txBox="1"/>
          <p:nvPr/>
        </p:nvSpPr>
        <p:spPr>
          <a:xfrm>
            <a:off x="4576138" y="4327535"/>
            <a:ext cx="3999084" cy="338554"/>
          </a:xfrm>
          <a:prstGeom prst="rect">
            <a:avLst/>
          </a:prstGeom>
          <a:noFill/>
        </p:spPr>
        <p:txBody>
          <a:bodyPr wrap="square" rtlCol="0">
            <a:spAutoFit/>
          </a:bodyPr>
          <a:lstStyle/>
          <a:p>
            <a:pPr marL="285730" indent="-285730" algn="just">
              <a:buFont typeface="Wingdings" panose="05000000000000000000" pitchFamily="2" charset="2"/>
              <a:buChar char="Ø"/>
            </a:pPr>
            <a:r>
              <a:rPr lang="en-US" sz="1600" dirty="0" err="1">
                <a:latin typeface="Arial" panose="020B0604020202020204" pitchFamily="34" charset="0"/>
                <a:cs typeface="Arial" panose="020B0604020202020204" pitchFamily="34" charset="0"/>
              </a:rPr>
              <a:t>LiZn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dirty="0">
                <a:latin typeface="Arial" panose="020B0604020202020204" pitchFamily="34" charset="0"/>
                <a:cs typeface="Arial" panose="020B0604020202020204" pitchFamily="34" charset="0"/>
              </a:rPr>
              <a:t> = 0.5): 1 polymorphs</a:t>
            </a:r>
          </a:p>
        </p:txBody>
      </p:sp>
      <p:pic>
        <p:nvPicPr>
          <p:cNvPr id="11" name="Picture 10">
            <a:extLst>
              <a:ext uri="{FF2B5EF4-FFF2-40B4-BE49-F238E27FC236}">
                <a16:creationId xmlns:a16="http://schemas.microsoft.com/office/drawing/2014/main" id="{2E550D57-D06E-24D5-1FD1-34581E3FCB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550" y="1387765"/>
            <a:ext cx="3918856" cy="2902857"/>
          </a:xfrm>
          <a:prstGeom prst="rect">
            <a:avLst/>
          </a:prstGeom>
        </p:spPr>
      </p:pic>
      <p:pic>
        <p:nvPicPr>
          <p:cNvPr id="17" name="Picture 16">
            <a:extLst>
              <a:ext uri="{FF2B5EF4-FFF2-40B4-BE49-F238E27FC236}">
                <a16:creationId xmlns:a16="http://schemas.microsoft.com/office/drawing/2014/main" id="{A9C0D5DB-F57F-FE15-B56B-B4FFC3504B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1985" y="1424841"/>
            <a:ext cx="3904902" cy="2928677"/>
          </a:xfrm>
          <a:prstGeom prst="rect">
            <a:avLst/>
          </a:prstGeom>
        </p:spPr>
      </p:pic>
      <p:sp>
        <p:nvSpPr>
          <p:cNvPr id="18" name="TextBox 17">
            <a:extLst>
              <a:ext uri="{FF2B5EF4-FFF2-40B4-BE49-F238E27FC236}">
                <a16:creationId xmlns:a16="http://schemas.microsoft.com/office/drawing/2014/main" id="{D77864EE-DB94-60BC-D3FF-3EB6505CFE7D}"/>
              </a:ext>
            </a:extLst>
          </p:cNvPr>
          <p:cNvSpPr txBox="1"/>
          <p:nvPr/>
        </p:nvSpPr>
        <p:spPr>
          <a:xfrm>
            <a:off x="6378801" y="3568383"/>
            <a:ext cx="542136" cy="307777"/>
          </a:xfrm>
          <a:prstGeom prst="rect">
            <a:avLst/>
          </a:prstGeom>
          <a:noFill/>
        </p:spPr>
        <p:txBody>
          <a:bodyPr wrap="none" rtlCol="0">
            <a:spAutoFit/>
          </a:bodyPr>
          <a:lstStyle/>
          <a:p>
            <a:r>
              <a:rPr lang="en-US" sz="1400" dirty="0" err="1">
                <a:latin typeface="Times New Roman" panose="02020603050405020304" pitchFamily="18" charset="0"/>
                <a:cs typeface="Times New Roman" panose="02020603050405020304" pitchFamily="18" charset="0"/>
              </a:rPr>
              <a:t>LiZn</a:t>
            </a:r>
            <a:endParaRPr lang="en-US" sz="1400" dirty="0">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D7A3B048-0724-BBA0-E281-FDD7FBE0A834}"/>
              </a:ext>
            </a:extLst>
          </p:cNvPr>
          <p:cNvSpPr txBox="1"/>
          <p:nvPr/>
        </p:nvSpPr>
        <p:spPr>
          <a:xfrm>
            <a:off x="5330660" y="3314641"/>
            <a:ext cx="601447"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LiZn</a:t>
            </a:r>
            <a:r>
              <a:rPr lang="en-US" sz="1400" baseline="-25000" dirty="0">
                <a:latin typeface="Times New Roman" panose="02020603050405020304" pitchFamily="18" charset="0"/>
                <a:cs typeface="Times New Roman" panose="02020603050405020304" pitchFamily="18" charset="0"/>
              </a:rPr>
              <a:t>3</a:t>
            </a:r>
            <a:endParaRPr lang="en-US" sz="1400" dirty="0">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54030151-34EA-FBEF-4FDC-3AFBA67FE1AF}"/>
              </a:ext>
            </a:extLst>
          </p:cNvPr>
          <p:cNvSpPr txBox="1"/>
          <p:nvPr/>
        </p:nvSpPr>
        <p:spPr>
          <a:xfrm>
            <a:off x="577054" y="4299413"/>
            <a:ext cx="3999084" cy="1154162"/>
          </a:xfrm>
          <a:prstGeom prst="rect">
            <a:avLst/>
          </a:prstGeom>
          <a:noFill/>
        </p:spPr>
        <p:txBody>
          <a:bodyPr wrap="square" rtlCol="0">
            <a:spAutoFit/>
          </a:bodyPr>
          <a:lstStyle/>
          <a:p>
            <a:pPr marL="285730" indent="-285730" algn="just">
              <a:spcBef>
                <a:spcPts val="2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LiMg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dirty="0">
                <a:latin typeface="Arial" panose="020B0604020202020204" pitchFamily="34" charset="0"/>
                <a:cs typeface="Arial" panose="020B0604020202020204" pitchFamily="34" charset="0"/>
              </a:rPr>
              <a:t> = 0.5): 6 polymorphs</a:t>
            </a:r>
          </a:p>
          <a:p>
            <a:pPr marL="285730" indent="-285730" algn="just">
              <a:spcBef>
                <a:spcPts val="2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Li</a:t>
            </a:r>
            <a:r>
              <a:rPr lang="en-US" sz="1600" baseline="-25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Mg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dirty="0">
                <a:latin typeface="Arial" panose="020B0604020202020204" pitchFamily="34" charset="0"/>
                <a:cs typeface="Arial" panose="020B0604020202020204" pitchFamily="34" charset="0"/>
              </a:rPr>
              <a:t> = 0.667): 5 polymorphs</a:t>
            </a:r>
          </a:p>
          <a:p>
            <a:pPr marL="285730" indent="-285730" algn="just">
              <a:spcBef>
                <a:spcPts val="2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Li</a:t>
            </a:r>
            <a:r>
              <a:rPr lang="en-US" sz="1600" baseline="-25000" dirty="0">
                <a:latin typeface="Arial" panose="020B0604020202020204" pitchFamily="34" charset="0"/>
                <a:cs typeface="Arial" panose="020B0604020202020204" pitchFamily="34" charset="0"/>
              </a:rPr>
              <a:t>3</a:t>
            </a:r>
            <a:r>
              <a:rPr lang="en-US" sz="1600" dirty="0">
                <a:latin typeface="Arial" panose="020B0604020202020204" pitchFamily="34" charset="0"/>
                <a:cs typeface="Arial" panose="020B0604020202020204" pitchFamily="34" charset="0"/>
              </a:rPr>
              <a:t>Mg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dirty="0">
                <a:latin typeface="Arial" panose="020B0604020202020204" pitchFamily="34" charset="0"/>
                <a:cs typeface="Arial" panose="020B0604020202020204" pitchFamily="34" charset="0"/>
              </a:rPr>
              <a:t> = 075) .: 6 polymorphs</a:t>
            </a:r>
          </a:p>
          <a:p>
            <a:pPr marL="285730" indent="-285730" algn="just">
              <a:spcBef>
                <a:spcPts val="2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Li</a:t>
            </a:r>
            <a:r>
              <a:rPr lang="en-US" sz="1600" baseline="-25000" dirty="0">
                <a:latin typeface="Arial" panose="020B0604020202020204" pitchFamily="34" charset="0"/>
                <a:cs typeface="Arial" panose="020B0604020202020204" pitchFamily="34" charset="0"/>
              </a:rPr>
              <a:t>5</a:t>
            </a:r>
            <a:r>
              <a:rPr lang="en-US" sz="1600" dirty="0">
                <a:latin typeface="Arial" panose="020B0604020202020204" pitchFamily="34" charset="0"/>
                <a:cs typeface="Arial" panose="020B0604020202020204" pitchFamily="34" charset="0"/>
              </a:rPr>
              <a:t>Mg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baseline="-250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 0.833): 5 polymorphs</a:t>
            </a:r>
          </a:p>
        </p:txBody>
      </p:sp>
      <p:pic>
        <p:nvPicPr>
          <p:cNvPr id="22" name="Picture 21">
            <a:extLst>
              <a:ext uri="{FF2B5EF4-FFF2-40B4-BE49-F238E27FC236}">
                <a16:creationId xmlns:a16="http://schemas.microsoft.com/office/drawing/2014/main" id="{550AE1AF-61D0-868C-8133-61B72BD772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63596" y="1464390"/>
            <a:ext cx="3768303" cy="2826227"/>
          </a:xfrm>
          <a:prstGeom prst="rect">
            <a:avLst/>
          </a:prstGeom>
        </p:spPr>
      </p:pic>
      <p:sp>
        <p:nvSpPr>
          <p:cNvPr id="23" name="TextBox 22">
            <a:extLst>
              <a:ext uri="{FF2B5EF4-FFF2-40B4-BE49-F238E27FC236}">
                <a16:creationId xmlns:a16="http://schemas.microsoft.com/office/drawing/2014/main" id="{492AD4BB-4F9D-97F3-F5B8-6736D919C4E7}"/>
              </a:ext>
            </a:extLst>
          </p:cNvPr>
          <p:cNvSpPr txBox="1"/>
          <p:nvPr/>
        </p:nvSpPr>
        <p:spPr>
          <a:xfrm>
            <a:off x="8289886" y="4326511"/>
            <a:ext cx="3999084" cy="1154162"/>
          </a:xfrm>
          <a:prstGeom prst="rect">
            <a:avLst/>
          </a:prstGeom>
          <a:noFill/>
        </p:spPr>
        <p:txBody>
          <a:bodyPr wrap="square" rtlCol="0">
            <a:spAutoFit/>
          </a:bodyPr>
          <a:lstStyle/>
          <a:p>
            <a:pPr marL="285730" indent="-285730" algn="just">
              <a:spcBef>
                <a:spcPts val="2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Li</a:t>
            </a:r>
            <a:r>
              <a:rPr lang="en-US" sz="1600" baseline="-25000" dirty="0">
                <a:latin typeface="Arial" panose="020B0604020202020204" pitchFamily="34" charset="0"/>
                <a:cs typeface="Arial" panose="020B0604020202020204" pitchFamily="34" charset="0"/>
              </a:rPr>
              <a:t>7</a:t>
            </a:r>
            <a:r>
              <a:rPr lang="en-US" sz="1600" dirty="0">
                <a:latin typeface="Arial" panose="020B0604020202020204" pitchFamily="34" charset="0"/>
                <a:cs typeface="Arial" panose="020B0604020202020204" pitchFamily="34" charset="0"/>
              </a:rPr>
              <a:t>Sn</a:t>
            </a:r>
            <a:r>
              <a:rPr lang="en-US" sz="1600" baseline="-25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dirty="0">
                <a:latin typeface="Arial" panose="020B0604020202020204" pitchFamily="34" charset="0"/>
                <a:cs typeface="Arial" panose="020B0604020202020204" pitchFamily="34" charset="0"/>
              </a:rPr>
              <a:t> = 0.778): 1 polymorphs</a:t>
            </a:r>
          </a:p>
          <a:p>
            <a:pPr marL="285730" indent="-285730" algn="just">
              <a:spcBef>
                <a:spcPts val="2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Li</a:t>
            </a:r>
            <a:r>
              <a:rPr lang="en-US" sz="1600" baseline="-25000" dirty="0">
                <a:latin typeface="Arial" panose="020B0604020202020204" pitchFamily="34" charset="0"/>
                <a:cs typeface="Arial" panose="020B0604020202020204" pitchFamily="34" charset="0"/>
              </a:rPr>
              <a:t>3</a:t>
            </a:r>
            <a:r>
              <a:rPr lang="en-US" sz="1600" dirty="0">
                <a:latin typeface="Arial" panose="020B0604020202020204" pitchFamily="34" charset="0"/>
                <a:cs typeface="Arial" panose="020B0604020202020204" pitchFamily="34" charset="0"/>
              </a:rPr>
              <a:t>Sn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dirty="0">
                <a:latin typeface="Arial" panose="020B0604020202020204" pitchFamily="34" charset="0"/>
                <a:cs typeface="Arial" panose="020B0604020202020204" pitchFamily="34" charset="0"/>
              </a:rPr>
              <a:t> = 0.75): 1 polymorphs</a:t>
            </a:r>
          </a:p>
          <a:p>
            <a:pPr marL="285730" indent="-285730" algn="just">
              <a:spcBef>
                <a:spcPts val="2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Li</a:t>
            </a:r>
            <a:r>
              <a:rPr lang="en-US" sz="1600" baseline="-25000" dirty="0">
                <a:latin typeface="Arial" panose="020B0604020202020204" pitchFamily="34" charset="0"/>
                <a:cs typeface="Arial" panose="020B0604020202020204" pitchFamily="34" charset="0"/>
              </a:rPr>
              <a:t>5</a:t>
            </a:r>
            <a:r>
              <a:rPr lang="en-US" sz="1600" dirty="0">
                <a:latin typeface="Arial" panose="020B0604020202020204" pitchFamily="34" charset="0"/>
                <a:cs typeface="Arial" panose="020B0604020202020204" pitchFamily="34" charset="0"/>
              </a:rPr>
              <a:t>Sn</a:t>
            </a:r>
            <a:r>
              <a:rPr lang="en-US" sz="1600" baseline="-25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dirty="0">
                <a:latin typeface="Arial" panose="020B0604020202020204" pitchFamily="34" charset="0"/>
                <a:cs typeface="Arial" panose="020B0604020202020204" pitchFamily="34" charset="0"/>
              </a:rPr>
              <a:t> = 0.714): 1 polymorphs</a:t>
            </a:r>
          </a:p>
          <a:p>
            <a:pPr marL="285730" indent="-285730" algn="just">
              <a:spcBef>
                <a:spcPts val="200"/>
              </a:spcBef>
              <a:buFont typeface="Wingdings" panose="05000000000000000000" pitchFamily="2" charset="2"/>
              <a:buChar char="Ø"/>
            </a:pPr>
            <a:r>
              <a:rPr lang="en-US" sz="1600" dirty="0" err="1">
                <a:latin typeface="Arial" panose="020B0604020202020204" pitchFamily="34" charset="0"/>
                <a:cs typeface="Arial" panose="020B0604020202020204" pitchFamily="34" charset="0"/>
              </a:rPr>
              <a:t>LiSn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x</a:t>
            </a:r>
            <a:r>
              <a:rPr lang="en-US" sz="1600" baseline="-25000" dirty="0" err="1">
                <a:latin typeface="Arial" panose="020B0604020202020204" pitchFamily="34" charset="0"/>
                <a:cs typeface="Arial" panose="020B0604020202020204" pitchFamily="34" charset="0"/>
              </a:rPr>
              <a:t>Li</a:t>
            </a:r>
            <a:r>
              <a:rPr lang="en-US" sz="1600" dirty="0">
                <a:latin typeface="Arial" panose="020B0604020202020204" pitchFamily="34" charset="0"/>
                <a:cs typeface="Arial" panose="020B0604020202020204" pitchFamily="34" charset="0"/>
              </a:rPr>
              <a:t> = 0.5): 2 polymorphs</a:t>
            </a:r>
          </a:p>
        </p:txBody>
      </p:sp>
      <p:sp>
        <p:nvSpPr>
          <p:cNvPr id="24" name="TextBox 23">
            <a:extLst>
              <a:ext uri="{FF2B5EF4-FFF2-40B4-BE49-F238E27FC236}">
                <a16:creationId xmlns:a16="http://schemas.microsoft.com/office/drawing/2014/main" id="{3807ADA5-A43E-9B7E-FDE7-F2477B3A7D83}"/>
              </a:ext>
            </a:extLst>
          </p:cNvPr>
          <p:cNvSpPr txBox="1"/>
          <p:nvPr/>
        </p:nvSpPr>
        <p:spPr>
          <a:xfrm>
            <a:off x="7594673" y="1700311"/>
            <a:ext cx="343364"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Li</a:t>
            </a:r>
          </a:p>
        </p:txBody>
      </p:sp>
      <p:sp>
        <p:nvSpPr>
          <p:cNvPr id="25" name="TextBox 24">
            <a:extLst>
              <a:ext uri="{FF2B5EF4-FFF2-40B4-BE49-F238E27FC236}">
                <a16:creationId xmlns:a16="http://schemas.microsoft.com/office/drawing/2014/main" id="{4B344F00-2802-7DEE-B6CD-D732434B6BF9}"/>
              </a:ext>
            </a:extLst>
          </p:cNvPr>
          <p:cNvSpPr txBox="1"/>
          <p:nvPr/>
        </p:nvSpPr>
        <p:spPr>
          <a:xfrm>
            <a:off x="4792860" y="1727148"/>
            <a:ext cx="393056"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Zn</a:t>
            </a:r>
          </a:p>
        </p:txBody>
      </p:sp>
      <p:sp>
        <p:nvSpPr>
          <p:cNvPr id="26" name="TextBox 25">
            <a:extLst>
              <a:ext uri="{FF2B5EF4-FFF2-40B4-BE49-F238E27FC236}">
                <a16:creationId xmlns:a16="http://schemas.microsoft.com/office/drawing/2014/main" id="{7C73A795-E942-832B-C28F-78FA7DD87033}"/>
              </a:ext>
            </a:extLst>
          </p:cNvPr>
          <p:cNvSpPr txBox="1"/>
          <p:nvPr/>
        </p:nvSpPr>
        <p:spPr>
          <a:xfrm>
            <a:off x="11461648" y="1736869"/>
            <a:ext cx="343364"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Li</a:t>
            </a:r>
          </a:p>
        </p:txBody>
      </p:sp>
      <p:sp>
        <p:nvSpPr>
          <p:cNvPr id="27" name="TextBox 26">
            <a:extLst>
              <a:ext uri="{FF2B5EF4-FFF2-40B4-BE49-F238E27FC236}">
                <a16:creationId xmlns:a16="http://schemas.microsoft.com/office/drawing/2014/main" id="{32C719DB-F447-24BD-CD90-9847ECECC6F5}"/>
              </a:ext>
            </a:extLst>
          </p:cNvPr>
          <p:cNvSpPr txBox="1"/>
          <p:nvPr/>
        </p:nvSpPr>
        <p:spPr>
          <a:xfrm>
            <a:off x="8623348" y="1700311"/>
            <a:ext cx="373820"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Sn</a:t>
            </a:r>
          </a:p>
        </p:txBody>
      </p:sp>
      <p:sp>
        <p:nvSpPr>
          <p:cNvPr id="28" name="TextBox 27">
            <a:extLst>
              <a:ext uri="{FF2B5EF4-FFF2-40B4-BE49-F238E27FC236}">
                <a16:creationId xmlns:a16="http://schemas.microsoft.com/office/drawing/2014/main" id="{1072D913-17AE-DA61-B484-3FE32FEEDFFB}"/>
              </a:ext>
            </a:extLst>
          </p:cNvPr>
          <p:cNvSpPr txBox="1"/>
          <p:nvPr/>
        </p:nvSpPr>
        <p:spPr>
          <a:xfrm>
            <a:off x="9190827" y="2581402"/>
            <a:ext cx="611065"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LiSn</a:t>
            </a:r>
            <a:r>
              <a:rPr lang="en-US" sz="1400" baseline="-25000" dirty="0">
                <a:latin typeface="Times New Roman" panose="02020603050405020304" pitchFamily="18" charset="0"/>
                <a:cs typeface="Times New Roman" panose="02020603050405020304" pitchFamily="18" charset="0"/>
              </a:rPr>
              <a:t>3</a:t>
            </a:r>
            <a:endParaRPr lang="en-US" sz="1400" dirty="0">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97273F56-4F0C-6FDA-349E-57CD7579CC3B}"/>
              </a:ext>
            </a:extLst>
          </p:cNvPr>
          <p:cNvSpPr txBox="1"/>
          <p:nvPr/>
        </p:nvSpPr>
        <p:spPr>
          <a:xfrm>
            <a:off x="9719147" y="3248430"/>
            <a:ext cx="543739" cy="307777"/>
          </a:xfrm>
          <a:prstGeom prst="rect">
            <a:avLst/>
          </a:prstGeom>
          <a:noFill/>
        </p:spPr>
        <p:txBody>
          <a:bodyPr wrap="none" rtlCol="0">
            <a:spAutoFit/>
          </a:bodyPr>
          <a:lstStyle/>
          <a:p>
            <a:r>
              <a:rPr lang="en-US" sz="1400" dirty="0" err="1">
                <a:latin typeface="Times New Roman" panose="02020603050405020304" pitchFamily="18" charset="0"/>
                <a:cs typeface="Times New Roman" panose="02020603050405020304" pitchFamily="18" charset="0"/>
              </a:rPr>
              <a:t>LiSn</a:t>
            </a:r>
            <a:endParaRPr lang="en-US" sz="1400" dirty="0">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FEEF3B93-CE42-D867-E2C7-52A577A4B8F4}"/>
              </a:ext>
            </a:extLst>
          </p:cNvPr>
          <p:cNvSpPr txBox="1"/>
          <p:nvPr/>
        </p:nvSpPr>
        <p:spPr>
          <a:xfrm>
            <a:off x="10222617" y="3568383"/>
            <a:ext cx="638316"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Li</a:t>
            </a:r>
            <a:r>
              <a:rPr lang="en-US" sz="1200" baseline="-25000" dirty="0">
                <a:latin typeface="Times New Roman" panose="02020603050405020304" pitchFamily="18" charset="0"/>
                <a:cs typeface="Times New Roman" panose="02020603050405020304" pitchFamily="18" charset="0"/>
              </a:rPr>
              <a:t>13</a:t>
            </a:r>
            <a:r>
              <a:rPr lang="en-US" sz="1200" dirty="0">
                <a:latin typeface="Times New Roman" panose="02020603050405020304" pitchFamily="18" charset="0"/>
                <a:cs typeface="Times New Roman" panose="02020603050405020304" pitchFamily="18" charset="0"/>
              </a:rPr>
              <a:t>Sn</a:t>
            </a:r>
            <a:r>
              <a:rPr lang="en-US" sz="1200" baseline="-25000" dirty="0">
                <a:latin typeface="Times New Roman" panose="02020603050405020304" pitchFamily="18" charset="0"/>
                <a:cs typeface="Times New Roman" panose="02020603050405020304" pitchFamily="18" charset="0"/>
              </a:rPr>
              <a:t>5</a:t>
            </a:r>
            <a:endParaRPr lang="en-US" sz="1200" dirty="0">
              <a:latin typeface="Times New Roman" panose="02020603050405020304" pitchFamily="18" charset="0"/>
              <a:cs typeface="Times New Roman" panose="02020603050405020304" pitchFamily="18" charset="0"/>
            </a:endParaRPr>
          </a:p>
        </p:txBody>
      </p:sp>
      <p:sp>
        <p:nvSpPr>
          <p:cNvPr id="32" name="TextBox 31">
            <a:extLst>
              <a:ext uri="{FF2B5EF4-FFF2-40B4-BE49-F238E27FC236}">
                <a16:creationId xmlns:a16="http://schemas.microsoft.com/office/drawing/2014/main" id="{032B5F5B-3DFB-10A5-7AA5-C1200A554292}"/>
              </a:ext>
            </a:extLst>
          </p:cNvPr>
          <p:cNvSpPr txBox="1"/>
          <p:nvPr/>
        </p:nvSpPr>
        <p:spPr>
          <a:xfrm>
            <a:off x="10862484" y="3543623"/>
            <a:ext cx="548548"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Li</a:t>
            </a:r>
            <a:r>
              <a:rPr lang="en-US" sz="1200" baseline="-25000" dirty="0">
                <a:latin typeface="Times New Roman" panose="02020603050405020304" pitchFamily="18" charset="0"/>
                <a:cs typeface="Times New Roman" panose="02020603050405020304" pitchFamily="18" charset="0"/>
              </a:rPr>
              <a:t>3</a:t>
            </a:r>
            <a:r>
              <a:rPr lang="en-US" sz="1200" dirty="0">
                <a:latin typeface="Times New Roman" panose="02020603050405020304" pitchFamily="18" charset="0"/>
                <a:cs typeface="Times New Roman" panose="02020603050405020304" pitchFamily="18" charset="0"/>
              </a:rPr>
              <a:t>Sn</a:t>
            </a:r>
          </a:p>
        </p:txBody>
      </p:sp>
      <p:sp>
        <p:nvSpPr>
          <p:cNvPr id="33" name="TextBox 32">
            <a:extLst>
              <a:ext uri="{FF2B5EF4-FFF2-40B4-BE49-F238E27FC236}">
                <a16:creationId xmlns:a16="http://schemas.microsoft.com/office/drawing/2014/main" id="{11F422EB-E154-D2A7-1988-57B21DE55CE2}"/>
              </a:ext>
            </a:extLst>
          </p:cNvPr>
          <p:cNvSpPr txBox="1"/>
          <p:nvPr/>
        </p:nvSpPr>
        <p:spPr>
          <a:xfrm>
            <a:off x="10984371" y="3401626"/>
            <a:ext cx="606256"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Li</a:t>
            </a:r>
            <a:r>
              <a:rPr lang="en-US" sz="1200" baseline="-25000" dirty="0">
                <a:latin typeface="Times New Roman" panose="02020603050405020304" pitchFamily="18" charset="0"/>
                <a:cs typeface="Times New Roman" panose="02020603050405020304" pitchFamily="18" charset="0"/>
              </a:rPr>
              <a:t>7</a:t>
            </a:r>
            <a:r>
              <a:rPr lang="en-US" sz="1200" dirty="0">
                <a:latin typeface="Times New Roman" panose="02020603050405020304" pitchFamily="18" charset="0"/>
                <a:cs typeface="Times New Roman" panose="02020603050405020304" pitchFamily="18" charset="0"/>
              </a:rPr>
              <a:t>Sn</a:t>
            </a:r>
            <a:r>
              <a:rPr lang="en-US" sz="1200" baseline="-25000" dirty="0">
                <a:latin typeface="Times New Roman" panose="02020603050405020304" pitchFamily="18" charset="0"/>
                <a:cs typeface="Times New Roman" panose="02020603050405020304" pitchFamily="18" charset="0"/>
              </a:rPr>
              <a:t>2</a:t>
            </a:r>
            <a:endParaRPr lang="en-US" sz="1200" dirty="0">
              <a:latin typeface="Times New Roman" panose="02020603050405020304" pitchFamily="18" charset="0"/>
              <a:cs typeface="Times New Roman" panose="02020603050405020304" pitchFamily="18" charset="0"/>
            </a:endParaRPr>
          </a:p>
        </p:txBody>
      </p:sp>
      <p:sp>
        <p:nvSpPr>
          <p:cNvPr id="34" name="TextBox 33">
            <a:extLst>
              <a:ext uri="{FF2B5EF4-FFF2-40B4-BE49-F238E27FC236}">
                <a16:creationId xmlns:a16="http://schemas.microsoft.com/office/drawing/2014/main" id="{357F4CDD-687D-B471-45A7-C5C972C1C6B6}"/>
              </a:ext>
            </a:extLst>
          </p:cNvPr>
          <p:cNvSpPr txBox="1"/>
          <p:nvPr/>
        </p:nvSpPr>
        <p:spPr>
          <a:xfrm>
            <a:off x="11041080" y="3223296"/>
            <a:ext cx="638316"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Li</a:t>
            </a:r>
            <a:r>
              <a:rPr lang="en-US" sz="1200" baseline="-25000" dirty="0">
                <a:latin typeface="Times New Roman" panose="02020603050405020304" pitchFamily="18" charset="0"/>
                <a:cs typeface="Times New Roman" panose="02020603050405020304" pitchFamily="18" charset="0"/>
              </a:rPr>
              <a:t>17</a:t>
            </a:r>
            <a:r>
              <a:rPr lang="en-US" sz="1200" dirty="0">
                <a:latin typeface="Times New Roman" panose="02020603050405020304" pitchFamily="18" charset="0"/>
                <a:cs typeface="Times New Roman" panose="02020603050405020304" pitchFamily="18" charset="0"/>
              </a:rPr>
              <a:t>Sn</a:t>
            </a:r>
            <a:r>
              <a:rPr lang="en-US" sz="1200" baseline="-25000" dirty="0">
                <a:latin typeface="Times New Roman" panose="02020603050405020304" pitchFamily="18" charset="0"/>
                <a:cs typeface="Times New Roman" panose="02020603050405020304" pitchFamily="18" charset="0"/>
              </a:rPr>
              <a:t>4</a:t>
            </a:r>
            <a:endParaRPr lang="en-US" sz="1200" dirty="0">
              <a:latin typeface="Times New Roman" panose="02020603050405020304" pitchFamily="18" charset="0"/>
              <a:cs typeface="Times New Roman" panose="02020603050405020304" pitchFamily="18" charset="0"/>
            </a:endParaRPr>
          </a:p>
        </p:txBody>
      </p:sp>
      <p:sp>
        <p:nvSpPr>
          <p:cNvPr id="35" name="Arrow: Down 34">
            <a:extLst>
              <a:ext uri="{FF2B5EF4-FFF2-40B4-BE49-F238E27FC236}">
                <a16:creationId xmlns:a16="http://schemas.microsoft.com/office/drawing/2014/main" id="{B2C3FCBE-8E6F-D9C8-ECFA-81EBB6E1179E}"/>
              </a:ext>
            </a:extLst>
          </p:cNvPr>
          <p:cNvSpPr/>
          <p:nvPr/>
        </p:nvSpPr>
        <p:spPr>
          <a:xfrm>
            <a:off x="2030930" y="5480731"/>
            <a:ext cx="356135" cy="30777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CEF3FC58-975E-50BC-1893-791B7343B084}"/>
              </a:ext>
            </a:extLst>
          </p:cNvPr>
          <p:cNvSpPr txBox="1"/>
          <p:nvPr/>
        </p:nvSpPr>
        <p:spPr>
          <a:xfrm>
            <a:off x="1082534" y="5813667"/>
            <a:ext cx="3493604"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Near-degenerate structures</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Boltzmann-weighted average</a:t>
            </a:r>
          </a:p>
        </p:txBody>
      </p:sp>
    </p:spTree>
    <p:extLst>
      <p:ext uri="{BB962C8B-B14F-4D97-AF65-F5344CB8AC3E}">
        <p14:creationId xmlns:p14="http://schemas.microsoft.com/office/powerpoint/2010/main" val="34490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166859</TotalTime>
  <Words>1776</Words>
  <Application>Microsoft Office PowerPoint</Application>
  <PresentationFormat>Widescreen</PresentationFormat>
  <Paragraphs>281</Paragraphs>
  <Slides>15</Slides>
  <Notes>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3" baseType="lpstr">
      <vt:lpstr>Arial</vt:lpstr>
      <vt:lpstr>Calibri</vt:lpstr>
      <vt:lpstr>Calibri Light</vt:lpstr>
      <vt:lpstr>Helvetica</vt:lpstr>
      <vt:lpstr>Times New Roman</vt:lpstr>
      <vt:lpstr>Wingdings</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Hoan Tran</dc:creator>
  <cp:lastModifiedBy>Hoan Tran</cp:lastModifiedBy>
  <cp:revision>3289</cp:revision>
  <dcterms:created xsi:type="dcterms:W3CDTF">2025-01-20T22:50:20Z</dcterms:created>
  <dcterms:modified xsi:type="dcterms:W3CDTF">2026-06-23T05:05:59Z</dcterms:modified>
</cp:coreProperties>
</file>