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44"/>
  </p:notesMasterIdLst>
  <p:sldIdLst>
    <p:sldId id="256" r:id="rId3"/>
    <p:sldId id="257" r:id="rId4"/>
    <p:sldId id="258" r:id="rId5"/>
    <p:sldId id="298" r:id="rId6"/>
    <p:sldId id="260" r:id="rId7"/>
    <p:sldId id="303" r:id="rId8"/>
    <p:sldId id="261" r:id="rId9"/>
    <p:sldId id="304" r:id="rId10"/>
    <p:sldId id="305" r:id="rId11"/>
    <p:sldId id="306" r:id="rId12"/>
    <p:sldId id="312" r:id="rId13"/>
    <p:sldId id="275" r:id="rId14"/>
    <p:sldId id="307" r:id="rId15"/>
    <p:sldId id="308" r:id="rId16"/>
    <p:sldId id="292" r:id="rId17"/>
    <p:sldId id="280" r:id="rId18"/>
    <p:sldId id="281" r:id="rId19"/>
    <p:sldId id="310" r:id="rId20"/>
    <p:sldId id="282" r:id="rId21"/>
    <p:sldId id="299" r:id="rId22"/>
    <p:sldId id="316" r:id="rId23"/>
    <p:sldId id="263" r:id="rId24"/>
    <p:sldId id="284" r:id="rId25"/>
    <p:sldId id="262" r:id="rId26"/>
    <p:sldId id="265" r:id="rId27"/>
    <p:sldId id="266" r:id="rId28"/>
    <p:sldId id="268" r:id="rId29"/>
    <p:sldId id="270" r:id="rId30"/>
    <p:sldId id="271" r:id="rId31"/>
    <p:sldId id="272" r:id="rId32"/>
    <p:sldId id="273" r:id="rId33"/>
    <p:sldId id="274" r:id="rId34"/>
    <p:sldId id="313" r:id="rId35"/>
    <p:sldId id="315" r:id="rId36"/>
    <p:sldId id="278" r:id="rId37"/>
    <p:sldId id="314" r:id="rId38"/>
    <p:sldId id="294" r:id="rId39"/>
    <p:sldId id="285" r:id="rId40"/>
    <p:sldId id="286" r:id="rId41"/>
    <p:sldId id="290" r:id="rId42"/>
    <p:sldId id="317"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E7EA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878" autoAdjust="0"/>
    <p:restoredTop sz="95033" autoAdjust="0"/>
  </p:normalViewPr>
  <p:slideViewPr>
    <p:cSldViewPr snapToGrid="0">
      <p:cViewPr varScale="1">
        <p:scale>
          <a:sx n="78" d="100"/>
          <a:sy n="78" d="100"/>
        </p:scale>
        <p:origin x="106"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2" name="PlaceHolder 1"/>
          <p:cNvSpPr>
            <a:spLocks noGrp="1" noRot="1" noChangeAspect="1"/>
          </p:cNvSpPr>
          <p:nvPr>
            <p:ph type="sldImg"/>
          </p:nvPr>
        </p:nvSpPr>
        <p:spPr>
          <a:xfrm>
            <a:off x="0" y="764280"/>
            <a:ext cx="0" cy="0"/>
          </a:xfrm>
          <a:prstGeom prst="rect">
            <a:avLst/>
          </a:prstGeom>
          <a:noFill/>
          <a:ln w="0">
            <a:noFill/>
          </a:ln>
        </p:spPr>
        <p:txBody>
          <a:bodyPr lIns="0" tIns="0" rIns="0" bIns="0" anchor="ctr">
            <a:noAutofit/>
          </a:bodyPr>
          <a:lstStyle/>
          <a:p>
            <a:pPr algn="ctr"/>
            <a:r>
              <a:rPr lang="en-US" sz="4400" b="0" u="none" strike="noStrike">
                <a:solidFill>
                  <a:srgbClr val="000000"/>
                </a:solidFill>
                <a:effectLst/>
                <a:uFillTx/>
                <a:latin typeface="Arial"/>
              </a:rPr>
              <a:t>Click to move the slide</a:t>
            </a:r>
          </a:p>
        </p:txBody>
      </p:sp>
      <p:sp>
        <p:nvSpPr>
          <p:cNvPr id="83" name="PlaceHolder 2"/>
          <p:cNvSpPr>
            <a:spLocks noGrp="1"/>
          </p:cNvSpPr>
          <p:nvPr>
            <p:ph type="body"/>
          </p:nvPr>
        </p:nvSpPr>
        <p:spPr>
          <a:xfrm>
            <a:off x="777240" y="4777560"/>
            <a:ext cx="6217560" cy="4525920"/>
          </a:xfrm>
          <a:prstGeom prst="rect">
            <a:avLst/>
          </a:prstGeom>
          <a:noFill/>
          <a:ln w="0">
            <a:noFill/>
          </a:ln>
        </p:spPr>
        <p:txBody>
          <a:bodyPr lIns="0" tIns="0" rIns="0" bIns="0" anchor="t">
            <a:noAutofit/>
          </a:bodyPr>
          <a:lstStyle/>
          <a:p>
            <a:pPr indent="0">
              <a:buNone/>
            </a:pPr>
            <a:r>
              <a:rPr lang="en-US" sz="2000" b="0" u="none" strike="noStrike">
                <a:solidFill>
                  <a:srgbClr val="000000"/>
                </a:solidFill>
                <a:effectLst/>
                <a:uFillTx/>
                <a:latin typeface="Arial"/>
              </a:rPr>
              <a:t>Click to edit the notes format</a:t>
            </a:r>
          </a:p>
        </p:txBody>
      </p:sp>
      <p:sp>
        <p:nvSpPr>
          <p:cNvPr id="84" name="PlaceHolder 3"/>
          <p:cNvSpPr>
            <a:spLocks noGrp="1"/>
          </p:cNvSpPr>
          <p:nvPr>
            <p:ph type="hdr"/>
          </p:nvPr>
        </p:nvSpPr>
        <p:spPr>
          <a:xfrm>
            <a:off x="0" y="0"/>
            <a:ext cx="3372840" cy="502560"/>
          </a:xfrm>
          <a:prstGeom prst="rect">
            <a:avLst/>
          </a:prstGeom>
          <a:noFill/>
          <a:ln w="0">
            <a:noFill/>
          </a:ln>
        </p:spPr>
        <p:txBody>
          <a:bodyPr lIns="0" tIns="0" rIns="0" bIns="0" anchor="t">
            <a:noAutofit/>
          </a:bodyPr>
          <a:lstStyle/>
          <a:p>
            <a:pPr indent="0">
              <a:buNone/>
            </a:pPr>
            <a:r>
              <a:rPr lang="en-US" sz="1400" b="0" u="none" strike="noStrike">
                <a:solidFill>
                  <a:srgbClr val="000000"/>
                </a:solidFill>
                <a:effectLst/>
                <a:uFillTx/>
                <a:latin typeface="Times New Roman"/>
              </a:rPr>
              <a:t>&lt;header&gt;</a:t>
            </a:r>
          </a:p>
        </p:txBody>
      </p:sp>
      <p:sp>
        <p:nvSpPr>
          <p:cNvPr id="85" name="PlaceHolder 4"/>
          <p:cNvSpPr>
            <a:spLocks noGrp="1"/>
          </p:cNvSpPr>
          <p:nvPr>
            <p:ph type="dt" idx="46"/>
          </p:nvPr>
        </p:nvSpPr>
        <p:spPr>
          <a:xfrm>
            <a:off x="4399200" y="0"/>
            <a:ext cx="3372840" cy="502560"/>
          </a:xfrm>
          <a:prstGeom prst="rect">
            <a:avLst/>
          </a:prstGeom>
          <a:noFill/>
          <a:ln w="0">
            <a:noFill/>
          </a:ln>
        </p:spPr>
        <p:txBody>
          <a:bodyPr lIns="0" tIns="0" rIns="0" bIns="0" anchor="t">
            <a:noAutofit/>
          </a:bodyPr>
          <a:lstStyle>
            <a:lvl1pPr indent="0" algn="r">
              <a:buNone/>
              <a:defRPr lang="en-US" sz="1400" b="0" u="none" strike="noStrike">
                <a:solidFill>
                  <a:srgbClr val="000000"/>
                </a:solidFill>
                <a:effectLst/>
                <a:uFillTx/>
                <a:latin typeface="Times New Roman"/>
              </a:defRPr>
            </a:lvl1pPr>
          </a:lstStyle>
          <a:p>
            <a:pPr indent="0" algn="r">
              <a:buNone/>
            </a:pPr>
            <a:r>
              <a:rPr lang="en-US" sz="1400" b="0" u="none" strike="noStrike">
                <a:solidFill>
                  <a:srgbClr val="000000"/>
                </a:solidFill>
                <a:effectLst/>
                <a:uFillTx/>
                <a:latin typeface="Times New Roman"/>
              </a:rPr>
              <a:t>&lt;date/time&gt;</a:t>
            </a:r>
          </a:p>
        </p:txBody>
      </p:sp>
      <p:sp>
        <p:nvSpPr>
          <p:cNvPr id="86" name="PlaceHolder 5"/>
          <p:cNvSpPr>
            <a:spLocks noGrp="1"/>
          </p:cNvSpPr>
          <p:nvPr>
            <p:ph type="ftr" idx="47"/>
          </p:nvPr>
        </p:nvSpPr>
        <p:spPr>
          <a:xfrm>
            <a:off x="0" y="9555480"/>
            <a:ext cx="3372840" cy="502560"/>
          </a:xfrm>
          <a:prstGeom prst="rect">
            <a:avLst/>
          </a:prstGeom>
          <a:noFill/>
          <a:ln w="0">
            <a:noFill/>
          </a:ln>
        </p:spPr>
        <p:txBody>
          <a:bodyPr lIns="0" tIns="0" rIns="0" bIns="0" anchor="b">
            <a:noAutofit/>
          </a:bodyPr>
          <a:lstStyle>
            <a:lvl1pPr indent="0">
              <a:buNone/>
              <a:defRPr lang="en-US" sz="1400" b="0" u="none" strike="noStrike">
                <a:solidFill>
                  <a:srgbClr val="000000"/>
                </a:solidFill>
                <a:effectLst/>
                <a:uFillTx/>
                <a:latin typeface="Times New Roman"/>
              </a:defRPr>
            </a:lvl1pPr>
          </a:lstStyle>
          <a:p>
            <a:pPr indent="0">
              <a:buNone/>
            </a:pPr>
            <a:r>
              <a:rPr lang="en-US" sz="1400" b="0" u="none" strike="noStrike">
                <a:solidFill>
                  <a:srgbClr val="000000"/>
                </a:solidFill>
                <a:effectLst/>
                <a:uFillTx/>
                <a:latin typeface="Times New Roman"/>
              </a:rPr>
              <a:t>&lt;footer&gt;</a:t>
            </a:r>
          </a:p>
        </p:txBody>
      </p:sp>
      <p:sp>
        <p:nvSpPr>
          <p:cNvPr id="87" name="PlaceHolder 6"/>
          <p:cNvSpPr>
            <a:spLocks noGrp="1"/>
          </p:cNvSpPr>
          <p:nvPr>
            <p:ph type="sldNum" idx="48"/>
          </p:nvPr>
        </p:nvSpPr>
        <p:spPr>
          <a:xfrm>
            <a:off x="4399200" y="9555480"/>
            <a:ext cx="3372840" cy="502560"/>
          </a:xfrm>
          <a:prstGeom prst="rect">
            <a:avLst/>
          </a:prstGeom>
          <a:noFill/>
          <a:ln w="0">
            <a:noFill/>
          </a:ln>
        </p:spPr>
        <p:txBody>
          <a:bodyPr lIns="0" tIns="0" rIns="0" bIns="0" anchor="b">
            <a:noAutofit/>
          </a:bodyPr>
          <a:lstStyle>
            <a:lvl1pPr indent="0" algn="r">
              <a:buNone/>
              <a:defRPr lang="en-US" sz="1400" b="0" u="none" strike="noStrike">
                <a:solidFill>
                  <a:srgbClr val="000000"/>
                </a:solidFill>
                <a:effectLst/>
                <a:uFillTx/>
                <a:latin typeface="Times New Roman"/>
              </a:defRPr>
            </a:lvl1pPr>
          </a:lstStyle>
          <a:p>
            <a:pPr indent="0" algn="r">
              <a:buNone/>
            </a:pPr>
            <a:fld id="{C90D3B7A-43EF-437E-A4B9-1B7D67FEE4F2}" type="slidenum">
              <a:rPr lang="en-US" sz="1400" b="0" u="none" strike="noStrike">
                <a:solidFill>
                  <a:srgbClr val="000000"/>
                </a:solidFill>
                <a:effectLst/>
                <a:uFillTx/>
                <a:latin typeface="Times New Roman"/>
              </a:rPr>
              <a:t>‹#›</a:t>
            </a:fld>
            <a:endParaRPr lang="en-US" sz="1400" b="0" u="none" strike="noStrik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 name="PlaceHolder 1"/>
          <p:cNvSpPr>
            <a:spLocks noGrp="1" noRot="1" noChangeAspect="1"/>
          </p:cNvSpPr>
          <p:nvPr>
            <p:ph type="sldImg"/>
          </p:nvPr>
        </p:nvSpPr>
        <p:spPr>
          <a:xfrm>
            <a:off x="687388" y="1143000"/>
            <a:ext cx="5480050" cy="3082925"/>
          </a:xfrm>
          <a:prstGeom prst="rect">
            <a:avLst/>
          </a:prstGeom>
          <a:ln w="0">
            <a:noFill/>
          </a:ln>
        </p:spPr>
      </p:sp>
      <p:sp>
        <p:nvSpPr>
          <p:cNvPr id="477"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lnSpc>
                <a:spcPct val="100000"/>
              </a:lnSpc>
              <a:buNone/>
              <a:tabLst>
                <a:tab pos="0" algn="l"/>
              </a:tabLst>
            </a:pPr>
            <a:endParaRPr lang="en-US" sz="2000" b="0" u="none" strike="noStrike" dirty="0">
              <a:solidFill>
                <a:srgbClr val="000000"/>
              </a:solidFill>
              <a:effectLst/>
              <a:uFillTx/>
              <a:latin typeface="Arial"/>
            </a:endParaRPr>
          </a:p>
        </p:txBody>
      </p:sp>
      <p:sp>
        <p:nvSpPr>
          <p:cNvPr id="478" name="PlaceHolder 3"/>
          <p:cNvSpPr>
            <a:spLocks noGrp="1"/>
          </p:cNvSpPr>
          <p:nvPr>
            <p:ph type="sldNum" idx="49"/>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98DDE102-6CFB-4177-BC50-EB4653AEF8D8}" type="slidenum">
              <a:rPr lang="en-CA" sz="1200" b="0" u="none" strike="noStrike">
                <a:solidFill>
                  <a:srgbClr val="000000"/>
                </a:solidFill>
                <a:effectLst/>
                <a:uFillTx/>
                <a:latin typeface="Times New Roman"/>
                <a:ea typeface="+mn-ea"/>
              </a:rPr>
              <a:t>1</a:t>
            </a:fld>
            <a:endParaRPr lang="en-US" sz="1200" b="0" u="none" strike="noStrike">
              <a:solidFill>
                <a:srgbClr val="000000"/>
              </a:solidFill>
              <a:effectLst/>
              <a:uFillTx/>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8E346E-620D-D861-7DF2-7D84D5BCADC3}"/>
            </a:ext>
          </a:extLst>
        </p:cNvPr>
        <p:cNvGrpSpPr/>
        <p:nvPr/>
      </p:nvGrpSpPr>
      <p:grpSpPr>
        <a:xfrm>
          <a:off x="0" y="0"/>
          <a:ext cx="0" cy="0"/>
          <a:chOff x="0" y="0"/>
          <a:chExt cx="0" cy="0"/>
        </a:xfrm>
      </p:grpSpPr>
      <p:sp>
        <p:nvSpPr>
          <p:cNvPr id="509" name="PlaceHolder 1">
            <a:extLst>
              <a:ext uri="{FF2B5EF4-FFF2-40B4-BE49-F238E27FC236}">
                <a16:creationId xmlns:a16="http://schemas.microsoft.com/office/drawing/2014/main" id="{0A57455F-173F-2A58-15B0-BBB2AF6857B5}"/>
              </a:ext>
            </a:extLst>
          </p:cNvPr>
          <p:cNvSpPr>
            <a:spLocks noGrp="1" noRot="1" noChangeAspect="1"/>
          </p:cNvSpPr>
          <p:nvPr>
            <p:ph type="sldImg"/>
          </p:nvPr>
        </p:nvSpPr>
        <p:spPr>
          <a:xfrm>
            <a:off x="687388" y="1143000"/>
            <a:ext cx="5480050" cy="3082925"/>
          </a:xfrm>
          <a:prstGeom prst="rect">
            <a:avLst/>
          </a:prstGeom>
          <a:ln w="0">
            <a:noFill/>
          </a:ln>
        </p:spPr>
      </p:sp>
      <p:sp>
        <p:nvSpPr>
          <p:cNvPr id="510" name="PlaceHolder 2">
            <a:extLst>
              <a:ext uri="{FF2B5EF4-FFF2-40B4-BE49-F238E27FC236}">
                <a16:creationId xmlns:a16="http://schemas.microsoft.com/office/drawing/2014/main" id="{8C2B2F2C-C765-A9F0-227D-36185D5D529A}"/>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11" name="PlaceHolder 3">
            <a:extLst>
              <a:ext uri="{FF2B5EF4-FFF2-40B4-BE49-F238E27FC236}">
                <a16:creationId xmlns:a16="http://schemas.microsoft.com/office/drawing/2014/main" id="{F720C6FA-AAB2-8682-6C27-939349063CD4}"/>
              </a:ext>
            </a:extLst>
          </p:cNvPr>
          <p:cNvSpPr>
            <a:spLocks noGrp="1"/>
          </p:cNvSpPr>
          <p:nvPr>
            <p:ph type="sldNum" idx="60"/>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CFD02C03-8930-4275-920C-292D193A7DBE}" type="slidenum">
              <a:rPr lang="en-CA" sz="1200" b="0" u="none" strike="noStrike">
                <a:solidFill>
                  <a:srgbClr val="000000"/>
                </a:solidFill>
                <a:effectLst/>
                <a:uFillTx/>
                <a:latin typeface="Times New Roman"/>
                <a:ea typeface="+mn-ea"/>
              </a:rPr>
              <a:t>10</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14928365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1D031D-699E-281B-E4E0-206FE753A249}"/>
            </a:ext>
          </a:extLst>
        </p:cNvPr>
        <p:cNvGrpSpPr/>
        <p:nvPr/>
      </p:nvGrpSpPr>
      <p:grpSpPr>
        <a:xfrm>
          <a:off x="0" y="0"/>
          <a:ext cx="0" cy="0"/>
          <a:chOff x="0" y="0"/>
          <a:chExt cx="0" cy="0"/>
        </a:xfrm>
      </p:grpSpPr>
      <p:sp>
        <p:nvSpPr>
          <p:cNvPr id="548" name="PlaceHolder 1">
            <a:extLst>
              <a:ext uri="{FF2B5EF4-FFF2-40B4-BE49-F238E27FC236}">
                <a16:creationId xmlns:a16="http://schemas.microsoft.com/office/drawing/2014/main" id="{454C578C-A3D0-4210-016D-6245B5295CFA}"/>
              </a:ext>
            </a:extLst>
          </p:cNvPr>
          <p:cNvSpPr>
            <a:spLocks noGrp="1" noRot="1" noChangeAspect="1"/>
          </p:cNvSpPr>
          <p:nvPr>
            <p:ph type="sldImg"/>
          </p:nvPr>
        </p:nvSpPr>
        <p:spPr>
          <a:xfrm>
            <a:off x="687388" y="1143000"/>
            <a:ext cx="5480050" cy="3082925"/>
          </a:xfrm>
          <a:prstGeom prst="rect">
            <a:avLst/>
          </a:prstGeom>
          <a:ln w="0">
            <a:noFill/>
          </a:ln>
        </p:spPr>
      </p:sp>
      <p:sp>
        <p:nvSpPr>
          <p:cNvPr id="549" name="PlaceHolder 2">
            <a:extLst>
              <a:ext uri="{FF2B5EF4-FFF2-40B4-BE49-F238E27FC236}">
                <a16:creationId xmlns:a16="http://schemas.microsoft.com/office/drawing/2014/main" id="{6F2DC3FF-641D-C262-60E8-F4ADBAB15A2D}"/>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dirty="0">
              <a:solidFill>
                <a:srgbClr val="000000"/>
              </a:solidFill>
              <a:effectLst/>
              <a:uFillTx/>
              <a:latin typeface="Arial"/>
            </a:endParaRPr>
          </a:p>
        </p:txBody>
      </p:sp>
      <p:sp>
        <p:nvSpPr>
          <p:cNvPr id="550" name="PlaceHolder 3">
            <a:extLst>
              <a:ext uri="{FF2B5EF4-FFF2-40B4-BE49-F238E27FC236}">
                <a16:creationId xmlns:a16="http://schemas.microsoft.com/office/drawing/2014/main" id="{A7B9BB5F-E4BD-E91F-3FDF-83F509C07B9C}"/>
              </a:ext>
            </a:extLst>
          </p:cNvPr>
          <p:cNvSpPr>
            <a:spLocks noGrp="1"/>
          </p:cNvSpPr>
          <p:nvPr>
            <p:ph type="sldNum" idx="73"/>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54A98EB4-D3B0-48FF-9875-7CB1CB8EB284}" type="slidenum">
              <a:rPr lang="en-CA" sz="1200" b="0" u="none" strike="noStrike">
                <a:solidFill>
                  <a:srgbClr val="000000"/>
                </a:solidFill>
                <a:effectLst/>
                <a:uFillTx/>
                <a:latin typeface="Times New Roman"/>
                <a:ea typeface="+mn-ea"/>
              </a:rPr>
              <a:t>11</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35364620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PlaceHolder 1"/>
          <p:cNvSpPr>
            <a:spLocks noGrp="1" noRot="1" noChangeAspect="1"/>
          </p:cNvSpPr>
          <p:nvPr>
            <p:ph type="sldImg"/>
          </p:nvPr>
        </p:nvSpPr>
        <p:spPr>
          <a:xfrm>
            <a:off x="687388" y="1143000"/>
            <a:ext cx="5480050" cy="3082925"/>
          </a:xfrm>
          <a:prstGeom prst="rect">
            <a:avLst/>
          </a:prstGeom>
          <a:ln w="0">
            <a:noFill/>
          </a:ln>
        </p:spPr>
      </p:sp>
      <p:sp>
        <p:nvSpPr>
          <p:cNvPr id="534"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marL="285750" indent="-285750">
              <a:buFontTx/>
              <a:buChar char="-"/>
            </a:pPr>
            <a:r>
              <a:rPr lang="en-US" sz="1800" b="0" u="none" strike="noStrike" dirty="0">
                <a:solidFill>
                  <a:srgbClr val="000000"/>
                </a:solidFill>
                <a:effectLst/>
                <a:uFillTx/>
                <a:latin typeface="Arial"/>
              </a:rPr>
              <a:t>DSC assesses how much overlap is between the prediction and ground truth</a:t>
            </a:r>
          </a:p>
          <a:p>
            <a:pPr marL="285750" indent="-285750">
              <a:buFontTx/>
              <a:buChar char="-"/>
            </a:pPr>
            <a:r>
              <a:rPr lang="en-US" sz="1800" b="0" u="none" strike="noStrike" dirty="0">
                <a:solidFill>
                  <a:srgbClr val="000000"/>
                </a:solidFill>
                <a:effectLst/>
                <a:uFillTx/>
                <a:latin typeface="Arial"/>
              </a:rPr>
              <a:t>Precision assesses for over predictions </a:t>
            </a:r>
          </a:p>
          <a:p>
            <a:pPr marL="285750" indent="-285750">
              <a:buFontTx/>
              <a:buChar char="-"/>
            </a:pPr>
            <a:r>
              <a:rPr lang="en-US" sz="1800" b="0" u="none" strike="noStrike" dirty="0">
                <a:solidFill>
                  <a:srgbClr val="000000"/>
                </a:solidFill>
                <a:effectLst/>
                <a:uFillTx/>
                <a:latin typeface="Arial"/>
              </a:rPr>
              <a:t>Accuracy assesses for under prediction</a:t>
            </a:r>
          </a:p>
        </p:txBody>
      </p:sp>
      <p:sp>
        <p:nvSpPr>
          <p:cNvPr id="535" name="PlaceHolder 3"/>
          <p:cNvSpPr>
            <a:spLocks noGrp="1"/>
          </p:cNvSpPr>
          <p:nvPr>
            <p:ph type="sldNum" idx="68"/>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A009B50A-F8A3-421C-A95E-266BCCF45A3F}" type="slidenum">
              <a:rPr lang="en-CA" sz="1200" b="0" u="none" strike="noStrike">
                <a:solidFill>
                  <a:srgbClr val="000000"/>
                </a:solidFill>
                <a:effectLst/>
                <a:uFillTx/>
                <a:latin typeface="Times New Roman"/>
                <a:ea typeface="+mn-ea"/>
              </a:rPr>
              <a:t>12</a:t>
            </a:fld>
            <a:endParaRPr lang="en-US" sz="1200" b="0" u="none" strike="noStrike">
              <a:solidFill>
                <a:srgbClr val="000000"/>
              </a:solidFill>
              <a:effectLst/>
              <a:uFillTx/>
              <a:latin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58F077-F2AA-9B21-74F7-1C7BABA48814}"/>
            </a:ext>
          </a:extLst>
        </p:cNvPr>
        <p:cNvGrpSpPr/>
        <p:nvPr/>
      </p:nvGrpSpPr>
      <p:grpSpPr>
        <a:xfrm>
          <a:off x="0" y="0"/>
          <a:ext cx="0" cy="0"/>
          <a:chOff x="0" y="0"/>
          <a:chExt cx="0" cy="0"/>
        </a:xfrm>
      </p:grpSpPr>
      <p:sp>
        <p:nvSpPr>
          <p:cNvPr id="536" name="PlaceHolder 1">
            <a:extLst>
              <a:ext uri="{FF2B5EF4-FFF2-40B4-BE49-F238E27FC236}">
                <a16:creationId xmlns:a16="http://schemas.microsoft.com/office/drawing/2014/main" id="{727A2390-A004-3487-2A31-38FB590C03C1}"/>
              </a:ext>
            </a:extLst>
          </p:cNvPr>
          <p:cNvSpPr>
            <a:spLocks noGrp="1" noRot="1" noChangeAspect="1"/>
          </p:cNvSpPr>
          <p:nvPr>
            <p:ph type="sldImg"/>
          </p:nvPr>
        </p:nvSpPr>
        <p:spPr>
          <a:xfrm>
            <a:off x="687388" y="1143000"/>
            <a:ext cx="5480050" cy="3082925"/>
          </a:xfrm>
          <a:prstGeom prst="rect">
            <a:avLst/>
          </a:prstGeom>
          <a:ln w="0">
            <a:noFill/>
          </a:ln>
        </p:spPr>
      </p:sp>
      <p:sp>
        <p:nvSpPr>
          <p:cNvPr id="537" name="PlaceHolder 2">
            <a:extLst>
              <a:ext uri="{FF2B5EF4-FFF2-40B4-BE49-F238E27FC236}">
                <a16:creationId xmlns:a16="http://schemas.microsoft.com/office/drawing/2014/main" id="{C2B4FB4D-2347-3192-870E-913378835B63}"/>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dirty="0">
              <a:solidFill>
                <a:srgbClr val="000000"/>
              </a:solidFill>
              <a:effectLst/>
              <a:uFillTx/>
              <a:latin typeface="Arial"/>
            </a:endParaRPr>
          </a:p>
        </p:txBody>
      </p:sp>
      <p:sp>
        <p:nvSpPr>
          <p:cNvPr id="538" name="PlaceHolder 3">
            <a:extLst>
              <a:ext uri="{FF2B5EF4-FFF2-40B4-BE49-F238E27FC236}">
                <a16:creationId xmlns:a16="http://schemas.microsoft.com/office/drawing/2014/main" id="{D6158188-6283-3DC5-A7AD-FE8FA5748ABD}"/>
              </a:ext>
            </a:extLst>
          </p:cNvPr>
          <p:cNvSpPr>
            <a:spLocks noGrp="1"/>
          </p:cNvSpPr>
          <p:nvPr>
            <p:ph type="sldNum" idx="69"/>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739556E7-6404-4D0F-8BD1-C1306BBCF4B3}" type="slidenum">
              <a:rPr lang="en-CA" sz="1200" b="0" u="none" strike="noStrike">
                <a:solidFill>
                  <a:srgbClr val="000000"/>
                </a:solidFill>
                <a:effectLst/>
                <a:uFillTx/>
                <a:latin typeface="Times New Roman"/>
                <a:ea typeface="+mn-ea"/>
              </a:rPr>
              <a:t>13</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12414645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94B48-FB80-8554-6EFC-FCB21C875502}"/>
            </a:ext>
          </a:extLst>
        </p:cNvPr>
        <p:cNvGrpSpPr/>
        <p:nvPr/>
      </p:nvGrpSpPr>
      <p:grpSpPr>
        <a:xfrm>
          <a:off x="0" y="0"/>
          <a:ext cx="0" cy="0"/>
          <a:chOff x="0" y="0"/>
          <a:chExt cx="0" cy="0"/>
        </a:xfrm>
      </p:grpSpPr>
      <p:sp>
        <p:nvSpPr>
          <p:cNvPr id="536" name="PlaceHolder 1">
            <a:extLst>
              <a:ext uri="{FF2B5EF4-FFF2-40B4-BE49-F238E27FC236}">
                <a16:creationId xmlns:a16="http://schemas.microsoft.com/office/drawing/2014/main" id="{B9530874-E47D-6B91-D565-FD474587BA3E}"/>
              </a:ext>
            </a:extLst>
          </p:cNvPr>
          <p:cNvSpPr>
            <a:spLocks noGrp="1" noRot="1" noChangeAspect="1"/>
          </p:cNvSpPr>
          <p:nvPr>
            <p:ph type="sldImg"/>
          </p:nvPr>
        </p:nvSpPr>
        <p:spPr>
          <a:xfrm>
            <a:off x="687388" y="1143000"/>
            <a:ext cx="5480050" cy="3082925"/>
          </a:xfrm>
          <a:prstGeom prst="rect">
            <a:avLst/>
          </a:prstGeom>
          <a:ln w="0">
            <a:noFill/>
          </a:ln>
        </p:spPr>
      </p:sp>
      <p:sp>
        <p:nvSpPr>
          <p:cNvPr id="537" name="PlaceHolder 2">
            <a:extLst>
              <a:ext uri="{FF2B5EF4-FFF2-40B4-BE49-F238E27FC236}">
                <a16:creationId xmlns:a16="http://schemas.microsoft.com/office/drawing/2014/main" id="{3E10A7F6-3D7B-DB43-7088-20AD97618631}"/>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dirty="0">
              <a:solidFill>
                <a:srgbClr val="000000"/>
              </a:solidFill>
              <a:effectLst/>
              <a:uFillTx/>
              <a:latin typeface="Arial"/>
            </a:endParaRPr>
          </a:p>
        </p:txBody>
      </p:sp>
      <p:sp>
        <p:nvSpPr>
          <p:cNvPr id="538" name="PlaceHolder 3">
            <a:extLst>
              <a:ext uri="{FF2B5EF4-FFF2-40B4-BE49-F238E27FC236}">
                <a16:creationId xmlns:a16="http://schemas.microsoft.com/office/drawing/2014/main" id="{8EEE75F6-6084-4B44-C802-0D8A5C951A7E}"/>
              </a:ext>
            </a:extLst>
          </p:cNvPr>
          <p:cNvSpPr>
            <a:spLocks noGrp="1"/>
          </p:cNvSpPr>
          <p:nvPr>
            <p:ph type="sldNum" idx="69"/>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739556E7-6404-4D0F-8BD1-C1306BBCF4B3}" type="slidenum">
              <a:rPr lang="en-CA" sz="1200" b="0" u="none" strike="noStrike">
                <a:solidFill>
                  <a:srgbClr val="000000"/>
                </a:solidFill>
                <a:effectLst/>
                <a:uFillTx/>
                <a:latin typeface="Times New Roman"/>
                <a:ea typeface="+mn-ea"/>
              </a:rPr>
              <a:t>14</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18642591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06CFE-9478-D9CB-DD6A-12CC3AF00730}"/>
            </a:ext>
          </a:extLst>
        </p:cNvPr>
        <p:cNvGrpSpPr/>
        <p:nvPr/>
      </p:nvGrpSpPr>
      <p:grpSpPr>
        <a:xfrm>
          <a:off x="0" y="0"/>
          <a:ext cx="0" cy="0"/>
          <a:chOff x="0" y="0"/>
          <a:chExt cx="0" cy="0"/>
        </a:xfrm>
      </p:grpSpPr>
      <p:sp>
        <p:nvSpPr>
          <p:cNvPr id="545" name="PlaceHolder 1">
            <a:extLst>
              <a:ext uri="{FF2B5EF4-FFF2-40B4-BE49-F238E27FC236}">
                <a16:creationId xmlns:a16="http://schemas.microsoft.com/office/drawing/2014/main" id="{33818203-10DD-0BCF-ED91-D64C3C1A2904}"/>
              </a:ext>
            </a:extLst>
          </p:cNvPr>
          <p:cNvSpPr>
            <a:spLocks noGrp="1" noRot="1" noChangeAspect="1"/>
          </p:cNvSpPr>
          <p:nvPr>
            <p:ph type="sldImg"/>
          </p:nvPr>
        </p:nvSpPr>
        <p:spPr>
          <a:xfrm>
            <a:off x="687388" y="1143000"/>
            <a:ext cx="5480050" cy="3082925"/>
          </a:xfrm>
          <a:prstGeom prst="rect">
            <a:avLst/>
          </a:prstGeom>
          <a:ln w="0">
            <a:noFill/>
          </a:ln>
        </p:spPr>
      </p:sp>
      <p:sp>
        <p:nvSpPr>
          <p:cNvPr id="546" name="PlaceHolder 2">
            <a:extLst>
              <a:ext uri="{FF2B5EF4-FFF2-40B4-BE49-F238E27FC236}">
                <a16:creationId xmlns:a16="http://schemas.microsoft.com/office/drawing/2014/main" id="{C53C1C48-16C6-E319-2005-2209674543A6}"/>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dirty="0">
              <a:solidFill>
                <a:srgbClr val="000000"/>
              </a:solidFill>
              <a:effectLst/>
              <a:uFillTx/>
              <a:latin typeface="Arial"/>
            </a:endParaRPr>
          </a:p>
        </p:txBody>
      </p:sp>
      <p:sp>
        <p:nvSpPr>
          <p:cNvPr id="547" name="PlaceHolder 3">
            <a:extLst>
              <a:ext uri="{FF2B5EF4-FFF2-40B4-BE49-F238E27FC236}">
                <a16:creationId xmlns:a16="http://schemas.microsoft.com/office/drawing/2014/main" id="{12F6C56C-F616-EE2F-C3DC-ABD226C11A8B}"/>
              </a:ext>
            </a:extLst>
          </p:cNvPr>
          <p:cNvSpPr>
            <a:spLocks noGrp="1"/>
          </p:cNvSpPr>
          <p:nvPr>
            <p:ph type="sldNum" idx="72"/>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D9853BBE-F521-4094-9E94-B08201BB3101}" type="slidenum">
              <a:rPr lang="en-CA" sz="1200" b="0" u="none" strike="noStrike">
                <a:solidFill>
                  <a:srgbClr val="000000"/>
                </a:solidFill>
                <a:effectLst/>
                <a:uFillTx/>
                <a:latin typeface="Times New Roman"/>
                <a:ea typeface="+mn-ea"/>
              </a:rPr>
              <a:t>15</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3836237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PlaceHolder 1"/>
          <p:cNvSpPr>
            <a:spLocks noGrp="1" noRot="1" noChangeAspect="1"/>
          </p:cNvSpPr>
          <p:nvPr>
            <p:ph type="sldImg"/>
          </p:nvPr>
        </p:nvSpPr>
        <p:spPr>
          <a:xfrm>
            <a:off x="687388" y="1143000"/>
            <a:ext cx="5480050" cy="3082925"/>
          </a:xfrm>
          <a:prstGeom prst="rect">
            <a:avLst/>
          </a:prstGeom>
          <a:ln w="0">
            <a:noFill/>
          </a:ln>
        </p:spPr>
      </p:sp>
      <p:sp>
        <p:nvSpPr>
          <p:cNvPr id="549"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50" name="PlaceHolder 3"/>
          <p:cNvSpPr>
            <a:spLocks noGrp="1"/>
          </p:cNvSpPr>
          <p:nvPr>
            <p:ph type="sldNum" idx="73"/>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54A98EB4-D3B0-48FF-9875-7CB1CB8EB284}" type="slidenum">
              <a:rPr lang="en-CA" sz="1200" b="0" u="none" strike="noStrike">
                <a:solidFill>
                  <a:srgbClr val="000000"/>
                </a:solidFill>
                <a:effectLst/>
                <a:uFillTx/>
                <a:latin typeface="Times New Roman"/>
                <a:ea typeface="+mn-ea"/>
              </a:rPr>
              <a:t>16</a:t>
            </a:fld>
            <a:endParaRPr lang="en-US" sz="1200" b="0" u="none" strike="noStrike">
              <a:solidFill>
                <a:srgbClr val="000000"/>
              </a:solidFill>
              <a:effectLst/>
              <a:uFillTx/>
              <a:latin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 name="PlaceHolder 1"/>
          <p:cNvSpPr>
            <a:spLocks noGrp="1" noRot="1" noChangeAspect="1"/>
          </p:cNvSpPr>
          <p:nvPr>
            <p:ph type="sldImg"/>
          </p:nvPr>
        </p:nvSpPr>
        <p:spPr>
          <a:xfrm>
            <a:off x="687388" y="1143000"/>
            <a:ext cx="5480050" cy="3082925"/>
          </a:xfrm>
          <a:prstGeom prst="rect">
            <a:avLst/>
          </a:prstGeom>
          <a:ln w="0">
            <a:noFill/>
          </a:ln>
        </p:spPr>
      </p:sp>
      <p:sp>
        <p:nvSpPr>
          <p:cNvPr id="552"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53" name="PlaceHolder 3"/>
          <p:cNvSpPr>
            <a:spLocks noGrp="1"/>
          </p:cNvSpPr>
          <p:nvPr>
            <p:ph type="sldNum" idx="74"/>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C1FA66CE-8A38-4211-B35F-1B5C0DAC7936}" type="slidenum">
              <a:rPr lang="en-CA" sz="1200" b="0" u="none" strike="noStrike">
                <a:solidFill>
                  <a:srgbClr val="000000"/>
                </a:solidFill>
                <a:effectLst/>
                <a:uFillTx/>
                <a:latin typeface="Times New Roman"/>
                <a:ea typeface="+mn-ea"/>
              </a:rPr>
              <a:t>17</a:t>
            </a:fld>
            <a:endParaRPr lang="en-US" sz="1200" b="0" u="none" strike="noStrike">
              <a:solidFill>
                <a:srgbClr val="000000"/>
              </a:solidFill>
              <a:effectLst/>
              <a:uFillTx/>
              <a:latin typeface="Times New Roman"/>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46744-56F1-2480-37C0-4056FE046721}"/>
            </a:ext>
          </a:extLst>
        </p:cNvPr>
        <p:cNvGrpSpPr/>
        <p:nvPr/>
      </p:nvGrpSpPr>
      <p:grpSpPr>
        <a:xfrm>
          <a:off x="0" y="0"/>
          <a:ext cx="0" cy="0"/>
          <a:chOff x="0" y="0"/>
          <a:chExt cx="0" cy="0"/>
        </a:xfrm>
      </p:grpSpPr>
      <p:sp>
        <p:nvSpPr>
          <p:cNvPr id="551" name="PlaceHolder 1">
            <a:extLst>
              <a:ext uri="{FF2B5EF4-FFF2-40B4-BE49-F238E27FC236}">
                <a16:creationId xmlns:a16="http://schemas.microsoft.com/office/drawing/2014/main" id="{D4AB14C5-0ACB-B2F4-2208-7EE97D2A17CD}"/>
              </a:ext>
            </a:extLst>
          </p:cNvPr>
          <p:cNvSpPr>
            <a:spLocks noGrp="1" noRot="1" noChangeAspect="1"/>
          </p:cNvSpPr>
          <p:nvPr>
            <p:ph type="sldImg"/>
          </p:nvPr>
        </p:nvSpPr>
        <p:spPr>
          <a:xfrm>
            <a:off x="687388" y="1143000"/>
            <a:ext cx="5480050" cy="3082925"/>
          </a:xfrm>
          <a:prstGeom prst="rect">
            <a:avLst/>
          </a:prstGeom>
          <a:ln w="0">
            <a:noFill/>
          </a:ln>
        </p:spPr>
      </p:sp>
      <p:sp>
        <p:nvSpPr>
          <p:cNvPr id="552" name="PlaceHolder 2">
            <a:extLst>
              <a:ext uri="{FF2B5EF4-FFF2-40B4-BE49-F238E27FC236}">
                <a16:creationId xmlns:a16="http://schemas.microsoft.com/office/drawing/2014/main" id="{77209A6B-C1E3-8961-7CC1-45BC1AD8FF85}"/>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dirty="0">
              <a:solidFill>
                <a:srgbClr val="000000"/>
              </a:solidFill>
              <a:effectLst/>
              <a:uFillTx/>
              <a:latin typeface="Arial"/>
            </a:endParaRPr>
          </a:p>
        </p:txBody>
      </p:sp>
      <p:sp>
        <p:nvSpPr>
          <p:cNvPr id="553" name="PlaceHolder 3">
            <a:extLst>
              <a:ext uri="{FF2B5EF4-FFF2-40B4-BE49-F238E27FC236}">
                <a16:creationId xmlns:a16="http://schemas.microsoft.com/office/drawing/2014/main" id="{2B1C87B4-A1C4-E551-2A52-E17D45EEDC65}"/>
              </a:ext>
            </a:extLst>
          </p:cNvPr>
          <p:cNvSpPr>
            <a:spLocks noGrp="1"/>
          </p:cNvSpPr>
          <p:nvPr>
            <p:ph type="sldNum" idx="74"/>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C1FA66CE-8A38-4211-B35F-1B5C0DAC7936}" type="slidenum">
              <a:rPr lang="en-CA" sz="1200" b="0" u="none" strike="noStrike">
                <a:solidFill>
                  <a:srgbClr val="000000"/>
                </a:solidFill>
                <a:effectLst/>
                <a:uFillTx/>
                <a:latin typeface="Times New Roman"/>
                <a:ea typeface="+mn-ea"/>
              </a:rPr>
              <a:t>18</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11234621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 name="PlaceHolder 1"/>
          <p:cNvSpPr>
            <a:spLocks noGrp="1" noRot="1" noChangeAspect="1"/>
          </p:cNvSpPr>
          <p:nvPr>
            <p:ph type="sldImg"/>
          </p:nvPr>
        </p:nvSpPr>
        <p:spPr>
          <a:xfrm>
            <a:off x="687388" y="1143000"/>
            <a:ext cx="5480050" cy="3082925"/>
          </a:xfrm>
          <a:prstGeom prst="rect">
            <a:avLst/>
          </a:prstGeom>
          <a:ln w="0">
            <a:noFill/>
          </a:ln>
        </p:spPr>
      </p:sp>
      <p:sp>
        <p:nvSpPr>
          <p:cNvPr id="555"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56" name="PlaceHolder 3"/>
          <p:cNvSpPr>
            <a:spLocks noGrp="1"/>
          </p:cNvSpPr>
          <p:nvPr>
            <p:ph type="sldNum" idx="75"/>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5D41E75F-3EE0-4676-9865-9A6271371F82}" type="slidenum">
              <a:rPr lang="en-CA" sz="1200" b="0" u="none" strike="noStrike">
                <a:solidFill>
                  <a:srgbClr val="000000"/>
                </a:solidFill>
                <a:effectLst/>
                <a:uFillTx/>
                <a:latin typeface="Times New Roman"/>
                <a:ea typeface="+mn-ea"/>
              </a:rPr>
              <a:t>19</a:t>
            </a:fld>
            <a:endParaRPr lang="en-US" sz="1200" b="0" u="none" strike="noStrike">
              <a:solidFill>
                <a:srgbClr val="000000"/>
              </a:solidFill>
              <a:effectLst/>
              <a:uFillTx/>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 name="PlaceHolder 1"/>
          <p:cNvSpPr>
            <a:spLocks noGrp="1" noRot="1" noChangeAspect="1"/>
          </p:cNvSpPr>
          <p:nvPr>
            <p:ph type="sldImg"/>
          </p:nvPr>
        </p:nvSpPr>
        <p:spPr>
          <a:xfrm>
            <a:off x="687388" y="1143000"/>
            <a:ext cx="5480050" cy="3082925"/>
          </a:xfrm>
          <a:prstGeom prst="rect">
            <a:avLst/>
          </a:prstGeom>
          <a:ln w="0">
            <a:noFill/>
          </a:ln>
        </p:spPr>
      </p:sp>
      <p:sp>
        <p:nvSpPr>
          <p:cNvPr id="480" name="PlaceHolder 2"/>
          <p:cNvSpPr>
            <a:spLocks noGrp="1"/>
          </p:cNvSpPr>
          <p:nvPr>
            <p:ph type="body"/>
          </p:nvPr>
        </p:nvSpPr>
        <p:spPr>
          <a:xfrm>
            <a:off x="685800" y="4400640"/>
            <a:ext cx="5483880" cy="35978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481" name="PlaceHolder 3"/>
          <p:cNvSpPr>
            <a:spLocks noGrp="1"/>
          </p:cNvSpPr>
          <p:nvPr>
            <p:ph type="sldNum" idx="50"/>
          </p:nvPr>
        </p:nvSpPr>
        <p:spPr>
          <a:xfrm>
            <a:off x="3884760" y="8685360"/>
            <a:ext cx="2969280" cy="45612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2E6CBEB0-4A15-4B1F-86AB-46A308E81120}" type="slidenum">
              <a:rPr lang="en-CA" sz="1200" b="0" u="none" strike="noStrike">
                <a:solidFill>
                  <a:srgbClr val="000000"/>
                </a:solidFill>
                <a:effectLst/>
                <a:uFillTx/>
                <a:latin typeface="Times New Roman"/>
                <a:ea typeface="+mn-ea"/>
              </a:rPr>
              <a:t>2</a:t>
            </a:fld>
            <a:endParaRPr lang="en-US" sz="1200" b="0" u="none" strike="noStrike">
              <a:solidFill>
                <a:srgbClr val="000000"/>
              </a:solidFill>
              <a:effectLst/>
              <a:uFillTx/>
              <a:latin typeface="Times New Roman"/>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2DEB97-ECCC-B20C-FFFB-8F19D2F84B01}"/>
            </a:ext>
          </a:extLst>
        </p:cNvPr>
        <p:cNvGrpSpPr/>
        <p:nvPr/>
      </p:nvGrpSpPr>
      <p:grpSpPr>
        <a:xfrm>
          <a:off x="0" y="0"/>
          <a:ext cx="0" cy="0"/>
          <a:chOff x="0" y="0"/>
          <a:chExt cx="0" cy="0"/>
        </a:xfrm>
      </p:grpSpPr>
      <p:sp>
        <p:nvSpPr>
          <p:cNvPr id="485" name="PlaceHolder 1">
            <a:extLst>
              <a:ext uri="{FF2B5EF4-FFF2-40B4-BE49-F238E27FC236}">
                <a16:creationId xmlns:a16="http://schemas.microsoft.com/office/drawing/2014/main" id="{9F9D3E90-46F7-3C19-D28D-BFAE1A7BB6CB}"/>
              </a:ext>
            </a:extLst>
          </p:cNvPr>
          <p:cNvSpPr>
            <a:spLocks noGrp="1" noRot="1" noChangeAspect="1"/>
          </p:cNvSpPr>
          <p:nvPr>
            <p:ph type="sldImg"/>
          </p:nvPr>
        </p:nvSpPr>
        <p:spPr>
          <a:xfrm>
            <a:off x="687388" y="1143000"/>
            <a:ext cx="5480050" cy="3082925"/>
          </a:xfrm>
          <a:prstGeom prst="rect">
            <a:avLst/>
          </a:prstGeom>
          <a:ln w="0">
            <a:noFill/>
          </a:ln>
        </p:spPr>
      </p:sp>
      <p:sp>
        <p:nvSpPr>
          <p:cNvPr id="486" name="PlaceHolder 2">
            <a:extLst>
              <a:ext uri="{FF2B5EF4-FFF2-40B4-BE49-F238E27FC236}">
                <a16:creationId xmlns:a16="http://schemas.microsoft.com/office/drawing/2014/main" id="{A9A58A17-E313-2135-9EA4-82800DDAECE3}"/>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lnSpc>
                <a:spcPct val="100000"/>
              </a:lnSpc>
              <a:buNone/>
              <a:tabLst>
                <a:tab pos="0" algn="l"/>
              </a:tabLst>
            </a:pPr>
            <a:endParaRPr lang="en-US" sz="2000" b="0" u="none" strike="noStrike" dirty="0">
              <a:solidFill>
                <a:srgbClr val="000000"/>
              </a:solidFill>
              <a:effectLst/>
              <a:uFillTx/>
              <a:latin typeface="Arial"/>
            </a:endParaRPr>
          </a:p>
        </p:txBody>
      </p:sp>
      <p:sp>
        <p:nvSpPr>
          <p:cNvPr id="487" name="PlaceHolder 3">
            <a:extLst>
              <a:ext uri="{FF2B5EF4-FFF2-40B4-BE49-F238E27FC236}">
                <a16:creationId xmlns:a16="http://schemas.microsoft.com/office/drawing/2014/main" id="{9B72B0E2-C864-E7E3-5A3C-E224159BD5D2}"/>
              </a:ext>
            </a:extLst>
          </p:cNvPr>
          <p:cNvSpPr>
            <a:spLocks noGrp="1"/>
          </p:cNvSpPr>
          <p:nvPr>
            <p:ph type="sldNum" idx="52"/>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59408405-3981-4A7C-B9E5-DD4DF16B660A}" type="slidenum">
              <a:rPr lang="en-CA" sz="1200" b="0" u="none" strike="noStrike">
                <a:solidFill>
                  <a:srgbClr val="000000"/>
                </a:solidFill>
                <a:effectLst/>
                <a:uFillTx/>
                <a:latin typeface="Times New Roman"/>
                <a:ea typeface="+mn-ea"/>
              </a:rPr>
              <a:t>20</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2313748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2342E-6179-A261-CE6B-998FE4204198}"/>
            </a:ext>
          </a:extLst>
        </p:cNvPr>
        <p:cNvGrpSpPr/>
        <p:nvPr/>
      </p:nvGrpSpPr>
      <p:grpSpPr>
        <a:xfrm>
          <a:off x="0" y="0"/>
          <a:ext cx="0" cy="0"/>
          <a:chOff x="0" y="0"/>
          <a:chExt cx="0" cy="0"/>
        </a:xfrm>
      </p:grpSpPr>
      <p:sp>
        <p:nvSpPr>
          <p:cNvPr id="485" name="PlaceHolder 1">
            <a:extLst>
              <a:ext uri="{FF2B5EF4-FFF2-40B4-BE49-F238E27FC236}">
                <a16:creationId xmlns:a16="http://schemas.microsoft.com/office/drawing/2014/main" id="{26DB8D18-A510-707F-1132-CCCAC4AB74B4}"/>
              </a:ext>
            </a:extLst>
          </p:cNvPr>
          <p:cNvSpPr>
            <a:spLocks noGrp="1" noRot="1" noChangeAspect="1"/>
          </p:cNvSpPr>
          <p:nvPr>
            <p:ph type="sldImg"/>
          </p:nvPr>
        </p:nvSpPr>
        <p:spPr>
          <a:xfrm>
            <a:off x="687388" y="1143000"/>
            <a:ext cx="5480050" cy="3082925"/>
          </a:xfrm>
          <a:prstGeom prst="rect">
            <a:avLst/>
          </a:prstGeom>
          <a:ln w="0">
            <a:noFill/>
          </a:ln>
        </p:spPr>
      </p:sp>
      <p:sp>
        <p:nvSpPr>
          <p:cNvPr id="486" name="PlaceHolder 2">
            <a:extLst>
              <a:ext uri="{FF2B5EF4-FFF2-40B4-BE49-F238E27FC236}">
                <a16:creationId xmlns:a16="http://schemas.microsoft.com/office/drawing/2014/main" id="{5DDE3024-260D-76DC-518E-ADCA9F10CBE4}"/>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lnSpc>
                <a:spcPct val="100000"/>
              </a:lnSpc>
              <a:buNone/>
              <a:tabLst>
                <a:tab pos="0" algn="l"/>
              </a:tabLst>
            </a:pPr>
            <a:endParaRPr lang="en-US" sz="2000" b="0" u="none" strike="noStrike" dirty="0">
              <a:solidFill>
                <a:srgbClr val="000000"/>
              </a:solidFill>
              <a:effectLst/>
              <a:uFillTx/>
              <a:latin typeface="Arial"/>
            </a:endParaRPr>
          </a:p>
        </p:txBody>
      </p:sp>
      <p:sp>
        <p:nvSpPr>
          <p:cNvPr id="487" name="PlaceHolder 3">
            <a:extLst>
              <a:ext uri="{FF2B5EF4-FFF2-40B4-BE49-F238E27FC236}">
                <a16:creationId xmlns:a16="http://schemas.microsoft.com/office/drawing/2014/main" id="{991A443A-C064-A486-4E47-6FF9557F7794}"/>
              </a:ext>
            </a:extLst>
          </p:cNvPr>
          <p:cNvSpPr>
            <a:spLocks noGrp="1"/>
          </p:cNvSpPr>
          <p:nvPr>
            <p:ph type="sldNum" idx="52"/>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59408405-3981-4A7C-B9E5-DD4DF16B660A}" type="slidenum">
              <a:rPr lang="en-CA" sz="1200" b="0" u="none" strike="noStrike">
                <a:solidFill>
                  <a:srgbClr val="000000"/>
                </a:solidFill>
                <a:effectLst/>
                <a:uFillTx/>
                <a:latin typeface="Times New Roman"/>
                <a:ea typeface="+mn-ea"/>
              </a:rPr>
              <a:t>21</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7906524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 name="PlaceHolder 1"/>
          <p:cNvSpPr>
            <a:spLocks noGrp="1" noRot="1" noChangeAspect="1"/>
          </p:cNvSpPr>
          <p:nvPr>
            <p:ph type="sldImg"/>
          </p:nvPr>
        </p:nvSpPr>
        <p:spPr>
          <a:xfrm>
            <a:off x="687388" y="1143000"/>
            <a:ext cx="5480050" cy="3082925"/>
          </a:xfrm>
          <a:prstGeom prst="rect">
            <a:avLst/>
          </a:prstGeom>
          <a:ln w="0">
            <a:noFill/>
          </a:ln>
        </p:spPr>
      </p:sp>
      <p:sp>
        <p:nvSpPr>
          <p:cNvPr id="498"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499" name="PlaceHolder 3"/>
          <p:cNvSpPr>
            <a:spLocks noGrp="1"/>
          </p:cNvSpPr>
          <p:nvPr>
            <p:ph type="sldNum" idx="56"/>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599188EC-B335-4DE0-8F63-155E91801EAA}" type="slidenum">
              <a:rPr lang="en-CA" sz="1200" b="0" u="none" strike="noStrike">
                <a:solidFill>
                  <a:srgbClr val="000000"/>
                </a:solidFill>
                <a:effectLst/>
                <a:uFillTx/>
                <a:latin typeface="Times New Roman"/>
                <a:ea typeface="+mn-ea"/>
              </a:rPr>
              <a:t>22</a:t>
            </a:fld>
            <a:endParaRPr lang="en-US" sz="1200" b="0" u="none" strike="noStrike">
              <a:solidFill>
                <a:srgbClr val="000000"/>
              </a:solidFill>
              <a:effectLst/>
              <a:uFillTx/>
              <a:latin typeface="Times New Roman"/>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PlaceHolder 1"/>
          <p:cNvSpPr>
            <a:spLocks noGrp="1" noRot="1" noChangeAspect="1"/>
          </p:cNvSpPr>
          <p:nvPr>
            <p:ph type="sldImg"/>
          </p:nvPr>
        </p:nvSpPr>
        <p:spPr>
          <a:xfrm>
            <a:off x="687388" y="1143000"/>
            <a:ext cx="5480050" cy="3082925"/>
          </a:xfrm>
          <a:prstGeom prst="rect">
            <a:avLst/>
          </a:prstGeom>
          <a:ln w="0">
            <a:noFill/>
          </a:ln>
        </p:spPr>
      </p:sp>
      <p:sp>
        <p:nvSpPr>
          <p:cNvPr id="561"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62" name="PlaceHolder 3"/>
          <p:cNvSpPr>
            <a:spLocks noGrp="1"/>
          </p:cNvSpPr>
          <p:nvPr>
            <p:ph type="sldNum" idx="77"/>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A9A58DD5-309F-44C1-A628-36CAA628A1F9}" type="slidenum">
              <a:rPr lang="en-CA" sz="1200" b="0" u="none" strike="noStrike">
                <a:solidFill>
                  <a:srgbClr val="000000"/>
                </a:solidFill>
                <a:effectLst/>
                <a:uFillTx/>
                <a:latin typeface="Times New Roman"/>
                <a:ea typeface="+mn-ea"/>
              </a:rPr>
              <a:t>23</a:t>
            </a:fld>
            <a:endParaRPr lang="en-US" sz="1200" b="0" u="none" strike="noStrike">
              <a:solidFill>
                <a:srgbClr val="000000"/>
              </a:solidFill>
              <a:effectLst/>
              <a:uFillTx/>
              <a:latin typeface="Times New Roman"/>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PlaceHolder 1"/>
          <p:cNvSpPr>
            <a:spLocks noGrp="1" noRot="1" noChangeAspect="1"/>
          </p:cNvSpPr>
          <p:nvPr>
            <p:ph type="sldImg"/>
          </p:nvPr>
        </p:nvSpPr>
        <p:spPr>
          <a:xfrm>
            <a:off x="687388" y="1143000"/>
            <a:ext cx="5480050" cy="3082925"/>
          </a:xfrm>
          <a:prstGeom prst="rect">
            <a:avLst/>
          </a:prstGeom>
          <a:ln w="0">
            <a:noFill/>
          </a:ln>
        </p:spPr>
      </p:sp>
      <p:sp>
        <p:nvSpPr>
          <p:cNvPr id="495"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lnSpc>
                <a:spcPct val="100000"/>
              </a:lnSpc>
              <a:buNone/>
              <a:tabLst>
                <a:tab pos="0" algn="l"/>
              </a:tabLst>
            </a:pPr>
            <a:endParaRPr lang="en-US" sz="2000" b="0" u="none" strike="noStrike" dirty="0">
              <a:solidFill>
                <a:srgbClr val="000000"/>
              </a:solidFill>
              <a:effectLst/>
              <a:uFillTx/>
              <a:latin typeface="Arial"/>
            </a:endParaRPr>
          </a:p>
        </p:txBody>
      </p:sp>
      <p:sp>
        <p:nvSpPr>
          <p:cNvPr id="496" name="PlaceHolder 3"/>
          <p:cNvSpPr>
            <a:spLocks noGrp="1"/>
          </p:cNvSpPr>
          <p:nvPr>
            <p:ph type="sldNum" idx="55"/>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C5349168-9AB2-42AD-8C91-D5631EF916A3}" type="slidenum">
              <a:rPr lang="en-CA" sz="1200" b="0" u="none" strike="noStrike">
                <a:solidFill>
                  <a:srgbClr val="000000"/>
                </a:solidFill>
                <a:effectLst/>
                <a:uFillTx/>
                <a:latin typeface="Times New Roman"/>
                <a:ea typeface="+mn-ea"/>
              </a:rPr>
              <a:t>24</a:t>
            </a:fld>
            <a:endParaRPr lang="en-US" sz="1200" b="0" u="none" strike="noStrike">
              <a:solidFill>
                <a:srgbClr val="000000"/>
              </a:solidFill>
              <a:effectLst/>
              <a:uFillTx/>
              <a:latin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PlaceHolder 1"/>
          <p:cNvSpPr>
            <a:spLocks noGrp="1" noRot="1" noChangeAspect="1"/>
          </p:cNvSpPr>
          <p:nvPr>
            <p:ph type="sldImg"/>
          </p:nvPr>
        </p:nvSpPr>
        <p:spPr>
          <a:xfrm>
            <a:off x="687388" y="1143000"/>
            <a:ext cx="5480050" cy="3082925"/>
          </a:xfrm>
          <a:prstGeom prst="rect">
            <a:avLst/>
          </a:prstGeom>
          <a:ln w="0">
            <a:noFill/>
          </a:ln>
        </p:spPr>
      </p:sp>
      <p:sp>
        <p:nvSpPr>
          <p:cNvPr id="504"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05" name="PlaceHolder 3"/>
          <p:cNvSpPr>
            <a:spLocks noGrp="1"/>
          </p:cNvSpPr>
          <p:nvPr>
            <p:ph type="sldNum" idx="58"/>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5B69C8E2-2EB3-4A4F-922F-EFB5FC1FF8BA}" type="slidenum">
              <a:rPr lang="en-CA" sz="1200" b="0" u="none" strike="noStrike">
                <a:solidFill>
                  <a:srgbClr val="000000"/>
                </a:solidFill>
                <a:effectLst/>
                <a:uFillTx/>
                <a:latin typeface="Times New Roman"/>
                <a:ea typeface="+mn-ea"/>
              </a:rPr>
              <a:t>25</a:t>
            </a:fld>
            <a:endParaRPr lang="en-US" sz="1200" b="0" u="none" strike="noStrike">
              <a:solidFill>
                <a:srgbClr val="000000"/>
              </a:solidFill>
              <a:effectLst/>
              <a:uFillTx/>
              <a:latin typeface="Times New Roman"/>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 name="PlaceHolder 1"/>
          <p:cNvSpPr>
            <a:spLocks noGrp="1" noRot="1" noChangeAspect="1"/>
          </p:cNvSpPr>
          <p:nvPr>
            <p:ph type="sldImg"/>
          </p:nvPr>
        </p:nvSpPr>
        <p:spPr>
          <a:xfrm>
            <a:off x="687388" y="1143000"/>
            <a:ext cx="5480050" cy="3082925"/>
          </a:xfrm>
          <a:prstGeom prst="rect">
            <a:avLst/>
          </a:prstGeom>
          <a:ln w="0">
            <a:noFill/>
          </a:ln>
        </p:spPr>
      </p:sp>
      <p:sp>
        <p:nvSpPr>
          <p:cNvPr id="507"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08" name="PlaceHolder 3"/>
          <p:cNvSpPr>
            <a:spLocks noGrp="1"/>
          </p:cNvSpPr>
          <p:nvPr>
            <p:ph type="sldNum" idx="59"/>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96D68FE3-9203-4364-9BCD-CA0DF0AA5F39}" type="slidenum">
              <a:rPr lang="en-CA" sz="1200" b="0" u="none" strike="noStrike">
                <a:solidFill>
                  <a:srgbClr val="000000"/>
                </a:solidFill>
                <a:effectLst/>
                <a:uFillTx/>
                <a:latin typeface="Times New Roman"/>
                <a:ea typeface="+mn-ea"/>
              </a:rPr>
              <a:t>26</a:t>
            </a:fld>
            <a:endParaRPr lang="en-US" sz="1200" b="0" u="none" strike="noStrike">
              <a:solidFill>
                <a:srgbClr val="000000"/>
              </a:solidFill>
              <a:effectLst/>
              <a:uFillTx/>
              <a:latin typeface="Times New Roman"/>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PlaceHolder 1"/>
          <p:cNvSpPr>
            <a:spLocks noGrp="1" noRot="1" noChangeAspect="1"/>
          </p:cNvSpPr>
          <p:nvPr>
            <p:ph type="sldImg"/>
          </p:nvPr>
        </p:nvSpPr>
        <p:spPr>
          <a:xfrm>
            <a:off x="687388" y="1143000"/>
            <a:ext cx="5480050" cy="3082925"/>
          </a:xfrm>
          <a:prstGeom prst="rect">
            <a:avLst/>
          </a:prstGeom>
          <a:ln w="0">
            <a:noFill/>
          </a:ln>
        </p:spPr>
      </p:sp>
      <p:sp>
        <p:nvSpPr>
          <p:cNvPr id="513"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14" name="PlaceHolder 3"/>
          <p:cNvSpPr>
            <a:spLocks noGrp="1"/>
          </p:cNvSpPr>
          <p:nvPr>
            <p:ph type="sldNum" idx="61"/>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9B0F1664-D5D6-44B3-B842-A7D74CC56422}" type="slidenum">
              <a:rPr lang="en-CA" sz="1200" b="0" u="none" strike="noStrike">
                <a:solidFill>
                  <a:srgbClr val="000000"/>
                </a:solidFill>
                <a:effectLst/>
                <a:uFillTx/>
                <a:latin typeface="Times New Roman"/>
                <a:ea typeface="+mn-ea"/>
              </a:rPr>
              <a:t>27</a:t>
            </a:fld>
            <a:endParaRPr lang="en-US" sz="1200" b="0" u="none" strike="noStrike">
              <a:solidFill>
                <a:srgbClr val="000000"/>
              </a:solidFill>
              <a:effectLst/>
              <a:uFillTx/>
              <a:latin typeface="Times New Roman"/>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PlaceHolder 1"/>
          <p:cNvSpPr>
            <a:spLocks noGrp="1" noRot="1" noChangeAspect="1"/>
          </p:cNvSpPr>
          <p:nvPr>
            <p:ph type="sldImg"/>
          </p:nvPr>
        </p:nvSpPr>
        <p:spPr>
          <a:xfrm>
            <a:off x="687388" y="1143000"/>
            <a:ext cx="5480050" cy="3082925"/>
          </a:xfrm>
          <a:prstGeom prst="rect">
            <a:avLst/>
          </a:prstGeom>
          <a:ln w="0">
            <a:noFill/>
          </a:ln>
        </p:spPr>
      </p:sp>
      <p:sp>
        <p:nvSpPr>
          <p:cNvPr id="519"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20" name="PlaceHolder 3"/>
          <p:cNvSpPr>
            <a:spLocks noGrp="1"/>
          </p:cNvSpPr>
          <p:nvPr>
            <p:ph type="sldNum" idx="63"/>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D88F9EAD-121F-4DFF-97AD-30060553CC69}" type="slidenum">
              <a:rPr lang="en-CA" sz="1200" b="0" u="none" strike="noStrike">
                <a:solidFill>
                  <a:srgbClr val="000000"/>
                </a:solidFill>
                <a:effectLst/>
                <a:uFillTx/>
                <a:latin typeface="Times New Roman"/>
                <a:ea typeface="+mn-ea"/>
              </a:rPr>
              <a:t>28</a:t>
            </a:fld>
            <a:endParaRPr lang="en-US" sz="1200" b="0" u="none" strike="noStrike">
              <a:solidFill>
                <a:srgbClr val="000000"/>
              </a:solidFill>
              <a:effectLst/>
              <a:uFillTx/>
              <a:latin typeface="Times New Roman"/>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 name="PlaceHolder 1"/>
          <p:cNvSpPr>
            <a:spLocks noGrp="1" noRot="1" noChangeAspect="1"/>
          </p:cNvSpPr>
          <p:nvPr>
            <p:ph type="sldImg"/>
          </p:nvPr>
        </p:nvSpPr>
        <p:spPr>
          <a:xfrm>
            <a:off x="687388" y="1143000"/>
            <a:ext cx="5480050" cy="3082925"/>
          </a:xfrm>
          <a:prstGeom prst="rect">
            <a:avLst/>
          </a:prstGeom>
          <a:ln w="0">
            <a:noFill/>
          </a:ln>
        </p:spPr>
      </p:sp>
      <p:sp>
        <p:nvSpPr>
          <p:cNvPr id="522"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23" name="PlaceHolder 3"/>
          <p:cNvSpPr>
            <a:spLocks noGrp="1"/>
          </p:cNvSpPr>
          <p:nvPr>
            <p:ph type="sldNum" idx="64"/>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6AD1E2EC-2298-4D74-B8FD-9E97C9ACA77E}" type="slidenum">
              <a:rPr lang="en-CA" sz="1200" b="0" u="none" strike="noStrike">
                <a:solidFill>
                  <a:srgbClr val="000000"/>
                </a:solidFill>
                <a:effectLst/>
                <a:uFillTx/>
                <a:latin typeface="Times New Roman"/>
                <a:ea typeface="+mn-ea"/>
              </a:rPr>
              <a:t>29</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3404846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PlaceHolder 1"/>
          <p:cNvSpPr>
            <a:spLocks noGrp="1" noRot="1" noChangeAspect="1"/>
          </p:cNvSpPr>
          <p:nvPr>
            <p:ph type="sldImg"/>
          </p:nvPr>
        </p:nvSpPr>
        <p:spPr>
          <a:xfrm>
            <a:off x="687388" y="1143000"/>
            <a:ext cx="5480050" cy="3082925"/>
          </a:xfrm>
          <a:prstGeom prst="rect">
            <a:avLst/>
          </a:prstGeom>
          <a:ln w="0">
            <a:noFill/>
          </a:ln>
        </p:spPr>
      </p:sp>
      <p:sp>
        <p:nvSpPr>
          <p:cNvPr id="483"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lnSpc>
                <a:spcPct val="100000"/>
              </a:lnSpc>
              <a:buNone/>
              <a:tabLst>
                <a:tab pos="0" algn="l"/>
              </a:tabLst>
            </a:pPr>
            <a:endParaRPr lang="en-US" sz="2000" b="0" u="none" strike="noStrike" dirty="0">
              <a:solidFill>
                <a:srgbClr val="000000"/>
              </a:solidFill>
              <a:effectLst/>
              <a:uFillTx/>
              <a:latin typeface="Arial"/>
            </a:endParaRPr>
          </a:p>
        </p:txBody>
      </p:sp>
      <p:sp>
        <p:nvSpPr>
          <p:cNvPr id="484" name="PlaceHolder 3"/>
          <p:cNvSpPr>
            <a:spLocks noGrp="1"/>
          </p:cNvSpPr>
          <p:nvPr>
            <p:ph type="sldNum" idx="51"/>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E1557C08-E8C4-4657-83A1-7A2D761D3C7A}" type="slidenum">
              <a:rPr lang="en-CA" sz="1200" b="0" u="none" strike="noStrike">
                <a:solidFill>
                  <a:srgbClr val="000000"/>
                </a:solidFill>
                <a:effectLst/>
                <a:uFillTx/>
                <a:latin typeface="Times New Roman"/>
                <a:ea typeface="+mn-ea"/>
              </a:rPr>
              <a:t>3</a:t>
            </a:fld>
            <a:endParaRPr lang="en-US" sz="1200" b="0" u="none" strike="noStrike">
              <a:solidFill>
                <a:srgbClr val="000000"/>
              </a:solidFill>
              <a:effectLst/>
              <a:uFillTx/>
              <a:latin typeface="Times New Roman"/>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noRot="1" noChangeAspect="1"/>
          </p:cNvSpPr>
          <p:nvPr>
            <p:ph type="sldImg"/>
          </p:nvPr>
        </p:nvSpPr>
        <p:spPr>
          <a:xfrm>
            <a:off x="687388" y="1143000"/>
            <a:ext cx="5480050" cy="3082925"/>
          </a:xfrm>
          <a:prstGeom prst="rect">
            <a:avLst/>
          </a:prstGeom>
          <a:ln w="0">
            <a:noFill/>
          </a:ln>
        </p:spPr>
      </p:sp>
      <p:sp>
        <p:nvSpPr>
          <p:cNvPr id="525"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26" name="PlaceHolder 3"/>
          <p:cNvSpPr>
            <a:spLocks noGrp="1"/>
          </p:cNvSpPr>
          <p:nvPr>
            <p:ph type="sldNum" idx="65"/>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83A8D375-0423-4EE6-BBDE-7178D7BD0426}" type="slidenum">
              <a:rPr lang="en-CA" sz="1200" b="0" u="none" strike="noStrike">
                <a:solidFill>
                  <a:srgbClr val="000000"/>
                </a:solidFill>
                <a:effectLst/>
                <a:uFillTx/>
                <a:latin typeface="Times New Roman"/>
                <a:ea typeface="+mn-ea"/>
              </a:rPr>
              <a:t>30</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30429242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PlaceHolder 1"/>
          <p:cNvSpPr>
            <a:spLocks noGrp="1" noRot="1" noChangeAspect="1"/>
          </p:cNvSpPr>
          <p:nvPr>
            <p:ph type="sldImg"/>
          </p:nvPr>
        </p:nvSpPr>
        <p:spPr>
          <a:xfrm>
            <a:off x="687388" y="1143000"/>
            <a:ext cx="5480050" cy="3082925"/>
          </a:xfrm>
          <a:prstGeom prst="rect">
            <a:avLst/>
          </a:prstGeom>
          <a:ln w="0">
            <a:noFill/>
          </a:ln>
        </p:spPr>
      </p:sp>
      <p:sp>
        <p:nvSpPr>
          <p:cNvPr id="528"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29" name="PlaceHolder 3"/>
          <p:cNvSpPr>
            <a:spLocks noGrp="1"/>
          </p:cNvSpPr>
          <p:nvPr>
            <p:ph type="sldNum" idx="66"/>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F2F5513A-AECB-41AE-8ACD-CE35BA7B922A}" type="slidenum">
              <a:rPr lang="en-CA" sz="1200" b="0" u="none" strike="noStrike">
                <a:solidFill>
                  <a:srgbClr val="000000"/>
                </a:solidFill>
                <a:effectLst/>
                <a:uFillTx/>
                <a:latin typeface="Times New Roman"/>
                <a:ea typeface="+mn-ea"/>
              </a:rPr>
              <a:t>31</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22707390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 name="PlaceHolder 1"/>
          <p:cNvSpPr>
            <a:spLocks noGrp="1" noRot="1" noChangeAspect="1"/>
          </p:cNvSpPr>
          <p:nvPr>
            <p:ph type="sldImg"/>
          </p:nvPr>
        </p:nvSpPr>
        <p:spPr>
          <a:xfrm>
            <a:off x="687388" y="1143000"/>
            <a:ext cx="5480050" cy="3082925"/>
          </a:xfrm>
          <a:prstGeom prst="rect">
            <a:avLst/>
          </a:prstGeom>
          <a:ln w="0">
            <a:noFill/>
          </a:ln>
        </p:spPr>
      </p:sp>
      <p:sp>
        <p:nvSpPr>
          <p:cNvPr id="531"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32" name="PlaceHolder 3"/>
          <p:cNvSpPr>
            <a:spLocks noGrp="1"/>
          </p:cNvSpPr>
          <p:nvPr>
            <p:ph type="sldNum" idx="67"/>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39C24ABC-D42C-4EFB-A9A5-3AFDAE1AE528}" type="slidenum">
              <a:rPr lang="en-CA" sz="1200" b="0" u="none" strike="noStrike">
                <a:solidFill>
                  <a:srgbClr val="000000"/>
                </a:solidFill>
                <a:effectLst/>
                <a:uFillTx/>
                <a:latin typeface="Times New Roman"/>
                <a:ea typeface="+mn-ea"/>
              </a:rPr>
              <a:t>32</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32039100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5EF34-85AF-7697-811D-0BB3BA2E25A7}"/>
            </a:ext>
          </a:extLst>
        </p:cNvPr>
        <p:cNvGrpSpPr/>
        <p:nvPr/>
      </p:nvGrpSpPr>
      <p:grpSpPr>
        <a:xfrm>
          <a:off x="0" y="0"/>
          <a:ext cx="0" cy="0"/>
          <a:chOff x="0" y="0"/>
          <a:chExt cx="0" cy="0"/>
        </a:xfrm>
      </p:grpSpPr>
      <p:sp>
        <p:nvSpPr>
          <p:cNvPr id="536" name="PlaceHolder 1">
            <a:extLst>
              <a:ext uri="{FF2B5EF4-FFF2-40B4-BE49-F238E27FC236}">
                <a16:creationId xmlns:a16="http://schemas.microsoft.com/office/drawing/2014/main" id="{4309F2C7-E3AD-D9C7-D5C6-79D7F1A649F8}"/>
              </a:ext>
            </a:extLst>
          </p:cNvPr>
          <p:cNvSpPr>
            <a:spLocks noGrp="1" noRot="1" noChangeAspect="1"/>
          </p:cNvSpPr>
          <p:nvPr>
            <p:ph type="sldImg"/>
          </p:nvPr>
        </p:nvSpPr>
        <p:spPr>
          <a:xfrm>
            <a:off x="687388" y="1143000"/>
            <a:ext cx="5480050" cy="3082925"/>
          </a:xfrm>
          <a:prstGeom prst="rect">
            <a:avLst/>
          </a:prstGeom>
          <a:ln w="0">
            <a:noFill/>
          </a:ln>
        </p:spPr>
      </p:sp>
      <p:sp>
        <p:nvSpPr>
          <p:cNvPr id="537" name="PlaceHolder 2">
            <a:extLst>
              <a:ext uri="{FF2B5EF4-FFF2-40B4-BE49-F238E27FC236}">
                <a16:creationId xmlns:a16="http://schemas.microsoft.com/office/drawing/2014/main" id="{5A2171B8-9EF2-9DC0-51CD-EDC019F41105}"/>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38" name="PlaceHolder 3">
            <a:extLst>
              <a:ext uri="{FF2B5EF4-FFF2-40B4-BE49-F238E27FC236}">
                <a16:creationId xmlns:a16="http://schemas.microsoft.com/office/drawing/2014/main" id="{17FFD5AA-272D-B25B-1F26-5C66FF0FF606}"/>
              </a:ext>
            </a:extLst>
          </p:cNvPr>
          <p:cNvSpPr>
            <a:spLocks noGrp="1"/>
          </p:cNvSpPr>
          <p:nvPr>
            <p:ph type="sldNum" idx="69"/>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739556E7-6404-4D0F-8BD1-C1306BBCF4B3}" type="slidenum">
              <a:rPr lang="en-CA" sz="1200" b="0" u="none" strike="noStrike">
                <a:solidFill>
                  <a:srgbClr val="000000"/>
                </a:solidFill>
                <a:effectLst/>
                <a:uFillTx/>
                <a:latin typeface="Times New Roman"/>
                <a:ea typeface="+mn-ea"/>
              </a:rPr>
              <a:t>33</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11612325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5E8451-75EA-EEE0-5651-0C755D46F83D}"/>
            </a:ext>
          </a:extLst>
        </p:cNvPr>
        <p:cNvGrpSpPr/>
        <p:nvPr/>
      </p:nvGrpSpPr>
      <p:grpSpPr>
        <a:xfrm>
          <a:off x="0" y="0"/>
          <a:ext cx="0" cy="0"/>
          <a:chOff x="0" y="0"/>
          <a:chExt cx="0" cy="0"/>
        </a:xfrm>
      </p:grpSpPr>
      <p:sp>
        <p:nvSpPr>
          <p:cNvPr id="536" name="PlaceHolder 1">
            <a:extLst>
              <a:ext uri="{FF2B5EF4-FFF2-40B4-BE49-F238E27FC236}">
                <a16:creationId xmlns:a16="http://schemas.microsoft.com/office/drawing/2014/main" id="{0F4C43D0-8640-9578-D6FD-C041C7BA5796}"/>
              </a:ext>
            </a:extLst>
          </p:cNvPr>
          <p:cNvSpPr>
            <a:spLocks noGrp="1" noRot="1" noChangeAspect="1"/>
          </p:cNvSpPr>
          <p:nvPr>
            <p:ph type="sldImg"/>
          </p:nvPr>
        </p:nvSpPr>
        <p:spPr>
          <a:xfrm>
            <a:off x="687388" y="1143000"/>
            <a:ext cx="5480050" cy="3082925"/>
          </a:xfrm>
          <a:prstGeom prst="rect">
            <a:avLst/>
          </a:prstGeom>
          <a:ln w="0">
            <a:noFill/>
          </a:ln>
        </p:spPr>
      </p:sp>
      <p:sp>
        <p:nvSpPr>
          <p:cNvPr id="537" name="PlaceHolder 2">
            <a:extLst>
              <a:ext uri="{FF2B5EF4-FFF2-40B4-BE49-F238E27FC236}">
                <a16:creationId xmlns:a16="http://schemas.microsoft.com/office/drawing/2014/main" id="{5251EB8B-21A3-886C-C2ED-FE5C13B58EBD}"/>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dirty="0">
              <a:solidFill>
                <a:srgbClr val="000000"/>
              </a:solidFill>
              <a:effectLst/>
              <a:uFillTx/>
              <a:latin typeface="Arial"/>
            </a:endParaRPr>
          </a:p>
        </p:txBody>
      </p:sp>
      <p:sp>
        <p:nvSpPr>
          <p:cNvPr id="538" name="PlaceHolder 3">
            <a:extLst>
              <a:ext uri="{FF2B5EF4-FFF2-40B4-BE49-F238E27FC236}">
                <a16:creationId xmlns:a16="http://schemas.microsoft.com/office/drawing/2014/main" id="{F5C2F064-0553-A336-9D46-35B2D8DB92C8}"/>
              </a:ext>
            </a:extLst>
          </p:cNvPr>
          <p:cNvSpPr>
            <a:spLocks noGrp="1"/>
          </p:cNvSpPr>
          <p:nvPr>
            <p:ph type="sldNum" idx="69"/>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739556E7-6404-4D0F-8BD1-C1306BBCF4B3}" type="slidenum">
              <a:rPr lang="en-CA" sz="1200" b="0" u="none" strike="noStrike">
                <a:solidFill>
                  <a:srgbClr val="000000"/>
                </a:solidFill>
                <a:effectLst/>
                <a:uFillTx/>
                <a:latin typeface="Times New Roman"/>
                <a:ea typeface="+mn-ea"/>
              </a:rPr>
              <a:t>34</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4181534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PlaceHolder 1"/>
          <p:cNvSpPr>
            <a:spLocks noGrp="1" noRot="1" noChangeAspect="1"/>
          </p:cNvSpPr>
          <p:nvPr>
            <p:ph type="sldImg"/>
          </p:nvPr>
        </p:nvSpPr>
        <p:spPr>
          <a:xfrm>
            <a:off x="687388" y="1143000"/>
            <a:ext cx="5480050" cy="3082925"/>
          </a:xfrm>
          <a:prstGeom prst="rect">
            <a:avLst/>
          </a:prstGeom>
          <a:ln w="0">
            <a:noFill/>
          </a:ln>
        </p:spPr>
      </p:sp>
      <p:sp>
        <p:nvSpPr>
          <p:cNvPr id="543"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r>
              <a:rPr lang="en-US" sz="1800" b="0" u="none" strike="noStrike" dirty="0">
                <a:solidFill>
                  <a:srgbClr val="000000"/>
                </a:solidFill>
                <a:effectLst/>
                <a:uFillTx/>
                <a:latin typeface="Arial"/>
              </a:rPr>
              <a:t>Move to extra slides</a:t>
            </a:r>
          </a:p>
        </p:txBody>
      </p:sp>
      <p:sp>
        <p:nvSpPr>
          <p:cNvPr id="544" name="PlaceHolder 3"/>
          <p:cNvSpPr>
            <a:spLocks noGrp="1"/>
          </p:cNvSpPr>
          <p:nvPr>
            <p:ph type="sldNum" idx="71"/>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672AEE60-73C2-4FC7-8A01-17170EA74CDE}" type="slidenum">
              <a:rPr lang="en-CA" sz="1200" b="0" u="none" strike="noStrike">
                <a:solidFill>
                  <a:srgbClr val="000000"/>
                </a:solidFill>
                <a:effectLst/>
                <a:uFillTx/>
                <a:latin typeface="Times New Roman"/>
                <a:ea typeface="+mn-ea"/>
              </a:rPr>
              <a:t>35</a:t>
            </a:fld>
            <a:endParaRPr lang="en-US" sz="1200" b="0" u="none" strike="noStrike">
              <a:solidFill>
                <a:srgbClr val="000000"/>
              </a:solidFill>
              <a:effectLst/>
              <a:uFillTx/>
              <a:latin typeface="Times New Roman"/>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E12F8B-36C4-3877-DDAA-1DAA06A90237}"/>
            </a:ext>
          </a:extLst>
        </p:cNvPr>
        <p:cNvGrpSpPr/>
        <p:nvPr/>
      </p:nvGrpSpPr>
      <p:grpSpPr>
        <a:xfrm>
          <a:off x="0" y="0"/>
          <a:ext cx="0" cy="0"/>
          <a:chOff x="0" y="0"/>
          <a:chExt cx="0" cy="0"/>
        </a:xfrm>
      </p:grpSpPr>
      <p:sp>
        <p:nvSpPr>
          <p:cNvPr id="545" name="PlaceHolder 1">
            <a:extLst>
              <a:ext uri="{FF2B5EF4-FFF2-40B4-BE49-F238E27FC236}">
                <a16:creationId xmlns:a16="http://schemas.microsoft.com/office/drawing/2014/main" id="{7062BDC3-4A25-4389-370B-0B0E328F262A}"/>
              </a:ext>
            </a:extLst>
          </p:cNvPr>
          <p:cNvSpPr>
            <a:spLocks noGrp="1" noRot="1" noChangeAspect="1"/>
          </p:cNvSpPr>
          <p:nvPr>
            <p:ph type="sldImg"/>
          </p:nvPr>
        </p:nvSpPr>
        <p:spPr>
          <a:xfrm>
            <a:off x="687388" y="1143000"/>
            <a:ext cx="5480050" cy="3082925"/>
          </a:xfrm>
          <a:prstGeom prst="rect">
            <a:avLst/>
          </a:prstGeom>
          <a:ln w="0">
            <a:noFill/>
          </a:ln>
        </p:spPr>
      </p:sp>
      <p:sp>
        <p:nvSpPr>
          <p:cNvPr id="546" name="PlaceHolder 2">
            <a:extLst>
              <a:ext uri="{FF2B5EF4-FFF2-40B4-BE49-F238E27FC236}">
                <a16:creationId xmlns:a16="http://schemas.microsoft.com/office/drawing/2014/main" id="{C06EA4F7-A908-5F0D-EA06-53427949BAEA}"/>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r>
              <a:rPr lang="en-US" sz="1800" b="0" u="none" strike="noStrike" dirty="0">
                <a:solidFill>
                  <a:srgbClr val="000000"/>
                </a:solidFill>
                <a:effectLst/>
                <a:uFillTx/>
                <a:latin typeface="Arial"/>
              </a:rPr>
              <a:t>Maybe get rid of the MRI</a:t>
            </a:r>
          </a:p>
        </p:txBody>
      </p:sp>
      <p:sp>
        <p:nvSpPr>
          <p:cNvPr id="547" name="PlaceHolder 3">
            <a:extLst>
              <a:ext uri="{FF2B5EF4-FFF2-40B4-BE49-F238E27FC236}">
                <a16:creationId xmlns:a16="http://schemas.microsoft.com/office/drawing/2014/main" id="{DF7C0BE0-3D7A-AB60-F4FC-53BB3A829478}"/>
              </a:ext>
            </a:extLst>
          </p:cNvPr>
          <p:cNvSpPr>
            <a:spLocks noGrp="1"/>
          </p:cNvSpPr>
          <p:nvPr>
            <p:ph type="sldNum" idx="72"/>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D9853BBE-F521-4094-9E94-B08201BB3101}" type="slidenum">
              <a:rPr lang="en-CA" sz="1200" b="0" u="none" strike="noStrike">
                <a:solidFill>
                  <a:srgbClr val="000000"/>
                </a:solidFill>
                <a:effectLst/>
                <a:uFillTx/>
                <a:latin typeface="Times New Roman"/>
                <a:ea typeface="+mn-ea"/>
              </a:rPr>
              <a:t>36</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10510628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B2A881-3CE8-22F9-B037-478157CA8C29}"/>
            </a:ext>
          </a:extLst>
        </p:cNvPr>
        <p:cNvGrpSpPr/>
        <p:nvPr/>
      </p:nvGrpSpPr>
      <p:grpSpPr>
        <a:xfrm>
          <a:off x="0" y="0"/>
          <a:ext cx="0" cy="0"/>
          <a:chOff x="0" y="0"/>
          <a:chExt cx="0" cy="0"/>
        </a:xfrm>
      </p:grpSpPr>
      <p:sp>
        <p:nvSpPr>
          <p:cNvPr id="545" name="PlaceHolder 1">
            <a:extLst>
              <a:ext uri="{FF2B5EF4-FFF2-40B4-BE49-F238E27FC236}">
                <a16:creationId xmlns:a16="http://schemas.microsoft.com/office/drawing/2014/main" id="{F0A45959-FDC7-26E2-D0FA-ED23ED00566A}"/>
              </a:ext>
            </a:extLst>
          </p:cNvPr>
          <p:cNvSpPr>
            <a:spLocks noGrp="1" noRot="1" noChangeAspect="1"/>
          </p:cNvSpPr>
          <p:nvPr>
            <p:ph type="sldImg"/>
          </p:nvPr>
        </p:nvSpPr>
        <p:spPr>
          <a:xfrm>
            <a:off x="687388" y="1143000"/>
            <a:ext cx="5480050" cy="3082925"/>
          </a:xfrm>
          <a:prstGeom prst="rect">
            <a:avLst/>
          </a:prstGeom>
          <a:ln w="0">
            <a:noFill/>
          </a:ln>
        </p:spPr>
      </p:sp>
      <p:sp>
        <p:nvSpPr>
          <p:cNvPr id="546" name="PlaceHolder 2">
            <a:extLst>
              <a:ext uri="{FF2B5EF4-FFF2-40B4-BE49-F238E27FC236}">
                <a16:creationId xmlns:a16="http://schemas.microsoft.com/office/drawing/2014/main" id="{2856B11E-0D28-7685-2A9B-245F0B2E01EB}"/>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47" name="PlaceHolder 3">
            <a:extLst>
              <a:ext uri="{FF2B5EF4-FFF2-40B4-BE49-F238E27FC236}">
                <a16:creationId xmlns:a16="http://schemas.microsoft.com/office/drawing/2014/main" id="{FF27D5FD-62AF-8CE6-BF80-B5731BC4F134}"/>
              </a:ext>
            </a:extLst>
          </p:cNvPr>
          <p:cNvSpPr>
            <a:spLocks noGrp="1"/>
          </p:cNvSpPr>
          <p:nvPr>
            <p:ph type="sldNum" idx="72"/>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D9853BBE-F521-4094-9E94-B08201BB3101}" type="slidenum">
              <a:rPr lang="en-CA" sz="1200" b="0" u="none" strike="noStrike">
                <a:solidFill>
                  <a:srgbClr val="000000"/>
                </a:solidFill>
                <a:effectLst/>
                <a:uFillTx/>
                <a:latin typeface="Times New Roman"/>
                <a:ea typeface="+mn-ea"/>
              </a:rPr>
              <a:t>37</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33086222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PlaceHolder 1"/>
          <p:cNvSpPr>
            <a:spLocks noGrp="1" noRot="1" noChangeAspect="1"/>
          </p:cNvSpPr>
          <p:nvPr>
            <p:ph type="sldImg"/>
          </p:nvPr>
        </p:nvSpPr>
        <p:spPr>
          <a:xfrm>
            <a:off x="687388" y="1143000"/>
            <a:ext cx="5480050" cy="3082925"/>
          </a:xfrm>
          <a:prstGeom prst="rect">
            <a:avLst/>
          </a:prstGeom>
          <a:ln w="0">
            <a:noFill/>
          </a:ln>
        </p:spPr>
      </p:sp>
      <p:sp>
        <p:nvSpPr>
          <p:cNvPr id="564"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lnSpc>
                <a:spcPct val="100000"/>
              </a:lnSpc>
              <a:buNone/>
              <a:tabLst>
                <a:tab pos="0" algn="l"/>
              </a:tabLst>
            </a:pPr>
            <a:endParaRPr lang="en-US" sz="2000" b="0" u="none" strike="noStrike" dirty="0">
              <a:solidFill>
                <a:srgbClr val="000000"/>
              </a:solidFill>
              <a:effectLst/>
              <a:uFillTx/>
              <a:latin typeface="Arial"/>
            </a:endParaRPr>
          </a:p>
        </p:txBody>
      </p:sp>
      <p:sp>
        <p:nvSpPr>
          <p:cNvPr id="565" name="PlaceHolder 3"/>
          <p:cNvSpPr>
            <a:spLocks noGrp="1"/>
          </p:cNvSpPr>
          <p:nvPr>
            <p:ph type="sldNum" idx="78"/>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3C6604AF-2ED5-4964-B5C5-F8EB4925356A}" type="slidenum">
              <a:rPr lang="en-CA" sz="1200" b="0" u="none" strike="noStrike">
                <a:solidFill>
                  <a:srgbClr val="000000"/>
                </a:solidFill>
                <a:effectLst/>
                <a:uFillTx/>
                <a:latin typeface="Times New Roman"/>
                <a:ea typeface="+mn-ea"/>
              </a:rPr>
              <a:t>38</a:t>
            </a:fld>
            <a:endParaRPr lang="en-US" sz="1200" b="0" u="none" strike="noStrike">
              <a:solidFill>
                <a:srgbClr val="000000"/>
              </a:solidFill>
              <a:effectLst/>
              <a:uFillTx/>
              <a:latin typeface="Times New Roman"/>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 name="PlaceHolder 1"/>
          <p:cNvSpPr>
            <a:spLocks noGrp="1" noRot="1" noChangeAspect="1"/>
          </p:cNvSpPr>
          <p:nvPr>
            <p:ph type="sldImg"/>
          </p:nvPr>
        </p:nvSpPr>
        <p:spPr>
          <a:xfrm>
            <a:off x="687388" y="1143000"/>
            <a:ext cx="5480050" cy="3082925"/>
          </a:xfrm>
          <a:prstGeom prst="rect">
            <a:avLst/>
          </a:prstGeom>
          <a:ln w="0">
            <a:noFill/>
          </a:ln>
        </p:spPr>
      </p:sp>
      <p:sp>
        <p:nvSpPr>
          <p:cNvPr id="567"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lnSpc>
                <a:spcPct val="100000"/>
              </a:lnSpc>
              <a:buNone/>
              <a:tabLst>
                <a:tab pos="0" algn="l"/>
              </a:tabLst>
            </a:pPr>
            <a:r>
              <a:rPr lang="en-US" sz="2000" b="0" u="none" strike="noStrike">
                <a:solidFill>
                  <a:srgbClr val="000000"/>
                </a:solidFill>
                <a:effectLst/>
                <a:uFillTx/>
                <a:latin typeface="Arial"/>
              </a:rPr>
              <a:t>Targeting humans vs mice cells, (use Emma’s results, human fax was so small). We should analyze humans more in details. Myelin decays too fast (T2), can’t use alone (Nicole will do this)</a:t>
            </a:r>
          </a:p>
        </p:txBody>
      </p:sp>
      <p:sp>
        <p:nvSpPr>
          <p:cNvPr id="568" name="PlaceHolder 3"/>
          <p:cNvSpPr>
            <a:spLocks noGrp="1"/>
          </p:cNvSpPr>
          <p:nvPr>
            <p:ph type="sldNum" idx="79"/>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B31407C3-8F40-4186-9276-210CECF614A9}" type="slidenum">
              <a:rPr lang="en-CA" sz="1200" b="0" u="none" strike="noStrike">
                <a:solidFill>
                  <a:srgbClr val="000000"/>
                </a:solidFill>
                <a:effectLst/>
                <a:uFillTx/>
                <a:latin typeface="Times New Roman"/>
                <a:ea typeface="+mn-ea"/>
              </a:rPr>
              <a:t>39</a:t>
            </a:fld>
            <a:endParaRPr lang="en-US" sz="1200" b="0" u="none" strike="noStrike">
              <a:solidFill>
                <a:srgbClr val="000000"/>
              </a:solidFill>
              <a:effectLst/>
              <a:uFillTx/>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3F80E6-5584-6113-D1E7-E44F27D7CD4A}"/>
            </a:ext>
          </a:extLst>
        </p:cNvPr>
        <p:cNvGrpSpPr/>
        <p:nvPr/>
      </p:nvGrpSpPr>
      <p:grpSpPr>
        <a:xfrm>
          <a:off x="0" y="0"/>
          <a:ext cx="0" cy="0"/>
          <a:chOff x="0" y="0"/>
          <a:chExt cx="0" cy="0"/>
        </a:xfrm>
      </p:grpSpPr>
      <p:sp>
        <p:nvSpPr>
          <p:cNvPr id="485" name="PlaceHolder 1">
            <a:extLst>
              <a:ext uri="{FF2B5EF4-FFF2-40B4-BE49-F238E27FC236}">
                <a16:creationId xmlns:a16="http://schemas.microsoft.com/office/drawing/2014/main" id="{1CCB511B-3A4B-B7F8-FDA9-FC6E2F884EAE}"/>
              </a:ext>
            </a:extLst>
          </p:cNvPr>
          <p:cNvSpPr>
            <a:spLocks noGrp="1" noRot="1" noChangeAspect="1"/>
          </p:cNvSpPr>
          <p:nvPr>
            <p:ph type="sldImg"/>
          </p:nvPr>
        </p:nvSpPr>
        <p:spPr>
          <a:xfrm>
            <a:off x="687388" y="1143000"/>
            <a:ext cx="5480050" cy="3082925"/>
          </a:xfrm>
          <a:prstGeom prst="rect">
            <a:avLst/>
          </a:prstGeom>
          <a:ln w="0">
            <a:noFill/>
          </a:ln>
        </p:spPr>
      </p:sp>
      <p:sp>
        <p:nvSpPr>
          <p:cNvPr id="486" name="PlaceHolder 2">
            <a:extLst>
              <a:ext uri="{FF2B5EF4-FFF2-40B4-BE49-F238E27FC236}">
                <a16:creationId xmlns:a16="http://schemas.microsoft.com/office/drawing/2014/main" id="{3114D3AD-6D7C-B15F-8237-0A81DD58009C}"/>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lnSpc>
                <a:spcPct val="100000"/>
              </a:lnSpc>
              <a:buNone/>
              <a:tabLst>
                <a:tab pos="0" algn="l"/>
              </a:tabLst>
            </a:pPr>
            <a:endParaRPr lang="en-US" sz="2000" b="0" u="none" strike="noStrike" dirty="0">
              <a:solidFill>
                <a:srgbClr val="000000"/>
              </a:solidFill>
              <a:effectLst/>
              <a:uFillTx/>
              <a:latin typeface="Arial"/>
            </a:endParaRPr>
          </a:p>
        </p:txBody>
      </p:sp>
      <p:sp>
        <p:nvSpPr>
          <p:cNvPr id="487" name="PlaceHolder 3">
            <a:extLst>
              <a:ext uri="{FF2B5EF4-FFF2-40B4-BE49-F238E27FC236}">
                <a16:creationId xmlns:a16="http://schemas.microsoft.com/office/drawing/2014/main" id="{39ECA91D-6E97-452E-3319-A8C1884B1F50}"/>
              </a:ext>
            </a:extLst>
          </p:cNvPr>
          <p:cNvSpPr>
            <a:spLocks noGrp="1"/>
          </p:cNvSpPr>
          <p:nvPr>
            <p:ph type="sldNum" idx="52"/>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59408405-3981-4A7C-B9E5-DD4DF16B660A}" type="slidenum">
              <a:rPr lang="en-CA" sz="1200" b="0" u="none" strike="noStrike">
                <a:solidFill>
                  <a:srgbClr val="000000"/>
                </a:solidFill>
                <a:effectLst/>
                <a:uFillTx/>
                <a:latin typeface="Times New Roman"/>
                <a:ea typeface="+mn-ea"/>
              </a:rPr>
              <a:t>4</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10662564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5C4D6-82EB-201D-0597-71318CD9C8E4}"/>
            </a:ext>
          </a:extLst>
        </p:cNvPr>
        <p:cNvGrpSpPr/>
        <p:nvPr/>
      </p:nvGrpSpPr>
      <p:grpSpPr>
        <a:xfrm>
          <a:off x="0" y="0"/>
          <a:ext cx="0" cy="0"/>
          <a:chOff x="0" y="0"/>
          <a:chExt cx="0" cy="0"/>
        </a:xfrm>
      </p:grpSpPr>
      <p:sp>
        <p:nvSpPr>
          <p:cNvPr id="545" name="PlaceHolder 1">
            <a:extLst>
              <a:ext uri="{FF2B5EF4-FFF2-40B4-BE49-F238E27FC236}">
                <a16:creationId xmlns:a16="http://schemas.microsoft.com/office/drawing/2014/main" id="{E18CAE15-25E5-B2A9-EAB4-4458497968D4}"/>
              </a:ext>
            </a:extLst>
          </p:cNvPr>
          <p:cNvSpPr>
            <a:spLocks noGrp="1" noRot="1" noChangeAspect="1"/>
          </p:cNvSpPr>
          <p:nvPr>
            <p:ph type="sldImg"/>
          </p:nvPr>
        </p:nvSpPr>
        <p:spPr>
          <a:xfrm>
            <a:off x="687388" y="1143000"/>
            <a:ext cx="5480050" cy="3082925"/>
          </a:xfrm>
          <a:prstGeom prst="rect">
            <a:avLst/>
          </a:prstGeom>
          <a:ln w="0">
            <a:noFill/>
          </a:ln>
        </p:spPr>
      </p:sp>
      <p:sp>
        <p:nvSpPr>
          <p:cNvPr id="546" name="PlaceHolder 2">
            <a:extLst>
              <a:ext uri="{FF2B5EF4-FFF2-40B4-BE49-F238E27FC236}">
                <a16:creationId xmlns:a16="http://schemas.microsoft.com/office/drawing/2014/main" id="{282F683D-ED01-98FC-6E6B-CB3870A15862}"/>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47" name="PlaceHolder 3">
            <a:extLst>
              <a:ext uri="{FF2B5EF4-FFF2-40B4-BE49-F238E27FC236}">
                <a16:creationId xmlns:a16="http://schemas.microsoft.com/office/drawing/2014/main" id="{C459AB29-9712-B1AB-0A81-7A882E999742}"/>
              </a:ext>
            </a:extLst>
          </p:cNvPr>
          <p:cNvSpPr>
            <a:spLocks noGrp="1"/>
          </p:cNvSpPr>
          <p:nvPr>
            <p:ph type="sldNum" idx="72"/>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D9853BBE-F521-4094-9E94-B08201BB3101}" type="slidenum">
              <a:rPr lang="en-CA" sz="1200" b="0" u="none" strike="noStrike">
                <a:solidFill>
                  <a:srgbClr val="000000"/>
                </a:solidFill>
                <a:effectLst/>
                <a:uFillTx/>
                <a:latin typeface="Times New Roman"/>
                <a:ea typeface="+mn-ea"/>
              </a:rPr>
              <a:t>40</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133610757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73611A-9C69-AE77-7A4E-C80EF50E0784}"/>
            </a:ext>
          </a:extLst>
        </p:cNvPr>
        <p:cNvGrpSpPr/>
        <p:nvPr/>
      </p:nvGrpSpPr>
      <p:grpSpPr>
        <a:xfrm>
          <a:off x="0" y="0"/>
          <a:ext cx="0" cy="0"/>
          <a:chOff x="0" y="0"/>
          <a:chExt cx="0" cy="0"/>
        </a:xfrm>
      </p:grpSpPr>
      <p:sp>
        <p:nvSpPr>
          <p:cNvPr id="545" name="PlaceHolder 1">
            <a:extLst>
              <a:ext uri="{FF2B5EF4-FFF2-40B4-BE49-F238E27FC236}">
                <a16:creationId xmlns:a16="http://schemas.microsoft.com/office/drawing/2014/main" id="{0CB2FB7E-E176-440D-D194-07DC7E76C728}"/>
              </a:ext>
            </a:extLst>
          </p:cNvPr>
          <p:cNvSpPr>
            <a:spLocks noGrp="1" noRot="1" noChangeAspect="1"/>
          </p:cNvSpPr>
          <p:nvPr>
            <p:ph type="sldImg"/>
          </p:nvPr>
        </p:nvSpPr>
        <p:spPr>
          <a:xfrm>
            <a:off x="687388" y="1143000"/>
            <a:ext cx="5480050" cy="3082925"/>
          </a:xfrm>
          <a:prstGeom prst="rect">
            <a:avLst/>
          </a:prstGeom>
          <a:ln w="0">
            <a:noFill/>
          </a:ln>
        </p:spPr>
      </p:sp>
      <p:sp>
        <p:nvSpPr>
          <p:cNvPr id="546" name="PlaceHolder 2">
            <a:extLst>
              <a:ext uri="{FF2B5EF4-FFF2-40B4-BE49-F238E27FC236}">
                <a16:creationId xmlns:a16="http://schemas.microsoft.com/office/drawing/2014/main" id="{C3D09572-D444-B483-90AB-1BC562585E3D}"/>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47" name="PlaceHolder 3">
            <a:extLst>
              <a:ext uri="{FF2B5EF4-FFF2-40B4-BE49-F238E27FC236}">
                <a16:creationId xmlns:a16="http://schemas.microsoft.com/office/drawing/2014/main" id="{256F6FCC-04FD-3F2F-A506-68ACAC9D63D6}"/>
              </a:ext>
            </a:extLst>
          </p:cNvPr>
          <p:cNvSpPr>
            <a:spLocks noGrp="1"/>
          </p:cNvSpPr>
          <p:nvPr>
            <p:ph type="sldNum" idx="72"/>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D9853BBE-F521-4094-9E94-B08201BB3101}" type="slidenum">
              <a:rPr lang="en-CA" sz="1200" b="0" u="none" strike="noStrike">
                <a:solidFill>
                  <a:srgbClr val="000000"/>
                </a:solidFill>
                <a:effectLst/>
                <a:uFillTx/>
                <a:latin typeface="Times New Roman"/>
                <a:ea typeface="+mn-ea"/>
              </a:rPr>
              <a:t>41</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3507962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PlaceHolder 1"/>
          <p:cNvSpPr>
            <a:spLocks noGrp="1" noRot="1" noChangeAspect="1"/>
          </p:cNvSpPr>
          <p:nvPr>
            <p:ph type="sldImg"/>
          </p:nvPr>
        </p:nvSpPr>
        <p:spPr>
          <a:xfrm>
            <a:off x="687388" y="1143000"/>
            <a:ext cx="5480050" cy="3082925"/>
          </a:xfrm>
          <a:prstGeom prst="rect">
            <a:avLst/>
          </a:prstGeom>
          <a:ln w="0">
            <a:noFill/>
          </a:ln>
        </p:spPr>
      </p:sp>
      <p:sp>
        <p:nvSpPr>
          <p:cNvPr id="489"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490" name="PlaceHolder 3"/>
          <p:cNvSpPr>
            <a:spLocks noGrp="1"/>
          </p:cNvSpPr>
          <p:nvPr>
            <p:ph type="sldNum" idx="53"/>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DA15F959-853F-4227-9B6B-8813758F1E12}" type="slidenum">
              <a:rPr lang="en-CA" sz="1200" b="0" u="none" strike="noStrike">
                <a:solidFill>
                  <a:srgbClr val="000000"/>
                </a:solidFill>
                <a:effectLst/>
                <a:uFillTx/>
                <a:latin typeface="Times New Roman"/>
                <a:ea typeface="+mn-ea"/>
              </a:rPr>
              <a:t>5</a:t>
            </a:fld>
            <a:endParaRPr lang="en-US" sz="1200" b="0" u="none" strike="noStrike">
              <a:solidFill>
                <a:srgbClr val="000000"/>
              </a:solidFill>
              <a:effectLst/>
              <a:uFillTx/>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DD72AF-50D2-A412-18DC-95E10D557A66}"/>
            </a:ext>
          </a:extLst>
        </p:cNvPr>
        <p:cNvGrpSpPr/>
        <p:nvPr/>
      </p:nvGrpSpPr>
      <p:grpSpPr>
        <a:xfrm>
          <a:off x="0" y="0"/>
          <a:ext cx="0" cy="0"/>
          <a:chOff x="0" y="0"/>
          <a:chExt cx="0" cy="0"/>
        </a:xfrm>
      </p:grpSpPr>
      <p:sp>
        <p:nvSpPr>
          <p:cNvPr id="560" name="PlaceHolder 1">
            <a:extLst>
              <a:ext uri="{FF2B5EF4-FFF2-40B4-BE49-F238E27FC236}">
                <a16:creationId xmlns:a16="http://schemas.microsoft.com/office/drawing/2014/main" id="{495D95EC-AA4D-2DD7-0AD3-94E73426D496}"/>
              </a:ext>
            </a:extLst>
          </p:cNvPr>
          <p:cNvSpPr>
            <a:spLocks noGrp="1" noRot="1" noChangeAspect="1"/>
          </p:cNvSpPr>
          <p:nvPr>
            <p:ph type="sldImg"/>
          </p:nvPr>
        </p:nvSpPr>
        <p:spPr>
          <a:xfrm>
            <a:off x="687388" y="1143000"/>
            <a:ext cx="5480050" cy="3082925"/>
          </a:xfrm>
          <a:prstGeom prst="rect">
            <a:avLst/>
          </a:prstGeom>
          <a:ln w="0">
            <a:noFill/>
          </a:ln>
        </p:spPr>
      </p:sp>
      <p:sp>
        <p:nvSpPr>
          <p:cNvPr id="561" name="PlaceHolder 2">
            <a:extLst>
              <a:ext uri="{FF2B5EF4-FFF2-40B4-BE49-F238E27FC236}">
                <a16:creationId xmlns:a16="http://schemas.microsoft.com/office/drawing/2014/main" id="{037882C9-E222-EEDB-A295-AA0B4AB7C692}"/>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62" name="PlaceHolder 3">
            <a:extLst>
              <a:ext uri="{FF2B5EF4-FFF2-40B4-BE49-F238E27FC236}">
                <a16:creationId xmlns:a16="http://schemas.microsoft.com/office/drawing/2014/main" id="{63A5496C-E939-ADE3-4BF6-1632CC183AC8}"/>
              </a:ext>
            </a:extLst>
          </p:cNvPr>
          <p:cNvSpPr>
            <a:spLocks noGrp="1"/>
          </p:cNvSpPr>
          <p:nvPr>
            <p:ph type="sldNum" idx="77"/>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A9A58DD5-309F-44C1-A628-36CAA628A1F9}" type="slidenum">
              <a:rPr lang="en-CA" sz="1200" b="0" u="none" strike="noStrike">
                <a:solidFill>
                  <a:srgbClr val="000000"/>
                </a:solidFill>
                <a:effectLst/>
                <a:uFillTx/>
                <a:latin typeface="Times New Roman"/>
                <a:ea typeface="+mn-ea"/>
              </a:rPr>
              <a:t>6</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2838726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 name="PlaceHolder 1"/>
          <p:cNvSpPr>
            <a:spLocks noGrp="1" noRot="1" noChangeAspect="1"/>
          </p:cNvSpPr>
          <p:nvPr>
            <p:ph type="sldImg"/>
          </p:nvPr>
        </p:nvSpPr>
        <p:spPr>
          <a:xfrm>
            <a:off x="687388" y="1143000"/>
            <a:ext cx="5480050" cy="3082925"/>
          </a:xfrm>
          <a:prstGeom prst="rect">
            <a:avLst/>
          </a:prstGeom>
          <a:ln w="0">
            <a:noFill/>
          </a:ln>
        </p:spPr>
      </p:sp>
      <p:sp>
        <p:nvSpPr>
          <p:cNvPr id="492" name="PlaceHolder 2"/>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493" name="PlaceHolder 3"/>
          <p:cNvSpPr>
            <a:spLocks noGrp="1"/>
          </p:cNvSpPr>
          <p:nvPr>
            <p:ph type="sldNum" idx="54"/>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234EEB0F-1A74-4D8B-A0BA-5F58D9BFA0C7}" type="slidenum">
              <a:rPr lang="en-CA" sz="1200" b="0" u="none" strike="noStrike">
                <a:solidFill>
                  <a:srgbClr val="000000"/>
                </a:solidFill>
                <a:effectLst/>
                <a:uFillTx/>
                <a:latin typeface="Times New Roman"/>
                <a:ea typeface="+mn-ea"/>
              </a:rPr>
              <a:t>7</a:t>
            </a:fld>
            <a:endParaRPr lang="en-US" sz="1200" b="0" u="none" strike="noStrike">
              <a:solidFill>
                <a:srgbClr val="000000"/>
              </a:solidFill>
              <a:effectLst/>
              <a:uFillTx/>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2EB513-E46E-52FC-4AF8-5D683E2A3A03}"/>
            </a:ext>
          </a:extLst>
        </p:cNvPr>
        <p:cNvGrpSpPr/>
        <p:nvPr/>
      </p:nvGrpSpPr>
      <p:grpSpPr>
        <a:xfrm>
          <a:off x="0" y="0"/>
          <a:ext cx="0" cy="0"/>
          <a:chOff x="0" y="0"/>
          <a:chExt cx="0" cy="0"/>
        </a:xfrm>
      </p:grpSpPr>
      <p:sp>
        <p:nvSpPr>
          <p:cNvPr id="509" name="PlaceHolder 1">
            <a:extLst>
              <a:ext uri="{FF2B5EF4-FFF2-40B4-BE49-F238E27FC236}">
                <a16:creationId xmlns:a16="http://schemas.microsoft.com/office/drawing/2014/main" id="{A9E7A332-9852-8825-F46E-7102AE108986}"/>
              </a:ext>
            </a:extLst>
          </p:cNvPr>
          <p:cNvSpPr>
            <a:spLocks noGrp="1" noRot="1" noChangeAspect="1"/>
          </p:cNvSpPr>
          <p:nvPr>
            <p:ph type="sldImg"/>
          </p:nvPr>
        </p:nvSpPr>
        <p:spPr>
          <a:xfrm>
            <a:off x="687388" y="1143000"/>
            <a:ext cx="5480050" cy="3082925"/>
          </a:xfrm>
          <a:prstGeom prst="rect">
            <a:avLst/>
          </a:prstGeom>
          <a:ln w="0">
            <a:noFill/>
          </a:ln>
        </p:spPr>
      </p:sp>
      <p:sp>
        <p:nvSpPr>
          <p:cNvPr id="510" name="PlaceHolder 2">
            <a:extLst>
              <a:ext uri="{FF2B5EF4-FFF2-40B4-BE49-F238E27FC236}">
                <a16:creationId xmlns:a16="http://schemas.microsoft.com/office/drawing/2014/main" id="{A8EC5854-C484-101C-CE60-E50E9158772A}"/>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11" name="PlaceHolder 3">
            <a:extLst>
              <a:ext uri="{FF2B5EF4-FFF2-40B4-BE49-F238E27FC236}">
                <a16:creationId xmlns:a16="http://schemas.microsoft.com/office/drawing/2014/main" id="{9D95BE8E-D59D-D3A1-816A-F53B7B068175}"/>
              </a:ext>
            </a:extLst>
          </p:cNvPr>
          <p:cNvSpPr>
            <a:spLocks noGrp="1"/>
          </p:cNvSpPr>
          <p:nvPr>
            <p:ph type="sldNum" idx="60"/>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CFD02C03-8930-4275-920C-292D193A7DBE}" type="slidenum">
              <a:rPr lang="en-CA" sz="1200" b="0" u="none" strike="noStrike">
                <a:solidFill>
                  <a:srgbClr val="000000"/>
                </a:solidFill>
                <a:effectLst/>
                <a:uFillTx/>
                <a:latin typeface="Times New Roman"/>
                <a:ea typeface="+mn-ea"/>
              </a:rPr>
              <a:t>8</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936710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B77E8-0BAD-4FE1-432A-DF3B06225279}"/>
            </a:ext>
          </a:extLst>
        </p:cNvPr>
        <p:cNvGrpSpPr/>
        <p:nvPr/>
      </p:nvGrpSpPr>
      <p:grpSpPr>
        <a:xfrm>
          <a:off x="0" y="0"/>
          <a:ext cx="0" cy="0"/>
          <a:chOff x="0" y="0"/>
          <a:chExt cx="0" cy="0"/>
        </a:xfrm>
      </p:grpSpPr>
      <p:sp>
        <p:nvSpPr>
          <p:cNvPr id="509" name="PlaceHolder 1">
            <a:extLst>
              <a:ext uri="{FF2B5EF4-FFF2-40B4-BE49-F238E27FC236}">
                <a16:creationId xmlns:a16="http://schemas.microsoft.com/office/drawing/2014/main" id="{6C5A3756-6724-5845-8104-FB8D7628BA90}"/>
              </a:ext>
            </a:extLst>
          </p:cNvPr>
          <p:cNvSpPr>
            <a:spLocks noGrp="1" noRot="1" noChangeAspect="1"/>
          </p:cNvSpPr>
          <p:nvPr>
            <p:ph type="sldImg"/>
          </p:nvPr>
        </p:nvSpPr>
        <p:spPr>
          <a:xfrm>
            <a:off x="687388" y="1143000"/>
            <a:ext cx="5480050" cy="3082925"/>
          </a:xfrm>
          <a:prstGeom prst="rect">
            <a:avLst/>
          </a:prstGeom>
          <a:ln w="0">
            <a:noFill/>
          </a:ln>
        </p:spPr>
      </p:sp>
      <p:sp>
        <p:nvSpPr>
          <p:cNvPr id="510" name="PlaceHolder 2">
            <a:extLst>
              <a:ext uri="{FF2B5EF4-FFF2-40B4-BE49-F238E27FC236}">
                <a16:creationId xmlns:a16="http://schemas.microsoft.com/office/drawing/2014/main" id="{4728EA8A-D4C0-307F-B42E-28F028D26679}"/>
              </a:ext>
            </a:extLst>
          </p:cNvPr>
          <p:cNvSpPr>
            <a:spLocks noGrp="1"/>
          </p:cNvSpPr>
          <p:nvPr>
            <p:ph type="body"/>
          </p:nvPr>
        </p:nvSpPr>
        <p:spPr>
          <a:xfrm>
            <a:off x="685800" y="4400640"/>
            <a:ext cx="5483520" cy="359748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511" name="PlaceHolder 3">
            <a:extLst>
              <a:ext uri="{FF2B5EF4-FFF2-40B4-BE49-F238E27FC236}">
                <a16:creationId xmlns:a16="http://schemas.microsoft.com/office/drawing/2014/main" id="{31B15C82-39D8-90CC-C8D6-7D839147985D}"/>
              </a:ext>
            </a:extLst>
          </p:cNvPr>
          <p:cNvSpPr>
            <a:spLocks noGrp="1"/>
          </p:cNvSpPr>
          <p:nvPr>
            <p:ph type="sldNum" idx="60"/>
          </p:nvPr>
        </p:nvSpPr>
        <p:spPr>
          <a:xfrm>
            <a:off x="3884760" y="8685360"/>
            <a:ext cx="2968920" cy="4557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CA" sz="1200" b="0" u="none" strike="noStrike">
                <a:solidFill>
                  <a:srgbClr val="000000"/>
                </a:solidFill>
                <a:effectLst/>
                <a:uFillTx/>
                <a:latin typeface="Times New Roman"/>
                <a:ea typeface="+mn-ea"/>
              </a:defRPr>
            </a:lvl1pPr>
          </a:lstStyle>
          <a:p>
            <a:pPr indent="0" algn="r" defTabSz="914400">
              <a:lnSpc>
                <a:spcPct val="100000"/>
              </a:lnSpc>
              <a:buNone/>
              <a:tabLst>
                <a:tab pos="0" algn="l"/>
              </a:tabLst>
            </a:pPr>
            <a:fld id="{CFD02C03-8930-4275-920C-292D193A7DBE}" type="slidenum">
              <a:rPr lang="en-CA" sz="1200" b="0" u="none" strike="noStrike">
                <a:solidFill>
                  <a:srgbClr val="000000"/>
                </a:solidFill>
                <a:effectLst/>
                <a:uFillTx/>
                <a:latin typeface="Times New Roman"/>
                <a:ea typeface="+mn-ea"/>
              </a:rPr>
              <a:t>9</a:t>
            </a:fld>
            <a:endParaRPr lang="en-US" sz="1200" b="0" u="none" strike="noStrike">
              <a:solidFill>
                <a:srgbClr val="000000"/>
              </a:solidFill>
              <a:effectLst/>
              <a:uFillTx/>
              <a:latin typeface="Times New Roman"/>
            </a:endParaRPr>
          </a:p>
        </p:txBody>
      </p:sp>
    </p:spTree>
    <p:extLst>
      <p:ext uri="{BB962C8B-B14F-4D97-AF65-F5344CB8AC3E}">
        <p14:creationId xmlns:p14="http://schemas.microsoft.com/office/powerpoint/2010/main" val="1199730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ntent with Caption">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839880" y="457200"/>
            <a:ext cx="3929400" cy="1597320"/>
          </a:xfrm>
          <a:prstGeom prst="rect">
            <a:avLst/>
          </a:prstGeom>
          <a:noFill/>
          <a:ln w="0">
            <a:noFill/>
          </a:ln>
        </p:spPr>
        <p:txBody>
          <a:bodyPr lIns="91440" tIns="45720" rIns="91440" bIns="45720" anchor="b">
            <a:noAutofit/>
          </a:bodyPr>
          <a:lstStyle/>
          <a:p>
            <a:pPr indent="0" defTabSz="914400">
              <a:lnSpc>
                <a:spcPct val="90000"/>
              </a:lnSpc>
              <a:buNone/>
              <a:tabLst>
                <a:tab pos="0" algn="l"/>
              </a:tabLst>
            </a:pPr>
            <a:r>
              <a:rPr lang="en-US" sz="3200" b="0" u="none" strike="noStrike">
                <a:solidFill>
                  <a:schemeClr val="dk1"/>
                </a:solidFill>
                <a:effectLst/>
                <a:uFillTx/>
                <a:latin typeface="Aptos Display"/>
              </a:rPr>
              <a:t>Click to edit Master title style</a:t>
            </a:r>
            <a:endParaRPr lang="en-US" sz="3200" b="0" u="none" strike="noStrike">
              <a:solidFill>
                <a:srgbClr val="000000"/>
              </a:solidFill>
              <a:effectLst/>
              <a:uFillTx/>
              <a:latin typeface="Arial"/>
            </a:endParaRPr>
          </a:p>
        </p:txBody>
      </p:sp>
      <p:sp>
        <p:nvSpPr>
          <p:cNvPr id="3" name="PlaceHolder 2"/>
          <p:cNvSpPr>
            <a:spLocks noGrp="1"/>
          </p:cNvSpPr>
          <p:nvPr>
            <p:ph type="body"/>
          </p:nvPr>
        </p:nvSpPr>
        <p:spPr>
          <a:xfrm>
            <a:off x="5183280" y="987480"/>
            <a:ext cx="6169320" cy="4870800"/>
          </a:xfrm>
          <a:prstGeom prst="rect">
            <a:avLst/>
          </a:prstGeom>
          <a:noFill/>
          <a:ln w="0">
            <a:noFill/>
          </a:ln>
        </p:spPr>
        <p:txBody>
          <a:bodyPr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3200" b="0" u="none" strike="noStrike">
                <a:solidFill>
                  <a:schemeClr val="dk1"/>
                </a:solidFill>
                <a:effectLst/>
                <a:uFillTx/>
                <a:latin typeface="Aptos"/>
              </a:rPr>
              <a:t>Click to edit Master text styles</a:t>
            </a:r>
            <a:endParaRPr lang="en-US" sz="32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800" b="0" u="none" strike="noStrike">
                <a:solidFill>
                  <a:schemeClr val="dk1"/>
                </a:solidFill>
                <a:effectLst/>
                <a:uFillTx/>
                <a:latin typeface="Aptos"/>
              </a:rPr>
              <a:t>Second level</a:t>
            </a:r>
            <a:endParaRPr lang="en-US" sz="28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Third level</a:t>
            </a:r>
            <a:endParaRPr lang="en-US" sz="24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Fourth level</a:t>
            </a:r>
            <a:endParaRPr lang="en-US" sz="20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Fifth level</a:t>
            </a:r>
            <a:endParaRPr lang="en-US" sz="2000" b="0" u="none" strike="noStrike">
              <a:solidFill>
                <a:srgbClr val="000000"/>
              </a:solidFill>
              <a:effectLst/>
              <a:uFillTx/>
              <a:latin typeface="Arial"/>
            </a:endParaRPr>
          </a:p>
        </p:txBody>
      </p:sp>
      <p:sp>
        <p:nvSpPr>
          <p:cNvPr id="4" name="PlaceHolder 3"/>
          <p:cNvSpPr>
            <a:spLocks noGrp="1"/>
          </p:cNvSpPr>
          <p:nvPr>
            <p:ph type="body"/>
          </p:nvPr>
        </p:nvSpPr>
        <p:spPr>
          <a:xfrm>
            <a:off x="839880" y="2057400"/>
            <a:ext cx="3929400" cy="3808800"/>
          </a:xfrm>
          <a:prstGeom prst="rect">
            <a:avLst/>
          </a:prstGeom>
          <a:noFill/>
          <a:ln w="0">
            <a:noFill/>
          </a:ln>
        </p:spPr>
        <p:txBody>
          <a:bodyPr lIns="91440" tIns="45720" rIns="91440" bIns="45720" anchor="t">
            <a:noAutofit/>
          </a:bodyPr>
          <a:lstStyle/>
          <a:p>
            <a:pPr marL="228600" indent="0" defTabSz="914400">
              <a:lnSpc>
                <a:spcPct val="90000"/>
              </a:lnSpc>
              <a:spcBef>
                <a:spcPts val="1001"/>
              </a:spcBef>
              <a:buNone/>
              <a:tabLst>
                <a:tab pos="0" algn="l"/>
              </a:tabLst>
            </a:pPr>
            <a:r>
              <a:rPr lang="en-US" sz="1600" b="0" u="none" strike="noStrike">
                <a:solidFill>
                  <a:schemeClr val="dk1"/>
                </a:solidFill>
                <a:effectLst/>
                <a:uFillTx/>
                <a:latin typeface="Aptos"/>
              </a:rPr>
              <a:t>Click to edit Master text styles</a:t>
            </a:r>
            <a:endParaRPr lang="en-US" sz="1600" b="0" u="none" strike="noStrike">
              <a:solidFill>
                <a:srgbClr val="000000"/>
              </a:solidFill>
              <a:effectLst/>
              <a:uFillTx/>
              <a:latin typeface="Arial"/>
            </a:endParaRPr>
          </a:p>
        </p:txBody>
      </p:sp>
      <p:sp>
        <p:nvSpPr>
          <p:cNvPr id="5" name="PlaceHolder 4"/>
          <p:cNvSpPr>
            <a:spLocks noGrp="1"/>
          </p:cNvSpPr>
          <p:nvPr>
            <p:ph type="dt" idx="1"/>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 </a:t>
            </a:r>
            <a:endParaRPr lang="en-US" sz="1200" b="0" u="none" strike="noStrike">
              <a:solidFill>
                <a:srgbClr val="000000"/>
              </a:solidFill>
              <a:effectLst/>
              <a:uFillTx/>
              <a:latin typeface="Times New Roman"/>
            </a:endParaRPr>
          </a:p>
        </p:txBody>
      </p:sp>
      <p:sp>
        <p:nvSpPr>
          <p:cNvPr id="6" name="PlaceHolder 5"/>
          <p:cNvSpPr>
            <a:spLocks noGrp="1"/>
          </p:cNvSpPr>
          <p:nvPr>
            <p:ph type="ftr" idx="2"/>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 </a:t>
            </a:r>
          </a:p>
        </p:txBody>
      </p:sp>
      <p:sp>
        <p:nvSpPr>
          <p:cNvPr id="7" name="PlaceHolder 6"/>
          <p:cNvSpPr>
            <a:spLocks noGrp="1"/>
          </p:cNvSpPr>
          <p:nvPr>
            <p:ph type="sldNum" idx="3"/>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CBABAE3C-AC4F-463A-A644-819D37A74669}"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Default 2">
    <p:bg>
      <p:bgPr>
        <a:solidFill>
          <a:srgbClr val="FFFFFF"/>
        </a:solidFill>
        <a:effectLst/>
      </p:bgPr>
    </p:bg>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2720" cy="132264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US" sz="4400" b="0" u="none" strike="noStrike">
                <a:solidFill>
                  <a:schemeClr val="dk1"/>
                </a:solidFill>
                <a:effectLst/>
                <a:uFillTx/>
                <a:latin typeface="Aptos Display"/>
              </a:rPr>
              <a:t>Click to edit Master title style</a:t>
            </a:r>
            <a:endParaRPr lang="en-US" sz="4400" b="0" u="none" strike="noStrike">
              <a:solidFill>
                <a:srgbClr val="000000"/>
              </a:solidFill>
              <a:effectLst/>
              <a:uFillTx/>
              <a:latin typeface="Arial"/>
            </a:endParaRPr>
          </a:p>
        </p:txBody>
      </p:sp>
      <p:sp>
        <p:nvSpPr>
          <p:cNvPr id="51" name="PlaceHolder 2"/>
          <p:cNvSpPr>
            <a:spLocks noGrp="1"/>
          </p:cNvSpPr>
          <p:nvPr>
            <p:ph type="body"/>
          </p:nvPr>
        </p:nvSpPr>
        <p:spPr>
          <a:xfrm>
            <a:off x="838080" y="1825560"/>
            <a:ext cx="10512720" cy="4348440"/>
          </a:xfrm>
          <a:prstGeom prst="rect">
            <a:avLst/>
          </a:prstGeom>
          <a:noFill/>
          <a:ln w="0">
            <a:noFill/>
          </a:ln>
        </p:spPr>
        <p:txBody>
          <a:bodyPr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2800" b="0" u="none" strike="noStrike">
                <a:solidFill>
                  <a:schemeClr val="dk1"/>
                </a:solidFill>
                <a:effectLst/>
                <a:uFillTx/>
                <a:latin typeface="Aptos"/>
              </a:rPr>
              <a:t>Click to edit Master text styles</a:t>
            </a:r>
            <a:endParaRPr lang="en-US" sz="28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Second level</a:t>
            </a:r>
            <a:endParaRPr lang="en-US" sz="24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Third level</a:t>
            </a:r>
            <a:endParaRPr lang="en-US" sz="20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Fourth level</a:t>
            </a:r>
            <a:endParaRPr lang="en-US" sz="18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Fifth level</a:t>
            </a:r>
            <a:endParaRPr lang="en-US" sz="1800" b="0" u="none" strike="noStrike">
              <a:solidFill>
                <a:srgbClr val="000000"/>
              </a:solidFill>
              <a:effectLst/>
              <a:uFillTx/>
              <a:latin typeface="Arial"/>
            </a:endParaRPr>
          </a:p>
        </p:txBody>
      </p:sp>
      <p:sp>
        <p:nvSpPr>
          <p:cNvPr id="52" name="PlaceHolder 3"/>
          <p:cNvSpPr>
            <a:spLocks noGrp="1"/>
          </p:cNvSpPr>
          <p:nvPr>
            <p:ph type="dt" idx="28"/>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53" name="PlaceHolder 4"/>
          <p:cNvSpPr>
            <a:spLocks noGrp="1"/>
          </p:cNvSpPr>
          <p:nvPr>
            <p:ph type="ftr" idx="29"/>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54" name="PlaceHolder 5"/>
          <p:cNvSpPr>
            <a:spLocks noGrp="1"/>
          </p:cNvSpPr>
          <p:nvPr>
            <p:ph type="sldNum" idx="30"/>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9BC2ACE0-540A-4E24-8097-1243DD5391DA}"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Section Header">
    <p:bg>
      <p:bgPr>
        <a:solidFill>
          <a:srgbClr val="FFFFFF"/>
        </a:solidFill>
        <a:effectLst/>
      </p:bgPr>
    </p:bg>
    <p:spTree>
      <p:nvGrpSpPr>
        <p:cNvPr id="1" name=""/>
        <p:cNvGrpSpPr/>
        <p:nvPr/>
      </p:nvGrpSpPr>
      <p:grpSpPr>
        <a:xfrm>
          <a:off x="0" y="0"/>
          <a:ext cx="0" cy="0"/>
          <a:chOff x="0" y="0"/>
          <a:chExt cx="0" cy="0"/>
        </a:xfrm>
      </p:grpSpPr>
      <p:sp>
        <p:nvSpPr>
          <p:cNvPr id="55" name="PlaceHolder 1"/>
          <p:cNvSpPr>
            <a:spLocks noGrp="1"/>
          </p:cNvSpPr>
          <p:nvPr>
            <p:ph type="title"/>
          </p:nvPr>
        </p:nvSpPr>
        <p:spPr>
          <a:xfrm>
            <a:off x="831960" y="1709640"/>
            <a:ext cx="10512720" cy="2849760"/>
          </a:xfrm>
          <a:prstGeom prst="rect">
            <a:avLst/>
          </a:prstGeom>
          <a:noFill/>
          <a:ln w="0">
            <a:noFill/>
          </a:ln>
        </p:spPr>
        <p:txBody>
          <a:bodyPr lIns="91440" tIns="45720" rIns="91440" bIns="45720" anchor="b">
            <a:noAutofit/>
          </a:bodyPr>
          <a:lstStyle/>
          <a:p>
            <a:pPr indent="0" defTabSz="914400">
              <a:lnSpc>
                <a:spcPct val="90000"/>
              </a:lnSpc>
              <a:buNone/>
              <a:tabLst>
                <a:tab pos="0" algn="l"/>
              </a:tabLst>
            </a:pPr>
            <a:r>
              <a:rPr lang="en-US" sz="6000" b="0" u="none" strike="noStrike">
                <a:solidFill>
                  <a:schemeClr val="dk1"/>
                </a:solidFill>
                <a:effectLst/>
                <a:uFillTx/>
                <a:latin typeface="Aptos Display"/>
              </a:rPr>
              <a:t>Click to edit Master title style</a:t>
            </a:r>
            <a:endParaRPr lang="en-US" sz="6000" b="0" u="none" strike="noStrike">
              <a:solidFill>
                <a:srgbClr val="000000"/>
              </a:solidFill>
              <a:effectLst/>
              <a:uFillTx/>
              <a:latin typeface="Arial"/>
            </a:endParaRPr>
          </a:p>
        </p:txBody>
      </p:sp>
      <p:sp>
        <p:nvSpPr>
          <p:cNvPr id="56" name="PlaceHolder 2"/>
          <p:cNvSpPr>
            <a:spLocks noGrp="1"/>
          </p:cNvSpPr>
          <p:nvPr>
            <p:ph type="body"/>
          </p:nvPr>
        </p:nvSpPr>
        <p:spPr>
          <a:xfrm>
            <a:off x="831960" y="4589640"/>
            <a:ext cx="10512720" cy="1497240"/>
          </a:xfrm>
          <a:prstGeom prst="rect">
            <a:avLst/>
          </a:prstGeom>
          <a:noFill/>
          <a:ln w="0">
            <a:noFill/>
          </a:ln>
        </p:spPr>
        <p:txBody>
          <a:bodyPr lIns="91440" tIns="45720" rIns="91440" bIns="45720" anchor="t">
            <a:noAutofit/>
          </a:bodyPr>
          <a:lstStyle/>
          <a:p>
            <a:pPr marL="228600" indent="0" defTabSz="914400">
              <a:lnSpc>
                <a:spcPct val="90000"/>
              </a:lnSpc>
              <a:spcBef>
                <a:spcPts val="1001"/>
              </a:spcBef>
              <a:buNone/>
              <a:tabLst>
                <a:tab pos="0" algn="l"/>
              </a:tabLst>
            </a:pPr>
            <a:r>
              <a:rPr lang="en-US" sz="2400" b="0" u="none" strike="noStrike">
                <a:solidFill>
                  <a:schemeClr val="dk1">
                    <a:tint val="82000"/>
                  </a:schemeClr>
                </a:solidFill>
                <a:effectLst/>
                <a:uFillTx/>
                <a:latin typeface="Aptos"/>
              </a:rPr>
              <a:t>Click to edit Master text styles</a:t>
            </a:r>
            <a:endParaRPr lang="en-US" sz="2400" b="0" u="none" strike="noStrike">
              <a:solidFill>
                <a:srgbClr val="000000"/>
              </a:solidFill>
              <a:effectLst/>
              <a:uFillTx/>
              <a:latin typeface="Arial"/>
            </a:endParaRPr>
          </a:p>
        </p:txBody>
      </p:sp>
      <p:sp>
        <p:nvSpPr>
          <p:cNvPr id="57" name="PlaceHolder 3"/>
          <p:cNvSpPr>
            <a:spLocks noGrp="1"/>
          </p:cNvSpPr>
          <p:nvPr>
            <p:ph type="dt" idx="31"/>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58" name="PlaceHolder 4"/>
          <p:cNvSpPr>
            <a:spLocks noGrp="1"/>
          </p:cNvSpPr>
          <p:nvPr>
            <p:ph type="ftr" idx="32"/>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59" name="PlaceHolder 5"/>
          <p:cNvSpPr>
            <a:spLocks noGrp="1"/>
          </p:cNvSpPr>
          <p:nvPr>
            <p:ph type="sldNum" idx="33"/>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1337B3B9-7A7B-4237-B0FA-31669ED38F3B}"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Comparison">
    <p:bg>
      <p:bgPr>
        <a:solidFill>
          <a:srgbClr val="FFFFFF"/>
        </a:solidFill>
        <a:effectLst/>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839880" y="365040"/>
            <a:ext cx="10512720" cy="132264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US" sz="4400" b="0" u="none" strike="noStrike">
                <a:solidFill>
                  <a:schemeClr val="dk1"/>
                </a:solidFill>
                <a:effectLst/>
                <a:uFillTx/>
                <a:latin typeface="Aptos Display"/>
              </a:rPr>
              <a:t>Click to edit Master title style</a:t>
            </a:r>
            <a:endParaRPr lang="en-US" sz="4400" b="0" u="none" strike="noStrike">
              <a:solidFill>
                <a:srgbClr val="000000"/>
              </a:solidFill>
              <a:effectLst/>
              <a:uFillTx/>
              <a:latin typeface="Arial"/>
            </a:endParaRPr>
          </a:p>
        </p:txBody>
      </p:sp>
      <p:sp>
        <p:nvSpPr>
          <p:cNvPr id="61" name="PlaceHolder 2"/>
          <p:cNvSpPr>
            <a:spLocks noGrp="1"/>
          </p:cNvSpPr>
          <p:nvPr>
            <p:ph type="body"/>
          </p:nvPr>
        </p:nvSpPr>
        <p:spPr>
          <a:xfrm>
            <a:off x="839880" y="1681200"/>
            <a:ext cx="5154840" cy="821160"/>
          </a:xfrm>
          <a:prstGeom prst="rect">
            <a:avLst/>
          </a:prstGeom>
          <a:noFill/>
          <a:ln w="0">
            <a:noFill/>
          </a:ln>
        </p:spPr>
        <p:txBody>
          <a:bodyPr lIns="91440" tIns="45720" rIns="91440" bIns="45720" anchor="b">
            <a:noAutofit/>
          </a:bodyPr>
          <a:lstStyle/>
          <a:p>
            <a:pPr marL="228600" indent="0" defTabSz="914400">
              <a:lnSpc>
                <a:spcPct val="90000"/>
              </a:lnSpc>
              <a:spcBef>
                <a:spcPts val="1001"/>
              </a:spcBef>
              <a:buNone/>
              <a:tabLst>
                <a:tab pos="0" algn="l"/>
              </a:tabLst>
            </a:pPr>
            <a:r>
              <a:rPr lang="en-US" sz="2400" b="1" u="none" strike="noStrike">
                <a:solidFill>
                  <a:schemeClr val="dk1"/>
                </a:solidFill>
                <a:effectLst/>
                <a:uFillTx/>
                <a:latin typeface="Aptos"/>
              </a:rPr>
              <a:t>Click to edit Master text styles</a:t>
            </a:r>
            <a:endParaRPr lang="en-US" sz="2400" b="0" u="none" strike="noStrike">
              <a:solidFill>
                <a:srgbClr val="000000"/>
              </a:solidFill>
              <a:effectLst/>
              <a:uFillTx/>
              <a:latin typeface="Arial"/>
            </a:endParaRPr>
          </a:p>
        </p:txBody>
      </p:sp>
      <p:sp>
        <p:nvSpPr>
          <p:cNvPr id="62" name="PlaceHolder 3"/>
          <p:cNvSpPr>
            <a:spLocks noGrp="1"/>
          </p:cNvSpPr>
          <p:nvPr>
            <p:ph type="body"/>
          </p:nvPr>
        </p:nvSpPr>
        <p:spPr>
          <a:xfrm>
            <a:off x="839880" y="2505240"/>
            <a:ext cx="5154840" cy="3681720"/>
          </a:xfrm>
          <a:prstGeom prst="rect">
            <a:avLst/>
          </a:prstGeom>
          <a:noFill/>
          <a:ln w="0">
            <a:noFill/>
          </a:ln>
        </p:spPr>
        <p:txBody>
          <a:bodyPr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2800" b="0" u="none" strike="noStrike">
                <a:solidFill>
                  <a:schemeClr val="dk1"/>
                </a:solidFill>
                <a:effectLst/>
                <a:uFillTx/>
                <a:latin typeface="Aptos"/>
              </a:rPr>
              <a:t>Click to edit Master text styles</a:t>
            </a:r>
            <a:endParaRPr lang="en-US" sz="28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Second level</a:t>
            </a:r>
            <a:endParaRPr lang="en-US" sz="24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Third level</a:t>
            </a:r>
            <a:endParaRPr lang="en-US" sz="20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Fourth level</a:t>
            </a:r>
            <a:endParaRPr lang="en-US" sz="18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Fifth level</a:t>
            </a:r>
            <a:endParaRPr lang="en-US" sz="1800" b="0" u="none" strike="noStrike">
              <a:solidFill>
                <a:srgbClr val="000000"/>
              </a:solidFill>
              <a:effectLst/>
              <a:uFillTx/>
              <a:latin typeface="Arial"/>
            </a:endParaRPr>
          </a:p>
        </p:txBody>
      </p:sp>
      <p:sp>
        <p:nvSpPr>
          <p:cNvPr id="63" name="PlaceHolder 4"/>
          <p:cNvSpPr>
            <a:spLocks noGrp="1"/>
          </p:cNvSpPr>
          <p:nvPr>
            <p:ph type="body"/>
          </p:nvPr>
        </p:nvSpPr>
        <p:spPr>
          <a:xfrm>
            <a:off x="6172200" y="1681200"/>
            <a:ext cx="5180400" cy="821160"/>
          </a:xfrm>
          <a:prstGeom prst="rect">
            <a:avLst/>
          </a:prstGeom>
          <a:noFill/>
          <a:ln w="0">
            <a:noFill/>
          </a:ln>
        </p:spPr>
        <p:txBody>
          <a:bodyPr lIns="91440" tIns="45720" rIns="91440" bIns="45720" anchor="b">
            <a:noAutofit/>
          </a:bodyPr>
          <a:lstStyle/>
          <a:p>
            <a:pPr marL="228600" indent="0" defTabSz="914400">
              <a:lnSpc>
                <a:spcPct val="90000"/>
              </a:lnSpc>
              <a:spcBef>
                <a:spcPts val="1001"/>
              </a:spcBef>
              <a:buNone/>
              <a:tabLst>
                <a:tab pos="0" algn="l"/>
              </a:tabLst>
            </a:pPr>
            <a:r>
              <a:rPr lang="en-US" sz="2400" b="1" u="none" strike="noStrike">
                <a:solidFill>
                  <a:schemeClr val="dk1"/>
                </a:solidFill>
                <a:effectLst/>
                <a:uFillTx/>
                <a:latin typeface="Aptos"/>
              </a:rPr>
              <a:t>Click to edit Master text styles</a:t>
            </a:r>
            <a:endParaRPr lang="en-US" sz="2400" b="0" u="none" strike="noStrike">
              <a:solidFill>
                <a:srgbClr val="000000"/>
              </a:solidFill>
              <a:effectLst/>
              <a:uFillTx/>
              <a:latin typeface="Arial"/>
            </a:endParaRPr>
          </a:p>
        </p:txBody>
      </p:sp>
      <p:sp>
        <p:nvSpPr>
          <p:cNvPr id="64" name="PlaceHolder 5"/>
          <p:cNvSpPr>
            <a:spLocks noGrp="1"/>
          </p:cNvSpPr>
          <p:nvPr>
            <p:ph type="body"/>
          </p:nvPr>
        </p:nvSpPr>
        <p:spPr>
          <a:xfrm>
            <a:off x="6172200" y="2505240"/>
            <a:ext cx="5180400" cy="3681720"/>
          </a:xfrm>
          <a:prstGeom prst="rect">
            <a:avLst/>
          </a:prstGeom>
          <a:noFill/>
          <a:ln w="0">
            <a:noFill/>
          </a:ln>
        </p:spPr>
        <p:txBody>
          <a:bodyPr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2800" b="0" u="none" strike="noStrike">
                <a:solidFill>
                  <a:schemeClr val="dk1"/>
                </a:solidFill>
                <a:effectLst/>
                <a:uFillTx/>
                <a:latin typeface="Aptos"/>
              </a:rPr>
              <a:t>Click to edit Master text styles</a:t>
            </a:r>
            <a:endParaRPr lang="en-US" sz="28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Second level</a:t>
            </a:r>
            <a:endParaRPr lang="en-US" sz="24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Third level</a:t>
            </a:r>
            <a:endParaRPr lang="en-US" sz="20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Fourth level</a:t>
            </a:r>
            <a:endParaRPr lang="en-US" sz="18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Fifth level</a:t>
            </a:r>
            <a:endParaRPr lang="en-US" sz="1800" b="0" u="none" strike="noStrike">
              <a:solidFill>
                <a:srgbClr val="000000"/>
              </a:solidFill>
              <a:effectLst/>
              <a:uFillTx/>
              <a:latin typeface="Arial"/>
            </a:endParaRPr>
          </a:p>
        </p:txBody>
      </p:sp>
      <p:sp>
        <p:nvSpPr>
          <p:cNvPr id="65" name="PlaceHolder 6"/>
          <p:cNvSpPr>
            <a:spLocks noGrp="1"/>
          </p:cNvSpPr>
          <p:nvPr>
            <p:ph type="dt" idx="34"/>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66" name="PlaceHolder 7"/>
          <p:cNvSpPr>
            <a:spLocks noGrp="1"/>
          </p:cNvSpPr>
          <p:nvPr>
            <p:ph type="ftr" idx="35"/>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67" name="PlaceHolder 8"/>
          <p:cNvSpPr>
            <a:spLocks noGrp="1"/>
          </p:cNvSpPr>
          <p:nvPr>
            <p:ph type="sldNum" idx="36"/>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0AE86D3C-AF25-45E0-9752-CB5345423759}"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rgbClr val="FFFFFF"/>
        </a:solidFill>
        <a:effectLst/>
      </p:bgPr>
    </p:bg>
    <p:spTree>
      <p:nvGrpSpPr>
        <p:cNvPr id="1" name=""/>
        <p:cNvGrpSpPr/>
        <p:nvPr/>
      </p:nvGrpSpPr>
      <p:grpSpPr>
        <a:xfrm>
          <a:off x="0" y="0"/>
          <a:ext cx="0" cy="0"/>
          <a:chOff x="0" y="0"/>
          <a:chExt cx="0" cy="0"/>
        </a:xfrm>
      </p:grpSpPr>
      <p:sp>
        <p:nvSpPr>
          <p:cNvPr id="68" name="PlaceHolder 1"/>
          <p:cNvSpPr>
            <a:spLocks noGrp="1"/>
          </p:cNvSpPr>
          <p:nvPr>
            <p:ph type="title"/>
          </p:nvPr>
        </p:nvSpPr>
        <p:spPr>
          <a:xfrm>
            <a:off x="838080" y="365040"/>
            <a:ext cx="10512720" cy="132264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US" sz="4400" b="0" u="none" strike="noStrike">
                <a:solidFill>
                  <a:schemeClr val="dk1"/>
                </a:solidFill>
                <a:effectLst/>
                <a:uFillTx/>
                <a:latin typeface="Aptos Display"/>
              </a:rPr>
              <a:t>Click to edit Master title style</a:t>
            </a:r>
            <a:endParaRPr lang="en-US" sz="4400" b="0" u="none" strike="noStrike">
              <a:solidFill>
                <a:srgbClr val="000000"/>
              </a:solidFill>
              <a:effectLst/>
              <a:uFillTx/>
              <a:latin typeface="Arial"/>
            </a:endParaRPr>
          </a:p>
        </p:txBody>
      </p:sp>
      <p:sp>
        <p:nvSpPr>
          <p:cNvPr id="69" name="PlaceHolder 2"/>
          <p:cNvSpPr>
            <a:spLocks noGrp="1"/>
          </p:cNvSpPr>
          <p:nvPr>
            <p:ph type="dt" idx="37"/>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70" name="PlaceHolder 3"/>
          <p:cNvSpPr>
            <a:spLocks noGrp="1"/>
          </p:cNvSpPr>
          <p:nvPr>
            <p:ph type="ftr" idx="38"/>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71" name="PlaceHolder 4"/>
          <p:cNvSpPr>
            <a:spLocks noGrp="1"/>
          </p:cNvSpPr>
          <p:nvPr>
            <p:ph type="sldNum" idx="39"/>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71D57AF1-8113-40C1-A1CA-C30233CB9819}"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FFFFF"/>
        </a:solidFill>
        <a:effectLst/>
      </p:bgPr>
    </p:bg>
    <p:spTree>
      <p:nvGrpSpPr>
        <p:cNvPr id="1" name=""/>
        <p:cNvGrpSpPr/>
        <p:nvPr/>
      </p:nvGrpSpPr>
      <p:grpSpPr>
        <a:xfrm>
          <a:off x="0" y="0"/>
          <a:ext cx="0" cy="0"/>
          <a:chOff x="0" y="0"/>
          <a:chExt cx="0" cy="0"/>
        </a:xfrm>
      </p:grpSpPr>
      <p:sp>
        <p:nvSpPr>
          <p:cNvPr id="72" name="PlaceHolder 1"/>
          <p:cNvSpPr>
            <a:spLocks noGrp="1"/>
          </p:cNvSpPr>
          <p:nvPr>
            <p:ph type="dt" idx="40"/>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73" name="PlaceHolder 2"/>
          <p:cNvSpPr>
            <a:spLocks noGrp="1"/>
          </p:cNvSpPr>
          <p:nvPr>
            <p:ph type="ftr" idx="41"/>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74" name="PlaceHolder 3"/>
          <p:cNvSpPr>
            <a:spLocks noGrp="1"/>
          </p:cNvSpPr>
          <p:nvPr>
            <p:ph type="sldNum" idx="42"/>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1E582373-78C5-4B75-A9C3-81508A8C0822}"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838080" y="365040"/>
            <a:ext cx="10512720" cy="1322640"/>
          </a:xfrm>
          <a:prstGeom prst="rect">
            <a:avLst/>
          </a:prstGeom>
          <a:noFill/>
          <a:ln w="0">
            <a:noFill/>
          </a:ln>
        </p:spPr>
        <p:txBody>
          <a:bodyPr lIns="0" tIns="0" rIns="0" bIns="0" anchor="ctr">
            <a:spAutoFit/>
          </a:bodyPr>
          <a:lstStyle/>
          <a:p>
            <a:pPr indent="0" algn="ctr">
              <a:buNone/>
            </a:pPr>
            <a:endParaRPr lang="en-US" sz="4400" b="0" u="none" strike="noStrike">
              <a:solidFill>
                <a:srgbClr val="000000"/>
              </a:solidFill>
              <a:effectLst/>
              <a:uFillTx/>
              <a:latin typeface="Arial"/>
            </a:endParaRPr>
          </a:p>
        </p:txBody>
      </p:sp>
      <p:sp>
        <p:nvSpPr>
          <p:cNvPr id="81" name="PlaceHolder 2"/>
          <p:cNvSpPr>
            <a:spLocks noGrp="1"/>
          </p:cNvSpPr>
          <p:nvPr>
            <p:ph/>
          </p:nvPr>
        </p:nvSpPr>
        <p:spPr>
          <a:xfrm>
            <a:off x="838080" y="1825560"/>
            <a:ext cx="10512720" cy="4348440"/>
          </a:xfrm>
          <a:prstGeom prst="rect">
            <a:avLst/>
          </a:prstGeom>
          <a:noFill/>
          <a:ln w="0">
            <a:noFill/>
          </a:ln>
        </p:spPr>
        <p:txBody>
          <a:bodyPr lIns="0" tIns="0" rIns="0" bIns="0" anchor="t">
            <a:normAutofit/>
          </a:bodyPr>
          <a:lstStyle/>
          <a:p>
            <a:pPr indent="0">
              <a:spcBef>
                <a:spcPts val="1417"/>
              </a:spcBef>
              <a:buNone/>
            </a:pPr>
            <a:endParaRPr lang="en-US" sz="3200" b="0" u="none" strike="noStrike">
              <a:solidFill>
                <a:srgbClr val="000000"/>
              </a:solidFill>
              <a:effectLst/>
              <a:uFillTx/>
              <a:latin typeface="Arial"/>
            </a:endParaRPr>
          </a:p>
        </p:txBody>
      </p:sp>
      <p:sp>
        <p:nvSpPr>
          <p:cNvPr id="4" name="PlaceHolder 3"/>
          <p:cNvSpPr>
            <a:spLocks noGrp="1"/>
          </p:cNvSpPr>
          <p:nvPr>
            <p:ph type="ftr" idx="43"/>
          </p:nvPr>
        </p:nvSpPr>
        <p:spPr/>
        <p:txBody>
          <a:bodyPr/>
          <a:lstStyle/>
          <a:p>
            <a:r>
              <a:t>Footer</a:t>
            </a:r>
          </a:p>
        </p:txBody>
      </p:sp>
      <p:sp>
        <p:nvSpPr>
          <p:cNvPr id="5" name="PlaceHolder 4"/>
          <p:cNvSpPr>
            <a:spLocks noGrp="1"/>
          </p:cNvSpPr>
          <p:nvPr>
            <p:ph type="sldNum" idx="44"/>
          </p:nvPr>
        </p:nvSpPr>
        <p:spPr/>
        <p:txBody>
          <a:bodyPr/>
          <a:lstStyle/>
          <a:p>
            <a:fld id="{42223002-9C3F-4261-AB13-BE22C1252A5C}" type="slidenum">
              <a:t>‹#›</a:t>
            </a:fld>
            <a:endParaRPr/>
          </a:p>
        </p:txBody>
      </p:sp>
      <p:sp>
        <p:nvSpPr>
          <p:cNvPr id="6" name="PlaceHolder 5"/>
          <p:cNvSpPr>
            <a:spLocks noGrp="1"/>
          </p:cNvSpPr>
          <p:nvPr>
            <p:ph type="dt" idx="45"/>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Picture with Caption">
    <p:bg>
      <p:bgPr>
        <a:solidFill>
          <a:srgbClr val="FFFFFF"/>
        </a:solidFill>
        <a:effectLst/>
      </p:bgPr>
    </p:bg>
    <p:spTree>
      <p:nvGrpSpPr>
        <p:cNvPr id="1" name=""/>
        <p:cNvGrpSpPr/>
        <p:nvPr/>
      </p:nvGrpSpPr>
      <p:grpSpPr>
        <a:xfrm>
          <a:off x="0" y="0"/>
          <a:ext cx="0" cy="0"/>
          <a:chOff x="0" y="0"/>
          <a:chExt cx="0" cy="0"/>
        </a:xfrm>
      </p:grpSpPr>
      <p:sp>
        <p:nvSpPr>
          <p:cNvPr id="8" name="PlaceHolder 1"/>
          <p:cNvSpPr>
            <a:spLocks noGrp="1"/>
          </p:cNvSpPr>
          <p:nvPr>
            <p:ph type="title"/>
          </p:nvPr>
        </p:nvSpPr>
        <p:spPr>
          <a:xfrm>
            <a:off x="839880" y="457200"/>
            <a:ext cx="3929400" cy="1597320"/>
          </a:xfrm>
          <a:prstGeom prst="rect">
            <a:avLst/>
          </a:prstGeom>
          <a:noFill/>
          <a:ln w="0">
            <a:noFill/>
          </a:ln>
        </p:spPr>
        <p:txBody>
          <a:bodyPr lIns="91440" tIns="45720" rIns="91440" bIns="45720" anchor="b">
            <a:noAutofit/>
          </a:bodyPr>
          <a:lstStyle/>
          <a:p>
            <a:pPr indent="0" defTabSz="914400">
              <a:lnSpc>
                <a:spcPct val="90000"/>
              </a:lnSpc>
              <a:buNone/>
              <a:tabLst>
                <a:tab pos="0" algn="l"/>
              </a:tabLst>
            </a:pPr>
            <a:r>
              <a:rPr lang="en-US" sz="3200" b="0" u="none" strike="noStrike">
                <a:solidFill>
                  <a:schemeClr val="dk1"/>
                </a:solidFill>
                <a:effectLst/>
                <a:uFillTx/>
                <a:latin typeface="Aptos Display"/>
              </a:rPr>
              <a:t>Click to edit Master title style</a:t>
            </a:r>
            <a:endParaRPr lang="en-US" sz="3200" b="0" u="none" strike="noStrike">
              <a:solidFill>
                <a:srgbClr val="000000"/>
              </a:solidFill>
              <a:effectLst/>
              <a:uFillTx/>
              <a:latin typeface="Arial"/>
            </a:endParaRPr>
          </a:p>
        </p:txBody>
      </p:sp>
      <p:sp>
        <p:nvSpPr>
          <p:cNvPr id="9" name="PlaceHolder 2"/>
          <p:cNvSpPr>
            <a:spLocks noGrp="1"/>
          </p:cNvSpPr>
          <p:nvPr>
            <p:ph type="body"/>
          </p:nvPr>
        </p:nvSpPr>
        <p:spPr>
          <a:xfrm>
            <a:off x="5183280" y="987480"/>
            <a:ext cx="6169320" cy="4870800"/>
          </a:xfrm>
          <a:prstGeom prst="rect">
            <a:avLst/>
          </a:prstGeom>
          <a:noFill/>
          <a:ln w="0">
            <a:noFill/>
          </a:ln>
        </p:spPr>
        <p:txBody>
          <a:bodyPr lIns="90000" tIns="45000" rIns="90000" bIns="45000" anchor="t">
            <a:noAutofit/>
          </a:bodyPr>
          <a:lstStyle/>
          <a:p>
            <a:pPr marL="432000" indent="-324000" defTabSz="914400">
              <a:lnSpc>
                <a:spcPct val="90000"/>
              </a:lnSpc>
              <a:spcBef>
                <a:spcPts val="1417"/>
              </a:spcBef>
              <a:buClr>
                <a:srgbClr val="000000"/>
              </a:buClr>
              <a:buSzPct val="45000"/>
              <a:buFont typeface="Wingdings" charset="2"/>
              <a:buChar char=""/>
            </a:pPr>
            <a:r>
              <a:rPr lang="en-US" sz="3200" b="0" u="none" strike="noStrike">
                <a:solidFill>
                  <a:schemeClr val="dk1"/>
                </a:solidFill>
                <a:effectLst/>
                <a:uFillTx/>
                <a:latin typeface="Aptos"/>
              </a:rPr>
              <a:t>Click to edit the outline text format</a:t>
            </a:r>
            <a:endParaRPr lang="en-US" sz="3200" b="0" u="none" strike="noStrike">
              <a:solidFill>
                <a:srgbClr val="000000"/>
              </a:solidFill>
              <a:effectLst/>
              <a:uFillTx/>
              <a:latin typeface="Arial"/>
            </a:endParaRPr>
          </a:p>
          <a:p>
            <a:pPr marL="864000" lvl="1" indent="-324000" defTabSz="914400">
              <a:lnSpc>
                <a:spcPct val="90000"/>
              </a:lnSpc>
              <a:spcBef>
                <a:spcPts val="1134"/>
              </a:spcBef>
              <a:buClr>
                <a:srgbClr val="000000"/>
              </a:buClr>
              <a:buSzPct val="75000"/>
              <a:buFont typeface="Symbol" charset="2"/>
              <a:buChar char=""/>
            </a:pPr>
            <a:r>
              <a:rPr lang="en-US" sz="3200" b="0" u="none" strike="noStrike">
                <a:solidFill>
                  <a:schemeClr val="dk1"/>
                </a:solidFill>
                <a:effectLst/>
                <a:uFillTx/>
                <a:latin typeface="Aptos"/>
              </a:rPr>
              <a:t>Second Outline Level</a:t>
            </a:r>
            <a:endParaRPr lang="en-US" sz="3200" b="0" u="none" strike="noStrike">
              <a:solidFill>
                <a:srgbClr val="000000"/>
              </a:solidFill>
              <a:effectLst/>
              <a:uFillTx/>
              <a:latin typeface="Arial"/>
            </a:endParaRPr>
          </a:p>
          <a:p>
            <a:pPr marL="1296000" lvl="2" indent="-288000" defTabSz="914400">
              <a:lnSpc>
                <a:spcPct val="90000"/>
              </a:lnSpc>
              <a:spcBef>
                <a:spcPts val="850"/>
              </a:spcBef>
              <a:buClr>
                <a:srgbClr val="000000"/>
              </a:buClr>
              <a:buSzPct val="45000"/>
              <a:buFont typeface="Wingdings" charset="2"/>
              <a:buChar char=""/>
            </a:pPr>
            <a:r>
              <a:rPr lang="en-US" sz="3200" b="0" u="none" strike="noStrike">
                <a:solidFill>
                  <a:schemeClr val="dk1"/>
                </a:solidFill>
                <a:effectLst/>
                <a:uFillTx/>
                <a:latin typeface="Aptos"/>
              </a:rPr>
              <a:t>Third Outline Level</a:t>
            </a:r>
            <a:endParaRPr lang="en-US" sz="3200" b="0" u="none" strike="noStrike">
              <a:solidFill>
                <a:srgbClr val="000000"/>
              </a:solidFill>
              <a:effectLst/>
              <a:uFillTx/>
              <a:latin typeface="Arial"/>
            </a:endParaRPr>
          </a:p>
          <a:p>
            <a:pPr marL="1728000" lvl="3" indent="-216000" defTabSz="914400">
              <a:lnSpc>
                <a:spcPct val="90000"/>
              </a:lnSpc>
              <a:spcBef>
                <a:spcPts val="567"/>
              </a:spcBef>
              <a:buClr>
                <a:srgbClr val="000000"/>
              </a:buClr>
              <a:buSzPct val="75000"/>
              <a:buFont typeface="Symbol" charset="2"/>
              <a:buChar char=""/>
            </a:pPr>
            <a:r>
              <a:rPr lang="en-US" sz="3200" b="0" u="none" strike="noStrike">
                <a:solidFill>
                  <a:schemeClr val="dk1"/>
                </a:solidFill>
                <a:effectLst/>
                <a:uFillTx/>
                <a:latin typeface="Aptos"/>
              </a:rPr>
              <a:t>Fourth Outline Level</a:t>
            </a:r>
            <a:endParaRPr lang="en-US" sz="3200" b="0" u="none" strike="noStrike">
              <a:solidFill>
                <a:srgbClr val="000000"/>
              </a:solidFill>
              <a:effectLst/>
              <a:uFillTx/>
              <a:latin typeface="Arial"/>
            </a:endParaRPr>
          </a:p>
          <a:p>
            <a:pPr marL="2160000" lvl="4" indent="-216000" defTabSz="914400">
              <a:lnSpc>
                <a:spcPct val="90000"/>
              </a:lnSpc>
              <a:spcBef>
                <a:spcPts val="283"/>
              </a:spcBef>
              <a:buClr>
                <a:srgbClr val="000000"/>
              </a:buClr>
              <a:buSzPct val="45000"/>
              <a:buFont typeface="Wingdings" charset="2"/>
              <a:buChar char=""/>
            </a:pPr>
            <a:r>
              <a:rPr lang="en-US" sz="3200" b="0" u="none" strike="noStrike">
                <a:solidFill>
                  <a:schemeClr val="dk1"/>
                </a:solidFill>
                <a:effectLst/>
                <a:uFillTx/>
                <a:latin typeface="Aptos"/>
              </a:rPr>
              <a:t>Fifth Outline Level</a:t>
            </a:r>
            <a:endParaRPr lang="en-US" sz="3200" b="0" u="none" strike="noStrike">
              <a:solidFill>
                <a:srgbClr val="000000"/>
              </a:solidFill>
              <a:effectLst/>
              <a:uFillTx/>
              <a:latin typeface="Arial"/>
            </a:endParaRPr>
          </a:p>
          <a:p>
            <a:pPr marL="2592000" lvl="5" indent="-216000" defTabSz="914400">
              <a:lnSpc>
                <a:spcPct val="90000"/>
              </a:lnSpc>
              <a:spcBef>
                <a:spcPts val="283"/>
              </a:spcBef>
              <a:buClr>
                <a:srgbClr val="000000"/>
              </a:buClr>
              <a:buSzPct val="45000"/>
              <a:buFont typeface="Wingdings" charset="2"/>
              <a:buChar char=""/>
            </a:pPr>
            <a:r>
              <a:rPr lang="en-US" sz="3200" b="0" u="none" strike="noStrike">
                <a:solidFill>
                  <a:schemeClr val="dk1"/>
                </a:solidFill>
                <a:effectLst/>
                <a:uFillTx/>
                <a:latin typeface="Aptos"/>
              </a:rPr>
              <a:t>Sixth Outline Level</a:t>
            </a:r>
            <a:endParaRPr lang="en-US" sz="3200" b="0" u="none" strike="noStrike">
              <a:solidFill>
                <a:srgbClr val="000000"/>
              </a:solidFill>
              <a:effectLst/>
              <a:uFillTx/>
              <a:latin typeface="Arial"/>
            </a:endParaRPr>
          </a:p>
          <a:p>
            <a:pPr marL="3024000" lvl="6" indent="-216000" defTabSz="914400">
              <a:lnSpc>
                <a:spcPct val="90000"/>
              </a:lnSpc>
              <a:spcBef>
                <a:spcPts val="283"/>
              </a:spcBef>
              <a:buClr>
                <a:srgbClr val="000000"/>
              </a:buClr>
              <a:buSzPct val="45000"/>
              <a:buFont typeface="Wingdings" charset="2"/>
              <a:buChar char=""/>
            </a:pPr>
            <a:r>
              <a:rPr lang="en-US" sz="3200" b="0" u="none" strike="noStrike">
                <a:solidFill>
                  <a:schemeClr val="dk1"/>
                </a:solidFill>
                <a:effectLst/>
                <a:uFillTx/>
                <a:latin typeface="Aptos"/>
              </a:rPr>
              <a:t>Seventh Outline Level</a:t>
            </a:r>
            <a:endParaRPr lang="en-US" sz="3200" b="0" u="none" strike="noStrike">
              <a:solidFill>
                <a:srgbClr val="000000"/>
              </a:solidFill>
              <a:effectLst/>
              <a:uFillTx/>
              <a:latin typeface="Arial"/>
            </a:endParaRPr>
          </a:p>
        </p:txBody>
      </p:sp>
      <p:sp>
        <p:nvSpPr>
          <p:cNvPr id="10" name="PlaceHolder 3"/>
          <p:cNvSpPr>
            <a:spLocks noGrp="1"/>
          </p:cNvSpPr>
          <p:nvPr>
            <p:ph type="body"/>
          </p:nvPr>
        </p:nvSpPr>
        <p:spPr>
          <a:xfrm>
            <a:off x="839880" y="2057400"/>
            <a:ext cx="3929400" cy="3808800"/>
          </a:xfrm>
          <a:prstGeom prst="rect">
            <a:avLst/>
          </a:prstGeom>
          <a:noFill/>
          <a:ln w="0">
            <a:noFill/>
          </a:ln>
        </p:spPr>
        <p:txBody>
          <a:bodyPr lIns="91440" tIns="45720" rIns="91440" bIns="45720" anchor="t">
            <a:noAutofit/>
          </a:bodyPr>
          <a:lstStyle/>
          <a:p>
            <a:pPr marL="228600" indent="0" defTabSz="914400">
              <a:lnSpc>
                <a:spcPct val="90000"/>
              </a:lnSpc>
              <a:spcBef>
                <a:spcPts val="1001"/>
              </a:spcBef>
              <a:buNone/>
              <a:tabLst>
                <a:tab pos="0" algn="l"/>
              </a:tabLst>
            </a:pPr>
            <a:r>
              <a:rPr lang="en-US" sz="1600" b="0" u="none" strike="noStrike">
                <a:solidFill>
                  <a:schemeClr val="dk1"/>
                </a:solidFill>
                <a:effectLst/>
                <a:uFillTx/>
                <a:latin typeface="Aptos"/>
              </a:rPr>
              <a:t>Click to edit Master text styles</a:t>
            </a:r>
            <a:endParaRPr lang="en-US" sz="1600" b="0" u="none" strike="noStrike">
              <a:solidFill>
                <a:srgbClr val="000000"/>
              </a:solidFill>
              <a:effectLst/>
              <a:uFillTx/>
              <a:latin typeface="Arial"/>
            </a:endParaRPr>
          </a:p>
        </p:txBody>
      </p:sp>
      <p:sp>
        <p:nvSpPr>
          <p:cNvPr id="11" name="PlaceHolder 4"/>
          <p:cNvSpPr>
            <a:spLocks noGrp="1"/>
          </p:cNvSpPr>
          <p:nvPr>
            <p:ph type="dt" idx="4"/>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 </a:t>
            </a:r>
            <a:endParaRPr lang="en-US" sz="1200" b="0" u="none" strike="noStrike">
              <a:solidFill>
                <a:srgbClr val="000000"/>
              </a:solidFill>
              <a:effectLst/>
              <a:uFillTx/>
              <a:latin typeface="Times New Roman"/>
            </a:endParaRPr>
          </a:p>
        </p:txBody>
      </p:sp>
      <p:sp>
        <p:nvSpPr>
          <p:cNvPr id="12" name="PlaceHolder 5"/>
          <p:cNvSpPr>
            <a:spLocks noGrp="1"/>
          </p:cNvSpPr>
          <p:nvPr>
            <p:ph type="ftr" idx="5"/>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 </a:t>
            </a:r>
          </a:p>
        </p:txBody>
      </p:sp>
      <p:sp>
        <p:nvSpPr>
          <p:cNvPr id="13" name="PlaceHolder 6"/>
          <p:cNvSpPr>
            <a:spLocks noGrp="1"/>
          </p:cNvSpPr>
          <p:nvPr>
            <p:ph type="sldNum" idx="6"/>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AA681A75-08E9-4749-B67E-3F549BAA5D86}"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523880" y="1122480"/>
            <a:ext cx="9141120" cy="2384640"/>
          </a:xfrm>
          <a:prstGeom prst="rect">
            <a:avLst/>
          </a:prstGeom>
          <a:noFill/>
          <a:ln w="0">
            <a:noFill/>
          </a:ln>
        </p:spPr>
        <p:txBody>
          <a:bodyPr lIns="91440" tIns="45720" rIns="91440" bIns="45720" anchor="b">
            <a:noAutofit/>
          </a:bodyPr>
          <a:lstStyle/>
          <a:p>
            <a:pPr indent="0" algn="ctr" defTabSz="914400">
              <a:lnSpc>
                <a:spcPct val="90000"/>
              </a:lnSpc>
              <a:buNone/>
              <a:tabLst>
                <a:tab pos="0" algn="l"/>
              </a:tabLst>
            </a:pPr>
            <a:r>
              <a:rPr lang="en-US" sz="6000" b="0" u="none" strike="noStrike">
                <a:solidFill>
                  <a:schemeClr val="dk1"/>
                </a:solidFill>
                <a:effectLst/>
                <a:uFillTx/>
                <a:latin typeface="Aptos Display"/>
              </a:rPr>
              <a:t>Click to edit Master title style</a:t>
            </a:r>
            <a:endParaRPr lang="en-US" sz="6000" b="0" u="none" strike="noStrike">
              <a:solidFill>
                <a:srgbClr val="000000"/>
              </a:solidFill>
              <a:effectLst/>
              <a:uFillTx/>
              <a:latin typeface="Arial"/>
            </a:endParaRPr>
          </a:p>
        </p:txBody>
      </p:sp>
      <p:sp>
        <p:nvSpPr>
          <p:cNvPr id="15" name="PlaceHolder 2"/>
          <p:cNvSpPr>
            <a:spLocks noGrp="1"/>
          </p:cNvSpPr>
          <p:nvPr>
            <p:ph type="dt" idx="7"/>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 </a:t>
            </a:r>
            <a:endParaRPr lang="en-US" sz="1200" b="0" u="none" strike="noStrike">
              <a:solidFill>
                <a:srgbClr val="000000"/>
              </a:solidFill>
              <a:effectLst/>
              <a:uFillTx/>
              <a:latin typeface="Times New Roman"/>
            </a:endParaRPr>
          </a:p>
        </p:txBody>
      </p:sp>
      <p:sp>
        <p:nvSpPr>
          <p:cNvPr id="16" name="PlaceHolder 3"/>
          <p:cNvSpPr>
            <a:spLocks noGrp="1"/>
          </p:cNvSpPr>
          <p:nvPr>
            <p:ph type="ftr" idx="8"/>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 </a:t>
            </a:r>
          </a:p>
        </p:txBody>
      </p:sp>
      <p:sp>
        <p:nvSpPr>
          <p:cNvPr id="17" name="PlaceHolder 4"/>
          <p:cNvSpPr>
            <a:spLocks noGrp="1"/>
          </p:cNvSpPr>
          <p:nvPr>
            <p:ph type="sldNum" idx="9"/>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526D6B2E-722E-477C-8BE5-30E3B6239B3B}"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
        <p:nvSpPr>
          <p:cNvPr id="18" name="PlaceHolder 5"/>
          <p:cNvSpPr>
            <a:spLocks noGrp="1"/>
          </p:cNvSpPr>
          <p:nvPr>
            <p:ph type="body"/>
          </p:nvPr>
        </p:nvSpPr>
        <p:spPr>
          <a:xfrm>
            <a:off x="609480" y="1604520"/>
            <a:ext cx="10969920" cy="3974760"/>
          </a:xfrm>
          <a:prstGeom prst="rect">
            <a:avLst/>
          </a:prstGeom>
          <a:noFill/>
          <a:ln w="0">
            <a:noFill/>
          </a:ln>
        </p:spPr>
        <p:txBody>
          <a:bodyPr lIns="0" tIns="0" rIns="0" bIns="0" anchor="t">
            <a:normAutofit/>
          </a:bodyPr>
          <a:lstStyle/>
          <a:p>
            <a:pPr marL="432000" indent="-324000" defTabSz="914400">
              <a:lnSpc>
                <a:spcPct val="90000"/>
              </a:lnSpc>
              <a:spcBef>
                <a:spcPts val="1417"/>
              </a:spcBef>
              <a:buClr>
                <a:srgbClr val="000000"/>
              </a:buClr>
              <a:buSzPct val="45000"/>
              <a:buFont typeface="Wingdings" charset="2"/>
              <a:buChar char=""/>
            </a:pPr>
            <a:r>
              <a:rPr lang="en-US" sz="2800" b="0" u="none" strike="noStrike">
                <a:solidFill>
                  <a:schemeClr val="dk1"/>
                </a:solidFill>
                <a:effectLst/>
                <a:uFillTx/>
                <a:latin typeface="Aptos"/>
              </a:rPr>
              <a:t>Click to edit the outline text format</a:t>
            </a:r>
            <a:endParaRPr lang="en-US" sz="2800" b="0" u="none" strike="noStrike">
              <a:solidFill>
                <a:srgbClr val="000000"/>
              </a:solidFill>
              <a:effectLst/>
              <a:uFillTx/>
              <a:latin typeface="Arial"/>
            </a:endParaRPr>
          </a:p>
          <a:p>
            <a:pPr marL="864000" lvl="1" indent="-324000" defTabSz="914400">
              <a:lnSpc>
                <a:spcPct val="90000"/>
              </a:lnSpc>
              <a:spcBef>
                <a:spcPts val="1134"/>
              </a:spcBef>
              <a:buClr>
                <a:srgbClr val="000000"/>
              </a:buClr>
              <a:buSzPct val="75000"/>
              <a:buFont typeface="Symbol" charset="2"/>
              <a:buChar char=""/>
            </a:pPr>
            <a:r>
              <a:rPr lang="en-US" sz="2000" b="0" u="none" strike="noStrike">
                <a:solidFill>
                  <a:schemeClr val="dk1"/>
                </a:solidFill>
                <a:effectLst/>
                <a:uFillTx/>
                <a:latin typeface="Aptos"/>
              </a:rPr>
              <a:t>Second Outline Level</a:t>
            </a:r>
            <a:endParaRPr lang="en-US" sz="2000" b="0" u="none" strike="noStrike">
              <a:solidFill>
                <a:srgbClr val="000000"/>
              </a:solidFill>
              <a:effectLst/>
              <a:uFillTx/>
              <a:latin typeface="Arial"/>
            </a:endParaRPr>
          </a:p>
          <a:p>
            <a:pPr marL="1296000" lvl="2" indent="-288000" defTabSz="914400">
              <a:lnSpc>
                <a:spcPct val="90000"/>
              </a:lnSpc>
              <a:spcBef>
                <a:spcPts val="850"/>
              </a:spcBef>
              <a:buClr>
                <a:srgbClr val="000000"/>
              </a:buClr>
              <a:buSzPct val="45000"/>
              <a:buFont typeface="Wingdings" charset="2"/>
              <a:buChar char=""/>
            </a:pPr>
            <a:r>
              <a:rPr lang="en-US" sz="1800" b="0" u="none" strike="noStrike">
                <a:solidFill>
                  <a:schemeClr val="dk1"/>
                </a:solidFill>
                <a:effectLst/>
                <a:uFillTx/>
                <a:latin typeface="Aptos"/>
              </a:rPr>
              <a:t>Third Outline Level</a:t>
            </a:r>
            <a:endParaRPr lang="en-US" sz="1800" b="0" u="none" strike="noStrike">
              <a:solidFill>
                <a:srgbClr val="000000"/>
              </a:solidFill>
              <a:effectLst/>
              <a:uFillTx/>
              <a:latin typeface="Arial"/>
            </a:endParaRPr>
          </a:p>
          <a:p>
            <a:pPr marL="1728000" lvl="3" indent="-216000" defTabSz="914400">
              <a:lnSpc>
                <a:spcPct val="90000"/>
              </a:lnSpc>
              <a:spcBef>
                <a:spcPts val="567"/>
              </a:spcBef>
              <a:buClr>
                <a:srgbClr val="000000"/>
              </a:buClr>
              <a:buSzPct val="75000"/>
              <a:buFont typeface="Symbol" charset="2"/>
              <a:buChar char=""/>
            </a:pPr>
            <a:r>
              <a:rPr lang="en-US" sz="1800" b="0" u="none" strike="noStrike">
                <a:solidFill>
                  <a:schemeClr val="dk1"/>
                </a:solidFill>
                <a:effectLst/>
                <a:uFillTx/>
                <a:latin typeface="Aptos"/>
              </a:rPr>
              <a:t>Fourth Outline Level</a:t>
            </a:r>
            <a:endParaRPr lang="en-US" sz="1800" b="0" u="none" strike="noStrike">
              <a:solidFill>
                <a:srgbClr val="000000"/>
              </a:solidFill>
              <a:effectLst/>
              <a:uFillTx/>
              <a:latin typeface="Arial"/>
            </a:endParaRPr>
          </a:p>
          <a:p>
            <a:pPr marL="2160000" lvl="4" indent="-216000" defTabSz="914400">
              <a:lnSpc>
                <a:spcPct val="90000"/>
              </a:lnSpc>
              <a:spcBef>
                <a:spcPts val="283"/>
              </a:spcBef>
              <a:buClr>
                <a:srgbClr val="000000"/>
              </a:buClr>
              <a:buSzPct val="45000"/>
              <a:buFont typeface="Wingdings" charset="2"/>
              <a:buChar char=""/>
            </a:pPr>
            <a:r>
              <a:rPr lang="en-US" sz="2000" b="0" u="none" strike="noStrike">
                <a:solidFill>
                  <a:schemeClr val="dk1"/>
                </a:solidFill>
                <a:effectLst/>
                <a:uFillTx/>
                <a:latin typeface="Aptos"/>
              </a:rPr>
              <a:t>Fifth Outline Level</a:t>
            </a:r>
            <a:endParaRPr lang="en-US" sz="2000" b="0" u="none" strike="noStrike">
              <a:solidFill>
                <a:srgbClr val="000000"/>
              </a:solidFill>
              <a:effectLst/>
              <a:uFillTx/>
              <a:latin typeface="Arial"/>
            </a:endParaRPr>
          </a:p>
          <a:p>
            <a:pPr marL="2592000" lvl="5" indent="-216000" defTabSz="914400">
              <a:lnSpc>
                <a:spcPct val="90000"/>
              </a:lnSpc>
              <a:spcBef>
                <a:spcPts val="283"/>
              </a:spcBef>
              <a:buClr>
                <a:srgbClr val="000000"/>
              </a:buClr>
              <a:buSzPct val="45000"/>
              <a:buFont typeface="Wingdings" charset="2"/>
              <a:buChar char=""/>
            </a:pPr>
            <a:r>
              <a:rPr lang="en-US" sz="2000" b="0" u="none" strike="noStrike">
                <a:solidFill>
                  <a:schemeClr val="dk1"/>
                </a:solidFill>
                <a:effectLst/>
                <a:uFillTx/>
                <a:latin typeface="Aptos"/>
              </a:rPr>
              <a:t>Sixth Outline Level</a:t>
            </a:r>
            <a:endParaRPr lang="en-US" sz="2000" b="0" u="none" strike="noStrike">
              <a:solidFill>
                <a:srgbClr val="000000"/>
              </a:solidFill>
              <a:effectLst/>
              <a:uFillTx/>
              <a:latin typeface="Arial"/>
            </a:endParaRPr>
          </a:p>
          <a:p>
            <a:pPr marL="3024000" lvl="6" indent="-216000" defTabSz="914400">
              <a:lnSpc>
                <a:spcPct val="90000"/>
              </a:lnSpc>
              <a:spcBef>
                <a:spcPts val="283"/>
              </a:spcBef>
              <a:buClr>
                <a:srgbClr val="000000"/>
              </a:buClr>
              <a:buSzPct val="45000"/>
              <a:buFont typeface="Wingdings" charset="2"/>
              <a:buChar char=""/>
            </a:pPr>
            <a:r>
              <a:rPr lang="en-US" sz="2000" b="0" u="none" strike="noStrike">
                <a:solidFill>
                  <a:schemeClr val="dk1"/>
                </a:solidFill>
                <a:effectLst/>
                <a:uFillTx/>
                <a:latin typeface="Aptos"/>
              </a:rPr>
              <a:t>Seventh Outline Level</a:t>
            </a:r>
            <a:endParaRPr lang="en-US" sz="2000" b="0" u="none" strike="noStrike">
              <a:solidFill>
                <a:srgbClr val="000000"/>
              </a:solidFill>
              <a:effectLst/>
              <a:uFillTx/>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rgbClr val="FFFFFF"/>
        </a:solidFill>
        <a:effectLst/>
      </p:bgPr>
    </p:bg>
    <p:spTree>
      <p:nvGrpSpPr>
        <p:cNvPr id="1" name=""/>
        <p:cNvGrpSpPr/>
        <p:nvPr/>
      </p:nvGrpSpPr>
      <p:grpSpPr>
        <a:xfrm>
          <a:off x="0" y="0"/>
          <a:ext cx="0" cy="0"/>
          <a:chOff x="0" y="0"/>
          <a:chExt cx="0" cy="0"/>
        </a:xfrm>
      </p:grpSpPr>
      <p:sp>
        <p:nvSpPr>
          <p:cNvPr id="19" name="PlaceHolder 1"/>
          <p:cNvSpPr>
            <a:spLocks noGrp="1"/>
          </p:cNvSpPr>
          <p:nvPr>
            <p:ph type="title"/>
          </p:nvPr>
        </p:nvSpPr>
        <p:spPr>
          <a:xfrm>
            <a:off x="838080" y="365040"/>
            <a:ext cx="10512720" cy="132264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US" sz="4400" b="0" u="none" strike="noStrike">
                <a:solidFill>
                  <a:schemeClr val="dk1"/>
                </a:solidFill>
                <a:effectLst/>
                <a:uFillTx/>
                <a:latin typeface="Aptos Display"/>
              </a:rPr>
              <a:t>Click to edit Master title style</a:t>
            </a:r>
            <a:endParaRPr lang="en-US" sz="4400" b="0" u="none" strike="noStrike">
              <a:solidFill>
                <a:srgbClr val="000000"/>
              </a:solidFill>
              <a:effectLst/>
              <a:uFillTx/>
              <a:latin typeface="Arial"/>
            </a:endParaRPr>
          </a:p>
        </p:txBody>
      </p:sp>
      <p:sp>
        <p:nvSpPr>
          <p:cNvPr id="20" name="PlaceHolder 2"/>
          <p:cNvSpPr>
            <a:spLocks noGrp="1"/>
          </p:cNvSpPr>
          <p:nvPr>
            <p:ph type="body"/>
          </p:nvPr>
        </p:nvSpPr>
        <p:spPr>
          <a:xfrm>
            <a:off x="838080" y="1825560"/>
            <a:ext cx="10512720" cy="4348440"/>
          </a:xfrm>
          <a:prstGeom prst="rect">
            <a:avLst/>
          </a:prstGeom>
          <a:noFill/>
          <a:ln w="0">
            <a:noFill/>
          </a:ln>
        </p:spPr>
        <p:txBody>
          <a:bodyPr vert="eaVert"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2800" b="0" u="none" strike="noStrike">
                <a:solidFill>
                  <a:schemeClr val="dk1"/>
                </a:solidFill>
                <a:effectLst/>
                <a:uFillTx/>
                <a:latin typeface="Aptos"/>
              </a:rPr>
              <a:t>Click to edit Master text styles</a:t>
            </a:r>
            <a:endParaRPr lang="en-US" sz="28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Second level</a:t>
            </a:r>
            <a:endParaRPr lang="en-US" sz="24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Third level</a:t>
            </a:r>
            <a:endParaRPr lang="en-US" sz="20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Fourth level</a:t>
            </a:r>
            <a:endParaRPr lang="en-US" sz="18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Fifth level</a:t>
            </a:r>
            <a:endParaRPr lang="en-US" sz="1800" b="0" u="none" strike="noStrike">
              <a:solidFill>
                <a:srgbClr val="000000"/>
              </a:solidFill>
              <a:effectLst/>
              <a:uFillTx/>
              <a:latin typeface="Arial"/>
            </a:endParaRPr>
          </a:p>
        </p:txBody>
      </p:sp>
      <p:sp>
        <p:nvSpPr>
          <p:cNvPr id="21" name="PlaceHolder 3"/>
          <p:cNvSpPr>
            <a:spLocks noGrp="1"/>
          </p:cNvSpPr>
          <p:nvPr>
            <p:ph type="dt" idx="10"/>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22" name="PlaceHolder 4"/>
          <p:cNvSpPr>
            <a:spLocks noGrp="1"/>
          </p:cNvSpPr>
          <p:nvPr>
            <p:ph type="ftr" idx="11"/>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23" name="PlaceHolder 5"/>
          <p:cNvSpPr>
            <a:spLocks noGrp="1"/>
          </p:cNvSpPr>
          <p:nvPr>
            <p:ph type="sldNum" idx="12"/>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BED09C6F-EBBC-4052-9C12-09035D08FC33}"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rgbClr val="FFFFFF"/>
        </a:solidFill>
        <a:effectLst/>
      </p:bgPr>
    </p:bg>
    <p:spTree>
      <p:nvGrpSpPr>
        <p:cNvPr id="1" name=""/>
        <p:cNvGrpSpPr/>
        <p:nvPr/>
      </p:nvGrpSpPr>
      <p:grpSpPr>
        <a:xfrm>
          <a:off x="0" y="0"/>
          <a:ext cx="0" cy="0"/>
          <a:chOff x="0" y="0"/>
          <a:chExt cx="0" cy="0"/>
        </a:xfrm>
      </p:grpSpPr>
      <p:sp>
        <p:nvSpPr>
          <p:cNvPr id="24" name="PlaceHolder 1"/>
          <p:cNvSpPr>
            <a:spLocks noGrp="1"/>
          </p:cNvSpPr>
          <p:nvPr>
            <p:ph type="title"/>
          </p:nvPr>
        </p:nvSpPr>
        <p:spPr>
          <a:xfrm>
            <a:off x="8724960" y="365040"/>
            <a:ext cx="2626200" cy="5808960"/>
          </a:xfrm>
          <a:prstGeom prst="rect">
            <a:avLst/>
          </a:prstGeom>
          <a:noFill/>
          <a:ln w="0">
            <a:noFill/>
          </a:ln>
        </p:spPr>
        <p:txBody>
          <a:bodyPr vert="eaVert" lIns="91440" tIns="45720" rIns="91440" bIns="45720" anchor="ctr">
            <a:noAutofit/>
          </a:bodyPr>
          <a:lstStyle/>
          <a:p>
            <a:pPr indent="0" defTabSz="914400">
              <a:lnSpc>
                <a:spcPct val="90000"/>
              </a:lnSpc>
              <a:buNone/>
              <a:tabLst>
                <a:tab pos="0" algn="l"/>
              </a:tabLst>
            </a:pPr>
            <a:r>
              <a:rPr lang="en-US" sz="4400" b="0" u="none" strike="noStrike">
                <a:solidFill>
                  <a:schemeClr val="dk1"/>
                </a:solidFill>
                <a:effectLst/>
                <a:uFillTx/>
                <a:latin typeface="Aptos Display"/>
              </a:rPr>
              <a:t>Click to edit Master title style</a:t>
            </a:r>
            <a:endParaRPr lang="en-US" sz="4400" b="0" u="none" strike="noStrike">
              <a:solidFill>
                <a:srgbClr val="000000"/>
              </a:solidFill>
              <a:effectLst/>
              <a:uFillTx/>
              <a:latin typeface="Arial"/>
            </a:endParaRPr>
          </a:p>
        </p:txBody>
      </p:sp>
      <p:sp>
        <p:nvSpPr>
          <p:cNvPr id="25" name="PlaceHolder 2"/>
          <p:cNvSpPr>
            <a:spLocks noGrp="1"/>
          </p:cNvSpPr>
          <p:nvPr>
            <p:ph type="body"/>
          </p:nvPr>
        </p:nvSpPr>
        <p:spPr>
          <a:xfrm>
            <a:off x="838080" y="365040"/>
            <a:ext cx="7731360" cy="5808960"/>
          </a:xfrm>
          <a:prstGeom prst="rect">
            <a:avLst/>
          </a:prstGeom>
          <a:noFill/>
          <a:ln w="0">
            <a:noFill/>
          </a:ln>
        </p:spPr>
        <p:txBody>
          <a:bodyPr vert="eaVert"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2800" b="0" u="none" strike="noStrike">
                <a:solidFill>
                  <a:schemeClr val="dk1"/>
                </a:solidFill>
                <a:effectLst/>
                <a:uFillTx/>
                <a:latin typeface="Aptos"/>
              </a:rPr>
              <a:t>Click to edit Master text styles</a:t>
            </a:r>
            <a:endParaRPr lang="en-US" sz="28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Second level</a:t>
            </a:r>
            <a:endParaRPr lang="en-US" sz="24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Third level</a:t>
            </a:r>
            <a:endParaRPr lang="en-US" sz="20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Fourth level</a:t>
            </a:r>
            <a:endParaRPr lang="en-US" sz="18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Fifth level</a:t>
            </a:r>
            <a:endParaRPr lang="en-US" sz="1800" b="0" u="none" strike="noStrike">
              <a:solidFill>
                <a:srgbClr val="000000"/>
              </a:solidFill>
              <a:effectLst/>
              <a:uFillTx/>
              <a:latin typeface="Arial"/>
            </a:endParaRPr>
          </a:p>
        </p:txBody>
      </p:sp>
      <p:sp>
        <p:nvSpPr>
          <p:cNvPr id="26" name="PlaceHolder 3"/>
          <p:cNvSpPr>
            <a:spLocks noGrp="1"/>
          </p:cNvSpPr>
          <p:nvPr>
            <p:ph type="dt" idx="13"/>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27" name="PlaceHolder 4"/>
          <p:cNvSpPr>
            <a:spLocks noGrp="1"/>
          </p:cNvSpPr>
          <p:nvPr>
            <p:ph type="ftr" idx="14"/>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28" name="PlaceHolder 5"/>
          <p:cNvSpPr>
            <a:spLocks noGrp="1"/>
          </p:cNvSpPr>
          <p:nvPr>
            <p:ph type="sldNum" idx="15"/>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E5FA5FA8-62CC-4762-9E08-1DCF37E51FEC}"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rgbClr val="FFFFFF"/>
        </a:solidFill>
        <a:effectLst/>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2720" cy="132264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US" sz="4400" b="0" u="none" strike="noStrike">
                <a:solidFill>
                  <a:schemeClr val="dk1"/>
                </a:solidFill>
                <a:effectLst/>
                <a:uFillTx/>
                <a:latin typeface="Aptos Display"/>
              </a:rPr>
              <a:t>Click to edit Master title style</a:t>
            </a:r>
            <a:endParaRPr lang="en-US" sz="4400" b="0" u="none" strike="noStrike">
              <a:solidFill>
                <a:srgbClr val="000000"/>
              </a:solidFill>
              <a:effectLst/>
              <a:uFillTx/>
              <a:latin typeface="Arial"/>
            </a:endParaRPr>
          </a:p>
        </p:txBody>
      </p:sp>
      <p:sp>
        <p:nvSpPr>
          <p:cNvPr id="30" name="PlaceHolder 2"/>
          <p:cNvSpPr>
            <a:spLocks noGrp="1"/>
          </p:cNvSpPr>
          <p:nvPr>
            <p:ph type="body"/>
          </p:nvPr>
        </p:nvSpPr>
        <p:spPr>
          <a:xfrm>
            <a:off x="838080" y="1825560"/>
            <a:ext cx="5178600" cy="4348440"/>
          </a:xfrm>
          <a:prstGeom prst="rect">
            <a:avLst/>
          </a:prstGeom>
          <a:noFill/>
          <a:ln w="0">
            <a:noFill/>
          </a:ln>
        </p:spPr>
        <p:txBody>
          <a:bodyPr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2800" b="0" u="none" strike="noStrike">
                <a:solidFill>
                  <a:schemeClr val="dk1"/>
                </a:solidFill>
                <a:effectLst/>
                <a:uFillTx/>
                <a:latin typeface="Aptos"/>
              </a:rPr>
              <a:t>Click to edit Master text styles</a:t>
            </a:r>
            <a:endParaRPr lang="en-US" sz="28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Second level</a:t>
            </a:r>
            <a:endParaRPr lang="en-US" sz="24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Third level</a:t>
            </a:r>
            <a:endParaRPr lang="en-US" sz="20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Fourth level</a:t>
            </a:r>
            <a:endParaRPr lang="en-US" sz="18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Fifth level</a:t>
            </a:r>
            <a:endParaRPr lang="en-US" sz="1800" b="0" u="none" strike="noStrike">
              <a:solidFill>
                <a:srgbClr val="000000"/>
              </a:solidFill>
              <a:effectLst/>
              <a:uFillTx/>
              <a:latin typeface="Arial"/>
            </a:endParaRPr>
          </a:p>
        </p:txBody>
      </p:sp>
      <p:sp>
        <p:nvSpPr>
          <p:cNvPr id="31" name="PlaceHolder 3"/>
          <p:cNvSpPr>
            <a:spLocks noGrp="1"/>
          </p:cNvSpPr>
          <p:nvPr>
            <p:ph type="body"/>
          </p:nvPr>
        </p:nvSpPr>
        <p:spPr>
          <a:xfrm>
            <a:off x="6172200" y="1825560"/>
            <a:ext cx="5178600" cy="4348440"/>
          </a:xfrm>
          <a:prstGeom prst="rect">
            <a:avLst/>
          </a:prstGeom>
          <a:noFill/>
          <a:ln w="0">
            <a:noFill/>
          </a:ln>
        </p:spPr>
        <p:txBody>
          <a:bodyPr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2800" b="0" u="none" strike="noStrike">
                <a:solidFill>
                  <a:schemeClr val="dk1"/>
                </a:solidFill>
                <a:effectLst/>
                <a:uFillTx/>
                <a:latin typeface="Aptos"/>
              </a:rPr>
              <a:t>Click to edit Master text styles</a:t>
            </a:r>
            <a:endParaRPr lang="en-US" sz="28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Second level</a:t>
            </a:r>
            <a:endParaRPr lang="en-US" sz="24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Third level</a:t>
            </a:r>
            <a:endParaRPr lang="en-US" sz="20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Fourth level</a:t>
            </a:r>
            <a:endParaRPr lang="en-US" sz="18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Fifth level</a:t>
            </a:r>
            <a:endParaRPr lang="en-US" sz="1800" b="0" u="none" strike="noStrike">
              <a:solidFill>
                <a:srgbClr val="000000"/>
              </a:solidFill>
              <a:effectLst/>
              <a:uFillTx/>
              <a:latin typeface="Arial"/>
            </a:endParaRPr>
          </a:p>
        </p:txBody>
      </p:sp>
      <p:sp>
        <p:nvSpPr>
          <p:cNvPr id="32" name="PlaceHolder 4"/>
          <p:cNvSpPr>
            <a:spLocks noGrp="1"/>
          </p:cNvSpPr>
          <p:nvPr>
            <p:ph type="dt" idx="16"/>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33" name="PlaceHolder 5"/>
          <p:cNvSpPr>
            <a:spLocks noGrp="1"/>
          </p:cNvSpPr>
          <p:nvPr>
            <p:ph type="ftr" idx="17"/>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34" name="PlaceHolder 6"/>
          <p:cNvSpPr>
            <a:spLocks noGrp="1"/>
          </p:cNvSpPr>
          <p:nvPr>
            <p:ph type="sldNum" idx="18"/>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39436080-EAB0-4023-AC03-CFA9206098C4}"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reserve="1">
  <p:cSld name="Title and Content">
    <p:bg>
      <p:bgPr>
        <a:solidFill>
          <a:srgbClr val="FFFFFF"/>
        </a:solidFill>
        <a:effectLst/>
      </p:bgPr>
    </p:bg>
    <p:spTree>
      <p:nvGrpSpPr>
        <p:cNvPr id="1" name=""/>
        <p:cNvGrpSpPr/>
        <p:nvPr/>
      </p:nvGrpSpPr>
      <p:grpSpPr>
        <a:xfrm>
          <a:off x="0" y="0"/>
          <a:ext cx="0" cy="0"/>
          <a:chOff x="0" y="0"/>
          <a:chExt cx="0" cy="0"/>
        </a:xfrm>
      </p:grpSpPr>
      <p:sp>
        <p:nvSpPr>
          <p:cNvPr id="35" name="PlaceHolder 1"/>
          <p:cNvSpPr>
            <a:spLocks noGrp="1"/>
          </p:cNvSpPr>
          <p:nvPr>
            <p:ph type="title"/>
          </p:nvPr>
        </p:nvSpPr>
        <p:spPr>
          <a:xfrm>
            <a:off x="838080" y="365040"/>
            <a:ext cx="10512720" cy="132264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US" sz="4400" b="0" u="none" strike="noStrike">
                <a:solidFill>
                  <a:schemeClr val="dk1"/>
                </a:solidFill>
                <a:effectLst/>
                <a:uFillTx/>
                <a:latin typeface="Aptos Display"/>
              </a:rPr>
              <a:t>Click to edit Master title style</a:t>
            </a:r>
            <a:endParaRPr lang="en-US" sz="4400" b="0" u="none" strike="noStrike">
              <a:solidFill>
                <a:srgbClr val="000000"/>
              </a:solidFill>
              <a:effectLst/>
              <a:uFillTx/>
              <a:latin typeface="Arial"/>
            </a:endParaRPr>
          </a:p>
        </p:txBody>
      </p:sp>
      <p:sp>
        <p:nvSpPr>
          <p:cNvPr id="36" name="PlaceHolder 2"/>
          <p:cNvSpPr>
            <a:spLocks noGrp="1"/>
          </p:cNvSpPr>
          <p:nvPr>
            <p:ph type="body"/>
          </p:nvPr>
        </p:nvSpPr>
        <p:spPr>
          <a:xfrm>
            <a:off x="838080" y="1825560"/>
            <a:ext cx="10512720" cy="4348440"/>
          </a:xfrm>
          <a:prstGeom prst="rect">
            <a:avLst/>
          </a:prstGeom>
          <a:noFill/>
          <a:ln w="0">
            <a:noFill/>
          </a:ln>
        </p:spPr>
        <p:txBody>
          <a:bodyPr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2800" b="0" u="none" strike="noStrike">
                <a:solidFill>
                  <a:schemeClr val="dk1"/>
                </a:solidFill>
                <a:effectLst/>
                <a:uFillTx/>
                <a:latin typeface="Aptos"/>
              </a:rPr>
              <a:t>Click to edit Master text styles</a:t>
            </a:r>
            <a:endParaRPr lang="en-US" sz="28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Second level</a:t>
            </a:r>
            <a:endParaRPr lang="en-US" sz="24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Third level</a:t>
            </a:r>
            <a:endParaRPr lang="en-US" sz="20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Fourth level</a:t>
            </a:r>
            <a:endParaRPr lang="en-US" sz="18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Fifth level</a:t>
            </a:r>
            <a:endParaRPr lang="en-US" sz="1800" b="0" u="none" strike="noStrike">
              <a:solidFill>
                <a:srgbClr val="000000"/>
              </a:solidFill>
              <a:effectLst/>
              <a:uFillTx/>
              <a:latin typeface="Arial"/>
            </a:endParaRPr>
          </a:p>
        </p:txBody>
      </p:sp>
      <p:sp>
        <p:nvSpPr>
          <p:cNvPr id="37" name="PlaceHolder 3"/>
          <p:cNvSpPr>
            <a:spLocks noGrp="1"/>
          </p:cNvSpPr>
          <p:nvPr>
            <p:ph type="dt" idx="19"/>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38" name="PlaceHolder 4"/>
          <p:cNvSpPr>
            <a:spLocks noGrp="1"/>
          </p:cNvSpPr>
          <p:nvPr>
            <p:ph type="ftr" idx="20"/>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39" name="PlaceHolder 5"/>
          <p:cNvSpPr>
            <a:spLocks noGrp="1"/>
          </p:cNvSpPr>
          <p:nvPr>
            <p:ph type="sldNum" idx="21"/>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5B74F7B6-A639-4B7A-908B-F6C9823BB57A}"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reserve="1">
  <p:cSld name="Default">
    <p:bg>
      <p:bgPr>
        <a:solidFill>
          <a:srgbClr val="FFFFFF"/>
        </a:solidFill>
        <a:effectLst/>
      </p:bgPr>
    </p:bg>
    <p:spTree>
      <p:nvGrpSpPr>
        <p:cNvPr id="1" name=""/>
        <p:cNvGrpSpPr/>
        <p:nvPr/>
      </p:nvGrpSpPr>
      <p:grpSpPr>
        <a:xfrm>
          <a:off x="0" y="0"/>
          <a:ext cx="0" cy="0"/>
          <a:chOff x="0" y="0"/>
          <a:chExt cx="0" cy="0"/>
        </a:xfrm>
      </p:grpSpPr>
      <p:sp>
        <p:nvSpPr>
          <p:cNvPr id="40" name="PlaceHolder 1"/>
          <p:cNvSpPr>
            <a:spLocks noGrp="1"/>
          </p:cNvSpPr>
          <p:nvPr>
            <p:ph type="title"/>
          </p:nvPr>
        </p:nvSpPr>
        <p:spPr>
          <a:xfrm>
            <a:off x="838080" y="365040"/>
            <a:ext cx="10512720" cy="132264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US" sz="4400" b="0" u="none" strike="noStrike">
                <a:solidFill>
                  <a:schemeClr val="dk1"/>
                </a:solidFill>
                <a:effectLst/>
                <a:uFillTx/>
                <a:latin typeface="Aptos Display"/>
              </a:rPr>
              <a:t>Click to edit Master title style</a:t>
            </a:r>
            <a:endParaRPr lang="en-US" sz="4400" b="0" u="none" strike="noStrike">
              <a:solidFill>
                <a:srgbClr val="000000"/>
              </a:solidFill>
              <a:effectLst/>
              <a:uFillTx/>
              <a:latin typeface="Arial"/>
            </a:endParaRPr>
          </a:p>
        </p:txBody>
      </p:sp>
      <p:sp>
        <p:nvSpPr>
          <p:cNvPr id="41" name="PlaceHolder 2"/>
          <p:cNvSpPr>
            <a:spLocks noGrp="1"/>
          </p:cNvSpPr>
          <p:nvPr>
            <p:ph type="body"/>
          </p:nvPr>
        </p:nvSpPr>
        <p:spPr>
          <a:xfrm>
            <a:off x="838080" y="1825560"/>
            <a:ext cx="10512720" cy="4348440"/>
          </a:xfrm>
          <a:prstGeom prst="rect">
            <a:avLst/>
          </a:prstGeom>
          <a:noFill/>
          <a:ln w="0">
            <a:noFill/>
          </a:ln>
        </p:spPr>
        <p:txBody>
          <a:bodyPr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2800" b="0" u="none" strike="noStrike">
                <a:solidFill>
                  <a:schemeClr val="dk1"/>
                </a:solidFill>
                <a:effectLst/>
                <a:uFillTx/>
                <a:latin typeface="Aptos"/>
              </a:rPr>
              <a:t>Click to edit Master text styles</a:t>
            </a:r>
            <a:endParaRPr lang="en-US" sz="28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Second level</a:t>
            </a:r>
            <a:endParaRPr lang="en-US" sz="24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Third level</a:t>
            </a:r>
            <a:endParaRPr lang="en-US" sz="20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Fourth level</a:t>
            </a:r>
            <a:endParaRPr lang="en-US" sz="18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Fifth level</a:t>
            </a:r>
            <a:endParaRPr lang="en-US" sz="1800" b="0" u="none" strike="noStrike">
              <a:solidFill>
                <a:srgbClr val="000000"/>
              </a:solidFill>
              <a:effectLst/>
              <a:uFillTx/>
              <a:latin typeface="Arial"/>
            </a:endParaRPr>
          </a:p>
        </p:txBody>
      </p:sp>
      <p:sp>
        <p:nvSpPr>
          <p:cNvPr id="42" name="PlaceHolder 3"/>
          <p:cNvSpPr>
            <a:spLocks noGrp="1"/>
          </p:cNvSpPr>
          <p:nvPr>
            <p:ph type="dt" idx="22"/>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43" name="PlaceHolder 4"/>
          <p:cNvSpPr>
            <a:spLocks noGrp="1"/>
          </p:cNvSpPr>
          <p:nvPr>
            <p:ph type="ftr" idx="23"/>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44" name="PlaceHolder 5"/>
          <p:cNvSpPr>
            <a:spLocks noGrp="1"/>
          </p:cNvSpPr>
          <p:nvPr>
            <p:ph type="sldNum" idx="24"/>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C0616CC0-7AAD-4DCD-9708-0B3273A613D5}"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reserve="1">
  <p:cSld name="Default 1">
    <p:bg>
      <p:bgPr>
        <a:solidFill>
          <a:srgbClr val="FFFFFF"/>
        </a:solidFill>
        <a:effectLst/>
      </p:bgPr>
    </p:bg>
    <p:spTree>
      <p:nvGrpSpPr>
        <p:cNvPr id="1" name=""/>
        <p:cNvGrpSpPr/>
        <p:nvPr/>
      </p:nvGrpSpPr>
      <p:grpSpPr>
        <a:xfrm>
          <a:off x="0" y="0"/>
          <a:ext cx="0" cy="0"/>
          <a:chOff x="0" y="0"/>
          <a:chExt cx="0" cy="0"/>
        </a:xfrm>
      </p:grpSpPr>
      <p:sp>
        <p:nvSpPr>
          <p:cNvPr id="45" name="PlaceHolder 1"/>
          <p:cNvSpPr>
            <a:spLocks noGrp="1"/>
          </p:cNvSpPr>
          <p:nvPr>
            <p:ph type="title"/>
          </p:nvPr>
        </p:nvSpPr>
        <p:spPr>
          <a:xfrm>
            <a:off x="838080" y="365040"/>
            <a:ext cx="10512720" cy="132264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US" sz="4400" b="0" u="none" strike="noStrike">
                <a:solidFill>
                  <a:schemeClr val="dk1"/>
                </a:solidFill>
                <a:effectLst/>
                <a:uFillTx/>
                <a:latin typeface="Aptos Display"/>
              </a:rPr>
              <a:t>Click to edit Master title style</a:t>
            </a:r>
            <a:endParaRPr lang="en-US" sz="4400" b="0" u="none" strike="noStrike">
              <a:solidFill>
                <a:srgbClr val="000000"/>
              </a:solidFill>
              <a:effectLst/>
              <a:uFillTx/>
              <a:latin typeface="Arial"/>
            </a:endParaRPr>
          </a:p>
        </p:txBody>
      </p:sp>
      <p:sp>
        <p:nvSpPr>
          <p:cNvPr id="46" name="PlaceHolder 2"/>
          <p:cNvSpPr>
            <a:spLocks noGrp="1"/>
          </p:cNvSpPr>
          <p:nvPr>
            <p:ph type="body"/>
          </p:nvPr>
        </p:nvSpPr>
        <p:spPr>
          <a:xfrm>
            <a:off x="838080" y="1825560"/>
            <a:ext cx="10512720" cy="4348440"/>
          </a:xfrm>
          <a:prstGeom prst="rect">
            <a:avLst/>
          </a:prstGeom>
          <a:noFill/>
          <a:ln w="0">
            <a:noFill/>
          </a:ln>
        </p:spPr>
        <p:txBody>
          <a:bodyPr lIns="91440" tIns="45720" rIns="91440" bIns="45720" anchor="t">
            <a:noAutofit/>
          </a:bodyPr>
          <a:lstStyle/>
          <a:p>
            <a:pPr marL="228600" indent="-228600" defTabSz="914400">
              <a:lnSpc>
                <a:spcPct val="90000"/>
              </a:lnSpc>
              <a:spcBef>
                <a:spcPts val="1001"/>
              </a:spcBef>
              <a:buClr>
                <a:srgbClr val="000000"/>
              </a:buClr>
              <a:buFont typeface="Arial"/>
              <a:buChar char="•"/>
            </a:pPr>
            <a:r>
              <a:rPr lang="en-US" sz="2800" b="0" u="none" strike="noStrike">
                <a:solidFill>
                  <a:schemeClr val="dk1"/>
                </a:solidFill>
                <a:effectLst/>
                <a:uFillTx/>
                <a:latin typeface="Aptos"/>
              </a:rPr>
              <a:t>Click to edit Master text styles</a:t>
            </a:r>
            <a:endParaRPr lang="en-US" sz="2800" b="0" u="none" strike="noStrike">
              <a:solidFill>
                <a:srgbClr val="000000"/>
              </a:solidFill>
              <a:effectLst/>
              <a:uFillTx/>
              <a:latin typeface="Arial"/>
            </a:endParaRPr>
          </a:p>
          <a:p>
            <a:pPr marL="685800" lvl="1" indent="-228600" defTabSz="914400">
              <a:lnSpc>
                <a:spcPct val="90000"/>
              </a:lnSpc>
              <a:spcBef>
                <a:spcPts val="499"/>
              </a:spcBef>
              <a:buClr>
                <a:srgbClr val="000000"/>
              </a:buClr>
              <a:buFont typeface="Arial"/>
              <a:buChar char="•"/>
            </a:pPr>
            <a:r>
              <a:rPr lang="en-US" sz="2400" b="0" u="none" strike="noStrike">
                <a:solidFill>
                  <a:schemeClr val="dk1"/>
                </a:solidFill>
                <a:effectLst/>
                <a:uFillTx/>
                <a:latin typeface="Aptos"/>
              </a:rPr>
              <a:t>Second level</a:t>
            </a:r>
            <a:endParaRPr lang="en-US" sz="2400" b="0" u="none" strike="noStrike">
              <a:solidFill>
                <a:srgbClr val="000000"/>
              </a:solidFill>
              <a:effectLst/>
              <a:uFillTx/>
              <a:latin typeface="Arial"/>
            </a:endParaRPr>
          </a:p>
          <a:p>
            <a:pPr marL="1143000" lvl="2" indent="-228600" defTabSz="914400">
              <a:lnSpc>
                <a:spcPct val="90000"/>
              </a:lnSpc>
              <a:spcBef>
                <a:spcPts val="499"/>
              </a:spcBef>
              <a:buClr>
                <a:srgbClr val="000000"/>
              </a:buClr>
              <a:buFont typeface="Arial"/>
              <a:buChar char="•"/>
            </a:pPr>
            <a:r>
              <a:rPr lang="en-US" sz="2000" b="0" u="none" strike="noStrike">
                <a:solidFill>
                  <a:schemeClr val="dk1"/>
                </a:solidFill>
                <a:effectLst/>
                <a:uFillTx/>
                <a:latin typeface="Aptos"/>
              </a:rPr>
              <a:t>Third level</a:t>
            </a:r>
            <a:endParaRPr lang="en-US" sz="2000" b="0" u="none" strike="noStrike">
              <a:solidFill>
                <a:srgbClr val="000000"/>
              </a:solidFill>
              <a:effectLst/>
              <a:uFillTx/>
              <a:latin typeface="Arial"/>
            </a:endParaRPr>
          </a:p>
          <a:p>
            <a:pPr marL="1600200" lvl="3"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Fourth level</a:t>
            </a:r>
            <a:endParaRPr lang="en-US" sz="1800" b="0" u="none" strike="noStrike">
              <a:solidFill>
                <a:srgbClr val="000000"/>
              </a:solidFill>
              <a:effectLst/>
              <a:uFillTx/>
              <a:latin typeface="Arial"/>
            </a:endParaRPr>
          </a:p>
          <a:p>
            <a:pPr marL="2057400" lvl="4" indent="-228600" defTabSz="914400">
              <a:lnSpc>
                <a:spcPct val="90000"/>
              </a:lnSpc>
              <a:spcBef>
                <a:spcPts val="499"/>
              </a:spcBef>
              <a:buClr>
                <a:srgbClr val="000000"/>
              </a:buClr>
              <a:buFont typeface="Arial"/>
              <a:buChar char="•"/>
            </a:pPr>
            <a:r>
              <a:rPr lang="en-US" sz="1800" b="0" u="none" strike="noStrike">
                <a:solidFill>
                  <a:schemeClr val="dk1"/>
                </a:solidFill>
                <a:effectLst/>
                <a:uFillTx/>
                <a:latin typeface="Aptos"/>
              </a:rPr>
              <a:t>Fifth level</a:t>
            </a:r>
            <a:endParaRPr lang="en-US" sz="1800" b="0" u="none" strike="noStrike">
              <a:solidFill>
                <a:srgbClr val="000000"/>
              </a:solidFill>
              <a:effectLst/>
              <a:uFillTx/>
              <a:latin typeface="Arial"/>
            </a:endParaRPr>
          </a:p>
        </p:txBody>
      </p:sp>
      <p:sp>
        <p:nvSpPr>
          <p:cNvPr id="47" name="PlaceHolder 3"/>
          <p:cNvSpPr>
            <a:spLocks noGrp="1"/>
          </p:cNvSpPr>
          <p:nvPr>
            <p:ph type="dt" idx="25"/>
          </p:nvPr>
        </p:nvSpPr>
        <p:spPr>
          <a:xfrm>
            <a:off x="838080" y="6356520"/>
            <a:ext cx="2740320" cy="362160"/>
          </a:xfrm>
          <a:prstGeom prst="rect">
            <a:avLst/>
          </a:prstGeom>
          <a:noFill/>
          <a:ln w="0">
            <a:noFill/>
          </a:ln>
        </p:spPr>
        <p:txBody>
          <a:bodyPr lIns="91440" tIns="45720" rIns="91440" bIns="45720" anchor="ctr">
            <a:noAutofit/>
          </a:bodyPr>
          <a:lstStyle>
            <a:lvl1pPr indent="0"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defTabSz="914400">
              <a:lnSpc>
                <a:spcPct val="100000"/>
              </a:lnSpc>
              <a:buNone/>
              <a:tabLst>
                <a:tab pos="0" algn="l"/>
              </a:tabLst>
            </a:pPr>
            <a:r>
              <a:rPr lang="en-CA" sz="1200" b="0" u="none" strike="noStrike">
                <a:solidFill>
                  <a:schemeClr val="dk1">
                    <a:tint val="82000"/>
                  </a:schemeClr>
                </a:solidFill>
                <a:effectLst/>
                <a:uFillTx/>
                <a:latin typeface="Aptos"/>
              </a:rPr>
              <a:t>&lt;date/time&gt;</a:t>
            </a:r>
            <a:endParaRPr lang="en-US" sz="1200" b="0" u="none" strike="noStrike">
              <a:solidFill>
                <a:srgbClr val="000000"/>
              </a:solidFill>
              <a:effectLst/>
              <a:uFillTx/>
              <a:latin typeface="Times New Roman"/>
            </a:endParaRPr>
          </a:p>
        </p:txBody>
      </p:sp>
      <p:sp>
        <p:nvSpPr>
          <p:cNvPr id="48" name="PlaceHolder 4"/>
          <p:cNvSpPr>
            <a:spLocks noGrp="1"/>
          </p:cNvSpPr>
          <p:nvPr>
            <p:ph type="ftr" idx="26"/>
          </p:nvPr>
        </p:nvSpPr>
        <p:spPr>
          <a:xfrm>
            <a:off x="4038480" y="6356520"/>
            <a:ext cx="4111920" cy="36216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49" name="PlaceHolder 5"/>
          <p:cNvSpPr>
            <a:spLocks noGrp="1"/>
          </p:cNvSpPr>
          <p:nvPr>
            <p:ph type="sldNum" idx="27"/>
          </p:nvPr>
        </p:nvSpPr>
        <p:spPr>
          <a:xfrm>
            <a:off x="8610480" y="6356520"/>
            <a:ext cx="2740320" cy="36216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5F3EAD0E-C495-413C-9194-3C09B69D496D}"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888840"/>
            <a:ext cx="10512720" cy="274680"/>
          </a:xfrm>
          <a:prstGeom prst="rect">
            <a:avLst/>
          </a:prstGeom>
          <a:noFill/>
          <a:ln w="0">
            <a:noFill/>
          </a:ln>
        </p:spPr>
        <p:txBody>
          <a:bodyPr lIns="0" tIns="0" rIns="0" bIns="0" anchor="ctr">
            <a:spAutoFit/>
          </a:bodyPr>
          <a:lstStyle/>
          <a:p>
            <a:pPr indent="0">
              <a:buNone/>
            </a:pPr>
            <a:r>
              <a:rPr lang="en-US" sz="1800" b="0" u="none" strike="noStrike">
                <a:solidFill>
                  <a:srgbClr val="000000"/>
                </a:solidFill>
                <a:effectLst/>
                <a:uFillTx/>
                <a:latin typeface="Arial"/>
              </a:rPr>
              <a:t>Click to edit the title text format</a:t>
            </a:r>
          </a:p>
        </p:txBody>
      </p:sp>
      <p:sp>
        <p:nvSpPr>
          <p:cNvPr id="76" name="PlaceHolder 2"/>
          <p:cNvSpPr>
            <a:spLocks noGrp="1"/>
          </p:cNvSpPr>
          <p:nvPr>
            <p:ph type="body"/>
          </p:nvPr>
        </p:nvSpPr>
        <p:spPr>
          <a:xfrm>
            <a:off x="838080" y="1825560"/>
            <a:ext cx="10512720" cy="43484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1800" b="0" u="none" strike="noStrike">
                <a:solidFill>
                  <a:srgbClr val="000000"/>
                </a:solidFill>
                <a:effectLst/>
                <a:uFillTx/>
                <a:latin typeface="Arial"/>
              </a:rPr>
              <a:t>Click to edit the outline text format</a:t>
            </a:r>
          </a:p>
          <a:p>
            <a:pPr marL="864000" lvl="1" indent="-324000">
              <a:spcBef>
                <a:spcPts val="1134"/>
              </a:spcBef>
              <a:buClr>
                <a:srgbClr val="000000"/>
              </a:buClr>
              <a:buSzPct val="75000"/>
              <a:buFont typeface="Symbol" charset="2"/>
              <a:buChar char=""/>
            </a:pPr>
            <a:r>
              <a:rPr lang="en-US" sz="1800" b="0" u="none" strike="noStrike">
                <a:solidFill>
                  <a:srgbClr val="000000"/>
                </a:solidFill>
                <a:effectLst/>
                <a:uFillTx/>
                <a:latin typeface="Arial"/>
              </a:rPr>
              <a:t>Second Outline Level</a:t>
            </a:r>
          </a:p>
          <a:p>
            <a:pPr marL="1296000" lvl="2" indent="-288000">
              <a:spcBef>
                <a:spcPts val="850"/>
              </a:spcBef>
              <a:buClr>
                <a:srgbClr val="000000"/>
              </a:buClr>
              <a:buSzPct val="45000"/>
              <a:buFont typeface="Wingdings" charset="2"/>
              <a:buChar char=""/>
            </a:pPr>
            <a:r>
              <a:rPr lang="en-US" sz="1800" b="0" u="none" strike="noStrike">
                <a:solidFill>
                  <a:srgbClr val="000000"/>
                </a:solidFill>
                <a:effectLst/>
                <a:uFillTx/>
                <a:latin typeface="Arial"/>
              </a:rPr>
              <a:t>Third Outline Level</a:t>
            </a:r>
          </a:p>
          <a:p>
            <a:pPr marL="1728000" lvl="3" indent="-216000">
              <a:spcBef>
                <a:spcPts val="567"/>
              </a:spcBef>
              <a:buClr>
                <a:srgbClr val="000000"/>
              </a:buClr>
              <a:buSzPct val="75000"/>
              <a:buFont typeface="Symbol" charset="2"/>
              <a:buChar char=""/>
            </a:pPr>
            <a:r>
              <a:rPr lang="en-US" sz="1800" b="0" u="none" strike="noStrike">
                <a:solidFill>
                  <a:srgbClr val="000000"/>
                </a:solidFill>
                <a:effectLst/>
                <a:uFillTx/>
                <a:latin typeface="Arial"/>
              </a:rPr>
              <a:t>Fourth Outline Level</a:t>
            </a:r>
          </a:p>
          <a:p>
            <a:pPr marL="2160000" lvl="4" indent="-216000">
              <a:spcBef>
                <a:spcPts val="283"/>
              </a:spcBef>
              <a:buClr>
                <a:srgbClr val="000000"/>
              </a:buClr>
              <a:buSzPct val="45000"/>
              <a:buFont typeface="Wingdings" charset="2"/>
              <a:buChar char=""/>
            </a:pPr>
            <a:r>
              <a:rPr lang="en-US" sz="1800" b="0" u="none" strike="noStrike">
                <a:solidFill>
                  <a:srgbClr val="000000"/>
                </a:solidFill>
                <a:effectLst/>
                <a:uFillTx/>
                <a:latin typeface="Arial"/>
              </a:rPr>
              <a:t>Fifth Outline Level</a:t>
            </a:r>
          </a:p>
          <a:p>
            <a:pPr marL="2592000" lvl="5" indent="-216000">
              <a:spcBef>
                <a:spcPts val="283"/>
              </a:spcBef>
              <a:buClr>
                <a:srgbClr val="000000"/>
              </a:buClr>
              <a:buSzPct val="45000"/>
              <a:buFont typeface="Wingdings" charset="2"/>
              <a:buChar char=""/>
            </a:pPr>
            <a:r>
              <a:rPr lang="en-US" sz="1800" b="0" u="none" strike="noStrike">
                <a:solidFill>
                  <a:srgbClr val="000000"/>
                </a:solidFill>
                <a:effectLst/>
                <a:uFillTx/>
                <a:latin typeface="Arial"/>
              </a:rPr>
              <a:t>Sixth Outline Level</a:t>
            </a:r>
          </a:p>
          <a:p>
            <a:pPr marL="3024000" lvl="6" indent="-216000">
              <a:spcBef>
                <a:spcPts val="283"/>
              </a:spcBef>
              <a:buClr>
                <a:srgbClr val="000000"/>
              </a:buClr>
              <a:buSzPct val="45000"/>
              <a:buFont typeface="Wingdings" charset="2"/>
              <a:buChar char=""/>
            </a:pPr>
            <a:r>
              <a:rPr lang="en-US" sz="1800" b="0" u="none" strike="noStrike">
                <a:solidFill>
                  <a:srgbClr val="000000"/>
                </a:solidFill>
                <a:effectLst/>
                <a:uFillTx/>
                <a:latin typeface="Arial"/>
              </a:rPr>
              <a:t>Seventh Outline Level</a:t>
            </a:r>
          </a:p>
        </p:txBody>
      </p:sp>
      <p:sp>
        <p:nvSpPr>
          <p:cNvPr id="77" name="PlaceHolder 3"/>
          <p:cNvSpPr>
            <a:spLocks noGrp="1"/>
          </p:cNvSpPr>
          <p:nvPr>
            <p:ph type="ftr" idx="43"/>
          </p:nvPr>
        </p:nvSpPr>
        <p:spPr>
          <a:xfrm>
            <a:off x="4038480" y="6356520"/>
            <a:ext cx="4112280" cy="362520"/>
          </a:xfrm>
          <a:prstGeom prst="rect">
            <a:avLst/>
          </a:prstGeom>
          <a:noFill/>
          <a:ln w="0">
            <a:noFill/>
          </a:ln>
        </p:spPr>
        <p:txBody>
          <a:bodyPr lIns="91440" tIns="45720" rIns="91440" bIns="45720" anchor="ctr">
            <a:noAutofit/>
          </a:bodyPr>
          <a:lstStyle>
            <a:lvl1pPr indent="0" algn="ctr" defTabSz="914400">
              <a:lnSpc>
                <a:spcPct val="100000"/>
              </a:lnSpc>
              <a:buNone/>
              <a:tabLst>
                <a:tab pos="0" algn="l"/>
              </a:tabLst>
              <a:defRPr lang="en-US" sz="1400" b="0" u="none" strike="noStrike">
                <a:solidFill>
                  <a:srgbClr val="000000"/>
                </a:solidFill>
                <a:effectLst/>
                <a:uFillTx/>
                <a:latin typeface="Times New Roman"/>
              </a:defRPr>
            </a:lvl1pPr>
          </a:lstStyle>
          <a:p>
            <a:pPr indent="0" algn="ctr" defTabSz="914400">
              <a:lnSpc>
                <a:spcPct val="100000"/>
              </a:lnSpc>
              <a:buNone/>
              <a:tabLst>
                <a:tab pos="0" algn="l"/>
              </a:tabLst>
            </a:pPr>
            <a:r>
              <a:rPr lang="en-US" sz="1400" b="0" u="none" strike="noStrike">
                <a:solidFill>
                  <a:srgbClr val="000000"/>
                </a:solidFill>
                <a:effectLst/>
                <a:uFillTx/>
                <a:latin typeface="Times New Roman"/>
              </a:rPr>
              <a:t>&lt;footer&gt;</a:t>
            </a:r>
          </a:p>
        </p:txBody>
      </p:sp>
      <p:sp>
        <p:nvSpPr>
          <p:cNvPr id="78" name="PlaceHolder 4"/>
          <p:cNvSpPr>
            <a:spLocks noGrp="1"/>
          </p:cNvSpPr>
          <p:nvPr>
            <p:ph type="sldNum" idx="44"/>
          </p:nvPr>
        </p:nvSpPr>
        <p:spPr>
          <a:xfrm>
            <a:off x="8610480" y="6356520"/>
            <a:ext cx="2740680" cy="362520"/>
          </a:xfrm>
          <a:prstGeom prst="rect">
            <a:avLst/>
          </a:prstGeom>
          <a:noFill/>
          <a:ln w="0">
            <a:noFill/>
          </a:ln>
        </p:spPr>
        <p:txBody>
          <a:bodyPr lIns="91440" tIns="45720" rIns="91440" bIns="45720" anchor="ctr">
            <a:noAutofit/>
          </a:bodyPr>
          <a:lstStyle>
            <a:lvl1pPr indent="0" algn="r" defTabSz="914400">
              <a:lnSpc>
                <a:spcPct val="100000"/>
              </a:lnSpc>
              <a:buNone/>
              <a:tabLst>
                <a:tab pos="0" algn="l"/>
              </a:tabLst>
              <a:defRPr lang="en-CA" sz="1200" b="0" u="none" strike="noStrike">
                <a:solidFill>
                  <a:schemeClr val="dk1">
                    <a:tint val="82000"/>
                  </a:schemeClr>
                </a:solidFill>
                <a:effectLst/>
                <a:uFillTx/>
                <a:latin typeface="Aptos"/>
              </a:defRPr>
            </a:lvl1pPr>
          </a:lstStyle>
          <a:p>
            <a:pPr indent="0" algn="r" defTabSz="914400">
              <a:lnSpc>
                <a:spcPct val="100000"/>
              </a:lnSpc>
              <a:buNone/>
              <a:tabLst>
                <a:tab pos="0" algn="l"/>
              </a:tabLst>
            </a:pPr>
            <a:fld id="{E15E6741-FEE2-47A2-9ACF-42B1DF60EB24}" type="slidenum">
              <a:rPr lang="en-CA" sz="1200" b="0" u="none" strike="noStrike">
                <a:solidFill>
                  <a:schemeClr val="dk1">
                    <a:tint val="82000"/>
                  </a:schemeClr>
                </a:solidFill>
                <a:effectLst/>
                <a:uFillTx/>
                <a:latin typeface="Aptos"/>
              </a:rPr>
              <a:t>‹#›</a:t>
            </a:fld>
            <a:endParaRPr lang="en-US" sz="1200" b="0" u="none" strike="noStrike">
              <a:solidFill>
                <a:srgbClr val="000000"/>
              </a:solidFill>
              <a:effectLst/>
              <a:uFillTx/>
              <a:latin typeface="Times New Roman"/>
            </a:endParaRPr>
          </a:p>
        </p:txBody>
      </p:sp>
      <p:sp>
        <p:nvSpPr>
          <p:cNvPr id="79" name="PlaceHolder 5"/>
          <p:cNvSpPr>
            <a:spLocks noGrp="1"/>
          </p:cNvSpPr>
          <p:nvPr>
            <p:ph type="dt" idx="45"/>
          </p:nvPr>
        </p:nvSpPr>
        <p:spPr>
          <a:xfrm>
            <a:off x="838080" y="6356520"/>
            <a:ext cx="2740680" cy="362520"/>
          </a:xfrm>
          <a:prstGeom prst="rect">
            <a:avLst/>
          </a:prstGeom>
          <a:noFill/>
          <a:ln w="0">
            <a:noFill/>
          </a:ln>
        </p:spPr>
        <p:txBody>
          <a:bodyPr lIns="91440" tIns="45720" rIns="91440" bIns="45720" anchor="ctr">
            <a:noAutofit/>
          </a:bodyPr>
          <a:lstStyle>
            <a:lvl1pPr indent="0">
              <a:buNone/>
              <a:defRPr lang="en-US" sz="1400" b="0" u="none" strike="noStrike">
                <a:solidFill>
                  <a:srgbClr val="000000"/>
                </a:solidFill>
                <a:effectLst/>
                <a:uFillTx/>
                <a:latin typeface="Times New Roman"/>
              </a:defRPr>
            </a:lvl1pPr>
          </a:lstStyle>
          <a:p>
            <a:pPr indent="0">
              <a:buNone/>
            </a:pPr>
            <a:r>
              <a:rPr lang="en-US" sz="1400" b="0" u="none" strike="noStrike">
                <a:solidFill>
                  <a:srgbClr val="000000"/>
                </a:solidFill>
                <a:effectLst/>
                <a:uFillTx/>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microsoft.com/office/2007/relationships/hdphoto" Target="../media/hdphoto1.wdp"/><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wmf"/></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0.png"/><Relationship Id="rId7"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10.xml"/><Relationship Id="rId6" Type="http://schemas.openxmlformats.org/officeDocument/2006/relationships/image" Target="../media/image25.png"/><Relationship Id="rId5" Type="http://schemas.openxmlformats.org/officeDocument/2006/relationships/image" Target="../media/image39.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video" Target="https://www.youtube.com/embed/bbtErU5uZCI?feature=oembed" TargetMode="External"/><Relationship Id="rId6" Type="http://schemas.openxmlformats.org/officeDocument/2006/relationships/image" Target="../media/image25.png"/><Relationship Id="rId5" Type="http://schemas.openxmlformats.org/officeDocument/2006/relationships/image" Target="../media/image40.jpe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10.xml"/><Relationship Id="rId5" Type="http://schemas.openxmlformats.org/officeDocument/2006/relationships/image" Target="../media/image41.png"/><Relationship Id="rId4" Type="http://schemas.openxmlformats.org/officeDocument/2006/relationships/hyperlink" Target="https://doi.org/10.1038/s41592-024-02580-4"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10.xml"/><Relationship Id="rId5" Type="http://schemas.openxmlformats.org/officeDocument/2006/relationships/image" Target="../media/image42.pn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10.xml"/><Relationship Id="rId5" Type="http://schemas.openxmlformats.org/officeDocument/2006/relationships/image" Target="../media/image43.pn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10.xml"/><Relationship Id="rId5" Type="http://schemas.openxmlformats.org/officeDocument/2006/relationships/image" Target="../media/image45.png"/><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0.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10.xml"/><Relationship Id="rId5" Type="http://schemas.openxmlformats.org/officeDocument/2006/relationships/image" Target="../media/image45.png"/><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10.xml"/><Relationship Id="rId5" Type="http://schemas.openxmlformats.org/officeDocument/2006/relationships/image" Target="../media/image47.png"/><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10.xml"/><Relationship Id="rId5" Type="http://schemas.openxmlformats.org/officeDocument/2006/relationships/image" Target="../media/image48.pn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10.xml"/><Relationship Id="rId5" Type="http://schemas.openxmlformats.org/officeDocument/2006/relationships/image" Target="../media/image440.png"/><Relationship Id="rId4" Type="http://schemas.openxmlformats.org/officeDocument/2006/relationships/image" Target="../media/image29.wmf"/></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9.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20.png"/><Relationship Id="rId5" Type="http://schemas.openxmlformats.org/officeDocument/2006/relationships/image" Target="../media/image4.png"/><Relationship Id="rId10" Type="http://schemas.openxmlformats.org/officeDocument/2006/relationships/image" Target="../media/image24.png"/><Relationship Id="rId4" Type="http://schemas.openxmlformats.org/officeDocument/2006/relationships/image" Target="../media/image10.png"/><Relationship Id="rId9"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25.png"/><Relationship Id="rId5" Type="http://schemas.openxmlformats.org/officeDocument/2006/relationships/image" Target="../media/image12.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pic>
        <p:nvPicPr>
          <p:cNvPr id="88" name="Picture 8" descr="A close-up of a microscope&#10;&#10;AI-generated content may be incorrect."/>
          <p:cNvPicPr/>
          <p:nvPr/>
        </p:nvPicPr>
        <p:blipFill>
          <a:blip r:embed="rId3">
            <a:grayscl/>
            <a:extLst>
              <a:ext uri="{BEBA8EAE-BF5A-486C-A8C5-ECC9F3942E4B}">
                <a14:imgProps xmlns:a14="http://schemas.microsoft.com/office/drawing/2010/main">
                  <a14:imgLayer r:embed="rId4">
                    <a14:imgEffect>
                      <a14:saturation sat="307000"/>
                    </a14:imgEffect>
                  </a14:imgLayer>
                </a14:imgProps>
              </a:ext>
            </a:extLst>
          </a:blip>
          <a:srcRect b="17605"/>
          <a:stretch/>
        </p:blipFill>
        <p:spPr>
          <a:xfrm>
            <a:off x="0" y="0"/>
            <a:ext cx="12189240" cy="6855120"/>
          </a:xfrm>
          <a:prstGeom prst="rect">
            <a:avLst/>
          </a:prstGeom>
          <a:noFill/>
          <a:ln w="0">
            <a:noFill/>
          </a:ln>
        </p:spPr>
      </p:pic>
      <p:sp>
        <p:nvSpPr>
          <p:cNvPr id="89" name="Rectangle 1"/>
          <p:cNvSpPr/>
          <p:nvPr/>
        </p:nvSpPr>
        <p:spPr>
          <a:xfrm>
            <a:off x="0" y="-184680"/>
            <a:ext cx="181800" cy="366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numCol="1" spcCol="0" anchor="ctr">
            <a:spAutoFit/>
          </a:bodyPr>
          <a:lstStyle/>
          <a:p>
            <a:pPr defTabSz="914400">
              <a:lnSpc>
                <a:spcPct val="100000"/>
              </a:lnSpc>
              <a:tabLst>
                <a:tab pos="0" algn="l"/>
              </a:tabLst>
            </a:pPr>
            <a:endParaRPr lang="en-US" sz="1800" b="0" u="none" strike="noStrike">
              <a:solidFill>
                <a:schemeClr val="dk1"/>
              </a:solidFill>
              <a:effectLst/>
              <a:uFillTx/>
              <a:latin typeface="Arial"/>
            </a:endParaRPr>
          </a:p>
        </p:txBody>
      </p:sp>
      <p:sp>
        <p:nvSpPr>
          <p:cNvPr id="90" name="Rectangle: Rounded Corners 9"/>
          <p:cNvSpPr/>
          <p:nvPr/>
        </p:nvSpPr>
        <p:spPr>
          <a:xfrm>
            <a:off x="1341000" y="859320"/>
            <a:ext cx="9608400" cy="1652760"/>
          </a:xfrm>
          <a:prstGeom prst="roundRect">
            <a:avLst>
              <a:gd name="adj" fmla="val 16667"/>
            </a:avLst>
          </a:prstGeom>
          <a:solidFill>
            <a:srgbClr val="A3262D">
              <a:alpha val="86000"/>
            </a:srgbClr>
          </a:solidFill>
          <a:ln w="76200">
            <a:solidFill>
              <a:srgbClr val="0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en-US" sz="3500" b="1" u="none" strike="noStrike" dirty="0">
                <a:solidFill>
                  <a:schemeClr val="lt1"/>
                </a:solidFill>
                <a:effectLst/>
                <a:uFillTx/>
                <a:latin typeface="Aptos"/>
              </a:rPr>
              <a:t>Automatic vs manual </a:t>
            </a:r>
            <a:r>
              <a:rPr lang="en-US" sz="3500" b="1" dirty="0">
                <a:solidFill>
                  <a:schemeClr val="lt1"/>
                </a:solidFill>
                <a:latin typeface="Aptos"/>
              </a:rPr>
              <a:t>s</a:t>
            </a:r>
            <a:r>
              <a:rPr lang="en-US" sz="3500" b="1" u="none" strike="noStrike" dirty="0">
                <a:solidFill>
                  <a:schemeClr val="lt1"/>
                </a:solidFill>
                <a:effectLst/>
                <a:uFillTx/>
                <a:latin typeface="Aptos"/>
              </a:rPr>
              <a:t>egmentations for </a:t>
            </a:r>
            <a:r>
              <a:rPr lang="en-US" sz="3500" b="1" dirty="0">
                <a:solidFill>
                  <a:schemeClr val="lt1"/>
                </a:solidFill>
                <a:latin typeface="Aptos"/>
              </a:rPr>
              <a:t>e</a:t>
            </a:r>
            <a:r>
              <a:rPr lang="en-US" sz="3500" b="1" u="none" strike="noStrike" dirty="0">
                <a:solidFill>
                  <a:schemeClr val="lt1"/>
                </a:solidFill>
                <a:effectLst/>
                <a:uFillTx/>
                <a:latin typeface="Aptos"/>
              </a:rPr>
              <a:t>lectron </a:t>
            </a:r>
            <a:r>
              <a:rPr lang="en-US" sz="3500" b="1" dirty="0">
                <a:solidFill>
                  <a:schemeClr val="lt1"/>
                </a:solidFill>
                <a:latin typeface="Aptos"/>
              </a:rPr>
              <a:t>m</a:t>
            </a:r>
            <a:r>
              <a:rPr lang="en-US" sz="3500" b="1" u="none" strike="noStrike" dirty="0">
                <a:solidFill>
                  <a:schemeClr val="lt1"/>
                </a:solidFill>
                <a:effectLst/>
                <a:uFillTx/>
                <a:latin typeface="Aptos"/>
              </a:rPr>
              <a:t>icroscopy </a:t>
            </a:r>
            <a:r>
              <a:rPr lang="en-US" sz="3500" b="1" dirty="0">
                <a:solidFill>
                  <a:schemeClr val="lt1"/>
                </a:solidFill>
                <a:latin typeface="Aptos"/>
              </a:rPr>
              <a:t>i</a:t>
            </a:r>
            <a:r>
              <a:rPr lang="en-US" sz="3500" b="1" u="none" strike="noStrike" dirty="0">
                <a:solidFill>
                  <a:schemeClr val="lt1"/>
                </a:solidFill>
                <a:effectLst/>
                <a:uFillTx/>
                <a:latin typeface="Aptos"/>
              </a:rPr>
              <a:t>mages in a male </a:t>
            </a:r>
            <a:r>
              <a:rPr lang="en-US" sz="3500" b="1" dirty="0">
                <a:solidFill>
                  <a:schemeClr val="lt1"/>
                </a:solidFill>
                <a:latin typeface="Aptos"/>
              </a:rPr>
              <a:t>m</a:t>
            </a:r>
            <a:r>
              <a:rPr lang="en-US" sz="3500" b="1" u="none" strike="noStrike" dirty="0">
                <a:solidFill>
                  <a:schemeClr val="lt1"/>
                </a:solidFill>
                <a:effectLst/>
                <a:uFillTx/>
                <a:latin typeface="Aptos"/>
              </a:rPr>
              <a:t>ouse</a:t>
            </a:r>
            <a:endParaRPr lang="en-US" sz="3500" b="0" u="none" strike="noStrike" dirty="0">
              <a:solidFill>
                <a:srgbClr val="FFFFFF"/>
              </a:solidFill>
              <a:effectLst/>
              <a:uFillTx/>
              <a:latin typeface="Arial"/>
            </a:endParaRPr>
          </a:p>
        </p:txBody>
      </p:sp>
      <p:sp>
        <p:nvSpPr>
          <p:cNvPr id="3" name="Rectangle: Rounded Corners 12">
            <a:extLst>
              <a:ext uri="{FF2B5EF4-FFF2-40B4-BE49-F238E27FC236}">
                <a16:creationId xmlns:a16="http://schemas.microsoft.com/office/drawing/2014/main" id="{0E8C121C-53F9-2E16-65F4-0DA751CA7CA4}"/>
              </a:ext>
            </a:extLst>
          </p:cNvPr>
          <p:cNvSpPr/>
          <p:nvPr/>
        </p:nvSpPr>
        <p:spPr>
          <a:xfrm>
            <a:off x="876300" y="3482680"/>
            <a:ext cx="10477500" cy="2626020"/>
          </a:xfrm>
          <a:prstGeom prst="roundRect">
            <a:avLst>
              <a:gd name="adj" fmla="val 16667"/>
            </a:avLst>
          </a:prstGeom>
          <a:solidFill>
            <a:srgbClr val="A3262D">
              <a:alpha val="86000"/>
            </a:srgbClr>
          </a:solidFill>
          <a:ln w="76200">
            <a:solidFill>
              <a:srgbClr val="0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t">
            <a:noAutofit/>
          </a:bodyPr>
          <a:lstStyle/>
          <a:p>
            <a:pPr algn="ctr" defTabSz="914400">
              <a:lnSpc>
                <a:spcPct val="150000"/>
              </a:lnSpc>
            </a:pPr>
            <a:r>
              <a:rPr lang="en-CA" sz="2500" b="1" i="1" u="none" strike="noStrike" dirty="0">
                <a:solidFill>
                  <a:schemeClr val="lt1"/>
                </a:solidFill>
                <a:effectLst/>
                <a:uFillTx/>
                <a:latin typeface="Aptos"/>
              </a:rPr>
              <a:t>Jessica de Kort </a:t>
            </a:r>
            <a:r>
              <a:rPr lang="en-CA" sz="2500" b="1" i="1" u="none" strike="noStrike" baseline="30000" dirty="0">
                <a:solidFill>
                  <a:schemeClr val="lt1"/>
                </a:solidFill>
                <a:effectLst/>
                <a:uFillTx/>
                <a:latin typeface="Aptos"/>
              </a:rPr>
              <a:t>1,2</a:t>
            </a:r>
            <a:r>
              <a:rPr lang="en-CA" sz="2500" i="1" u="none" strike="noStrike" dirty="0">
                <a:solidFill>
                  <a:schemeClr val="lt1"/>
                </a:solidFill>
                <a:effectLst/>
                <a:uFillTx/>
                <a:latin typeface="Aptos"/>
              </a:rPr>
              <a:t>,</a:t>
            </a:r>
            <a:r>
              <a:rPr lang="en-CA" sz="2500" b="1" i="1" u="none" strike="noStrike" dirty="0">
                <a:solidFill>
                  <a:schemeClr val="lt1"/>
                </a:solidFill>
                <a:effectLst/>
                <a:uFillTx/>
                <a:latin typeface="Aptos"/>
              </a:rPr>
              <a:t> </a:t>
            </a:r>
            <a:r>
              <a:rPr lang="en-CA" sz="2500" i="1" u="none" strike="noStrike" dirty="0">
                <a:solidFill>
                  <a:schemeClr val="lt1"/>
                </a:solidFill>
                <a:effectLst/>
                <a:uFillTx/>
                <a:latin typeface="Aptos"/>
              </a:rPr>
              <a:t>Daniel Girard </a:t>
            </a:r>
            <a:r>
              <a:rPr lang="en-CA" sz="2500" i="1" u="none" strike="noStrike" baseline="30000" dirty="0">
                <a:solidFill>
                  <a:schemeClr val="lt1"/>
                </a:solidFill>
                <a:effectLst/>
                <a:uFillTx/>
                <a:latin typeface="Aptos"/>
              </a:rPr>
              <a:t>2</a:t>
            </a:r>
            <a:r>
              <a:rPr lang="en-CA" sz="2500" i="1" u="none" strike="noStrike" dirty="0">
                <a:solidFill>
                  <a:schemeClr val="lt1"/>
                </a:solidFill>
                <a:effectLst/>
                <a:uFillTx/>
                <a:latin typeface="Aptos"/>
              </a:rPr>
              <a:t>, Madison Chisholm </a:t>
            </a:r>
            <a:r>
              <a:rPr lang="en-CA" sz="2500" i="1" baseline="30000" dirty="0">
                <a:solidFill>
                  <a:schemeClr val="lt1"/>
                </a:solidFill>
                <a:latin typeface="Aptos"/>
              </a:rPr>
              <a:t>2</a:t>
            </a:r>
            <a:r>
              <a:rPr lang="en-CA" sz="2500" i="1" u="none" strike="noStrike" dirty="0">
                <a:solidFill>
                  <a:schemeClr val="lt1"/>
                </a:solidFill>
                <a:effectLst/>
                <a:uFillTx/>
                <a:latin typeface="Aptos"/>
              </a:rPr>
              <a:t>, Melanie Martin </a:t>
            </a:r>
            <a:r>
              <a:rPr lang="en-CA" sz="2500" i="1" u="none" strike="noStrike" baseline="30000" dirty="0">
                <a:solidFill>
                  <a:schemeClr val="lt1"/>
                </a:solidFill>
                <a:effectLst/>
                <a:uFillTx/>
                <a:latin typeface="Aptos"/>
              </a:rPr>
              <a:t>2</a:t>
            </a:r>
          </a:p>
          <a:p>
            <a:pPr algn="ctr" defTabSz="914400">
              <a:lnSpc>
                <a:spcPct val="150000"/>
              </a:lnSpc>
            </a:pPr>
            <a:r>
              <a:rPr lang="en-CA" sz="2500" baseline="30000" dirty="0">
                <a:solidFill>
                  <a:schemeClr val="lt1"/>
                </a:solidFill>
                <a:latin typeface="Aptos"/>
              </a:rPr>
              <a:t>1 </a:t>
            </a:r>
            <a:r>
              <a:rPr lang="en-CA" sz="2500" b="0" u="none" strike="noStrike" dirty="0">
                <a:solidFill>
                  <a:schemeClr val="lt1"/>
                </a:solidFill>
                <a:effectLst/>
                <a:uFillTx/>
                <a:latin typeface="Aptos"/>
              </a:rPr>
              <a:t>University of Manitoba, Winnipeg, </a:t>
            </a:r>
            <a:r>
              <a:rPr lang="en-CA" sz="2500" b="0" u="none" strike="noStrike" baseline="30000" dirty="0">
                <a:solidFill>
                  <a:schemeClr val="lt1"/>
                </a:solidFill>
                <a:effectLst/>
                <a:uFillTx/>
                <a:latin typeface="Aptos"/>
              </a:rPr>
              <a:t>2 </a:t>
            </a:r>
            <a:r>
              <a:rPr lang="en-CA" sz="2500" b="0" u="none" strike="noStrike" dirty="0">
                <a:solidFill>
                  <a:schemeClr val="lt1"/>
                </a:solidFill>
                <a:effectLst/>
                <a:uFillTx/>
                <a:latin typeface="Aptos"/>
              </a:rPr>
              <a:t>The University of Winnipeg, Winnipeg</a:t>
            </a:r>
            <a:endParaRPr lang="en-US" sz="2500" b="0" u="none" strike="noStrike" dirty="0">
              <a:solidFill>
                <a:srgbClr val="FFFFFF"/>
              </a:solidFill>
              <a:effectLst/>
              <a:uFillTx/>
              <a:latin typeface="Arial"/>
            </a:endParaRPr>
          </a:p>
          <a:p>
            <a:pPr algn="ctr" defTabSz="914400">
              <a:lnSpc>
                <a:spcPct val="150000"/>
              </a:lnSpc>
            </a:pPr>
            <a:r>
              <a:rPr lang="en-CA" sz="2500" dirty="0">
                <a:solidFill>
                  <a:schemeClr val="lt1"/>
                </a:solidFill>
                <a:latin typeface="Aptos"/>
              </a:rPr>
              <a:t>June 21-26</a:t>
            </a:r>
            <a:r>
              <a:rPr lang="en-CA" sz="2500" b="0" u="none" strike="noStrike" dirty="0">
                <a:solidFill>
                  <a:schemeClr val="lt1"/>
                </a:solidFill>
                <a:effectLst/>
                <a:uFillTx/>
                <a:latin typeface="Aptos"/>
              </a:rPr>
              <a:t>, 2026</a:t>
            </a:r>
            <a:endParaRPr lang="en-US" sz="2500" b="0" u="none" strike="noStrike" dirty="0">
              <a:solidFill>
                <a:srgbClr val="FFFFFF"/>
              </a:solidFill>
              <a:effectLst/>
              <a:uFillTx/>
              <a:latin typeface="Arial"/>
            </a:endParaRPr>
          </a:p>
        </p:txBody>
      </p:sp>
      <p:pic>
        <p:nvPicPr>
          <p:cNvPr id="21" name="Picture 4" descr="VUIIS (@vuiis) / X">
            <a:extLst>
              <a:ext uri="{FF2B5EF4-FFF2-40B4-BE49-F238E27FC236}">
                <a16:creationId xmlns:a16="http://schemas.microsoft.com/office/drawing/2014/main" id="{3B696525-738C-6CD2-FDAF-D256D6977189}"/>
              </a:ext>
            </a:extLst>
          </p:cNvPr>
          <p:cNvPicPr/>
          <p:nvPr/>
        </p:nvPicPr>
        <p:blipFill>
          <a:blip r:embed="rId5"/>
          <a:stretch/>
        </p:blipFill>
        <p:spPr>
          <a:xfrm>
            <a:off x="4121506" y="5355076"/>
            <a:ext cx="540460" cy="576905"/>
          </a:xfrm>
          <a:prstGeom prst="rect">
            <a:avLst/>
          </a:prstGeom>
          <a:noFill/>
          <a:ln w="0">
            <a:noFill/>
          </a:ln>
        </p:spPr>
      </p:pic>
      <p:pic>
        <p:nvPicPr>
          <p:cNvPr id="23" name="Picture 22" descr="Natural Sciences and Engineering Research Council - Wikipedia">
            <a:extLst>
              <a:ext uri="{FF2B5EF4-FFF2-40B4-BE49-F238E27FC236}">
                <a16:creationId xmlns:a16="http://schemas.microsoft.com/office/drawing/2014/main" id="{9B5CF9C7-5868-7F63-82F4-EE075E31444A}"/>
              </a:ext>
            </a:extLst>
          </p:cNvPr>
          <p:cNvPicPr/>
          <p:nvPr/>
        </p:nvPicPr>
        <p:blipFill>
          <a:blip r:embed="rId6"/>
          <a:stretch/>
        </p:blipFill>
        <p:spPr>
          <a:xfrm>
            <a:off x="2261020" y="5336705"/>
            <a:ext cx="1475007" cy="613646"/>
          </a:xfrm>
          <a:prstGeom prst="rect">
            <a:avLst/>
          </a:prstGeom>
          <a:noFill/>
          <a:ln w="0">
            <a:noFill/>
          </a:ln>
        </p:spPr>
      </p:pic>
      <p:pic>
        <p:nvPicPr>
          <p:cNvPr id="25" name="Picture 24">
            <a:extLst>
              <a:ext uri="{FF2B5EF4-FFF2-40B4-BE49-F238E27FC236}">
                <a16:creationId xmlns:a16="http://schemas.microsoft.com/office/drawing/2014/main" id="{26675B89-8D0C-35D6-6E36-D922375E51FA}"/>
              </a:ext>
            </a:extLst>
          </p:cNvPr>
          <p:cNvPicPr>
            <a:picLocks noChangeAspect="1"/>
          </p:cNvPicPr>
          <p:nvPr/>
        </p:nvPicPr>
        <p:blipFill>
          <a:blip r:embed="rId7"/>
          <a:stretch>
            <a:fillRect/>
          </a:stretch>
        </p:blipFill>
        <p:spPr>
          <a:xfrm>
            <a:off x="7981087" y="5412372"/>
            <a:ext cx="1322007" cy="462313"/>
          </a:xfrm>
          <a:prstGeom prst="rect">
            <a:avLst/>
          </a:prstGeom>
        </p:spPr>
      </p:pic>
      <p:pic>
        <p:nvPicPr>
          <p:cNvPr id="27" name="Picture 3" descr="micro_sam API documentation">
            <a:extLst>
              <a:ext uri="{FF2B5EF4-FFF2-40B4-BE49-F238E27FC236}">
                <a16:creationId xmlns:a16="http://schemas.microsoft.com/office/drawing/2014/main" id="{A970FC4F-9F8C-EBED-71E4-1AA605E33EDE}"/>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47445" y="5466734"/>
            <a:ext cx="1129604" cy="353589"/>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descr="2026 CAP Congress / Congrès de l'ACP 2026 (21-26 June 2026): Speaker List  (All) · Indico Global">
            <a:extLst>
              <a:ext uri="{FF2B5EF4-FFF2-40B4-BE49-F238E27FC236}">
                <a16:creationId xmlns:a16="http://schemas.microsoft.com/office/drawing/2014/main" id="{32AFEE4B-6D41-97CF-22AA-46047758727E}"/>
              </a:ext>
            </a:extLst>
          </p:cNvPr>
          <p:cNvPicPr>
            <a:picLocks noChangeAspect="1"/>
          </p:cNvPicPr>
          <p:nvPr/>
        </p:nvPicPr>
        <p:blipFill>
          <a:blip r:embed="rId9"/>
          <a:srcRect r="66593"/>
          <a:stretch>
            <a:fillRect/>
          </a:stretch>
        </p:blipFill>
        <p:spPr>
          <a:xfrm>
            <a:off x="1129348" y="5336705"/>
            <a:ext cx="746193" cy="613647"/>
          </a:xfrm>
          <a:prstGeom prst="rect">
            <a:avLst/>
          </a:prstGeom>
        </p:spPr>
      </p:pic>
      <p:pic>
        <p:nvPicPr>
          <p:cNvPr id="31" name="Picture 30" descr="Logos | Branding | The University of Winnipeg">
            <a:extLst>
              <a:ext uri="{FF2B5EF4-FFF2-40B4-BE49-F238E27FC236}">
                <a16:creationId xmlns:a16="http://schemas.microsoft.com/office/drawing/2014/main" id="{45B6601A-B780-7814-7AF0-972055F64792}"/>
              </a:ext>
            </a:extLst>
          </p:cNvPr>
          <p:cNvPicPr>
            <a:picLocks noChangeAspect="1"/>
          </p:cNvPicPr>
          <p:nvPr/>
        </p:nvPicPr>
        <p:blipFill>
          <a:blip r:embed="rId10"/>
          <a:stretch>
            <a:fillRect/>
          </a:stretch>
        </p:blipFill>
        <p:spPr>
          <a:xfrm>
            <a:off x="9688571" y="5438058"/>
            <a:ext cx="1361923" cy="410941"/>
          </a:xfrm>
          <a:prstGeom prst="rect">
            <a:avLst/>
          </a:prstGeom>
        </p:spPr>
      </p:pic>
      <p:pic>
        <p:nvPicPr>
          <p:cNvPr id="33" name="Picture 32" descr="University of Manitoba in Canada : Reviews &amp; Rankings | Student Reviews &amp;  University Rankings EDUopinions">
            <a:extLst>
              <a:ext uri="{FF2B5EF4-FFF2-40B4-BE49-F238E27FC236}">
                <a16:creationId xmlns:a16="http://schemas.microsoft.com/office/drawing/2014/main" id="{5C6F9766-B6BF-5E08-916A-00825F2C0795}"/>
              </a:ext>
            </a:extLst>
          </p:cNvPr>
          <p:cNvPicPr>
            <a:picLocks noChangeAspect="1"/>
          </p:cNvPicPr>
          <p:nvPr/>
        </p:nvPicPr>
        <p:blipFill>
          <a:blip r:embed="rId11"/>
          <a:stretch>
            <a:fillRect/>
          </a:stretch>
        </p:blipFill>
        <p:spPr>
          <a:xfrm>
            <a:off x="6562528" y="5394113"/>
            <a:ext cx="1033080" cy="49883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1601388F-D114-34A5-1CF0-6846C98179B5}"/>
            </a:ext>
          </a:extLst>
        </p:cNvPr>
        <p:cNvGrpSpPr/>
        <p:nvPr/>
      </p:nvGrpSpPr>
      <p:grpSpPr>
        <a:xfrm>
          <a:off x="0" y="0"/>
          <a:ext cx="0" cy="0"/>
          <a:chOff x="0" y="0"/>
          <a:chExt cx="0" cy="0"/>
        </a:xfrm>
      </p:grpSpPr>
      <p:sp>
        <p:nvSpPr>
          <p:cNvPr id="246" name="PlaceHolder 1">
            <a:extLst>
              <a:ext uri="{FF2B5EF4-FFF2-40B4-BE49-F238E27FC236}">
                <a16:creationId xmlns:a16="http://schemas.microsoft.com/office/drawing/2014/main" id="{075D9229-7627-D951-C4F3-7A120493BAD0}"/>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Segmentations</a:t>
            </a:r>
            <a:endParaRPr lang="en-US" sz="4400" b="0" u="none" strike="noStrike" dirty="0">
              <a:solidFill>
                <a:srgbClr val="000000"/>
              </a:solidFill>
              <a:effectLst/>
              <a:uFillTx/>
              <a:latin typeface="+mn-lt"/>
            </a:endParaRPr>
          </a:p>
        </p:txBody>
      </p:sp>
      <p:pic>
        <p:nvPicPr>
          <p:cNvPr id="247" name="Picture 22" descr="Logos | Branding | The University of Winnipeg">
            <a:extLst>
              <a:ext uri="{FF2B5EF4-FFF2-40B4-BE49-F238E27FC236}">
                <a16:creationId xmlns:a16="http://schemas.microsoft.com/office/drawing/2014/main" id="{FEFB5D8C-F118-4DA6-5751-C36896E43EE1}"/>
              </a:ext>
            </a:extLst>
          </p:cNvPr>
          <p:cNvPicPr/>
          <p:nvPr/>
        </p:nvPicPr>
        <p:blipFill>
          <a:blip r:embed="rId3"/>
          <a:stretch/>
        </p:blipFill>
        <p:spPr>
          <a:xfrm>
            <a:off x="91080" y="6452640"/>
            <a:ext cx="978120" cy="313920"/>
          </a:xfrm>
          <a:prstGeom prst="rect">
            <a:avLst/>
          </a:prstGeom>
          <a:noFill/>
          <a:ln w="0">
            <a:noFill/>
          </a:ln>
        </p:spPr>
      </p:pic>
      <p:sp>
        <p:nvSpPr>
          <p:cNvPr id="248" name="Slide Number Placeholder 5">
            <a:extLst>
              <a:ext uri="{FF2B5EF4-FFF2-40B4-BE49-F238E27FC236}">
                <a16:creationId xmlns:a16="http://schemas.microsoft.com/office/drawing/2014/main" id="{9FDE3075-DD4A-370C-43E6-62E0B6F5C6A1}"/>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10</a:t>
            </a:r>
            <a:endParaRPr lang="en-US" sz="1500" b="0" u="none" strike="noStrike" dirty="0">
              <a:solidFill>
                <a:srgbClr val="000000"/>
              </a:solidFill>
              <a:effectLst/>
              <a:uFillTx/>
            </a:endParaRPr>
          </a:p>
        </p:txBody>
      </p:sp>
      <p:cxnSp>
        <p:nvCxnSpPr>
          <p:cNvPr id="249" name="Straight Connector 24">
            <a:extLst>
              <a:ext uri="{FF2B5EF4-FFF2-40B4-BE49-F238E27FC236}">
                <a16:creationId xmlns:a16="http://schemas.microsoft.com/office/drawing/2014/main" id="{DD796D15-6691-5287-7547-6FBBA91C464E}"/>
              </a:ext>
            </a:extLst>
          </p:cNvPr>
          <p:cNvCxnSpPr/>
          <p:nvPr/>
        </p:nvCxnSpPr>
        <p:spPr>
          <a:xfrm>
            <a:off x="90720" y="6312240"/>
            <a:ext cx="2037960" cy="2880"/>
          </a:xfrm>
          <a:prstGeom prst="straightConnector1">
            <a:avLst/>
          </a:prstGeom>
          <a:ln w="95250">
            <a:solidFill>
              <a:srgbClr val="FFC000"/>
            </a:solidFill>
            <a:round/>
          </a:ln>
        </p:spPr>
      </p:cxnSp>
      <p:pic>
        <p:nvPicPr>
          <p:cNvPr id="251" name="Picture 249">
            <a:extLst>
              <a:ext uri="{FF2B5EF4-FFF2-40B4-BE49-F238E27FC236}">
                <a16:creationId xmlns:a16="http://schemas.microsoft.com/office/drawing/2014/main" id="{FB355014-4132-2999-D6C5-08A42C4E2F30}"/>
              </a:ext>
            </a:extLst>
          </p:cNvPr>
          <p:cNvPicPr/>
          <p:nvPr/>
        </p:nvPicPr>
        <p:blipFill>
          <a:blip r:embed="rId4"/>
          <a:stretch/>
        </p:blipFill>
        <p:spPr>
          <a:xfrm>
            <a:off x="384120" y="1742440"/>
            <a:ext cx="5458680" cy="3197880"/>
          </a:xfrm>
          <a:prstGeom prst="rect">
            <a:avLst/>
          </a:prstGeom>
          <a:noFill/>
          <a:ln w="0">
            <a:noFill/>
          </a:ln>
        </p:spPr>
      </p:pic>
      <p:sp>
        <p:nvSpPr>
          <p:cNvPr id="252" name="Content Placeholder 13">
            <a:extLst>
              <a:ext uri="{FF2B5EF4-FFF2-40B4-BE49-F238E27FC236}">
                <a16:creationId xmlns:a16="http://schemas.microsoft.com/office/drawing/2014/main" id="{319C9E05-076E-30F4-5C14-D95C50CBA33B}"/>
              </a:ext>
            </a:extLst>
          </p:cNvPr>
          <p:cNvSpPr/>
          <p:nvPr/>
        </p:nvSpPr>
        <p:spPr>
          <a:xfrm>
            <a:off x="91080" y="1033040"/>
            <a:ext cx="11449080" cy="585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defTabSz="914400">
              <a:lnSpc>
                <a:spcPct val="90000"/>
              </a:lnSpc>
              <a:spcBef>
                <a:spcPts val="1001"/>
              </a:spcBef>
              <a:buClr>
                <a:srgbClr val="C00000"/>
              </a:buClr>
            </a:pPr>
            <a:r>
              <a:rPr lang="en-US" sz="2800" b="0" u="none" strike="noStrike" dirty="0">
                <a:solidFill>
                  <a:srgbClr val="000000"/>
                </a:solidFill>
                <a:effectLst/>
                <a:uFillTx/>
              </a:rPr>
              <a:t>                                </a:t>
            </a:r>
            <a:r>
              <a:rPr lang="en-US" sz="2800" b="0" u="sng" strike="noStrike" dirty="0">
                <a:solidFill>
                  <a:srgbClr val="000000"/>
                </a:solidFill>
                <a:effectLst/>
                <a:uFillTx/>
              </a:rPr>
              <a:t>Manual</a:t>
            </a:r>
            <a:r>
              <a:rPr lang="en-US" sz="2800" b="0" u="none" strike="noStrike" dirty="0">
                <a:solidFill>
                  <a:srgbClr val="000000"/>
                </a:solidFill>
                <a:effectLst/>
                <a:uFillTx/>
              </a:rPr>
              <a:t>                                                               </a:t>
            </a:r>
            <a:r>
              <a:rPr lang="en-US" sz="2800" u="sng" dirty="0">
                <a:solidFill>
                  <a:srgbClr val="000000"/>
                </a:solidFill>
              </a:rPr>
              <a:t>L</a:t>
            </a:r>
            <a:r>
              <a:rPr lang="en-US" sz="2800" b="0" u="sng" strike="noStrike" dirty="0">
                <a:solidFill>
                  <a:srgbClr val="000000"/>
                </a:solidFill>
                <a:effectLst/>
                <a:uFillTx/>
              </a:rPr>
              <a:t>M Model</a:t>
            </a:r>
          </a:p>
        </p:txBody>
      </p:sp>
      <p:pic>
        <p:nvPicPr>
          <p:cNvPr id="2" name="Picture 267">
            <a:extLst>
              <a:ext uri="{FF2B5EF4-FFF2-40B4-BE49-F238E27FC236}">
                <a16:creationId xmlns:a16="http://schemas.microsoft.com/office/drawing/2014/main" id="{12BB24A3-326C-6BC6-D3E7-F10D7EC3DAEF}"/>
              </a:ext>
            </a:extLst>
          </p:cNvPr>
          <p:cNvPicPr/>
          <p:nvPr/>
        </p:nvPicPr>
        <p:blipFill>
          <a:blip r:embed="rId5"/>
          <a:stretch/>
        </p:blipFill>
        <p:spPr>
          <a:xfrm>
            <a:off x="6349202" y="1752600"/>
            <a:ext cx="5464918" cy="3197880"/>
          </a:xfrm>
          <a:prstGeom prst="rect">
            <a:avLst/>
          </a:prstGeom>
          <a:noFill/>
          <a:ln w="0">
            <a:noFill/>
          </a:ln>
        </p:spPr>
      </p:pic>
      <p:sp>
        <p:nvSpPr>
          <p:cNvPr id="5" name="TextBox 28">
            <a:extLst>
              <a:ext uri="{FF2B5EF4-FFF2-40B4-BE49-F238E27FC236}">
                <a16:creationId xmlns:a16="http://schemas.microsoft.com/office/drawing/2014/main" id="{12D52205-D10A-361B-96DC-CBDF5119E92B}"/>
              </a:ext>
            </a:extLst>
          </p:cNvPr>
          <p:cNvSpPr/>
          <p:nvPr/>
        </p:nvSpPr>
        <p:spPr>
          <a:xfrm>
            <a:off x="6354000" y="5094600"/>
            <a:ext cx="5959920" cy="107576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n-US" sz="2400" b="0" u="none" strike="noStrike" dirty="0">
                <a:solidFill>
                  <a:schemeClr val="dk1"/>
                </a:solidFill>
                <a:effectLst/>
                <a:uFillTx/>
              </a:rPr>
              <a:t>Time to segment:</a:t>
            </a:r>
            <a:endParaRPr lang="en-US" sz="2400" b="0" u="none" strike="noStrike" dirty="0">
              <a:solidFill>
                <a:srgbClr val="000000"/>
              </a:solidFill>
              <a:effectLst/>
              <a:uFillTx/>
            </a:endParaRPr>
          </a:p>
          <a:p>
            <a:pPr defTabSz="914400">
              <a:lnSpc>
                <a:spcPct val="100000"/>
              </a:lnSpc>
            </a:pPr>
            <a:r>
              <a:rPr lang="en-US" sz="4000" b="1" dirty="0">
                <a:solidFill>
                  <a:schemeClr val="dk1"/>
                </a:solidFill>
              </a:rPr>
              <a:t>4.0</a:t>
            </a:r>
            <a:r>
              <a:rPr lang="en-US" sz="4000" b="1" u="none" strike="noStrike" dirty="0">
                <a:solidFill>
                  <a:schemeClr val="dk1"/>
                </a:solidFill>
                <a:effectLst/>
                <a:uFillTx/>
              </a:rPr>
              <a:t> </a:t>
            </a:r>
            <a:r>
              <a:rPr lang="en-US" sz="4000" b="1" u="none" strike="noStrike" dirty="0">
                <a:solidFill>
                  <a:schemeClr val="dk1"/>
                </a:solidFill>
                <a:effectLst/>
                <a:uFillTx/>
                <a:ea typeface="DejaVu Sans"/>
              </a:rPr>
              <a:t>± 0.2 seconds/image</a:t>
            </a:r>
            <a:endParaRPr lang="en-US" sz="4000" b="0" u="none" strike="noStrike" dirty="0">
              <a:solidFill>
                <a:srgbClr val="000000"/>
              </a:solidFill>
              <a:effectLst/>
              <a:uFillTx/>
            </a:endParaRPr>
          </a:p>
        </p:txBody>
      </p:sp>
      <p:sp>
        <p:nvSpPr>
          <p:cNvPr id="6" name="TextBox 4">
            <a:extLst>
              <a:ext uri="{FF2B5EF4-FFF2-40B4-BE49-F238E27FC236}">
                <a16:creationId xmlns:a16="http://schemas.microsoft.com/office/drawing/2014/main" id="{5E27615A-442B-3B43-C6C0-AC3B45D4B46E}"/>
              </a:ext>
            </a:extLst>
          </p:cNvPr>
          <p:cNvSpPr/>
          <p:nvPr/>
        </p:nvSpPr>
        <p:spPr>
          <a:xfrm>
            <a:off x="384120" y="5087356"/>
            <a:ext cx="4840680" cy="107576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n-US" sz="2400" b="0" u="none" strike="noStrike" dirty="0">
                <a:solidFill>
                  <a:schemeClr val="dk1"/>
                </a:solidFill>
                <a:effectLst/>
                <a:uFillTx/>
              </a:rPr>
              <a:t>Time to segment:</a:t>
            </a:r>
            <a:endParaRPr lang="en-US" sz="2400" b="0" u="none" strike="noStrike" dirty="0">
              <a:solidFill>
                <a:srgbClr val="000000"/>
              </a:solidFill>
              <a:effectLst/>
              <a:uFillTx/>
            </a:endParaRPr>
          </a:p>
          <a:p>
            <a:pPr defTabSz="914400">
              <a:lnSpc>
                <a:spcPct val="100000"/>
              </a:lnSpc>
            </a:pPr>
            <a:r>
              <a:rPr lang="en-US" sz="4000" b="1" u="none" strike="noStrike" dirty="0">
                <a:solidFill>
                  <a:schemeClr val="dk1"/>
                </a:solidFill>
                <a:effectLst/>
                <a:uFillTx/>
              </a:rPr>
              <a:t>~ 42 hours/image </a:t>
            </a:r>
            <a:endParaRPr lang="en-US" sz="4000" b="0" u="none" strike="noStrike" dirty="0">
              <a:solidFill>
                <a:srgbClr val="000000"/>
              </a:solidFill>
              <a:effectLst/>
              <a:uFillTx/>
            </a:endParaRPr>
          </a:p>
        </p:txBody>
      </p:sp>
    </p:spTree>
    <p:extLst>
      <p:ext uri="{BB962C8B-B14F-4D97-AF65-F5344CB8AC3E}">
        <p14:creationId xmlns:p14="http://schemas.microsoft.com/office/powerpoint/2010/main" val="34951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AAC1AA14-74F8-1744-BD18-76FE01865ADB}"/>
            </a:ext>
          </a:extLst>
        </p:cNvPr>
        <p:cNvGrpSpPr/>
        <p:nvPr/>
      </p:nvGrpSpPr>
      <p:grpSpPr>
        <a:xfrm>
          <a:off x="0" y="0"/>
          <a:ext cx="0" cy="0"/>
          <a:chOff x="0" y="0"/>
          <a:chExt cx="0" cy="0"/>
        </a:xfrm>
      </p:grpSpPr>
      <p:cxnSp>
        <p:nvCxnSpPr>
          <p:cNvPr id="18" name="Straight Connector 17">
            <a:extLst>
              <a:ext uri="{FF2B5EF4-FFF2-40B4-BE49-F238E27FC236}">
                <a16:creationId xmlns:a16="http://schemas.microsoft.com/office/drawing/2014/main" id="{48B89BD7-C7AD-F612-3043-615FAB0B8CF0}"/>
              </a:ext>
            </a:extLst>
          </p:cNvPr>
          <p:cNvCxnSpPr>
            <a:cxnSpLocks/>
            <a:stCxn id="2" idx="2"/>
            <a:endCxn id="4" idx="0"/>
          </p:cNvCxnSpPr>
          <p:nvPr/>
        </p:nvCxnSpPr>
        <p:spPr>
          <a:xfrm flipH="1">
            <a:off x="3056055" y="2217423"/>
            <a:ext cx="3016604" cy="167374"/>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A3ABD7-F1EF-ACEC-4089-9BF706C1140E}"/>
              </a:ext>
            </a:extLst>
          </p:cNvPr>
          <p:cNvCxnSpPr>
            <a:cxnSpLocks/>
            <a:stCxn id="2" idx="2"/>
            <a:endCxn id="5" idx="0"/>
          </p:cNvCxnSpPr>
          <p:nvPr/>
        </p:nvCxnSpPr>
        <p:spPr>
          <a:xfrm>
            <a:off x="6072659" y="2217423"/>
            <a:ext cx="3095868" cy="19985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F2C56FF-E38D-3D82-01C7-96A5F04DC9D3}"/>
              </a:ext>
            </a:extLst>
          </p:cNvPr>
          <p:cNvCxnSpPr>
            <a:cxnSpLocks/>
            <a:stCxn id="4" idx="2"/>
            <a:endCxn id="3" idx="0"/>
          </p:cNvCxnSpPr>
          <p:nvPr/>
        </p:nvCxnSpPr>
        <p:spPr>
          <a:xfrm>
            <a:off x="3056055" y="3784938"/>
            <a:ext cx="0" cy="343996"/>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AC9C0D7-7D26-5F9F-FB81-88C812620C56}"/>
              </a:ext>
            </a:extLst>
          </p:cNvPr>
          <p:cNvCxnSpPr>
            <a:cxnSpLocks/>
            <a:stCxn id="6" idx="2"/>
            <a:endCxn id="7" idx="0"/>
          </p:cNvCxnSpPr>
          <p:nvPr/>
        </p:nvCxnSpPr>
        <p:spPr>
          <a:xfrm>
            <a:off x="9168527" y="5225740"/>
            <a:ext cx="1" cy="20109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69" name="PlaceHolder 1">
            <a:extLst>
              <a:ext uri="{FF2B5EF4-FFF2-40B4-BE49-F238E27FC236}">
                <a16:creationId xmlns:a16="http://schemas.microsoft.com/office/drawing/2014/main" id="{000A5CB5-721A-61E8-F329-F0C79CFEC157}"/>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Measurements</a:t>
            </a:r>
            <a:endParaRPr lang="en-US" sz="4400" b="0" u="none" strike="noStrike" dirty="0">
              <a:solidFill>
                <a:srgbClr val="000000"/>
              </a:solidFill>
              <a:effectLst/>
              <a:uFillTx/>
              <a:latin typeface="+mn-lt"/>
            </a:endParaRPr>
          </a:p>
        </p:txBody>
      </p:sp>
      <p:pic>
        <p:nvPicPr>
          <p:cNvPr id="370" name="Picture 70" descr="Logos | Branding | The University of Winnipeg">
            <a:extLst>
              <a:ext uri="{FF2B5EF4-FFF2-40B4-BE49-F238E27FC236}">
                <a16:creationId xmlns:a16="http://schemas.microsoft.com/office/drawing/2014/main" id="{23147DBD-CCF3-EF19-1F22-80E73E5C7933}"/>
              </a:ext>
            </a:extLst>
          </p:cNvPr>
          <p:cNvPicPr/>
          <p:nvPr/>
        </p:nvPicPr>
        <p:blipFill>
          <a:blip r:embed="rId3"/>
          <a:stretch/>
        </p:blipFill>
        <p:spPr>
          <a:xfrm>
            <a:off x="91080" y="6452640"/>
            <a:ext cx="978120" cy="313920"/>
          </a:xfrm>
          <a:prstGeom prst="rect">
            <a:avLst/>
          </a:prstGeom>
          <a:noFill/>
          <a:ln w="0">
            <a:noFill/>
          </a:ln>
        </p:spPr>
      </p:pic>
      <p:sp>
        <p:nvSpPr>
          <p:cNvPr id="371" name="Slide Number Placeholder 29">
            <a:extLst>
              <a:ext uri="{FF2B5EF4-FFF2-40B4-BE49-F238E27FC236}">
                <a16:creationId xmlns:a16="http://schemas.microsoft.com/office/drawing/2014/main" id="{505BCCEC-916E-9B7E-F6A1-8BFB080F0FF0}"/>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11</a:t>
            </a:r>
            <a:endParaRPr lang="en-US" sz="1500" b="0" u="none" strike="noStrike" dirty="0">
              <a:solidFill>
                <a:srgbClr val="000000"/>
              </a:solidFill>
              <a:effectLst/>
              <a:uFillTx/>
            </a:endParaRPr>
          </a:p>
        </p:txBody>
      </p:sp>
      <p:cxnSp>
        <p:nvCxnSpPr>
          <p:cNvPr id="372" name="Straight Connector 32">
            <a:extLst>
              <a:ext uri="{FF2B5EF4-FFF2-40B4-BE49-F238E27FC236}">
                <a16:creationId xmlns:a16="http://schemas.microsoft.com/office/drawing/2014/main" id="{7CE25777-14F5-58B7-6986-2B7ED03D68BB}"/>
              </a:ext>
            </a:extLst>
          </p:cNvPr>
          <p:cNvCxnSpPr/>
          <p:nvPr/>
        </p:nvCxnSpPr>
        <p:spPr>
          <a:xfrm>
            <a:off x="90720" y="6312240"/>
            <a:ext cx="2037960" cy="2880"/>
          </a:xfrm>
          <a:prstGeom prst="straightConnector1">
            <a:avLst/>
          </a:prstGeom>
          <a:ln w="95250">
            <a:solidFill>
              <a:srgbClr val="FFC000"/>
            </a:solidFill>
            <a:round/>
          </a:ln>
        </p:spPr>
      </p:cxnSp>
      <p:sp>
        <p:nvSpPr>
          <p:cNvPr id="2" name="Rectangle: Rounded Corners 1">
            <a:extLst>
              <a:ext uri="{FF2B5EF4-FFF2-40B4-BE49-F238E27FC236}">
                <a16:creationId xmlns:a16="http://schemas.microsoft.com/office/drawing/2014/main" id="{A90D60FB-4FD5-C1FF-288F-E98D15EBA568}"/>
              </a:ext>
            </a:extLst>
          </p:cNvPr>
          <p:cNvSpPr/>
          <p:nvPr/>
        </p:nvSpPr>
        <p:spPr>
          <a:xfrm>
            <a:off x="3812935" y="914140"/>
            <a:ext cx="4519448" cy="1303283"/>
          </a:xfrm>
          <a:prstGeom prst="roundRect">
            <a:avLst/>
          </a:prstGeom>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200" dirty="0"/>
              <a:t>Convert to binary segmentation maps</a:t>
            </a:r>
          </a:p>
        </p:txBody>
      </p:sp>
      <p:sp>
        <p:nvSpPr>
          <p:cNvPr id="3" name="Rectangle: Rounded Corners 2">
            <a:extLst>
              <a:ext uri="{FF2B5EF4-FFF2-40B4-BE49-F238E27FC236}">
                <a16:creationId xmlns:a16="http://schemas.microsoft.com/office/drawing/2014/main" id="{568044F3-3F30-025E-4B90-262C50BB326B}"/>
              </a:ext>
            </a:extLst>
          </p:cNvPr>
          <p:cNvSpPr/>
          <p:nvPr/>
        </p:nvSpPr>
        <p:spPr>
          <a:xfrm>
            <a:off x="796331" y="4128934"/>
            <a:ext cx="4519448" cy="1300402"/>
          </a:xfrm>
          <a:prstGeom prst="roundRect">
            <a:avLst/>
          </a:prstGeom>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200" dirty="0"/>
              <a:t>Compare each pixel to respective ground truth to find the metrics</a:t>
            </a:r>
          </a:p>
        </p:txBody>
      </p:sp>
      <p:sp>
        <p:nvSpPr>
          <p:cNvPr id="4" name="Rectangle: Rounded Corners 3">
            <a:extLst>
              <a:ext uri="{FF2B5EF4-FFF2-40B4-BE49-F238E27FC236}">
                <a16:creationId xmlns:a16="http://schemas.microsoft.com/office/drawing/2014/main" id="{AC43DFE6-EE9B-7EC1-8E51-94E8D1B88658}"/>
              </a:ext>
            </a:extLst>
          </p:cNvPr>
          <p:cNvSpPr/>
          <p:nvPr/>
        </p:nvSpPr>
        <p:spPr>
          <a:xfrm>
            <a:off x="796331" y="2384797"/>
            <a:ext cx="4519448" cy="1400141"/>
          </a:xfrm>
          <a:prstGeom prst="roundRect">
            <a:avLst/>
          </a:prstGeom>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200" dirty="0"/>
              <a:t>Find the </a:t>
            </a:r>
            <a:r>
              <a:rPr lang="en-CA" sz="2200" u="sng" dirty="0"/>
              <a:t>metrics</a:t>
            </a:r>
          </a:p>
          <a:p>
            <a:pPr marL="285750" indent="-285750" algn="ctr">
              <a:buFontTx/>
              <a:buChar char="-"/>
            </a:pPr>
            <a:r>
              <a:rPr lang="en-CA" sz="2200" dirty="0"/>
              <a:t>Dice similarity coefficient (DSC)</a:t>
            </a:r>
          </a:p>
          <a:p>
            <a:pPr marL="285750" indent="-285750" algn="ctr">
              <a:buFontTx/>
              <a:buChar char="-"/>
            </a:pPr>
            <a:r>
              <a:rPr lang="en-CA" sz="2200" dirty="0"/>
              <a:t>Precision</a:t>
            </a:r>
          </a:p>
          <a:p>
            <a:pPr marL="285750" indent="-285750" algn="ctr">
              <a:buFontTx/>
              <a:buChar char="-"/>
            </a:pPr>
            <a:r>
              <a:rPr lang="en-CA" sz="2200" dirty="0"/>
              <a:t>Accuracy</a:t>
            </a:r>
          </a:p>
        </p:txBody>
      </p:sp>
      <p:sp>
        <p:nvSpPr>
          <p:cNvPr id="5" name="Rectangle: Rounded Corners 4">
            <a:extLst>
              <a:ext uri="{FF2B5EF4-FFF2-40B4-BE49-F238E27FC236}">
                <a16:creationId xmlns:a16="http://schemas.microsoft.com/office/drawing/2014/main" id="{FAF8F8BE-1759-2B0C-6327-09600C895167}"/>
              </a:ext>
            </a:extLst>
          </p:cNvPr>
          <p:cNvSpPr/>
          <p:nvPr/>
        </p:nvSpPr>
        <p:spPr>
          <a:xfrm>
            <a:off x="6908803" y="2417279"/>
            <a:ext cx="4519448" cy="1303283"/>
          </a:xfrm>
          <a:prstGeom prst="roundRect">
            <a:avLst/>
          </a:prstGeom>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200" dirty="0"/>
              <a:t>Find the </a:t>
            </a:r>
            <a:r>
              <a:rPr lang="en-CA" sz="2200" i="1" u="sng" dirty="0"/>
              <a:t>f</a:t>
            </a:r>
            <a:endParaRPr lang="en-CA" sz="2200" u="sng" dirty="0"/>
          </a:p>
          <a:p>
            <a:pPr algn="ctr"/>
            <a:r>
              <a:rPr lang="en-CA" sz="2200" i="1" dirty="0"/>
              <a:t>-   </a:t>
            </a:r>
            <a:r>
              <a:rPr lang="en-CA" sz="2200" dirty="0"/>
              <a:t>Segmented pixels divided by total pixels</a:t>
            </a:r>
            <a:endParaRPr lang="en-CA" sz="2200" i="1" dirty="0"/>
          </a:p>
        </p:txBody>
      </p:sp>
      <p:sp>
        <p:nvSpPr>
          <p:cNvPr id="6" name="Rectangle: Rounded Corners 5">
            <a:extLst>
              <a:ext uri="{FF2B5EF4-FFF2-40B4-BE49-F238E27FC236}">
                <a16:creationId xmlns:a16="http://schemas.microsoft.com/office/drawing/2014/main" id="{40D7EE0D-DE2A-15A1-E544-4E2D6A4F0061}"/>
              </a:ext>
            </a:extLst>
          </p:cNvPr>
          <p:cNvSpPr/>
          <p:nvPr/>
        </p:nvSpPr>
        <p:spPr>
          <a:xfrm>
            <a:off x="6908803" y="3922457"/>
            <a:ext cx="4519448" cy="1303283"/>
          </a:xfrm>
          <a:prstGeom prst="roundRect">
            <a:avLst/>
          </a:prstGeom>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200" dirty="0"/>
              <a:t>Sum the segmented pixels and divide by total number of pixels per image to find </a:t>
            </a:r>
            <a:r>
              <a:rPr lang="en-CA" sz="2200" i="1" dirty="0"/>
              <a:t>f </a:t>
            </a:r>
            <a:r>
              <a:rPr lang="en-CA" sz="2200" dirty="0"/>
              <a:t>values</a:t>
            </a:r>
          </a:p>
        </p:txBody>
      </p:sp>
      <p:sp>
        <p:nvSpPr>
          <p:cNvPr id="7" name="Rectangle: Rounded Corners 6">
            <a:extLst>
              <a:ext uri="{FF2B5EF4-FFF2-40B4-BE49-F238E27FC236}">
                <a16:creationId xmlns:a16="http://schemas.microsoft.com/office/drawing/2014/main" id="{04B9FBD5-984D-B0B0-0737-59262288CACA}"/>
              </a:ext>
            </a:extLst>
          </p:cNvPr>
          <p:cNvSpPr/>
          <p:nvPr/>
        </p:nvSpPr>
        <p:spPr>
          <a:xfrm>
            <a:off x="6908804" y="5426833"/>
            <a:ext cx="4519448" cy="1303283"/>
          </a:xfrm>
          <a:prstGeom prst="roundRect">
            <a:avLst/>
          </a:prstGeom>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200" dirty="0"/>
              <a:t>Perform t-tests to find the </a:t>
            </a:r>
            <a:r>
              <a:rPr lang="en-CA" sz="2200" i="1" dirty="0"/>
              <a:t>p</a:t>
            </a:r>
            <a:r>
              <a:rPr lang="en-CA" sz="2200" dirty="0"/>
              <a:t>-values to see if there are any statistically significant differences</a:t>
            </a:r>
          </a:p>
        </p:txBody>
      </p:sp>
      <p:cxnSp>
        <p:nvCxnSpPr>
          <p:cNvPr id="26" name="Straight Connector 25">
            <a:extLst>
              <a:ext uri="{FF2B5EF4-FFF2-40B4-BE49-F238E27FC236}">
                <a16:creationId xmlns:a16="http://schemas.microsoft.com/office/drawing/2014/main" id="{60F49889-5436-8AC3-3E50-9879BF75024C}"/>
              </a:ext>
            </a:extLst>
          </p:cNvPr>
          <p:cNvCxnSpPr>
            <a:cxnSpLocks/>
            <a:stCxn id="5" idx="2"/>
            <a:endCxn id="6" idx="0"/>
          </p:cNvCxnSpPr>
          <p:nvPr/>
        </p:nvCxnSpPr>
        <p:spPr>
          <a:xfrm>
            <a:off x="9168527" y="3720562"/>
            <a:ext cx="0" cy="20189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320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313" name="TextBox 43"/>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314" name="PlaceHolder 1"/>
          <p:cNvSpPr>
            <a:spLocks noGrp="1"/>
          </p:cNvSpPr>
          <p:nvPr>
            <p:ph type="title"/>
          </p:nvPr>
        </p:nvSpPr>
        <p:spPr>
          <a:xfrm>
            <a:off x="90720" y="127800"/>
            <a:ext cx="3483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Metrics</a:t>
            </a:r>
            <a:endParaRPr lang="en-US" sz="4400" b="0" u="none" strike="noStrike">
              <a:solidFill>
                <a:srgbClr val="000000"/>
              </a:solidFill>
              <a:effectLst/>
              <a:uFillTx/>
              <a:latin typeface="+mn-lt"/>
            </a:endParaRPr>
          </a:p>
        </p:txBody>
      </p:sp>
      <p:pic>
        <p:nvPicPr>
          <p:cNvPr id="315" name="Picture 55" descr="Logos | Branding | The University of Winnipeg"/>
          <p:cNvPicPr/>
          <p:nvPr/>
        </p:nvPicPr>
        <p:blipFill>
          <a:blip r:embed="rId3"/>
          <a:stretch/>
        </p:blipFill>
        <p:spPr>
          <a:xfrm>
            <a:off x="91080" y="6452640"/>
            <a:ext cx="978120" cy="313920"/>
          </a:xfrm>
          <a:prstGeom prst="rect">
            <a:avLst/>
          </a:prstGeom>
          <a:noFill/>
          <a:ln w="0">
            <a:noFill/>
          </a:ln>
        </p:spPr>
      </p:pic>
      <p:sp>
        <p:nvSpPr>
          <p:cNvPr id="316" name="Slide Number Placeholder 22"/>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12</a:t>
            </a:r>
            <a:endParaRPr lang="en-US" sz="1500" b="0" u="none" strike="noStrike" dirty="0">
              <a:solidFill>
                <a:srgbClr val="000000"/>
              </a:solidFill>
              <a:effectLst/>
              <a:uFillTx/>
            </a:endParaRPr>
          </a:p>
        </p:txBody>
      </p:sp>
      <p:cxnSp>
        <p:nvCxnSpPr>
          <p:cNvPr id="317" name="Straight Connector 27"/>
          <p:cNvCxnSpPr/>
          <p:nvPr/>
        </p:nvCxnSpPr>
        <p:spPr>
          <a:xfrm>
            <a:off x="90720" y="6312240"/>
            <a:ext cx="2037960" cy="2880"/>
          </a:xfrm>
          <a:prstGeom prst="straightConnector1">
            <a:avLst/>
          </a:prstGeom>
          <a:ln w="95250">
            <a:solidFill>
              <a:srgbClr val="FFC000"/>
            </a:solidFill>
            <a:round/>
          </a:ln>
        </p:spPr>
      </p:cxnSp>
      <p:cxnSp>
        <p:nvCxnSpPr>
          <p:cNvPr id="318" name="Straight Arrow Connector 10"/>
          <p:cNvCxnSpPr/>
          <p:nvPr/>
        </p:nvCxnSpPr>
        <p:spPr>
          <a:xfrm>
            <a:off x="7020000" y="1979640"/>
            <a:ext cx="330120" cy="320040"/>
          </a:xfrm>
          <a:prstGeom prst="straightConnector1">
            <a:avLst/>
          </a:prstGeom>
          <a:ln w="76200">
            <a:solidFill>
              <a:srgbClr val="0070C0"/>
            </a:solidFill>
            <a:round/>
            <a:tailEnd type="triangle" w="med" len="med"/>
          </a:ln>
        </p:spPr>
      </p:cxnSp>
      <p:sp>
        <p:nvSpPr>
          <p:cNvPr id="319" name="TextBox 29"/>
          <p:cNvSpPr/>
          <p:nvPr/>
        </p:nvSpPr>
        <p:spPr>
          <a:xfrm>
            <a:off x="6344640" y="5893920"/>
            <a:ext cx="2374560" cy="988625"/>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80000"/>
              </a:lnSpc>
              <a:tabLst>
                <a:tab pos="0" algn="l"/>
              </a:tabLst>
            </a:pPr>
            <a:r>
              <a:rPr lang="en-CA" sz="2400" b="1" u="none" strike="noStrike" dirty="0">
                <a:solidFill>
                  <a:schemeClr val="dk1"/>
                </a:solidFill>
                <a:effectLst/>
                <a:uFillTx/>
              </a:rPr>
              <a:t>Ground Truth (manual) Segmentation</a:t>
            </a:r>
            <a:endParaRPr lang="en-US" sz="2400" b="0" u="none" strike="noStrike" dirty="0">
              <a:solidFill>
                <a:srgbClr val="000000"/>
              </a:solidFill>
              <a:effectLst/>
              <a:uFillTx/>
            </a:endParaRPr>
          </a:p>
        </p:txBody>
      </p:sp>
      <p:sp>
        <p:nvSpPr>
          <p:cNvPr id="320" name="TextBox 30"/>
          <p:cNvSpPr/>
          <p:nvPr/>
        </p:nvSpPr>
        <p:spPr>
          <a:xfrm>
            <a:off x="8803440" y="5893920"/>
            <a:ext cx="2441880" cy="988625"/>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80000"/>
              </a:lnSpc>
              <a:tabLst>
                <a:tab pos="0" algn="l"/>
              </a:tabLst>
            </a:pPr>
            <a:r>
              <a:rPr lang="en-CA" sz="2400" b="1" u="none" strike="noStrike" dirty="0">
                <a:solidFill>
                  <a:schemeClr val="dk1"/>
                </a:solidFill>
                <a:effectLst/>
                <a:uFillTx/>
              </a:rPr>
              <a:t>Predicted (automated) Segmentation</a:t>
            </a:r>
            <a:endParaRPr lang="en-US" sz="2400" b="0" u="none" strike="noStrike" dirty="0">
              <a:solidFill>
                <a:srgbClr val="000000"/>
              </a:solidFill>
              <a:effectLst/>
              <a:uFillTx/>
            </a:endParaRPr>
          </a:p>
        </p:txBody>
      </p:sp>
      <p:sp>
        <p:nvSpPr>
          <p:cNvPr id="321" name="TextBox 32"/>
          <p:cNvSpPr/>
          <p:nvPr/>
        </p:nvSpPr>
        <p:spPr>
          <a:xfrm>
            <a:off x="5938200" y="1149840"/>
            <a:ext cx="1481400" cy="988625"/>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80000"/>
              </a:lnSpc>
              <a:tabLst>
                <a:tab pos="0" algn="l"/>
              </a:tabLst>
            </a:pPr>
            <a:r>
              <a:rPr lang="en-CA" sz="2400" b="0" u="none" strike="noStrike" dirty="0">
                <a:solidFill>
                  <a:schemeClr val="dk1"/>
                </a:solidFill>
                <a:effectLst/>
                <a:uFillTx/>
              </a:rPr>
              <a:t>False Negative (</a:t>
            </a:r>
            <a:r>
              <a:rPr lang="en-CA" sz="2400" b="1" u="none" strike="noStrike" dirty="0">
                <a:solidFill>
                  <a:srgbClr val="0070C0"/>
                </a:solidFill>
                <a:effectLst/>
                <a:uFillTx/>
              </a:rPr>
              <a:t>FN</a:t>
            </a:r>
            <a:r>
              <a:rPr lang="en-CA" sz="2400" b="0" u="none" strike="noStrike" dirty="0">
                <a:solidFill>
                  <a:schemeClr val="dk1"/>
                </a:solidFill>
                <a:effectLst/>
                <a:uFillTx/>
              </a:rPr>
              <a:t>)</a:t>
            </a:r>
            <a:endParaRPr lang="en-US" sz="2400" b="0" u="none" strike="noStrike" dirty="0">
              <a:solidFill>
                <a:srgbClr val="000000"/>
              </a:solidFill>
              <a:effectLst/>
              <a:uFillTx/>
            </a:endParaRPr>
          </a:p>
        </p:txBody>
      </p:sp>
      <p:sp>
        <p:nvSpPr>
          <p:cNvPr id="322" name="TextBox 37"/>
          <p:cNvSpPr/>
          <p:nvPr/>
        </p:nvSpPr>
        <p:spPr>
          <a:xfrm>
            <a:off x="10311840" y="1181160"/>
            <a:ext cx="1481400" cy="988625"/>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80000"/>
              </a:lnSpc>
              <a:tabLst>
                <a:tab pos="0" algn="l"/>
              </a:tabLst>
            </a:pPr>
            <a:r>
              <a:rPr lang="en-CA" sz="2400" b="0" u="none" strike="noStrike">
                <a:solidFill>
                  <a:schemeClr val="dk1"/>
                </a:solidFill>
                <a:effectLst/>
                <a:uFillTx/>
              </a:rPr>
              <a:t>False Positive (</a:t>
            </a:r>
            <a:r>
              <a:rPr lang="en-CA" sz="2400" b="1" u="none" strike="noStrike">
                <a:solidFill>
                  <a:srgbClr val="FF6600"/>
                </a:solidFill>
                <a:effectLst/>
                <a:uFillTx/>
              </a:rPr>
              <a:t>FP</a:t>
            </a:r>
            <a:r>
              <a:rPr lang="en-CA" sz="2400" b="0" u="none" strike="noStrike">
                <a:solidFill>
                  <a:schemeClr val="dk1"/>
                </a:solidFill>
                <a:effectLst/>
                <a:uFillTx/>
              </a:rPr>
              <a:t>)</a:t>
            </a:r>
            <a:endParaRPr lang="en-US" sz="2400" b="0" u="none" strike="noStrike">
              <a:solidFill>
                <a:srgbClr val="000000"/>
              </a:solidFill>
              <a:effectLst/>
              <a:uFillTx/>
            </a:endParaRPr>
          </a:p>
        </p:txBody>
      </p:sp>
      <p:sp>
        <p:nvSpPr>
          <p:cNvPr id="323" name="TextBox 44"/>
          <p:cNvSpPr/>
          <p:nvPr/>
        </p:nvSpPr>
        <p:spPr>
          <a:xfrm>
            <a:off x="10515600" y="100440"/>
            <a:ext cx="1579320" cy="988625"/>
          </a:xfrm>
          <a:prstGeom prst="rect">
            <a:avLst/>
          </a:prstGeom>
          <a:noFill/>
          <a:ln w="19050">
            <a:solidFill>
              <a:srgbClr val="00B050"/>
            </a:solidFill>
            <a:prstDash val="sysDot"/>
            <a:round/>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80000"/>
              </a:lnSpc>
              <a:tabLst>
                <a:tab pos="0" algn="l"/>
              </a:tabLst>
            </a:pPr>
            <a:r>
              <a:rPr lang="en-CA" sz="2400" b="0" u="none" strike="noStrike">
                <a:solidFill>
                  <a:schemeClr val="dk1"/>
                </a:solidFill>
                <a:effectLst/>
                <a:uFillTx/>
              </a:rPr>
              <a:t>True Negative (</a:t>
            </a:r>
            <a:r>
              <a:rPr lang="en-CA" sz="2400" b="1" u="none" strike="noStrike">
                <a:solidFill>
                  <a:srgbClr val="00B050"/>
                </a:solidFill>
                <a:effectLst/>
                <a:uFillTx/>
              </a:rPr>
              <a:t>TN</a:t>
            </a:r>
            <a:r>
              <a:rPr lang="en-CA" sz="2400" b="0" u="none" strike="noStrike">
                <a:solidFill>
                  <a:schemeClr val="dk1"/>
                </a:solidFill>
                <a:effectLst/>
                <a:uFillTx/>
              </a:rPr>
              <a:t>)</a:t>
            </a:r>
            <a:endParaRPr lang="en-US" sz="2400" b="0" u="none" strike="noStrike">
              <a:solidFill>
                <a:srgbClr val="000000"/>
              </a:solidFill>
              <a:effectLst/>
              <a:uFillTx/>
            </a:endParaRPr>
          </a:p>
        </p:txBody>
      </p:sp>
      <p:cxnSp>
        <p:nvCxnSpPr>
          <p:cNvPr id="324" name="Straight Arrow Connector 24"/>
          <p:cNvCxnSpPr/>
          <p:nvPr/>
        </p:nvCxnSpPr>
        <p:spPr>
          <a:xfrm flipH="1">
            <a:off x="10432080" y="1942560"/>
            <a:ext cx="267840" cy="411480"/>
          </a:xfrm>
          <a:prstGeom prst="straightConnector1">
            <a:avLst/>
          </a:prstGeom>
          <a:ln w="76200">
            <a:solidFill>
              <a:srgbClr val="E97132"/>
            </a:solidFill>
            <a:round/>
            <a:tailEnd type="triangle" w="med" len="med"/>
          </a:ln>
        </p:spPr>
      </p:cxnSp>
      <p:sp>
        <p:nvSpPr>
          <p:cNvPr id="325" name="TextBox 46"/>
          <p:cNvSpPr/>
          <p:nvPr/>
        </p:nvSpPr>
        <p:spPr>
          <a:xfrm>
            <a:off x="8023320" y="955440"/>
            <a:ext cx="1481400" cy="988625"/>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80000"/>
              </a:lnSpc>
              <a:tabLst>
                <a:tab pos="0" algn="l"/>
              </a:tabLst>
            </a:pPr>
            <a:r>
              <a:rPr lang="en-CA" sz="2400" b="0" u="none" strike="noStrike">
                <a:solidFill>
                  <a:schemeClr val="dk1"/>
                </a:solidFill>
                <a:effectLst/>
                <a:uFillTx/>
              </a:rPr>
              <a:t>True Positive (</a:t>
            </a:r>
            <a:r>
              <a:rPr lang="en-CA" sz="2400" b="1" u="none" strike="noStrike">
                <a:solidFill>
                  <a:schemeClr val="accent5"/>
                </a:solidFill>
                <a:effectLst/>
                <a:uFillTx/>
              </a:rPr>
              <a:t>TP</a:t>
            </a:r>
            <a:r>
              <a:rPr lang="en-CA" sz="2400" b="0" u="none" strike="noStrike">
                <a:solidFill>
                  <a:schemeClr val="dk1"/>
                </a:solidFill>
                <a:effectLst/>
                <a:uFillTx/>
              </a:rPr>
              <a:t>)</a:t>
            </a:r>
            <a:endParaRPr lang="en-US" sz="2400" b="0" u="none" strike="noStrike">
              <a:solidFill>
                <a:srgbClr val="000000"/>
              </a:solidFill>
              <a:effectLst/>
              <a:uFillTx/>
            </a:endParaRPr>
          </a:p>
        </p:txBody>
      </p:sp>
      <p:sp>
        <p:nvSpPr>
          <p:cNvPr id="326" name="Oval 1"/>
          <p:cNvSpPr/>
          <p:nvPr/>
        </p:nvSpPr>
        <p:spPr>
          <a:xfrm>
            <a:off x="5842080" y="2295360"/>
            <a:ext cx="3874680" cy="3408840"/>
          </a:xfrm>
          <a:prstGeom prst="ellipse">
            <a:avLst/>
          </a:prstGeom>
          <a:solidFill>
            <a:srgbClr val="0070C0"/>
          </a:solidFill>
          <a:ln w="76200">
            <a:solidFill>
              <a:srgbClr val="0070C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
        <p:nvSpPr>
          <p:cNvPr id="327" name="Oval 2"/>
          <p:cNvSpPr/>
          <p:nvPr/>
        </p:nvSpPr>
        <p:spPr>
          <a:xfrm>
            <a:off x="7877880" y="2289240"/>
            <a:ext cx="3676320" cy="3408840"/>
          </a:xfrm>
          <a:prstGeom prst="ellipse">
            <a:avLst/>
          </a:prstGeom>
          <a:solidFill>
            <a:schemeClr val="accent2"/>
          </a:solidFill>
          <a:ln w="76200">
            <a:solidFill>
              <a:srgbClr val="E97132"/>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
        <p:nvSpPr>
          <p:cNvPr id="328" name="Oval 3"/>
          <p:cNvSpPr/>
          <p:nvPr/>
        </p:nvSpPr>
        <p:spPr>
          <a:xfrm>
            <a:off x="7792560" y="2458800"/>
            <a:ext cx="1853280" cy="3087000"/>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
        <p:nvSpPr>
          <p:cNvPr id="329" name="Content Placeholder 16"/>
          <p:cNvSpPr/>
          <p:nvPr/>
        </p:nvSpPr>
        <p:spPr>
          <a:xfrm>
            <a:off x="91080" y="1099440"/>
            <a:ext cx="5395320" cy="5744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Dice Similarity Coefficient (DSC):</a:t>
            </a:r>
            <a:endParaRPr lang="en-US" sz="2800" b="0" u="none" strike="noStrike" dirty="0">
              <a:solidFill>
                <a:srgbClr val="000000"/>
              </a:solidFill>
              <a:effectLst/>
              <a:uFillTx/>
            </a:endParaRPr>
          </a:p>
          <a:p>
            <a:pPr defTabSz="914400">
              <a:lnSpc>
                <a:spcPct val="90000"/>
              </a:lnSpc>
              <a:spcBef>
                <a:spcPts val="1001"/>
              </a:spcBef>
              <a:buClr>
                <a:srgbClr val="C00000"/>
              </a:buClr>
            </a:pPr>
            <a:r>
              <a:rPr lang="en-US" sz="2800" b="0" u="none" strike="noStrike" dirty="0">
                <a:solidFill>
                  <a:schemeClr val="dk1"/>
                </a:solidFill>
                <a:effectLst/>
                <a:uFillTx/>
              </a:rPr>
              <a:t>                       </a:t>
            </a:r>
            <a:r>
              <a:rPr lang="en-US" sz="2800" b="1" u="none" strike="noStrike" dirty="0">
                <a:solidFill>
                  <a:schemeClr val="dk1"/>
                </a:solidFill>
                <a:effectLst/>
                <a:uFillTx/>
              </a:rPr>
              <a:t>  </a:t>
            </a:r>
          </a:p>
          <a:p>
            <a:pPr marL="457200" indent="-457200" defTabSz="914400">
              <a:lnSpc>
                <a:spcPct val="90000"/>
              </a:lnSpc>
              <a:spcBef>
                <a:spcPts val="1001"/>
              </a:spcBef>
              <a:buClr>
                <a:srgbClr val="C00000"/>
              </a:buClr>
              <a:buFont typeface="Aptos"/>
              <a:buChar char="◦"/>
            </a:pPr>
            <a:endParaRPr lang="en-US" sz="1500" b="1" dirty="0">
              <a:solidFill>
                <a:schemeClr val="dk1"/>
              </a:solidFill>
            </a:endParaRPr>
          </a:p>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Precision:</a:t>
            </a:r>
            <a:endParaRPr lang="en-US" sz="2800" b="0" u="none" strike="noStrike" dirty="0">
              <a:solidFill>
                <a:srgbClr val="000000"/>
              </a:solidFill>
              <a:effectLst/>
              <a:uFillTx/>
            </a:endParaRPr>
          </a:p>
          <a:p>
            <a:pPr defTabSz="914400">
              <a:lnSpc>
                <a:spcPct val="90000"/>
              </a:lnSpc>
              <a:spcBef>
                <a:spcPts val="1001"/>
              </a:spcBef>
              <a:buClr>
                <a:srgbClr val="C00000"/>
              </a:buClr>
            </a:pPr>
            <a:r>
              <a:rPr lang="en-US" sz="2800" b="0" u="none" strike="noStrike" dirty="0">
                <a:solidFill>
                  <a:schemeClr val="dk1"/>
                </a:solidFill>
                <a:effectLst/>
                <a:uFillTx/>
              </a:rPr>
              <a:t>                         </a:t>
            </a:r>
            <a:r>
              <a:rPr lang="en-US" sz="2800" b="1" u="none" strike="noStrike" dirty="0">
                <a:solidFill>
                  <a:schemeClr val="dk1"/>
                </a:solidFill>
                <a:effectLst/>
                <a:uFillTx/>
              </a:rPr>
              <a:t> </a:t>
            </a:r>
            <a:endParaRPr lang="en-US" sz="2800" b="1" u="none" strike="noStrike" dirty="0">
              <a:solidFill>
                <a:srgbClr val="A02B93"/>
              </a:solidFill>
              <a:effectLst/>
              <a:uFillTx/>
            </a:endParaRPr>
          </a:p>
          <a:p>
            <a:pPr marL="457200" indent="-457200" defTabSz="914400">
              <a:lnSpc>
                <a:spcPct val="90000"/>
              </a:lnSpc>
              <a:spcBef>
                <a:spcPts val="1001"/>
              </a:spcBef>
              <a:buClr>
                <a:srgbClr val="C00000"/>
              </a:buClr>
              <a:buFont typeface="Aptos"/>
              <a:buChar char="◦"/>
            </a:pPr>
            <a:endParaRPr lang="en-US" sz="1500" b="1" dirty="0">
              <a:solidFill>
                <a:srgbClr val="A02B93"/>
              </a:solidFill>
            </a:endParaRPr>
          </a:p>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Accuracy:</a:t>
            </a:r>
            <a:endParaRPr lang="en-US" sz="2800" b="0" u="none" strike="noStrike" dirty="0">
              <a:solidFill>
                <a:srgbClr val="000000"/>
              </a:solidFill>
              <a:effectLst/>
              <a:uFillTx/>
            </a:endParaRPr>
          </a:p>
          <a:p>
            <a:pPr defTabSz="914400">
              <a:lnSpc>
                <a:spcPct val="90000"/>
              </a:lnSpc>
              <a:spcBef>
                <a:spcPts val="1001"/>
              </a:spcBef>
              <a:buClr>
                <a:srgbClr val="C00000"/>
              </a:buClr>
            </a:pPr>
            <a:r>
              <a:rPr lang="en-US" sz="2800" b="0" u="none" strike="noStrike" dirty="0">
                <a:solidFill>
                  <a:schemeClr val="dk1"/>
                </a:solidFill>
                <a:effectLst/>
                <a:uFillTx/>
              </a:rPr>
              <a:t>              </a:t>
            </a:r>
          </a:p>
          <a:p>
            <a:pPr defTabSz="914400">
              <a:lnSpc>
                <a:spcPct val="90000"/>
              </a:lnSpc>
              <a:spcBef>
                <a:spcPts val="1001"/>
              </a:spcBef>
              <a:buClr>
                <a:srgbClr val="C00000"/>
              </a:buClr>
            </a:pPr>
            <a:r>
              <a:rPr lang="en-US" sz="2800" b="0" u="none" strike="noStrike" dirty="0">
                <a:solidFill>
                  <a:schemeClr val="dk1"/>
                </a:solidFill>
                <a:effectLst/>
                <a:uFillTx/>
              </a:rPr>
              <a:t>       </a:t>
            </a:r>
            <a:endParaRPr lang="en-US" sz="2800" b="1" dirty="0">
              <a:solidFill>
                <a:srgbClr val="A02B93"/>
              </a:solidFill>
            </a:endParaRPr>
          </a:p>
          <a:p>
            <a:pPr marL="457200" indent="-457200" defTabSz="914400">
              <a:lnSpc>
                <a:spcPct val="90000"/>
              </a:lnSpc>
              <a:spcBef>
                <a:spcPts val="1568"/>
              </a:spcBef>
              <a:spcAft>
                <a:spcPts val="567"/>
              </a:spcAft>
              <a:buClr>
                <a:srgbClr val="C00000"/>
              </a:buClr>
              <a:buFont typeface="Aptos"/>
              <a:buChar char="◦"/>
            </a:pPr>
            <a:r>
              <a:rPr lang="en-US" sz="2800" b="0" u="none" strike="noStrike" dirty="0">
                <a:solidFill>
                  <a:schemeClr val="dk1"/>
                </a:solidFill>
                <a:effectLst/>
                <a:uFillTx/>
              </a:rPr>
              <a:t>Average </a:t>
            </a:r>
            <a:r>
              <a:rPr lang="en-US" sz="2800" b="0" u="none" strike="noStrike" dirty="0">
                <a:solidFill>
                  <a:schemeClr val="dk1"/>
                </a:solidFill>
                <a:effectLst/>
                <a:uFillTx/>
                <a:ea typeface="DejaVu Sans"/>
              </a:rPr>
              <a:t>± Standard Deviation </a:t>
            </a:r>
            <a:endParaRPr lang="en-US" sz="2800" b="0" u="none" strike="noStrike" dirty="0">
              <a:solidFill>
                <a:srgbClr val="000000"/>
              </a:solidFill>
              <a:effectLst/>
              <a:uFillTx/>
            </a:endParaRPr>
          </a:p>
        </p:txBody>
      </p:sp>
      <p:sp>
        <p:nvSpPr>
          <p:cNvPr id="330" name="Rectangle 329"/>
          <p:cNvSpPr/>
          <p:nvPr/>
        </p:nvSpPr>
        <p:spPr>
          <a:xfrm>
            <a:off x="5482440" y="3123720"/>
            <a:ext cx="1268640" cy="633600"/>
          </a:xfrm>
          <a:prstGeom prst="rect">
            <a:avLst/>
          </a:prstGeom>
          <a:blipFill rotWithShape="0">
            <a:blip r:embed="rId4"/>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n-US" sz="1800" b="0" u="none" strike="noStrike">
              <a:solidFill>
                <a:srgbClr val="000000"/>
              </a:solidFill>
              <a:effectLst/>
              <a:uFillTx/>
            </a:endParaRPr>
          </a:p>
        </p:txBody>
      </p:sp>
      <p:sp>
        <p:nvSpPr>
          <p:cNvPr id="331" name="Straight Connector 330"/>
          <p:cNvSpPr/>
          <p:nvPr/>
        </p:nvSpPr>
        <p:spPr>
          <a:xfrm>
            <a:off x="1828800" y="3470040"/>
            <a:ext cx="539640" cy="360"/>
          </a:xfrm>
          <a:prstGeom prst="line">
            <a:avLst/>
          </a:prstGeom>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C5F6741-0730-08D6-34B8-F04548068CF2}"/>
                  </a:ext>
                </a:extLst>
              </p:cNvPr>
              <p:cNvSpPr txBox="1"/>
              <p:nvPr/>
            </p:nvSpPr>
            <p:spPr>
              <a:xfrm>
                <a:off x="1465440" y="1830800"/>
                <a:ext cx="3135580" cy="1084680"/>
              </a:xfrm>
              <a:prstGeom prst="rect">
                <a:avLst/>
              </a:prstGeom>
            </p:spPr>
            <p:txBody>
              <a:bodyPr/>
              <a:lstStyle/>
              <a:p>
                <a:pPr/>
                <a14:m>
                  <m:oMathPara xmlns:m="http://schemas.openxmlformats.org/officeDocument/2006/math">
                    <m:oMathParaPr>
                      <m:jc m:val="centerGroup"/>
                    </m:oMathParaPr>
                    <m:oMath xmlns:m="http://schemas.openxmlformats.org/officeDocument/2006/math">
                      <m:f>
                        <m:fPr>
                          <m:ctrlPr>
                            <a:rPr lang="ar-AE" sz="2800" i="1" smtClean="0">
                              <a:latin typeface="Cambria Math" panose="02040503050406030204" pitchFamily="18" charset="0"/>
                            </a:rPr>
                          </m:ctrlPr>
                        </m:fPr>
                        <m:num>
                          <m:r>
                            <m:rPr>
                              <m:nor/>
                            </m:rPr>
                            <a:rPr lang="en-US" sz="2800" b="1" dirty="0">
                              <a:solidFill>
                                <a:schemeClr val="dk1"/>
                              </a:solidFill>
                            </a:rPr>
                            <m:t>2 </m:t>
                          </m:r>
                          <m:r>
                            <m:rPr>
                              <m:nor/>
                            </m:rPr>
                            <a:rPr lang="en-US" sz="2800" b="1" dirty="0">
                              <a:solidFill>
                                <a:srgbClr val="A02B93"/>
                              </a:solidFill>
                            </a:rPr>
                            <m:t>TP</m:t>
                          </m:r>
                          <m:r>
                            <m:rPr>
                              <m:nor/>
                            </m:rPr>
                            <a:rPr lang="en-US" sz="2800" dirty="0">
                              <a:solidFill>
                                <a:srgbClr val="000000"/>
                              </a:solidFill>
                            </a:rPr>
                            <m:t> </m:t>
                          </m:r>
                        </m:num>
                        <m:den>
                          <m:r>
                            <m:rPr>
                              <m:nor/>
                            </m:rPr>
                            <a:rPr lang="en-US" sz="2800" b="1" dirty="0">
                              <a:solidFill>
                                <a:schemeClr val="dk1"/>
                              </a:solidFill>
                            </a:rPr>
                            <m:t>2 </m:t>
                          </m:r>
                          <m:r>
                            <m:rPr>
                              <m:nor/>
                            </m:rPr>
                            <a:rPr lang="en-US" sz="2800" b="1" dirty="0">
                              <a:solidFill>
                                <a:srgbClr val="A02B93"/>
                              </a:solidFill>
                            </a:rPr>
                            <m:t>TP</m:t>
                          </m:r>
                          <m:r>
                            <m:rPr>
                              <m:nor/>
                            </m:rPr>
                            <a:rPr lang="en-US" sz="2800" b="1" dirty="0">
                              <a:solidFill>
                                <a:schemeClr val="dk1"/>
                              </a:solidFill>
                            </a:rPr>
                            <m:t> + </m:t>
                          </m:r>
                          <m:r>
                            <m:rPr>
                              <m:nor/>
                            </m:rPr>
                            <a:rPr lang="en-US" sz="2800" b="1" dirty="0">
                              <a:solidFill>
                                <a:srgbClr val="0070C0"/>
                              </a:solidFill>
                            </a:rPr>
                            <m:t>FN</m:t>
                          </m:r>
                          <m:r>
                            <m:rPr>
                              <m:nor/>
                            </m:rPr>
                            <a:rPr lang="en-US" sz="2800" b="1" dirty="0">
                              <a:solidFill>
                                <a:schemeClr val="dk1"/>
                              </a:solidFill>
                            </a:rPr>
                            <m:t> + </m:t>
                          </m:r>
                          <m:r>
                            <m:rPr>
                              <m:nor/>
                            </m:rPr>
                            <a:rPr lang="en-US" sz="2800" b="1" dirty="0">
                              <a:solidFill>
                                <a:srgbClr val="FF6600"/>
                              </a:solidFill>
                            </a:rPr>
                            <m:t>FP</m:t>
                          </m:r>
                          <m:r>
                            <m:rPr>
                              <m:nor/>
                            </m:rPr>
                            <a:rPr lang="en-US" sz="2800" dirty="0">
                              <a:solidFill>
                                <a:srgbClr val="000000"/>
                              </a:solidFill>
                            </a:rPr>
                            <m:t> </m:t>
                          </m:r>
                        </m:den>
                      </m:f>
                    </m:oMath>
                  </m:oMathPara>
                </a14:m>
                <a:endParaRPr sz="2800" dirty="0"/>
              </a:p>
            </p:txBody>
          </p:sp>
        </mc:Choice>
        <mc:Fallback xmlns="">
          <p:sp>
            <p:nvSpPr>
              <p:cNvPr id="2" name="TextBox 1">
                <a:extLst>
                  <a:ext uri="{FF2B5EF4-FFF2-40B4-BE49-F238E27FC236}">
                    <a16:creationId xmlns:a16="http://schemas.microsoft.com/office/drawing/2014/main" id="{0C5F6741-0730-08D6-34B8-F04548068CF2}"/>
                  </a:ext>
                </a:extLst>
              </p:cNvPr>
              <p:cNvSpPr txBox="1">
                <a:spLocks noRot="1" noChangeAspect="1" noMove="1" noResize="1" noEditPoints="1" noAdjustHandles="1" noChangeArrowheads="1" noChangeShapeType="1" noTextEdit="1"/>
              </p:cNvSpPr>
              <p:nvPr/>
            </p:nvSpPr>
            <p:spPr>
              <a:xfrm>
                <a:off x="1465440" y="1830800"/>
                <a:ext cx="3135580" cy="1084680"/>
              </a:xfrm>
              <a:prstGeom prst="rect">
                <a:avLst/>
              </a:prstGeom>
              <a:blipFill>
                <a:blip r:embed="rId5"/>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207A930-0496-0978-7AEA-1CDD3C0C7E45}"/>
                  </a:ext>
                </a:extLst>
              </p:cNvPr>
              <p:cNvSpPr txBox="1"/>
              <p:nvPr/>
            </p:nvSpPr>
            <p:spPr>
              <a:xfrm>
                <a:off x="1465440" y="3189380"/>
                <a:ext cx="3135580" cy="1084680"/>
              </a:xfrm>
              <a:prstGeom prst="rect">
                <a:avLst/>
              </a:prstGeom>
            </p:spPr>
            <p:txBody>
              <a:bodyPr/>
              <a:lstStyle/>
              <a:p>
                <a:pPr/>
                <a14:m>
                  <m:oMathPara xmlns:m="http://schemas.openxmlformats.org/officeDocument/2006/math">
                    <m:oMathParaPr>
                      <m:jc m:val="centerGroup"/>
                    </m:oMathParaPr>
                    <m:oMath xmlns:m="http://schemas.openxmlformats.org/officeDocument/2006/math">
                      <m:f>
                        <m:fPr>
                          <m:ctrlPr>
                            <a:rPr lang="ar-AE" sz="2800" i="1" smtClean="0">
                              <a:latin typeface="Cambria Math" panose="02040503050406030204" pitchFamily="18" charset="0"/>
                            </a:rPr>
                          </m:ctrlPr>
                        </m:fPr>
                        <m:num>
                          <m:r>
                            <m:rPr>
                              <m:nor/>
                            </m:rPr>
                            <a:rPr lang="en-US" sz="2800" b="1" dirty="0">
                              <a:solidFill>
                                <a:srgbClr val="A02B93"/>
                              </a:solidFill>
                            </a:rPr>
                            <m:t>TP</m:t>
                          </m:r>
                          <m:r>
                            <m:rPr>
                              <m:nor/>
                            </m:rPr>
                            <a:rPr lang="en-US" sz="2800" dirty="0">
                              <a:solidFill>
                                <a:srgbClr val="000000"/>
                              </a:solidFill>
                            </a:rPr>
                            <m:t> </m:t>
                          </m:r>
                        </m:num>
                        <m:den>
                          <m:r>
                            <m:rPr>
                              <m:nor/>
                            </m:rPr>
                            <a:rPr lang="en-US" sz="2800" b="1" dirty="0">
                              <a:solidFill>
                                <a:srgbClr val="A02B93"/>
                              </a:solidFill>
                            </a:rPr>
                            <m:t>TP</m:t>
                          </m:r>
                          <m:r>
                            <m:rPr>
                              <m:nor/>
                            </m:rPr>
                            <a:rPr lang="en-US" sz="2800" b="1" dirty="0">
                              <a:solidFill>
                                <a:schemeClr val="dk1"/>
                              </a:solidFill>
                            </a:rPr>
                            <m:t> + </m:t>
                          </m:r>
                          <m:r>
                            <m:rPr>
                              <m:nor/>
                            </m:rPr>
                            <a:rPr lang="en-US" sz="2800" b="1" dirty="0">
                              <a:solidFill>
                                <a:srgbClr val="0070C0"/>
                              </a:solidFill>
                            </a:rPr>
                            <m:t>FN</m:t>
                          </m:r>
                          <m:r>
                            <m:rPr>
                              <m:nor/>
                            </m:rPr>
                            <a:rPr lang="en-US" sz="2800" dirty="0">
                              <a:solidFill>
                                <a:srgbClr val="000000"/>
                              </a:solidFill>
                            </a:rPr>
                            <m:t> </m:t>
                          </m:r>
                        </m:den>
                      </m:f>
                    </m:oMath>
                  </m:oMathPara>
                </a14:m>
                <a:endParaRPr sz="2800" dirty="0"/>
              </a:p>
            </p:txBody>
          </p:sp>
        </mc:Choice>
        <mc:Fallback xmlns="">
          <p:sp>
            <p:nvSpPr>
              <p:cNvPr id="4" name="TextBox 3">
                <a:extLst>
                  <a:ext uri="{FF2B5EF4-FFF2-40B4-BE49-F238E27FC236}">
                    <a16:creationId xmlns:a16="http://schemas.microsoft.com/office/drawing/2014/main" id="{4207A930-0496-0978-7AEA-1CDD3C0C7E45}"/>
                  </a:ext>
                </a:extLst>
              </p:cNvPr>
              <p:cNvSpPr txBox="1">
                <a:spLocks noRot="1" noChangeAspect="1" noMove="1" noResize="1" noEditPoints="1" noAdjustHandles="1" noChangeArrowheads="1" noChangeShapeType="1" noTextEdit="1"/>
              </p:cNvSpPr>
              <p:nvPr/>
            </p:nvSpPr>
            <p:spPr>
              <a:xfrm>
                <a:off x="1465440" y="3189380"/>
                <a:ext cx="3135580" cy="1084680"/>
              </a:xfrm>
              <a:prstGeom prst="rect">
                <a:avLst/>
              </a:prstGeom>
              <a:blipFill>
                <a:blip r:embed="rId6"/>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30F91FC-B2F6-F919-3D4B-7F306A85937A}"/>
                  </a:ext>
                </a:extLst>
              </p:cNvPr>
              <p:cNvSpPr txBox="1"/>
              <p:nvPr/>
            </p:nvSpPr>
            <p:spPr>
              <a:xfrm>
                <a:off x="1465440" y="4544360"/>
                <a:ext cx="3135580" cy="1084680"/>
              </a:xfrm>
              <a:prstGeom prst="rect">
                <a:avLst/>
              </a:prstGeom>
            </p:spPr>
            <p:txBody>
              <a:bodyPr/>
              <a:lstStyle/>
              <a:p>
                <a:pPr/>
                <a14:m>
                  <m:oMathPara xmlns:m="http://schemas.openxmlformats.org/officeDocument/2006/math">
                    <m:oMathParaPr>
                      <m:jc m:val="centerGroup"/>
                    </m:oMathParaPr>
                    <m:oMath xmlns:m="http://schemas.openxmlformats.org/officeDocument/2006/math">
                      <m:f>
                        <m:fPr>
                          <m:ctrlPr>
                            <a:rPr lang="ar-AE" sz="2800" i="1" smtClean="0">
                              <a:latin typeface="Cambria Math" panose="02040503050406030204" pitchFamily="18" charset="0"/>
                            </a:rPr>
                          </m:ctrlPr>
                        </m:fPr>
                        <m:num>
                          <m:r>
                            <m:rPr>
                              <m:nor/>
                            </m:rPr>
                            <a:rPr lang="en-US" sz="2800" b="1" dirty="0">
                              <a:solidFill>
                                <a:srgbClr val="A02B93"/>
                              </a:solidFill>
                            </a:rPr>
                            <m:t>TP</m:t>
                          </m:r>
                          <m:r>
                            <m:rPr>
                              <m:nor/>
                            </m:rPr>
                            <a:rPr lang="en-US" sz="2800" b="1" dirty="0">
                              <a:solidFill>
                                <a:schemeClr val="dk1"/>
                              </a:solidFill>
                            </a:rPr>
                            <m:t> + </m:t>
                          </m:r>
                          <m:r>
                            <m:rPr>
                              <m:nor/>
                            </m:rPr>
                            <a:rPr lang="en-US" sz="2800" b="1" dirty="0">
                              <a:solidFill>
                                <a:srgbClr val="00B050"/>
                              </a:solidFill>
                            </a:rPr>
                            <m:t>TN</m:t>
                          </m:r>
                          <m:r>
                            <m:rPr>
                              <m:nor/>
                            </m:rPr>
                            <a:rPr lang="en-US" sz="2800" dirty="0">
                              <a:solidFill>
                                <a:srgbClr val="000000"/>
                              </a:solidFill>
                            </a:rPr>
                            <m:t> </m:t>
                          </m:r>
                        </m:num>
                        <m:den>
                          <m:r>
                            <m:rPr>
                              <m:nor/>
                            </m:rPr>
                            <a:rPr lang="en-US" sz="2800" b="1" dirty="0">
                              <a:solidFill>
                                <a:srgbClr val="A02B93"/>
                              </a:solidFill>
                            </a:rPr>
                            <m:t>TP</m:t>
                          </m:r>
                          <m:r>
                            <m:rPr>
                              <m:nor/>
                            </m:rPr>
                            <a:rPr lang="en-US" sz="2800" b="1" dirty="0">
                              <a:solidFill>
                                <a:schemeClr val="dk1"/>
                              </a:solidFill>
                            </a:rPr>
                            <m:t> + </m:t>
                          </m:r>
                          <m:r>
                            <m:rPr>
                              <m:nor/>
                            </m:rPr>
                            <a:rPr lang="en-US" sz="2800" b="1" dirty="0">
                              <a:solidFill>
                                <a:srgbClr val="00B050"/>
                              </a:solidFill>
                            </a:rPr>
                            <m:t>TN</m:t>
                          </m:r>
                          <m:r>
                            <m:rPr>
                              <m:nor/>
                            </m:rPr>
                            <a:rPr lang="en-US" sz="2800" b="1" dirty="0">
                              <a:solidFill>
                                <a:schemeClr val="dk1"/>
                              </a:solidFill>
                            </a:rPr>
                            <m:t> + </m:t>
                          </m:r>
                          <m:r>
                            <m:rPr>
                              <m:nor/>
                            </m:rPr>
                            <a:rPr lang="en-US" sz="2800" b="1" dirty="0">
                              <a:solidFill>
                                <a:srgbClr val="0070C0"/>
                              </a:solidFill>
                            </a:rPr>
                            <m:t>FN</m:t>
                          </m:r>
                          <m:r>
                            <m:rPr>
                              <m:nor/>
                            </m:rPr>
                            <a:rPr lang="en-US" sz="2800" b="1" dirty="0">
                              <a:solidFill>
                                <a:schemeClr val="dk1"/>
                              </a:solidFill>
                            </a:rPr>
                            <m:t> + </m:t>
                          </m:r>
                          <m:r>
                            <m:rPr>
                              <m:nor/>
                            </m:rPr>
                            <a:rPr lang="en-US" sz="2800" b="1" dirty="0">
                              <a:solidFill>
                                <a:srgbClr val="FF6600"/>
                              </a:solidFill>
                            </a:rPr>
                            <m:t>FP</m:t>
                          </m:r>
                          <m:r>
                            <m:rPr>
                              <m:nor/>
                            </m:rPr>
                            <a:rPr lang="en-US" sz="2800" dirty="0">
                              <a:solidFill>
                                <a:srgbClr val="000000"/>
                              </a:solidFill>
                            </a:rPr>
                            <m:t> </m:t>
                          </m:r>
                        </m:den>
                      </m:f>
                    </m:oMath>
                  </m:oMathPara>
                </a14:m>
                <a:endParaRPr sz="2800" dirty="0"/>
              </a:p>
            </p:txBody>
          </p:sp>
        </mc:Choice>
        <mc:Fallback xmlns="">
          <p:sp>
            <p:nvSpPr>
              <p:cNvPr id="5" name="TextBox 4">
                <a:extLst>
                  <a:ext uri="{FF2B5EF4-FFF2-40B4-BE49-F238E27FC236}">
                    <a16:creationId xmlns:a16="http://schemas.microsoft.com/office/drawing/2014/main" id="{730F91FC-B2F6-F919-3D4B-7F306A85937A}"/>
                  </a:ext>
                </a:extLst>
              </p:cNvPr>
              <p:cNvSpPr txBox="1">
                <a:spLocks noRot="1" noChangeAspect="1" noMove="1" noResize="1" noEditPoints="1" noAdjustHandles="1" noChangeArrowheads="1" noChangeShapeType="1" noTextEdit="1"/>
              </p:cNvSpPr>
              <p:nvPr/>
            </p:nvSpPr>
            <p:spPr>
              <a:xfrm>
                <a:off x="1465440" y="4544360"/>
                <a:ext cx="3135580" cy="1084680"/>
              </a:xfrm>
              <a:prstGeom prst="rect">
                <a:avLst/>
              </a:prstGeom>
              <a:blipFill>
                <a:blip r:embed="rId7"/>
                <a:stretch>
                  <a:fillRect/>
                </a:stretch>
              </a:blipFill>
            </p:spPr>
            <p:txBody>
              <a:bodyPr/>
              <a:lstStyle/>
              <a:p>
                <a:r>
                  <a:rPr lang="en-CA">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9">
                                            <p:txEl>
                                              <p:pRg st="0" end="0"/>
                                            </p:txEl>
                                          </p:spTgt>
                                        </p:tgtEl>
                                        <p:attrNameLst>
                                          <p:attrName>style.visibility</p:attrName>
                                        </p:attrNameLst>
                                      </p:cBhvr>
                                      <p:to>
                                        <p:strVal val="visible"/>
                                      </p:to>
                                    </p:set>
                                    <p:animEffect transition="in" filter="fade">
                                      <p:cBhvr>
                                        <p:cTn id="7" dur="500"/>
                                        <p:tgtEl>
                                          <p:spTgt spid="32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29">
                                            <p:txEl>
                                              <p:pRg st="3" end="3"/>
                                            </p:txEl>
                                          </p:spTgt>
                                        </p:tgtEl>
                                        <p:attrNameLst>
                                          <p:attrName>style.visibility</p:attrName>
                                        </p:attrNameLst>
                                      </p:cBhvr>
                                      <p:to>
                                        <p:strVal val="visible"/>
                                      </p:to>
                                    </p:set>
                                    <p:animEffect transition="in" filter="fade">
                                      <p:cBhvr>
                                        <p:cTn id="15" dur="500"/>
                                        <p:tgtEl>
                                          <p:spTgt spid="329">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29">
                                            <p:txEl>
                                              <p:pRg st="6" end="6"/>
                                            </p:txEl>
                                          </p:spTgt>
                                        </p:tgtEl>
                                        <p:attrNameLst>
                                          <p:attrName>style.visibility</p:attrName>
                                        </p:attrNameLst>
                                      </p:cBhvr>
                                      <p:to>
                                        <p:strVal val="visible"/>
                                      </p:to>
                                    </p:set>
                                    <p:animEffect transition="in" filter="fade">
                                      <p:cBhvr>
                                        <p:cTn id="23" dur="500"/>
                                        <p:tgtEl>
                                          <p:spTgt spid="329">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29">
                                            <p:txEl>
                                              <p:pRg st="9" end="9"/>
                                            </p:txEl>
                                          </p:spTgt>
                                        </p:tgtEl>
                                        <p:attrNameLst>
                                          <p:attrName>style.visibility</p:attrName>
                                        </p:attrNameLst>
                                      </p:cBhvr>
                                      <p:to>
                                        <p:strVal val="visible"/>
                                      </p:to>
                                    </p:set>
                                    <p:animEffect transition="in" filter="fade">
                                      <p:cBhvr>
                                        <p:cTn id="31" dur="500"/>
                                        <p:tgtEl>
                                          <p:spTgt spid="32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46242953-5D2C-3BF3-4042-DF4E0B854BB2}"/>
            </a:ext>
          </a:extLst>
        </p:cNvPr>
        <p:cNvGrpSpPr/>
        <p:nvPr/>
      </p:nvGrpSpPr>
      <p:grpSpPr>
        <a:xfrm>
          <a:off x="0" y="0"/>
          <a:ext cx="0" cy="0"/>
          <a:chOff x="0" y="0"/>
          <a:chExt cx="0" cy="0"/>
        </a:xfrm>
      </p:grpSpPr>
      <p:sp>
        <p:nvSpPr>
          <p:cNvPr id="335" name="TextBox 45">
            <a:extLst>
              <a:ext uri="{FF2B5EF4-FFF2-40B4-BE49-F238E27FC236}">
                <a16:creationId xmlns:a16="http://schemas.microsoft.com/office/drawing/2014/main" id="{D8ED9611-34FA-C0CA-9332-82EB5FCD8A61}"/>
              </a:ext>
            </a:extLst>
          </p:cNvPr>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336" name="PlaceHolder 1">
            <a:extLst>
              <a:ext uri="{FF2B5EF4-FFF2-40B4-BE49-F238E27FC236}">
                <a16:creationId xmlns:a16="http://schemas.microsoft.com/office/drawing/2014/main" id="{6A476324-07D2-F112-5A47-A625B4DD86E5}"/>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Metric Results</a:t>
            </a:r>
            <a:endParaRPr lang="en-US" sz="4400" b="0" u="none" strike="noStrike">
              <a:solidFill>
                <a:srgbClr val="000000"/>
              </a:solidFill>
              <a:effectLst/>
              <a:uFillTx/>
              <a:latin typeface="+mn-lt"/>
            </a:endParaRPr>
          </a:p>
        </p:txBody>
      </p:sp>
      <p:pic>
        <p:nvPicPr>
          <p:cNvPr id="337" name="Picture 69" descr="Logos | Branding | The University of Winnipeg">
            <a:extLst>
              <a:ext uri="{FF2B5EF4-FFF2-40B4-BE49-F238E27FC236}">
                <a16:creationId xmlns:a16="http://schemas.microsoft.com/office/drawing/2014/main" id="{D4B1619E-0AED-1511-99CE-D124590AD5BB}"/>
              </a:ext>
            </a:extLst>
          </p:cNvPr>
          <p:cNvPicPr/>
          <p:nvPr/>
        </p:nvPicPr>
        <p:blipFill>
          <a:blip r:embed="rId3"/>
          <a:stretch/>
        </p:blipFill>
        <p:spPr>
          <a:xfrm>
            <a:off x="91080" y="6452640"/>
            <a:ext cx="978120" cy="313920"/>
          </a:xfrm>
          <a:prstGeom prst="rect">
            <a:avLst/>
          </a:prstGeom>
          <a:noFill/>
          <a:ln w="0">
            <a:noFill/>
          </a:ln>
        </p:spPr>
      </p:pic>
      <p:sp>
        <p:nvSpPr>
          <p:cNvPr id="338" name="Slide Number Placeholder 27">
            <a:extLst>
              <a:ext uri="{FF2B5EF4-FFF2-40B4-BE49-F238E27FC236}">
                <a16:creationId xmlns:a16="http://schemas.microsoft.com/office/drawing/2014/main" id="{751DE448-E97F-637A-63F5-1422AE6FB377}"/>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13</a:t>
            </a:r>
            <a:endParaRPr lang="en-US" sz="1500" b="0" u="none" strike="noStrike" dirty="0">
              <a:solidFill>
                <a:srgbClr val="000000"/>
              </a:solidFill>
              <a:effectLst/>
              <a:uFillTx/>
            </a:endParaRPr>
          </a:p>
        </p:txBody>
      </p:sp>
      <p:cxnSp>
        <p:nvCxnSpPr>
          <p:cNvPr id="339" name="Straight Connector 30">
            <a:extLst>
              <a:ext uri="{FF2B5EF4-FFF2-40B4-BE49-F238E27FC236}">
                <a16:creationId xmlns:a16="http://schemas.microsoft.com/office/drawing/2014/main" id="{EBF3F5F5-6117-13BB-F201-D50EB8164183}"/>
              </a:ext>
            </a:extLst>
          </p:cNvPr>
          <p:cNvCxnSpPr/>
          <p:nvPr/>
        </p:nvCxnSpPr>
        <p:spPr>
          <a:xfrm>
            <a:off x="90720" y="6312240"/>
            <a:ext cx="2037960" cy="2880"/>
          </a:xfrm>
          <a:prstGeom prst="straightConnector1">
            <a:avLst/>
          </a:prstGeom>
          <a:ln w="95250">
            <a:solidFill>
              <a:srgbClr val="FFC000"/>
            </a:solidFill>
            <a:round/>
          </a:ln>
        </p:spPr>
      </p:cxnSp>
      <p:graphicFrame>
        <p:nvGraphicFramePr>
          <p:cNvPr id="2" name="Table 1">
            <a:extLst>
              <a:ext uri="{FF2B5EF4-FFF2-40B4-BE49-F238E27FC236}">
                <a16:creationId xmlns:a16="http://schemas.microsoft.com/office/drawing/2014/main" id="{DA55A6E3-D150-F467-54E6-18AB3BBA7968}"/>
              </a:ext>
            </a:extLst>
          </p:cNvPr>
          <p:cNvGraphicFramePr>
            <a:graphicFrameLocks noGrp="1"/>
          </p:cNvGraphicFramePr>
          <p:nvPr>
            <p:extLst>
              <p:ext uri="{D42A27DB-BD31-4B8C-83A1-F6EECF244321}">
                <p14:modId xmlns:p14="http://schemas.microsoft.com/office/powerpoint/2010/main" val="1350479354"/>
              </p:ext>
            </p:extLst>
          </p:nvPr>
        </p:nvGraphicFramePr>
        <p:xfrm>
          <a:off x="66540" y="882221"/>
          <a:ext cx="12058920" cy="2529840"/>
        </p:xfrm>
        <a:graphic>
          <a:graphicData uri="http://schemas.openxmlformats.org/drawingml/2006/table">
            <a:tbl>
              <a:tblPr firstRow="1" bandRow="1">
                <a:tableStyleId>{5C22544A-7EE6-4342-B048-85BDC9FD1C3A}</a:tableStyleId>
              </a:tblPr>
              <a:tblGrid>
                <a:gridCol w="1677120">
                  <a:extLst>
                    <a:ext uri="{9D8B030D-6E8A-4147-A177-3AD203B41FA5}">
                      <a16:colId xmlns:a16="http://schemas.microsoft.com/office/drawing/2014/main" val="989215827"/>
                    </a:ext>
                  </a:extLst>
                </a:gridCol>
                <a:gridCol w="2428240">
                  <a:extLst>
                    <a:ext uri="{9D8B030D-6E8A-4147-A177-3AD203B41FA5}">
                      <a16:colId xmlns:a16="http://schemas.microsoft.com/office/drawing/2014/main" val="275662144"/>
                    </a:ext>
                  </a:extLst>
                </a:gridCol>
                <a:gridCol w="2621280">
                  <a:extLst>
                    <a:ext uri="{9D8B030D-6E8A-4147-A177-3AD203B41FA5}">
                      <a16:colId xmlns:a16="http://schemas.microsoft.com/office/drawing/2014/main" val="2514665947"/>
                    </a:ext>
                  </a:extLst>
                </a:gridCol>
                <a:gridCol w="3259248">
                  <a:extLst>
                    <a:ext uri="{9D8B030D-6E8A-4147-A177-3AD203B41FA5}">
                      <a16:colId xmlns:a16="http://schemas.microsoft.com/office/drawing/2014/main" val="3456931823"/>
                    </a:ext>
                  </a:extLst>
                </a:gridCol>
                <a:gridCol w="2073032">
                  <a:extLst>
                    <a:ext uri="{9D8B030D-6E8A-4147-A177-3AD203B41FA5}">
                      <a16:colId xmlns:a16="http://schemas.microsoft.com/office/drawing/2014/main" val="2652199459"/>
                    </a:ext>
                  </a:extLst>
                </a:gridCol>
              </a:tblGrid>
              <a:tr h="370840">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1" u="none" strike="noStrike" dirty="0">
                          <a:solidFill>
                            <a:schemeClr val="bg1"/>
                          </a:solidFill>
                          <a:effectLst/>
                          <a:uFillTx/>
                          <a:latin typeface="+mn-lt"/>
                        </a:rPr>
                        <a:t>EM Model</a:t>
                      </a:r>
                      <a:endParaRPr lang="en-US" sz="2600" b="1" u="none" strike="noStrike" dirty="0">
                        <a:solidFill>
                          <a:schemeClr val="bg1"/>
                        </a:solidFill>
                        <a:effectLst/>
                        <a:uFillTx/>
                        <a:latin typeface="Aria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3726100423"/>
                  </a:ext>
                </a:extLst>
              </a:tr>
              <a:tr h="370840">
                <a:tc>
                  <a:txBody>
                    <a:bodyPr/>
                    <a:lstStyle/>
                    <a:p>
                      <a:pPr algn="ctr"/>
                      <a:r>
                        <a:rPr lang="en-CA" sz="2200" u="sng" dirty="0"/>
                        <a:t>Metrics</a:t>
                      </a:r>
                    </a:p>
                  </a:txBody>
                  <a:tcPr anchor="ctr">
                    <a:lnT w="38100" cmpd="sng">
                      <a:noFill/>
                    </a:lnT>
                  </a:tcPr>
                </a:tc>
                <a:tc>
                  <a:txBody>
                    <a:bodyPr/>
                    <a:lstStyle/>
                    <a:p>
                      <a:pPr algn="ctr"/>
                      <a:r>
                        <a:rPr lang="en-CA" sz="2200" u="sng" dirty="0"/>
                        <a:t>Intra-Axonal Space</a:t>
                      </a:r>
                    </a:p>
                  </a:txBody>
                  <a:tcPr anchor="ctr">
                    <a:lnT w="38100" cmpd="sng">
                      <a:noFill/>
                    </a:lnT>
                  </a:tcPr>
                </a:tc>
                <a:tc>
                  <a:txBody>
                    <a:bodyPr/>
                    <a:lstStyle/>
                    <a:p>
                      <a:pPr algn="ctr"/>
                      <a:r>
                        <a:rPr lang="en-CA" sz="2200" u="sng" dirty="0"/>
                        <a:t>Myelin</a:t>
                      </a:r>
                    </a:p>
                  </a:txBody>
                  <a:tcPr anchor="ctr">
                    <a:lnT w="38100" cmpd="sng">
                      <a:noFill/>
                    </a:lnT>
                  </a:tcPr>
                </a:tc>
                <a:tc>
                  <a:txBody>
                    <a:bodyPr/>
                    <a:lstStyle/>
                    <a:p>
                      <a:pPr algn="ctr"/>
                      <a:r>
                        <a:rPr lang="en-CA" sz="2200" u="sng" dirty="0"/>
                        <a:t>Intra-Axonal Space &amp; Myelin</a:t>
                      </a:r>
                    </a:p>
                  </a:txBody>
                  <a:tcPr anchor="ctr">
                    <a:lnT w="38100" cmpd="sng">
                      <a:noFill/>
                    </a:lnT>
                  </a:tcPr>
                </a:tc>
                <a:tc>
                  <a:txBody>
                    <a:bodyPr/>
                    <a:lstStyle/>
                    <a:p>
                      <a:pPr algn="ctr"/>
                      <a:r>
                        <a:rPr lang="en-CA" sz="2200" u="sng" dirty="0"/>
                        <a:t>Other Cells</a:t>
                      </a:r>
                    </a:p>
                  </a:txBody>
                  <a:tcPr anchor="ctr">
                    <a:lnT w="38100" cmpd="sng">
                      <a:noFill/>
                    </a:lnT>
                  </a:tcPr>
                </a:tc>
                <a:extLst>
                  <a:ext uri="{0D108BD9-81ED-4DB2-BD59-A6C34878D82A}">
                    <a16:rowId xmlns:a16="http://schemas.microsoft.com/office/drawing/2014/main" val="3717572390"/>
                  </a:ext>
                </a:extLst>
              </a:tr>
              <a:tr h="370840">
                <a:tc>
                  <a:txBody>
                    <a:bodyPr/>
                    <a:lstStyle/>
                    <a:p>
                      <a:pPr algn="ctr"/>
                      <a:r>
                        <a:rPr lang="en-CA" sz="2200" dirty="0"/>
                        <a:t>DSC</a:t>
                      </a:r>
                    </a:p>
                  </a:txBody>
                  <a:tcPr anchor="ctr"/>
                </a:tc>
                <a:tc>
                  <a:txBody>
                    <a:bodyPr/>
                    <a:lstStyle/>
                    <a:p>
                      <a:pPr algn="ctr"/>
                      <a:r>
                        <a:rPr lang="en-CA" sz="2200" dirty="0"/>
                        <a:t>0.06 ± 0.02</a:t>
                      </a:r>
                    </a:p>
                  </a:txBody>
                  <a:tcPr anchor="ctr"/>
                </a:tc>
                <a:tc>
                  <a:txBody>
                    <a:bodyPr/>
                    <a:lstStyle/>
                    <a:p>
                      <a:pPr algn="ctr"/>
                      <a:r>
                        <a:rPr lang="en-CA" sz="2200" dirty="0"/>
                        <a:t>0.0002 ± 0.0003</a:t>
                      </a:r>
                    </a:p>
                  </a:txBody>
                  <a:tcPr anchor="ctr"/>
                </a:tc>
                <a:tc>
                  <a:txBody>
                    <a:bodyPr/>
                    <a:lstStyle/>
                    <a:p>
                      <a:pPr algn="ctr"/>
                      <a:r>
                        <a:rPr lang="en-CA" sz="2200" dirty="0"/>
                        <a:t>0.04 ± 0.01</a:t>
                      </a:r>
                    </a:p>
                  </a:txBody>
                  <a:tcPr anchor="ctr"/>
                </a:tc>
                <a:tc>
                  <a:txBody>
                    <a:bodyPr/>
                    <a:lstStyle/>
                    <a:p>
                      <a:pPr algn="ctr"/>
                      <a:r>
                        <a:rPr lang="en-CA" sz="2200" dirty="0"/>
                        <a:t>0.05 ± 0.05</a:t>
                      </a:r>
                    </a:p>
                  </a:txBody>
                  <a:tcPr anchor="ctr"/>
                </a:tc>
                <a:extLst>
                  <a:ext uri="{0D108BD9-81ED-4DB2-BD59-A6C34878D82A}">
                    <a16:rowId xmlns:a16="http://schemas.microsoft.com/office/drawing/2014/main" val="3324727555"/>
                  </a:ext>
                </a:extLst>
              </a:tr>
              <a:tr h="370840">
                <a:tc>
                  <a:txBody>
                    <a:bodyPr/>
                    <a:lstStyle/>
                    <a:p>
                      <a:pPr algn="ctr"/>
                      <a:r>
                        <a:rPr lang="en-CA" sz="2200" dirty="0"/>
                        <a:t>Precision</a:t>
                      </a:r>
                    </a:p>
                  </a:txBody>
                  <a:tcPr anchor="ctr">
                    <a:solidFill>
                      <a:srgbClr val="E7EAED"/>
                    </a:solidFill>
                  </a:tcPr>
                </a:tc>
                <a:tc>
                  <a:txBody>
                    <a:bodyPr/>
                    <a:lstStyle/>
                    <a:p>
                      <a:pPr algn="ctr"/>
                      <a:r>
                        <a:rPr lang="en-CA" sz="2200" dirty="0"/>
                        <a:t>0.9 ± 0.1</a:t>
                      </a:r>
                    </a:p>
                  </a:txBody>
                  <a:tcPr anchor="ctr">
                    <a:solidFill>
                      <a:srgbClr val="E7EAED"/>
                    </a:solidFill>
                  </a:tcPr>
                </a:tc>
                <a:tc>
                  <a:txBody>
                    <a:bodyPr/>
                    <a:lstStyle/>
                    <a:p>
                      <a:pPr algn="ctr"/>
                      <a:r>
                        <a:rPr lang="en-CA" sz="2200" dirty="0"/>
                        <a:t>0.002 ± 0.002</a:t>
                      </a:r>
                    </a:p>
                  </a:txBody>
                  <a:tcPr anchor="ctr">
                    <a:solidFill>
                      <a:srgbClr val="E7EAED"/>
                    </a:solidFill>
                  </a:tcPr>
                </a:tc>
                <a:tc>
                  <a:txBody>
                    <a:bodyPr/>
                    <a:lstStyle/>
                    <a:p>
                      <a:pPr algn="ctr"/>
                      <a:r>
                        <a:rPr lang="en-CA" sz="2200" dirty="0"/>
                        <a:t>0.9 ± 0.1</a:t>
                      </a:r>
                    </a:p>
                  </a:txBody>
                  <a:tcPr anchor="ctr">
                    <a:solidFill>
                      <a:srgbClr val="E7EAED"/>
                    </a:solidFill>
                  </a:tcPr>
                </a:tc>
                <a:tc>
                  <a:txBody>
                    <a:bodyPr/>
                    <a:lstStyle/>
                    <a:p>
                      <a:pPr algn="ctr"/>
                      <a:r>
                        <a:rPr lang="en-CA" sz="2200" dirty="0"/>
                        <a:t>0.1 ± 0.1</a:t>
                      </a:r>
                    </a:p>
                  </a:txBody>
                  <a:tcPr anchor="ctr">
                    <a:solidFill>
                      <a:srgbClr val="E7EAED"/>
                    </a:solidFill>
                  </a:tcPr>
                </a:tc>
                <a:extLst>
                  <a:ext uri="{0D108BD9-81ED-4DB2-BD59-A6C34878D82A}">
                    <a16:rowId xmlns:a16="http://schemas.microsoft.com/office/drawing/2014/main" val="2923255156"/>
                  </a:ext>
                </a:extLst>
              </a:tr>
              <a:tr h="370840">
                <a:tc>
                  <a:txBody>
                    <a:bodyPr/>
                    <a:lstStyle/>
                    <a:p>
                      <a:pPr algn="ctr"/>
                      <a:r>
                        <a:rPr lang="en-CA" sz="2200" dirty="0"/>
                        <a:t>Accuracy</a:t>
                      </a:r>
                    </a:p>
                  </a:txBody>
                  <a:tcPr anchor="ctr"/>
                </a:tc>
                <a:tc>
                  <a:txBody>
                    <a:bodyPr/>
                    <a:lstStyle/>
                    <a:p>
                      <a:pPr algn="ctr"/>
                      <a:r>
                        <a:rPr lang="en-CA" sz="2200" dirty="0"/>
                        <a:t>0.51 ± 0.03</a:t>
                      </a:r>
                    </a:p>
                  </a:txBody>
                  <a:tcPr anchor="ctr"/>
                </a:tc>
                <a:tc>
                  <a:txBody>
                    <a:bodyPr/>
                    <a:lstStyle/>
                    <a:p>
                      <a:pPr algn="ctr"/>
                      <a:r>
                        <a:rPr lang="en-CA" sz="2200" dirty="0"/>
                        <a:t>0.67 ± 0.03</a:t>
                      </a:r>
                    </a:p>
                  </a:txBody>
                  <a:tcPr anchor="ctr"/>
                </a:tc>
                <a:tc>
                  <a:txBody>
                    <a:bodyPr/>
                    <a:lstStyle/>
                    <a:p>
                      <a:pPr algn="ctr"/>
                      <a:r>
                        <a:rPr lang="en-CA" sz="2200" dirty="0"/>
                        <a:t>0.19 ± 0.05</a:t>
                      </a:r>
                    </a:p>
                  </a:txBody>
                  <a:tcPr anchor="ctr"/>
                </a:tc>
                <a:tc>
                  <a:txBody>
                    <a:bodyPr/>
                    <a:lstStyle/>
                    <a:p>
                      <a:pPr algn="ctr"/>
                      <a:r>
                        <a:rPr lang="en-CA" sz="2200" dirty="0"/>
                        <a:t>0.91 ± 0.03</a:t>
                      </a:r>
                    </a:p>
                  </a:txBody>
                  <a:tcPr anchor="ctr"/>
                </a:tc>
                <a:extLst>
                  <a:ext uri="{0D108BD9-81ED-4DB2-BD59-A6C34878D82A}">
                    <a16:rowId xmlns:a16="http://schemas.microsoft.com/office/drawing/2014/main" val="3466943600"/>
                  </a:ext>
                </a:extLst>
              </a:tr>
            </a:tbl>
          </a:graphicData>
        </a:graphic>
      </p:graphicFrame>
      <p:graphicFrame>
        <p:nvGraphicFramePr>
          <p:cNvPr id="3" name="Table 2">
            <a:extLst>
              <a:ext uri="{FF2B5EF4-FFF2-40B4-BE49-F238E27FC236}">
                <a16:creationId xmlns:a16="http://schemas.microsoft.com/office/drawing/2014/main" id="{B43A33D1-EEF2-68C5-ED9C-1781F412E60B}"/>
              </a:ext>
            </a:extLst>
          </p:cNvPr>
          <p:cNvGraphicFramePr>
            <a:graphicFrameLocks noGrp="1"/>
          </p:cNvGraphicFramePr>
          <p:nvPr>
            <p:extLst>
              <p:ext uri="{D42A27DB-BD31-4B8C-83A1-F6EECF244321}">
                <p14:modId xmlns:p14="http://schemas.microsoft.com/office/powerpoint/2010/main" val="1120291974"/>
              </p:ext>
            </p:extLst>
          </p:nvPr>
        </p:nvGraphicFramePr>
        <p:xfrm>
          <a:off x="66540" y="3686381"/>
          <a:ext cx="12058920" cy="2529840"/>
        </p:xfrm>
        <a:graphic>
          <a:graphicData uri="http://schemas.openxmlformats.org/drawingml/2006/table">
            <a:tbl>
              <a:tblPr firstRow="1" bandRow="1">
                <a:tableStyleId>{5C22544A-7EE6-4342-B048-85BDC9FD1C3A}</a:tableStyleId>
              </a:tblPr>
              <a:tblGrid>
                <a:gridCol w="1677120">
                  <a:extLst>
                    <a:ext uri="{9D8B030D-6E8A-4147-A177-3AD203B41FA5}">
                      <a16:colId xmlns:a16="http://schemas.microsoft.com/office/drawing/2014/main" val="989215827"/>
                    </a:ext>
                  </a:extLst>
                </a:gridCol>
                <a:gridCol w="2428240">
                  <a:extLst>
                    <a:ext uri="{9D8B030D-6E8A-4147-A177-3AD203B41FA5}">
                      <a16:colId xmlns:a16="http://schemas.microsoft.com/office/drawing/2014/main" val="275662144"/>
                    </a:ext>
                  </a:extLst>
                </a:gridCol>
                <a:gridCol w="2621280">
                  <a:extLst>
                    <a:ext uri="{9D8B030D-6E8A-4147-A177-3AD203B41FA5}">
                      <a16:colId xmlns:a16="http://schemas.microsoft.com/office/drawing/2014/main" val="2514665947"/>
                    </a:ext>
                  </a:extLst>
                </a:gridCol>
                <a:gridCol w="3259248">
                  <a:extLst>
                    <a:ext uri="{9D8B030D-6E8A-4147-A177-3AD203B41FA5}">
                      <a16:colId xmlns:a16="http://schemas.microsoft.com/office/drawing/2014/main" val="3456931823"/>
                    </a:ext>
                  </a:extLst>
                </a:gridCol>
                <a:gridCol w="2073032">
                  <a:extLst>
                    <a:ext uri="{9D8B030D-6E8A-4147-A177-3AD203B41FA5}">
                      <a16:colId xmlns:a16="http://schemas.microsoft.com/office/drawing/2014/main" val="2652199459"/>
                    </a:ext>
                  </a:extLst>
                </a:gridCol>
              </a:tblGrid>
              <a:tr h="370840">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1" u="none" strike="noStrike" dirty="0">
                          <a:solidFill>
                            <a:schemeClr val="bg1"/>
                          </a:solidFill>
                          <a:effectLst/>
                          <a:uFillTx/>
                          <a:latin typeface="+mn-lt"/>
                        </a:rPr>
                        <a:t>LM Model</a:t>
                      </a:r>
                      <a:endParaRPr lang="en-US" sz="2600" b="1" u="none" strike="noStrike" dirty="0">
                        <a:solidFill>
                          <a:schemeClr val="bg1"/>
                        </a:solidFill>
                        <a:effectLst/>
                        <a:uFillTx/>
                        <a:latin typeface="Aria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3726100423"/>
                  </a:ext>
                </a:extLst>
              </a:tr>
              <a:tr h="370840">
                <a:tc>
                  <a:txBody>
                    <a:bodyPr/>
                    <a:lstStyle/>
                    <a:p>
                      <a:pPr algn="ctr"/>
                      <a:r>
                        <a:rPr lang="en-CA" sz="2200" u="sng" dirty="0"/>
                        <a:t>Metrics</a:t>
                      </a:r>
                    </a:p>
                  </a:txBody>
                  <a:tcPr anchor="ctr">
                    <a:lnT w="38100" cmpd="sng">
                      <a:noFill/>
                    </a:lnT>
                  </a:tcPr>
                </a:tc>
                <a:tc>
                  <a:txBody>
                    <a:bodyPr/>
                    <a:lstStyle/>
                    <a:p>
                      <a:pPr algn="ctr"/>
                      <a:r>
                        <a:rPr lang="en-CA" sz="2200" u="sng" dirty="0"/>
                        <a:t>Intra-Axonal Space</a:t>
                      </a:r>
                    </a:p>
                  </a:txBody>
                  <a:tcPr anchor="ctr">
                    <a:lnT w="38100" cmpd="sng">
                      <a:noFill/>
                    </a:lnT>
                  </a:tcPr>
                </a:tc>
                <a:tc>
                  <a:txBody>
                    <a:bodyPr/>
                    <a:lstStyle/>
                    <a:p>
                      <a:pPr algn="ctr"/>
                      <a:r>
                        <a:rPr lang="en-CA" sz="2200" u="sng" dirty="0"/>
                        <a:t>Myelin</a:t>
                      </a:r>
                    </a:p>
                  </a:txBody>
                  <a:tcPr anchor="ctr">
                    <a:lnT w="38100" cmpd="sng">
                      <a:noFill/>
                    </a:lnT>
                  </a:tcPr>
                </a:tc>
                <a:tc>
                  <a:txBody>
                    <a:bodyPr/>
                    <a:lstStyle/>
                    <a:p>
                      <a:pPr algn="ctr"/>
                      <a:r>
                        <a:rPr lang="en-CA" sz="2200" u="sng" dirty="0"/>
                        <a:t>Intra-Axonal Space &amp; Myelin</a:t>
                      </a:r>
                    </a:p>
                  </a:txBody>
                  <a:tcPr anchor="ctr">
                    <a:lnT w="38100" cmpd="sng">
                      <a:noFill/>
                    </a:lnT>
                  </a:tcPr>
                </a:tc>
                <a:tc>
                  <a:txBody>
                    <a:bodyPr/>
                    <a:lstStyle/>
                    <a:p>
                      <a:pPr algn="ctr"/>
                      <a:r>
                        <a:rPr lang="en-CA" sz="2200" u="sng" dirty="0"/>
                        <a:t>Other Cells</a:t>
                      </a:r>
                    </a:p>
                  </a:txBody>
                  <a:tcPr anchor="ctr">
                    <a:lnT w="38100" cmpd="sng">
                      <a:noFill/>
                    </a:lnT>
                  </a:tcPr>
                </a:tc>
                <a:extLst>
                  <a:ext uri="{0D108BD9-81ED-4DB2-BD59-A6C34878D82A}">
                    <a16:rowId xmlns:a16="http://schemas.microsoft.com/office/drawing/2014/main" val="3717572390"/>
                  </a:ext>
                </a:extLst>
              </a:tr>
              <a:tr h="370840">
                <a:tc>
                  <a:txBody>
                    <a:bodyPr/>
                    <a:lstStyle/>
                    <a:p>
                      <a:pPr algn="ctr"/>
                      <a:r>
                        <a:rPr lang="en-CA" sz="2200" dirty="0"/>
                        <a:t>DSC</a:t>
                      </a:r>
                    </a:p>
                  </a:txBody>
                  <a:tcPr anchor="ctr"/>
                </a:tc>
                <a:tc>
                  <a:txBody>
                    <a:bodyPr/>
                    <a:lstStyle/>
                    <a:p>
                      <a:pPr algn="ctr"/>
                      <a:r>
                        <a:rPr lang="en-CA" sz="2200" dirty="0"/>
                        <a:t>0.77 ± 0.03</a:t>
                      </a:r>
                    </a:p>
                  </a:txBody>
                  <a:tcPr anchor="ctr"/>
                </a:tc>
                <a:tc>
                  <a:txBody>
                    <a:bodyPr/>
                    <a:lstStyle/>
                    <a:p>
                      <a:pPr algn="ctr"/>
                      <a:r>
                        <a:rPr lang="en-CA" sz="2200" dirty="0"/>
                        <a:t>0.42 ± 0.02</a:t>
                      </a:r>
                    </a:p>
                  </a:txBody>
                  <a:tcPr anchor="ctr"/>
                </a:tc>
                <a:tc>
                  <a:txBody>
                    <a:bodyPr/>
                    <a:lstStyle/>
                    <a:p>
                      <a:pPr algn="ctr"/>
                      <a:r>
                        <a:rPr lang="en-CA" sz="2200" dirty="0"/>
                        <a:t>0.91 ± 0.02</a:t>
                      </a:r>
                    </a:p>
                  </a:txBody>
                  <a:tcPr anchor="ctr"/>
                </a:tc>
                <a:tc>
                  <a:txBody>
                    <a:bodyPr/>
                    <a:lstStyle/>
                    <a:p>
                      <a:pPr algn="ctr"/>
                      <a:r>
                        <a:rPr lang="en-CA" sz="2200" dirty="0"/>
                        <a:t>0.05 ± 0.03</a:t>
                      </a:r>
                    </a:p>
                  </a:txBody>
                  <a:tcPr anchor="ctr"/>
                </a:tc>
                <a:extLst>
                  <a:ext uri="{0D108BD9-81ED-4DB2-BD59-A6C34878D82A}">
                    <a16:rowId xmlns:a16="http://schemas.microsoft.com/office/drawing/2014/main" val="3324727555"/>
                  </a:ext>
                </a:extLst>
              </a:tr>
              <a:tr h="370840">
                <a:tc>
                  <a:txBody>
                    <a:bodyPr/>
                    <a:lstStyle/>
                    <a:p>
                      <a:pPr algn="ctr"/>
                      <a:r>
                        <a:rPr lang="en-CA" sz="2200" dirty="0"/>
                        <a:t>Precision</a:t>
                      </a:r>
                    </a:p>
                  </a:txBody>
                  <a:tcPr anchor="ctr">
                    <a:solidFill>
                      <a:srgbClr val="E7EAED"/>
                    </a:solidFill>
                  </a:tcPr>
                </a:tc>
                <a:tc>
                  <a:txBody>
                    <a:bodyPr/>
                    <a:lstStyle/>
                    <a:p>
                      <a:pPr algn="ctr"/>
                      <a:r>
                        <a:rPr lang="en-CA" sz="2200" dirty="0"/>
                        <a:t>0.63 ± 0.04</a:t>
                      </a:r>
                    </a:p>
                  </a:txBody>
                  <a:tcPr anchor="ctr">
                    <a:solidFill>
                      <a:srgbClr val="E7EAED"/>
                    </a:solidFill>
                  </a:tcPr>
                </a:tc>
                <a:tc>
                  <a:txBody>
                    <a:bodyPr/>
                    <a:lstStyle/>
                    <a:p>
                      <a:pPr algn="ctr"/>
                      <a:r>
                        <a:rPr lang="en-CA" sz="2200" dirty="0"/>
                        <a:t>0.29 ± 0.02</a:t>
                      </a:r>
                    </a:p>
                  </a:txBody>
                  <a:tcPr anchor="ctr">
                    <a:solidFill>
                      <a:srgbClr val="E7EAED"/>
                    </a:solidFill>
                  </a:tcPr>
                </a:tc>
                <a:tc>
                  <a:txBody>
                    <a:bodyPr/>
                    <a:lstStyle/>
                    <a:p>
                      <a:pPr algn="ctr"/>
                      <a:r>
                        <a:rPr lang="en-CA" sz="2200" dirty="0"/>
                        <a:t>0.93 ± 0.05</a:t>
                      </a:r>
                    </a:p>
                  </a:txBody>
                  <a:tcPr anchor="ctr">
                    <a:solidFill>
                      <a:srgbClr val="E7EAED"/>
                    </a:solidFill>
                  </a:tcPr>
                </a:tc>
                <a:tc>
                  <a:txBody>
                    <a:bodyPr/>
                    <a:lstStyle/>
                    <a:p>
                      <a:pPr algn="ctr"/>
                      <a:r>
                        <a:rPr lang="en-CA" sz="2200" dirty="0"/>
                        <a:t>0.02 ± 0.02</a:t>
                      </a:r>
                    </a:p>
                  </a:txBody>
                  <a:tcPr anchor="ctr">
                    <a:solidFill>
                      <a:srgbClr val="E7EAED"/>
                    </a:solidFill>
                  </a:tcPr>
                </a:tc>
                <a:extLst>
                  <a:ext uri="{0D108BD9-81ED-4DB2-BD59-A6C34878D82A}">
                    <a16:rowId xmlns:a16="http://schemas.microsoft.com/office/drawing/2014/main" val="2923255156"/>
                  </a:ext>
                </a:extLst>
              </a:tr>
              <a:tr h="370840">
                <a:tc>
                  <a:txBody>
                    <a:bodyPr/>
                    <a:lstStyle/>
                    <a:p>
                      <a:pPr algn="ctr"/>
                      <a:r>
                        <a:rPr lang="en-CA" sz="2200" dirty="0"/>
                        <a:t>Accuracy</a:t>
                      </a:r>
                    </a:p>
                  </a:txBody>
                  <a:tcPr anchor="ctr"/>
                </a:tc>
                <a:tc>
                  <a:txBody>
                    <a:bodyPr/>
                    <a:lstStyle/>
                    <a:p>
                      <a:pPr algn="ctr"/>
                      <a:r>
                        <a:rPr lang="en-CA" sz="2200" dirty="0"/>
                        <a:t>0.70 ± 0.03</a:t>
                      </a:r>
                    </a:p>
                  </a:txBody>
                  <a:tcPr anchor="ctr"/>
                </a:tc>
                <a:tc>
                  <a:txBody>
                    <a:bodyPr/>
                    <a:lstStyle/>
                    <a:p>
                      <a:pPr algn="ctr"/>
                      <a:r>
                        <a:rPr lang="en-CA" sz="2200" dirty="0"/>
                        <a:t>0.36 ± 0.03</a:t>
                      </a:r>
                    </a:p>
                  </a:txBody>
                  <a:tcPr anchor="ctr"/>
                </a:tc>
                <a:tc>
                  <a:txBody>
                    <a:bodyPr/>
                    <a:lstStyle/>
                    <a:p>
                      <a:pPr algn="ctr"/>
                      <a:r>
                        <a:rPr lang="en-CA" sz="2200" dirty="0"/>
                        <a:t>0.85 ± 0.03</a:t>
                      </a:r>
                    </a:p>
                  </a:txBody>
                  <a:tcPr anchor="ctr"/>
                </a:tc>
                <a:tc>
                  <a:txBody>
                    <a:bodyPr/>
                    <a:lstStyle/>
                    <a:p>
                      <a:pPr algn="ctr"/>
                      <a:r>
                        <a:rPr lang="en-CA" sz="2200" dirty="0"/>
                        <a:t>0.17 ± 0.02</a:t>
                      </a:r>
                    </a:p>
                  </a:txBody>
                  <a:tcPr anchor="ctr"/>
                </a:tc>
                <a:extLst>
                  <a:ext uri="{0D108BD9-81ED-4DB2-BD59-A6C34878D82A}">
                    <a16:rowId xmlns:a16="http://schemas.microsoft.com/office/drawing/2014/main" val="3466943600"/>
                  </a:ext>
                </a:extLst>
              </a:tr>
            </a:tbl>
          </a:graphicData>
        </a:graphic>
      </p:graphicFrame>
      <p:sp>
        <p:nvSpPr>
          <p:cNvPr id="343" name="Rectangle: Rounded Corners 1">
            <a:extLst>
              <a:ext uri="{FF2B5EF4-FFF2-40B4-BE49-F238E27FC236}">
                <a16:creationId xmlns:a16="http://schemas.microsoft.com/office/drawing/2014/main" id="{F2097ABE-E07A-98D8-C374-A5AE316F8F51}"/>
              </a:ext>
            </a:extLst>
          </p:cNvPr>
          <p:cNvSpPr/>
          <p:nvPr/>
        </p:nvSpPr>
        <p:spPr>
          <a:xfrm>
            <a:off x="6783480" y="4166481"/>
            <a:ext cx="3274920" cy="2090379"/>
          </a:xfrm>
          <a:prstGeom prst="roundRect">
            <a:avLst>
              <a:gd name="adj" fmla="val 16667"/>
            </a:avLst>
          </a:prstGeom>
          <a:noFill/>
          <a:ln w="57150">
            <a:solidFill>
              <a:srgbClr val="C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
        <p:nvSpPr>
          <p:cNvPr id="344" name="Rectangle: Rounded Corners 2">
            <a:extLst>
              <a:ext uri="{FF2B5EF4-FFF2-40B4-BE49-F238E27FC236}">
                <a16:creationId xmlns:a16="http://schemas.microsoft.com/office/drawing/2014/main" id="{CD162876-F6A2-5B46-C855-4DE2E477E3F4}"/>
              </a:ext>
            </a:extLst>
          </p:cNvPr>
          <p:cNvSpPr/>
          <p:nvPr/>
        </p:nvSpPr>
        <p:spPr>
          <a:xfrm rot="21598800">
            <a:off x="5289823" y="3734698"/>
            <a:ext cx="1598652" cy="400424"/>
          </a:xfrm>
          <a:prstGeom prst="roundRect">
            <a:avLst>
              <a:gd name="adj" fmla="val 16667"/>
            </a:avLst>
          </a:prstGeom>
          <a:noFill/>
          <a:ln w="57150">
            <a:solidFill>
              <a:srgbClr val="C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Tree>
    <p:extLst>
      <p:ext uri="{BB962C8B-B14F-4D97-AF65-F5344CB8AC3E}">
        <p14:creationId xmlns:p14="http://schemas.microsoft.com/office/powerpoint/2010/main" val="377604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4"/>
                                        </p:tgtEl>
                                        <p:attrNameLst>
                                          <p:attrName>style.visibility</p:attrName>
                                        </p:attrNameLst>
                                      </p:cBhvr>
                                      <p:to>
                                        <p:strVal val="visible"/>
                                      </p:to>
                                    </p:set>
                                    <p:animEffect transition="in" filter="fade">
                                      <p:cBhvr>
                                        <p:cTn id="12" dur="500"/>
                                        <p:tgtEl>
                                          <p:spTgt spid="34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43"/>
                                        </p:tgtEl>
                                        <p:attrNameLst>
                                          <p:attrName>style.visibility</p:attrName>
                                        </p:attrNameLst>
                                      </p:cBhvr>
                                      <p:to>
                                        <p:strVal val="visible"/>
                                      </p:to>
                                    </p:set>
                                    <p:animEffect transition="in" filter="fade">
                                      <p:cBhvr>
                                        <p:cTn id="15" dur="500"/>
                                        <p:tgtEl>
                                          <p:spTgt spid="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 grpId="0" animBg="1"/>
      <p:bldP spid="34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0E287E6A-3D32-968C-7B2C-2C060163A682}"/>
            </a:ext>
          </a:extLst>
        </p:cNvPr>
        <p:cNvGrpSpPr/>
        <p:nvPr/>
      </p:nvGrpSpPr>
      <p:grpSpPr>
        <a:xfrm>
          <a:off x="0" y="0"/>
          <a:ext cx="0" cy="0"/>
          <a:chOff x="0" y="0"/>
          <a:chExt cx="0" cy="0"/>
        </a:xfrm>
      </p:grpSpPr>
      <p:sp>
        <p:nvSpPr>
          <p:cNvPr id="335" name="TextBox 45">
            <a:extLst>
              <a:ext uri="{FF2B5EF4-FFF2-40B4-BE49-F238E27FC236}">
                <a16:creationId xmlns:a16="http://schemas.microsoft.com/office/drawing/2014/main" id="{7F1569D7-7226-3CF9-19DD-D669B4B15B91}"/>
              </a:ext>
            </a:extLst>
          </p:cNvPr>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336" name="PlaceHolder 1">
            <a:extLst>
              <a:ext uri="{FF2B5EF4-FFF2-40B4-BE49-F238E27FC236}">
                <a16:creationId xmlns:a16="http://schemas.microsoft.com/office/drawing/2014/main" id="{BE94DC28-938E-3066-5798-A92289880E33}"/>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i="1" u="none" strike="noStrike" dirty="0">
                <a:solidFill>
                  <a:srgbClr val="C00000"/>
                </a:solidFill>
                <a:effectLst/>
                <a:uFillTx/>
                <a:latin typeface="+mn-lt"/>
              </a:rPr>
              <a:t>f</a:t>
            </a:r>
            <a:r>
              <a:rPr lang="en-CA" sz="4400" b="0" u="none" strike="noStrike" dirty="0">
                <a:solidFill>
                  <a:srgbClr val="C00000"/>
                </a:solidFill>
                <a:effectLst/>
                <a:uFillTx/>
                <a:latin typeface="+mn-lt"/>
              </a:rPr>
              <a:t> Results</a:t>
            </a:r>
            <a:endParaRPr lang="en-US" sz="4400" b="0" u="none" strike="noStrike" dirty="0">
              <a:solidFill>
                <a:srgbClr val="000000"/>
              </a:solidFill>
              <a:effectLst/>
              <a:uFillTx/>
              <a:latin typeface="+mn-lt"/>
            </a:endParaRPr>
          </a:p>
        </p:txBody>
      </p:sp>
      <p:pic>
        <p:nvPicPr>
          <p:cNvPr id="337" name="Picture 69" descr="Logos | Branding | The University of Winnipeg">
            <a:extLst>
              <a:ext uri="{FF2B5EF4-FFF2-40B4-BE49-F238E27FC236}">
                <a16:creationId xmlns:a16="http://schemas.microsoft.com/office/drawing/2014/main" id="{62F77E63-C0CB-B8F3-9B92-99D97FDD124F}"/>
              </a:ext>
            </a:extLst>
          </p:cNvPr>
          <p:cNvPicPr/>
          <p:nvPr/>
        </p:nvPicPr>
        <p:blipFill>
          <a:blip r:embed="rId3"/>
          <a:stretch/>
        </p:blipFill>
        <p:spPr>
          <a:xfrm>
            <a:off x="91080" y="6452640"/>
            <a:ext cx="978120" cy="313920"/>
          </a:xfrm>
          <a:prstGeom prst="rect">
            <a:avLst/>
          </a:prstGeom>
          <a:noFill/>
          <a:ln w="0">
            <a:noFill/>
          </a:ln>
        </p:spPr>
      </p:pic>
      <p:sp>
        <p:nvSpPr>
          <p:cNvPr id="338" name="Slide Number Placeholder 27">
            <a:extLst>
              <a:ext uri="{FF2B5EF4-FFF2-40B4-BE49-F238E27FC236}">
                <a16:creationId xmlns:a16="http://schemas.microsoft.com/office/drawing/2014/main" id="{F29E33C8-FEDF-70E8-DDAF-9DAA545F9481}"/>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14</a:t>
            </a:r>
            <a:endParaRPr lang="en-US" sz="1500" b="0" u="none" strike="noStrike" dirty="0">
              <a:solidFill>
                <a:srgbClr val="000000"/>
              </a:solidFill>
              <a:effectLst/>
              <a:uFillTx/>
            </a:endParaRPr>
          </a:p>
        </p:txBody>
      </p:sp>
      <p:cxnSp>
        <p:nvCxnSpPr>
          <p:cNvPr id="339" name="Straight Connector 30">
            <a:extLst>
              <a:ext uri="{FF2B5EF4-FFF2-40B4-BE49-F238E27FC236}">
                <a16:creationId xmlns:a16="http://schemas.microsoft.com/office/drawing/2014/main" id="{6C65578F-794B-377C-4EB2-D17EEA05709F}"/>
              </a:ext>
            </a:extLst>
          </p:cNvPr>
          <p:cNvCxnSpPr/>
          <p:nvPr/>
        </p:nvCxnSpPr>
        <p:spPr>
          <a:xfrm>
            <a:off x="90720" y="6312240"/>
            <a:ext cx="2037960" cy="2880"/>
          </a:xfrm>
          <a:prstGeom prst="straightConnector1">
            <a:avLst/>
          </a:prstGeom>
          <a:ln w="95250">
            <a:solidFill>
              <a:srgbClr val="FFC000"/>
            </a:solidFill>
            <a:round/>
          </a:ln>
        </p:spPr>
      </p:cxnSp>
      <p:sp>
        <p:nvSpPr>
          <p:cNvPr id="4" name="Content Placeholder 15">
            <a:extLst>
              <a:ext uri="{FF2B5EF4-FFF2-40B4-BE49-F238E27FC236}">
                <a16:creationId xmlns:a16="http://schemas.microsoft.com/office/drawing/2014/main" id="{4B7F8AAB-D303-BD49-5227-A4BA28AC1DB5}"/>
              </a:ext>
            </a:extLst>
          </p:cNvPr>
          <p:cNvSpPr/>
          <p:nvPr/>
        </p:nvSpPr>
        <p:spPr>
          <a:xfrm>
            <a:off x="91080" y="1099440"/>
            <a:ext cx="8240120" cy="5494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defTabSz="914400">
              <a:lnSpc>
                <a:spcPct val="90000"/>
              </a:lnSpc>
              <a:spcBef>
                <a:spcPts val="1001"/>
              </a:spcBef>
              <a:buClr>
                <a:srgbClr val="C00000"/>
              </a:buClr>
            </a:pPr>
            <a:endParaRPr lang="en-US" sz="2800" dirty="0">
              <a:solidFill>
                <a:schemeClr val="dk1"/>
              </a:solidFill>
            </a:endParaRPr>
          </a:p>
          <a:p>
            <a:pPr defTabSz="914400">
              <a:lnSpc>
                <a:spcPct val="90000"/>
              </a:lnSpc>
              <a:spcBef>
                <a:spcPts val="1001"/>
              </a:spcBef>
              <a:buClr>
                <a:srgbClr val="C00000"/>
              </a:buClr>
            </a:pPr>
            <a:endParaRPr lang="en-US" b="0" u="none" strike="noStrike" dirty="0">
              <a:solidFill>
                <a:srgbClr val="000000"/>
              </a:solidFill>
              <a:effectLst/>
              <a:uFillTx/>
            </a:endParaRPr>
          </a:p>
          <a:p>
            <a:pPr defTabSz="914400">
              <a:lnSpc>
                <a:spcPct val="90000"/>
              </a:lnSpc>
              <a:spcBef>
                <a:spcPts val="1001"/>
              </a:spcBef>
              <a:buClr>
                <a:srgbClr val="C00000"/>
              </a:buClr>
            </a:pPr>
            <a:r>
              <a:rPr lang="en-US" sz="2800" u="none" strike="noStrike" dirty="0">
                <a:solidFill>
                  <a:schemeClr val="dk1"/>
                </a:solidFill>
                <a:effectLst/>
                <a:uFillTx/>
              </a:rPr>
              <a:t>                                           </a:t>
            </a: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a:p>
            <a:pPr marL="457200" indent="-457200" defTabSz="914400">
              <a:lnSpc>
                <a:spcPct val="200000"/>
              </a:lnSpc>
              <a:spcBef>
                <a:spcPts val="1001"/>
              </a:spcBef>
              <a:buClr>
                <a:srgbClr val="C00000"/>
              </a:buClr>
              <a:buFont typeface="Aptos"/>
              <a:buChar char="◦"/>
            </a:pPr>
            <a:r>
              <a:rPr lang="en-US" sz="2800" b="0" u="none" strike="noStrike" dirty="0">
                <a:solidFill>
                  <a:schemeClr val="dk1"/>
                </a:solidFill>
                <a:effectLst/>
                <a:uFillTx/>
              </a:rPr>
              <a:t>What do these values mean?</a:t>
            </a:r>
          </a:p>
          <a:p>
            <a:pPr marL="457200" indent="-457200" defTabSz="914400">
              <a:lnSpc>
                <a:spcPct val="200000"/>
              </a:lnSpc>
              <a:spcBef>
                <a:spcPts val="1001"/>
              </a:spcBef>
              <a:buClr>
                <a:srgbClr val="C00000"/>
              </a:buClr>
              <a:buFont typeface="Aptos"/>
              <a:buChar char="◦"/>
            </a:pPr>
            <a:r>
              <a:rPr lang="en-US" sz="2800" b="0" u="none" strike="noStrike" dirty="0">
                <a:solidFill>
                  <a:schemeClr val="dk1"/>
                </a:solidFill>
                <a:effectLst/>
                <a:uFillTx/>
              </a:rPr>
              <a:t>Are they statistically different from one another? </a:t>
            </a:r>
          </a:p>
          <a:p>
            <a:pPr marL="457200" indent="-457200" defTabSz="914400">
              <a:lnSpc>
                <a:spcPct val="200000"/>
              </a:lnSpc>
              <a:spcBef>
                <a:spcPts val="1001"/>
              </a:spcBef>
              <a:buClr>
                <a:srgbClr val="C00000"/>
              </a:buClr>
              <a:buFont typeface="Aptos"/>
              <a:buChar char="◦"/>
            </a:pPr>
            <a:r>
              <a:rPr lang="en-US" sz="2800" b="0" u="none" strike="noStrike" dirty="0">
                <a:solidFill>
                  <a:srgbClr val="000000"/>
                </a:solidFill>
                <a:effectLst/>
                <a:uFillTx/>
              </a:rPr>
              <a:t>Can the uncertainty be quantified? </a:t>
            </a:r>
          </a:p>
        </p:txBody>
      </p:sp>
      <p:graphicFrame>
        <p:nvGraphicFramePr>
          <p:cNvPr id="5" name="Table 4">
            <a:extLst>
              <a:ext uri="{FF2B5EF4-FFF2-40B4-BE49-F238E27FC236}">
                <a16:creationId xmlns:a16="http://schemas.microsoft.com/office/drawing/2014/main" id="{F66F8F93-EA71-DD2A-2CE9-C538311DEC96}"/>
              </a:ext>
            </a:extLst>
          </p:cNvPr>
          <p:cNvGraphicFramePr>
            <a:graphicFrameLocks noGrp="1"/>
          </p:cNvGraphicFramePr>
          <p:nvPr>
            <p:extLst>
              <p:ext uri="{D42A27DB-BD31-4B8C-83A1-F6EECF244321}">
                <p14:modId xmlns:p14="http://schemas.microsoft.com/office/powerpoint/2010/main" val="3718588653"/>
              </p:ext>
            </p:extLst>
          </p:nvPr>
        </p:nvGraphicFramePr>
        <p:xfrm>
          <a:off x="62318" y="1227666"/>
          <a:ext cx="12058920" cy="1737360"/>
        </p:xfrm>
        <a:graphic>
          <a:graphicData uri="http://schemas.openxmlformats.org/drawingml/2006/table">
            <a:tbl>
              <a:tblPr firstRow="1" bandRow="1">
                <a:tableStyleId>{5C22544A-7EE6-4342-B048-85BDC9FD1C3A}</a:tableStyleId>
              </a:tblPr>
              <a:tblGrid>
                <a:gridCol w="2009820">
                  <a:extLst>
                    <a:ext uri="{9D8B030D-6E8A-4147-A177-3AD203B41FA5}">
                      <a16:colId xmlns:a16="http://schemas.microsoft.com/office/drawing/2014/main" val="2890508211"/>
                    </a:ext>
                  </a:extLst>
                </a:gridCol>
                <a:gridCol w="2009820">
                  <a:extLst>
                    <a:ext uri="{9D8B030D-6E8A-4147-A177-3AD203B41FA5}">
                      <a16:colId xmlns:a16="http://schemas.microsoft.com/office/drawing/2014/main" val="2031105105"/>
                    </a:ext>
                  </a:extLst>
                </a:gridCol>
                <a:gridCol w="2009820">
                  <a:extLst>
                    <a:ext uri="{9D8B030D-6E8A-4147-A177-3AD203B41FA5}">
                      <a16:colId xmlns:a16="http://schemas.microsoft.com/office/drawing/2014/main" val="3290843869"/>
                    </a:ext>
                  </a:extLst>
                </a:gridCol>
                <a:gridCol w="2009820">
                  <a:extLst>
                    <a:ext uri="{9D8B030D-6E8A-4147-A177-3AD203B41FA5}">
                      <a16:colId xmlns:a16="http://schemas.microsoft.com/office/drawing/2014/main" val="2436379677"/>
                    </a:ext>
                  </a:extLst>
                </a:gridCol>
                <a:gridCol w="2009820">
                  <a:extLst>
                    <a:ext uri="{9D8B030D-6E8A-4147-A177-3AD203B41FA5}">
                      <a16:colId xmlns:a16="http://schemas.microsoft.com/office/drawing/2014/main" val="441717702"/>
                    </a:ext>
                  </a:extLst>
                </a:gridCol>
                <a:gridCol w="2009820">
                  <a:extLst>
                    <a:ext uri="{9D8B030D-6E8A-4147-A177-3AD203B41FA5}">
                      <a16:colId xmlns:a16="http://schemas.microsoft.com/office/drawing/2014/main" val="4161844327"/>
                    </a:ext>
                  </a:extLst>
                </a:gridCol>
              </a:tblGrid>
              <a:tr h="370840">
                <a:tc>
                  <a:txBody>
                    <a:bodyPr/>
                    <a:lstStyle/>
                    <a:p>
                      <a:pPr algn="ctr"/>
                      <a:r>
                        <a:rPr lang="en-CA" sz="2400" dirty="0"/>
                        <a:t>Model</a:t>
                      </a:r>
                    </a:p>
                  </a:txBody>
                  <a:tcPr anchor="ctr"/>
                </a:tc>
                <a:tc>
                  <a:txBody>
                    <a:bodyPr/>
                    <a:lstStyle/>
                    <a:p>
                      <a:pPr algn="ctr"/>
                      <a:r>
                        <a:rPr lang="en-CA" sz="2400" i="1" dirty="0"/>
                        <a:t>f</a:t>
                      </a:r>
                    </a:p>
                  </a:txBody>
                  <a:tcPr anchor="ctr"/>
                </a:tc>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ax</a:t>
                      </a:r>
                      <a:endParaRPr lang="en-CA" sz="2400" b="1" dirty="0">
                        <a:solidFill>
                          <a:schemeClr val="bg1"/>
                        </a:solidFill>
                      </a:endParaRPr>
                    </a:p>
                  </a:txBody>
                  <a:tcPr anchor="ctr"/>
                </a:tc>
                <a:tc>
                  <a:txBody>
                    <a:bodyPr/>
                    <a:lstStyle/>
                    <a:p>
                      <a:pPr algn="ctr"/>
                      <a:r>
                        <a:rPr lang="en-US" sz="2400" b="1" i="1" u="none" strike="noStrike" dirty="0" err="1">
                          <a:solidFill>
                            <a:schemeClr val="bg1"/>
                          </a:solidFill>
                          <a:effectLst/>
                          <a:uFillTx/>
                          <a:latin typeface="+mn-lt"/>
                        </a:rPr>
                        <a:t>f</a:t>
                      </a:r>
                      <a:r>
                        <a:rPr lang="en-US" sz="2400" b="1" i="1" u="none" strike="noStrike" baseline="-25000" dirty="0" err="1">
                          <a:solidFill>
                            <a:schemeClr val="bg1"/>
                          </a:solidFill>
                          <a:effectLst/>
                          <a:uFillTx/>
                          <a:latin typeface="+mn-lt"/>
                        </a:rPr>
                        <a:t>m</a:t>
                      </a:r>
                      <a:endParaRPr lang="en-CA" sz="2400" b="1" dirty="0">
                        <a:solidFill>
                          <a:schemeClr val="bg1"/>
                        </a:solidFill>
                      </a:endParaRPr>
                    </a:p>
                  </a:txBody>
                  <a:tcPr anchor="ctr"/>
                </a:tc>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ax + m</a:t>
                      </a:r>
                      <a:endParaRPr lang="en-CA" sz="2400" b="1" dirty="0">
                        <a:solidFill>
                          <a:schemeClr val="bg1"/>
                        </a:solidFill>
                      </a:endParaRPr>
                    </a:p>
                  </a:txBody>
                  <a:tcPr anchor="ctr"/>
                </a:tc>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c</a:t>
                      </a:r>
                      <a:endParaRPr lang="en-CA" sz="2400" b="1" dirty="0">
                        <a:solidFill>
                          <a:schemeClr val="bg1"/>
                        </a:solidFill>
                      </a:endParaRPr>
                    </a:p>
                  </a:txBody>
                  <a:tcPr anchor="ctr"/>
                </a:tc>
                <a:extLst>
                  <a:ext uri="{0D108BD9-81ED-4DB2-BD59-A6C34878D82A}">
                    <a16:rowId xmlns:a16="http://schemas.microsoft.com/office/drawing/2014/main" val="1708571734"/>
                  </a:ext>
                </a:extLst>
              </a:tr>
              <a:tr h="370840">
                <a:tc>
                  <a:txBody>
                    <a:bodyPr/>
                    <a:lstStyle/>
                    <a:p>
                      <a:pPr algn="ctr"/>
                      <a:r>
                        <a:rPr lang="en-CA" sz="2200" dirty="0"/>
                        <a:t>Manual</a:t>
                      </a:r>
                    </a:p>
                  </a:txBody>
                  <a:tcPr anchor="ctr"/>
                </a:tc>
                <a:tc>
                  <a:txBody>
                    <a:bodyPr/>
                    <a:lstStyle/>
                    <a:p>
                      <a:pPr algn="ctr"/>
                      <a:r>
                        <a:rPr lang="en-CA" sz="2200" dirty="0"/>
                        <a:t>-</a:t>
                      </a:r>
                    </a:p>
                  </a:txBody>
                  <a:tcPr anchor="ctr"/>
                </a:tc>
                <a:tc>
                  <a:txBody>
                    <a:bodyPr/>
                    <a:lstStyle/>
                    <a:p>
                      <a:pPr algn="ctr"/>
                      <a:r>
                        <a:rPr lang="en-CA" sz="2200" dirty="0"/>
                        <a:t>0.51 ± 0.04</a:t>
                      </a:r>
                    </a:p>
                  </a:txBody>
                  <a:tcPr anchor="ctr"/>
                </a:tc>
                <a:tc>
                  <a:txBody>
                    <a:bodyPr/>
                    <a:lstStyle/>
                    <a:p>
                      <a:pPr algn="ctr"/>
                      <a:r>
                        <a:rPr lang="en-CA" sz="2200" dirty="0"/>
                        <a:t>0.32 ± 0.03</a:t>
                      </a:r>
                    </a:p>
                  </a:txBody>
                  <a:tcPr anchor="ctr"/>
                </a:tc>
                <a:tc>
                  <a:txBody>
                    <a:bodyPr/>
                    <a:lstStyle/>
                    <a:p>
                      <a:pPr algn="ctr"/>
                      <a:r>
                        <a:rPr lang="en-CA" sz="2200" dirty="0"/>
                        <a:t>0.82 ± 0.05</a:t>
                      </a:r>
                    </a:p>
                  </a:txBody>
                  <a:tcPr anchor="ctr"/>
                </a:tc>
                <a:tc>
                  <a:txBody>
                    <a:bodyPr/>
                    <a:lstStyle/>
                    <a:p>
                      <a:pPr algn="ctr"/>
                      <a:r>
                        <a:rPr lang="en-CA" sz="2200" dirty="0"/>
                        <a:t>0.08 ± 0.03</a:t>
                      </a:r>
                    </a:p>
                  </a:txBody>
                  <a:tcPr anchor="ctr"/>
                </a:tc>
                <a:extLst>
                  <a:ext uri="{0D108BD9-81ED-4DB2-BD59-A6C34878D82A}">
                    <a16:rowId xmlns:a16="http://schemas.microsoft.com/office/drawing/2014/main" val="2157310388"/>
                  </a:ext>
                </a:extLst>
              </a:tr>
              <a:tr h="370840">
                <a:tc>
                  <a:txBody>
                    <a:bodyPr/>
                    <a:lstStyle/>
                    <a:p>
                      <a:pPr algn="ctr"/>
                      <a:r>
                        <a:rPr lang="en-CA" sz="2200" dirty="0"/>
                        <a:t>EM</a:t>
                      </a:r>
                    </a:p>
                  </a:txBody>
                  <a:tcPr anchor="ctr"/>
                </a:tc>
                <a:tc>
                  <a:txBody>
                    <a:bodyPr/>
                    <a:lstStyle/>
                    <a:p>
                      <a:pPr algn="ctr"/>
                      <a:r>
                        <a:rPr lang="en-CA" sz="2200" dirty="0"/>
                        <a:t>0.020 ± 0.007</a:t>
                      </a:r>
                    </a:p>
                  </a:txBody>
                  <a:tcPr anchor="ctr"/>
                </a:tc>
                <a:tc>
                  <a:txBody>
                    <a:bodyPr/>
                    <a:lstStyle/>
                    <a:p>
                      <a:pPr algn="ctr"/>
                      <a:r>
                        <a:rPr lang="en-CA" sz="2200" dirty="0"/>
                        <a:t>-</a:t>
                      </a:r>
                    </a:p>
                  </a:txBody>
                  <a:tcPr anchor="ctr"/>
                </a:tc>
                <a:tc>
                  <a:txBody>
                    <a:bodyPr/>
                    <a:lstStyle/>
                    <a:p>
                      <a:pPr algn="ctr"/>
                      <a:r>
                        <a:rPr lang="en-CA" sz="2200" dirty="0"/>
                        <a:t>-</a:t>
                      </a:r>
                    </a:p>
                  </a:txBody>
                  <a:tcPr anchor="ctr"/>
                </a:tc>
                <a:tc>
                  <a:txBody>
                    <a:bodyPr/>
                    <a:lstStyle/>
                    <a:p>
                      <a:pPr algn="ctr"/>
                      <a:r>
                        <a:rPr lang="en-CA" sz="2200" dirty="0"/>
                        <a:t>-</a:t>
                      </a:r>
                    </a:p>
                  </a:txBody>
                  <a:tcPr anchor="ctr"/>
                </a:tc>
                <a:tc>
                  <a:txBody>
                    <a:bodyPr/>
                    <a:lstStyle/>
                    <a:p>
                      <a:pPr algn="ctr"/>
                      <a:r>
                        <a:rPr lang="en-CA" sz="2200" dirty="0"/>
                        <a:t>-</a:t>
                      </a:r>
                    </a:p>
                  </a:txBody>
                  <a:tcPr anchor="ctr"/>
                </a:tc>
                <a:extLst>
                  <a:ext uri="{0D108BD9-81ED-4DB2-BD59-A6C34878D82A}">
                    <a16:rowId xmlns:a16="http://schemas.microsoft.com/office/drawing/2014/main" val="4216580629"/>
                  </a:ext>
                </a:extLst>
              </a:tr>
              <a:tr h="370840">
                <a:tc>
                  <a:txBody>
                    <a:bodyPr/>
                    <a:lstStyle/>
                    <a:p>
                      <a:pPr algn="ctr"/>
                      <a:r>
                        <a:rPr lang="en-CA" sz="2200" dirty="0"/>
                        <a:t>LM</a:t>
                      </a:r>
                    </a:p>
                  </a:txBody>
                  <a:tcPr anchor="ctr"/>
                </a:tc>
                <a:tc>
                  <a:txBody>
                    <a:bodyPr/>
                    <a:lstStyle/>
                    <a:p>
                      <a:pPr algn="ctr"/>
                      <a:r>
                        <a:rPr lang="en-CA" sz="2200" dirty="0"/>
                        <a:t>0.79 ± 0.02</a:t>
                      </a:r>
                    </a:p>
                  </a:txBody>
                  <a:tcPr anchor="ctr"/>
                </a:tc>
                <a:tc>
                  <a:txBody>
                    <a:bodyPr/>
                    <a:lstStyle/>
                    <a:p>
                      <a:pPr algn="ctr"/>
                      <a:r>
                        <a:rPr lang="en-CA" sz="2200" dirty="0"/>
                        <a:t>-</a:t>
                      </a:r>
                    </a:p>
                  </a:txBody>
                  <a:tcPr anchor="ctr"/>
                </a:tc>
                <a:tc>
                  <a:txBody>
                    <a:bodyPr/>
                    <a:lstStyle/>
                    <a:p>
                      <a:pPr algn="ctr"/>
                      <a:r>
                        <a:rPr lang="en-CA" sz="2200" dirty="0"/>
                        <a:t>-</a:t>
                      </a:r>
                    </a:p>
                  </a:txBody>
                  <a:tcPr anchor="ctr"/>
                </a:tc>
                <a:tc>
                  <a:txBody>
                    <a:bodyPr/>
                    <a:lstStyle/>
                    <a:p>
                      <a:pPr algn="ctr"/>
                      <a:r>
                        <a:rPr lang="en-CA" sz="2200" dirty="0"/>
                        <a:t>-</a:t>
                      </a:r>
                    </a:p>
                  </a:txBody>
                  <a:tcPr anchor="ctr"/>
                </a:tc>
                <a:tc>
                  <a:txBody>
                    <a:bodyPr/>
                    <a:lstStyle/>
                    <a:p>
                      <a:pPr algn="ctr"/>
                      <a:r>
                        <a:rPr lang="en-CA" sz="2200" dirty="0"/>
                        <a:t>-</a:t>
                      </a:r>
                    </a:p>
                  </a:txBody>
                  <a:tcPr anchor="ctr"/>
                </a:tc>
                <a:extLst>
                  <a:ext uri="{0D108BD9-81ED-4DB2-BD59-A6C34878D82A}">
                    <a16:rowId xmlns:a16="http://schemas.microsoft.com/office/drawing/2014/main" val="437098646"/>
                  </a:ext>
                </a:extLst>
              </a:tr>
            </a:tbl>
          </a:graphicData>
        </a:graphic>
      </p:graphicFrame>
    </p:spTree>
    <p:extLst>
      <p:ext uri="{BB962C8B-B14F-4D97-AF65-F5344CB8AC3E}">
        <p14:creationId xmlns:p14="http://schemas.microsoft.com/office/powerpoint/2010/main" val="2338114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C19BBD3D-8BBD-DB43-56FB-0B8E7BCC3DEF}"/>
            </a:ext>
          </a:extLst>
        </p:cNvPr>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4209513E-502B-36B8-9F88-9DB4128F6706}"/>
              </a:ext>
            </a:extLst>
          </p:cNvPr>
          <p:cNvGraphicFramePr>
            <a:graphicFrameLocks noGrp="1"/>
          </p:cNvGraphicFramePr>
          <p:nvPr>
            <p:extLst>
              <p:ext uri="{D42A27DB-BD31-4B8C-83A1-F6EECF244321}">
                <p14:modId xmlns:p14="http://schemas.microsoft.com/office/powerpoint/2010/main" val="2415131108"/>
              </p:ext>
            </p:extLst>
          </p:nvPr>
        </p:nvGraphicFramePr>
        <p:xfrm>
          <a:off x="6228080" y="2832946"/>
          <a:ext cx="5648480" cy="2926080"/>
        </p:xfrm>
        <a:graphic>
          <a:graphicData uri="http://schemas.openxmlformats.org/drawingml/2006/table">
            <a:tbl>
              <a:tblPr firstRow="1" bandRow="1">
                <a:tableStyleId>{5C22544A-7EE6-4342-B048-85BDC9FD1C3A}</a:tableStyleId>
              </a:tblPr>
              <a:tblGrid>
                <a:gridCol w="2824240">
                  <a:extLst>
                    <a:ext uri="{9D8B030D-6E8A-4147-A177-3AD203B41FA5}">
                      <a16:colId xmlns:a16="http://schemas.microsoft.com/office/drawing/2014/main" val="1699667122"/>
                    </a:ext>
                  </a:extLst>
                </a:gridCol>
                <a:gridCol w="2824240">
                  <a:extLst>
                    <a:ext uri="{9D8B030D-6E8A-4147-A177-3AD203B41FA5}">
                      <a16:colId xmlns:a16="http://schemas.microsoft.com/office/drawing/2014/main" val="3378001191"/>
                    </a:ext>
                  </a:extLst>
                </a:gridCol>
              </a:tblGrid>
              <a:tr h="585216">
                <a:tc>
                  <a:txBody>
                    <a:bodyPr/>
                    <a:lstStyle/>
                    <a:p>
                      <a:pPr algn="ctr"/>
                      <a:r>
                        <a:rPr lang="en-CA" sz="2600" i="1" dirty="0"/>
                        <a:t>f </a:t>
                      </a:r>
                      <a:r>
                        <a:rPr lang="en-CA" sz="2600" i="0" dirty="0"/>
                        <a:t>Comparison</a:t>
                      </a:r>
                      <a:endParaRPr lang="en-CA" sz="2600" dirty="0"/>
                    </a:p>
                  </a:txBody>
                  <a:tcPr anchor="ctr"/>
                </a:tc>
                <a:tc>
                  <a:txBody>
                    <a:bodyPr/>
                    <a:lstStyle/>
                    <a:p>
                      <a:pPr algn="ctr"/>
                      <a:r>
                        <a:rPr lang="en-CA" sz="2600" i="1" dirty="0"/>
                        <a:t>p</a:t>
                      </a:r>
                      <a:r>
                        <a:rPr lang="en-CA" sz="2600" i="0" dirty="0"/>
                        <a:t>-Value</a:t>
                      </a:r>
                    </a:p>
                  </a:txBody>
                  <a:tcPr anchor="ctr"/>
                </a:tc>
                <a:extLst>
                  <a:ext uri="{0D108BD9-81ED-4DB2-BD59-A6C34878D82A}">
                    <a16:rowId xmlns:a16="http://schemas.microsoft.com/office/drawing/2014/main" val="3714257517"/>
                  </a:ext>
                </a:extLst>
              </a:tr>
              <a:tr h="5852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ax</a:t>
                      </a:r>
                      <a:endParaRPr lang="en-US" sz="2600" b="0" u="none" strike="noStrike" dirty="0">
                        <a:solidFill>
                          <a:srgbClr val="000000"/>
                        </a:solidFill>
                        <a:effectLst/>
                        <a:uFillTx/>
                        <a:latin typeface="Arial"/>
                      </a:endParaRPr>
                    </a:p>
                  </a:txBody>
                  <a:tcPr anchor="ctr"/>
                </a:tc>
                <a:tc>
                  <a:txBody>
                    <a:bodyPr/>
                    <a:lstStyle/>
                    <a:p>
                      <a:pPr algn="ctr"/>
                      <a:r>
                        <a:rPr lang="en-CA" sz="2600" dirty="0"/>
                        <a:t>&lt; .0001</a:t>
                      </a:r>
                    </a:p>
                  </a:txBody>
                  <a:tcPr anchor="ctr"/>
                </a:tc>
                <a:extLst>
                  <a:ext uri="{0D108BD9-81ED-4DB2-BD59-A6C34878D82A}">
                    <a16:rowId xmlns:a16="http://schemas.microsoft.com/office/drawing/2014/main" val="1316256001"/>
                  </a:ext>
                </a:extLst>
              </a:tr>
              <a:tr h="5852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m</a:t>
                      </a:r>
                      <a:endParaRPr lang="en-US" sz="2600" b="0" u="none" strike="noStrike" dirty="0">
                        <a:solidFill>
                          <a:srgbClr val="000000"/>
                        </a:solidFill>
                        <a:effectLst/>
                        <a:uFillTx/>
                        <a:latin typeface="Aria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nchor="ctr"/>
                </a:tc>
                <a:extLst>
                  <a:ext uri="{0D108BD9-81ED-4DB2-BD59-A6C34878D82A}">
                    <a16:rowId xmlns:a16="http://schemas.microsoft.com/office/drawing/2014/main" val="1211100133"/>
                  </a:ext>
                </a:extLst>
              </a:tr>
              <a:tr h="5852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c</a:t>
                      </a:r>
                      <a:endParaRPr lang="en-US" sz="2600" b="0" u="none" strike="noStrike" dirty="0">
                        <a:solidFill>
                          <a:srgbClr val="000000"/>
                        </a:solidFill>
                        <a:effectLst/>
                        <a:uFillTx/>
                        <a:latin typeface="Aria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nchor="ctr"/>
                </a:tc>
                <a:extLst>
                  <a:ext uri="{0D108BD9-81ED-4DB2-BD59-A6C34878D82A}">
                    <a16:rowId xmlns:a16="http://schemas.microsoft.com/office/drawing/2014/main" val="520823664"/>
                  </a:ext>
                </a:extLst>
              </a:tr>
              <a:tr h="5852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ax+m</a:t>
                      </a:r>
                      <a:endParaRPr lang="en-US" sz="2600" b="0" u="none" strike="noStrike" dirty="0">
                        <a:solidFill>
                          <a:srgbClr val="000000"/>
                        </a:solidFill>
                        <a:effectLst/>
                        <a:uFillTx/>
                        <a:latin typeface="Arial"/>
                      </a:endParaRPr>
                    </a:p>
                  </a:txBody>
                  <a:tcPr anchor="ctr"/>
                </a:tc>
                <a:tc>
                  <a:txBody>
                    <a:bodyPr/>
                    <a:lstStyle/>
                    <a:p>
                      <a:pPr algn="ctr"/>
                      <a:r>
                        <a:rPr lang="en-CA" sz="2600" dirty="0"/>
                        <a:t>.1374</a:t>
                      </a:r>
                    </a:p>
                  </a:txBody>
                  <a:tcPr anchor="ctr"/>
                </a:tc>
                <a:extLst>
                  <a:ext uri="{0D108BD9-81ED-4DB2-BD59-A6C34878D82A}">
                    <a16:rowId xmlns:a16="http://schemas.microsoft.com/office/drawing/2014/main" val="2312616233"/>
                  </a:ext>
                </a:extLst>
              </a:tr>
            </a:tbl>
          </a:graphicData>
        </a:graphic>
      </p:graphicFrame>
      <p:sp>
        <p:nvSpPr>
          <p:cNvPr id="362" name="PlaceHolder 1">
            <a:extLst>
              <a:ext uri="{FF2B5EF4-FFF2-40B4-BE49-F238E27FC236}">
                <a16:creationId xmlns:a16="http://schemas.microsoft.com/office/drawing/2014/main" id="{27F79008-B62F-F28C-A9F3-DBB670C8E773}"/>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dirty="0">
                <a:solidFill>
                  <a:srgbClr val="C00000"/>
                </a:solidFill>
                <a:latin typeface="+mn-lt"/>
              </a:rPr>
              <a:t>Two-Sample T</a:t>
            </a:r>
            <a:r>
              <a:rPr lang="en-CA" sz="4400" b="0" u="none" strike="noStrike" dirty="0">
                <a:solidFill>
                  <a:srgbClr val="C00000"/>
                </a:solidFill>
                <a:effectLst/>
                <a:uFillTx/>
                <a:latin typeface="+mn-lt"/>
              </a:rPr>
              <a:t>-Test </a:t>
            </a:r>
            <a:endParaRPr lang="en-US" sz="4400" b="0" u="none" strike="noStrike" dirty="0">
              <a:solidFill>
                <a:srgbClr val="000000"/>
              </a:solidFill>
              <a:effectLst/>
              <a:uFillTx/>
              <a:latin typeface="+mn-lt"/>
            </a:endParaRPr>
          </a:p>
        </p:txBody>
      </p:sp>
      <p:pic>
        <p:nvPicPr>
          <p:cNvPr id="363" name="Picture 14" descr="Logos | Branding | The University of Winnipeg">
            <a:extLst>
              <a:ext uri="{FF2B5EF4-FFF2-40B4-BE49-F238E27FC236}">
                <a16:creationId xmlns:a16="http://schemas.microsoft.com/office/drawing/2014/main" id="{A1212687-978A-5EDA-8A80-63C2E3B7D417}"/>
              </a:ext>
            </a:extLst>
          </p:cNvPr>
          <p:cNvPicPr/>
          <p:nvPr/>
        </p:nvPicPr>
        <p:blipFill>
          <a:blip r:embed="rId3"/>
          <a:stretch/>
        </p:blipFill>
        <p:spPr>
          <a:xfrm>
            <a:off x="91080" y="6452640"/>
            <a:ext cx="978120" cy="313920"/>
          </a:xfrm>
          <a:prstGeom prst="rect">
            <a:avLst/>
          </a:prstGeom>
          <a:noFill/>
          <a:ln w="0">
            <a:noFill/>
          </a:ln>
        </p:spPr>
      </p:pic>
      <p:sp>
        <p:nvSpPr>
          <p:cNvPr id="364" name="Slide Number Placeholder 16">
            <a:extLst>
              <a:ext uri="{FF2B5EF4-FFF2-40B4-BE49-F238E27FC236}">
                <a16:creationId xmlns:a16="http://schemas.microsoft.com/office/drawing/2014/main" id="{C7B5AAF7-5ADD-558A-D48F-D1AD223F9BA4}"/>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15</a:t>
            </a:r>
            <a:endParaRPr lang="en-US" sz="1500" b="0" u="none" strike="noStrike" dirty="0">
              <a:solidFill>
                <a:srgbClr val="000000"/>
              </a:solidFill>
              <a:effectLst/>
              <a:uFillTx/>
            </a:endParaRPr>
          </a:p>
        </p:txBody>
      </p:sp>
      <p:cxnSp>
        <p:nvCxnSpPr>
          <p:cNvPr id="365" name="Straight Connector 8">
            <a:extLst>
              <a:ext uri="{FF2B5EF4-FFF2-40B4-BE49-F238E27FC236}">
                <a16:creationId xmlns:a16="http://schemas.microsoft.com/office/drawing/2014/main" id="{CC2B467A-B38E-219D-EC60-34BB9D6AE6B2}"/>
              </a:ext>
            </a:extLst>
          </p:cNvPr>
          <p:cNvCxnSpPr/>
          <p:nvPr/>
        </p:nvCxnSpPr>
        <p:spPr>
          <a:xfrm>
            <a:off x="90720" y="6312240"/>
            <a:ext cx="2037960" cy="2880"/>
          </a:xfrm>
          <a:prstGeom prst="straightConnector1">
            <a:avLst/>
          </a:prstGeom>
          <a:ln w="95250">
            <a:solidFill>
              <a:srgbClr val="FFC000"/>
            </a:solidFill>
            <a:round/>
          </a:ln>
        </p:spPr>
      </p:cxnSp>
      <p:sp>
        <p:nvSpPr>
          <p:cNvPr id="5" name="Rectangle: Rounded Corners 2">
            <a:extLst>
              <a:ext uri="{FF2B5EF4-FFF2-40B4-BE49-F238E27FC236}">
                <a16:creationId xmlns:a16="http://schemas.microsoft.com/office/drawing/2014/main" id="{FF29F6A8-F66A-B1EC-B501-8AAFEB6B6CC9}"/>
              </a:ext>
            </a:extLst>
          </p:cNvPr>
          <p:cNvSpPr/>
          <p:nvPr/>
        </p:nvSpPr>
        <p:spPr>
          <a:xfrm>
            <a:off x="6228080" y="5209960"/>
            <a:ext cx="5648480" cy="505080"/>
          </a:xfrm>
          <a:prstGeom prst="roundRect">
            <a:avLst>
              <a:gd name="adj" fmla="val 16667"/>
            </a:avLst>
          </a:prstGeom>
          <a:noFill/>
          <a:ln w="57150">
            <a:solidFill>
              <a:srgbClr val="C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
        <p:nvSpPr>
          <p:cNvPr id="6" name="Content Placeholder 6">
            <a:extLst>
              <a:ext uri="{FF2B5EF4-FFF2-40B4-BE49-F238E27FC236}">
                <a16:creationId xmlns:a16="http://schemas.microsoft.com/office/drawing/2014/main" id="{CEBCF744-791F-1A67-AE0A-55C8EE373E49}"/>
              </a:ext>
            </a:extLst>
          </p:cNvPr>
          <p:cNvSpPr/>
          <p:nvPr/>
        </p:nvSpPr>
        <p:spPr>
          <a:xfrm>
            <a:off x="91440" y="931800"/>
            <a:ext cx="11449080" cy="1755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spcBef>
                <a:spcPts val="1001"/>
              </a:spcBef>
              <a:buClr>
                <a:srgbClr val="C00000"/>
              </a:buClr>
              <a:buFont typeface="Aptos"/>
              <a:buChar char="◦"/>
            </a:pPr>
            <a:r>
              <a:rPr lang="en-US" sz="2800" i="1" dirty="0"/>
              <a:t>p</a:t>
            </a:r>
            <a:r>
              <a:rPr lang="en-US" sz="2800" dirty="0"/>
              <a:t>-value </a:t>
            </a:r>
            <a:r>
              <a:rPr lang="en-US" sz="2800" dirty="0">
                <a:solidFill>
                  <a:srgbClr val="C00000"/>
                </a:solidFill>
              </a:rPr>
              <a:t>&gt; .006 </a:t>
            </a:r>
            <a:r>
              <a:rPr lang="en-US" sz="2800" dirty="0"/>
              <a:t>=</a:t>
            </a:r>
            <a:r>
              <a:rPr lang="en-US" sz="2800" dirty="0">
                <a:solidFill>
                  <a:srgbClr val="C00000"/>
                </a:solidFill>
              </a:rPr>
              <a:t> no significant </a:t>
            </a:r>
            <a:r>
              <a:rPr lang="en-US" sz="2800" dirty="0"/>
              <a:t>difference</a:t>
            </a:r>
          </a:p>
          <a:p>
            <a:pPr marL="457200" indent="-457200" defTabSz="914400">
              <a:spcBef>
                <a:spcPts val="1001"/>
              </a:spcBef>
              <a:buClr>
                <a:srgbClr val="C00000"/>
              </a:buClr>
              <a:buFont typeface="Aptos"/>
              <a:buChar char="◦"/>
            </a:pPr>
            <a:r>
              <a:rPr lang="en-US" sz="2800" i="1" dirty="0"/>
              <a:t>p</a:t>
            </a:r>
            <a:r>
              <a:rPr lang="en-US" sz="2800" dirty="0"/>
              <a:t>-value</a:t>
            </a:r>
            <a:r>
              <a:rPr lang="en-US" sz="2800" dirty="0">
                <a:solidFill>
                  <a:srgbClr val="C00000"/>
                </a:solidFill>
              </a:rPr>
              <a:t> &lt; .006 </a:t>
            </a:r>
            <a:r>
              <a:rPr lang="en-US" sz="2800" dirty="0"/>
              <a:t>=</a:t>
            </a:r>
            <a:r>
              <a:rPr lang="en-US" sz="2800" dirty="0">
                <a:solidFill>
                  <a:srgbClr val="C00000"/>
                </a:solidFill>
              </a:rPr>
              <a:t> significant </a:t>
            </a:r>
            <a:r>
              <a:rPr lang="en-US" sz="2800" dirty="0"/>
              <a:t>difference</a:t>
            </a:r>
          </a:p>
        </p:txBody>
      </p:sp>
      <p:graphicFrame>
        <p:nvGraphicFramePr>
          <p:cNvPr id="7" name="Table 6">
            <a:extLst>
              <a:ext uri="{FF2B5EF4-FFF2-40B4-BE49-F238E27FC236}">
                <a16:creationId xmlns:a16="http://schemas.microsoft.com/office/drawing/2014/main" id="{3ED78FF5-8623-D649-5FD3-3B9267B16B05}"/>
              </a:ext>
            </a:extLst>
          </p:cNvPr>
          <p:cNvGraphicFramePr>
            <a:graphicFrameLocks noGrp="1"/>
          </p:cNvGraphicFramePr>
          <p:nvPr>
            <p:extLst>
              <p:ext uri="{D42A27DB-BD31-4B8C-83A1-F6EECF244321}">
                <p14:modId xmlns:p14="http://schemas.microsoft.com/office/powerpoint/2010/main" val="530230052"/>
              </p:ext>
            </p:extLst>
          </p:nvPr>
        </p:nvGraphicFramePr>
        <p:xfrm>
          <a:off x="294640" y="2827186"/>
          <a:ext cx="5648480" cy="2926080"/>
        </p:xfrm>
        <a:graphic>
          <a:graphicData uri="http://schemas.openxmlformats.org/drawingml/2006/table">
            <a:tbl>
              <a:tblPr firstRow="1" bandRow="1">
                <a:tableStyleId>{5C22544A-7EE6-4342-B048-85BDC9FD1C3A}</a:tableStyleId>
              </a:tblPr>
              <a:tblGrid>
                <a:gridCol w="2824240">
                  <a:extLst>
                    <a:ext uri="{9D8B030D-6E8A-4147-A177-3AD203B41FA5}">
                      <a16:colId xmlns:a16="http://schemas.microsoft.com/office/drawing/2014/main" val="1699667122"/>
                    </a:ext>
                  </a:extLst>
                </a:gridCol>
                <a:gridCol w="2824240">
                  <a:extLst>
                    <a:ext uri="{9D8B030D-6E8A-4147-A177-3AD203B41FA5}">
                      <a16:colId xmlns:a16="http://schemas.microsoft.com/office/drawing/2014/main" val="3378001191"/>
                    </a:ext>
                  </a:extLst>
                </a:gridCol>
              </a:tblGrid>
              <a:tr h="585216">
                <a:tc>
                  <a:txBody>
                    <a:bodyPr/>
                    <a:lstStyle/>
                    <a:p>
                      <a:pPr algn="ctr"/>
                      <a:r>
                        <a:rPr lang="en-CA" sz="2600" i="1" dirty="0"/>
                        <a:t>f </a:t>
                      </a:r>
                      <a:r>
                        <a:rPr lang="en-CA" sz="2600" i="0" dirty="0"/>
                        <a:t>Comparison</a:t>
                      </a:r>
                      <a:endParaRPr lang="en-CA" sz="2600" dirty="0"/>
                    </a:p>
                  </a:txBody>
                  <a:tcPr anchor="ctr"/>
                </a:tc>
                <a:tc>
                  <a:txBody>
                    <a:bodyPr/>
                    <a:lstStyle/>
                    <a:p>
                      <a:pPr algn="ctr"/>
                      <a:r>
                        <a:rPr lang="en-CA" sz="2600" i="1" dirty="0"/>
                        <a:t>p</a:t>
                      </a:r>
                      <a:r>
                        <a:rPr lang="en-CA" sz="2600" i="0" dirty="0"/>
                        <a:t>-Value</a:t>
                      </a:r>
                    </a:p>
                  </a:txBody>
                  <a:tcPr anchor="ctr"/>
                </a:tc>
                <a:extLst>
                  <a:ext uri="{0D108BD9-81ED-4DB2-BD59-A6C34878D82A}">
                    <a16:rowId xmlns:a16="http://schemas.microsoft.com/office/drawing/2014/main" val="3714257517"/>
                  </a:ext>
                </a:extLst>
              </a:tr>
              <a:tr h="5852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ax</a:t>
                      </a:r>
                      <a:endParaRPr lang="en-US" sz="2600" b="0" u="none" strike="noStrike" dirty="0">
                        <a:solidFill>
                          <a:srgbClr val="000000"/>
                        </a:solidFill>
                        <a:effectLst/>
                        <a:uFillTx/>
                        <a:latin typeface="Aria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nchor="ctr"/>
                </a:tc>
                <a:extLst>
                  <a:ext uri="{0D108BD9-81ED-4DB2-BD59-A6C34878D82A}">
                    <a16:rowId xmlns:a16="http://schemas.microsoft.com/office/drawing/2014/main" val="1316256001"/>
                  </a:ext>
                </a:extLst>
              </a:tr>
              <a:tr h="5852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m</a:t>
                      </a:r>
                      <a:endParaRPr lang="en-US" sz="2600" b="0" u="none" strike="noStrike" dirty="0">
                        <a:solidFill>
                          <a:srgbClr val="000000"/>
                        </a:solidFill>
                        <a:effectLst/>
                        <a:uFillTx/>
                        <a:latin typeface="Aria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nchor="ctr"/>
                </a:tc>
                <a:extLst>
                  <a:ext uri="{0D108BD9-81ED-4DB2-BD59-A6C34878D82A}">
                    <a16:rowId xmlns:a16="http://schemas.microsoft.com/office/drawing/2014/main" val="1211100133"/>
                  </a:ext>
                </a:extLst>
              </a:tr>
              <a:tr h="5852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c</a:t>
                      </a:r>
                      <a:endParaRPr lang="en-US" sz="2600" b="0" u="none" strike="noStrike" dirty="0">
                        <a:solidFill>
                          <a:srgbClr val="000000"/>
                        </a:solidFill>
                        <a:effectLst/>
                        <a:uFillTx/>
                        <a:latin typeface="Arial"/>
                      </a:endParaRPr>
                    </a:p>
                  </a:txBody>
                  <a:tcPr anchor="ctr"/>
                </a:tc>
                <a:tc>
                  <a:txBody>
                    <a:bodyPr/>
                    <a:lstStyle/>
                    <a:p>
                      <a:pPr algn="ctr"/>
                      <a:r>
                        <a:rPr lang="en-CA" sz="2600" dirty="0"/>
                        <a:t>.0001</a:t>
                      </a:r>
                    </a:p>
                  </a:txBody>
                  <a:tcPr anchor="ctr"/>
                </a:tc>
                <a:extLst>
                  <a:ext uri="{0D108BD9-81ED-4DB2-BD59-A6C34878D82A}">
                    <a16:rowId xmlns:a16="http://schemas.microsoft.com/office/drawing/2014/main" val="520823664"/>
                  </a:ext>
                </a:extLst>
              </a:tr>
              <a:tr h="5852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ax+m</a:t>
                      </a:r>
                      <a:endParaRPr lang="en-US" sz="2600" b="0" u="none" strike="noStrike" dirty="0">
                        <a:solidFill>
                          <a:srgbClr val="000000"/>
                        </a:solidFill>
                        <a:effectLst/>
                        <a:uFillTx/>
                        <a:latin typeface="Aria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nchor="ctr"/>
                </a:tc>
                <a:extLst>
                  <a:ext uri="{0D108BD9-81ED-4DB2-BD59-A6C34878D82A}">
                    <a16:rowId xmlns:a16="http://schemas.microsoft.com/office/drawing/2014/main" val="2312616233"/>
                  </a:ext>
                </a:extLst>
              </a:tr>
            </a:tbl>
          </a:graphicData>
        </a:graphic>
      </p:graphicFrame>
    </p:spTree>
    <p:extLst>
      <p:ext uri="{BB962C8B-B14F-4D97-AF65-F5344CB8AC3E}">
        <p14:creationId xmlns:p14="http://schemas.microsoft.com/office/powerpoint/2010/main" val="64646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369"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Conclusion</a:t>
            </a:r>
            <a:endParaRPr lang="en-US" sz="4400" b="0" u="none" strike="noStrike" dirty="0">
              <a:solidFill>
                <a:srgbClr val="000000"/>
              </a:solidFill>
              <a:effectLst/>
              <a:uFillTx/>
              <a:latin typeface="+mn-lt"/>
            </a:endParaRPr>
          </a:p>
        </p:txBody>
      </p:sp>
      <p:pic>
        <p:nvPicPr>
          <p:cNvPr id="370" name="Picture 70" descr="Logos | Branding | The University of Winnipeg"/>
          <p:cNvPicPr/>
          <p:nvPr/>
        </p:nvPicPr>
        <p:blipFill>
          <a:blip r:embed="rId3"/>
          <a:stretch/>
        </p:blipFill>
        <p:spPr>
          <a:xfrm>
            <a:off x="91080" y="6452640"/>
            <a:ext cx="978120" cy="313920"/>
          </a:xfrm>
          <a:prstGeom prst="rect">
            <a:avLst/>
          </a:prstGeom>
          <a:noFill/>
          <a:ln w="0">
            <a:noFill/>
          </a:ln>
        </p:spPr>
      </p:pic>
      <p:sp>
        <p:nvSpPr>
          <p:cNvPr id="371" name="Slide Number Placeholder 29"/>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16</a:t>
            </a:r>
            <a:endParaRPr lang="en-US" sz="1500" b="0" u="none" strike="noStrike" dirty="0">
              <a:solidFill>
                <a:srgbClr val="000000"/>
              </a:solidFill>
              <a:effectLst/>
              <a:uFillTx/>
            </a:endParaRPr>
          </a:p>
        </p:txBody>
      </p:sp>
      <p:cxnSp>
        <p:nvCxnSpPr>
          <p:cNvPr id="372" name="Straight Connector 32"/>
          <p:cNvCxnSpPr/>
          <p:nvPr/>
        </p:nvCxnSpPr>
        <p:spPr>
          <a:xfrm>
            <a:off x="90720" y="6312240"/>
            <a:ext cx="2037960" cy="2880"/>
          </a:xfrm>
          <a:prstGeom prst="straightConnector1">
            <a:avLst/>
          </a:prstGeom>
          <a:ln w="95250">
            <a:solidFill>
              <a:srgbClr val="FFC000"/>
            </a:solidFill>
            <a:round/>
          </a:ln>
        </p:spPr>
      </p:cxnSp>
      <p:sp>
        <p:nvSpPr>
          <p:cNvPr id="373" name="Content Placeholder 6"/>
          <p:cNvSpPr/>
          <p:nvPr/>
        </p:nvSpPr>
        <p:spPr>
          <a:xfrm>
            <a:off x="91440" y="931800"/>
            <a:ext cx="11449080" cy="5299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spcBef>
                <a:spcPts val="1001"/>
              </a:spcBef>
              <a:buClr>
                <a:srgbClr val="C00000"/>
              </a:buClr>
              <a:buFont typeface="Aptos"/>
              <a:buChar char="◦"/>
            </a:pPr>
            <a:r>
              <a:rPr lang="en-US" sz="2800" dirty="0" err="1">
                <a:solidFill>
                  <a:schemeClr val="dk1"/>
                </a:solidFill>
              </a:rPr>
              <a:t>mi</a:t>
            </a:r>
            <a:r>
              <a:rPr lang="en-US" sz="2800" b="0" u="none" strike="noStrike" dirty="0" err="1">
                <a:solidFill>
                  <a:schemeClr val="dk1"/>
                </a:solidFill>
                <a:effectLst/>
                <a:uFillTx/>
              </a:rPr>
              <a:t>cro_sam</a:t>
            </a:r>
            <a:r>
              <a:rPr lang="en-US" sz="2800" b="0" u="none" strike="noStrike" dirty="0">
                <a:solidFill>
                  <a:schemeClr val="dk1"/>
                </a:solidFill>
                <a:effectLst/>
                <a:uFillTx/>
              </a:rPr>
              <a:t> greatly reduces segmentation time</a:t>
            </a:r>
          </a:p>
          <a:p>
            <a:pPr marL="914400" lvl="1" indent="-457200">
              <a:lnSpc>
                <a:spcPct val="150000"/>
              </a:lnSpc>
              <a:spcBef>
                <a:spcPts val="1001"/>
              </a:spcBef>
              <a:buClr>
                <a:srgbClr val="C00000"/>
              </a:buClr>
              <a:buFont typeface="Aptos"/>
              <a:buChar char="◦"/>
            </a:pPr>
            <a:r>
              <a:rPr lang="en-US" sz="2800" dirty="0">
                <a:solidFill>
                  <a:srgbClr val="C00000"/>
                </a:solidFill>
              </a:rPr>
              <a:t>Automated &lt; manual segmentation time</a:t>
            </a:r>
          </a:p>
          <a:p>
            <a:pPr marL="914400" lvl="1" indent="-457200">
              <a:lnSpc>
                <a:spcPct val="150000"/>
              </a:lnSpc>
              <a:spcBef>
                <a:spcPts val="1001"/>
              </a:spcBef>
              <a:buClr>
                <a:srgbClr val="C00000"/>
              </a:buClr>
              <a:buFont typeface="Aptos"/>
              <a:buChar char="◦"/>
            </a:pPr>
            <a:r>
              <a:rPr lang="en-US" sz="2800" b="0" u="none" strike="noStrike" dirty="0">
                <a:solidFill>
                  <a:schemeClr val="dk1"/>
                </a:solidFill>
                <a:effectLst/>
                <a:uFillTx/>
              </a:rPr>
              <a:t>Trade-off for less detail</a:t>
            </a:r>
          </a:p>
          <a:p>
            <a:pPr marL="457200" indent="-457200" defTabSz="914400">
              <a:lnSpc>
                <a:spcPct val="150000"/>
              </a:lnSpc>
              <a:spcBef>
                <a:spcPts val="1001"/>
              </a:spcBef>
              <a:buClr>
                <a:srgbClr val="C00000"/>
              </a:buClr>
              <a:buFont typeface="Aptos"/>
              <a:buChar char="◦"/>
            </a:pPr>
            <a:r>
              <a:rPr lang="en-US" sz="2800" dirty="0" err="1">
                <a:solidFill>
                  <a:schemeClr val="dk1"/>
                </a:solidFill>
              </a:rPr>
              <a:t>m</a:t>
            </a:r>
            <a:r>
              <a:rPr lang="en-US" sz="2800" b="0" u="none" strike="noStrike" dirty="0" err="1">
                <a:solidFill>
                  <a:schemeClr val="dk1"/>
                </a:solidFill>
                <a:effectLst/>
                <a:uFillTx/>
              </a:rPr>
              <a:t>icro_sam’s</a:t>
            </a:r>
            <a:r>
              <a:rPr lang="en-US" sz="2800" b="0" u="none" strike="noStrike" dirty="0">
                <a:solidFill>
                  <a:schemeClr val="dk1"/>
                </a:solidFill>
                <a:effectLst/>
                <a:uFillTx/>
              </a:rPr>
              <a:t> LM model performs better compared to EM model</a:t>
            </a:r>
            <a:endParaRPr lang="en-US" sz="2800" dirty="0">
              <a:solidFill>
                <a:srgbClr val="000000"/>
              </a:solidFill>
            </a:endParaRPr>
          </a:p>
          <a:p>
            <a:pPr marL="914400" lvl="1" indent="-457200">
              <a:lnSpc>
                <a:spcPct val="150000"/>
              </a:lnSpc>
              <a:spcBef>
                <a:spcPts val="1001"/>
              </a:spcBef>
              <a:buClr>
                <a:srgbClr val="C00000"/>
              </a:buClr>
              <a:buFont typeface="Aptos"/>
              <a:buChar char="◦"/>
            </a:pPr>
            <a:r>
              <a:rPr lang="en-US" sz="2800" dirty="0">
                <a:solidFill>
                  <a:schemeClr val="dk1"/>
                </a:solidFill>
              </a:rPr>
              <a:t>F</a:t>
            </a:r>
            <a:r>
              <a:rPr lang="en-US" sz="2800" b="0" u="none" strike="noStrike" dirty="0">
                <a:solidFill>
                  <a:schemeClr val="dk1"/>
                </a:solidFill>
                <a:effectLst/>
                <a:uFillTx/>
              </a:rPr>
              <a:t>rom observing all metrics</a:t>
            </a:r>
          </a:p>
          <a:p>
            <a:pPr marL="914400" lvl="1" indent="-457200">
              <a:lnSpc>
                <a:spcPct val="150000"/>
              </a:lnSpc>
              <a:spcBef>
                <a:spcPts val="1001"/>
              </a:spcBef>
              <a:buClr>
                <a:srgbClr val="C00000"/>
              </a:buClr>
              <a:buFont typeface="Aptos"/>
              <a:buChar char="◦"/>
            </a:pPr>
            <a:r>
              <a:rPr lang="en-US" sz="2800" dirty="0">
                <a:solidFill>
                  <a:schemeClr val="dk1"/>
                </a:solidFill>
              </a:rPr>
              <a:t>From </a:t>
            </a:r>
            <a:r>
              <a:rPr lang="en-US" sz="2800" i="1" dirty="0">
                <a:solidFill>
                  <a:schemeClr val="dk1"/>
                </a:solidFill>
              </a:rPr>
              <a:t>f </a:t>
            </a:r>
            <a:r>
              <a:rPr lang="en-US" sz="2800" dirty="0">
                <a:solidFill>
                  <a:schemeClr val="dk1"/>
                </a:solidFill>
              </a:rPr>
              <a:t>values &amp; </a:t>
            </a:r>
            <a:r>
              <a:rPr lang="en-US" sz="2800" i="1" dirty="0">
                <a:solidFill>
                  <a:schemeClr val="dk1"/>
                </a:solidFill>
              </a:rPr>
              <a:t>p</a:t>
            </a:r>
            <a:r>
              <a:rPr lang="en-US" sz="2800" dirty="0">
                <a:solidFill>
                  <a:schemeClr val="dk1"/>
                </a:solidFill>
              </a:rPr>
              <a:t>-values</a:t>
            </a:r>
            <a:endParaRPr lang="en-US" sz="2800" b="0" u="none" strike="noStrike" dirty="0">
              <a:solidFill>
                <a:srgbClr val="000000"/>
              </a:solidFill>
              <a:effectLst/>
              <a:uFillTx/>
            </a:endParaRPr>
          </a:p>
          <a:p>
            <a:pPr marL="457200" indent="-457200">
              <a:lnSpc>
                <a:spcPct val="150000"/>
              </a:lnSpc>
              <a:spcBef>
                <a:spcPts val="1001"/>
              </a:spcBef>
              <a:buClr>
                <a:srgbClr val="C00000"/>
              </a:buClr>
              <a:buFont typeface="Aptos"/>
              <a:buChar char="◦"/>
            </a:pPr>
            <a:r>
              <a:rPr lang="en-US" sz="2800" dirty="0" err="1">
                <a:solidFill>
                  <a:schemeClr val="dk1"/>
                </a:solidFill>
              </a:rPr>
              <a:t>micro_sam’s</a:t>
            </a:r>
            <a:r>
              <a:rPr lang="en-US" sz="2800" dirty="0">
                <a:solidFill>
                  <a:schemeClr val="dk1"/>
                </a:solidFill>
              </a:rPr>
              <a:t> LM model successfully </a:t>
            </a:r>
            <a:r>
              <a:rPr lang="en-US" sz="2800" dirty="0">
                <a:solidFill>
                  <a:srgbClr val="C00000"/>
                </a:solidFill>
              </a:rPr>
              <a:t>segments axons &amp; myelin</a:t>
            </a:r>
          </a:p>
          <a:p>
            <a:pPr marL="457200" indent="-457200" defTabSz="914400">
              <a:spcBef>
                <a:spcPts val="1001"/>
              </a:spcBef>
              <a:buClr>
                <a:srgbClr val="C00000"/>
              </a:buClr>
              <a:buFont typeface="Aptos"/>
              <a:buChar char="◦"/>
            </a:pPr>
            <a:endParaRPr lang="en-US" sz="2800" b="1" u="none" strike="noStrike" dirty="0">
              <a:solidFill>
                <a:schemeClr val="dk1"/>
              </a:solidFill>
              <a:effectLst/>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3">
                                            <p:txEl>
                                              <p:pRg st="3" end="3"/>
                                            </p:txEl>
                                          </p:spTgt>
                                        </p:tgtEl>
                                        <p:attrNameLst>
                                          <p:attrName>style.visibility</p:attrName>
                                        </p:attrNameLst>
                                      </p:cBhvr>
                                      <p:to>
                                        <p:strVal val="visible"/>
                                      </p:to>
                                    </p:set>
                                    <p:animEffect transition="in" filter="fade">
                                      <p:cBhvr>
                                        <p:cTn id="7" dur="500"/>
                                        <p:tgtEl>
                                          <p:spTgt spid="37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73">
                                            <p:txEl>
                                              <p:pRg st="4" end="4"/>
                                            </p:txEl>
                                          </p:spTgt>
                                        </p:tgtEl>
                                        <p:attrNameLst>
                                          <p:attrName>style.visibility</p:attrName>
                                        </p:attrNameLst>
                                      </p:cBhvr>
                                      <p:to>
                                        <p:strVal val="visible"/>
                                      </p:to>
                                    </p:set>
                                    <p:animEffect transition="in" filter="fade">
                                      <p:cBhvr>
                                        <p:cTn id="10" dur="500"/>
                                        <p:tgtEl>
                                          <p:spTgt spid="37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73">
                                            <p:txEl>
                                              <p:pRg st="5" end="5"/>
                                            </p:txEl>
                                          </p:spTgt>
                                        </p:tgtEl>
                                        <p:attrNameLst>
                                          <p:attrName>style.visibility</p:attrName>
                                        </p:attrNameLst>
                                      </p:cBhvr>
                                      <p:to>
                                        <p:strVal val="visible"/>
                                      </p:to>
                                    </p:set>
                                    <p:animEffect transition="in" filter="fade">
                                      <p:cBhvr>
                                        <p:cTn id="13" dur="500"/>
                                        <p:tgtEl>
                                          <p:spTgt spid="37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73">
                                            <p:txEl>
                                              <p:pRg st="6" end="6"/>
                                            </p:txEl>
                                          </p:spTgt>
                                        </p:tgtEl>
                                        <p:attrNameLst>
                                          <p:attrName>style.visibility</p:attrName>
                                        </p:attrNameLst>
                                      </p:cBhvr>
                                      <p:to>
                                        <p:strVal val="visible"/>
                                      </p:to>
                                    </p:set>
                                    <p:animEffect transition="in" filter="fade">
                                      <p:cBhvr>
                                        <p:cTn id="18" dur="500"/>
                                        <p:tgtEl>
                                          <p:spTgt spid="37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374"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Next Steps</a:t>
            </a:r>
            <a:endParaRPr lang="en-US" sz="4400" b="0" u="none" strike="noStrike" dirty="0">
              <a:solidFill>
                <a:srgbClr val="000000"/>
              </a:solidFill>
              <a:effectLst/>
              <a:uFillTx/>
              <a:latin typeface="+mn-lt"/>
            </a:endParaRPr>
          </a:p>
        </p:txBody>
      </p:sp>
      <p:pic>
        <p:nvPicPr>
          <p:cNvPr id="375" name="Picture 70" descr="Logos | Branding | The University of Winnipeg"/>
          <p:cNvPicPr/>
          <p:nvPr/>
        </p:nvPicPr>
        <p:blipFill>
          <a:blip r:embed="rId3"/>
          <a:stretch/>
        </p:blipFill>
        <p:spPr>
          <a:xfrm>
            <a:off x="91080" y="6452640"/>
            <a:ext cx="978120" cy="313920"/>
          </a:xfrm>
          <a:prstGeom prst="rect">
            <a:avLst/>
          </a:prstGeom>
          <a:noFill/>
          <a:ln w="0">
            <a:noFill/>
          </a:ln>
        </p:spPr>
      </p:pic>
      <p:sp>
        <p:nvSpPr>
          <p:cNvPr id="376" name="Slide Number Placeholder 29"/>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17</a:t>
            </a:r>
            <a:endParaRPr lang="en-US" sz="1500" b="0" u="none" strike="noStrike" dirty="0">
              <a:solidFill>
                <a:srgbClr val="000000"/>
              </a:solidFill>
              <a:effectLst/>
              <a:uFillTx/>
            </a:endParaRPr>
          </a:p>
        </p:txBody>
      </p:sp>
      <p:cxnSp>
        <p:nvCxnSpPr>
          <p:cNvPr id="377" name="Straight Connector 32"/>
          <p:cNvCxnSpPr/>
          <p:nvPr/>
        </p:nvCxnSpPr>
        <p:spPr>
          <a:xfrm>
            <a:off x="90720" y="6312240"/>
            <a:ext cx="2037960" cy="2880"/>
          </a:xfrm>
          <a:prstGeom prst="straightConnector1">
            <a:avLst/>
          </a:prstGeom>
          <a:ln w="95250">
            <a:solidFill>
              <a:srgbClr val="FFC000"/>
            </a:solidFill>
            <a:round/>
          </a:ln>
        </p:spPr>
      </p:cxnSp>
      <p:sp>
        <p:nvSpPr>
          <p:cNvPr id="378" name="Content Placeholder 6"/>
          <p:cNvSpPr/>
          <p:nvPr/>
        </p:nvSpPr>
        <p:spPr>
          <a:xfrm>
            <a:off x="91440" y="931800"/>
            <a:ext cx="11449080" cy="5069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fontScale="92500" lnSpcReduction="19999"/>
          </a:bodyPr>
          <a:lstStyle/>
          <a:p>
            <a:pPr marL="457200" indent="-457200" defTabSz="914400">
              <a:lnSpc>
                <a:spcPct val="119999"/>
              </a:lnSpc>
              <a:spcBef>
                <a:spcPts val="1001"/>
              </a:spcBef>
              <a:buClr>
                <a:srgbClr val="C00000"/>
              </a:buClr>
              <a:buFont typeface="Aptos"/>
              <a:buChar char="◦"/>
            </a:pPr>
            <a:r>
              <a:rPr lang="en-US" sz="3000" b="0" u="none" strike="noStrike" dirty="0">
                <a:solidFill>
                  <a:schemeClr val="dk1"/>
                </a:solidFill>
                <a:effectLst/>
                <a:uFillTx/>
              </a:rPr>
              <a:t>Increase dataset for manual segmentations</a:t>
            </a:r>
            <a:endParaRPr lang="en-US" sz="3000" dirty="0">
              <a:solidFill>
                <a:srgbClr val="000000"/>
              </a:solidFill>
            </a:endParaRPr>
          </a:p>
          <a:p>
            <a:pPr marL="914400" lvl="1" indent="-457200">
              <a:lnSpc>
                <a:spcPct val="169999"/>
              </a:lnSpc>
              <a:spcBef>
                <a:spcPts val="1001"/>
              </a:spcBef>
              <a:buClr>
                <a:srgbClr val="C00000"/>
              </a:buClr>
              <a:buFont typeface="Aptos"/>
              <a:buChar char="◦"/>
            </a:pPr>
            <a:r>
              <a:rPr lang="en-US" sz="3000" b="0" u="none" strike="noStrike" dirty="0">
                <a:solidFill>
                  <a:schemeClr val="dk1"/>
                </a:solidFill>
                <a:effectLst/>
                <a:uFillTx/>
              </a:rPr>
              <a:t>More male mice</a:t>
            </a:r>
            <a:endParaRPr lang="en-US" sz="3000" dirty="0">
              <a:solidFill>
                <a:srgbClr val="000000"/>
              </a:solidFill>
            </a:endParaRPr>
          </a:p>
          <a:p>
            <a:pPr marL="914400" lvl="1" indent="-457200">
              <a:lnSpc>
                <a:spcPct val="169999"/>
              </a:lnSpc>
              <a:spcBef>
                <a:spcPts val="1001"/>
              </a:spcBef>
              <a:buClr>
                <a:srgbClr val="C00000"/>
              </a:buClr>
              <a:buFont typeface="Aptos"/>
              <a:buChar char="◦"/>
            </a:pPr>
            <a:r>
              <a:rPr lang="en-US" sz="3000" dirty="0">
                <a:solidFill>
                  <a:schemeClr val="dk1"/>
                </a:solidFill>
              </a:rPr>
              <a:t>Include f</a:t>
            </a:r>
            <a:r>
              <a:rPr lang="en-US" sz="3000" b="0" u="none" strike="noStrike" dirty="0">
                <a:solidFill>
                  <a:schemeClr val="dk1"/>
                </a:solidFill>
                <a:effectLst/>
                <a:uFillTx/>
              </a:rPr>
              <a:t>emale mice</a:t>
            </a:r>
          </a:p>
          <a:p>
            <a:pPr marL="914400" lvl="1" indent="-457200">
              <a:lnSpc>
                <a:spcPct val="169999"/>
              </a:lnSpc>
              <a:spcBef>
                <a:spcPts val="1001"/>
              </a:spcBef>
              <a:buClr>
                <a:srgbClr val="C00000"/>
              </a:buClr>
              <a:buFont typeface="Aptos"/>
              <a:buChar char="◦"/>
            </a:pPr>
            <a:r>
              <a:rPr lang="en-US" sz="3000" dirty="0">
                <a:solidFill>
                  <a:schemeClr val="dk1"/>
                </a:solidFill>
              </a:rPr>
              <a:t>Test on human EM images</a:t>
            </a:r>
            <a:endParaRPr lang="en-US" sz="3000" b="0" u="none" strike="noStrike" dirty="0">
              <a:solidFill>
                <a:srgbClr val="000000"/>
              </a:solidFill>
              <a:effectLst/>
              <a:uFillTx/>
            </a:endParaRPr>
          </a:p>
          <a:p>
            <a:pPr marL="457200" indent="-457200">
              <a:lnSpc>
                <a:spcPct val="169999"/>
              </a:lnSpc>
              <a:spcBef>
                <a:spcPts val="1001"/>
              </a:spcBef>
              <a:buClr>
                <a:srgbClr val="C00000"/>
              </a:buClr>
              <a:buFont typeface="Aptos"/>
              <a:buChar char="◦"/>
            </a:pPr>
            <a:r>
              <a:rPr lang="en-US" sz="3000" dirty="0">
                <a:solidFill>
                  <a:schemeClr val="dk1"/>
                </a:solidFill>
              </a:rPr>
              <a:t>Adjust/train </a:t>
            </a:r>
            <a:r>
              <a:rPr lang="en-US" sz="3000" dirty="0" err="1">
                <a:solidFill>
                  <a:schemeClr val="dk1"/>
                </a:solidFill>
              </a:rPr>
              <a:t>micro_sam</a:t>
            </a:r>
            <a:r>
              <a:rPr lang="en-US" sz="3000" dirty="0">
                <a:solidFill>
                  <a:schemeClr val="dk1"/>
                </a:solidFill>
              </a:rPr>
              <a:t> on our manual segmentations</a:t>
            </a:r>
            <a:endParaRPr lang="en-US" sz="3000" dirty="0">
              <a:solidFill>
                <a:srgbClr val="000000"/>
              </a:solidFill>
            </a:endParaRPr>
          </a:p>
          <a:p>
            <a:pPr marL="914400" lvl="1" indent="-457200">
              <a:lnSpc>
                <a:spcPct val="169999"/>
              </a:lnSpc>
              <a:spcBef>
                <a:spcPts val="1001"/>
              </a:spcBef>
              <a:buClr>
                <a:srgbClr val="C00000"/>
              </a:buClr>
              <a:buFont typeface="Aptos"/>
              <a:buChar char="◦"/>
            </a:pPr>
            <a:r>
              <a:rPr lang="en-US" sz="3000" dirty="0">
                <a:solidFill>
                  <a:schemeClr val="dk1"/>
                </a:solidFill>
              </a:rPr>
              <a:t>Not enough manual segmentations </a:t>
            </a:r>
            <a:endParaRPr lang="en-US" sz="3000" b="0" u="none" strike="noStrike" dirty="0">
              <a:solidFill>
                <a:schemeClr val="dk1"/>
              </a:solidFill>
              <a:effectLst/>
              <a:uFillTx/>
            </a:endParaRPr>
          </a:p>
          <a:p>
            <a:pPr marL="457200" indent="-457200" defTabSz="914400">
              <a:lnSpc>
                <a:spcPct val="169999"/>
              </a:lnSpc>
              <a:spcBef>
                <a:spcPts val="1001"/>
              </a:spcBef>
              <a:buClr>
                <a:srgbClr val="C00000"/>
              </a:buClr>
              <a:buFont typeface="Aptos"/>
              <a:buChar char="◦"/>
            </a:pPr>
            <a:r>
              <a:rPr lang="en-US" sz="3000" b="0" u="none" strike="noStrike" dirty="0">
                <a:solidFill>
                  <a:schemeClr val="dk1"/>
                </a:solidFill>
                <a:effectLst/>
                <a:uFillTx/>
              </a:rPr>
              <a:t>Test &amp; compare other deep-learning segmentation applications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
                                            <p:txEl>
                                              <p:pRg st="4" end="4"/>
                                            </p:txEl>
                                          </p:spTgt>
                                        </p:tgtEl>
                                        <p:attrNameLst>
                                          <p:attrName>style.visibility</p:attrName>
                                        </p:attrNameLst>
                                      </p:cBhvr>
                                      <p:to>
                                        <p:strVal val="visible"/>
                                      </p:to>
                                    </p:set>
                                    <p:animEffect transition="in" filter="fade">
                                      <p:cBhvr>
                                        <p:cTn id="7" dur="500"/>
                                        <p:tgtEl>
                                          <p:spTgt spid="378">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78">
                                            <p:txEl>
                                              <p:pRg st="5" end="5"/>
                                            </p:txEl>
                                          </p:spTgt>
                                        </p:tgtEl>
                                        <p:attrNameLst>
                                          <p:attrName>style.visibility</p:attrName>
                                        </p:attrNameLst>
                                      </p:cBhvr>
                                      <p:to>
                                        <p:strVal val="visible"/>
                                      </p:to>
                                    </p:set>
                                    <p:animEffect transition="in" filter="fade">
                                      <p:cBhvr>
                                        <p:cTn id="10" dur="500"/>
                                        <p:tgtEl>
                                          <p:spTgt spid="378">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78">
                                            <p:txEl>
                                              <p:pRg st="6" end="6"/>
                                            </p:txEl>
                                          </p:spTgt>
                                        </p:tgtEl>
                                        <p:attrNameLst>
                                          <p:attrName>style.visibility</p:attrName>
                                        </p:attrNameLst>
                                      </p:cBhvr>
                                      <p:to>
                                        <p:strVal val="visible"/>
                                      </p:to>
                                    </p:set>
                                    <p:animEffect transition="in" filter="fade">
                                      <p:cBhvr>
                                        <p:cTn id="15" dur="500"/>
                                        <p:tgtEl>
                                          <p:spTgt spid="37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5CA216CF-7D18-FFA1-EDE1-AC18B277E30A}"/>
            </a:ext>
          </a:extLst>
        </p:cNvPr>
        <p:cNvGrpSpPr/>
        <p:nvPr/>
      </p:nvGrpSpPr>
      <p:grpSpPr>
        <a:xfrm>
          <a:off x="0" y="0"/>
          <a:ext cx="0" cy="0"/>
          <a:chOff x="0" y="0"/>
          <a:chExt cx="0" cy="0"/>
        </a:xfrm>
      </p:grpSpPr>
      <p:sp>
        <p:nvSpPr>
          <p:cNvPr id="374" name="PlaceHolder 1">
            <a:extLst>
              <a:ext uri="{FF2B5EF4-FFF2-40B4-BE49-F238E27FC236}">
                <a16:creationId xmlns:a16="http://schemas.microsoft.com/office/drawing/2014/main" id="{CCC647C8-9222-474C-A4D1-4A2D6B100EAA}"/>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dirty="0">
                <a:solidFill>
                  <a:srgbClr val="C00000"/>
                </a:solidFill>
                <a:latin typeface="Aptos Display"/>
              </a:rPr>
              <a:t>Acknowledgements</a:t>
            </a:r>
            <a:endParaRPr lang="en-US" sz="4400" b="0" u="none" strike="noStrike" dirty="0">
              <a:solidFill>
                <a:srgbClr val="000000"/>
              </a:solidFill>
              <a:effectLst/>
              <a:uFillTx/>
              <a:latin typeface="Arial"/>
            </a:endParaRPr>
          </a:p>
        </p:txBody>
      </p:sp>
      <p:sp>
        <p:nvSpPr>
          <p:cNvPr id="376" name="Slide Number Placeholder 29">
            <a:extLst>
              <a:ext uri="{FF2B5EF4-FFF2-40B4-BE49-F238E27FC236}">
                <a16:creationId xmlns:a16="http://schemas.microsoft.com/office/drawing/2014/main" id="{AFD4A9AA-593E-2817-A8F2-740A1057DD1B}"/>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latin typeface="Aptos"/>
              </a:rPr>
              <a:t>18</a:t>
            </a:r>
            <a:endParaRPr lang="en-US" sz="1500" b="0" u="none" strike="noStrike" dirty="0">
              <a:solidFill>
                <a:srgbClr val="000000"/>
              </a:solidFill>
              <a:effectLst/>
              <a:uFillTx/>
              <a:latin typeface="Arial"/>
            </a:endParaRPr>
          </a:p>
        </p:txBody>
      </p:sp>
      <p:pic>
        <p:nvPicPr>
          <p:cNvPr id="2" name="Picture 6" descr="Logos | Branding | The University of Winnipeg">
            <a:extLst>
              <a:ext uri="{FF2B5EF4-FFF2-40B4-BE49-F238E27FC236}">
                <a16:creationId xmlns:a16="http://schemas.microsoft.com/office/drawing/2014/main" id="{1B35D9F5-EBE1-DBB6-BBB8-0884C95570F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73422"/>
          <a:stretch>
            <a:fillRect/>
          </a:stretch>
        </p:blipFill>
        <p:spPr bwMode="auto">
          <a:xfrm>
            <a:off x="5660186" y="4817529"/>
            <a:ext cx="1231468" cy="13980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VUIIS (@vuiis) / X">
            <a:extLst>
              <a:ext uri="{FF2B5EF4-FFF2-40B4-BE49-F238E27FC236}">
                <a16:creationId xmlns:a16="http://schemas.microsoft.com/office/drawing/2014/main" id="{B56D2457-E9BE-B97A-B0BC-4ECDA4404A5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94613" y="4788177"/>
            <a:ext cx="1456782" cy="145678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Natural Sciences and Engineering Research Council - Wikipedia">
            <a:extLst>
              <a:ext uri="{FF2B5EF4-FFF2-40B4-BE49-F238E27FC236}">
                <a16:creationId xmlns:a16="http://schemas.microsoft.com/office/drawing/2014/main" id="{8DFE1AB3-D766-4BF8-9965-B96D13E1610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00758" y="68199"/>
            <a:ext cx="2325980" cy="99629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81A6C8D8-8D09-6FB9-8F0F-B53FAA86445B}"/>
              </a:ext>
            </a:extLst>
          </p:cNvPr>
          <p:cNvSpPr txBox="1">
            <a:spLocks/>
          </p:cNvSpPr>
          <p:nvPr/>
        </p:nvSpPr>
        <p:spPr>
          <a:xfrm>
            <a:off x="267334" y="1065087"/>
            <a:ext cx="3786506" cy="43422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sz="2800" u="sng" dirty="0">
                <a:latin typeface="Aptos" panose="020B0004020202020204" pitchFamily="34" charset="0"/>
                <a:cs typeface="Arial" panose="020B0604020202020204" pitchFamily="34" charset="0"/>
              </a:rPr>
              <a:t>Supervisor</a:t>
            </a:r>
          </a:p>
          <a:p>
            <a:pPr algn="ctr">
              <a:lnSpc>
                <a:spcPct val="100000"/>
              </a:lnSpc>
            </a:pPr>
            <a:r>
              <a:rPr lang="en-US" sz="2800" dirty="0">
                <a:latin typeface="Aptos" panose="020B0004020202020204" pitchFamily="34" charset="0"/>
                <a:cs typeface="Arial" panose="020B0604020202020204" pitchFamily="34" charset="0"/>
              </a:rPr>
              <a:t>Melanie Martin</a:t>
            </a:r>
          </a:p>
          <a:p>
            <a:pPr algn="ctr"/>
            <a:endParaRPr lang="en-US" sz="2000" u="sng" dirty="0">
              <a:latin typeface="Aptos" panose="020B0004020202020204" pitchFamily="34" charset="0"/>
              <a:cs typeface="Arial" panose="020B0604020202020204" pitchFamily="34" charset="0"/>
            </a:endParaRPr>
          </a:p>
          <a:p>
            <a:pPr algn="ctr"/>
            <a:r>
              <a:rPr lang="en-US" sz="2800" u="sng" dirty="0">
                <a:latin typeface="Aptos" panose="020B0004020202020204" pitchFamily="34" charset="0"/>
                <a:cs typeface="Arial" panose="020B0604020202020204" pitchFamily="34" charset="0"/>
              </a:rPr>
              <a:t>Committee Members</a:t>
            </a:r>
          </a:p>
          <a:p>
            <a:pPr algn="ctr">
              <a:lnSpc>
                <a:spcPct val="100000"/>
              </a:lnSpc>
            </a:pPr>
            <a:r>
              <a:rPr lang="en-US" sz="2800" dirty="0">
                <a:latin typeface="Aptos" panose="020B0004020202020204" pitchFamily="34" charset="0"/>
                <a:cs typeface="Arial" panose="020B0604020202020204" pitchFamily="34" charset="0"/>
              </a:rPr>
              <a:t>Esmat </a:t>
            </a:r>
            <a:r>
              <a:rPr lang="en-US" sz="2800" dirty="0" err="1">
                <a:latin typeface="Aptos" panose="020B0004020202020204" pitchFamily="34" charset="0"/>
                <a:cs typeface="Arial" panose="020B0604020202020204" pitchFamily="34" charset="0"/>
              </a:rPr>
              <a:t>Elhami</a:t>
            </a:r>
            <a:endParaRPr lang="en-US" sz="2800" dirty="0">
              <a:latin typeface="Aptos" panose="020B0004020202020204" pitchFamily="34" charset="0"/>
              <a:cs typeface="Arial" panose="020B0604020202020204" pitchFamily="34" charset="0"/>
            </a:endParaRPr>
          </a:p>
          <a:p>
            <a:pPr algn="ctr">
              <a:lnSpc>
                <a:spcPct val="100000"/>
              </a:lnSpc>
            </a:pPr>
            <a:r>
              <a:rPr lang="en-US" sz="2800" dirty="0">
                <a:latin typeface="Aptos" panose="020B0004020202020204" pitchFamily="34" charset="0"/>
                <a:cs typeface="Arial" panose="020B0604020202020204" pitchFamily="34" charset="0"/>
              </a:rPr>
              <a:t>Murray Alexander</a:t>
            </a:r>
          </a:p>
          <a:p>
            <a:pPr algn="ctr">
              <a:lnSpc>
                <a:spcPct val="100000"/>
              </a:lnSpc>
            </a:pPr>
            <a:endParaRPr lang="en-US" sz="2000" dirty="0">
              <a:latin typeface="Aptos" panose="020B0004020202020204" pitchFamily="34" charset="0"/>
              <a:cs typeface="Arial" panose="020B0604020202020204" pitchFamily="34" charset="0"/>
            </a:endParaRPr>
          </a:p>
          <a:p>
            <a:pPr algn="ctr"/>
            <a:r>
              <a:rPr lang="en-US" sz="2800" u="sng" dirty="0">
                <a:latin typeface="Aptos" panose="020B0004020202020204" pitchFamily="34" charset="0"/>
                <a:cs typeface="Arial" panose="020B0604020202020204" pitchFamily="34" charset="0"/>
              </a:rPr>
              <a:t>Co-Authors</a:t>
            </a:r>
          </a:p>
          <a:p>
            <a:pPr algn="ctr">
              <a:lnSpc>
                <a:spcPct val="100000"/>
              </a:lnSpc>
            </a:pPr>
            <a:r>
              <a:rPr lang="en-US" sz="2800" dirty="0">
                <a:latin typeface="Aptos" panose="020B0004020202020204" pitchFamily="34" charset="0"/>
                <a:cs typeface="Arial" panose="020B0604020202020204" pitchFamily="34" charset="0"/>
              </a:rPr>
              <a:t>Daniel Girard</a:t>
            </a:r>
          </a:p>
          <a:p>
            <a:pPr algn="ctr">
              <a:lnSpc>
                <a:spcPct val="100000"/>
              </a:lnSpc>
            </a:pPr>
            <a:r>
              <a:rPr lang="en-US" sz="2800" dirty="0">
                <a:latin typeface="Aptos" panose="020B0004020202020204" pitchFamily="34" charset="0"/>
                <a:cs typeface="Arial" panose="020B0604020202020204" pitchFamily="34" charset="0"/>
              </a:rPr>
              <a:t>Madison Chisholm</a:t>
            </a:r>
            <a:endParaRPr lang="en-CA" sz="2800" dirty="0">
              <a:latin typeface="Aptos" panose="020B0004020202020204" pitchFamily="34" charset="0"/>
              <a:cs typeface="Arial" panose="020B0604020202020204" pitchFamily="34" charset="0"/>
            </a:endParaRPr>
          </a:p>
        </p:txBody>
      </p:sp>
      <p:sp>
        <p:nvSpPr>
          <p:cNvPr id="6" name="Title 1">
            <a:extLst>
              <a:ext uri="{FF2B5EF4-FFF2-40B4-BE49-F238E27FC236}">
                <a16:creationId xmlns:a16="http://schemas.microsoft.com/office/drawing/2014/main" id="{C4C0A498-A401-461C-E3D4-730599344F2C}"/>
              </a:ext>
            </a:extLst>
          </p:cNvPr>
          <p:cNvSpPr txBox="1">
            <a:spLocks/>
          </p:cNvSpPr>
          <p:nvPr/>
        </p:nvSpPr>
        <p:spPr>
          <a:xfrm>
            <a:off x="4216400" y="1219201"/>
            <a:ext cx="7975600" cy="29097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600" dirty="0">
                <a:latin typeface="+mn-lt"/>
              </a:rPr>
              <a:t>Huge thank you to Bibek Dhakal (Vanderbilt University Institute of Imaging Science) for his help in providing access to the diffusion-weighted spin echo pulse sequence and Zou Yue (Vanderbilt University Institute of Imaging Science) for her help in the perfusion-fixating the mice brains. Thank you to Madison Chisholm for imaging the mice and Daniel Girard for manually segmenting the EM images.</a:t>
            </a:r>
            <a:endParaRPr lang="en-CA" sz="2600" dirty="0">
              <a:latin typeface="+mn-lt"/>
              <a:cs typeface="Arial" panose="020B0604020202020204" pitchFamily="34" charset="0"/>
            </a:endParaRPr>
          </a:p>
        </p:txBody>
      </p:sp>
      <p:pic>
        <p:nvPicPr>
          <p:cNvPr id="2051" name="Picture 3" descr="micro_sam API documentation">
            <a:extLst>
              <a:ext uri="{FF2B5EF4-FFF2-40B4-BE49-F238E27FC236}">
                <a16:creationId xmlns:a16="http://schemas.microsoft.com/office/drawing/2014/main" id="{23DEFAA9-4824-5D19-0151-ED921620509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949930" y="242352"/>
            <a:ext cx="1954190" cy="61170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4CAF10F5-850F-E27F-223A-F423B7B9C9E4}"/>
              </a:ext>
            </a:extLst>
          </p:cNvPr>
          <p:cNvPicPr>
            <a:picLocks noChangeAspect="1"/>
          </p:cNvPicPr>
          <p:nvPr/>
        </p:nvPicPr>
        <p:blipFill>
          <a:blip r:embed="rId7"/>
          <a:srcRect r="66079"/>
          <a:stretch>
            <a:fillRect/>
          </a:stretch>
        </p:blipFill>
        <p:spPr>
          <a:xfrm>
            <a:off x="7181094" y="4817529"/>
            <a:ext cx="1356112" cy="1398078"/>
          </a:xfrm>
          <a:prstGeom prst="rect">
            <a:avLst/>
          </a:prstGeom>
        </p:spPr>
      </p:pic>
      <p:pic>
        <p:nvPicPr>
          <p:cNvPr id="8" name="Picture 7" descr="2026 CAP Congress / Congrès de l'ACP 2026 (21-26 June 2026): Speaker List  (All) · Indico Global">
            <a:extLst>
              <a:ext uri="{FF2B5EF4-FFF2-40B4-BE49-F238E27FC236}">
                <a16:creationId xmlns:a16="http://schemas.microsoft.com/office/drawing/2014/main" id="{4E8A1D8B-DE86-BD4B-65D2-D79F700EDA90}"/>
              </a:ext>
            </a:extLst>
          </p:cNvPr>
          <p:cNvPicPr>
            <a:picLocks noChangeAspect="1"/>
          </p:cNvPicPr>
          <p:nvPr/>
        </p:nvPicPr>
        <p:blipFill>
          <a:blip r:embed="rId8"/>
          <a:srcRect r="66593"/>
          <a:stretch>
            <a:fillRect/>
          </a:stretch>
        </p:blipFill>
        <p:spPr>
          <a:xfrm>
            <a:off x="8363748" y="4727059"/>
            <a:ext cx="1920083" cy="1579018"/>
          </a:xfrm>
          <a:prstGeom prst="rect">
            <a:avLst/>
          </a:prstGeom>
        </p:spPr>
      </p:pic>
      <p:pic>
        <p:nvPicPr>
          <p:cNvPr id="10" name="Picture 9" descr="University of Manitoba in Canada : Reviews &amp; Rankings | Student Reviews &amp;  University Rankings EDUopinions">
            <a:extLst>
              <a:ext uri="{FF2B5EF4-FFF2-40B4-BE49-F238E27FC236}">
                <a16:creationId xmlns:a16="http://schemas.microsoft.com/office/drawing/2014/main" id="{FBCE170C-A680-D03D-7679-083F45283A6E}"/>
              </a:ext>
            </a:extLst>
          </p:cNvPr>
          <p:cNvPicPr>
            <a:picLocks noChangeAspect="1"/>
          </p:cNvPicPr>
          <p:nvPr/>
        </p:nvPicPr>
        <p:blipFill>
          <a:blip r:embed="rId9"/>
          <a:srcRect r="71132"/>
          <a:stretch>
            <a:fillRect/>
          </a:stretch>
        </p:blipFill>
        <p:spPr>
          <a:xfrm>
            <a:off x="4556651" y="4788177"/>
            <a:ext cx="870961" cy="1456783"/>
          </a:xfrm>
          <a:prstGeom prst="rect">
            <a:avLst/>
          </a:prstGeom>
        </p:spPr>
      </p:pic>
    </p:spTree>
    <p:extLst>
      <p:ext uri="{BB962C8B-B14F-4D97-AF65-F5344CB8AC3E}">
        <p14:creationId xmlns:p14="http://schemas.microsoft.com/office/powerpoint/2010/main" val="4103529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pic>
        <p:nvPicPr>
          <p:cNvPr id="380" name="Picture 8" descr="A close-up of a microscope&#10;&#10;AI-generated content may be incorrect."/>
          <p:cNvPicPr/>
          <p:nvPr/>
        </p:nvPicPr>
        <p:blipFill>
          <a:blip r:embed="rId3">
            <a:grayscl/>
            <a:extLst>
              <a:ext uri="{BEBA8EAE-BF5A-486C-A8C5-ECC9F3942E4B}">
                <a14:imgProps xmlns:a14="http://schemas.microsoft.com/office/drawing/2010/main">
                  <a14:imgLayer>
                    <a14:imgEffect>
                      <a14:saturation sat="307000"/>
                    </a14:imgEffect>
                  </a14:imgLayer>
                </a14:imgProps>
              </a:ext>
            </a:extLst>
          </a:blip>
          <a:srcRect b="17605"/>
          <a:stretch/>
        </p:blipFill>
        <p:spPr>
          <a:xfrm>
            <a:off x="0" y="0"/>
            <a:ext cx="12189240" cy="6855120"/>
          </a:xfrm>
          <a:prstGeom prst="rect">
            <a:avLst/>
          </a:prstGeom>
          <a:noFill/>
          <a:ln w="0">
            <a:noFill/>
          </a:ln>
        </p:spPr>
      </p:pic>
      <p:sp>
        <p:nvSpPr>
          <p:cNvPr id="381" name="Rectangle 1"/>
          <p:cNvSpPr/>
          <p:nvPr/>
        </p:nvSpPr>
        <p:spPr>
          <a:xfrm>
            <a:off x="0" y="-184680"/>
            <a:ext cx="181800" cy="366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numCol="1" spcCol="0" anchor="ctr">
            <a:spAutoFit/>
          </a:bodyPr>
          <a:lstStyle/>
          <a:p>
            <a:pPr defTabSz="914400">
              <a:lnSpc>
                <a:spcPct val="100000"/>
              </a:lnSpc>
              <a:tabLst>
                <a:tab pos="0" algn="l"/>
              </a:tabLst>
            </a:pPr>
            <a:endParaRPr lang="en-US" sz="1800" b="0" u="none" strike="noStrike">
              <a:solidFill>
                <a:schemeClr val="dk1"/>
              </a:solidFill>
              <a:effectLst/>
              <a:uFillTx/>
            </a:endParaRPr>
          </a:p>
        </p:txBody>
      </p:sp>
      <p:sp>
        <p:nvSpPr>
          <p:cNvPr id="382" name="Rectangle: Rounded Corners 12"/>
          <p:cNvSpPr/>
          <p:nvPr/>
        </p:nvSpPr>
        <p:spPr>
          <a:xfrm>
            <a:off x="3128400" y="330200"/>
            <a:ext cx="6012000" cy="1100880"/>
          </a:xfrm>
          <a:prstGeom prst="roundRect">
            <a:avLst>
              <a:gd name="adj" fmla="val 16667"/>
            </a:avLst>
          </a:prstGeom>
          <a:solidFill>
            <a:srgbClr val="A3262D">
              <a:alpha val="86000"/>
            </a:srgbClr>
          </a:solidFill>
          <a:ln w="76200">
            <a:solidFill>
              <a:srgbClr val="0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t">
            <a:noAutofit/>
          </a:bodyPr>
          <a:lstStyle/>
          <a:p>
            <a:pPr algn="ctr" defTabSz="914400">
              <a:lnSpc>
                <a:spcPct val="100000"/>
              </a:lnSpc>
            </a:pPr>
            <a:r>
              <a:rPr lang="en-CA" sz="3000" b="1" u="none" strike="noStrike" dirty="0">
                <a:solidFill>
                  <a:schemeClr val="lt1"/>
                </a:solidFill>
                <a:effectLst/>
                <a:uFillTx/>
              </a:rPr>
              <a:t>Thank you!</a:t>
            </a:r>
            <a:endParaRPr lang="en-US" sz="3000" b="0" u="none" strike="noStrike" dirty="0">
              <a:solidFill>
                <a:srgbClr val="FFFFFF"/>
              </a:solidFill>
              <a:effectLst/>
              <a:uFillTx/>
            </a:endParaRPr>
          </a:p>
          <a:p>
            <a:pPr algn="ctr" defTabSz="914400">
              <a:lnSpc>
                <a:spcPct val="100000"/>
              </a:lnSpc>
            </a:pPr>
            <a:r>
              <a:rPr lang="en-CA" sz="2500" b="1" u="none" strike="noStrike" dirty="0">
                <a:solidFill>
                  <a:schemeClr val="lt1"/>
                </a:solidFill>
                <a:effectLst/>
                <a:uFillTx/>
              </a:rPr>
              <a:t>dekortj@</a:t>
            </a:r>
            <a:r>
              <a:rPr lang="en-CA" sz="2500" b="1" dirty="0">
                <a:solidFill>
                  <a:schemeClr val="lt1"/>
                </a:solidFill>
              </a:rPr>
              <a:t>myumanitoba</a:t>
            </a:r>
            <a:r>
              <a:rPr lang="en-CA" sz="2500" b="1" u="none" strike="noStrike" dirty="0">
                <a:solidFill>
                  <a:schemeClr val="lt1"/>
                </a:solidFill>
                <a:effectLst/>
                <a:uFillTx/>
              </a:rPr>
              <a:t>.ca</a:t>
            </a:r>
            <a:endParaRPr lang="en-US" sz="2500" b="0" u="none" strike="noStrike" dirty="0">
              <a:solidFill>
                <a:srgbClr val="FFFFFF"/>
              </a:solidFill>
              <a:effectLst/>
              <a:uFillTx/>
            </a:endParaRPr>
          </a:p>
        </p:txBody>
      </p:sp>
      <p:sp>
        <p:nvSpPr>
          <p:cNvPr id="2" name="Rectangle: Rounded Corners 9">
            <a:extLst>
              <a:ext uri="{FF2B5EF4-FFF2-40B4-BE49-F238E27FC236}">
                <a16:creationId xmlns:a16="http://schemas.microsoft.com/office/drawing/2014/main" id="{64E62F1D-CF3C-CEA4-3BAF-B51EC4EE9E22}"/>
              </a:ext>
            </a:extLst>
          </p:cNvPr>
          <p:cNvSpPr/>
          <p:nvPr/>
        </p:nvSpPr>
        <p:spPr>
          <a:xfrm>
            <a:off x="1341000" y="1771180"/>
            <a:ext cx="9608400" cy="1652760"/>
          </a:xfrm>
          <a:prstGeom prst="roundRect">
            <a:avLst>
              <a:gd name="adj" fmla="val 16667"/>
            </a:avLst>
          </a:prstGeom>
          <a:solidFill>
            <a:srgbClr val="A3262D">
              <a:alpha val="86000"/>
            </a:srgbClr>
          </a:solidFill>
          <a:ln w="76200">
            <a:solidFill>
              <a:srgbClr val="0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a:r>
              <a:rPr lang="en-US" sz="3500" b="1" dirty="0">
                <a:solidFill>
                  <a:schemeClr val="lt1"/>
                </a:solidFill>
              </a:rPr>
              <a:t>Automatic vs manual segmentations for electron microscopy images in a male mouse</a:t>
            </a:r>
            <a:endParaRPr lang="en-US" sz="3500" dirty="0">
              <a:solidFill>
                <a:srgbClr val="FFFFFF"/>
              </a:solidFill>
              <a:latin typeface="Arial"/>
            </a:endParaRPr>
          </a:p>
        </p:txBody>
      </p:sp>
      <p:sp>
        <p:nvSpPr>
          <p:cNvPr id="6" name="Rectangle: Rounded Corners 12">
            <a:extLst>
              <a:ext uri="{FF2B5EF4-FFF2-40B4-BE49-F238E27FC236}">
                <a16:creationId xmlns:a16="http://schemas.microsoft.com/office/drawing/2014/main" id="{3F79238F-63BB-6DD2-E122-1EFAF0F31680}"/>
              </a:ext>
            </a:extLst>
          </p:cNvPr>
          <p:cNvSpPr/>
          <p:nvPr/>
        </p:nvSpPr>
        <p:spPr>
          <a:xfrm>
            <a:off x="876300" y="3977980"/>
            <a:ext cx="10477500" cy="2626020"/>
          </a:xfrm>
          <a:prstGeom prst="roundRect">
            <a:avLst>
              <a:gd name="adj" fmla="val 16667"/>
            </a:avLst>
          </a:prstGeom>
          <a:solidFill>
            <a:srgbClr val="A3262D">
              <a:alpha val="86000"/>
            </a:srgbClr>
          </a:solidFill>
          <a:ln w="76200">
            <a:solidFill>
              <a:srgbClr val="0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t">
            <a:noAutofit/>
          </a:bodyPr>
          <a:lstStyle/>
          <a:p>
            <a:pPr algn="ctr" defTabSz="914400">
              <a:lnSpc>
                <a:spcPct val="150000"/>
              </a:lnSpc>
            </a:pPr>
            <a:r>
              <a:rPr lang="en-CA" sz="2500" b="1" i="1" u="none" strike="noStrike" dirty="0">
                <a:solidFill>
                  <a:schemeClr val="lt1"/>
                </a:solidFill>
                <a:effectLst/>
                <a:uFillTx/>
                <a:latin typeface="Aptos"/>
              </a:rPr>
              <a:t>Jessica de Kort </a:t>
            </a:r>
            <a:r>
              <a:rPr lang="en-CA" sz="2500" b="1" i="1" u="none" strike="noStrike" baseline="30000" dirty="0">
                <a:solidFill>
                  <a:schemeClr val="lt1"/>
                </a:solidFill>
                <a:effectLst/>
                <a:uFillTx/>
                <a:latin typeface="Aptos"/>
              </a:rPr>
              <a:t>1,2</a:t>
            </a:r>
            <a:r>
              <a:rPr lang="en-CA" sz="2500" i="1" u="none" strike="noStrike" dirty="0">
                <a:solidFill>
                  <a:schemeClr val="lt1"/>
                </a:solidFill>
                <a:effectLst/>
                <a:uFillTx/>
                <a:latin typeface="Aptos"/>
              </a:rPr>
              <a:t>,</a:t>
            </a:r>
            <a:r>
              <a:rPr lang="en-CA" sz="2500" b="1" i="1" u="none" strike="noStrike" dirty="0">
                <a:solidFill>
                  <a:schemeClr val="lt1"/>
                </a:solidFill>
                <a:effectLst/>
                <a:uFillTx/>
                <a:latin typeface="Aptos"/>
              </a:rPr>
              <a:t> </a:t>
            </a:r>
            <a:r>
              <a:rPr lang="en-CA" sz="2500" i="1" u="none" strike="noStrike" dirty="0">
                <a:solidFill>
                  <a:schemeClr val="lt1"/>
                </a:solidFill>
                <a:effectLst/>
                <a:uFillTx/>
                <a:latin typeface="Aptos"/>
              </a:rPr>
              <a:t>Daniel Girard </a:t>
            </a:r>
            <a:r>
              <a:rPr lang="en-CA" sz="2500" i="1" u="none" strike="noStrike" baseline="30000" dirty="0">
                <a:solidFill>
                  <a:schemeClr val="lt1"/>
                </a:solidFill>
                <a:effectLst/>
                <a:uFillTx/>
                <a:latin typeface="Aptos"/>
              </a:rPr>
              <a:t>2</a:t>
            </a:r>
            <a:r>
              <a:rPr lang="en-CA" sz="2500" i="1" u="none" strike="noStrike" dirty="0">
                <a:solidFill>
                  <a:schemeClr val="lt1"/>
                </a:solidFill>
                <a:effectLst/>
                <a:uFillTx/>
                <a:latin typeface="Aptos"/>
              </a:rPr>
              <a:t>, Madison Chisholm </a:t>
            </a:r>
            <a:r>
              <a:rPr lang="en-CA" sz="2500" i="1" baseline="30000" dirty="0">
                <a:solidFill>
                  <a:schemeClr val="lt1"/>
                </a:solidFill>
                <a:latin typeface="Aptos"/>
              </a:rPr>
              <a:t>2</a:t>
            </a:r>
            <a:r>
              <a:rPr lang="en-CA" sz="2500" i="1" u="none" strike="noStrike" dirty="0">
                <a:solidFill>
                  <a:schemeClr val="lt1"/>
                </a:solidFill>
                <a:effectLst/>
                <a:uFillTx/>
                <a:latin typeface="Aptos"/>
              </a:rPr>
              <a:t>, Melanie Martin </a:t>
            </a:r>
            <a:r>
              <a:rPr lang="en-CA" sz="2500" i="1" u="none" strike="noStrike" baseline="30000" dirty="0">
                <a:solidFill>
                  <a:schemeClr val="lt1"/>
                </a:solidFill>
                <a:effectLst/>
                <a:uFillTx/>
                <a:latin typeface="Aptos"/>
              </a:rPr>
              <a:t>2</a:t>
            </a:r>
          </a:p>
          <a:p>
            <a:pPr algn="ctr" defTabSz="914400">
              <a:lnSpc>
                <a:spcPct val="150000"/>
              </a:lnSpc>
            </a:pPr>
            <a:r>
              <a:rPr lang="en-CA" sz="2500" baseline="30000" dirty="0">
                <a:solidFill>
                  <a:schemeClr val="lt1"/>
                </a:solidFill>
                <a:latin typeface="Aptos"/>
              </a:rPr>
              <a:t>1 </a:t>
            </a:r>
            <a:r>
              <a:rPr lang="en-CA" sz="2500" b="0" u="none" strike="noStrike" dirty="0">
                <a:solidFill>
                  <a:schemeClr val="lt1"/>
                </a:solidFill>
                <a:effectLst/>
                <a:uFillTx/>
                <a:latin typeface="Aptos"/>
              </a:rPr>
              <a:t>University of Manitoba, Winnipeg, </a:t>
            </a:r>
            <a:r>
              <a:rPr lang="en-CA" sz="2500" b="0" u="none" strike="noStrike" baseline="30000" dirty="0">
                <a:solidFill>
                  <a:schemeClr val="lt1"/>
                </a:solidFill>
                <a:effectLst/>
                <a:uFillTx/>
                <a:latin typeface="Aptos"/>
              </a:rPr>
              <a:t>2 </a:t>
            </a:r>
            <a:r>
              <a:rPr lang="en-CA" sz="2500" b="0" u="none" strike="noStrike" dirty="0">
                <a:solidFill>
                  <a:schemeClr val="lt1"/>
                </a:solidFill>
                <a:effectLst/>
                <a:uFillTx/>
                <a:latin typeface="Aptos"/>
              </a:rPr>
              <a:t>The University of Winnipeg, Winnipeg</a:t>
            </a:r>
            <a:endParaRPr lang="en-US" sz="2500" b="0" u="none" strike="noStrike" dirty="0">
              <a:solidFill>
                <a:srgbClr val="FFFFFF"/>
              </a:solidFill>
              <a:effectLst/>
              <a:uFillTx/>
              <a:latin typeface="Arial"/>
            </a:endParaRPr>
          </a:p>
          <a:p>
            <a:pPr algn="ctr" defTabSz="914400">
              <a:lnSpc>
                <a:spcPct val="150000"/>
              </a:lnSpc>
            </a:pPr>
            <a:r>
              <a:rPr lang="en-CA" sz="2500" dirty="0">
                <a:solidFill>
                  <a:schemeClr val="lt1"/>
                </a:solidFill>
                <a:latin typeface="Aptos"/>
              </a:rPr>
              <a:t>June 21-26</a:t>
            </a:r>
            <a:r>
              <a:rPr lang="en-CA" sz="2500" b="0" u="none" strike="noStrike" dirty="0">
                <a:solidFill>
                  <a:schemeClr val="lt1"/>
                </a:solidFill>
                <a:effectLst/>
                <a:uFillTx/>
                <a:latin typeface="Aptos"/>
              </a:rPr>
              <a:t>, 2026</a:t>
            </a:r>
            <a:endParaRPr lang="en-US" sz="2500" b="0" u="none" strike="noStrike" dirty="0">
              <a:solidFill>
                <a:srgbClr val="FFFFFF"/>
              </a:solidFill>
              <a:effectLst/>
              <a:uFillTx/>
              <a:latin typeface="Arial"/>
            </a:endParaRPr>
          </a:p>
        </p:txBody>
      </p:sp>
      <p:pic>
        <p:nvPicPr>
          <p:cNvPr id="8" name="Picture 4" descr="VUIIS (@vuiis) / X">
            <a:extLst>
              <a:ext uri="{FF2B5EF4-FFF2-40B4-BE49-F238E27FC236}">
                <a16:creationId xmlns:a16="http://schemas.microsoft.com/office/drawing/2014/main" id="{711C8156-158F-C534-73E3-16CC933F1A58}"/>
              </a:ext>
            </a:extLst>
          </p:cNvPr>
          <p:cNvPicPr/>
          <p:nvPr/>
        </p:nvPicPr>
        <p:blipFill>
          <a:blip r:embed="rId4"/>
          <a:stretch/>
        </p:blipFill>
        <p:spPr>
          <a:xfrm>
            <a:off x="4121506" y="5817194"/>
            <a:ext cx="540460" cy="576905"/>
          </a:xfrm>
          <a:prstGeom prst="rect">
            <a:avLst/>
          </a:prstGeom>
          <a:noFill/>
          <a:ln w="0">
            <a:noFill/>
          </a:ln>
        </p:spPr>
      </p:pic>
      <p:pic>
        <p:nvPicPr>
          <p:cNvPr id="10" name="Picture 9" descr="Natural Sciences and Engineering Research Council - Wikipedia">
            <a:extLst>
              <a:ext uri="{FF2B5EF4-FFF2-40B4-BE49-F238E27FC236}">
                <a16:creationId xmlns:a16="http://schemas.microsoft.com/office/drawing/2014/main" id="{46663A1A-1F93-FFFC-B92D-15D08152F27A}"/>
              </a:ext>
            </a:extLst>
          </p:cNvPr>
          <p:cNvPicPr/>
          <p:nvPr/>
        </p:nvPicPr>
        <p:blipFill>
          <a:blip r:embed="rId5"/>
          <a:stretch/>
        </p:blipFill>
        <p:spPr>
          <a:xfrm>
            <a:off x="2261020" y="5798823"/>
            <a:ext cx="1475007" cy="613646"/>
          </a:xfrm>
          <a:prstGeom prst="rect">
            <a:avLst/>
          </a:prstGeom>
          <a:noFill/>
          <a:ln w="0">
            <a:noFill/>
          </a:ln>
        </p:spPr>
      </p:pic>
      <p:pic>
        <p:nvPicPr>
          <p:cNvPr id="12" name="Picture 11">
            <a:extLst>
              <a:ext uri="{FF2B5EF4-FFF2-40B4-BE49-F238E27FC236}">
                <a16:creationId xmlns:a16="http://schemas.microsoft.com/office/drawing/2014/main" id="{23995C2B-AF9C-1AF5-AB76-2A926F3180A6}"/>
              </a:ext>
            </a:extLst>
          </p:cNvPr>
          <p:cNvPicPr>
            <a:picLocks noChangeAspect="1"/>
          </p:cNvPicPr>
          <p:nvPr/>
        </p:nvPicPr>
        <p:blipFill>
          <a:blip r:embed="rId6"/>
          <a:stretch>
            <a:fillRect/>
          </a:stretch>
        </p:blipFill>
        <p:spPr>
          <a:xfrm>
            <a:off x="7981087" y="5874490"/>
            <a:ext cx="1322007" cy="462313"/>
          </a:xfrm>
          <a:prstGeom prst="rect">
            <a:avLst/>
          </a:prstGeom>
        </p:spPr>
      </p:pic>
      <p:pic>
        <p:nvPicPr>
          <p:cNvPr id="16" name="Picture 3" descr="micro_sam API documentation">
            <a:extLst>
              <a:ext uri="{FF2B5EF4-FFF2-40B4-BE49-F238E27FC236}">
                <a16:creationId xmlns:a16="http://schemas.microsoft.com/office/drawing/2014/main" id="{D1F8D1D6-1AD8-55E5-8941-9C1FA874C6F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47445" y="5928852"/>
            <a:ext cx="1129604" cy="35358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2026 CAP Congress / Congrès de l'ACP 2026 (21-26 June 2026): Speaker List  (All) · Indico Global">
            <a:extLst>
              <a:ext uri="{FF2B5EF4-FFF2-40B4-BE49-F238E27FC236}">
                <a16:creationId xmlns:a16="http://schemas.microsoft.com/office/drawing/2014/main" id="{834BE8D1-C87E-2B18-C11E-4F392FBE1047}"/>
              </a:ext>
            </a:extLst>
          </p:cNvPr>
          <p:cNvPicPr>
            <a:picLocks noChangeAspect="1"/>
          </p:cNvPicPr>
          <p:nvPr/>
        </p:nvPicPr>
        <p:blipFill>
          <a:blip r:embed="rId8"/>
          <a:srcRect r="66593"/>
          <a:stretch>
            <a:fillRect/>
          </a:stretch>
        </p:blipFill>
        <p:spPr>
          <a:xfrm>
            <a:off x="1129348" y="5798823"/>
            <a:ext cx="746193" cy="613647"/>
          </a:xfrm>
          <a:prstGeom prst="rect">
            <a:avLst/>
          </a:prstGeom>
        </p:spPr>
      </p:pic>
      <p:pic>
        <p:nvPicPr>
          <p:cNvPr id="20" name="Picture 19" descr="Logos | Branding | The University of Winnipeg">
            <a:extLst>
              <a:ext uri="{FF2B5EF4-FFF2-40B4-BE49-F238E27FC236}">
                <a16:creationId xmlns:a16="http://schemas.microsoft.com/office/drawing/2014/main" id="{687872FD-1858-D8DF-D98E-FBAE3974B790}"/>
              </a:ext>
            </a:extLst>
          </p:cNvPr>
          <p:cNvPicPr>
            <a:picLocks noChangeAspect="1"/>
          </p:cNvPicPr>
          <p:nvPr/>
        </p:nvPicPr>
        <p:blipFill>
          <a:blip r:embed="rId9"/>
          <a:stretch>
            <a:fillRect/>
          </a:stretch>
        </p:blipFill>
        <p:spPr>
          <a:xfrm>
            <a:off x="9688571" y="5900176"/>
            <a:ext cx="1361923" cy="410941"/>
          </a:xfrm>
          <a:prstGeom prst="rect">
            <a:avLst/>
          </a:prstGeom>
        </p:spPr>
      </p:pic>
      <p:pic>
        <p:nvPicPr>
          <p:cNvPr id="22" name="Picture 21" descr="University of Manitoba in Canada : Reviews &amp; Rankings | Student Reviews &amp;  University Rankings EDUopinions">
            <a:extLst>
              <a:ext uri="{FF2B5EF4-FFF2-40B4-BE49-F238E27FC236}">
                <a16:creationId xmlns:a16="http://schemas.microsoft.com/office/drawing/2014/main" id="{87EB9CB3-2C85-23A4-7EBE-B06DF2E946E6}"/>
              </a:ext>
            </a:extLst>
          </p:cNvPr>
          <p:cNvPicPr>
            <a:picLocks noChangeAspect="1"/>
          </p:cNvPicPr>
          <p:nvPr/>
        </p:nvPicPr>
        <p:blipFill>
          <a:blip r:embed="rId10"/>
          <a:stretch>
            <a:fillRect/>
          </a:stretch>
        </p:blipFill>
        <p:spPr>
          <a:xfrm>
            <a:off x="6562528" y="5856231"/>
            <a:ext cx="1033080" cy="49883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95" name="Rectangle 3"/>
          <p:cNvSpPr/>
          <p:nvPr/>
        </p:nvSpPr>
        <p:spPr>
          <a:xfrm>
            <a:off x="5151240" y="1435680"/>
            <a:ext cx="7039080" cy="4218480"/>
          </a:xfrm>
          <a:prstGeom prst="rect">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endParaRPr lang="en-CA" sz="1800" b="0" u="none" strike="noStrike">
              <a:solidFill>
                <a:schemeClr val="lt1"/>
              </a:solidFill>
              <a:effectLst/>
              <a:uFillTx/>
              <a:latin typeface="Aptos"/>
            </a:endParaRPr>
          </a:p>
        </p:txBody>
      </p:sp>
      <p:pic>
        <p:nvPicPr>
          <p:cNvPr id="96" name="Picture 95"/>
          <p:cNvPicPr/>
          <p:nvPr/>
        </p:nvPicPr>
        <p:blipFill>
          <a:blip r:embed="rId3"/>
          <a:stretch/>
        </p:blipFill>
        <p:spPr>
          <a:xfrm>
            <a:off x="5550840" y="2286000"/>
            <a:ext cx="6101640" cy="2924280"/>
          </a:xfrm>
          <a:prstGeom prst="rect">
            <a:avLst/>
          </a:prstGeom>
          <a:noFill/>
          <a:ln w="0">
            <a:noFill/>
          </a:ln>
        </p:spPr>
      </p:pic>
      <p:sp>
        <p:nvSpPr>
          <p:cNvPr id="97" name="PlaceHolder 1"/>
          <p:cNvSpPr>
            <a:spLocks noGrp="1"/>
          </p:cNvSpPr>
          <p:nvPr>
            <p:ph type="title"/>
          </p:nvPr>
        </p:nvSpPr>
        <p:spPr>
          <a:xfrm>
            <a:off x="91080" y="127800"/>
            <a:ext cx="4734920" cy="93384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Aptos Display"/>
              </a:rPr>
              <a:t>Neurons &amp; Axons</a:t>
            </a:r>
            <a:endParaRPr lang="en-US" sz="4400" b="0" u="none" strike="noStrike" dirty="0">
              <a:solidFill>
                <a:srgbClr val="000000"/>
              </a:solidFill>
              <a:effectLst/>
              <a:uFillTx/>
              <a:latin typeface="Arial"/>
            </a:endParaRPr>
          </a:p>
        </p:txBody>
      </p:sp>
      <p:pic>
        <p:nvPicPr>
          <p:cNvPr id="98" name="Picture 53" descr="Logos | Branding | The University of Winnipeg"/>
          <p:cNvPicPr/>
          <p:nvPr/>
        </p:nvPicPr>
        <p:blipFill>
          <a:blip r:embed="rId4"/>
          <a:stretch/>
        </p:blipFill>
        <p:spPr>
          <a:xfrm>
            <a:off x="91080" y="6452640"/>
            <a:ext cx="978480" cy="314280"/>
          </a:xfrm>
          <a:prstGeom prst="rect">
            <a:avLst/>
          </a:prstGeom>
          <a:noFill/>
          <a:ln w="0">
            <a:noFill/>
          </a:ln>
        </p:spPr>
      </p:pic>
      <p:sp>
        <p:nvSpPr>
          <p:cNvPr id="99" name="Slide Number Placeholder 12"/>
          <p:cNvSpPr/>
          <p:nvPr/>
        </p:nvSpPr>
        <p:spPr>
          <a:xfrm>
            <a:off x="11755080" y="6482160"/>
            <a:ext cx="394920" cy="36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a:solidFill>
                  <a:srgbClr val="C00000"/>
                </a:solidFill>
                <a:effectLst/>
                <a:uFillTx/>
                <a:latin typeface="Aptos"/>
              </a:rPr>
              <a:t>2</a:t>
            </a:r>
            <a:endParaRPr lang="en-US" sz="1500" b="0" u="none" strike="noStrike">
              <a:solidFill>
                <a:srgbClr val="000000"/>
              </a:solidFill>
              <a:effectLst/>
              <a:uFillTx/>
              <a:latin typeface="Arial"/>
            </a:endParaRPr>
          </a:p>
        </p:txBody>
      </p:sp>
      <p:sp>
        <p:nvSpPr>
          <p:cNvPr id="100" name="TextBox 10"/>
          <p:cNvSpPr/>
          <p:nvPr/>
        </p:nvSpPr>
        <p:spPr>
          <a:xfrm>
            <a:off x="5151240" y="6541560"/>
            <a:ext cx="1790640" cy="2422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CA" sz="1000" b="0" u="none" strike="noStrike" dirty="0">
                <a:solidFill>
                  <a:schemeClr val="dk1"/>
                </a:solidFill>
                <a:effectLst/>
                <a:uFillTx/>
                <a:latin typeface="Aptos"/>
              </a:rPr>
              <a:t>Images made in </a:t>
            </a:r>
            <a:r>
              <a:rPr lang="en-CA" sz="1000" b="0" u="none" strike="noStrike" dirty="0" err="1">
                <a:solidFill>
                  <a:schemeClr val="dk1"/>
                </a:solidFill>
                <a:effectLst/>
                <a:uFillTx/>
                <a:latin typeface="Aptos"/>
              </a:rPr>
              <a:t>BioRender</a:t>
            </a:r>
            <a:endParaRPr lang="en-US" sz="1000" b="0" u="none" strike="noStrike" dirty="0">
              <a:solidFill>
                <a:srgbClr val="000000"/>
              </a:solidFill>
              <a:effectLst/>
              <a:uFillTx/>
              <a:latin typeface="Arial"/>
            </a:endParaRPr>
          </a:p>
        </p:txBody>
      </p:sp>
      <p:cxnSp>
        <p:nvCxnSpPr>
          <p:cNvPr id="101" name="Straight Connector 29"/>
          <p:cNvCxnSpPr/>
          <p:nvPr/>
        </p:nvCxnSpPr>
        <p:spPr>
          <a:xfrm>
            <a:off x="90720" y="6312240"/>
            <a:ext cx="2037600" cy="2520"/>
          </a:xfrm>
          <a:prstGeom prst="straightConnector1">
            <a:avLst/>
          </a:prstGeom>
          <a:ln w="95250">
            <a:solidFill>
              <a:srgbClr val="FFC000"/>
            </a:solidFill>
            <a:round/>
          </a:ln>
        </p:spPr>
      </p:cxnSp>
      <p:sp>
        <p:nvSpPr>
          <p:cNvPr id="103" name="TextBox 11"/>
          <p:cNvSpPr/>
          <p:nvPr/>
        </p:nvSpPr>
        <p:spPr>
          <a:xfrm>
            <a:off x="5245560" y="1435680"/>
            <a:ext cx="2068560" cy="5217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800" b="1" u="sng" strike="noStrike" dirty="0">
                <a:solidFill>
                  <a:srgbClr val="FFC000"/>
                </a:solidFill>
                <a:effectLst/>
                <a:uFillTx/>
                <a:latin typeface="Aptos"/>
              </a:rPr>
              <a:t>Neuron</a:t>
            </a:r>
            <a:endParaRPr lang="en-US" sz="2800" b="0" u="none" strike="noStrike" dirty="0">
              <a:solidFill>
                <a:srgbClr val="000000"/>
              </a:solidFill>
              <a:effectLst/>
              <a:uFillTx/>
              <a:latin typeface="Arial"/>
            </a:endParaRPr>
          </a:p>
        </p:txBody>
      </p:sp>
      <p:sp>
        <p:nvSpPr>
          <p:cNvPr id="104" name="TextBox 48"/>
          <p:cNvSpPr/>
          <p:nvPr/>
        </p:nvSpPr>
        <p:spPr>
          <a:xfrm>
            <a:off x="7474320" y="3627360"/>
            <a:ext cx="2468880" cy="943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800" b="1" u="sng" dirty="0">
                <a:solidFill>
                  <a:srgbClr val="C00000"/>
                </a:solidFill>
                <a:latin typeface="Aptos"/>
              </a:rPr>
              <a:t>M</a:t>
            </a:r>
            <a:r>
              <a:rPr lang="en-CA" sz="2800" b="1" u="sng" strike="noStrike" dirty="0">
                <a:solidFill>
                  <a:srgbClr val="C00000"/>
                </a:solidFill>
                <a:effectLst/>
                <a:uFillTx/>
                <a:latin typeface="Aptos"/>
              </a:rPr>
              <a:t>yelin </a:t>
            </a:r>
          </a:p>
          <a:p>
            <a:pPr algn="ctr" defTabSz="914400">
              <a:lnSpc>
                <a:spcPct val="100000"/>
              </a:lnSpc>
            </a:pPr>
            <a:r>
              <a:rPr lang="en-CA" sz="2800" b="1" u="sng" dirty="0">
                <a:solidFill>
                  <a:srgbClr val="C00000"/>
                </a:solidFill>
                <a:latin typeface="Aptos"/>
              </a:rPr>
              <a:t>S</a:t>
            </a:r>
            <a:r>
              <a:rPr lang="en-CA" sz="2800" b="1" u="sng" strike="noStrike" dirty="0">
                <a:solidFill>
                  <a:srgbClr val="C00000"/>
                </a:solidFill>
                <a:effectLst/>
                <a:uFillTx/>
                <a:latin typeface="Aptos"/>
              </a:rPr>
              <a:t>heath</a:t>
            </a:r>
            <a:endParaRPr lang="en-US" sz="2800" b="0" u="none" strike="noStrike" dirty="0">
              <a:solidFill>
                <a:srgbClr val="000000"/>
              </a:solidFill>
              <a:effectLst/>
              <a:uFillTx/>
              <a:latin typeface="Arial"/>
            </a:endParaRPr>
          </a:p>
        </p:txBody>
      </p:sp>
      <p:sp>
        <p:nvSpPr>
          <p:cNvPr id="105" name="TextBox 56"/>
          <p:cNvSpPr/>
          <p:nvPr/>
        </p:nvSpPr>
        <p:spPr>
          <a:xfrm>
            <a:off x="5387400" y="2011320"/>
            <a:ext cx="1976400" cy="5217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800" b="1" u="sng" dirty="0">
                <a:solidFill>
                  <a:srgbClr val="C00000"/>
                </a:solidFill>
                <a:latin typeface="Aptos"/>
              </a:rPr>
              <a:t>A</a:t>
            </a:r>
            <a:r>
              <a:rPr lang="en-CA" sz="2800" b="1" u="sng" strike="noStrike" dirty="0">
                <a:solidFill>
                  <a:srgbClr val="C00000"/>
                </a:solidFill>
                <a:effectLst/>
                <a:uFillTx/>
                <a:latin typeface="Aptos"/>
              </a:rPr>
              <a:t>xon</a:t>
            </a:r>
            <a:endParaRPr lang="en-US" sz="2800" b="0" u="none" strike="noStrike" dirty="0">
              <a:solidFill>
                <a:srgbClr val="000000"/>
              </a:solidFill>
              <a:effectLst/>
              <a:uFillTx/>
              <a:latin typeface="Arial"/>
            </a:endParaRPr>
          </a:p>
        </p:txBody>
      </p:sp>
      <p:sp>
        <p:nvSpPr>
          <p:cNvPr id="106" name="TextBox 58"/>
          <p:cNvSpPr/>
          <p:nvPr/>
        </p:nvSpPr>
        <p:spPr>
          <a:xfrm>
            <a:off x="6825600" y="4950920"/>
            <a:ext cx="2468880" cy="42943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200" b="1" dirty="0">
                <a:solidFill>
                  <a:schemeClr val="dk1">
                    <a:lumMod val="95000"/>
                    <a:lumOff val="5000"/>
                  </a:schemeClr>
                </a:solidFill>
                <a:latin typeface="Aptos"/>
              </a:rPr>
              <a:t>C</a:t>
            </a:r>
            <a:r>
              <a:rPr lang="en-CA" sz="2200" b="1" u="none" strike="noStrike" dirty="0">
                <a:solidFill>
                  <a:schemeClr val="dk1">
                    <a:lumMod val="95000"/>
                    <a:lumOff val="5000"/>
                  </a:schemeClr>
                </a:solidFill>
                <a:effectLst/>
                <a:uFillTx/>
                <a:latin typeface="Aptos"/>
              </a:rPr>
              <a:t>ell </a:t>
            </a:r>
            <a:r>
              <a:rPr lang="en-CA" sz="2200" b="1" dirty="0">
                <a:solidFill>
                  <a:schemeClr val="dk1">
                    <a:lumMod val="95000"/>
                    <a:lumOff val="5000"/>
                  </a:schemeClr>
                </a:solidFill>
                <a:latin typeface="Aptos"/>
              </a:rPr>
              <a:t>B</a:t>
            </a:r>
            <a:r>
              <a:rPr lang="en-CA" sz="2200" b="1" u="none" strike="noStrike" dirty="0">
                <a:solidFill>
                  <a:schemeClr val="dk1">
                    <a:lumMod val="95000"/>
                    <a:lumOff val="5000"/>
                  </a:schemeClr>
                </a:solidFill>
                <a:effectLst/>
                <a:uFillTx/>
                <a:latin typeface="Aptos"/>
              </a:rPr>
              <a:t>ody</a:t>
            </a:r>
            <a:endParaRPr lang="en-US" sz="2200" b="0" u="none" strike="noStrike" dirty="0">
              <a:solidFill>
                <a:srgbClr val="000000"/>
              </a:solidFill>
              <a:effectLst/>
              <a:uFillTx/>
              <a:latin typeface="Arial"/>
            </a:endParaRPr>
          </a:p>
        </p:txBody>
      </p:sp>
      <p:cxnSp>
        <p:nvCxnSpPr>
          <p:cNvPr id="107" name="Straight Connector 36"/>
          <p:cNvCxnSpPr/>
          <p:nvPr/>
        </p:nvCxnSpPr>
        <p:spPr>
          <a:xfrm flipH="1" flipV="1">
            <a:off x="7040880" y="4292640"/>
            <a:ext cx="521280" cy="714960"/>
          </a:xfrm>
          <a:prstGeom prst="straightConnector1">
            <a:avLst/>
          </a:prstGeom>
          <a:ln w="38100">
            <a:solidFill>
              <a:srgbClr val="000000"/>
            </a:solidFill>
            <a:round/>
            <a:tailEnd type="arrow" w="med" len="med"/>
          </a:ln>
        </p:spPr>
      </p:cxnSp>
      <p:cxnSp>
        <p:nvCxnSpPr>
          <p:cNvPr id="108" name="Straight Connector 37"/>
          <p:cNvCxnSpPr/>
          <p:nvPr/>
        </p:nvCxnSpPr>
        <p:spPr>
          <a:xfrm>
            <a:off x="6548040" y="2561040"/>
            <a:ext cx="599040" cy="703080"/>
          </a:xfrm>
          <a:prstGeom prst="straightConnector1">
            <a:avLst/>
          </a:prstGeom>
          <a:ln w="47625">
            <a:solidFill>
              <a:srgbClr val="C00000"/>
            </a:solidFill>
            <a:round/>
            <a:tailEnd type="arrow" w="med" len="med"/>
          </a:ln>
        </p:spPr>
      </p:cxnSp>
      <p:sp>
        <p:nvSpPr>
          <p:cNvPr id="109" name="TextBox 59"/>
          <p:cNvSpPr/>
          <p:nvPr/>
        </p:nvSpPr>
        <p:spPr>
          <a:xfrm>
            <a:off x="9534960" y="4334760"/>
            <a:ext cx="2468880" cy="42943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200" b="1" u="none" strike="noStrike" dirty="0">
                <a:solidFill>
                  <a:schemeClr val="dk1">
                    <a:lumMod val="95000"/>
                    <a:lumOff val="5000"/>
                  </a:schemeClr>
                </a:solidFill>
                <a:effectLst/>
                <a:uFillTx/>
                <a:latin typeface="Aptos"/>
              </a:rPr>
              <a:t>Axon </a:t>
            </a:r>
            <a:r>
              <a:rPr lang="en-CA" sz="2200" b="1" dirty="0">
                <a:solidFill>
                  <a:schemeClr val="dk1">
                    <a:lumMod val="95000"/>
                    <a:lumOff val="5000"/>
                  </a:schemeClr>
                </a:solidFill>
                <a:latin typeface="Aptos"/>
              </a:rPr>
              <a:t>T</a:t>
            </a:r>
            <a:r>
              <a:rPr lang="en-CA" sz="2200" b="1" u="none" strike="noStrike" dirty="0">
                <a:solidFill>
                  <a:schemeClr val="dk1">
                    <a:lumMod val="95000"/>
                    <a:lumOff val="5000"/>
                  </a:schemeClr>
                </a:solidFill>
                <a:effectLst/>
                <a:uFillTx/>
                <a:latin typeface="Aptos"/>
              </a:rPr>
              <a:t>erminal</a:t>
            </a:r>
            <a:endParaRPr lang="en-US" sz="2200" b="0" u="none" strike="noStrike" dirty="0">
              <a:solidFill>
                <a:srgbClr val="000000"/>
              </a:solidFill>
              <a:effectLst/>
              <a:uFillTx/>
              <a:latin typeface="Arial"/>
            </a:endParaRPr>
          </a:p>
        </p:txBody>
      </p:sp>
      <p:sp>
        <p:nvSpPr>
          <p:cNvPr id="110" name="Rectangle: Rounded Corners 3"/>
          <p:cNvSpPr/>
          <p:nvPr/>
        </p:nvSpPr>
        <p:spPr>
          <a:xfrm>
            <a:off x="5405760" y="1933920"/>
            <a:ext cx="6598080" cy="3594600"/>
          </a:xfrm>
          <a:prstGeom prst="roundRect">
            <a:avLst>
              <a:gd name="adj" fmla="val 16667"/>
            </a:avLst>
          </a:prstGeom>
          <a:noFill/>
          <a:ln w="38100">
            <a:solidFill>
              <a:srgbClr val="FFC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endParaRPr lang="en-CA" sz="1800" b="0" u="none" strike="noStrike">
              <a:solidFill>
                <a:schemeClr val="lt1"/>
              </a:solidFill>
              <a:effectLst/>
              <a:uFillTx/>
              <a:latin typeface="Aptos"/>
            </a:endParaRPr>
          </a:p>
        </p:txBody>
      </p:sp>
      <p:cxnSp>
        <p:nvCxnSpPr>
          <p:cNvPr id="111" name="Straight Connector 38"/>
          <p:cNvCxnSpPr/>
          <p:nvPr/>
        </p:nvCxnSpPr>
        <p:spPr>
          <a:xfrm flipV="1">
            <a:off x="8513640" y="2862360"/>
            <a:ext cx="1440" cy="819000"/>
          </a:xfrm>
          <a:prstGeom prst="straightConnector1">
            <a:avLst/>
          </a:prstGeom>
          <a:ln w="47625">
            <a:solidFill>
              <a:srgbClr val="C00000"/>
            </a:solidFill>
            <a:round/>
            <a:tailEnd type="arrow" w="med" len="med"/>
          </a:ln>
        </p:spPr>
      </p:cxnSp>
      <p:cxnSp>
        <p:nvCxnSpPr>
          <p:cNvPr id="112" name="Straight Connector 39"/>
          <p:cNvCxnSpPr>
            <a:stCxn id="109" idx="0"/>
          </p:cNvCxnSpPr>
          <p:nvPr/>
        </p:nvCxnSpPr>
        <p:spPr>
          <a:xfrm flipV="1">
            <a:off x="10769400" y="3405960"/>
            <a:ext cx="360" cy="928800"/>
          </a:xfrm>
          <a:prstGeom prst="straightConnector1">
            <a:avLst/>
          </a:prstGeom>
          <a:ln w="38100">
            <a:solidFill>
              <a:srgbClr val="000000"/>
            </a:solidFill>
            <a:round/>
            <a:tailEnd type="arrow" w="med" len="med"/>
          </a:ln>
        </p:spPr>
      </p:cxnSp>
      <p:sp>
        <p:nvSpPr>
          <p:cNvPr id="113" name="TextBox 60"/>
          <p:cNvSpPr/>
          <p:nvPr/>
        </p:nvSpPr>
        <p:spPr>
          <a:xfrm>
            <a:off x="5420160" y="3306600"/>
            <a:ext cx="3078360" cy="5217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800" b="1" u="sng" dirty="0">
                <a:solidFill>
                  <a:srgbClr val="C00000"/>
                </a:solidFill>
                <a:latin typeface="Aptos"/>
              </a:rPr>
              <a:t>C</a:t>
            </a:r>
            <a:r>
              <a:rPr lang="en-CA" sz="2800" b="1" u="sng" strike="noStrike" dirty="0">
                <a:solidFill>
                  <a:srgbClr val="C00000"/>
                </a:solidFill>
                <a:effectLst/>
                <a:uFillTx/>
                <a:latin typeface="Aptos"/>
              </a:rPr>
              <a:t>orpus </a:t>
            </a:r>
            <a:r>
              <a:rPr lang="en-CA" sz="2800" b="1" u="sng" dirty="0">
                <a:solidFill>
                  <a:srgbClr val="C00000"/>
                </a:solidFill>
                <a:latin typeface="Aptos"/>
              </a:rPr>
              <a:t>C</a:t>
            </a:r>
            <a:r>
              <a:rPr lang="en-CA" sz="2800" b="1" u="sng" strike="noStrike" dirty="0">
                <a:solidFill>
                  <a:srgbClr val="C00000"/>
                </a:solidFill>
                <a:effectLst/>
                <a:uFillTx/>
                <a:latin typeface="Aptos"/>
              </a:rPr>
              <a:t>allosum</a:t>
            </a:r>
            <a:endParaRPr lang="en-US" sz="2800" b="0" u="none" strike="noStrike" dirty="0">
              <a:solidFill>
                <a:srgbClr val="000000"/>
              </a:solidFill>
              <a:effectLst/>
              <a:uFillTx/>
              <a:latin typeface="Arial"/>
            </a:endParaRPr>
          </a:p>
        </p:txBody>
      </p:sp>
      <p:pic>
        <p:nvPicPr>
          <p:cNvPr id="114" name="Picture 56"/>
          <p:cNvPicPr/>
          <p:nvPr/>
        </p:nvPicPr>
        <p:blipFill>
          <a:blip r:embed="rId5"/>
          <a:stretch/>
        </p:blipFill>
        <p:spPr>
          <a:xfrm>
            <a:off x="8437320" y="2148387"/>
            <a:ext cx="3493800" cy="2700360"/>
          </a:xfrm>
          <a:prstGeom prst="rect">
            <a:avLst/>
          </a:prstGeom>
          <a:noFill/>
          <a:ln w="0">
            <a:noFill/>
          </a:ln>
        </p:spPr>
      </p:pic>
      <p:cxnSp>
        <p:nvCxnSpPr>
          <p:cNvPr id="115" name="Straight Connector 40"/>
          <p:cNvCxnSpPr/>
          <p:nvPr/>
        </p:nvCxnSpPr>
        <p:spPr>
          <a:xfrm flipV="1">
            <a:off x="8573400" y="3189600"/>
            <a:ext cx="837000" cy="352800"/>
          </a:xfrm>
          <a:prstGeom prst="straightConnector1">
            <a:avLst/>
          </a:prstGeom>
          <a:ln w="47625">
            <a:solidFill>
              <a:srgbClr val="C00000"/>
            </a:solidFill>
            <a:round/>
            <a:tailEnd type="arrow" w="med" len="med"/>
          </a:ln>
        </p:spPr>
      </p:cxnSp>
      <p:pic>
        <p:nvPicPr>
          <p:cNvPr id="116" name="Picture 57"/>
          <p:cNvPicPr/>
          <p:nvPr/>
        </p:nvPicPr>
        <p:blipFill>
          <a:blip r:embed="rId6"/>
          <a:srcRect l="9804"/>
          <a:stretch/>
        </p:blipFill>
        <p:spPr>
          <a:xfrm>
            <a:off x="7358760" y="3423600"/>
            <a:ext cx="312840" cy="245160"/>
          </a:xfrm>
          <a:prstGeom prst="rect">
            <a:avLst/>
          </a:prstGeom>
          <a:noFill/>
          <a:ln w="0">
            <a:noFill/>
          </a:ln>
        </p:spPr>
      </p:pic>
      <p:pic>
        <p:nvPicPr>
          <p:cNvPr id="117" name="Picture 58"/>
          <p:cNvPicPr/>
          <p:nvPr/>
        </p:nvPicPr>
        <p:blipFill>
          <a:blip r:embed="rId6"/>
          <a:srcRect l="9804"/>
          <a:stretch/>
        </p:blipFill>
        <p:spPr>
          <a:xfrm>
            <a:off x="7499520" y="3094920"/>
            <a:ext cx="312840" cy="245160"/>
          </a:xfrm>
          <a:prstGeom prst="rect">
            <a:avLst/>
          </a:prstGeom>
          <a:noFill/>
          <a:ln w="0">
            <a:noFill/>
          </a:ln>
        </p:spPr>
      </p:pic>
      <p:pic>
        <p:nvPicPr>
          <p:cNvPr id="118" name="Picture 68"/>
          <p:cNvPicPr/>
          <p:nvPr/>
        </p:nvPicPr>
        <p:blipFill>
          <a:blip r:embed="rId6"/>
          <a:srcRect l="9804"/>
          <a:stretch/>
        </p:blipFill>
        <p:spPr>
          <a:xfrm>
            <a:off x="7940520" y="3138480"/>
            <a:ext cx="312840" cy="245160"/>
          </a:xfrm>
          <a:prstGeom prst="rect">
            <a:avLst/>
          </a:prstGeom>
          <a:noFill/>
          <a:ln w="0">
            <a:noFill/>
          </a:ln>
        </p:spPr>
      </p:pic>
      <p:pic>
        <p:nvPicPr>
          <p:cNvPr id="119" name="Picture 97"/>
          <p:cNvPicPr/>
          <p:nvPr/>
        </p:nvPicPr>
        <p:blipFill>
          <a:blip r:embed="rId6"/>
          <a:srcRect l="9804"/>
          <a:stretch/>
        </p:blipFill>
        <p:spPr>
          <a:xfrm>
            <a:off x="7648560" y="2808360"/>
            <a:ext cx="312840" cy="245160"/>
          </a:xfrm>
          <a:prstGeom prst="rect">
            <a:avLst/>
          </a:prstGeom>
          <a:noFill/>
          <a:ln w="0">
            <a:noFill/>
          </a:ln>
        </p:spPr>
      </p:pic>
      <p:pic>
        <p:nvPicPr>
          <p:cNvPr id="120" name="Picture 98"/>
          <p:cNvPicPr/>
          <p:nvPr/>
        </p:nvPicPr>
        <p:blipFill>
          <a:blip r:embed="rId6"/>
          <a:srcRect l="9804"/>
          <a:stretch/>
        </p:blipFill>
        <p:spPr>
          <a:xfrm>
            <a:off x="8914680" y="3346560"/>
            <a:ext cx="312840" cy="245160"/>
          </a:xfrm>
          <a:prstGeom prst="rect">
            <a:avLst/>
          </a:prstGeom>
          <a:noFill/>
          <a:ln w="0">
            <a:noFill/>
          </a:ln>
        </p:spPr>
      </p:pic>
      <p:pic>
        <p:nvPicPr>
          <p:cNvPr id="121" name="Picture 99"/>
          <p:cNvPicPr/>
          <p:nvPr/>
        </p:nvPicPr>
        <p:blipFill>
          <a:blip r:embed="rId6"/>
          <a:srcRect l="9804"/>
          <a:stretch/>
        </p:blipFill>
        <p:spPr>
          <a:xfrm>
            <a:off x="9672480" y="3617280"/>
            <a:ext cx="312840" cy="245160"/>
          </a:xfrm>
          <a:prstGeom prst="rect">
            <a:avLst/>
          </a:prstGeom>
          <a:noFill/>
          <a:ln w="0">
            <a:noFill/>
          </a:ln>
        </p:spPr>
      </p:pic>
      <p:pic>
        <p:nvPicPr>
          <p:cNvPr id="122" name="Picture 100"/>
          <p:cNvPicPr/>
          <p:nvPr/>
        </p:nvPicPr>
        <p:blipFill>
          <a:blip r:embed="rId6"/>
          <a:srcRect l="9804"/>
          <a:stretch/>
        </p:blipFill>
        <p:spPr>
          <a:xfrm>
            <a:off x="9279360" y="3559320"/>
            <a:ext cx="312840" cy="245160"/>
          </a:xfrm>
          <a:prstGeom prst="rect">
            <a:avLst/>
          </a:prstGeom>
          <a:noFill/>
          <a:ln w="0">
            <a:noFill/>
          </a:ln>
        </p:spPr>
      </p:pic>
      <p:pic>
        <p:nvPicPr>
          <p:cNvPr id="123" name="Picture 101"/>
          <p:cNvPicPr/>
          <p:nvPr/>
        </p:nvPicPr>
        <p:blipFill>
          <a:blip r:embed="rId6"/>
          <a:srcRect l="9804"/>
          <a:stretch/>
        </p:blipFill>
        <p:spPr>
          <a:xfrm>
            <a:off x="8422920" y="3432960"/>
            <a:ext cx="312840" cy="245160"/>
          </a:xfrm>
          <a:prstGeom prst="rect">
            <a:avLst/>
          </a:prstGeom>
          <a:noFill/>
          <a:ln w="0">
            <a:noFill/>
          </a:ln>
        </p:spPr>
      </p:pic>
      <p:pic>
        <p:nvPicPr>
          <p:cNvPr id="124" name="Picture 102"/>
          <p:cNvPicPr/>
          <p:nvPr/>
        </p:nvPicPr>
        <p:blipFill>
          <a:blip r:embed="rId6"/>
          <a:srcRect l="9804"/>
          <a:stretch/>
        </p:blipFill>
        <p:spPr>
          <a:xfrm>
            <a:off x="9515520" y="2998080"/>
            <a:ext cx="312840" cy="245160"/>
          </a:xfrm>
          <a:prstGeom prst="rect">
            <a:avLst/>
          </a:prstGeom>
          <a:noFill/>
          <a:ln w="0">
            <a:noFill/>
          </a:ln>
        </p:spPr>
      </p:pic>
      <p:pic>
        <p:nvPicPr>
          <p:cNvPr id="125" name="Picture 103"/>
          <p:cNvPicPr/>
          <p:nvPr/>
        </p:nvPicPr>
        <p:blipFill>
          <a:blip r:embed="rId6"/>
          <a:srcRect l="9804"/>
          <a:stretch/>
        </p:blipFill>
        <p:spPr>
          <a:xfrm>
            <a:off x="10086480" y="3602880"/>
            <a:ext cx="312840" cy="245160"/>
          </a:xfrm>
          <a:prstGeom prst="rect">
            <a:avLst/>
          </a:prstGeom>
          <a:noFill/>
          <a:ln w="0">
            <a:noFill/>
          </a:ln>
        </p:spPr>
      </p:pic>
      <p:pic>
        <p:nvPicPr>
          <p:cNvPr id="126" name="Picture 104"/>
          <p:cNvPicPr/>
          <p:nvPr/>
        </p:nvPicPr>
        <p:blipFill>
          <a:blip r:embed="rId6"/>
          <a:srcRect l="9804"/>
          <a:stretch/>
        </p:blipFill>
        <p:spPr>
          <a:xfrm>
            <a:off x="7702560" y="3580920"/>
            <a:ext cx="312840" cy="245160"/>
          </a:xfrm>
          <a:prstGeom prst="rect">
            <a:avLst/>
          </a:prstGeom>
          <a:noFill/>
          <a:ln w="0">
            <a:noFill/>
          </a:ln>
        </p:spPr>
      </p:pic>
      <p:pic>
        <p:nvPicPr>
          <p:cNvPr id="127" name="Picture 105"/>
          <p:cNvPicPr/>
          <p:nvPr/>
        </p:nvPicPr>
        <p:blipFill>
          <a:blip r:embed="rId6"/>
          <a:srcRect l="9804"/>
          <a:stretch/>
        </p:blipFill>
        <p:spPr>
          <a:xfrm>
            <a:off x="8825400" y="3614400"/>
            <a:ext cx="312840" cy="245160"/>
          </a:xfrm>
          <a:prstGeom prst="rect">
            <a:avLst/>
          </a:prstGeom>
          <a:noFill/>
          <a:ln w="0">
            <a:noFill/>
          </a:ln>
        </p:spPr>
      </p:pic>
      <p:pic>
        <p:nvPicPr>
          <p:cNvPr id="128" name="Picture 106"/>
          <p:cNvPicPr/>
          <p:nvPr/>
        </p:nvPicPr>
        <p:blipFill>
          <a:blip r:embed="rId6"/>
          <a:srcRect l="9804"/>
          <a:stretch/>
        </p:blipFill>
        <p:spPr>
          <a:xfrm>
            <a:off x="9952200" y="3032280"/>
            <a:ext cx="312840" cy="245160"/>
          </a:xfrm>
          <a:prstGeom prst="rect">
            <a:avLst/>
          </a:prstGeom>
          <a:noFill/>
          <a:ln w="0">
            <a:noFill/>
          </a:ln>
        </p:spPr>
      </p:pic>
      <p:pic>
        <p:nvPicPr>
          <p:cNvPr id="129" name="Picture 107"/>
          <p:cNvPicPr/>
          <p:nvPr/>
        </p:nvPicPr>
        <p:blipFill>
          <a:blip r:embed="rId6"/>
          <a:srcRect l="9804"/>
          <a:stretch/>
        </p:blipFill>
        <p:spPr>
          <a:xfrm>
            <a:off x="9184320" y="2808360"/>
            <a:ext cx="312840" cy="245160"/>
          </a:xfrm>
          <a:prstGeom prst="rect">
            <a:avLst/>
          </a:prstGeom>
          <a:noFill/>
          <a:ln w="0">
            <a:noFill/>
          </a:ln>
        </p:spPr>
      </p:pic>
      <p:pic>
        <p:nvPicPr>
          <p:cNvPr id="130" name="Picture 108"/>
          <p:cNvPicPr/>
          <p:nvPr/>
        </p:nvPicPr>
        <p:blipFill>
          <a:blip r:embed="rId6"/>
          <a:srcRect l="9804"/>
          <a:stretch/>
        </p:blipFill>
        <p:spPr>
          <a:xfrm>
            <a:off x="8303040" y="2888280"/>
            <a:ext cx="312840" cy="245160"/>
          </a:xfrm>
          <a:prstGeom prst="rect">
            <a:avLst/>
          </a:prstGeom>
          <a:noFill/>
          <a:ln w="0">
            <a:noFill/>
          </a:ln>
        </p:spPr>
      </p:pic>
      <p:pic>
        <p:nvPicPr>
          <p:cNvPr id="131" name="Picture 109"/>
          <p:cNvPicPr/>
          <p:nvPr/>
        </p:nvPicPr>
        <p:blipFill>
          <a:blip r:embed="rId6"/>
          <a:srcRect l="9804"/>
          <a:stretch/>
        </p:blipFill>
        <p:spPr>
          <a:xfrm>
            <a:off x="8901360" y="2549880"/>
            <a:ext cx="312840" cy="245160"/>
          </a:xfrm>
          <a:prstGeom prst="rect">
            <a:avLst/>
          </a:prstGeom>
          <a:noFill/>
          <a:ln w="0">
            <a:noFill/>
          </a:ln>
        </p:spPr>
      </p:pic>
      <p:pic>
        <p:nvPicPr>
          <p:cNvPr id="132" name="Picture 110"/>
          <p:cNvPicPr/>
          <p:nvPr/>
        </p:nvPicPr>
        <p:blipFill>
          <a:blip r:embed="rId6"/>
          <a:srcRect l="9804"/>
          <a:stretch/>
        </p:blipFill>
        <p:spPr>
          <a:xfrm>
            <a:off x="10276920" y="3930120"/>
            <a:ext cx="312840" cy="245160"/>
          </a:xfrm>
          <a:prstGeom prst="rect">
            <a:avLst/>
          </a:prstGeom>
          <a:noFill/>
          <a:ln w="0">
            <a:noFill/>
          </a:ln>
        </p:spPr>
      </p:pic>
      <p:pic>
        <p:nvPicPr>
          <p:cNvPr id="133" name="Picture 111"/>
          <p:cNvPicPr/>
          <p:nvPr/>
        </p:nvPicPr>
        <p:blipFill>
          <a:blip r:embed="rId6"/>
          <a:srcRect l="9804"/>
          <a:stretch/>
        </p:blipFill>
        <p:spPr>
          <a:xfrm>
            <a:off x="10478520" y="3524400"/>
            <a:ext cx="312840" cy="245160"/>
          </a:xfrm>
          <a:prstGeom prst="rect">
            <a:avLst/>
          </a:prstGeom>
          <a:noFill/>
          <a:ln w="0">
            <a:noFill/>
          </a:ln>
        </p:spPr>
      </p:pic>
      <p:pic>
        <p:nvPicPr>
          <p:cNvPr id="134" name="Picture 112"/>
          <p:cNvPicPr/>
          <p:nvPr/>
        </p:nvPicPr>
        <p:blipFill>
          <a:blip r:embed="rId6"/>
          <a:srcRect l="9804"/>
          <a:stretch/>
        </p:blipFill>
        <p:spPr>
          <a:xfrm>
            <a:off x="9495360" y="2516400"/>
            <a:ext cx="312840" cy="245160"/>
          </a:xfrm>
          <a:prstGeom prst="rect">
            <a:avLst/>
          </a:prstGeom>
          <a:noFill/>
          <a:ln w="0">
            <a:noFill/>
          </a:ln>
        </p:spPr>
      </p:pic>
      <p:pic>
        <p:nvPicPr>
          <p:cNvPr id="135" name="Picture 113"/>
          <p:cNvPicPr/>
          <p:nvPr/>
        </p:nvPicPr>
        <p:blipFill>
          <a:blip r:embed="rId6"/>
          <a:srcRect l="9804"/>
          <a:stretch/>
        </p:blipFill>
        <p:spPr>
          <a:xfrm>
            <a:off x="6462000" y="2850120"/>
            <a:ext cx="312840" cy="245160"/>
          </a:xfrm>
          <a:prstGeom prst="rect">
            <a:avLst/>
          </a:prstGeom>
          <a:noFill/>
          <a:ln w="0">
            <a:noFill/>
          </a:ln>
        </p:spPr>
      </p:pic>
      <p:pic>
        <p:nvPicPr>
          <p:cNvPr id="136" name="Picture 114"/>
          <p:cNvPicPr/>
          <p:nvPr/>
        </p:nvPicPr>
        <p:blipFill>
          <a:blip r:embed="rId6"/>
          <a:srcRect l="9804"/>
          <a:stretch/>
        </p:blipFill>
        <p:spPr>
          <a:xfrm>
            <a:off x="6674400" y="3155200"/>
            <a:ext cx="312840" cy="245160"/>
          </a:xfrm>
          <a:prstGeom prst="rect">
            <a:avLst/>
          </a:prstGeom>
          <a:noFill/>
          <a:ln w="0">
            <a:noFill/>
          </a:ln>
        </p:spPr>
      </p:pic>
      <p:pic>
        <p:nvPicPr>
          <p:cNvPr id="137" name="Picture 115"/>
          <p:cNvPicPr/>
          <p:nvPr/>
        </p:nvPicPr>
        <p:blipFill>
          <a:blip r:embed="rId6"/>
          <a:srcRect l="9804"/>
          <a:stretch/>
        </p:blipFill>
        <p:spPr>
          <a:xfrm>
            <a:off x="6946560" y="2742480"/>
            <a:ext cx="312840" cy="245160"/>
          </a:xfrm>
          <a:prstGeom prst="rect">
            <a:avLst/>
          </a:prstGeom>
          <a:noFill/>
          <a:ln w="0">
            <a:noFill/>
          </a:ln>
        </p:spPr>
      </p:pic>
      <p:pic>
        <p:nvPicPr>
          <p:cNvPr id="138" name="Picture 116"/>
          <p:cNvPicPr/>
          <p:nvPr/>
        </p:nvPicPr>
        <p:blipFill>
          <a:blip r:embed="rId6"/>
          <a:srcRect l="9804"/>
          <a:stretch/>
        </p:blipFill>
        <p:spPr>
          <a:xfrm>
            <a:off x="7426440" y="2231280"/>
            <a:ext cx="312840" cy="245160"/>
          </a:xfrm>
          <a:prstGeom prst="rect">
            <a:avLst/>
          </a:prstGeom>
          <a:noFill/>
          <a:ln w="0">
            <a:noFill/>
          </a:ln>
        </p:spPr>
      </p:pic>
      <p:pic>
        <p:nvPicPr>
          <p:cNvPr id="139" name="Picture 117"/>
          <p:cNvPicPr/>
          <p:nvPr/>
        </p:nvPicPr>
        <p:blipFill>
          <a:blip r:embed="rId6"/>
          <a:srcRect l="9804"/>
          <a:stretch/>
        </p:blipFill>
        <p:spPr>
          <a:xfrm>
            <a:off x="8259480" y="2226600"/>
            <a:ext cx="312840" cy="245160"/>
          </a:xfrm>
          <a:prstGeom prst="rect">
            <a:avLst/>
          </a:prstGeom>
          <a:noFill/>
          <a:ln w="0">
            <a:noFill/>
          </a:ln>
        </p:spPr>
      </p:pic>
      <p:pic>
        <p:nvPicPr>
          <p:cNvPr id="140" name="Picture 118"/>
          <p:cNvPicPr/>
          <p:nvPr/>
        </p:nvPicPr>
        <p:blipFill>
          <a:blip r:embed="rId6"/>
          <a:srcRect l="9804"/>
          <a:stretch/>
        </p:blipFill>
        <p:spPr>
          <a:xfrm>
            <a:off x="7857000" y="2161800"/>
            <a:ext cx="312840" cy="245160"/>
          </a:xfrm>
          <a:prstGeom prst="rect">
            <a:avLst/>
          </a:prstGeom>
          <a:noFill/>
          <a:ln w="0">
            <a:noFill/>
          </a:ln>
        </p:spPr>
      </p:pic>
      <p:pic>
        <p:nvPicPr>
          <p:cNvPr id="141" name="Picture 119"/>
          <p:cNvPicPr/>
          <p:nvPr/>
        </p:nvPicPr>
        <p:blipFill>
          <a:blip r:embed="rId6"/>
          <a:srcRect l="9804"/>
          <a:stretch/>
        </p:blipFill>
        <p:spPr>
          <a:xfrm>
            <a:off x="7188480" y="2473920"/>
            <a:ext cx="312840" cy="245160"/>
          </a:xfrm>
          <a:prstGeom prst="rect">
            <a:avLst/>
          </a:prstGeom>
          <a:noFill/>
          <a:ln w="0">
            <a:noFill/>
          </a:ln>
        </p:spPr>
      </p:pic>
      <p:pic>
        <p:nvPicPr>
          <p:cNvPr id="142" name="Picture 120"/>
          <p:cNvPicPr/>
          <p:nvPr/>
        </p:nvPicPr>
        <p:blipFill>
          <a:blip r:embed="rId6"/>
          <a:srcRect l="9804"/>
          <a:stretch/>
        </p:blipFill>
        <p:spPr>
          <a:xfrm>
            <a:off x="8644680" y="2253600"/>
            <a:ext cx="312840" cy="245160"/>
          </a:xfrm>
          <a:prstGeom prst="rect">
            <a:avLst/>
          </a:prstGeom>
          <a:noFill/>
          <a:ln w="0">
            <a:noFill/>
          </a:ln>
        </p:spPr>
      </p:pic>
      <p:pic>
        <p:nvPicPr>
          <p:cNvPr id="143" name="Picture 121"/>
          <p:cNvPicPr/>
          <p:nvPr/>
        </p:nvPicPr>
        <p:blipFill>
          <a:blip r:embed="rId6"/>
          <a:srcRect l="9804"/>
          <a:stretch/>
        </p:blipFill>
        <p:spPr>
          <a:xfrm>
            <a:off x="8575920" y="3142440"/>
            <a:ext cx="312840" cy="245160"/>
          </a:xfrm>
          <a:prstGeom prst="rect">
            <a:avLst/>
          </a:prstGeom>
          <a:noFill/>
          <a:ln w="0">
            <a:noFill/>
          </a:ln>
        </p:spPr>
      </p:pic>
      <p:pic>
        <p:nvPicPr>
          <p:cNvPr id="144" name="Picture 122"/>
          <p:cNvPicPr/>
          <p:nvPr/>
        </p:nvPicPr>
        <p:blipFill>
          <a:blip r:embed="rId6"/>
          <a:srcRect l="9804"/>
          <a:stretch/>
        </p:blipFill>
        <p:spPr>
          <a:xfrm>
            <a:off x="7983720" y="2702880"/>
            <a:ext cx="312840" cy="245160"/>
          </a:xfrm>
          <a:prstGeom prst="rect">
            <a:avLst/>
          </a:prstGeom>
          <a:noFill/>
          <a:ln w="0">
            <a:noFill/>
          </a:ln>
        </p:spPr>
      </p:pic>
      <p:pic>
        <p:nvPicPr>
          <p:cNvPr id="145" name="Picture 123"/>
          <p:cNvPicPr/>
          <p:nvPr/>
        </p:nvPicPr>
        <p:blipFill>
          <a:blip r:embed="rId6"/>
          <a:srcRect l="9804"/>
          <a:stretch/>
        </p:blipFill>
        <p:spPr>
          <a:xfrm>
            <a:off x="9868320" y="4003200"/>
            <a:ext cx="312840" cy="245160"/>
          </a:xfrm>
          <a:prstGeom prst="rect">
            <a:avLst/>
          </a:prstGeom>
          <a:noFill/>
          <a:ln w="0">
            <a:noFill/>
          </a:ln>
        </p:spPr>
      </p:pic>
      <p:pic>
        <p:nvPicPr>
          <p:cNvPr id="146" name="Picture 124"/>
          <p:cNvPicPr/>
          <p:nvPr/>
        </p:nvPicPr>
        <p:blipFill>
          <a:blip r:embed="rId6"/>
          <a:srcRect l="9804"/>
          <a:stretch/>
        </p:blipFill>
        <p:spPr>
          <a:xfrm>
            <a:off x="10307880" y="2785320"/>
            <a:ext cx="312840" cy="245160"/>
          </a:xfrm>
          <a:prstGeom prst="rect">
            <a:avLst/>
          </a:prstGeom>
          <a:noFill/>
          <a:ln w="0">
            <a:noFill/>
          </a:ln>
        </p:spPr>
      </p:pic>
      <p:pic>
        <p:nvPicPr>
          <p:cNvPr id="147" name="Picture 125"/>
          <p:cNvPicPr/>
          <p:nvPr/>
        </p:nvPicPr>
        <p:blipFill>
          <a:blip r:embed="rId6"/>
          <a:srcRect l="9804"/>
          <a:stretch/>
        </p:blipFill>
        <p:spPr>
          <a:xfrm>
            <a:off x="9951840" y="2693160"/>
            <a:ext cx="312840" cy="245160"/>
          </a:xfrm>
          <a:prstGeom prst="rect">
            <a:avLst/>
          </a:prstGeom>
          <a:noFill/>
          <a:ln w="0">
            <a:noFill/>
          </a:ln>
        </p:spPr>
      </p:pic>
      <p:pic>
        <p:nvPicPr>
          <p:cNvPr id="148" name="Picture 126"/>
          <p:cNvPicPr/>
          <p:nvPr/>
        </p:nvPicPr>
        <p:blipFill>
          <a:blip r:embed="rId6"/>
          <a:srcRect l="9804"/>
          <a:stretch/>
        </p:blipFill>
        <p:spPr>
          <a:xfrm>
            <a:off x="6689880" y="2447280"/>
            <a:ext cx="312840" cy="245160"/>
          </a:xfrm>
          <a:prstGeom prst="rect">
            <a:avLst/>
          </a:prstGeom>
          <a:noFill/>
          <a:ln w="0">
            <a:noFill/>
          </a:ln>
        </p:spPr>
      </p:pic>
      <p:pic>
        <p:nvPicPr>
          <p:cNvPr id="149" name="Picture 127"/>
          <p:cNvPicPr/>
          <p:nvPr/>
        </p:nvPicPr>
        <p:blipFill>
          <a:blip r:embed="rId6"/>
          <a:srcRect l="9804"/>
          <a:stretch/>
        </p:blipFill>
        <p:spPr>
          <a:xfrm>
            <a:off x="8052840" y="3466440"/>
            <a:ext cx="312840" cy="245160"/>
          </a:xfrm>
          <a:prstGeom prst="rect">
            <a:avLst/>
          </a:prstGeom>
          <a:noFill/>
          <a:ln w="0">
            <a:noFill/>
          </a:ln>
        </p:spPr>
      </p:pic>
      <p:pic>
        <p:nvPicPr>
          <p:cNvPr id="150" name="Picture 128"/>
          <p:cNvPicPr/>
          <p:nvPr/>
        </p:nvPicPr>
        <p:blipFill>
          <a:blip r:embed="rId6"/>
          <a:srcRect l="9804"/>
          <a:stretch/>
        </p:blipFill>
        <p:spPr>
          <a:xfrm>
            <a:off x="8014320" y="3951360"/>
            <a:ext cx="312840" cy="245160"/>
          </a:xfrm>
          <a:prstGeom prst="rect">
            <a:avLst/>
          </a:prstGeom>
          <a:noFill/>
          <a:ln w="0">
            <a:noFill/>
          </a:ln>
        </p:spPr>
      </p:pic>
      <p:pic>
        <p:nvPicPr>
          <p:cNvPr id="151" name="Picture 129"/>
          <p:cNvPicPr/>
          <p:nvPr/>
        </p:nvPicPr>
        <p:blipFill>
          <a:blip r:embed="rId6"/>
          <a:srcRect l="9804"/>
          <a:stretch/>
        </p:blipFill>
        <p:spPr>
          <a:xfrm>
            <a:off x="8379000" y="3750480"/>
            <a:ext cx="312840" cy="245160"/>
          </a:xfrm>
          <a:prstGeom prst="rect">
            <a:avLst/>
          </a:prstGeom>
          <a:noFill/>
          <a:ln w="0">
            <a:noFill/>
          </a:ln>
        </p:spPr>
      </p:pic>
      <p:pic>
        <p:nvPicPr>
          <p:cNvPr id="152" name="Picture 130"/>
          <p:cNvPicPr/>
          <p:nvPr/>
        </p:nvPicPr>
        <p:blipFill>
          <a:blip r:embed="rId6"/>
          <a:srcRect l="9804"/>
          <a:stretch/>
        </p:blipFill>
        <p:spPr>
          <a:xfrm>
            <a:off x="8809920" y="3985200"/>
            <a:ext cx="312840" cy="245160"/>
          </a:xfrm>
          <a:prstGeom prst="rect">
            <a:avLst/>
          </a:prstGeom>
          <a:noFill/>
          <a:ln w="0">
            <a:noFill/>
          </a:ln>
        </p:spPr>
      </p:pic>
      <p:pic>
        <p:nvPicPr>
          <p:cNvPr id="153" name="Picture 131"/>
          <p:cNvPicPr/>
          <p:nvPr/>
        </p:nvPicPr>
        <p:blipFill>
          <a:blip r:embed="rId6"/>
          <a:srcRect l="9804"/>
          <a:stretch/>
        </p:blipFill>
        <p:spPr>
          <a:xfrm>
            <a:off x="9325440" y="3988800"/>
            <a:ext cx="312840" cy="245160"/>
          </a:xfrm>
          <a:prstGeom prst="rect">
            <a:avLst/>
          </a:prstGeom>
          <a:noFill/>
          <a:ln w="0">
            <a:noFill/>
          </a:ln>
        </p:spPr>
      </p:pic>
      <p:pic>
        <p:nvPicPr>
          <p:cNvPr id="154" name="Picture 132"/>
          <p:cNvPicPr/>
          <p:nvPr/>
        </p:nvPicPr>
        <p:blipFill>
          <a:blip r:embed="rId6"/>
          <a:srcRect l="9804"/>
          <a:stretch/>
        </p:blipFill>
        <p:spPr>
          <a:xfrm>
            <a:off x="9092160" y="2234880"/>
            <a:ext cx="312840" cy="245160"/>
          </a:xfrm>
          <a:prstGeom prst="rect">
            <a:avLst/>
          </a:prstGeom>
          <a:noFill/>
          <a:ln w="0">
            <a:noFill/>
          </a:ln>
        </p:spPr>
      </p:pic>
      <p:pic>
        <p:nvPicPr>
          <p:cNvPr id="155" name="Picture 133"/>
          <p:cNvPicPr/>
          <p:nvPr/>
        </p:nvPicPr>
        <p:blipFill>
          <a:blip r:embed="rId6"/>
          <a:srcRect l="9804"/>
          <a:stretch/>
        </p:blipFill>
        <p:spPr>
          <a:xfrm>
            <a:off x="10310760" y="2322720"/>
            <a:ext cx="312840" cy="245160"/>
          </a:xfrm>
          <a:prstGeom prst="rect">
            <a:avLst/>
          </a:prstGeom>
          <a:noFill/>
          <a:ln w="0">
            <a:noFill/>
          </a:ln>
        </p:spPr>
      </p:pic>
      <p:pic>
        <p:nvPicPr>
          <p:cNvPr id="156" name="Picture 134"/>
          <p:cNvPicPr/>
          <p:nvPr/>
        </p:nvPicPr>
        <p:blipFill>
          <a:blip r:embed="rId6"/>
          <a:srcRect l="9804"/>
          <a:stretch/>
        </p:blipFill>
        <p:spPr>
          <a:xfrm>
            <a:off x="9557640" y="2212200"/>
            <a:ext cx="312840" cy="245160"/>
          </a:xfrm>
          <a:prstGeom prst="rect">
            <a:avLst/>
          </a:prstGeom>
          <a:noFill/>
          <a:ln w="0">
            <a:noFill/>
          </a:ln>
        </p:spPr>
      </p:pic>
      <p:pic>
        <p:nvPicPr>
          <p:cNvPr id="157" name="Picture 135"/>
          <p:cNvPicPr/>
          <p:nvPr/>
        </p:nvPicPr>
        <p:blipFill>
          <a:blip r:embed="rId6"/>
          <a:srcRect l="9804"/>
          <a:stretch/>
        </p:blipFill>
        <p:spPr>
          <a:xfrm>
            <a:off x="9951840" y="2341800"/>
            <a:ext cx="312840" cy="245160"/>
          </a:xfrm>
          <a:prstGeom prst="rect">
            <a:avLst/>
          </a:prstGeom>
          <a:noFill/>
          <a:ln w="0">
            <a:noFill/>
          </a:ln>
        </p:spPr>
      </p:pic>
      <p:pic>
        <p:nvPicPr>
          <p:cNvPr id="158" name="Picture 136"/>
          <p:cNvPicPr/>
          <p:nvPr/>
        </p:nvPicPr>
        <p:blipFill>
          <a:blip r:embed="rId6"/>
          <a:srcRect l="9804"/>
          <a:stretch/>
        </p:blipFill>
        <p:spPr>
          <a:xfrm>
            <a:off x="6262920" y="2507040"/>
            <a:ext cx="312840" cy="245160"/>
          </a:xfrm>
          <a:prstGeom prst="rect">
            <a:avLst/>
          </a:prstGeom>
          <a:noFill/>
          <a:ln w="0">
            <a:noFill/>
          </a:ln>
        </p:spPr>
      </p:pic>
      <p:pic>
        <p:nvPicPr>
          <p:cNvPr id="159" name="Picture 137"/>
          <p:cNvPicPr/>
          <p:nvPr/>
        </p:nvPicPr>
        <p:blipFill>
          <a:blip r:embed="rId6"/>
          <a:srcRect l="9804"/>
          <a:stretch/>
        </p:blipFill>
        <p:spPr>
          <a:xfrm>
            <a:off x="6946560" y="2193480"/>
            <a:ext cx="312840" cy="245160"/>
          </a:xfrm>
          <a:prstGeom prst="rect">
            <a:avLst/>
          </a:prstGeom>
          <a:noFill/>
          <a:ln w="0">
            <a:noFill/>
          </a:ln>
        </p:spPr>
      </p:pic>
      <p:pic>
        <p:nvPicPr>
          <p:cNvPr id="160" name="Picture 138"/>
          <p:cNvPicPr/>
          <p:nvPr/>
        </p:nvPicPr>
        <p:blipFill>
          <a:blip r:embed="rId6"/>
          <a:srcRect l="9804"/>
          <a:stretch/>
        </p:blipFill>
        <p:spPr>
          <a:xfrm>
            <a:off x="6449040" y="2188440"/>
            <a:ext cx="312840" cy="245160"/>
          </a:xfrm>
          <a:prstGeom prst="rect">
            <a:avLst/>
          </a:prstGeom>
          <a:noFill/>
          <a:ln w="0">
            <a:noFill/>
          </a:ln>
        </p:spPr>
      </p:pic>
      <p:sp>
        <p:nvSpPr>
          <p:cNvPr id="161" name="TextBox 61"/>
          <p:cNvSpPr/>
          <p:nvPr/>
        </p:nvSpPr>
        <p:spPr>
          <a:xfrm>
            <a:off x="7473240" y="4816080"/>
            <a:ext cx="2468880" cy="5217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800" b="1" u="sng" dirty="0">
                <a:solidFill>
                  <a:srgbClr val="C00000"/>
                </a:solidFill>
                <a:latin typeface="Aptos"/>
              </a:rPr>
              <a:t>O</a:t>
            </a:r>
            <a:r>
              <a:rPr lang="en-CA" sz="2800" b="1" u="sng" strike="noStrike" dirty="0">
                <a:solidFill>
                  <a:srgbClr val="C00000"/>
                </a:solidFill>
                <a:effectLst/>
                <a:uFillTx/>
                <a:latin typeface="Aptos"/>
              </a:rPr>
              <a:t>ther </a:t>
            </a:r>
            <a:r>
              <a:rPr lang="en-CA" sz="2800" b="1" u="sng" dirty="0">
                <a:solidFill>
                  <a:srgbClr val="C00000"/>
                </a:solidFill>
                <a:latin typeface="Aptos"/>
              </a:rPr>
              <a:t>C</a:t>
            </a:r>
            <a:r>
              <a:rPr lang="en-CA" sz="2800" b="1" u="sng" strike="noStrike" dirty="0">
                <a:solidFill>
                  <a:srgbClr val="C00000"/>
                </a:solidFill>
                <a:effectLst/>
                <a:uFillTx/>
                <a:latin typeface="Aptos"/>
              </a:rPr>
              <a:t>ells</a:t>
            </a:r>
            <a:endParaRPr lang="en-US" sz="2800" b="0" u="none" strike="noStrike" dirty="0">
              <a:solidFill>
                <a:srgbClr val="000000"/>
              </a:solidFill>
              <a:effectLst/>
              <a:uFillTx/>
              <a:latin typeface="Arial"/>
            </a:endParaRPr>
          </a:p>
        </p:txBody>
      </p:sp>
      <p:cxnSp>
        <p:nvCxnSpPr>
          <p:cNvPr id="162" name="Straight Connector 48"/>
          <p:cNvCxnSpPr/>
          <p:nvPr/>
        </p:nvCxnSpPr>
        <p:spPr>
          <a:xfrm flipV="1">
            <a:off x="8543880" y="4051080"/>
            <a:ext cx="1440" cy="819000"/>
          </a:xfrm>
          <a:prstGeom prst="straightConnector1">
            <a:avLst/>
          </a:prstGeom>
          <a:ln w="47625">
            <a:solidFill>
              <a:srgbClr val="C00000"/>
            </a:solidFill>
            <a:round/>
            <a:tailEnd type="arrow" w="med" len="med"/>
          </a:ln>
        </p:spPr>
      </p:cxnSp>
      <p:sp>
        <p:nvSpPr>
          <p:cNvPr id="2" name="PlaceHolder 2">
            <a:extLst>
              <a:ext uri="{FF2B5EF4-FFF2-40B4-BE49-F238E27FC236}">
                <a16:creationId xmlns:a16="http://schemas.microsoft.com/office/drawing/2014/main" id="{3C94D376-CE42-2FCA-AF15-F1B92404BAAB}"/>
              </a:ext>
            </a:extLst>
          </p:cNvPr>
          <p:cNvSpPr txBox="1">
            <a:spLocks/>
          </p:cNvSpPr>
          <p:nvPr/>
        </p:nvSpPr>
        <p:spPr>
          <a:xfrm>
            <a:off x="91080" y="976800"/>
            <a:ext cx="5307120" cy="5330400"/>
          </a:xfrm>
          <a:prstGeom prst="rect">
            <a:avLst/>
          </a:prstGeom>
          <a:noFill/>
          <a:ln w="0">
            <a:noFill/>
          </a:ln>
        </p:spPr>
        <p:txBody>
          <a:bodyPr lIns="91440" tIns="45720" rIns="91440" bIns="4572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Bef>
                <a:spcPts val="1001"/>
              </a:spcBef>
              <a:buClr>
                <a:srgbClr val="C00000"/>
              </a:buClr>
              <a:buFont typeface="Aptos"/>
              <a:buChar char="◦"/>
            </a:pPr>
            <a:r>
              <a:rPr lang="en-CA" sz="2800" b="0" u="none" strike="noStrike" dirty="0">
                <a:solidFill>
                  <a:schemeClr val="dk1"/>
                </a:solidFill>
                <a:effectLst/>
                <a:uFillTx/>
                <a:latin typeface="+mn-lt"/>
              </a:rPr>
              <a:t>Largest white matter structure is in the </a:t>
            </a:r>
            <a:r>
              <a:rPr lang="en-CA" sz="2800" b="0" u="none" strike="noStrike" dirty="0">
                <a:solidFill>
                  <a:srgbClr val="A978F8"/>
                </a:solidFill>
                <a:effectLst/>
                <a:uFillTx/>
                <a:latin typeface="+mn-lt"/>
              </a:rPr>
              <a:t>corpus callosum</a:t>
            </a:r>
            <a:endParaRPr lang="en-CA" sz="2800" b="0" u="none" strike="noStrike" dirty="0">
              <a:solidFill>
                <a:schemeClr val="dk1"/>
              </a:solidFill>
              <a:effectLst/>
              <a:uFillTx/>
              <a:latin typeface="+mn-lt"/>
            </a:endParaRPr>
          </a:p>
          <a:p>
            <a:pPr marL="457200" indent="-457200">
              <a:spcBef>
                <a:spcPts val="1001"/>
              </a:spcBef>
              <a:buClr>
                <a:srgbClr val="C00000"/>
              </a:buClr>
              <a:buFont typeface="Aptos"/>
              <a:buChar char="◦"/>
            </a:pPr>
            <a:endParaRPr lang="en-CA" sz="2000" b="0" u="none" strike="noStrike" dirty="0">
              <a:solidFill>
                <a:schemeClr val="dk1"/>
              </a:solidFill>
              <a:effectLst/>
              <a:uFillTx/>
              <a:latin typeface="+mn-lt"/>
            </a:endParaRPr>
          </a:p>
          <a:p>
            <a:pPr marL="457200" indent="-457200">
              <a:spcBef>
                <a:spcPts val="1001"/>
              </a:spcBef>
              <a:buClr>
                <a:srgbClr val="C00000"/>
              </a:buClr>
              <a:buFont typeface="Aptos"/>
              <a:buChar char="◦"/>
            </a:pPr>
            <a:r>
              <a:rPr lang="en-CA" sz="2800" b="0" u="none" strike="noStrike" dirty="0">
                <a:solidFill>
                  <a:srgbClr val="FFC000"/>
                </a:solidFill>
                <a:effectLst/>
                <a:uFillTx/>
                <a:latin typeface="+mn-lt"/>
              </a:rPr>
              <a:t>Neurons</a:t>
            </a:r>
            <a:r>
              <a:rPr lang="en-CA" sz="2800" b="0" u="none" strike="noStrike" dirty="0">
                <a:solidFill>
                  <a:schemeClr val="dk1"/>
                </a:solidFill>
                <a:effectLst/>
                <a:uFillTx/>
                <a:latin typeface="+mn-lt"/>
              </a:rPr>
              <a:t> (cells in the brain) propagate neuronal signals</a:t>
            </a:r>
          </a:p>
          <a:p>
            <a:pPr marL="457200" indent="-457200">
              <a:spcBef>
                <a:spcPts val="1001"/>
              </a:spcBef>
              <a:buClr>
                <a:srgbClr val="C00000"/>
              </a:buClr>
              <a:buFont typeface="Aptos"/>
              <a:buChar char="◦"/>
            </a:pPr>
            <a:endParaRPr lang="en-CA" sz="2000" b="0" u="none" strike="noStrike" dirty="0">
              <a:solidFill>
                <a:srgbClr val="A1467E"/>
              </a:solidFill>
              <a:effectLst/>
              <a:uFillTx/>
              <a:latin typeface="+mn-lt"/>
            </a:endParaRPr>
          </a:p>
          <a:p>
            <a:pPr marL="457200" indent="-457200">
              <a:spcBef>
                <a:spcPts val="1001"/>
              </a:spcBef>
              <a:buClr>
                <a:srgbClr val="C00000"/>
              </a:buClr>
              <a:buFont typeface="Aptos"/>
              <a:buChar char="◦"/>
            </a:pPr>
            <a:r>
              <a:rPr lang="en-CA" sz="2800" b="0" u="none" strike="noStrike" dirty="0">
                <a:solidFill>
                  <a:srgbClr val="A1467E"/>
                </a:solidFill>
                <a:effectLst/>
                <a:uFillTx/>
                <a:latin typeface="+mn-lt"/>
              </a:rPr>
              <a:t>Axons </a:t>
            </a:r>
            <a:r>
              <a:rPr lang="en-CA" sz="2800" b="0" u="none" strike="noStrike" dirty="0">
                <a:solidFill>
                  <a:schemeClr val="dk1"/>
                </a:solidFill>
                <a:effectLst/>
                <a:uFillTx/>
                <a:latin typeface="+mn-lt"/>
              </a:rPr>
              <a:t>conduct signals</a:t>
            </a:r>
            <a:endParaRPr lang="en-US" sz="2800" dirty="0">
              <a:solidFill>
                <a:srgbClr val="000000"/>
              </a:solidFill>
              <a:latin typeface="+mn-lt"/>
            </a:endParaRPr>
          </a:p>
          <a:p>
            <a:pPr marL="457200" indent="-457200">
              <a:spcBef>
                <a:spcPts val="1001"/>
              </a:spcBef>
              <a:buClr>
                <a:srgbClr val="C00000"/>
              </a:buClr>
              <a:buFont typeface="Aptos"/>
              <a:buChar char="◦"/>
            </a:pPr>
            <a:endParaRPr lang="en-CA" sz="2000" b="0" u="none" strike="noStrike" dirty="0">
              <a:solidFill>
                <a:srgbClr val="DCB674"/>
              </a:solidFill>
              <a:effectLst/>
              <a:uFillTx/>
              <a:latin typeface="+mn-lt"/>
            </a:endParaRPr>
          </a:p>
          <a:p>
            <a:pPr marL="457200" indent="-457200">
              <a:spcBef>
                <a:spcPts val="1001"/>
              </a:spcBef>
              <a:buClr>
                <a:srgbClr val="C00000"/>
              </a:buClr>
              <a:buFont typeface="Aptos"/>
              <a:buChar char="◦"/>
            </a:pPr>
            <a:r>
              <a:rPr lang="en-CA" sz="2800" b="0" u="none" strike="noStrike" dirty="0">
                <a:solidFill>
                  <a:srgbClr val="DCB674"/>
                </a:solidFill>
                <a:effectLst/>
                <a:uFillTx/>
                <a:latin typeface="+mn-lt"/>
              </a:rPr>
              <a:t>Myelin sheaths</a:t>
            </a:r>
            <a:r>
              <a:rPr lang="en-CA" sz="2800" b="0" u="none" strike="noStrike" dirty="0">
                <a:solidFill>
                  <a:schemeClr val="dk1"/>
                </a:solidFill>
                <a:effectLst/>
                <a:uFillTx/>
                <a:latin typeface="+mn-lt"/>
              </a:rPr>
              <a:t> aid with conduction</a:t>
            </a:r>
            <a:endParaRPr lang="en-US" sz="2800" dirty="0">
              <a:solidFill>
                <a:srgbClr val="000000"/>
              </a:solidFill>
              <a:latin typeface="+mn-lt"/>
            </a:endParaRPr>
          </a:p>
          <a:p>
            <a:pPr marL="457200" indent="-457200">
              <a:spcBef>
                <a:spcPts val="1001"/>
              </a:spcBef>
              <a:buClr>
                <a:srgbClr val="C00000"/>
              </a:buClr>
              <a:buFont typeface="Aptos"/>
              <a:buChar char="◦"/>
            </a:pPr>
            <a:endParaRPr lang="en-CA" sz="2000" b="0" u="none" strike="noStrike" dirty="0">
              <a:solidFill>
                <a:srgbClr val="127622"/>
              </a:solidFill>
              <a:effectLst/>
              <a:uFillTx/>
              <a:latin typeface="+mn-lt"/>
            </a:endParaRPr>
          </a:p>
          <a:p>
            <a:pPr marL="457200" indent="-457200">
              <a:spcBef>
                <a:spcPts val="1001"/>
              </a:spcBef>
              <a:buClr>
                <a:srgbClr val="C00000"/>
              </a:buClr>
              <a:buFont typeface="Aptos"/>
              <a:buChar char="◦"/>
            </a:pPr>
            <a:r>
              <a:rPr lang="en-CA" sz="2800" b="0" u="none" strike="noStrike" dirty="0">
                <a:solidFill>
                  <a:srgbClr val="127622"/>
                </a:solidFill>
                <a:effectLst/>
                <a:uFillTx/>
                <a:latin typeface="+mn-lt"/>
              </a:rPr>
              <a:t>Other cells</a:t>
            </a:r>
            <a:r>
              <a:rPr lang="en-CA" sz="2800" b="0" u="none" strike="noStrike" dirty="0">
                <a:solidFill>
                  <a:schemeClr val="dk1"/>
                </a:solidFill>
                <a:effectLst/>
                <a:uFillTx/>
                <a:latin typeface="+mn-lt"/>
              </a:rPr>
              <a:t> surround neurons</a:t>
            </a:r>
            <a:endParaRPr lang="en-US" sz="2800" dirty="0">
              <a:solidFill>
                <a:srgbClr val="000000"/>
              </a:solidFill>
              <a:latin typeface="+mn-lt"/>
            </a:endParaRPr>
          </a:p>
          <a:p>
            <a:pPr marL="457200" indent="-457200">
              <a:spcBef>
                <a:spcPts val="1001"/>
              </a:spcBef>
              <a:buClr>
                <a:srgbClr val="C00000"/>
              </a:buClr>
              <a:buFont typeface="Aptos"/>
              <a:buChar char="◦"/>
            </a:pPr>
            <a:endParaRPr lang="en-US" sz="2800" dirty="0">
              <a:solidFill>
                <a:srgbClr val="000000"/>
              </a:solidFill>
              <a:latin typeface="+mn-lt"/>
            </a:endParaRPr>
          </a:p>
          <a:p>
            <a:pPr marL="457200" indent="-457200">
              <a:spcBef>
                <a:spcPts val="1001"/>
              </a:spcBef>
              <a:buClr>
                <a:srgbClr val="C00000"/>
              </a:buClr>
              <a:buFont typeface="Aptos"/>
              <a:buChar char="◦"/>
            </a:pPr>
            <a:endParaRPr lang="en-US" sz="2800" dirty="0">
              <a:solidFill>
                <a:srgbClr val="000000"/>
              </a:solidFill>
              <a:latin typeface="+mn-lt"/>
            </a:endParaRPr>
          </a:p>
        </p:txBody>
      </p:sp>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0" presetClass="entr"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additive="repl">
                                        <p:cTn id="7" dur="500"/>
                                        <p:tgtEl>
                                          <p:spTgt spid="113"/>
                                        </p:tgtEl>
                                      </p:cBhvr>
                                    </p:animEffect>
                                  </p:childTnLst>
                                </p:cTn>
                              </p:par>
                              <p:par>
                                <p:cTn id="8" presetID="10" presetClass="entr" fill="hold" nodeType="withEffect">
                                  <p:stCondLst>
                                    <p:cond delay="0"/>
                                  </p:stCondLst>
                                  <p:childTnLst>
                                    <p:set>
                                      <p:cBhvr>
                                        <p:cTn id="9" dur="1" fill="hold">
                                          <p:stCondLst>
                                            <p:cond delay="0"/>
                                          </p:stCondLst>
                                        </p:cTn>
                                        <p:tgtEl>
                                          <p:spTgt spid="114"/>
                                        </p:tgtEl>
                                        <p:attrNameLst>
                                          <p:attrName>style.visibility</p:attrName>
                                        </p:attrNameLst>
                                      </p:cBhvr>
                                      <p:to>
                                        <p:strVal val="visible"/>
                                      </p:to>
                                    </p:set>
                                    <p:animEffect transition="in" filter="fade">
                                      <p:cBhvr additive="repl">
                                        <p:cTn id="10" dur="500"/>
                                        <p:tgtEl>
                                          <p:spTgt spid="114"/>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fade">
                                      <p:cBhvr>
                                        <p:cTn id="13" dur="500"/>
                                        <p:tgtEl>
                                          <p:spTgt spid="2">
                                            <p:txEl>
                                              <p:pRg st="0" end="0"/>
                                            </p:txEl>
                                          </p:spTgt>
                                        </p:tgtEl>
                                      </p:cBhvr>
                                    </p:animEffect>
                                  </p:childTnLst>
                                </p:cTn>
                              </p:par>
                              <p:par>
                                <p:cTn id="14" presetID="10" presetClass="entr" fill="hold" nodeType="withEffect">
                                  <p:stCondLst>
                                    <p:cond delay="0"/>
                                  </p:stCondLst>
                                  <p:childTnLst>
                                    <p:set>
                                      <p:cBhvr>
                                        <p:cTn id="15" dur="1" fill="hold">
                                          <p:stCondLst>
                                            <p:cond delay="0"/>
                                          </p:stCondLst>
                                        </p:cTn>
                                        <p:tgtEl>
                                          <p:spTgt spid="115"/>
                                        </p:tgtEl>
                                        <p:attrNameLst>
                                          <p:attrName>style.visibility</p:attrName>
                                        </p:attrNameLst>
                                      </p:cBhvr>
                                      <p:to>
                                        <p:strVal val="visible"/>
                                      </p:to>
                                    </p:set>
                                    <p:animEffect transition="in" filter="fade">
                                      <p:cBhvr additive="repl">
                                        <p:cTn id="16" dur="500"/>
                                        <p:tgtEl>
                                          <p:spTgt spid="11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fill="hold" nodeType="clickEffect">
                                  <p:stCondLst>
                                    <p:cond delay="0"/>
                                  </p:stCondLst>
                                  <p:childTnLst>
                                    <p:animEffect transition="out" filter="fade">
                                      <p:cBhvr additive="repl">
                                        <p:cTn id="20" dur="500"/>
                                        <p:tgtEl>
                                          <p:spTgt spid="114"/>
                                        </p:tgtEl>
                                      </p:cBhvr>
                                    </p:animEffect>
                                    <p:set>
                                      <p:cBhvr>
                                        <p:cTn id="21" dur="1" fill="hold">
                                          <p:stCondLst>
                                            <p:cond delay="499"/>
                                          </p:stCondLst>
                                        </p:cTn>
                                        <p:tgtEl>
                                          <p:spTgt spid="114"/>
                                        </p:tgtEl>
                                        <p:attrNameLst>
                                          <p:attrName>style.visibility</p:attrName>
                                        </p:attrNameLst>
                                      </p:cBhvr>
                                      <p:to>
                                        <p:strVal val="hidden"/>
                                      </p:to>
                                    </p:set>
                                  </p:childTnLst>
                                </p:cTn>
                              </p:par>
                              <p:par>
                                <p:cTn id="22" presetID="10" presetClass="entr" fill="hold" nodeType="withEffect">
                                  <p:stCondLst>
                                    <p:cond delay="0"/>
                                  </p:stCondLst>
                                  <p:childTnLst>
                                    <p:set>
                                      <p:cBhvr>
                                        <p:cTn id="23" fill="hold">
                                          <p:stCondLst>
                                            <p:cond delay="0"/>
                                          </p:stCondLst>
                                        </p:cTn>
                                        <p:tgtEl>
                                          <p:spTgt spid="96"/>
                                        </p:tgtEl>
                                        <p:attrNameLst>
                                          <p:attrName>style.visibility</p:attrName>
                                        </p:attrNameLst>
                                      </p:cBhvr>
                                      <p:to>
                                        <p:strVal val="visible"/>
                                      </p:to>
                                    </p:set>
                                    <p:animEffect transition="in" filter="fade">
                                      <p:cBhvr additive="repl">
                                        <p:cTn id="24" dur="500"/>
                                        <p:tgtEl>
                                          <p:spTgt spid="96"/>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Effect transition="in" filter="fade">
                                      <p:cBhvr>
                                        <p:cTn id="27" dur="500"/>
                                        <p:tgtEl>
                                          <p:spTgt spid="2">
                                            <p:txEl>
                                              <p:pRg st="2" end="2"/>
                                            </p:txEl>
                                          </p:spTgt>
                                        </p:tgtEl>
                                      </p:cBhvr>
                                    </p:animEffect>
                                  </p:childTnLst>
                                </p:cTn>
                              </p:par>
                              <p:par>
                                <p:cTn id="28" presetID="10" presetClass="exit" fill="hold" nodeType="withEffect">
                                  <p:stCondLst>
                                    <p:cond delay="0"/>
                                  </p:stCondLst>
                                  <p:childTnLst>
                                    <p:animEffect transition="out" filter="fade">
                                      <p:cBhvr additive="repl">
                                        <p:cTn id="29" dur="500"/>
                                        <p:tgtEl>
                                          <p:spTgt spid="113"/>
                                        </p:tgtEl>
                                      </p:cBhvr>
                                    </p:animEffect>
                                    <p:set>
                                      <p:cBhvr>
                                        <p:cTn id="30" dur="1" fill="hold">
                                          <p:stCondLst>
                                            <p:cond delay="499"/>
                                          </p:stCondLst>
                                        </p:cTn>
                                        <p:tgtEl>
                                          <p:spTgt spid="113"/>
                                        </p:tgtEl>
                                        <p:attrNameLst>
                                          <p:attrName>style.visibility</p:attrName>
                                        </p:attrNameLst>
                                      </p:cBhvr>
                                      <p:to>
                                        <p:strVal val="hidden"/>
                                      </p:to>
                                    </p:set>
                                  </p:childTnLst>
                                </p:cTn>
                              </p:par>
                              <p:par>
                                <p:cTn id="31" presetID="10" presetClass="exit" fill="hold" nodeType="withEffect">
                                  <p:stCondLst>
                                    <p:cond delay="0"/>
                                  </p:stCondLst>
                                  <p:childTnLst>
                                    <p:animEffect transition="out" filter="fade">
                                      <p:cBhvr additive="repl">
                                        <p:cTn id="32" dur="500"/>
                                        <p:tgtEl>
                                          <p:spTgt spid="115"/>
                                        </p:tgtEl>
                                      </p:cBhvr>
                                    </p:animEffect>
                                    <p:set>
                                      <p:cBhvr>
                                        <p:cTn id="33" dur="1" fill="hold">
                                          <p:stCondLst>
                                            <p:cond delay="499"/>
                                          </p:stCondLst>
                                        </p:cTn>
                                        <p:tgtEl>
                                          <p:spTgt spid="115"/>
                                        </p:tgtEl>
                                        <p:attrNameLst>
                                          <p:attrName>style.visibility</p:attrName>
                                        </p:attrNameLst>
                                      </p:cBhvr>
                                      <p:to>
                                        <p:strVal val="hidden"/>
                                      </p:to>
                                    </p:set>
                                  </p:childTnLst>
                                </p:cTn>
                              </p:par>
                              <p:par>
                                <p:cTn id="34" presetID="10" presetClass="entr" fill="hold" nodeType="withEffect">
                                  <p:stCondLst>
                                    <p:cond delay="0"/>
                                  </p:stCondLst>
                                  <p:childTnLst>
                                    <p:set>
                                      <p:cBhvr>
                                        <p:cTn id="35" dur="1" fill="hold">
                                          <p:stCondLst>
                                            <p:cond delay="0"/>
                                          </p:stCondLst>
                                        </p:cTn>
                                        <p:tgtEl>
                                          <p:spTgt spid="110"/>
                                        </p:tgtEl>
                                        <p:attrNameLst>
                                          <p:attrName>style.visibility</p:attrName>
                                        </p:attrNameLst>
                                      </p:cBhvr>
                                      <p:to>
                                        <p:strVal val="visible"/>
                                      </p:to>
                                    </p:set>
                                    <p:animEffect transition="in" filter="fade">
                                      <p:cBhvr additive="repl">
                                        <p:cTn id="36" dur="500"/>
                                        <p:tgtEl>
                                          <p:spTgt spid="110"/>
                                        </p:tgtEl>
                                      </p:cBhvr>
                                    </p:animEffect>
                                  </p:childTnLst>
                                </p:cTn>
                              </p:par>
                              <p:par>
                                <p:cTn id="37" presetID="10" presetClass="entr" fill="hold" nodeType="with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fade">
                                      <p:cBhvr additive="repl">
                                        <p:cTn id="39" dur="500"/>
                                        <p:tgtEl>
                                          <p:spTgt spid="103"/>
                                        </p:tgtEl>
                                      </p:cBhvr>
                                    </p:animEffect>
                                  </p:childTnLst>
                                </p:cTn>
                              </p:par>
                              <p:par>
                                <p:cTn id="40" presetID="10" presetClass="entr" fill="hold" nodeType="withEffect">
                                  <p:stCondLst>
                                    <p:cond delay="0"/>
                                  </p:stCondLst>
                                  <p:childTnLst>
                                    <p:set>
                                      <p:cBhvr>
                                        <p:cTn id="41" dur="1" fill="hold">
                                          <p:stCondLst>
                                            <p:cond delay="0"/>
                                          </p:stCondLst>
                                        </p:cTn>
                                        <p:tgtEl>
                                          <p:spTgt spid="106"/>
                                        </p:tgtEl>
                                        <p:attrNameLst>
                                          <p:attrName>style.visibility</p:attrName>
                                        </p:attrNameLst>
                                      </p:cBhvr>
                                      <p:to>
                                        <p:strVal val="visible"/>
                                      </p:to>
                                    </p:set>
                                    <p:animEffect transition="in" filter="fade">
                                      <p:cBhvr additive="repl">
                                        <p:cTn id="42" dur="500"/>
                                        <p:tgtEl>
                                          <p:spTgt spid="106"/>
                                        </p:tgtEl>
                                      </p:cBhvr>
                                    </p:animEffect>
                                  </p:childTnLst>
                                </p:cTn>
                              </p:par>
                              <p:par>
                                <p:cTn id="43" presetID="10" presetClass="entr" fill="hold" nodeType="with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fade">
                                      <p:cBhvr additive="repl">
                                        <p:cTn id="45" dur="500"/>
                                        <p:tgtEl>
                                          <p:spTgt spid="107"/>
                                        </p:tgtEl>
                                      </p:cBhvr>
                                    </p:animEffect>
                                  </p:childTnLst>
                                </p:cTn>
                              </p:par>
                              <p:par>
                                <p:cTn id="46" presetID="10" presetClass="entr" fill="hold"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additive="repl">
                                        <p:cTn id="48" dur="500"/>
                                        <p:tgtEl>
                                          <p:spTgt spid="109"/>
                                        </p:tgtEl>
                                      </p:cBhvr>
                                    </p:animEffect>
                                  </p:childTnLst>
                                </p:cTn>
                              </p:par>
                              <p:par>
                                <p:cTn id="49" presetID="10" presetClass="entr" fill="hold" nodeType="withEffect">
                                  <p:stCondLst>
                                    <p:cond delay="0"/>
                                  </p:stCondLst>
                                  <p:childTnLst>
                                    <p:set>
                                      <p:cBhvr>
                                        <p:cTn id="50" dur="1" fill="hold">
                                          <p:stCondLst>
                                            <p:cond delay="0"/>
                                          </p:stCondLst>
                                        </p:cTn>
                                        <p:tgtEl>
                                          <p:spTgt spid="112"/>
                                        </p:tgtEl>
                                        <p:attrNameLst>
                                          <p:attrName>style.visibility</p:attrName>
                                        </p:attrNameLst>
                                      </p:cBhvr>
                                      <p:to>
                                        <p:strVal val="visible"/>
                                      </p:to>
                                    </p:set>
                                    <p:animEffect transition="in" filter="fade">
                                      <p:cBhvr additive="repl">
                                        <p:cTn id="51" dur="500"/>
                                        <p:tgtEl>
                                          <p:spTgt spid="11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fill="hold" nodeType="clickEffect">
                                  <p:stCondLst>
                                    <p:cond delay="0"/>
                                  </p:stCondLst>
                                  <p:childTnLst>
                                    <p:set>
                                      <p:cBhvr>
                                        <p:cTn id="55" dur="1" fill="hold">
                                          <p:stCondLst>
                                            <p:cond delay="0"/>
                                          </p:stCondLst>
                                        </p:cTn>
                                        <p:tgtEl>
                                          <p:spTgt spid="108"/>
                                        </p:tgtEl>
                                        <p:attrNameLst>
                                          <p:attrName>style.visibility</p:attrName>
                                        </p:attrNameLst>
                                      </p:cBhvr>
                                      <p:to>
                                        <p:strVal val="visible"/>
                                      </p:to>
                                    </p:set>
                                    <p:animEffect transition="in" filter="fade">
                                      <p:cBhvr additive="repl">
                                        <p:cTn id="56" dur="500"/>
                                        <p:tgtEl>
                                          <p:spTgt spid="108"/>
                                        </p:tgtEl>
                                      </p:cBhvr>
                                    </p:animEffect>
                                  </p:childTnLst>
                                </p:cTn>
                              </p:par>
                              <p:par>
                                <p:cTn id="57" presetID="10" presetClass="entr" fill="hold" nodeType="withEffect">
                                  <p:stCondLst>
                                    <p:cond delay="0"/>
                                  </p:stCondLst>
                                  <p:childTnLst>
                                    <p:set>
                                      <p:cBhvr>
                                        <p:cTn id="58" dur="1" fill="hold">
                                          <p:stCondLst>
                                            <p:cond delay="0"/>
                                          </p:stCondLst>
                                        </p:cTn>
                                        <p:tgtEl>
                                          <p:spTgt spid="105"/>
                                        </p:tgtEl>
                                        <p:attrNameLst>
                                          <p:attrName>style.visibility</p:attrName>
                                        </p:attrNameLst>
                                      </p:cBhvr>
                                      <p:to>
                                        <p:strVal val="visible"/>
                                      </p:to>
                                    </p:set>
                                    <p:animEffect transition="in" filter="fade">
                                      <p:cBhvr additive="repl">
                                        <p:cTn id="59" dur="500"/>
                                        <p:tgtEl>
                                          <p:spTgt spid="105"/>
                                        </p:tgtEl>
                                      </p:cBhvr>
                                    </p:animEffect>
                                  </p:childTnLst>
                                </p:cTn>
                              </p:par>
                              <p:par>
                                <p:cTn id="60" presetID="10" presetClass="entr" presetSubtype="0" fill="hold" nodeType="withEffect">
                                  <p:stCondLst>
                                    <p:cond delay="0"/>
                                  </p:stCondLst>
                                  <p:childTnLst>
                                    <p:set>
                                      <p:cBhvr>
                                        <p:cTn id="61" dur="1" fill="hold">
                                          <p:stCondLst>
                                            <p:cond delay="0"/>
                                          </p:stCondLst>
                                        </p:cTn>
                                        <p:tgtEl>
                                          <p:spTgt spid="2">
                                            <p:txEl>
                                              <p:pRg st="4" end="4"/>
                                            </p:txEl>
                                          </p:spTgt>
                                        </p:tgtEl>
                                        <p:attrNameLst>
                                          <p:attrName>style.visibility</p:attrName>
                                        </p:attrNameLst>
                                      </p:cBhvr>
                                      <p:to>
                                        <p:strVal val="visible"/>
                                      </p:to>
                                    </p:set>
                                    <p:animEffect transition="in" filter="fade">
                                      <p:cBhvr>
                                        <p:cTn id="62" dur="500"/>
                                        <p:tgtEl>
                                          <p:spTgt spid="2">
                                            <p:txEl>
                                              <p:pRg st="4" end="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fill="hold" nodeType="click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additive="repl">
                                        <p:cTn id="67" dur="500"/>
                                        <p:tgtEl>
                                          <p:spTgt spid="111"/>
                                        </p:tgtEl>
                                      </p:cBhvr>
                                    </p:animEffect>
                                  </p:childTnLst>
                                </p:cTn>
                              </p:par>
                              <p:par>
                                <p:cTn id="68" presetID="10" presetClass="entr" presetSubtype="0" fill="hold" nodeType="withEffect">
                                  <p:stCondLst>
                                    <p:cond delay="0"/>
                                  </p:stCondLst>
                                  <p:childTnLst>
                                    <p:set>
                                      <p:cBhvr>
                                        <p:cTn id="69" dur="1" fill="hold">
                                          <p:stCondLst>
                                            <p:cond delay="0"/>
                                          </p:stCondLst>
                                        </p:cTn>
                                        <p:tgtEl>
                                          <p:spTgt spid="2">
                                            <p:txEl>
                                              <p:pRg st="6" end="6"/>
                                            </p:txEl>
                                          </p:spTgt>
                                        </p:tgtEl>
                                        <p:attrNameLst>
                                          <p:attrName>style.visibility</p:attrName>
                                        </p:attrNameLst>
                                      </p:cBhvr>
                                      <p:to>
                                        <p:strVal val="visible"/>
                                      </p:to>
                                    </p:set>
                                    <p:animEffect transition="in" filter="fade">
                                      <p:cBhvr>
                                        <p:cTn id="70" dur="500"/>
                                        <p:tgtEl>
                                          <p:spTgt spid="2">
                                            <p:txEl>
                                              <p:pRg st="6" end="6"/>
                                            </p:txEl>
                                          </p:spTgt>
                                        </p:tgtEl>
                                      </p:cBhvr>
                                    </p:animEffect>
                                  </p:childTnLst>
                                </p:cTn>
                              </p:par>
                              <p:par>
                                <p:cTn id="71" presetID="10" presetClass="entr" fill="hold" nodeType="withEffect">
                                  <p:stCondLst>
                                    <p:cond delay="0"/>
                                  </p:stCondLst>
                                  <p:childTnLst>
                                    <p:set>
                                      <p:cBhvr>
                                        <p:cTn id="72" dur="1" fill="hold">
                                          <p:stCondLst>
                                            <p:cond delay="0"/>
                                          </p:stCondLst>
                                        </p:cTn>
                                        <p:tgtEl>
                                          <p:spTgt spid="104"/>
                                        </p:tgtEl>
                                        <p:attrNameLst>
                                          <p:attrName>style.visibility</p:attrName>
                                        </p:attrNameLst>
                                      </p:cBhvr>
                                      <p:to>
                                        <p:strVal val="visible"/>
                                      </p:to>
                                    </p:set>
                                    <p:animEffect transition="in" filter="fade">
                                      <p:cBhvr additive="repl">
                                        <p:cTn id="73" dur="500"/>
                                        <p:tgtEl>
                                          <p:spTgt spid="104"/>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fill="hold" nodeType="clickEffect">
                                  <p:stCondLst>
                                    <p:cond delay="0"/>
                                  </p:stCondLst>
                                  <p:childTnLst>
                                    <p:set>
                                      <p:cBhvr>
                                        <p:cTn id="77" dur="1" fill="hold">
                                          <p:stCondLst>
                                            <p:cond delay="0"/>
                                          </p:stCondLst>
                                        </p:cTn>
                                        <p:tgtEl>
                                          <p:spTgt spid="157"/>
                                        </p:tgtEl>
                                        <p:attrNameLst>
                                          <p:attrName>style.visibility</p:attrName>
                                        </p:attrNameLst>
                                      </p:cBhvr>
                                      <p:to>
                                        <p:strVal val="visible"/>
                                      </p:to>
                                    </p:set>
                                    <p:animEffect transition="in" filter="fade">
                                      <p:cBhvr additive="repl">
                                        <p:cTn id="78" dur="500"/>
                                        <p:tgtEl>
                                          <p:spTgt spid="157"/>
                                        </p:tgtEl>
                                      </p:cBhvr>
                                    </p:animEffect>
                                  </p:childTnLst>
                                </p:cTn>
                              </p:par>
                              <p:par>
                                <p:cTn id="79" presetID="10" presetClass="entr" fill="hold" nodeType="withEffect">
                                  <p:stCondLst>
                                    <p:cond delay="0"/>
                                  </p:stCondLst>
                                  <p:childTnLst>
                                    <p:set>
                                      <p:cBhvr>
                                        <p:cTn id="80" dur="1" fill="hold">
                                          <p:stCondLst>
                                            <p:cond delay="0"/>
                                          </p:stCondLst>
                                        </p:cTn>
                                        <p:tgtEl>
                                          <p:spTgt spid="147"/>
                                        </p:tgtEl>
                                        <p:attrNameLst>
                                          <p:attrName>style.visibility</p:attrName>
                                        </p:attrNameLst>
                                      </p:cBhvr>
                                      <p:to>
                                        <p:strVal val="visible"/>
                                      </p:to>
                                    </p:set>
                                    <p:animEffect transition="in" filter="fade">
                                      <p:cBhvr additive="repl">
                                        <p:cTn id="81" dur="500"/>
                                        <p:tgtEl>
                                          <p:spTgt spid="147"/>
                                        </p:tgtEl>
                                      </p:cBhvr>
                                    </p:animEffect>
                                  </p:childTnLst>
                                </p:cTn>
                              </p:par>
                              <p:par>
                                <p:cTn id="82" presetID="10" presetClass="entr" fill="hold" nodeType="withEffect">
                                  <p:stCondLst>
                                    <p:cond delay="0"/>
                                  </p:stCondLst>
                                  <p:childTnLst>
                                    <p:set>
                                      <p:cBhvr>
                                        <p:cTn id="83" dur="1" fill="hold">
                                          <p:stCondLst>
                                            <p:cond delay="0"/>
                                          </p:stCondLst>
                                        </p:cTn>
                                        <p:tgtEl>
                                          <p:spTgt spid="146"/>
                                        </p:tgtEl>
                                        <p:attrNameLst>
                                          <p:attrName>style.visibility</p:attrName>
                                        </p:attrNameLst>
                                      </p:cBhvr>
                                      <p:to>
                                        <p:strVal val="visible"/>
                                      </p:to>
                                    </p:set>
                                    <p:animEffect transition="in" filter="fade">
                                      <p:cBhvr additive="repl">
                                        <p:cTn id="84" dur="500"/>
                                        <p:tgtEl>
                                          <p:spTgt spid="146"/>
                                        </p:tgtEl>
                                      </p:cBhvr>
                                    </p:animEffect>
                                  </p:childTnLst>
                                </p:cTn>
                              </p:par>
                              <p:par>
                                <p:cTn id="85" presetID="10" presetClass="entr" fill="hold" nodeType="withEffect">
                                  <p:stCondLst>
                                    <p:cond delay="0"/>
                                  </p:stCondLst>
                                  <p:childTnLst>
                                    <p:set>
                                      <p:cBhvr>
                                        <p:cTn id="86" dur="1" fill="hold">
                                          <p:stCondLst>
                                            <p:cond delay="0"/>
                                          </p:stCondLst>
                                        </p:cTn>
                                        <p:tgtEl>
                                          <p:spTgt spid="155"/>
                                        </p:tgtEl>
                                        <p:attrNameLst>
                                          <p:attrName>style.visibility</p:attrName>
                                        </p:attrNameLst>
                                      </p:cBhvr>
                                      <p:to>
                                        <p:strVal val="visible"/>
                                      </p:to>
                                    </p:set>
                                    <p:animEffect transition="in" filter="fade">
                                      <p:cBhvr additive="repl">
                                        <p:cTn id="87" dur="500"/>
                                        <p:tgtEl>
                                          <p:spTgt spid="155"/>
                                        </p:tgtEl>
                                      </p:cBhvr>
                                    </p:animEffect>
                                  </p:childTnLst>
                                </p:cTn>
                              </p:par>
                              <p:par>
                                <p:cTn id="88" presetID="10" presetClass="entr" fill="hold" nodeType="withEffect">
                                  <p:stCondLst>
                                    <p:cond delay="0"/>
                                  </p:stCondLst>
                                  <p:childTnLst>
                                    <p:set>
                                      <p:cBhvr>
                                        <p:cTn id="89" dur="1" fill="hold">
                                          <p:stCondLst>
                                            <p:cond delay="0"/>
                                          </p:stCondLst>
                                        </p:cTn>
                                        <p:tgtEl>
                                          <p:spTgt spid="156"/>
                                        </p:tgtEl>
                                        <p:attrNameLst>
                                          <p:attrName>style.visibility</p:attrName>
                                        </p:attrNameLst>
                                      </p:cBhvr>
                                      <p:to>
                                        <p:strVal val="visible"/>
                                      </p:to>
                                    </p:set>
                                    <p:animEffect transition="in" filter="fade">
                                      <p:cBhvr additive="repl">
                                        <p:cTn id="90" dur="500"/>
                                        <p:tgtEl>
                                          <p:spTgt spid="156"/>
                                        </p:tgtEl>
                                      </p:cBhvr>
                                    </p:animEffect>
                                  </p:childTnLst>
                                </p:cTn>
                              </p:par>
                              <p:par>
                                <p:cTn id="91" presetID="10" presetClass="entr" fill="hold" nodeType="withEffect">
                                  <p:stCondLst>
                                    <p:cond delay="0"/>
                                  </p:stCondLst>
                                  <p:childTnLst>
                                    <p:set>
                                      <p:cBhvr>
                                        <p:cTn id="92" dur="1" fill="hold">
                                          <p:stCondLst>
                                            <p:cond delay="0"/>
                                          </p:stCondLst>
                                        </p:cTn>
                                        <p:tgtEl>
                                          <p:spTgt spid="134"/>
                                        </p:tgtEl>
                                        <p:attrNameLst>
                                          <p:attrName>style.visibility</p:attrName>
                                        </p:attrNameLst>
                                      </p:cBhvr>
                                      <p:to>
                                        <p:strVal val="visible"/>
                                      </p:to>
                                    </p:set>
                                    <p:animEffect transition="in" filter="fade">
                                      <p:cBhvr additive="repl">
                                        <p:cTn id="93" dur="500"/>
                                        <p:tgtEl>
                                          <p:spTgt spid="134"/>
                                        </p:tgtEl>
                                      </p:cBhvr>
                                    </p:animEffect>
                                  </p:childTnLst>
                                </p:cTn>
                              </p:par>
                              <p:par>
                                <p:cTn id="94" presetID="10" presetClass="entr" fill="hold" nodeType="withEffect">
                                  <p:stCondLst>
                                    <p:cond delay="0"/>
                                  </p:stCondLst>
                                  <p:childTnLst>
                                    <p:set>
                                      <p:cBhvr>
                                        <p:cTn id="95" dur="1" fill="hold">
                                          <p:stCondLst>
                                            <p:cond delay="0"/>
                                          </p:stCondLst>
                                        </p:cTn>
                                        <p:tgtEl>
                                          <p:spTgt spid="129"/>
                                        </p:tgtEl>
                                        <p:attrNameLst>
                                          <p:attrName>style.visibility</p:attrName>
                                        </p:attrNameLst>
                                      </p:cBhvr>
                                      <p:to>
                                        <p:strVal val="visible"/>
                                      </p:to>
                                    </p:set>
                                    <p:animEffect transition="in" filter="fade">
                                      <p:cBhvr additive="repl">
                                        <p:cTn id="96" dur="500"/>
                                        <p:tgtEl>
                                          <p:spTgt spid="129"/>
                                        </p:tgtEl>
                                      </p:cBhvr>
                                    </p:animEffect>
                                  </p:childTnLst>
                                </p:cTn>
                              </p:par>
                              <p:par>
                                <p:cTn id="97" presetID="10" presetClass="entr" fill="hold" nodeType="withEffect">
                                  <p:stCondLst>
                                    <p:cond delay="0"/>
                                  </p:stCondLst>
                                  <p:childTnLst>
                                    <p:set>
                                      <p:cBhvr>
                                        <p:cTn id="98" dur="1" fill="hold">
                                          <p:stCondLst>
                                            <p:cond delay="0"/>
                                          </p:stCondLst>
                                        </p:cTn>
                                        <p:tgtEl>
                                          <p:spTgt spid="154"/>
                                        </p:tgtEl>
                                        <p:attrNameLst>
                                          <p:attrName>style.visibility</p:attrName>
                                        </p:attrNameLst>
                                      </p:cBhvr>
                                      <p:to>
                                        <p:strVal val="visible"/>
                                      </p:to>
                                    </p:set>
                                    <p:animEffect transition="in" filter="fade">
                                      <p:cBhvr additive="repl">
                                        <p:cTn id="99" dur="500"/>
                                        <p:tgtEl>
                                          <p:spTgt spid="154"/>
                                        </p:tgtEl>
                                      </p:cBhvr>
                                    </p:animEffect>
                                  </p:childTnLst>
                                </p:cTn>
                              </p:par>
                              <p:par>
                                <p:cTn id="100" presetID="10" presetClass="entr" fill="hold" nodeType="withEffect">
                                  <p:stCondLst>
                                    <p:cond delay="0"/>
                                  </p:stCondLst>
                                  <p:childTnLst>
                                    <p:set>
                                      <p:cBhvr>
                                        <p:cTn id="101" dur="1" fill="hold">
                                          <p:stCondLst>
                                            <p:cond delay="0"/>
                                          </p:stCondLst>
                                        </p:cTn>
                                        <p:tgtEl>
                                          <p:spTgt spid="131"/>
                                        </p:tgtEl>
                                        <p:attrNameLst>
                                          <p:attrName>style.visibility</p:attrName>
                                        </p:attrNameLst>
                                      </p:cBhvr>
                                      <p:to>
                                        <p:strVal val="visible"/>
                                      </p:to>
                                    </p:set>
                                    <p:animEffect transition="in" filter="fade">
                                      <p:cBhvr additive="repl">
                                        <p:cTn id="102" dur="500"/>
                                        <p:tgtEl>
                                          <p:spTgt spid="131"/>
                                        </p:tgtEl>
                                      </p:cBhvr>
                                    </p:animEffect>
                                  </p:childTnLst>
                                </p:cTn>
                              </p:par>
                              <p:par>
                                <p:cTn id="103" presetID="10" presetClass="entr" fill="hold" nodeType="withEffect">
                                  <p:stCondLst>
                                    <p:cond delay="0"/>
                                  </p:stCondLst>
                                  <p:childTnLst>
                                    <p:set>
                                      <p:cBhvr>
                                        <p:cTn id="104" dur="1" fill="hold">
                                          <p:stCondLst>
                                            <p:cond delay="0"/>
                                          </p:stCondLst>
                                        </p:cTn>
                                        <p:tgtEl>
                                          <p:spTgt spid="142"/>
                                        </p:tgtEl>
                                        <p:attrNameLst>
                                          <p:attrName>style.visibility</p:attrName>
                                        </p:attrNameLst>
                                      </p:cBhvr>
                                      <p:to>
                                        <p:strVal val="visible"/>
                                      </p:to>
                                    </p:set>
                                    <p:animEffect transition="in" filter="fade">
                                      <p:cBhvr additive="repl">
                                        <p:cTn id="105" dur="500"/>
                                        <p:tgtEl>
                                          <p:spTgt spid="142"/>
                                        </p:tgtEl>
                                      </p:cBhvr>
                                    </p:animEffect>
                                  </p:childTnLst>
                                </p:cTn>
                              </p:par>
                              <p:par>
                                <p:cTn id="106" presetID="10" presetClass="entr" fill="hold" nodeType="withEffect">
                                  <p:stCondLst>
                                    <p:cond delay="0"/>
                                  </p:stCondLst>
                                  <p:childTnLst>
                                    <p:set>
                                      <p:cBhvr>
                                        <p:cTn id="107" dur="1" fill="hold">
                                          <p:stCondLst>
                                            <p:cond delay="0"/>
                                          </p:stCondLst>
                                        </p:cTn>
                                        <p:tgtEl>
                                          <p:spTgt spid="139"/>
                                        </p:tgtEl>
                                        <p:attrNameLst>
                                          <p:attrName>style.visibility</p:attrName>
                                        </p:attrNameLst>
                                      </p:cBhvr>
                                      <p:to>
                                        <p:strVal val="visible"/>
                                      </p:to>
                                    </p:set>
                                    <p:animEffect transition="in" filter="fade">
                                      <p:cBhvr additive="repl">
                                        <p:cTn id="108" dur="500"/>
                                        <p:tgtEl>
                                          <p:spTgt spid="139"/>
                                        </p:tgtEl>
                                      </p:cBhvr>
                                    </p:animEffect>
                                  </p:childTnLst>
                                </p:cTn>
                              </p:par>
                              <p:par>
                                <p:cTn id="109" presetID="10" presetClass="entr" fill="hold" nodeType="withEffect">
                                  <p:stCondLst>
                                    <p:cond delay="0"/>
                                  </p:stCondLst>
                                  <p:childTnLst>
                                    <p:set>
                                      <p:cBhvr>
                                        <p:cTn id="110" dur="1" fill="hold">
                                          <p:stCondLst>
                                            <p:cond delay="0"/>
                                          </p:stCondLst>
                                        </p:cTn>
                                        <p:tgtEl>
                                          <p:spTgt spid="140"/>
                                        </p:tgtEl>
                                        <p:attrNameLst>
                                          <p:attrName>style.visibility</p:attrName>
                                        </p:attrNameLst>
                                      </p:cBhvr>
                                      <p:to>
                                        <p:strVal val="visible"/>
                                      </p:to>
                                    </p:set>
                                    <p:animEffect transition="in" filter="fade">
                                      <p:cBhvr additive="repl">
                                        <p:cTn id="111" dur="500"/>
                                        <p:tgtEl>
                                          <p:spTgt spid="140"/>
                                        </p:tgtEl>
                                      </p:cBhvr>
                                    </p:animEffect>
                                  </p:childTnLst>
                                </p:cTn>
                              </p:par>
                              <p:par>
                                <p:cTn id="112" presetID="10" presetClass="entr" fill="hold" nodeType="withEffect">
                                  <p:stCondLst>
                                    <p:cond delay="0"/>
                                  </p:stCondLst>
                                  <p:childTnLst>
                                    <p:set>
                                      <p:cBhvr>
                                        <p:cTn id="113" dur="1" fill="hold">
                                          <p:stCondLst>
                                            <p:cond delay="0"/>
                                          </p:stCondLst>
                                        </p:cTn>
                                        <p:tgtEl>
                                          <p:spTgt spid="138"/>
                                        </p:tgtEl>
                                        <p:attrNameLst>
                                          <p:attrName>style.visibility</p:attrName>
                                        </p:attrNameLst>
                                      </p:cBhvr>
                                      <p:to>
                                        <p:strVal val="visible"/>
                                      </p:to>
                                    </p:set>
                                    <p:animEffect transition="in" filter="fade">
                                      <p:cBhvr additive="repl">
                                        <p:cTn id="114" dur="500"/>
                                        <p:tgtEl>
                                          <p:spTgt spid="138"/>
                                        </p:tgtEl>
                                      </p:cBhvr>
                                    </p:animEffect>
                                  </p:childTnLst>
                                </p:cTn>
                              </p:par>
                              <p:par>
                                <p:cTn id="115" presetID="10" presetClass="entr" fill="hold" nodeType="withEffect">
                                  <p:stCondLst>
                                    <p:cond delay="0"/>
                                  </p:stCondLst>
                                  <p:childTnLst>
                                    <p:set>
                                      <p:cBhvr>
                                        <p:cTn id="116" dur="1" fill="hold">
                                          <p:stCondLst>
                                            <p:cond delay="0"/>
                                          </p:stCondLst>
                                        </p:cTn>
                                        <p:tgtEl>
                                          <p:spTgt spid="159"/>
                                        </p:tgtEl>
                                        <p:attrNameLst>
                                          <p:attrName>style.visibility</p:attrName>
                                        </p:attrNameLst>
                                      </p:cBhvr>
                                      <p:to>
                                        <p:strVal val="visible"/>
                                      </p:to>
                                    </p:set>
                                    <p:animEffect transition="in" filter="fade">
                                      <p:cBhvr additive="repl">
                                        <p:cTn id="117" dur="500"/>
                                        <p:tgtEl>
                                          <p:spTgt spid="159"/>
                                        </p:tgtEl>
                                      </p:cBhvr>
                                    </p:animEffect>
                                  </p:childTnLst>
                                </p:cTn>
                              </p:par>
                              <p:par>
                                <p:cTn id="118" presetID="10" presetClass="entr" fill="hold" nodeType="withEffect">
                                  <p:stCondLst>
                                    <p:cond delay="0"/>
                                  </p:stCondLst>
                                  <p:childTnLst>
                                    <p:set>
                                      <p:cBhvr>
                                        <p:cTn id="119" dur="1" fill="hold">
                                          <p:stCondLst>
                                            <p:cond delay="0"/>
                                          </p:stCondLst>
                                        </p:cTn>
                                        <p:tgtEl>
                                          <p:spTgt spid="141"/>
                                        </p:tgtEl>
                                        <p:attrNameLst>
                                          <p:attrName>style.visibility</p:attrName>
                                        </p:attrNameLst>
                                      </p:cBhvr>
                                      <p:to>
                                        <p:strVal val="visible"/>
                                      </p:to>
                                    </p:set>
                                    <p:animEffect transition="in" filter="fade">
                                      <p:cBhvr additive="repl">
                                        <p:cTn id="120" dur="500"/>
                                        <p:tgtEl>
                                          <p:spTgt spid="141"/>
                                        </p:tgtEl>
                                      </p:cBhvr>
                                    </p:animEffect>
                                  </p:childTnLst>
                                </p:cTn>
                              </p:par>
                              <p:par>
                                <p:cTn id="121" presetID="10" presetClass="entr" fill="hold" nodeType="withEffect">
                                  <p:stCondLst>
                                    <p:cond delay="0"/>
                                  </p:stCondLst>
                                  <p:childTnLst>
                                    <p:set>
                                      <p:cBhvr>
                                        <p:cTn id="122" dur="1" fill="hold">
                                          <p:stCondLst>
                                            <p:cond delay="0"/>
                                          </p:stCondLst>
                                        </p:cTn>
                                        <p:tgtEl>
                                          <p:spTgt spid="148"/>
                                        </p:tgtEl>
                                        <p:attrNameLst>
                                          <p:attrName>style.visibility</p:attrName>
                                        </p:attrNameLst>
                                      </p:cBhvr>
                                      <p:to>
                                        <p:strVal val="visible"/>
                                      </p:to>
                                    </p:set>
                                    <p:animEffect transition="in" filter="fade">
                                      <p:cBhvr additive="repl">
                                        <p:cTn id="123" dur="500"/>
                                        <p:tgtEl>
                                          <p:spTgt spid="148"/>
                                        </p:tgtEl>
                                      </p:cBhvr>
                                    </p:animEffect>
                                  </p:childTnLst>
                                </p:cTn>
                              </p:par>
                              <p:par>
                                <p:cTn id="124" presetID="10" presetClass="entr" fill="hold" nodeType="withEffect">
                                  <p:stCondLst>
                                    <p:cond delay="0"/>
                                  </p:stCondLst>
                                  <p:childTnLst>
                                    <p:set>
                                      <p:cBhvr>
                                        <p:cTn id="125" dur="1" fill="hold">
                                          <p:stCondLst>
                                            <p:cond delay="0"/>
                                          </p:stCondLst>
                                        </p:cTn>
                                        <p:tgtEl>
                                          <p:spTgt spid="135"/>
                                        </p:tgtEl>
                                        <p:attrNameLst>
                                          <p:attrName>style.visibility</p:attrName>
                                        </p:attrNameLst>
                                      </p:cBhvr>
                                      <p:to>
                                        <p:strVal val="visible"/>
                                      </p:to>
                                    </p:set>
                                    <p:animEffect transition="in" filter="fade">
                                      <p:cBhvr additive="repl">
                                        <p:cTn id="126" dur="500"/>
                                        <p:tgtEl>
                                          <p:spTgt spid="135"/>
                                        </p:tgtEl>
                                      </p:cBhvr>
                                    </p:animEffect>
                                  </p:childTnLst>
                                </p:cTn>
                              </p:par>
                              <p:par>
                                <p:cTn id="127" presetID="10" presetClass="entr" fill="hold" nodeType="withEffect">
                                  <p:stCondLst>
                                    <p:cond delay="0"/>
                                  </p:stCondLst>
                                  <p:childTnLst>
                                    <p:set>
                                      <p:cBhvr>
                                        <p:cTn id="128" dur="1" fill="hold">
                                          <p:stCondLst>
                                            <p:cond delay="0"/>
                                          </p:stCondLst>
                                        </p:cTn>
                                        <p:tgtEl>
                                          <p:spTgt spid="136"/>
                                        </p:tgtEl>
                                        <p:attrNameLst>
                                          <p:attrName>style.visibility</p:attrName>
                                        </p:attrNameLst>
                                      </p:cBhvr>
                                      <p:to>
                                        <p:strVal val="visible"/>
                                      </p:to>
                                    </p:set>
                                    <p:animEffect transition="in" filter="fade">
                                      <p:cBhvr additive="repl">
                                        <p:cTn id="129" dur="500"/>
                                        <p:tgtEl>
                                          <p:spTgt spid="136"/>
                                        </p:tgtEl>
                                      </p:cBhvr>
                                    </p:animEffect>
                                  </p:childTnLst>
                                </p:cTn>
                              </p:par>
                              <p:par>
                                <p:cTn id="130" presetID="10" presetClass="entr" fill="hold" nodeType="withEffect">
                                  <p:stCondLst>
                                    <p:cond delay="0"/>
                                  </p:stCondLst>
                                  <p:childTnLst>
                                    <p:set>
                                      <p:cBhvr>
                                        <p:cTn id="131" dur="1" fill="hold">
                                          <p:stCondLst>
                                            <p:cond delay="0"/>
                                          </p:stCondLst>
                                        </p:cTn>
                                        <p:tgtEl>
                                          <p:spTgt spid="116"/>
                                        </p:tgtEl>
                                        <p:attrNameLst>
                                          <p:attrName>style.visibility</p:attrName>
                                        </p:attrNameLst>
                                      </p:cBhvr>
                                      <p:to>
                                        <p:strVal val="visible"/>
                                      </p:to>
                                    </p:set>
                                    <p:animEffect transition="in" filter="fade">
                                      <p:cBhvr additive="repl">
                                        <p:cTn id="132" dur="500"/>
                                        <p:tgtEl>
                                          <p:spTgt spid="116"/>
                                        </p:tgtEl>
                                      </p:cBhvr>
                                    </p:animEffect>
                                  </p:childTnLst>
                                </p:cTn>
                              </p:par>
                              <p:par>
                                <p:cTn id="133" presetID="10" presetClass="entr" fill="hold" nodeType="withEffect">
                                  <p:stCondLst>
                                    <p:cond delay="0"/>
                                  </p:stCondLst>
                                  <p:childTnLst>
                                    <p:set>
                                      <p:cBhvr>
                                        <p:cTn id="134" dur="1" fill="hold">
                                          <p:stCondLst>
                                            <p:cond delay="0"/>
                                          </p:stCondLst>
                                        </p:cTn>
                                        <p:tgtEl>
                                          <p:spTgt spid="117"/>
                                        </p:tgtEl>
                                        <p:attrNameLst>
                                          <p:attrName>style.visibility</p:attrName>
                                        </p:attrNameLst>
                                      </p:cBhvr>
                                      <p:to>
                                        <p:strVal val="visible"/>
                                      </p:to>
                                    </p:set>
                                    <p:animEffect transition="in" filter="fade">
                                      <p:cBhvr additive="repl">
                                        <p:cTn id="135" dur="500"/>
                                        <p:tgtEl>
                                          <p:spTgt spid="117"/>
                                        </p:tgtEl>
                                      </p:cBhvr>
                                    </p:animEffect>
                                  </p:childTnLst>
                                </p:cTn>
                              </p:par>
                              <p:par>
                                <p:cTn id="136" presetID="10" presetClass="entr" fill="hold" nodeType="withEffect">
                                  <p:stCondLst>
                                    <p:cond delay="0"/>
                                  </p:stCondLst>
                                  <p:childTnLst>
                                    <p:set>
                                      <p:cBhvr>
                                        <p:cTn id="137" dur="1" fill="hold">
                                          <p:stCondLst>
                                            <p:cond delay="0"/>
                                          </p:stCondLst>
                                        </p:cTn>
                                        <p:tgtEl>
                                          <p:spTgt spid="119"/>
                                        </p:tgtEl>
                                        <p:attrNameLst>
                                          <p:attrName>style.visibility</p:attrName>
                                        </p:attrNameLst>
                                      </p:cBhvr>
                                      <p:to>
                                        <p:strVal val="visible"/>
                                      </p:to>
                                    </p:set>
                                    <p:animEffect transition="in" filter="fade">
                                      <p:cBhvr additive="repl">
                                        <p:cTn id="138" dur="500"/>
                                        <p:tgtEl>
                                          <p:spTgt spid="119"/>
                                        </p:tgtEl>
                                      </p:cBhvr>
                                    </p:animEffect>
                                  </p:childTnLst>
                                </p:cTn>
                              </p:par>
                              <p:par>
                                <p:cTn id="139" presetID="10" presetClass="entr" fill="hold" nodeType="withEffect">
                                  <p:stCondLst>
                                    <p:cond delay="0"/>
                                  </p:stCondLst>
                                  <p:childTnLst>
                                    <p:set>
                                      <p:cBhvr>
                                        <p:cTn id="140" dur="1" fill="hold">
                                          <p:stCondLst>
                                            <p:cond delay="0"/>
                                          </p:stCondLst>
                                        </p:cTn>
                                        <p:tgtEl>
                                          <p:spTgt spid="118"/>
                                        </p:tgtEl>
                                        <p:attrNameLst>
                                          <p:attrName>style.visibility</p:attrName>
                                        </p:attrNameLst>
                                      </p:cBhvr>
                                      <p:to>
                                        <p:strVal val="visible"/>
                                      </p:to>
                                    </p:set>
                                    <p:animEffect transition="in" filter="fade">
                                      <p:cBhvr additive="repl">
                                        <p:cTn id="141" dur="500"/>
                                        <p:tgtEl>
                                          <p:spTgt spid="118"/>
                                        </p:tgtEl>
                                      </p:cBhvr>
                                    </p:animEffect>
                                  </p:childTnLst>
                                </p:cTn>
                              </p:par>
                              <p:par>
                                <p:cTn id="142" presetID="10" presetClass="entr" fill="hold" nodeType="withEffect">
                                  <p:stCondLst>
                                    <p:cond delay="0"/>
                                  </p:stCondLst>
                                  <p:childTnLst>
                                    <p:set>
                                      <p:cBhvr>
                                        <p:cTn id="143" dur="1" fill="hold">
                                          <p:stCondLst>
                                            <p:cond delay="0"/>
                                          </p:stCondLst>
                                        </p:cTn>
                                        <p:tgtEl>
                                          <p:spTgt spid="149"/>
                                        </p:tgtEl>
                                        <p:attrNameLst>
                                          <p:attrName>style.visibility</p:attrName>
                                        </p:attrNameLst>
                                      </p:cBhvr>
                                      <p:to>
                                        <p:strVal val="visible"/>
                                      </p:to>
                                    </p:set>
                                    <p:animEffect transition="in" filter="fade">
                                      <p:cBhvr additive="repl">
                                        <p:cTn id="144" dur="500"/>
                                        <p:tgtEl>
                                          <p:spTgt spid="149"/>
                                        </p:tgtEl>
                                      </p:cBhvr>
                                    </p:animEffect>
                                  </p:childTnLst>
                                </p:cTn>
                              </p:par>
                              <p:par>
                                <p:cTn id="145" presetID="10" presetClass="entr" fill="hold" nodeType="withEffect">
                                  <p:stCondLst>
                                    <p:cond delay="0"/>
                                  </p:stCondLst>
                                  <p:childTnLst>
                                    <p:set>
                                      <p:cBhvr>
                                        <p:cTn id="146" dur="1" fill="hold">
                                          <p:stCondLst>
                                            <p:cond delay="0"/>
                                          </p:stCondLst>
                                        </p:cTn>
                                        <p:tgtEl>
                                          <p:spTgt spid="123"/>
                                        </p:tgtEl>
                                        <p:attrNameLst>
                                          <p:attrName>style.visibility</p:attrName>
                                        </p:attrNameLst>
                                      </p:cBhvr>
                                      <p:to>
                                        <p:strVal val="visible"/>
                                      </p:to>
                                    </p:set>
                                    <p:animEffect transition="in" filter="fade">
                                      <p:cBhvr additive="repl">
                                        <p:cTn id="147" dur="500"/>
                                        <p:tgtEl>
                                          <p:spTgt spid="123"/>
                                        </p:tgtEl>
                                      </p:cBhvr>
                                    </p:animEffect>
                                  </p:childTnLst>
                                </p:cTn>
                              </p:par>
                              <p:par>
                                <p:cTn id="148" presetID="10" presetClass="entr" fill="hold" nodeType="withEffect">
                                  <p:stCondLst>
                                    <p:cond delay="0"/>
                                  </p:stCondLst>
                                  <p:childTnLst>
                                    <p:set>
                                      <p:cBhvr>
                                        <p:cTn id="149" dur="1" fill="hold">
                                          <p:stCondLst>
                                            <p:cond delay="0"/>
                                          </p:stCondLst>
                                        </p:cTn>
                                        <p:tgtEl>
                                          <p:spTgt spid="143"/>
                                        </p:tgtEl>
                                        <p:attrNameLst>
                                          <p:attrName>style.visibility</p:attrName>
                                        </p:attrNameLst>
                                      </p:cBhvr>
                                      <p:to>
                                        <p:strVal val="visible"/>
                                      </p:to>
                                    </p:set>
                                    <p:animEffect transition="in" filter="fade">
                                      <p:cBhvr additive="repl">
                                        <p:cTn id="150" dur="500"/>
                                        <p:tgtEl>
                                          <p:spTgt spid="143"/>
                                        </p:tgtEl>
                                      </p:cBhvr>
                                    </p:animEffect>
                                  </p:childTnLst>
                                </p:cTn>
                              </p:par>
                              <p:par>
                                <p:cTn id="151" presetID="10" presetClass="entr" fill="hold" nodeType="withEffect">
                                  <p:stCondLst>
                                    <p:cond delay="0"/>
                                  </p:stCondLst>
                                  <p:childTnLst>
                                    <p:set>
                                      <p:cBhvr>
                                        <p:cTn id="152" dur="1" fill="hold">
                                          <p:stCondLst>
                                            <p:cond delay="0"/>
                                          </p:stCondLst>
                                        </p:cTn>
                                        <p:tgtEl>
                                          <p:spTgt spid="120"/>
                                        </p:tgtEl>
                                        <p:attrNameLst>
                                          <p:attrName>style.visibility</p:attrName>
                                        </p:attrNameLst>
                                      </p:cBhvr>
                                      <p:to>
                                        <p:strVal val="visible"/>
                                      </p:to>
                                    </p:set>
                                    <p:animEffect transition="in" filter="fade">
                                      <p:cBhvr additive="repl">
                                        <p:cTn id="153" dur="500"/>
                                        <p:tgtEl>
                                          <p:spTgt spid="120"/>
                                        </p:tgtEl>
                                      </p:cBhvr>
                                    </p:animEffect>
                                  </p:childTnLst>
                                </p:cTn>
                              </p:par>
                              <p:par>
                                <p:cTn id="154" presetID="10" presetClass="entr" fill="hold" nodeType="withEffect">
                                  <p:stCondLst>
                                    <p:cond delay="0"/>
                                  </p:stCondLst>
                                  <p:childTnLst>
                                    <p:set>
                                      <p:cBhvr>
                                        <p:cTn id="155" dur="1" fill="hold">
                                          <p:stCondLst>
                                            <p:cond delay="0"/>
                                          </p:stCondLst>
                                        </p:cTn>
                                        <p:tgtEl>
                                          <p:spTgt spid="127"/>
                                        </p:tgtEl>
                                        <p:attrNameLst>
                                          <p:attrName>style.visibility</p:attrName>
                                        </p:attrNameLst>
                                      </p:cBhvr>
                                      <p:to>
                                        <p:strVal val="visible"/>
                                      </p:to>
                                    </p:set>
                                    <p:animEffect transition="in" filter="fade">
                                      <p:cBhvr additive="repl">
                                        <p:cTn id="156" dur="500"/>
                                        <p:tgtEl>
                                          <p:spTgt spid="127"/>
                                        </p:tgtEl>
                                      </p:cBhvr>
                                    </p:animEffect>
                                  </p:childTnLst>
                                </p:cTn>
                              </p:par>
                              <p:par>
                                <p:cTn id="157" presetID="10" presetClass="entr" fill="hold" nodeType="withEffect">
                                  <p:stCondLst>
                                    <p:cond delay="0"/>
                                  </p:stCondLst>
                                  <p:childTnLst>
                                    <p:set>
                                      <p:cBhvr>
                                        <p:cTn id="158" dur="1" fill="hold">
                                          <p:stCondLst>
                                            <p:cond delay="0"/>
                                          </p:stCondLst>
                                        </p:cTn>
                                        <p:tgtEl>
                                          <p:spTgt spid="122"/>
                                        </p:tgtEl>
                                        <p:attrNameLst>
                                          <p:attrName>style.visibility</p:attrName>
                                        </p:attrNameLst>
                                      </p:cBhvr>
                                      <p:to>
                                        <p:strVal val="visible"/>
                                      </p:to>
                                    </p:set>
                                    <p:animEffect transition="in" filter="fade">
                                      <p:cBhvr additive="repl">
                                        <p:cTn id="159" dur="500"/>
                                        <p:tgtEl>
                                          <p:spTgt spid="122"/>
                                        </p:tgtEl>
                                      </p:cBhvr>
                                    </p:animEffect>
                                  </p:childTnLst>
                                </p:cTn>
                              </p:par>
                              <p:par>
                                <p:cTn id="160" presetID="10" presetClass="entr" fill="hold" nodeType="withEffect">
                                  <p:stCondLst>
                                    <p:cond delay="0"/>
                                  </p:stCondLst>
                                  <p:childTnLst>
                                    <p:set>
                                      <p:cBhvr>
                                        <p:cTn id="161" dur="1" fill="hold">
                                          <p:stCondLst>
                                            <p:cond delay="0"/>
                                          </p:stCondLst>
                                        </p:cTn>
                                        <p:tgtEl>
                                          <p:spTgt spid="121"/>
                                        </p:tgtEl>
                                        <p:attrNameLst>
                                          <p:attrName>style.visibility</p:attrName>
                                        </p:attrNameLst>
                                      </p:cBhvr>
                                      <p:to>
                                        <p:strVal val="visible"/>
                                      </p:to>
                                    </p:set>
                                    <p:animEffect transition="in" filter="fade">
                                      <p:cBhvr additive="repl">
                                        <p:cTn id="162" dur="500"/>
                                        <p:tgtEl>
                                          <p:spTgt spid="121"/>
                                        </p:tgtEl>
                                      </p:cBhvr>
                                    </p:animEffect>
                                  </p:childTnLst>
                                </p:cTn>
                              </p:par>
                              <p:par>
                                <p:cTn id="163" presetID="10" presetClass="entr" fill="hold" nodeType="withEffect">
                                  <p:stCondLst>
                                    <p:cond delay="0"/>
                                  </p:stCondLst>
                                  <p:childTnLst>
                                    <p:set>
                                      <p:cBhvr>
                                        <p:cTn id="164" dur="1" fill="hold">
                                          <p:stCondLst>
                                            <p:cond delay="0"/>
                                          </p:stCondLst>
                                        </p:cTn>
                                        <p:tgtEl>
                                          <p:spTgt spid="145"/>
                                        </p:tgtEl>
                                        <p:attrNameLst>
                                          <p:attrName>style.visibility</p:attrName>
                                        </p:attrNameLst>
                                      </p:cBhvr>
                                      <p:to>
                                        <p:strVal val="visible"/>
                                      </p:to>
                                    </p:set>
                                    <p:animEffect transition="in" filter="fade">
                                      <p:cBhvr additive="repl">
                                        <p:cTn id="165" dur="500"/>
                                        <p:tgtEl>
                                          <p:spTgt spid="145"/>
                                        </p:tgtEl>
                                      </p:cBhvr>
                                    </p:animEffect>
                                  </p:childTnLst>
                                </p:cTn>
                              </p:par>
                              <p:par>
                                <p:cTn id="166" presetID="10" presetClass="entr" fill="hold" nodeType="withEffect">
                                  <p:stCondLst>
                                    <p:cond delay="0"/>
                                  </p:stCondLst>
                                  <p:childTnLst>
                                    <p:set>
                                      <p:cBhvr>
                                        <p:cTn id="167" dur="1" fill="hold">
                                          <p:stCondLst>
                                            <p:cond delay="0"/>
                                          </p:stCondLst>
                                        </p:cTn>
                                        <p:tgtEl>
                                          <p:spTgt spid="125"/>
                                        </p:tgtEl>
                                        <p:attrNameLst>
                                          <p:attrName>style.visibility</p:attrName>
                                        </p:attrNameLst>
                                      </p:cBhvr>
                                      <p:to>
                                        <p:strVal val="visible"/>
                                      </p:to>
                                    </p:set>
                                    <p:animEffect transition="in" filter="fade">
                                      <p:cBhvr additive="repl">
                                        <p:cTn id="168" dur="500"/>
                                        <p:tgtEl>
                                          <p:spTgt spid="125"/>
                                        </p:tgtEl>
                                      </p:cBhvr>
                                    </p:animEffect>
                                  </p:childTnLst>
                                </p:cTn>
                              </p:par>
                              <p:par>
                                <p:cTn id="169" presetID="10" presetClass="entr" fill="hold" nodeType="withEffect">
                                  <p:stCondLst>
                                    <p:cond delay="0"/>
                                  </p:stCondLst>
                                  <p:childTnLst>
                                    <p:set>
                                      <p:cBhvr>
                                        <p:cTn id="170" dur="1" fill="hold">
                                          <p:stCondLst>
                                            <p:cond delay="0"/>
                                          </p:stCondLst>
                                        </p:cTn>
                                        <p:tgtEl>
                                          <p:spTgt spid="132"/>
                                        </p:tgtEl>
                                        <p:attrNameLst>
                                          <p:attrName>style.visibility</p:attrName>
                                        </p:attrNameLst>
                                      </p:cBhvr>
                                      <p:to>
                                        <p:strVal val="visible"/>
                                      </p:to>
                                    </p:set>
                                    <p:animEffect transition="in" filter="fade">
                                      <p:cBhvr additive="repl">
                                        <p:cTn id="171" dur="500"/>
                                        <p:tgtEl>
                                          <p:spTgt spid="132"/>
                                        </p:tgtEl>
                                      </p:cBhvr>
                                    </p:animEffect>
                                  </p:childTnLst>
                                </p:cTn>
                              </p:par>
                              <p:par>
                                <p:cTn id="172" presetID="10" presetClass="entr" fill="hold" nodeType="withEffect">
                                  <p:stCondLst>
                                    <p:cond delay="0"/>
                                  </p:stCondLst>
                                  <p:childTnLst>
                                    <p:set>
                                      <p:cBhvr>
                                        <p:cTn id="173" dur="1" fill="hold">
                                          <p:stCondLst>
                                            <p:cond delay="0"/>
                                          </p:stCondLst>
                                        </p:cTn>
                                        <p:tgtEl>
                                          <p:spTgt spid="133"/>
                                        </p:tgtEl>
                                        <p:attrNameLst>
                                          <p:attrName>style.visibility</p:attrName>
                                        </p:attrNameLst>
                                      </p:cBhvr>
                                      <p:to>
                                        <p:strVal val="visible"/>
                                      </p:to>
                                    </p:set>
                                    <p:animEffect transition="in" filter="fade">
                                      <p:cBhvr additive="repl">
                                        <p:cTn id="174" dur="500"/>
                                        <p:tgtEl>
                                          <p:spTgt spid="133"/>
                                        </p:tgtEl>
                                      </p:cBhvr>
                                    </p:animEffect>
                                  </p:childTnLst>
                                </p:cTn>
                              </p:par>
                              <p:par>
                                <p:cTn id="175" presetID="10" presetClass="entr" fill="hold" nodeType="withEffect">
                                  <p:stCondLst>
                                    <p:cond delay="0"/>
                                  </p:stCondLst>
                                  <p:childTnLst>
                                    <p:set>
                                      <p:cBhvr>
                                        <p:cTn id="176" dur="1" fill="hold">
                                          <p:stCondLst>
                                            <p:cond delay="0"/>
                                          </p:stCondLst>
                                        </p:cTn>
                                        <p:tgtEl>
                                          <p:spTgt spid="160"/>
                                        </p:tgtEl>
                                        <p:attrNameLst>
                                          <p:attrName>style.visibility</p:attrName>
                                        </p:attrNameLst>
                                      </p:cBhvr>
                                      <p:to>
                                        <p:strVal val="visible"/>
                                      </p:to>
                                    </p:set>
                                    <p:animEffect transition="in" filter="fade">
                                      <p:cBhvr additive="repl">
                                        <p:cTn id="177" dur="500"/>
                                        <p:tgtEl>
                                          <p:spTgt spid="160"/>
                                        </p:tgtEl>
                                      </p:cBhvr>
                                    </p:animEffect>
                                  </p:childTnLst>
                                </p:cTn>
                              </p:par>
                              <p:par>
                                <p:cTn id="178" presetID="10" presetClass="entr" fill="hold" nodeType="withEffect">
                                  <p:stCondLst>
                                    <p:cond delay="0"/>
                                  </p:stCondLst>
                                  <p:childTnLst>
                                    <p:set>
                                      <p:cBhvr>
                                        <p:cTn id="179" dur="1" fill="hold">
                                          <p:stCondLst>
                                            <p:cond delay="0"/>
                                          </p:stCondLst>
                                        </p:cTn>
                                        <p:tgtEl>
                                          <p:spTgt spid="153"/>
                                        </p:tgtEl>
                                        <p:attrNameLst>
                                          <p:attrName>style.visibility</p:attrName>
                                        </p:attrNameLst>
                                      </p:cBhvr>
                                      <p:to>
                                        <p:strVal val="visible"/>
                                      </p:to>
                                    </p:set>
                                    <p:animEffect transition="in" filter="fade">
                                      <p:cBhvr additive="repl">
                                        <p:cTn id="180" dur="500"/>
                                        <p:tgtEl>
                                          <p:spTgt spid="153"/>
                                        </p:tgtEl>
                                      </p:cBhvr>
                                    </p:animEffect>
                                  </p:childTnLst>
                                </p:cTn>
                              </p:par>
                              <p:par>
                                <p:cTn id="181" presetID="10" presetClass="entr" fill="hold" nodeType="withEffect">
                                  <p:stCondLst>
                                    <p:cond delay="0"/>
                                  </p:stCondLst>
                                  <p:childTnLst>
                                    <p:set>
                                      <p:cBhvr>
                                        <p:cTn id="182" dur="1" fill="hold">
                                          <p:stCondLst>
                                            <p:cond delay="0"/>
                                          </p:stCondLst>
                                        </p:cTn>
                                        <p:tgtEl>
                                          <p:spTgt spid="130"/>
                                        </p:tgtEl>
                                        <p:attrNameLst>
                                          <p:attrName>style.visibility</p:attrName>
                                        </p:attrNameLst>
                                      </p:cBhvr>
                                      <p:to>
                                        <p:strVal val="visible"/>
                                      </p:to>
                                    </p:set>
                                    <p:animEffect transition="in" filter="fade">
                                      <p:cBhvr additive="repl">
                                        <p:cTn id="183" dur="500"/>
                                        <p:tgtEl>
                                          <p:spTgt spid="130"/>
                                        </p:tgtEl>
                                      </p:cBhvr>
                                    </p:animEffect>
                                  </p:childTnLst>
                                </p:cTn>
                              </p:par>
                              <p:par>
                                <p:cTn id="184" presetID="10" presetClass="entr" fill="hold" nodeType="withEffect">
                                  <p:stCondLst>
                                    <p:cond delay="0"/>
                                  </p:stCondLst>
                                  <p:childTnLst>
                                    <p:set>
                                      <p:cBhvr>
                                        <p:cTn id="185" dur="1" fill="hold">
                                          <p:stCondLst>
                                            <p:cond delay="0"/>
                                          </p:stCondLst>
                                        </p:cTn>
                                        <p:tgtEl>
                                          <p:spTgt spid="158"/>
                                        </p:tgtEl>
                                        <p:attrNameLst>
                                          <p:attrName>style.visibility</p:attrName>
                                        </p:attrNameLst>
                                      </p:cBhvr>
                                      <p:to>
                                        <p:strVal val="visible"/>
                                      </p:to>
                                    </p:set>
                                    <p:animEffect transition="in" filter="fade">
                                      <p:cBhvr additive="repl">
                                        <p:cTn id="186" dur="500"/>
                                        <p:tgtEl>
                                          <p:spTgt spid="158"/>
                                        </p:tgtEl>
                                      </p:cBhvr>
                                    </p:animEffect>
                                  </p:childTnLst>
                                </p:cTn>
                              </p:par>
                              <p:par>
                                <p:cTn id="187" presetID="10" presetClass="entr" fill="hold" nodeType="withEffect">
                                  <p:stCondLst>
                                    <p:cond delay="0"/>
                                  </p:stCondLst>
                                  <p:childTnLst>
                                    <p:set>
                                      <p:cBhvr>
                                        <p:cTn id="188" dur="1" fill="hold">
                                          <p:stCondLst>
                                            <p:cond delay="0"/>
                                          </p:stCondLst>
                                        </p:cTn>
                                        <p:tgtEl>
                                          <p:spTgt spid="152"/>
                                        </p:tgtEl>
                                        <p:attrNameLst>
                                          <p:attrName>style.visibility</p:attrName>
                                        </p:attrNameLst>
                                      </p:cBhvr>
                                      <p:to>
                                        <p:strVal val="visible"/>
                                      </p:to>
                                    </p:set>
                                    <p:animEffect transition="in" filter="fade">
                                      <p:cBhvr additive="repl">
                                        <p:cTn id="189" dur="500"/>
                                        <p:tgtEl>
                                          <p:spTgt spid="152"/>
                                        </p:tgtEl>
                                      </p:cBhvr>
                                    </p:animEffect>
                                  </p:childTnLst>
                                </p:cTn>
                              </p:par>
                              <p:par>
                                <p:cTn id="190" presetID="10" presetClass="entr" fill="hold" nodeType="withEffect">
                                  <p:stCondLst>
                                    <p:cond delay="0"/>
                                  </p:stCondLst>
                                  <p:childTnLst>
                                    <p:set>
                                      <p:cBhvr>
                                        <p:cTn id="191" dur="1" fill="hold">
                                          <p:stCondLst>
                                            <p:cond delay="0"/>
                                          </p:stCondLst>
                                        </p:cTn>
                                        <p:tgtEl>
                                          <p:spTgt spid="124"/>
                                        </p:tgtEl>
                                        <p:attrNameLst>
                                          <p:attrName>style.visibility</p:attrName>
                                        </p:attrNameLst>
                                      </p:cBhvr>
                                      <p:to>
                                        <p:strVal val="visible"/>
                                      </p:to>
                                    </p:set>
                                    <p:animEffect transition="in" filter="fade">
                                      <p:cBhvr additive="repl">
                                        <p:cTn id="192" dur="500"/>
                                        <p:tgtEl>
                                          <p:spTgt spid="124"/>
                                        </p:tgtEl>
                                      </p:cBhvr>
                                    </p:animEffect>
                                  </p:childTnLst>
                                </p:cTn>
                              </p:par>
                              <p:par>
                                <p:cTn id="193" presetID="10" presetClass="entr" fill="hold" nodeType="withEffect">
                                  <p:stCondLst>
                                    <p:cond delay="0"/>
                                  </p:stCondLst>
                                  <p:childTnLst>
                                    <p:set>
                                      <p:cBhvr>
                                        <p:cTn id="194" dur="1" fill="hold">
                                          <p:stCondLst>
                                            <p:cond delay="0"/>
                                          </p:stCondLst>
                                        </p:cTn>
                                        <p:tgtEl>
                                          <p:spTgt spid="137"/>
                                        </p:tgtEl>
                                        <p:attrNameLst>
                                          <p:attrName>style.visibility</p:attrName>
                                        </p:attrNameLst>
                                      </p:cBhvr>
                                      <p:to>
                                        <p:strVal val="visible"/>
                                      </p:to>
                                    </p:set>
                                    <p:animEffect transition="in" filter="fade">
                                      <p:cBhvr additive="repl">
                                        <p:cTn id="195" dur="500"/>
                                        <p:tgtEl>
                                          <p:spTgt spid="137"/>
                                        </p:tgtEl>
                                      </p:cBhvr>
                                    </p:animEffect>
                                  </p:childTnLst>
                                </p:cTn>
                              </p:par>
                              <p:par>
                                <p:cTn id="196" presetID="10" presetClass="entr" fill="hold" nodeType="withEffect">
                                  <p:stCondLst>
                                    <p:cond delay="0"/>
                                  </p:stCondLst>
                                  <p:childTnLst>
                                    <p:set>
                                      <p:cBhvr>
                                        <p:cTn id="197" dur="1" fill="hold">
                                          <p:stCondLst>
                                            <p:cond delay="0"/>
                                          </p:stCondLst>
                                        </p:cTn>
                                        <p:tgtEl>
                                          <p:spTgt spid="150"/>
                                        </p:tgtEl>
                                        <p:attrNameLst>
                                          <p:attrName>style.visibility</p:attrName>
                                        </p:attrNameLst>
                                      </p:cBhvr>
                                      <p:to>
                                        <p:strVal val="visible"/>
                                      </p:to>
                                    </p:set>
                                    <p:animEffect transition="in" filter="fade">
                                      <p:cBhvr additive="repl">
                                        <p:cTn id="198" dur="500"/>
                                        <p:tgtEl>
                                          <p:spTgt spid="150"/>
                                        </p:tgtEl>
                                      </p:cBhvr>
                                    </p:animEffect>
                                  </p:childTnLst>
                                </p:cTn>
                              </p:par>
                              <p:par>
                                <p:cTn id="199" presetID="10" presetClass="entr" fill="hold" nodeType="withEffect">
                                  <p:stCondLst>
                                    <p:cond delay="0"/>
                                  </p:stCondLst>
                                  <p:childTnLst>
                                    <p:set>
                                      <p:cBhvr>
                                        <p:cTn id="200" dur="1" fill="hold">
                                          <p:stCondLst>
                                            <p:cond delay="0"/>
                                          </p:stCondLst>
                                        </p:cTn>
                                        <p:tgtEl>
                                          <p:spTgt spid="151"/>
                                        </p:tgtEl>
                                        <p:attrNameLst>
                                          <p:attrName>style.visibility</p:attrName>
                                        </p:attrNameLst>
                                      </p:cBhvr>
                                      <p:to>
                                        <p:strVal val="visible"/>
                                      </p:to>
                                    </p:set>
                                    <p:animEffect transition="in" filter="fade">
                                      <p:cBhvr additive="repl">
                                        <p:cTn id="201" dur="500"/>
                                        <p:tgtEl>
                                          <p:spTgt spid="151"/>
                                        </p:tgtEl>
                                      </p:cBhvr>
                                    </p:animEffect>
                                  </p:childTnLst>
                                </p:cTn>
                              </p:par>
                              <p:par>
                                <p:cTn id="202" presetID="10" presetClass="entr" fill="hold" nodeType="withEffect">
                                  <p:stCondLst>
                                    <p:cond delay="0"/>
                                  </p:stCondLst>
                                  <p:childTnLst>
                                    <p:set>
                                      <p:cBhvr>
                                        <p:cTn id="203" dur="1" fill="hold">
                                          <p:stCondLst>
                                            <p:cond delay="0"/>
                                          </p:stCondLst>
                                        </p:cTn>
                                        <p:tgtEl>
                                          <p:spTgt spid="126"/>
                                        </p:tgtEl>
                                        <p:attrNameLst>
                                          <p:attrName>style.visibility</p:attrName>
                                        </p:attrNameLst>
                                      </p:cBhvr>
                                      <p:to>
                                        <p:strVal val="visible"/>
                                      </p:to>
                                    </p:set>
                                    <p:animEffect transition="in" filter="fade">
                                      <p:cBhvr additive="repl">
                                        <p:cTn id="204" dur="500"/>
                                        <p:tgtEl>
                                          <p:spTgt spid="126"/>
                                        </p:tgtEl>
                                      </p:cBhvr>
                                    </p:animEffect>
                                  </p:childTnLst>
                                </p:cTn>
                              </p:par>
                              <p:par>
                                <p:cTn id="205" presetID="10" presetClass="entr" fill="hold" nodeType="withEffect">
                                  <p:stCondLst>
                                    <p:cond delay="0"/>
                                  </p:stCondLst>
                                  <p:childTnLst>
                                    <p:set>
                                      <p:cBhvr>
                                        <p:cTn id="206" dur="1" fill="hold">
                                          <p:stCondLst>
                                            <p:cond delay="0"/>
                                          </p:stCondLst>
                                        </p:cTn>
                                        <p:tgtEl>
                                          <p:spTgt spid="144"/>
                                        </p:tgtEl>
                                        <p:attrNameLst>
                                          <p:attrName>style.visibility</p:attrName>
                                        </p:attrNameLst>
                                      </p:cBhvr>
                                      <p:to>
                                        <p:strVal val="visible"/>
                                      </p:to>
                                    </p:set>
                                    <p:animEffect transition="in" filter="fade">
                                      <p:cBhvr additive="repl">
                                        <p:cTn id="207" dur="500"/>
                                        <p:tgtEl>
                                          <p:spTgt spid="144"/>
                                        </p:tgtEl>
                                      </p:cBhvr>
                                    </p:animEffect>
                                  </p:childTnLst>
                                </p:cTn>
                              </p:par>
                              <p:par>
                                <p:cTn id="208" presetID="10" presetClass="entr" fill="hold" nodeType="withEffect">
                                  <p:stCondLst>
                                    <p:cond delay="0"/>
                                  </p:stCondLst>
                                  <p:childTnLst>
                                    <p:set>
                                      <p:cBhvr>
                                        <p:cTn id="209" dur="1" fill="hold">
                                          <p:stCondLst>
                                            <p:cond delay="0"/>
                                          </p:stCondLst>
                                        </p:cTn>
                                        <p:tgtEl>
                                          <p:spTgt spid="128"/>
                                        </p:tgtEl>
                                        <p:attrNameLst>
                                          <p:attrName>style.visibility</p:attrName>
                                        </p:attrNameLst>
                                      </p:cBhvr>
                                      <p:to>
                                        <p:strVal val="visible"/>
                                      </p:to>
                                    </p:set>
                                    <p:animEffect transition="in" filter="fade">
                                      <p:cBhvr additive="repl">
                                        <p:cTn id="210" dur="500"/>
                                        <p:tgtEl>
                                          <p:spTgt spid="128"/>
                                        </p:tgtEl>
                                      </p:cBhvr>
                                    </p:animEffect>
                                  </p:childTnLst>
                                </p:cTn>
                              </p:par>
                              <p:par>
                                <p:cTn id="211" presetID="10" presetClass="exit" fill="hold" nodeType="withEffect">
                                  <p:stCondLst>
                                    <p:cond delay="0"/>
                                  </p:stCondLst>
                                  <p:childTnLst>
                                    <p:animEffect transition="out" filter="fade">
                                      <p:cBhvr additive="repl">
                                        <p:cTn id="212" dur="500"/>
                                        <p:tgtEl>
                                          <p:spTgt spid="106"/>
                                        </p:tgtEl>
                                      </p:cBhvr>
                                    </p:animEffect>
                                    <p:set>
                                      <p:cBhvr>
                                        <p:cTn id="213" dur="1" fill="hold">
                                          <p:stCondLst>
                                            <p:cond delay="499"/>
                                          </p:stCondLst>
                                        </p:cTn>
                                        <p:tgtEl>
                                          <p:spTgt spid="106"/>
                                        </p:tgtEl>
                                        <p:attrNameLst>
                                          <p:attrName>style.visibility</p:attrName>
                                        </p:attrNameLst>
                                      </p:cBhvr>
                                      <p:to>
                                        <p:strVal val="hidden"/>
                                      </p:to>
                                    </p:set>
                                  </p:childTnLst>
                                </p:cTn>
                              </p:par>
                              <p:par>
                                <p:cTn id="214" presetID="10" presetClass="exit" fill="hold" nodeType="withEffect">
                                  <p:stCondLst>
                                    <p:cond delay="0"/>
                                  </p:stCondLst>
                                  <p:childTnLst>
                                    <p:animEffect transition="out" filter="fade">
                                      <p:cBhvr additive="repl">
                                        <p:cTn id="215" dur="500"/>
                                        <p:tgtEl>
                                          <p:spTgt spid="107"/>
                                        </p:tgtEl>
                                      </p:cBhvr>
                                    </p:animEffect>
                                    <p:set>
                                      <p:cBhvr>
                                        <p:cTn id="216" dur="1" fill="hold">
                                          <p:stCondLst>
                                            <p:cond delay="499"/>
                                          </p:stCondLst>
                                        </p:cTn>
                                        <p:tgtEl>
                                          <p:spTgt spid="107"/>
                                        </p:tgtEl>
                                        <p:attrNameLst>
                                          <p:attrName>style.visibility</p:attrName>
                                        </p:attrNameLst>
                                      </p:cBhvr>
                                      <p:to>
                                        <p:strVal val="hidden"/>
                                      </p:to>
                                    </p:set>
                                  </p:childTnLst>
                                </p:cTn>
                              </p:par>
                              <p:par>
                                <p:cTn id="217" presetID="10" presetClass="exit" fill="hold" nodeType="withEffect">
                                  <p:stCondLst>
                                    <p:cond delay="0"/>
                                  </p:stCondLst>
                                  <p:childTnLst>
                                    <p:animEffect transition="out" filter="fade">
                                      <p:cBhvr additive="repl">
                                        <p:cTn id="218" dur="500"/>
                                        <p:tgtEl>
                                          <p:spTgt spid="109"/>
                                        </p:tgtEl>
                                      </p:cBhvr>
                                    </p:animEffect>
                                    <p:set>
                                      <p:cBhvr>
                                        <p:cTn id="219" dur="1" fill="hold">
                                          <p:stCondLst>
                                            <p:cond delay="499"/>
                                          </p:stCondLst>
                                        </p:cTn>
                                        <p:tgtEl>
                                          <p:spTgt spid="109"/>
                                        </p:tgtEl>
                                        <p:attrNameLst>
                                          <p:attrName>style.visibility</p:attrName>
                                        </p:attrNameLst>
                                      </p:cBhvr>
                                      <p:to>
                                        <p:strVal val="hidden"/>
                                      </p:to>
                                    </p:set>
                                  </p:childTnLst>
                                </p:cTn>
                              </p:par>
                              <p:par>
                                <p:cTn id="220" presetID="10" presetClass="exit" fill="hold" nodeType="withEffect">
                                  <p:stCondLst>
                                    <p:cond delay="0"/>
                                  </p:stCondLst>
                                  <p:childTnLst>
                                    <p:animEffect transition="out" filter="fade">
                                      <p:cBhvr additive="repl">
                                        <p:cTn id="221" dur="500"/>
                                        <p:tgtEl>
                                          <p:spTgt spid="112"/>
                                        </p:tgtEl>
                                      </p:cBhvr>
                                    </p:animEffect>
                                    <p:set>
                                      <p:cBhvr>
                                        <p:cTn id="222" dur="1" fill="hold">
                                          <p:stCondLst>
                                            <p:cond delay="499"/>
                                          </p:stCondLst>
                                        </p:cTn>
                                        <p:tgtEl>
                                          <p:spTgt spid="112"/>
                                        </p:tgtEl>
                                        <p:attrNameLst>
                                          <p:attrName>style.visibility</p:attrName>
                                        </p:attrNameLst>
                                      </p:cBhvr>
                                      <p:to>
                                        <p:strVal val="hidden"/>
                                      </p:to>
                                    </p:set>
                                  </p:childTnLst>
                                </p:cTn>
                              </p:par>
                              <p:par>
                                <p:cTn id="223" presetID="10" presetClass="exit" fill="hold" nodeType="withEffect">
                                  <p:stCondLst>
                                    <p:cond delay="0"/>
                                  </p:stCondLst>
                                  <p:childTnLst>
                                    <p:animEffect transition="out" filter="fade">
                                      <p:cBhvr additive="repl">
                                        <p:cTn id="224" dur="500"/>
                                        <p:tgtEl>
                                          <p:spTgt spid="108"/>
                                        </p:tgtEl>
                                      </p:cBhvr>
                                    </p:animEffect>
                                    <p:set>
                                      <p:cBhvr>
                                        <p:cTn id="225" dur="1" fill="hold">
                                          <p:stCondLst>
                                            <p:cond delay="499"/>
                                          </p:stCondLst>
                                        </p:cTn>
                                        <p:tgtEl>
                                          <p:spTgt spid="108"/>
                                        </p:tgtEl>
                                        <p:attrNameLst>
                                          <p:attrName>style.visibility</p:attrName>
                                        </p:attrNameLst>
                                      </p:cBhvr>
                                      <p:to>
                                        <p:strVal val="hidden"/>
                                      </p:to>
                                    </p:set>
                                  </p:childTnLst>
                                </p:cTn>
                              </p:par>
                              <p:par>
                                <p:cTn id="226" presetID="10" presetClass="exit" fill="hold" nodeType="withEffect">
                                  <p:stCondLst>
                                    <p:cond delay="0"/>
                                  </p:stCondLst>
                                  <p:childTnLst>
                                    <p:animEffect transition="out" filter="fade">
                                      <p:cBhvr additive="repl">
                                        <p:cTn id="227" dur="500"/>
                                        <p:tgtEl>
                                          <p:spTgt spid="105"/>
                                        </p:tgtEl>
                                      </p:cBhvr>
                                    </p:animEffect>
                                    <p:set>
                                      <p:cBhvr>
                                        <p:cTn id="228" dur="1" fill="hold">
                                          <p:stCondLst>
                                            <p:cond delay="499"/>
                                          </p:stCondLst>
                                        </p:cTn>
                                        <p:tgtEl>
                                          <p:spTgt spid="105"/>
                                        </p:tgtEl>
                                        <p:attrNameLst>
                                          <p:attrName>style.visibility</p:attrName>
                                        </p:attrNameLst>
                                      </p:cBhvr>
                                      <p:to>
                                        <p:strVal val="hidden"/>
                                      </p:to>
                                    </p:set>
                                  </p:childTnLst>
                                </p:cTn>
                              </p:par>
                              <p:par>
                                <p:cTn id="229" presetID="10" presetClass="exit" fill="hold" nodeType="withEffect">
                                  <p:stCondLst>
                                    <p:cond delay="0"/>
                                  </p:stCondLst>
                                  <p:childTnLst>
                                    <p:animEffect transition="out" filter="fade">
                                      <p:cBhvr additive="repl">
                                        <p:cTn id="230" dur="500"/>
                                        <p:tgtEl>
                                          <p:spTgt spid="111"/>
                                        </p:tgtEl>
                                      </p:cBhvr>
                                    </p:animEffect>
                                    <p:set>
                                      <p:cBhvr>
                                        <p:cTn id="231" dur="1" fill="hold">
                                          <p:stCondLst>
                                            <p:cond delay="499"/>
                                          </p:stCondLst>
                                        </p:cTn>
                                        <p:tgtEl>
                                          <p:spTgt spid="111"/>
                                        </p:tgtEl>
                                        <p:attrNameLst>
                                          <p:attrName>style.visibility</p:attrName>
                                        </p:attrNameLst>
                                      </p:cBhvr>
                                      <p:to>
                                        <p:strVal val="hidden"/>
                                      </p:to>
                                    </p:set>
                                  </p:childTnLst>
                                </p:cTn>
                              </p:par>
                              <p:par>
                                <p:cTn id="232" presetID="10" presetClass="exit" fill="hold" nodeType="withEffect">
                                  <p:stCondLst>
                                    <p:cond delay="0"/>
                                  </p:stCondLst>
                                  <p:childTnLst>
                                    <p:animEffect transition="out" filter="fade">
                                      <p:cBhvr additive="repl">
                                        <p:cTn id="233" dur="500"/>
                                        <p:tgtEl>
                                          <p:spTgt spid="104"/>
                                        </p:tgtEl>
                                      </p:cBhvr>
                                    </p:animEffect>
                                    <p:set>
                                      <p:cBhvr>
                                        <p:cTn id="234" dur="1" fill="hold">
                                          <p:stCondLst>
                                            <p:cond delay="499"/>
                                          </p:stCondLst>
                                        </p:cTn>
                                        <p:tgtEl>
                                          <p:spTgt spid="104"/>
                                        </p:tgtEl>
                                        <p:attrNameLst>
                                          <p:attrName>style.visibility</p:attrName>
                                        </p:attrNameLst>
                                      </p:cBhvr>
                                      <p:to>
                                        <p:strVal val="hidden"/>
                                      </p:to>
                                    </p:set>
                                  </p:childTnLst>
                                </p:cTn>
                              </p:par>
                              <p:par>
                                <p:cTn id="235" presetID="10" presetClass="entr" fill="hold" nodeType="withEffect">
                                  <p:stCondLst>
                                    <p:cond delay="0"/>
                                  </p:stCondLst>
                                  <p:childTnLst>
                                    <p:set>
                                      <p:cBhvr>
                                        <p:cTn id="236" dur="1" fill="hold">
                                          <p:stCondLst>
                                            <p:cond delay="0"/>
                                          </p:stCondLst>
                                        </p:cTn>
                                        <p:tgtEl>
                                          <p:spTgt spid="162"/>
                                        </p:tgtEl>
                                        <p:attrNameLst>
                                          <p:attrName>style.visibility</p:attrName>
                                        </p:attrNameLst>
                                      </p:cBhvr>
                                      <p:to>
                                        <p:strVal val="visible"/>
                                      </p:to>
                                    </p:set>
                                    <p:animEffect transition="in" filter="fade">
                                      <p:cBhvr additive="repl">
                                        <p:cTn id="237" dur="500"/>
                                        <p:tgtEl>
                                          <p:spTgt spid="162"/>
                                        </p:tgtEl>
                                      </p:cBhvr>
                                    </p:animEffect>
                                  </p:childTnLst>
                                </p:cTn>
                              </p:par>
                              <p:par>
                                <p:cTn id="238" presetID="10" presetClass="entr" fill="hold" nodeType="withEffect">
                                  <p:stCondLst>
                                    <p:cond delay="0"/>
                                  </p:stCondLst>
                                  <p:childTnLst>
                                    <p:set>
                                      <p:cBhvr>
                                        <p:cTn id="239" dur="1" fill="hold">
                                          <p:stCondLst>
                                            <p:cond delay="0"/>
                                          </p:stCondLst>
                                        </p:cTn>
                                        <p:tgtEl>
                                          <p:spTgt spid="161"/>
                                        </p:tgtEl>
                                        <p:attrNameLst>
                                          <p:attrName>style.visibility</p:attrName>
                                        </p:attrNameLst>
                                      </p:cBhvr>
                                      <p:to>
                                        <p:strVal val="visible"/>
                                      </p:to>
                                    </p:set>
                                    <p:animEffect transition="in" filter="fade">
                                      <p:cBhvr additive="repl">
                                        <p:cTn id="240" dur="500"/>
                                        <p:tgtEl>
                                          <p:spTgt spid="161"/>
                                        </p:tgtEl>
                                      </p:cBhvr>
                                    </p:animEffect>
                                  </p:childTnLst>
                                </p:cTn>
                              </p:par>
                              <p:par>
                                <p:cTn id="241" presetID="10" presetClass="entr" presetSubtype="0" fill="hold" nodeType="withEffect">
                                  <p:stCondLst>
                                    <p:cond delay="0"/>
                                  </p:stCondLst>
                                  <p:childTnLst>
                                    <p:set>
                                      <p:cBhvr>
                                        <p:cTn id="242" dur="1" fill="hold">
                                          <p:stCondLst>
                                            <p:cond delay="0"/>
                                          </p:stCondLst>
                                        </p:cTn>
                                        <p:tgtEl>
                                          <p:spTgt spid="2">
                                            <p:txEl>
                                              <p:pRg st="8" end="8"/>
                                            </p:txEl>
                                          </p:spTgt>
                                        </p:tgtEl>
                                        <p:attrNameLst>
                                          <p:attrName>style.visibility</p:attrName>
                                        </p:attrNameLst>
                                      </p:cBhvr>
                                      <p:to>
                                        <p:strVal val="visible"/>
                                      </p:to>
                                    </p:set>
                                    <p:animEffect transition="in" filter="fade">
                                      <p:cBhvr>
                                        <p:cTn id="243"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CC7D6620-E442-8AC8-C4F2-E5B2CDC3C3A6}"/>
            </a:ext>
          </a:extLst>
        </p:cNvPr>
        <p:cNvGrpSpPr/>
        <p:nvPr/>
      </p:nvGrpSpPr>
      <p:grpSpPr>
        <a:xfrm>
          <a:off x="0" y="0"/>
          <a:ext cx="0" cy="0"/>
          <a:chOff x="0" y="0"/>
          <a:chExt cx="0" cy="0"/>
        </a:xfrm>
      </p:grpSpPr>
      <p:sp>
        <p:nvSpPr>
          <p:cNvPr id="179" name="PlaceHolder 1">
            <a:extLst>
              <a:ext uri="{FF2B5EF4-FFF2-40B4-BE49-F238E27FC236}">
                <a16:creationId xmlns:a16="http://schemas.microsoft.com/office/drawing/2014/main" id="{8042C1BD-47D8-1E6B-13BF-279BF9677CAB}"/>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Magnetic Resonance Imaging (MRI)</a:t>
            </a:r>
            <a:endParaRPr lang="en-US" sz="4400" b="0" u="none" strike="noStrike" dirty="0">
              <a:solidFill>
                <a:srgbClr val="000000"/>
              </a:solidFill>
              <a:effectLst/>
              <a:uFillTx/>
              <a:latin typeface="+mn-lt"/>
            </a:endParaRPr>
          </a:p>
        </p:txBody>
      </p:sp>
      <p:pic>
        <p:nvPicPr>
          <p:cNvPr id="181" name="Picture 6" descr="Logos | Branding | The University of Winnipeg">
            <a:extLst>
              <a:ext uri="{FF2B5EF4-FFF2-40B4-BE49-F238E27FC236}">
                <a16:creationId xmlns:a16="http://schemas.microsoft.com/office/drawing/2014/main" id="{7A02CA98-2CD8-48C4-C511-8FB41E21D2C9}"/>
              </a:ext>
            </a:extLst>
          </p:cNvPr>
          <p:cNvPicPr/>
          <p:nvPr/>
        </p:nvPicPr>
        <p:blipFill>
          <a:blip r:embed="rId3"/>
          <a:stretch/>
        </p:blipFill>
        <p:spPr>
          <a:xfrm>
            <a:off x="91080" y="6452640"/>
            <a:ext cx="978120" cy="313920"/>
          </a:xfrm>
          <a:prstGeom prst="rect">
            <a:avLst/>
          </a:prstGeom>
          <a:noFill/>
          <a:ln w="0">
            <a:noFill/>
          </a:ln>
        </p:spPr>
      </p:pic>
      <p:sp>
        <p:nvSpPr>
          <p:cNvPr id="182" name="Slide Number Placeholder 15">
            <a:extLst>
              <a:ext uri="{FF2B5EF4-FFF2-40B4-BE49-F238E27FC236}">
                <a16:creationId xmlns:a16="http://schemas.microsoft.com/office/drawing/2014/main" id="{61586BCD-5445-B734-92A6-3A6D1A400AE6}"/>
              </a:ext>
            </a:extLst>
          </p:cNvPr>
          <p:cNvSpPr/>
          <p:nvPr/>
        </p:nvSpPr>
        <p:spPr>
          <a:xfrm>
            <a:off x="11755080" y="6482160"/>
            <a:ext cx="39456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20</a:t>
            </a:r>
            <a:endParaRPr lang="en-US" sz="1500" b="0" u="none" strike="noStrike" dirty="0">
              <a:solidFill>
                <a:srgbClr val="000000"/>
              </a:solidFill>
              <a:effectLst/>
              <a:uFillTx/>
            </a:endParaRPr>
          </a:p>
        </p:txBody>
      </p:sp>
      <p:cxnSp>
        <p:nvCxnSpPr>
          <p:cNvPr id="183" name="Straight Connector 4">
            <a:extLst>
              <a:ext uri="{FF2B5EF4-FFF2-40B4-BE49-F238E27FC236}">
                <a16:creationId xmlns:a16="http://schemas.microsoft.com/office/drawing/2014/main" id="{CC7D2D95-599F-9B36-E8AB-C67B97D1C223}"/>
              </a:ext>
            </a:extLst>
          </p:cNvPr>
          <p:cNvCxnSpPr/>
          <p:nvPr/>
        </p:nvCxnSpPr>
        <p:spPr>
          <a:xfrm>
            <a:off x="90720" y="6312240"/>
            <a:ext cx="2037960" cy="2880"/>
          </a:xfrm>
          <a:prstGeom prst="straightConnector1">
            <a:avLst/>
          </a:prstGeom>
          <a:ln w="95250">
            <a:solidFill>
              <a:srgbClr val="FFC000"/>
            </a:solidFill>
            <a:round/>
          </a:ln>
        </p:spPr>
      </p:cxnSp>
      <p:pic>
        <p:nvPicPr>
          <p:cNvPr id="2" name="Picture 80">
            <a:extLst>
              <a:ext uri="{FF2B5EF4-FFF2-40B4-BE49-F238E27FC236}">
                <a16:creationId xmlns:a16="http://schemas.microsoft.com/office/drawing/2014/main" id="{81691CCA-7B49-2802-5E98-E75A7DE0A1DB}"/>
              </a:ext>
            </a:extLst>
          </p:cNvPr>
          <p:cNvPicPr/>
          <p:nvPr/>
        </p:nvPicPr>
        <p:blipFill>
          <a:blip r:embed="rId4"/>
          <a:stretch/>
        </p:blipFill>
        <p:spPr>
          <a:xfrm>
            <a:off x="5856360" y="1261932"/>
            <a:ext cx="6096000" cy="4913148"/>
          </a:xfrm>
          <a:prstGeom prst="rect">
            <a:avLst/>
          </a:prstGeom>
          <a:noFill/>
          <a:ln w="0">
            <a:noFill/>
          </a:ln>
        </p:spPr>
      </p:pic>
      <p:sp>
        <p:nvSpPr>
          <p:cNvPr id="3" name="TextBox 51">
            <a:extLst>
              <a:ext uri="{FF2B5EF4-FFF2-40B4-BE49-F238E27FC236}">
                <a16:creationId xmlns:a16="http://schemas.microsoft.com/office/drawing/2014/main" id="{AB400E2D-A373-0ABC-5BC4-A761F49684F8}"/>
              </a:ext>
            </a:extLst>
          </p:cNvPr>
          <p:cNvSpPr/>
          <p:nvPr/>
        </p:nvSpPr>
        <p:spPr>
          <a:xfrm>
            <a:off x="2226600" y="6369480"/>
            <a:ext cx="7735680" cy="394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dirty="0">
                <a:solidFill>
                  <a:schemeClr val="dk1"/>
                </a:solidFill>
                <a:effectLst/>
                <a:uFillTx/>
              </a:rPr>
              <a:t>* M. Chisholm, “Assessing the precision of magnetic resonance imaging axon diameter inferences using oscillating gradient spin echo pulse sequences in a 15 T system”, May 5, 2025. </a:t>
            </a:r>
            <a:r>
              <a:rPr lang="en-US" sz="1000" b="0" u="none" strike="noStrike" dirty="0" err="1">
                <a:solidFill>
                  <a:schemeClr val="dk1"/>
                </a:solidFill>
                <a:effectLst/>
                <a:uFillTx/>
              </a:rPr>
              <a:t>doi</a:t>
            </a:r>
            <a:r>
              <a:rPr lang="en-US" sz="1000" b="0" u="none" strike="noStrike" dirty="0">
                <a:solidFill>
                  <a:schemeClr val="dk1"/>
                </a:solidFill>
                <a:effectLst/>
                <a:uFillTx/>
              </a:rPr>
              <a:t>: 10.36939/ir.202505051532</a:t>
            </a:r>
            <a:endParaRPr lang="en-US" sz="1000" b="0" u="none" strike="noStrike" dirty="0">
              <a:solidFill>
                <a:srgbClr val="000000"/>
              </a:solidFill>
              <a:effectLst/>
              <a:uFillTx/>
            </a:endParaRPr>
          </a:p>
        </p:txBody>
      </p:sp>
      <p:sp>
        <p:nvSpPr>
          <p:cNvPr id="4" name="TextBox 52">
            <a:extLst>
              <a:ext uri="{FF2B5EF4-FFF2-40B4-BE49-F238E27FC236}">
                <a16:creationId xmlns:a16="http://schemas.microsoft.com/office/drawing/2014/main" id="{81480DD7-831C-2BF9-7253-CAAA6EF4BEBE}"/>
              </a:ext>
            </a:extLst>
          </p:cNvPr>
          <p:cNvSpPr/>
          <p:nvPr/>
        </p:nvSpPr>
        <p:spPr>
          <a:xfrm>
            <a:off x="11686960" y="1013800"/>
            <a:ext cx="241069" cy="24476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CA" sz="1000" b="0" u="none" strike="noStrike" dirty="0">
                <a:solidFill>
                  <a:schemeClr val="dk1"/>
                </a:solidFill>
                <a:effectLst/>
                <a:uFillTx/>
              </a:rPr>
              <a:t>*</a:t>
            </a:r>
            <a:endParaRPr lang="en-US" sz="1000" b="0" u="none" strike="noStrike" dirty="0">
              <a:solidFill>
                <a:srgbClr val="000000"/>
              </a:solidFill>
              <a:effectLst/>
              <a:uFillTx/>
            </a:endParaRPr>
          </a:p>
        </p:txBody>
      </p:sp>
      <p:sp>
        <p:nvSpPr>
          <p:cNvPr id="5" name="PlaceHolder 2">
            <a:extLst>
              <a:ext uri="{FF2B5EF4-FFF2-40B4-BE49-F238E27FC236}">
                <a16:creationId xmlns:a16="http://schemas.microsoft.com/office/drawing/2014/main" id="{2C89BAD0-9C53-044C-3A63-A12D3EB6F5E1}"/>
              </a:ext>
            </a:extLst>
          </p:cNvPr>
          <p:cNvSpPr txBox="1">
            <a:spLocks/>
          </p:cNvSpPr>
          <p:nvPr/>
        </p:nvSpPr>
        <p:spPr>
          <a:xfrm>
            <a:off x="91080" y="976800"/>
            <a:ext cx="5608680" cy="5192160"/>
          </a:xfrm>
          <a:prstGeom prst="rect">
            <a:avLst/>
          </a:prstGeom>
          <a:noFill/>
          <a:ln w="0">
            <a:noFill/>
          </a:ln>
        </p:spPr>
        <p:txBody>
          <a:bodyPr lIns="91440" tIns="45720" rIns="91440" bIns="4572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Bef>
                <a:spcPts val="1001"/>
              </a:spcBef>
              <a:buClr>
                <a:srgbClr val="C00000"/>
              </a:buClr>
              <a:buFont typeface="Aptos"/>
              <a:buChar char="◦"/>
            </a:pPr>
            <a:r>
              <a:rPr lang="en-US" sz="2800" dirty="0">
                <a:solidFill>
                  <a:schemeClr val="dk1"/>
                </a:solidFill>
                <a:latin typeface="+mn-lt"/>
              </a:rPr>
              <a:t>Low resolution</a:t>
            </a:r>
            <a:endParaRPr lang="en-US" sz="2800" dirty="0">
              <a:solidFill>
                <a:srgbClr val="000000"/>
              </a:solidFill>
              <a:latin typeface="+mn-lt"/>
            </a:endParaRPr>
          </a:p>
          <a:p>
            <a:pPr marL="457200" indent="-457200">
              <a:spcBef>
                <a:spcPts val="1001"/>
              </a:spcBef>
              <a:buClr>
                <a:srgbClr val="C00000"/>
              </a:buClr>
              <a:buFont typeface="Aptos"/>
              <a:buChar char="◦"/>
            </a:pPr>
            <a:endParaRPr lang="en-US" sz="2800" dirty="0">
              <a:solidFill>
                <a:srgbClr val="000000"/>
              </a:solidFill>
              <a:latin typeface="+mn-lt"/>
            </a:endParaRPr>
          </a:p>
          <a:p>
            <a:pPr marL="457200" indent="-457200">
              <a:spcBef>
                <a:spcPts val="1001"/>
              </a:spcBef>
              <a:buClr>
                <a:srgbClr val="C00000"/>
              </a:buClr>
              <a:buFont typeface="Aptos"/>
              <a:buChar char="◦"/>
            </a:pPr>
            <a:r>
              <a:rPr lang="en-US" sz="2800" dirty="0">
                <a:solidFill>
                  <a:srgbClr val="000000"/>
                </a:solidFill>
                <a:latin typeface="+mn-lt"/>
              </a:rPr>
              <a:t>Performed </a:t>
            </a:r>
            <a:r>
              <a:rPr lang="en-US" sz="2800" i="1" dirty="0">
                <a:solidFill>
                  <a:srgbClr val="000000"/>
                </a:solidFill>
                <a:latin typeface="+mn-lt"/>
              </a:rPr>
              <a:t>in vivo</a:t>
            </a:r>
          </a:p>
          <a:p>
            <a:pPr marL="457200" indent="-457200">
              <a:spcBef>
                <a:spcPts val="1001"/>
              </a:spcBef>
              <a:buClr>
                <a:srgbClr val="C00000"/>
              </a:buClr>
              <a:buFont typeface="Aptos"/>
              <a:buChar char="◦"/>
            </a:pPr>
            <a:endParaRPr lang="en-US" sz="2800" i="1" dirty="0">
              <a:solidFill>
                <a:srgbClr val="000000"/>
              </a:solidFill>
              <a:latin typeface="+mn-lt"/>
            </a:endParaRPr>
          </a:p>
          <a:p>
            <a:pPr marL="457200" indent="-457200">
              <a:spcBef>
                <a:spcPts val="1001"/>
              </a:spcBef>
              <a:buClr>
                <a:srgbClr val="C00000"/>
              </a:buClr>
              <a:buFont typeface="Aptos"/>
              <a:buChar char="◦"/>
            </a:pPr>
            <a:r>
              <a:rPr lang="en-US" sz="2800" dirty="0">
                <a:solidFill>
                  <a:srgbClr val="000000"/>
                </a:solidFill>
                <a:latin typeface="+mn-lt"/>
              </a:rPr>
              <a:t>Custom automated model</a:t>
            </a:r>
          </a:p>
          <a:p>
            <a:pPr marL="457200" indent="-457200">
              <a:spcBef>
                <a:spcPts val="1001"/>
              </a:spcBef>
              <a:buClr>
                <a:srgbClr val="C00000"/>
              </a:buClr>
              <a:buFont typeface="Aptos"/>
              <a:buChar char="◦"/>
            </a:pPr>
            <a:endParaRPr lang="en-US" sz="2800" dirty="0">
              <a:solidFill>
                <a:srgbClr val="000000"/>
              </a:solidFill>
              <a:latin typeface="+mn-lt"/>
            </a:endParaRPr>
          </a:p>
          <a:p>
            <a:pPr marL="457200" indent="-457200">
              <a:spcBef>
                <a:spcPts val="1001"/>
              </a:spcBef>
              <a:buClr>
                <a:srgbClr val="C00000"/>
              </a:buClr>
              <a:buFont typeface="Aptos"/>
              <a:buChar char="◦"/>
            </a:pPr>
            <a:r>
              <a:rPr lang="en-US" sz="2800" dirty="0">
                <a:solidFill>
                  <a:srgbClr val="000000"/>
                </a:solidFill>
                <a:latin typeface="+mn-lt"/>
              </a:rPr>
              <a:t>Produces </a:t>
            </a:r>
            <a:r>
              <a:rPr lang="en-CA" sz="2800" dirty="0">
                <a:solidFill>
                  <a:srgbClr val="C00000"/>
                </a:solidFill>
                <a:latin typeface="+mn-lt"/>
              </a:rPr>
              <a:t>one packing fraction </a:t>
            </a:r>
            <a:r>
              <a:rPr lang="en-CA" sz="2800" dirty="0">
                <a:latin typeface="+mn-lt"/>
              </a:rPr>
              <a:t>(</a:t>
            </a:r>
            <a:r>
              <a:rPr lang="en-CA" sz="2800" i="1" dirty="0">
                <a:solidFill>
                  <a:srgbClr val="C00000"/>
                </a:solidFill>
                <a:latin typeface="+mn-lt"/>
              </a:rPr>
              <a:t>f</a:t>
            </a:r>
            <a:r>
              <a:rPr lang="en-CA" sz="2800" i="1" dirty="0">
                <a:latin typeface="+mn-lt"/>
              </a:rPr>
              <a:t>)</a:t>
            </a:r>
            <a:r>
              <a:rPr lang="en-CA" sz="2800" dirty="0">
                <a:solidFill>
                  <a:schemeClr val="dk1"/>
                </a:solidFill>
                <a:latin typeface="+mn-lt"/>
              </a:rPr>
              <a:t> </a:t>
            </a:r>
          </a:p>
          <a:p>
            <a:pPr marL="457200" indent="-457200">
              <a:spcBef>
                <a:spcPts val="1001"/>
              </a:spcBef>
              <a:buClr>
                <a:srgbClr val="C00000"/>
              </a:buClr>
              <a:buFont typeface="Aptos"/>
              <a:buChar char="◦"/>
            </a:pPr>
            <a:endParaRPr lang="en-CA" sz="2800" dirty="0">
              <a:solidFill>
                <a:schemeClr val="dk1"/>
              </a:solidFill>
              <a:latin typeface="+mn-lt"/>
            </a:endParaRPr>
          </a:p>
          <a:p>
            <a:pPr marL="457200" indent="-457200">
              <a:spcBef>
                <a:spcPts val="1001"/>
              </a:spcBef>
              <a:buClr>
                <a:srgbClr val="C00000"/>
              </a:buClr>
              <a:buFont typeface="Aptos"/>
              <a:buChar char="◦"/>
            </a:pPr>
            <a:r>
              <a:rPr lang="en-US" sz="2800" dirty="0">
                <a:solidFill>
                  <a:srgbClr val="000000"/>
                </a:solidFill>
                <a:latin typeface="+mn-lt"/>
              </a:rPr>
              <a:t>Uncalibrated</a:t>
            </a:r>
          </a:p>
        </p:txBody>
      </p:sp>
    </p:spTree>
    <p:extLst>
      <p:ext uri="{BB962C8B-B14F-4D97-AF65-F5344CB8AC3E}">
        <p14:creationId xmlns:p14="http://schemas.microsoft.com/office/powerpoint/2010/main" val="8577371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83329848-19C7-33EF-8341-3D2780EAC230}"/>
            </a:ext>
          </a:extLst>
        </p:cNvPr>
        <p:cNvGrpSpPr/>
        <p:nvPr/>
      </p:nvGrpSpPr>
      <p:grpSpPr>
        <a:xfrm>
          <a:off x="0" y="0"/>
          <a:ext cx="0" cy="0"/>
          <a:chOff x="0" y="0"/>
          <a:chExt cx="0" cy="0"/>
        </a:xfrm>
      </p:grpSpPr>
      <p:sp>
        <p:nvSpPr>
          <p:cNvPr id="182" name="Slide Number Placeholder 15">
            <a:extLst>
              <a:ext uri="{FF2B5EF4-FFF2-40B4-BE49-F238E27FC236}">
                <a16:creationId xmlns:a16="http://schemas.microsoft.com/office/drawing/2014/main" id="{B6D4214E-64B5-F259-C062-91411E96C466}"/>
              </a:ext>
            </a:extLst>
          </p:cNvPr>
          <p:cNvSpPr/>
          <p:nvPr/>
        </p:nvSpPr>
        <p:spPr>
          <a:xfrm>
            <a:off x="11755080" y="6482160"/>
            <a:ext cx="39456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21</a:t>
            </a:r>
          </a:p>
        </p:txBody>
      </p:sp>
      <p:pic>
        <p:nvPicPr>
          <p:cNvPr id="184" name="Picture 161">
            <a:extLst>
              <a:ext uri="{FF2B5EF4-FFF2-40B4-BE49-F238E27FC236}">
                <a16:creationId xmlns:a16="http://schemas.microsoft.com/office/drawing/2014/main" id="{CD2C3897-E51F-4B87-50FF-6A922593B493}"/>
              </a:ext>
            </a:extLst>
          </p:cNvPr>
          <p:cNvPicPr/>
          <p:nvPr/>
        </p:nvPicPr>
        <p:blipFill>
          <a:blip r:embed="rId3"/>
          <a:stretch/>
        </p:blipFill>
        <p:spPr>
          <a:xfrm>
            <a:off x="2781300" y="1214120"/>
            <a:ext cx="6703440" cy="4902200"/>
          </a:xfrm>
          <a:prstGeom prst="rect">
            <a:avLst/>
          </a:prstGeom>
          <a:noFill/>
          <a:ln w="0">
            <a:noFill/>
          </a:ln>
        </p:spPr>
      </p:pic>
      <p:sp>
        <p:nvSpPr>
          <p:cNvPr id="5" name="TextBox 56">
            <a:extLst>
              <a:ext uri="{FF2B5EF4-FFF2-40B4-BE49-F238E27FC236}">
                <a16:creationId xmlns:a16="http://schemas.microsoft.com/office/drawing/2014/main" id="{7DD68A93-FD72-267E-B676-CF49A14BC1B1}"/>
              </a:ext>
            </a:extLst>
          </p:cNvPr>
          <p:cNvSpPr/>
          <p:nvPr/>
        </p:nvSpPr>
        <p:spPr>
          <a:xfrm>
            <a:off x="3342700" y="596540"/>
            <a:ext cx="3093660" cy="52176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n-CA" sz="2800" b="1" u="sng" dirty="0">
                <a:solidFill>
                  <a:srgbClr val="C00000"/>
                </a:solidFill>
                <a:effectLst>
                  <a:outerShdw blurRad="38100" dist="38100" dir="2700000" algn="tl">
                    <a:srgbClr val="000000">
                      <a:alpha val="43137"/>
                    </a:srgbClr>
                  </a:outerShdw>
                </a:effectLst>
                <a:latin typeface="Aptos"/>
              </a:rPr>
              <a:t>A</a:t>
            </a:r>
            <a:r>
              <a:rPr lang="en-CA" sz="2800" b="1" u="sng" strike="noStrike" dirty="0">
                <a:solidFill>
                  <a:srgbClr val="C00000"/>
                </a:solidFill>
                <a:effectLst>
                  <a:outerShdw blurRad="38100" dist="38100" dir="2700000" algn="tl">
                    <a:srgbClr val="000000">
                      <a:alpha val="43137"/>
                    </a:srgbClr>
                  </a:outerShdw>
                </a:effectLst>
                <a:uFillTx/>
                <a:latin typeface="Aptos"/>
              </a:rPr>
              <a:t>xon</a:t>
            </a:r>
            <a:endParaRPr lang="en-US" sz="2800" b="0" u="none" strike="noStrike" dirty="0">
              <a:solidFill>
                <a:srgbClr val="000000"/>
              </a:solidFill>
              <a:effectLst>
                <a:outerShdw blurRad="38100" dist="38100" dir="2700000" algn="tl">
                  <a:srgbClr val="000000">
                    <a:alpha val="43137"/>
                  </a:srgbClr>
                </a:outerShdw>
              </a:effectLst>
              <a:uFillTx/>
              <a:latin typeface="Arial"/>
            </a:endParaRPr>
          </a:p>
        </p:txBody>
      </p:sp>
      <p:cxnSp>
        <p:nvCxnSpPr>
          <p:cNvPr id="6" name="Straight Connector 37">
            <a:extLst>
              <a:ext uri="{FF2B5EF4-FFF2-40B4-BE49-F238E27FC236}">
                <a16:creationId xmlns:a16="http://schemas.microsoft.com/office/drawing/2014/main" id="{D4BB952C-4639-81E1-076B-9EB1D4003F06}"/>
              </a:ext>
            </a:extLst>
          </p:cNvPr>
          <p:cNvCxnSpPr>
            <a:cxnSpLocks/>
            <a:stCxn id="5" idx="2"/>
          </p:cNvCxnSpPr>
          <p:nvPr/>
        </p:nvCxnSpPr>
        <p:spPr>
          <a:xfrm>
            <a:off x="4889530" y="1118306"/>
            <a:ext cx="885950" cy="1934994"/>
          </a:xfrm>
          <a:prstGeom prst="straightConnector1">
            <a:avLst/>
          </a:prstGeom>
          <a:ln w="47625">
            <a:solidFill>
              <a:srgbClr val="C00000"/>
            </a:solidFill>
            <a:round/>
            <a:tailEnd type="arrow" w="med" len="med"/>
          </a:ln>
          <a:effectLst>
            <a:outerShdw blurRad="50800" dist="38100" dir="5400000" algn="t" rotWithShape="0">
              <a:prstClr val="black">
                <a:alpha val="40000"/>
              </a:prstClr>
            </a:outerShdw>
          </a:effectLst>
        </p:spPr>
      </p:cxnSp>
      <p:sp>
        <p:nvSpPr>
          <p:cNvPr id="7" name="TextBox 56">
            <a:extLst>
              <a:ext uri="{FF2B5EF4-FFF2-40B4-BE49-F238E27FC236}">
                <a16:creationId xmlns:a16="http://schemas.microsoft.com/office/drawing/2014/main" id="{8AB9C04D-473E-4FCE-C4F1-485137B0DE09}"/>
              </a:ext>
            </a:extLst>
          </p:cNvPr>
          <p:cNvSpPr/>
          <p:nvPr/>
        </p:nvSpPr>
        <p:spPr>
          <a:xfrm>
            <a:off x="5537260" y="599080"/>
            <a:ext cx="3093660" cy="52176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n-CA" sz="2800" b="1" u="sng" dirty="0">
                <a:solidFill>
                  <a:srgbClr val="C00000"/>
                </a:solidFill>
                <a:effectLst>
                  <a:outerShdw blurRad="38100" dist="38100" dir="2700000" algn="tl">
                    <a:srgbClr val="000000">
                      <a:alpha val="43137"/>
                    </a:srgbClr>
                  </a:outerShdw>
                </a:effectLst>
                <a:latin typeface="Aptos"/>
              </a:rPr>
              <a:t>M</a:t>
            </a:r>
            <a:r>
              <a:rPr lang="en-CA" sz="2800" b="1" u="sng" strike="noStrike" dirty="0">
                <a:solidFill>
                  <a:srgbClr val="C00000"/>
                </a:solidFill>
                <a:effectLst>
                  <a:outerShdw blurRad="38100" dist="38100" dir="2700000" algn="tl">
                    <a:srgbClr val="000000">
                      <a:alpha val="43137"/>
                    </a:srgbClr>
                  </a:outerShdw>
                </a:effectLst>
                <a:uFillTx/>
                <a:latin typeface="Aptos"/>
              </a:rPr>
              <a:t>yelin sheath</a:t>
            </a:r>
            <a:endParaRPr lang="en-US" sz="2800" b="0" u="none" strike="noStrike" dirty="0">
              <a:solidFill>
                <a:srgbClr val="000000"/>
              </a:solidFill>
              <a:effectLst>
                <a:outerShdw blurRad="38100" dist="38100" dir="2700000" algn="tl">
                  <a:srgbClr val="000000">
                    <a:alpha val="43137"/>
                  </a:srgbClr>
                </a:outerShdw>
              </a:effectLst>
              <a:uFillTx/>
              <a:latin typeface="Arial"/>
            </a:endParaRPr>
          </a:p>
        </p:txBody>
      </p:sp>
      <p:cxnSp>
        <p:nvCxnSpPr>
          <p:cNvPr id="8" name="Straight Connector 37">
            <a:extLst>
              <a:ext uri="{FF2B5EF4-FFF2-40B4-BE49-F238E27FC236}">
                <a16:creationId xmlns:a16="http://schemas.microsoft.com/office/drawing/2014/main" id="{EED1FED6-2643-ECD5-7DD2-AD000974DA82}"/>
              </a:ext>
            </a:extLst>
          </p:cNvPr>
          <p:cNvCxnSpPr>
            <a:cxnSpLocks/>
            <a:stCxn id="7" idx="2"/>
          </p:cNvCxnSpPr>
          <p:nvPr/>
        </p:nvCxnSpPr>
        <p:spPr>
          <a:xfrm flipH="1">
            <a:off x="6636540" y="1120846"/>
            <a:ext cx="447550" cy="1261894"/>
          </a:xfrm>
          <a:prstGeom prst="straightConnector1">
            <a:avLst/>
          </a:prstGeom>
          <a:ln w="47625">
            <a:solidFill>
              <a:srgbClr val="C00000"/>
            </a:solidFill>
            <a:round/>
            <a:tailEnd type="arrow" w="med" len="med"/>
          </a:ln>
          <a:effectLst>
            <a:outerShdw blurRad="50800" dist="38100" dir="5400000" algn="t" rotWithShape="0">
              <a:prstClr val="black">
                <a:alpha val="40000"/>
              </a:prstClr>
            </a:outerShdw>
          </a:effectLst>
        </p:spPr>
      </p:cxnSp>
      <p:sp>
        <p:nvSpPr>
          <p:cNvPr id="9" name="TextBox 56">
            <a:extLst>
              <a:ext uri="{FF2B5EF4-FFF2-40B4-BE49-F238E27FC236}">
                <a16:creationId xmlns:a16="http://schemas.microsoft.com/office/drawing/2014/main" id="{4865E9C7-597B-9208-9A0D-4D9F95ACD460}"/>
              </a:ext>
            </a:extLst>
          </p:cNvPr>
          <p:cNvSpPr/>
          <p:nvPr/>
        </p:nvSpPr>
        <p:spPr>
          <a:xfrm>
            <a:off x="566480" y="1589680"/>
            <a:ext cx="3093660" cy="52176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n-CA" sz="2800" b="1" u="sng" dirty="0">
                <a:solidFill>
                  <a:srgbClr val="C00000"/>
                </a:solidFill>
                <a:effectLst>
                  <a:outerShdw blurRad="38100" dist="38100" dir="2700000" algn="tl">
                    <a:srgbClr val="000000">
                      <a:alpha val="43137"/>
                    </a:srgbClr>
                  </a:outerShdw>
                </a:effectLst>
                <a:latin typeface="Aptos"/>
              </a:rPr>
              <a:t>B</a:t>
            </a:r>
            <a:r>
              <a:rPr lang="en-CA" sz="2800" b="1" u="sng" strike="noStrike" dirty="0">
                <a:solidFill>
                  <a:srgbClr val="C00000"/>
                </a:solidFill>
                <a:effectLst>
                  <a:outerShdw blurRad="38100" dist="38100" dir="2700000" algn="tl">
                    <a:srgbClr val="000000">
                      <a:alpha val="43137"/>
                    </a:srgbClr>
                  </a:outerShdw>
                </a:effectLst>
                <a:uFillTx/>
                <a:latin typeface="Aptos"/>
              </a:rPr>
              <a:t>ubble</a:t>
            </a:r>
            <a:endParaRPr lang="en-US" sz="2800" b="0" u="none" strike="noStrike" dirty="0">
              <a:solidFill>
                <a:srgbClr val="000000"/>
              </a:solidFill>
              <a:effectLst>
                <a:outerShdw blurRad="38100" dist="38100" dir="2700000" algn="tl">
                  <a:srgbClr val="000000">
                    <a:alpha val="43137"/>
                  </a:srgbClr>
                </a:outerShdw>
              </a:effectLst>
              <a:uFillTx/>
              <a:latin typeface="Arial"/>
            </a:endParaRPr>
          </a:p>
        </p:txBody>
      </p:sp>
      <p:cxnSp>
        <p:nvCxnSpPr>
          <p:cNvPr id="10" name="Straight Connector 37">
            <a:extLst>
              <a:ext uri="{FF2B5EF4-FFF2-40B4-BE49-F238E27FC236}">
                <a16:creationId xmlns:a16="http://schemas.microsoft.com/office/drawing/2014/main" id="{37C800B3-EBED-17C6-F482-B53D5F4BB4E8}"/>
              </a:ext>
            </a:extLst>
          </p:cNvPr>
          <p:cNvCxnSpPr>
            <a:cxnSpLocks/>
            <a:stCxn id="9" idx="2"/>
          </p:cNvCxnSpPr>
          <p:nvPr/>
        </p:nvCxnSpPr>
        <p:spPr>
          <a:xfrm>
            <a:off x="2113310" y="2111446"/>
            <a:ext cx="1863850" cy="698014"/>
          </a:xfrm>
          <a:prstGeom prst="straightConnector1">
            <a:avLst/>
          </a:prstGeom>
          <a:ln w="47625">
            <a:solidFill>
              <a:srgbClr val="C00000"/>
            </a:solidFill>
            <a:round/>
            <a:tailEnd type="arrow" w="med" len="med"/>
          </a:ln>
          <a:effectLst>
            <a:outerShdw blurRad="50800" dist="38100" dir="5400000" algn="t" rotWithShape="0">
              <a:prstClr val="black">
                <a:alpha val="40000"/>
              </a:prstClr>
            </a:outerShdw>
          </a:effectLst>
        </p:spPr>
      </p:cxnSp>
      <p:sp>
        <p:nvSpPr>
          <p:cNvPr id="13" name="PlaceHolder 1">
            <a:extLst>
              <a:ext uri="{FF2B5EF4-FFF2-40B4-BE49-F238E27FC236}">
                <a16:creationId xmlns:a16="http://schemas.microsoft.com/office/drawing/2014/main" id="{D1487A60-ABE2-C193-7C33-EA0A5F3C4BC4}"/>
              </a:ext>
            </a:extLst>
          </p:cNvPr>
          <p:cNvSpPr>
            <a:spLocks noGrp="1"/>
          </p:cNvSpPr>
          <p:nvPr>
            <p:ph type="title"/>
          </p:nvPr>
        </p:nvSpPr>
        <p:spPr>
          <a:xfrm>
            <a:off x="91080" y="127800"/>
            <a:ext cx="32516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EM Image</a:t>
            </a:r>
            <a:endParaRPr lang="en-US" sz="4400" b="0" u="none" strike="noStrike" dirty="0">
              <a:solidFill>
                <a:srgbClr val="000000"/>
              </a:solidFill>
              <a:effectLst/>
              <a:uFillTx/>
              <a:latin typeface="+mn-lt"/>
            </a:endParaRPr>
          </a:p>
        </p:txBody>
      </p:sp>
      <p:pic>
        <p:nvPicPr>
          <p:cNvPr id="14" name="Picture 77" descr="Logos | Branding | The University of Winnipeg">
            <a:extLst>
              <a:ext uri="{FF2B5EF4-FFF2-40B4-BE49-F238E27FC236}">
                <a16:creationId xmlns:a16="http://schemas.microsoft.com/office/drawing/2014/main" id="{73E92B70-9851-F560-CDA5-973B89DE7041}"/>
              </a:ext>
            </a:extLst>
          </p:cNvPr>
          <p:cNvPicPr/>
          <p:nvPr/>
        </p:nvPicPr>
        <p:blipFill>
          <a:blip r:embed="rId4"/>
          <a:stretch/>
        </p:blipFill>
        <p:spPr>
          <a:xfrm>
            <a:off x="91080" y="6452640"/>
            <a:ext cx="978120" cy="313920"/>
          </a:xfrm>
          <a:prstGeom prst="rect">
            <a:avLst/>
          </a:prstGeom>
          <a:noFill/>
          <a:ln w="0">
            <a:noFill/>
          </a:ln>
        </p:spPr>
      </p:pic>
      <p:cxnSp>
        <p:nvCxnSpPr>
          <p:cNvPr id="15" name="Straight Connector 33">
            <a:extLst>
              <a:ext uri="{FF2B5EF4-FFF2-40B4-BE49-F238E27FC236}">
                <a16:creationId xmlns:a16="http://schemas.microsoft.com/office/drawing/2014/main" id="{670547B4-6A2F-6EAA-E309-322EFD6AF699}"/>
              </a:ext>
            </a:extLst>
          </p:cNvPr>
          <p:cNvCxnSpPr/>
          <p:nvPr/>
        </p:nvCxnSpPr>
        <p:spPr>
          <a:xfrm>
            <a:off x="90720" y="6312240"/>
            <a:ext cx="2037960" cy="2880"/>
          </a:xfrm>
          <a:prstGeom prst="straightConnector1">
            <a:avLst/>
          </a:prstGeom>
          <a:ln w="95250">
            <a:solidFill>
              <a:srgbClr val="FFC000"/>
            </a:solidFill>
            <a:round/>
          </a:ln>
        </p:spPr>
      </p:cxnSp>
      <p:sp>
        <p:nvSpPr>
          <p:cNvPr id="16" name="TextBox 56">
            <a:extLst>
              <a:ext uri="{FF2B5EF4-FFF2-40B4-BE49-F238E27FC236}">
                <a16:creationId xmlns:a16="http://schemas.microsoft.com/office/drawing/2014/main" id="{70B061FF-7BA4-EB7D-CFE7-A0CD37774E85}"/>
              </a:ext>
            </a:extLst>
          </p:cNvPr>
          <p:cNvSpPr/>
          <p:nvPr/>
        </p:nvSpPr>
        <p:spPr>
          <a:xfrm>
            <a:off x="9100880" y="1742080"/>
            <a:ext cx="3093660" cy="952653"/>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n-CA" sz="2800" b="1" u="sng" dirty="0">
                <a:solidFill>
                  <a:srgbClr val="C00000"/>
                </a:solidFill>
                <a:effectLst>
                  <a:outerShdw blurRad="38100" dist="38100" dir="2700000" algn="tl">
                    <a:srgbClr val="000000">
                      <a:alpha val="43137"/>
                    </a:srgbClr>
                  </a:outerShdw>
                </a:effectLst>
                <a:latin typeface="Aptos"/>
              </a:rPr>
              <a:t>E</a:t>
            </a:r>
            <a:r>
              <a:rPr lang="en-CA" sz="2800" b="1" u="sng" strike="noStrike" dirty="0">
                <a:solidFill>
                  <a:srgbClr val="C00000"/>
                </a:solidFill>
                <a:effectLst>
                  <a:outerShdw blurRad="38100" dist="38100" dir="2700000" algn="tl">
                    <a:srgbClr val="000000">
                      <a:alpha val="43137"/>
                    </a:srgbClr>
                  </a:outerShdw>
                </a:effectLst>
                <a:uFillTx/>
                <a:latin typeface="Aptos"/>
              </a:rPr>
              <a:t>xtra-cellular matrix</a:t>
            </a:r>
            <a:endParaRPr lang="en-US" sz="2800" b="0" u="none" strike="noStrike" dirty="0">
              <a:solidFill>
                <a:srgbClr val="000000"/>
              </a:solidFill>
              <a:effectLst>
                <a:outerShdw blurRad="38100" dist="38100" dir="2700000" algn="tl">
                  <a:srgbClr val="000000">
                    <a:alpha val="43137"/>
                  </a:srgbClr>
                </a:outerShdw>
              </a:effectLst>
              <a:uFillTx/>
              <a:latin typeface="Arial"/>
            </a:endParaRPr>
          </a:p>
        </p:txBody>
      </p:sp>
      <p:cxnSp>
        <p:nvCxnSpPr>
          <p:cNvPr id="17" name="Straight Connector 37">
            <a:extLst>
              <a:ext uri="{FF2B5EF4-FFF2-40B4-BE49-F238E27FC236}">
                <a16:creationId xmlns:a16="http://schemas.microsoft.com/office/drawing/2014/main" id="{7E97913C-A804-BD1E-9B1A-73512649167C}"/>
              </a:ext>
            </a:extLst>
          </p:cNvPr>
          <p:cNvCxnSpPr>
            <a:cxnSpLocks/>
            <a:stCxn id="16" idx="2"/>
          </p:cNvCxnSpPr>
          <p:nvPr/>
        </p:nvCxnSpPr>
        <p:spPr>
          <a:xfrm flipH="1">
            <a:off x="8851360" y="2694733"/>
            <a:ext cx="1796350" cy="810967"/>
          </a:xfrm>
          <a:prstGeom prst="straightConnector1">
            <a:avLst/>
          </a:prstGeom>
          <a:ln w="47625">
            <a:solidFill>
              <a:srgbClr val="C00000"/>
            </a:solidFill>
            <a:round/>
            <a:tailEnd type="arrow" w="med" len="med"/>
          </a:ln>
          <a:effectLst>
            <a:outerShdw blurRad="50800" dist="38100" dir="5400000" algn="t" rotWithShape="0">
              <a:prstClr val="black">
                <a:alpha val="40000"/>
              </a:prstClr>
            </a:outerShdw>
          </a:effectLst>
        </p:spPr>
      </p:cxnSp>
    </p:spTree>
    <p:extLst>
      <p:ext uri="{BB962C8B-B14F-4D97-AF65-F5344CB8AC3E}">
        <p14:creationId xmlns:p14="http://schemas.microsoft.com/office/powerpoint/2010/main" val="215152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additive="repl">
                                        <p:cTn id="7" dur="500"/>
                                        <p:tgtEl>
                                          <p:spTgt spid="6"/>
                                        </p:tgtEl>
                                      </p:cBhvr>
                                    </p:animEffect>
                                  </p:childTnLst>
                                </p:cTn>
                              </p:par>
                              <p:par>
                                <p:cTn id="8" presetID="10" presetClass="entr"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additive="repl">
                                        <p:cTn id="10" dur="500"/>
                                        <p:tgtEl>
                                          <p:spTgt spid="5"/>
                                        </p:tgtEl>
                                      </p:cBhvr>
                                    </p:animEffect>
                                  </p:childTnLst>
                                </p:cTn>
                              </p:par>
                              <p:par>
                                <p:cTn id="11" presetID="10" presetClass="exit" fill="hold" nodeType="withEffect">
                                  <p:stCondLst>
                                    <p:cond delay="0"/>
                                  </p:stCondLst>
                                  <p:childTnLst>
                                    <p:animEffect transition="out" filter="fade">
                                      <p:cBhvr additive="repl">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par>
                                <p:cTn id="14" presetID="10" presetClass="exit" fill="hold" nodeType="withEffect">
                                  <p:stCondLst>
                                    <p:cond delay="0"/>
                                  </p:stCondLst>
                                  <p:childTnLst>
                                    <p:animEffect transition="out" filter="fade">
                                      <p:cBhvr additive="repl">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additive="repl">
                                        <p:cTn id="21" dur="500"/>
                                        <p:tgtEl>
                                          <p:spTgt spid="8"/>
                                        </p:tgtEl>
                                      </p:cBhvr>
                                    </p:animEffect>
                                  </p:childTnLst>
                                </p:cTn>
                              </p:par>
                              <p:par>
                                <p:cTn id="22" presetID="10" presetClass="entr"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additive="repl">
                                        <p:cTn id="24" dur="500"/>
                                        <p:tgtEl>
                                          <p:spTgt spid="7"/>
                                        </p:tgtEl>
                                      </p:cBhvr>
                                    </p:animEffect>
                                  </p:childTnLst>
                                </p:cTn>
                              </p:par>
                              <p:par>
                                <p:cTn id="25" presetID="10" presetClass="exit" fill="hold" nodeType="withEffect">
                                  <p:stCondLst>
                                    <p:cond delay="0"/>
                                  </p:stCondLst>
                                  <p:childTnLst>
                                    <p:animEffect transition="out" filter="fade">
                                      <p:cBhvr additive="repl">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par>
                                <p:cTn id="28" presetID="10" presetClass="exit" fill="hold" nodeType="withEffect">
                                  <p:stCondLst>
                                    <p:cond delay="0"/>
                                  </p:stCondLst>
                                  <p:childTnLst>
                                    <p:animEffect transition="out" filter="fade">
                                      <p:cBhvr additive="repl">
                                        <p:cTn id="29" dur="500"/>
                                        <p:tgtEl>
                                          <p:spTgt spid="7"/>
                                        </p:tgtEl>
                                      </p:cBhvr>
                                    </p:animEffect>
                                    <p:set>
                                      <p:cBhvr>
                                        <p:cTn id="30" dur="1" fill="hold">
                                          <p:stCondLst>
                                            <p:cond delay="499"/>
                                          </p:stCondLst>
                                        </p:cTn>
                                        <p:tgtEl>
                                          <p:spTgt spid="7"/>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ntr"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additive="repl">
                                        <p:cTn id="35" dur="500"/>
                                        <p:tgtEl>
                                          <p:spTgt spid="10"/>
                                        </p:tgtEl>
                                      </p:cBhvr>
                                    </p:animEffect>
                                  </p:childTnLst>
                                </p:cTn>
                              </p:par>
                              <p:par>
                                <p:cTn id="36" presetID="10" presetClass="entr"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additive="repl">
                                        <p:cTn id="38" dur="500"/>
                                        <p:tgtEl>
                                          <p:spTgt spid="9"/>
                                        </p:tgtEl>
                                      </p:cBhvr>
                                    </p:animEffect>
                                  </p:childTnLst>
                                </p:cTn>
                              </p:par>
                              <p:par>
                                <p:cTn id="39" presetID="10" presetClass="exit" fill="hold" nodeType="withEffect">
                                  <p:stCondLst>
                                    <p:cond delay="0"/>
                                  </p:stCondLst>
                                  <p:childTnLst>
                                    <p:animEffect transition="out" filter="fade">
                                      <p:cBhvr additive="repl">
                                        <p:cTn id="40" dur="500"/>
                                        <p:tgtEl>
                                          <p:spTgt spid="10"/>
                                        </p:tgtEl>
                                      </p:cBhvr>
                                    </p:animEffect>
                                    <p:set>
                                      <p:cBhvr>
                                        <p:cTn id="41" dur="1" fill="hold">
                                          <p:stCondLst>
                                            <p:cond delay="499"/>
                                          </p:stCondLst>
                                        </p:cTn>
                                        <p:tgtEl>
                                          <p:spTgt spid="10"/>
                                        </p:tgtEl>
                                        <p:attrNameLst>
                                          <p:attrName>style.visibility</p:attrName>
                                        </p:attrNameLst>
                                      </p:cBhvr>
                                      <p:to>
                                        <p:strVal val="hidden"/>
                                      </p:to>
                                    </p:set>
                                  </p:childTnLst>
                                </p:cTn>
                              </p:par>
                              <p:par>
                                <p:cTn id="42" presetID="10" presetClass="exit" fill="hold" nodeType="withEffect">
                                  <p:stCondLst>
                                    <p:cond delay="0"/>
                                  </p:stCondLst>
                                  <p:childTnLst>
                                    <p:animEffect transition="out" filter="fade">
                                      <p:cBhvr additive="repl">
                                        <p:cTn id="43" dur="500"/>
                                        <p:tgtEl>
                                          <p:spTgt spid="9"/>
                                        </p:tgtEl>
                                      </p:cBhvr>
                                    </p:animEffect>
                                    <p:set>
                                      <p:cBhvr>
                                        <p:cTn id="44" dur="1" fill="hold">
                                          <p:stCondLst>
                                            <p:cond delay="499"/>
                                          </p:stCondLst>
                                        </p:cTn>
                                        <p:tgtEl>
                                          <p:spTgt spid="9"/>
                                        </p:tgtEl>
                                        <p:attrNameLst>
                                          <p:attrName>style.visibility</p:attrName>
                                        </p:attrNameLst>
                                      </p:cBhvr>
                                      <p:to>
                                        <p:strVal val="hidden"/>
                                      </p:to>
                                    </p:set>
                                  </p:childTnLst>
                                </p:cTn>
                              </p:par>
                              <p:par>
                                <p:cTn id="45" presetID="10" presetClass="entr"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additive="repl">
                                        <p:cTn id="47" dur="500"/>
                                        <p:tgtEl>
                                          <p:spTgt spid="16"/>
                                        </p:tgtEl>
                                      </p:cBhvr>
                                    </p:animEffect>
                                  </p:childTnLst>
                                </p:cTn>
                              </p:par>
                              <p:par>
                                <p:cTn id="48" presetID="10" presetClass="exit" fill="hold" nodeType="withEffect">
                                  <p:stCondLst>
                                    <p:cond delay="0"/>
                                  </p:stCondLst>
                                  <p:childTnLst>
                                    <p:animEffect transition="out" filter="fade">
                                      <p:cBhvr additive="repl">
                                        <p:cTn id="49" dur="500"/>
                                        <p:tgtEl>
                                          <p:spTgt spid="16"/>
                                        </p:tgtEl>
                                      </p:cBhvr>
                                    </p:animEffect>
                                    <p:set>
                                      <p:cBhvr>
                                        <p:cTn id="50" dur="1" fill="hold">
                                          <p:stCondLst>
                                            <p:cond delay="499"/>
                                          </p:stCondLst>
                                        </p:cTn>
                                        <p:tgtEl>
                                          <p:spTgt spid="1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0" presetClass="entr"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additive="repl">
                                        <p:cTn id="55" dur="500"/>
                                        <p:tgtEl>
                                          <p:spTgt spid="17"/>
                                        </p:tgtEl>
                                      </p:cBhvr>
                                    </p:animEffect>
                                  </p:childTnLst>
                                </p:cTn>
                              </p:par>
                              <p:par>
                                <p:cTn id="56" presetID="10" presetClass="exit" fill="hold" nodeType="withEffect">
                                  <p:stCondLst>
                                    <p:cond delay="0"/>
                                  </p:stCondLst>
                                  <p:childTnLst>
                                    <p:animEffect transition="out" filter="fade">
                                      <p:cBhvr additive="repl">
                                        <p:cTn id="57" dur="500"/>
                                        <p:tgtEl>
                                          <p:spTgt spid="17"/>
                                        </p:tgtEl>
                                      </p:cBhvr>
                                    </p:animEffect>
                                    <p:set>
                                      <p:cBhvr>
                                        <p:cTn id="58"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213" name="Picture 71" descr="A yellow and black pattern&#10;&#10;AI-generated content may be incorrect."/>
          <p:cNvSpPr/>
          <p:nvPr/>
        </p:nvSpPr>
        <p:spPr>
          <a:xfrm>
            <a:off x="2743560" y="2358000"/>
            <a:ext cx="6577920" cy="3706920"/>
          </a:xfrm>
          <a:prstGeom prst="roundRect">
            <a:avLst>
              <a:gd name="adj" fmla="val 4167"/>
            </a:avLst>
          </a:prstGeom>
          <a:blipFill rotWithShape="0">
            <a:blip r:embed="rId3"/>
            <a:srcRect/>
            <a:stretch/>
          </a:blipFill>
          <a:ln w="76200" cap="sq">
            <a:solidFill>
              <a:srgbClr val="292929"/>
            </a:solidFill>
            <a:miter/>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214" name="Picture 72" descr="A purple and grey background&#10;&#10;AI-generated content may be incorrect."/>
          <p:cNvSpPr/>
          <p:nvPr/>
        </p:nvSpPr>
        <p:spPr>
          <a:xfrm>
            <a:off x="2733120" y="2364120"/>
            <a:ext cx="6577920" cy="3714840"/>
          </a:xfrm>
          <a:prstGeom prst="roundRect">
            <a:avLst>
              <a:gd name="adj" fmla="val 4167"/>
            </a:avLst>
          </a:prstGeom>
          <a:blipFill rotWithShape="0">
            <a:blip r:embed="rId4"/>
            <a:srcRect/>
            <a:stretch/>
          </a:blipFill>
          <a:ln w="76200" cap="sq">
            <a:solidFill>
              <a:srgbClr val="292929"/>
            </a:solidFill>
            <a:miter/>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215" name="Picture 73" descr="A close-up of a microscope&#10;&#10;AI-generated content may be incorrect."/>
          <p:cNvSpPr/>
          <p:nvPr/>
        </p:nvSpPr>
        <p:spPr>
          <a:xfrm>
            <a:off x="2720520" y="2336760"/>
            <a:ext cx="6601320" cy="3732120"/>
          </a:xfrm>
          <a:prstGeom prst="roundRect">
            <a:avLst>
              <a:gd name="adj" fmla="val 4167"/>
            </a:avLst>
          </a:prstGeom>
          <a:blipFill rotWithShape="0">
            <a:blip r:embed="rId5"/>
            <a:srcRect/>
            <a:stretch/>
          </a:blipFill>
          <a:ln w="76200" cap="sq">
            <a:solidFill>
              <a:srgbClr val="292929"/>
            </a:solidFill>
            <a:miter/>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216" name="Picture 74" descr="A yellow and purple circle pattern&#10;&#10;AI-generated content may be incorrect."/>
          <p:cNvSpPr/>
          <p:nvPr/>
        </p:nvSpPr>
        <p:spPr>
          <a:xfrm>
            <a:off x="2703240" y="2356560"/>
            <a:ext cx="6601320" cy="3719880"/>
          </a:xfrm>
          <a:prstGeom prst="roundRect">
            <a:avLst>
              <a:gd name="adj" fmla="val 4167"/>
            </a:avLst>
          </a:prstGeom>
          <a:blipFill rotWithShape="0">
            <a:blip r:embed="rId6"/>
            <a:srcRect/>
            <a:stretch/>
          </a:blipFill>
          <a:ln w="76200" cap="sq">
            <a:solidFill>
              <a:srgbClr val="292929"/>
            </a:solidFill>
            <a:miter/>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217" name="Picture 76" descr="A colorful pattern with purple and yellow circles&#10;&#10;AI-generated content may be incorrect."/>
          <p:cNvSpPr/>
          <p:nvPr/>
        </p:nvSpPr>
        <p:spPr>
          <a:xfrm>
            <a:off x="2684880" y="2334600"/>
            <a:ext cx="6629040" cy="3751560"/>
          </a:xfrm>
          <a:prstGeom prst="roundRect">
            <a:avLst>
              <a:gd name="adj" fmla="val 4167"/>
            </a:avLst>
          </a:prstGeom>
          <a:blipFill rotWithShape="0">
            <a:blip r:embed="rId7"/>
            <a:srcRect/>
            <a:stretch/>
          </a:blipFill>
          <a:ln w="76200" cap="sq">
            <a:solidFill>
              <a:srgbClr val="292929"/>
            </a:solidFill>
            <a:miter/>
          </a:ln>
          <a:effectLst>
            <a:outerShdw blurRad="50760" dist="50760" dir="5400000" algn="ctr" rotWithShape="0">
              <a:srgbClr val="000000"/>
            </a:outerShdw>
            <a:reflection stA="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218"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Manual Segmentations</a:t>
            </a:r>
            <a:endParaRPr lang="en-US" sz="4400" b="0" u="none" strike="noStrike" dirty="0">
              <a:solidFill>
                <a:srgbClr val="000000"/>
              </a:solidFill>
              <a:effectLst/>
              <a:uFillTx/>
              <a:latin typeface="+mn-lt"/>
            </a:endParaRPr>
          </a:p>
        </p:txBody>
      </p:sp>
      <p:pic>
        <p:nvPicPr>
          <p:cNvPr id="219" name="Picture 77" descr="Logos | Branding | The University of Winnipeg"/>
          <p:cNvPicPr/>
          <p:nvPr/>
        </p:nvPicPr>
        <p:blipFill>
          <a:blip r:embed="rId8"/>
          <a:stretch/>
        </p:blipFill>
        <p:spPr>
          <a:xfrm>
            <a:off x="91080" y="6452640"/>
            <a:ext cx="978120" cy="313920"/>
          </a:xfrm>
          <a:prstGeom prst="rect">
            <a:avLst/>
          </a:prstGeom>
          <a:noFill/>
          <a:ln w="0">
            <a:noFill/>
          </a:ln>
        </p:spPr>
      </p:pic>
      <p:cxnSp>
        <p:nvCxnSpPr>
          <p:cNvPr id="220" name="Straight Connector 33"/>
          <p:cNvCxnSpPr/>
          <p:nvPr/>
        </p:nvCxnSpPr>
        <p:spPr>
          <a:xfrm>
            <a:off x="90720" y="6312240"/>
            <a:ext cx="2037960" cy="2880"/>
          </a:xfrm>
          <a:prstGeom prst="straightConnector1">
            <a:avLst/>
          </a:prstGeom>
          <a:ln w="95250">
            <a:solidFill>
              <a:srgbClr val="FFC000"/>
            </a:solidFill>
            <a:round/>
          </a:ln>
        </p:spPr>
      </p:cxnSp>
      <p:sp>
        <p:nvSpPr>
          <p:cNvPr id="222" name="PlaceHolder 2"/>
          <p:cNvSpPr>
            <a:spLocks noGrp="1"/>
          </p:cNvSpPr>
          <p:nvPr>
            <p:ph/>
          </p:nvPr>
        </p:nvSpPr>
        <p:spPr>
          <a:xfrm>
            <a:off x="91080" y="931080"/>
            <a:ext cx="4022280" cy="1642320"/>
          </a:xfrm>
          <a:prstGeom prst="rect">
            <a:avLst/>
          </a:prstGeom>
          <a:noFill/>
          <a:ln w="0">
            <a:noFill/>
          </a:ln>
        </p:spPr>
        <p:txBody>
          <a:bodyPr lIns="91440" tIns="45720" rIns="91440" bIns="45720" anchor="t">
            <a:normAutofit/>
          </a:bodyPr>
          <a:lstStyle/>
          <a:p>
            <a:pPr marL="457200" indent="-457200" defTabSz="914400">
              <a:lnSpc>
                <a:spcPct val="100000"/>
              </a:lnSpc>
              <a:buClr>
                <a:srgbClr val="C00000"/>
              </a:buClr>
              <a:buFont typeface="Aptos"/>
              <a:buChar char="◦"/>
            </a:pPr>
            <a:r>
              <a:rPr lang="en-US" sz="2800" b="0" u="none" strike="noStrike" dirty="0">
                <a:solidFill>
                  <a:srgbClr val="FFFF00"/>
                </a:solidFill>
                <a:effectLst/>
                <a:uFillTx/>
                <a:latin typeface="+mn-lt"/>
              </a:rPr>
              <a:t>  Intra-axonal space</a:t>
            </a:r>
            <a:endParaRPr lang="en-US" sz="2800" b="0" u="none" strike="noStrike" dirty="0">
              <a:solidFill>
                <a:srgbClr val="000000"/>
              </a:solidFill>
              <a:effectLst/>
              <a:uFillTx/>
              <a:latin typeface="+mn-lt"/>
            </a:endParaRPr>
          </a:p>
          <a:p>
            <a:pPr marL="457200" indent="-457200" defTabSz="914400">
              <a:lnSpc>
                <a:spcPct val="100000"/>
              </a:lnSpc>
              <a:buClr>
                <a:srgbClr val="C00000"/>
              </a:buClr>
              <a:buFont typeface="Aptos"/>
              <a:buChar char="◦"/>
            </a:pPr>
            <a:r>
              <a:rPr lang="en-US" sz="2800" b="0" u="none" strike="noStrike" dirty="0">
                <a:solidFill>
                  <a:schemeClr val="accent5"/>
                </a:solidFill>
                <a:effectLst/>
                <a:uFillTx/>
                <a:latin typeface="+mn-lt"/>
              </a:rPr>
              <a:t>  Myelin sheath</a:t>
            </a:r>
            <a:endParaRPr lang="en-US" sz="2800" b="0" u="none" strike="noStrike" dirty="0">
              <a:solidFill>
                <a:srgbClr val="000000"/>
              </a:solidFill>
              <a:effectLst/>
              <a:uFillTx/>
              <a:latin typeface="+mn-lt"/>
            </a:endParaRPr>
          </a:p>
          <a:p>
            <a:pPr marL="457200" indent="-457200" defTabSz="914400">
              <a:lnSpc>
                <a:spcPct val="100000"/>
              </a:lnSpc>
              <a:buClr>
                <a:srgbClr val="C00000"/>
              </a:buClr>
              <a:buFont typeface="Aptos"/>
              <a:buChar char="◦"/>
            </a:pPr>
            <a:r>
              <a:rPr lang="en-US" sz="2800" b="0" u="none" strike="noStrike" dirty="0">
                <a:solidFill>
                  <a:srgbClr val="C00000"/>
                </a:solidFill>
                <a:effectLst/>
                <a:uFillTx/>
                <a:latin typeface="+mn-lt"/>
              </a:rPr>
              <a:t>  Other cells</a:t>
            </a:r>
            <a:endParaRPr lang="en-US" sz="2800" b="0" u="none" strike="noStrike" dirty="0">
              <a:solidFill>
                <a:srgbClr val="000000"/>
              </a:solidFill>
              <a:effectLst/>
              <a:uFillTx/>
              <a:latin typeface="+mn-lt"/>
            </a:endParaRPr>
          </a:p>
        </p:txBody>
      </p:sp>
      <p:sp>
        <p:nvSpPr>
          <p:cNvPr id="223" name="TextBox 69"/>
          <p:cNvSpPr/>
          <p:nvPr/>
        </p:nvSpPr>
        <p:spPr>
          <a:xfrm>
            <a:off x="5151600" y="6541920"/>
            <a:ext cx="1579576" cy="24476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CA" sz="1000" b="0" u="none" strike="noStrike">
                <a:solidFill>
                  <a:schemeClr val="dk1"/>
                </a:solidFill>
                <a:effectLst/>
                <a:uFillTx/>
              </a:rPr>
              <a:t>Courtesy of Daniel Girard</a:t>
            </a:r>
            <a:endParaRPr lang="en-US" sz="1000" b="0" u="none" strike="noStrike">
              <a:solidFill>
                <a:srgbClr val="000000"/>
              </a:solidFill>
              <a:effectLst/>
              <a:uFillTx/>
            </a:endParaRPr>
          </a:p>
        </p:txBody>
      </p:sp>
      <p:sp>
        <p:nvSpPr>
          <p:cNvPr id="2" name="Slide Number Placeholder 29">
            <a:extLst>
              <a:ext uri="{FF2B5EF4-FFF2-40B4-BE49-F238E27FC236}">
                <a16:creationId xmlns:a16="http://schemas.microsoft.com/office/drawing/2014/main" id="{4DDD2B5A-1B6B-2437-671B-30C0797F48E5}"/>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2</a:t>
            </a:r>
            <a:r>
              <a:rPr lang="en-CA" sz="1500" b="1" dirty="0">
                <a:solidFill>
                  <a:srgbClr val="C00000"/>
                </a:solidFill>
              </a:rPr>
              <a:t>2</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213"/>
                                        </p:tgtEl>
                                        <p:attrNameLst>
                                          <p:attrName>style.visibility</p:attrName>
                                        </p:attrNameLst>
                                      </p:cBhvr>
                                      <p:to>
                                        <p:strVal val="visible"/>
                                      </p:to>
                                    </p:set>
                                    <p:animEffect transition="in" filter="fade">
                                      <p:cBhvr additive="repl">
                                        <p:cTn id="7" dur="500"/>
                                        <p:tgtEl>
                                          <p:spTgt spid="2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214"/>
                                        </p:tgtEl>
                                        <p:attrNameLst>
                                          <p:attrName>style.visibility</p:attrName>
                                        </p:attrNameLst>
                                      </p:cBhvr>
                                      <p:to>
                                        <p:strVal val="visible"/>
                                      </p:to>
                                    </p:set>
                                    <p:animEffect transition="in" filter="fade">
                                      <p:cBhvr additive="repl">
                                        <p:cTn id="12" dur="500"/>
                                        <p:tgtEl>
                                          <p:spTgt spid="2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p:cTn id="16" dur="1" fill="hold">
                                          <p:stCondLst>
                                            <p:cond delay="0"/>
                                          </p:stCondLst>
                                        </p:cTn>
                                        <p:tgtEl>
                                          <p:spTgt spid="215"/>
                                        </p:tgtEl>
                                        <p:attrNameLst>
                                          <p:attrName>style.visibility</p:attrName>
                                        </p:attrNameLst>
                                      </p:cBhvr>
                                      <p:to>
                                        <p:strVal val="visible"/>
                                      </p:to>
                                    </p:set>
                                    <p:animEffect transition="in" filter="fade">
                                      <p:cBhvr additive="repl">
                                        <p:cTn id="17" dur="500"/>
                                        <p:tgtEl>
                                          <p:spTgt spid="215"/>
                                        </p:tgtEl>
                                      </p:cBhvr>
                                    </p:animEffect>
                                  </p:childTnLst>
                                </p:cTn>
                              </p:par>
                              <p:par>
                                <p:cTn id="18" presetID="10" presetClass="entr" fill="hold" nodeType="withEffect">
                                  <p:stCondLst>
                                    <p:cond delay="0"/>
                                  </p:stCondLst>
                                  <p:childTnLst>
                                    <p:set>
                                      <p:cBhvr>
                                        <p:cTn id="19" dur="1" fill="hold">
                                          <p:stCondLst>
                                            <p:cond delay="0"/>
                                          </p:stCondLst>
                                        </p:cTn>
                                        <p:tgtEl>
                                          <p:spTgt spid="216"/>
                                        </p:tgtEl>
                                        <p:attrNameLst>
                                          <p:attrName>style.visibility</p:attrName>
                                        </p:attrNameLst>
                                      </p:cBhvr>
                                      <p:to>
                                        <p:strVal val="visible"/>
                                      </p:to>
                                    </p:set>
                                    <p:animEffect transition="in" filter="fade">
                                      <p:cBhvr additive="repl">
                                        <p:cTn id="20" dur="500"/>
                                        <p:tgtEl>
                                          <p:spTgt spid="21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nodeType="clickEffect">
                                  <p:stCondLst>
                                    <p:cond delay="0"/>
                                  </p:stCondLst>
                                  <p:childTnLst>
                                    <p:set>
                                      <p:cBhvr>
                                        <p:cTn id="24" dur="1" fill="hold">
                                          <p:stCondLst>
                                            <p:cond delay="0"/>
                                          </p:stCondLst>
                                        </p:cTn>
                                        <p:tgtEl>
                                          <p:spTgt spid="217"/>
                                        </p:tgtEl>
                                        <p:attrNameLst>
                                          <p:attrName>style.visibility</p:attrName>
                                        </p:attrNameLst>
                                      </p:cBhvr>
                                      <p:to>
                                        <p:strVal val="visible"/>
                                      </p:to>
                                    </p:set>
                                    <p:animEffect transition="in" filter="fade">
                                      <p:cBhvr additive="repl">
                                        <p:cTn id="25" dur="50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397" name="Picture 50" descr="A yellow and black pattern&#10;&#10;AI-generated content may be incorrect."/>
          <p:cNvSpPr/>
          <p:nvPr/>
        </p:nvSpPr>
        <p:spPr>
          <a:xfrm>
            <a:off x="2544120" y="3686400"/>
            <a:ext cx="4401000" cy="2565000"/>
          </a:xfrm>
          <a:prstGeom prst="roundRect">
            <a:avLst>
              <a:gd name="adj" fmla="val 4167"/>
            </a:avLst>
          </a:prstGeom>
          <a:blipFill rotWithShape="0">
            <a:blip r:embed="rId3"/>
            <a:srcRect/>
            <a:stretch/>
          </a:blipFill>
          <a:ln w="76200" cap="sq">
            <a:solidFill>
              <a:srgbClr val="292929"/>
            </a:solidFill>
            <a:miter/>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grpSp>
        <p:nvGrpSpPr>
          <p:cNvPr id="398" name="Group 11"/>
          <p:cNvGrpSpPr/>
          <p:nvPr/>
        </p:nvGrpSpPr>
        <p:grpSpPr>
          <a:xfrm>
            <a:off x="457200" y="1778400"/>
            <a:ext cx="3426480" cy="1392251"/>
            <a:chOff x="457200" y="1778400"/>
            <a:chExt cx="3426480" cy="1392251"/>
          </a:xfrm>
        </p:grpSpPr>
        <p:grpSp>
          <p:nvGrpSpPr>
            <p:cNvPr id="399" name="Group 10"/>
            <p:cNvGrpSpPr/>
            <p:nvPr/>
          </p:nvGrpSpPr>
          <p:grpSpPr>
            <a:xfrm>
              <a:off x="457200" y="1778400"/>
              <a:ext cx="3426480" cy="1392251"/>
              <a:chOff x="457200" y="1778400"/>
              <a:chExt cx="3426480" cy="1392251"/>
            </a:xfrm>
          </p:grpSpPr>
          <p:sp>
            <p:nvSpPr>
              <p:cNvPr id="400" name="TextBox 13"/>
              <p:cNvSpPr/>
              <p:nvPr/>
            </p:nvSpPr>
            <p:spPr>
              <a:xfrm>
                <a:off x="457200" y="2358000"/>
                <a:ext cx="61812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FFFF00"/>
                    </a:solidFill>
                    <a:effectLst/>
                    <a:uFillTx/>
                  </a:rPr>
                  <a:t>f</a:t>
                </a:r>
                <a:r>
                  <a:rPr lang="en-US" sz="2400" b="0" i="1" u="none" strike="noStrike" baseline="-25000">
                    <a:solidFill>
                      <a:srgbClr val="FFFF00"/>
                    </a:solidFill>
                    <a:effectLst/>
                    <a:uFillTx/>
                  </a:rPr>
                  <a:t>ax</a:t>
                </a:r>
                <a:endParaRPr lang="en-US" sz="2400" b="0" u="none" strike="noStrike">
                  <a:solidFill>
                    <a:srgbClr val="000000"/>
                  </a:solidFill>
                  <a:effectLst/>
                  <a:uFillTx/>
                </a:endParaRPr>
              </a:p>
            </p:txBody>
          </p:sp>
          <p:sp>
            <p:nvSpPr>
              <p:cNvPr id="401" name="TextBox 14"/>
              <p:cNvSpPr/>
              <p:nvPr/>
            </p:nvSpPr>
            <p:spPr>
              <a:xfrm>
                <a:off x="1862640" y="2710440"/>
                <a:ext cx="163944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u="none" strike="noStrike">
                    <a:solidFill>
                      <a:schemeClr val="dk1"/>
                    </a:solidFill>
                    <a:effectLst/>
                    <a:uFillTx/>
                  </a:rPr>
                  <a:t>Total Area</a:t>
                </a:r>
                <a:endParaRPr lang="en-US" sz="2400" b="0" u="none" strike="noStrike">
                  <a:solidFill>
                    <a:srgbClr val="000000"/>
                  </a:solidFill>
                  <a:effectLst/>
                  <a:uFillTx/>
                </a:endParaRPr>
              </a:p>
            </p:txBody>
          </p:sp>
          <p:sp>
            <p:nvSpPr>
              <p:cNvPr id="402" name="TextBox 15"/>
              <p:cNvSpPr/>
              <p:nvPr/>
            </p:nvSpPr>
            <p:spPr>
              <a:xfrm>
                <a:off x="1532520" y="1778400"/>
                <a:ext cx="2351160" cy="829543"/>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n-US" sz="2400" b="0" u="none" strike="noStrike" dirty="0">
                    <a:solidFill>
                      <a:srgbClr val="FFFF00"/>
                    </a:solidFill>
                    <a:effectLst/>
                    <a:uFillTx/>
                  </a:rPr>
                  <a:t>Intra-Axonal Area</a:t>
                </a:r>
                <a:endParaRPr lang="en-US" sz="2400" b="0" u="none" strike="noStrike" dirty="0">
                  <a:solidFill>
                    <a:srgbClr val="000000"/>
                  </a:solidFill>
                  <a:effectLst/>
                  <a:uFillTx/>
                </a:endParaRPr>
              </a:p>
            </p:txBody>
          </p:sp>
          <p:sp>
            <p:nvSpPr>
              <p:cNvPr id="403" name="Equals 25"/>
              <p:cNvSpPr/>
              <p:nvPr/>
            </p:nvSpPr>
            <p:spPr>
              <a:xfrm>
                <a:off x="1030320" y="2404080"/>
                <a:ext cx="595080" cy="366480"/>
              </a:xfrm>
              <a:prstGeom prst="mathEqual">
                <a:avLst>
                  <a:gd name="adj1" fmla="val 23520"/>
                  <a:gd name="adj2" fmla="val 1176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endParaRPr lang="en-CA" sz="1800" b="0" u="none" strike="noStrike">
                  <a:solidFill>
                    <a:schemeClr val="dk1"/>
                  </a:solidFill>
                  <a:effectLst/>
                  <a:uFillTx/>
                </a:endParaRPr>
              </a:p>
            </p:txBody>
          </p:sp>
        </p:grpSp>
        <p:sp>
          <p:nvSpPr>
            <p:cNvPr id="404" name="Minus Sign 29"/>
            <p:cNvSpPr/>
            <p:nvPr/>
          </p:nvSpPr>
          <p:spPr>
            <a:xfrm>
              <a:off x="1438560" y="2491200"/>
              <a:ext cx="2342160" cy="233280"/>
            </a:xfrm>
            <a:prstGeom prst="mathMinus">
              <a:avLst>
                <a:gd name="adj1" fmla="val 2352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10800" rIns="90000" bIns="10800" anchor="ctr">
              <a:noAutofit/>
            </a:bodyPr>
            <a:lstStyle/>
            <a:p>
              <a:pPr defTabSz="914400">
                <a:lnSpc>
                  <a:spcPct val="100000"/>
                </a:lnSpc>
              </a:pPr>
              <a:endParaRPr lang="en-CA" sz="1800" b="0" u="none" strike="noStrike">
                <a:solidFill>
                  <a:schemeClr val="lt1"/>
                </a:solidFill>
                <a:effectLst/>
                <a:uFillTx/>
              </a:endParaRPr>
            </a:p>
          </p:txBody>
        </p:sp>
      </p:grpSp>
      <p:grpSp>
        <p:nvGrpSpPr>
          <p:cNvPr id="405" name="Group 12"/>
          <p:cNvGrpSpPr/>
          <p:nvPr/>
        </p:nvGrpSpPr>
        <p:grpSpPr>
          <a:xfrm>
            <a:off x="4343400" y="1771920"/>
            <a:ext cx="2767320" cy="1404491"/>
            <a:chOff x="4343400" y="1771920"/>
            <a:chExt cx="2767320" cy="1404491"/>
          </a:xfrm>
        </p:grpSpPr>
        <p:sp>
          <p:nvSpPr>
            <p:cNvPr id="406" name="TextBox 16"/>
            <p:cNvSpPr/>
            <p:nvPr/>
          </p:nvSpPr>
          <p:spPr>
            <a:xfrm>
              <a:off x="4343400" y="2351880"/>
              <a:ext cx="61632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9D3A9D"/>
                  </a:solidFill>
                  <a:effectLst/>
                  <a:uFillTx/>
                </a:rPr>
                <a:t>f</a:t>
              </a:r>
              <a:r>
                <a:rPr lang="en-US" sz="2400" b="0" i="1" u="none" strike="noStrike" baseline="-25000">
                  <a:solidFill>
                    <a:srgbClr val="9D3A9D"/>
                  </a:solidFill>
                  <a:effectLst/>
                  <a:uFillTx/>
                </a:rPr>
                <a:t>m</a:t>
              </a:r>
              <a:endParaRPr lang="en-US" sz="2400" b="0" u="none" strike="noStrike">
                <a:solidFill>
                  <a:srgbClr val="000000"/>
                </a:solidFill>
                <a:effectLst/>
                <a:uFillTx/>
              </a:endParaRPr>
            </a:p>
          </p:txBody>
        </p:sp>
        <p:sp>
          <p:nvSpPr>
            <p:cNvPr id="407" name="TextBox 17"/>
            <p:cNvSpPr/>
            <p:nvPr/>
          </p:nvSpPr>
          <p:spPr>
            <a:xfrm>
              <a:off x="5542560" y="1771920"/>
              <a:ext cx="1236240" cy="82954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2400" b="0" u="none" strike="noStrike">
                  <a:solidFill>
                    <a:schemeClr val="accent5"/>
                  </a:solidFill>
                  <a:effectLst/>
                  <a:uFillTx/>
                </a:rPr>
                <a:t>Myelin Area</a:t>
              </a:r>
              <a:endParaRPr lang="en-US" sz="2400" b="0" u="none" strike="noStrike">
                <a:solidFill>
                  <a:srgbClr val="000000"/>
                </a:solidFill>
                <a:effectLst/>
                <a:uFillTx/>
              </a:endParaRPr>
            </a:p>
          </p:txBody>
        </p:sp>
        <p:sp>
          <p:nvSpPr>
            <p:cNvPr id="408" name="TextBox 23"/>
            <p:cNvSpPr/>
            <p:nvPr/>
          </p:nvSpPr>
          <p:spPr>
            <a:xfrm>
              <a:off x="5355000" y="2716200"/>
              <a:ext cx="175572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u="none" strike="noStrike">
                  <a:solidFill>
                    <a:schemeClr val="dk1"/>
                  </a:solidFill>
                  <a:effectLst/>
                  <a:uFillTx/>
                </a:rPr>
                <a:t>Total Area</a:t>
              </a:r>
              <a:endParaRPr lang="en-US" sz="2400" b="0" u="none" strike="noStrike">
                <a:solidFill>
                  <a:srgbClr val="000000"/>
                </a:solidFill>
                <a:effectLst/>
                <a:uFillTx/>
              </a:endParaRPr>
            </a:p>
          </p:txBody>
        </p:sp>
        <p:sp>
          <p:nvSpPr>
            <p:cNvPr id="409" name="Equals 26"/>
            <p:cNvSpPr/>
            <p:nvPr/>
          </p:nvSpPr>
          <p:spPr>
            <a:xfrm>
              <a:off x="4778640" y="2346840"/>
              <a:ext cx="616320" cy="366480"/>
            </a:xfrm>
            <a:prstGeom prst="mathEqual">
              <a:avLst>
                <a:gd name="adj1" fmla="val 23520"/>
                <a:gd name="adj2" fmla="val 1176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endParaRPr lang="en-CA" sz="1800" b="0" u="none" strike="noStrike">
                <a:solidFill>
                  <a:schemeClr val="dk1"/>
                </a:solidFill>
                <a:effectLst/>
                <a:uFillTx/>
              </a:endParaRPr>
            </a:p>
          </p:txBody>
        </p:sp>
        <p:sp>
          <p:nvSpPr>
            <p:cNvPr id="410" name="Minus Sign 30"/>
            <p:cNvSpPr/>
            <p:nvPr/>
          </p:nvSpPr>
          <p:spPr>
            <a:xfrm>
              <a:off x="5282280" y="2464560"/>
              <a:ext cx="1758600" cy="233280"/>
            </a:xfrm>
            <a:prstGeom prst="mathMinus">
              <a:avLst>
                <a:gd name="adj1" fmla="val 2352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10800" rIns="90000" bIns="10800" anchor="ctr">
              <a:noAutofit/>
            </a:bodyPr>
            <a:lstStyle/>
            <a:p>
              <a:pPr defTabSz="914400">
                <a:lnSpc>
                  <a:spcPct val="100000"/>
                </a:lnSpc>
              </a:pPr>
              <a:endParaRPr lang="en-CA" sz="1800" b="0" u="none" strike="noStrike">
                <a:solidFill>
                  <a:schemeClr val="lt1"/>
                </a:solidFill>
                <a:effectLst/>
                <a:uFillTx/>
              </a:endParaRPr>
            </a:p>
          </p:txBody>
        </p:sp>
      </p:grpSp>
      <p:grpSp>
        <p:nvGrpSpPr>
          <p:cNvPr id="411" name="Group 7"/>
          <p:cNvGrpSpPr/>
          <p:nvPr/>
        </p:nvGrpSpPr>
        <p:grpSpPr>
          <a:xfrm>
            <a:off x="8170920" y="1768320"/>
            <a:ext cx="3027960" cy="1402331"/>
            <a:chOff x="8170920" y="1768320"/>
            <a:chExt cx="3027960" cy="1402331"/>
          </a:xfrm>
        </p:grpSpPr>
        <p:sp>
          <p:nvSpPr>
            <p:cNvPr id="412" name="TextBox 19"/>
            <p:cNvSpPr/>
            <p:nvPr/>
          </p:nvSpPr>
          <p:spPr>
            <a:xfrm>
              <a:off x="9302400" y="1768320"/>
              <a:ext cx="1703160" cy="82954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2400" b="0" u="none" strike="noStrike">
                  <a:solidFill>
                    <a:srgbClr val="FF0000"/>
                  </a:solidFill>
                  <a:effectLst/>
                  <a:uFillTx/>
                </a:rPr>
                <a:t>Other Cell Area</a:t>
              </a:r>
              <a:endParaRPr lang="en-US" sz="2400" b="0" u="none" strike="noStrike">
                <a:solidFill>
                  <a:srgbClr val="000000"/>
                </a:solidFill>
                <a:effectLst/>
                <a:uFillTx/>
              </a:endParaRPr>
            </a:p>
          </p:txBody>
        </p:sp>
        <p:grpSp>
          <p:nvGrpSpPr>
            <p:cNvPr id="413" name="Group 4"/>
            <p:cNvGrpSpPr/>
            <p:nvPr/>
          </p:nvGrpSpPr>
          <p:grpSpPr>
            <a:xfrm>
              <a:off x="8170920" y="2354760"/>
              <a:ext cx="3027960" cy="815891"/>
              <a:chOff x="8170920" y="2354760"/>
              <a:chExt cx="3027960" cy="815891"/>
            </a:xfrm>
          </p:grpSpPr>
          <p:sp>
            <p:nvSpPr>
              <p:cNvPr id="414" name="TextBox 18"/>
              <p:cNvSpPr/>
              <p:nvPr/>
            </p:nvSpPr>
            <p:spPr>
              <a:xfrm>
                <a:off x="8170920" y="2354760"/>
                <a:ext cx="47412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FF0000"/>
                    </a:solidFill>
                    <a:effectLst/>
                    <a:uFillTx/>
                  </a:rPr>
                  <a:t>f</a:t>
                </a:r>
                <a:r>
                  <a:rPr lang="en-US" sz="2400" b="0" i="1" u="none" strike="noStrike" baseline="-25000">
                    <a:solidFill>
                      <a:srgbClr val="FF0000"/>
                    </a:solidFill>
                    <a:effectLst/>
                    <a:uFillTx/>
                  </a:rPr>
                  <a:t>c</a:t>
                </a:r>
                <a:endParaRPr lang="en-US" sz="2400" b="0" u="none" strike="noStrike">
                  <a:solidFill>
                    <a:srgbClr val="000000"/>
                  </a:solidFill>
                  <a:effectLst/>
                  <a:uFillTx/>
                </a:endParaRPr>
              </a:p>
            </p:txBody>
          </p:sp>
          <p:sp>
            <p:nvSpPr>
              <p:cNvPr id="415" name="TextBox 24"/>
              <p:cNvSpPr/>
              <p:nvPr/>
            </p:nvSpPr>
            <p:spPr>
              <a:xfrm>
                <a:off x="9379080" y="2710440"/>
                <a:ext cx="161964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u="none" strike="noStrike">
                    <a:solidFill>
                      <a:schemeClr val="dk1"/>
                    </a:solidFill>
                    <a:effectLst/>
                    <a:uFillTx/>
                  </a:rPr>
                  <a:t>Total Area</a:t>
                </a:r>
                <a:endParaRPr lang="en-US" sz="2400" b="0" u="none" strike="noStrike">
                  <a:solidFill>
                    <a:srgbClr val="000000"/>
                  </a:solidFill>
                  <a:effectLst/>
                  <a:uFillTx/>
                </a:endParaRPr>
              </a:p>
            </p:txBody>
          </p:sp>
          <p:sp>
            <p:nvSpPr>
              <p:cNvPr id="416" name="Equals 27"/>
              <p:cNvSpPr/>
              <p:nvPr/>
            </p:nvSpPr>
            <p:spPr>
              <a:xfrm>
                <a:off x="8628120" y="2363040"/>
                <a:ext cx="583920" cy="366480"/>
              </a:xfrm>
              <a:prstGeom prst="mathEqual">
                <a:avLst>
                  <a:gd name="adj1" fmla="val 23520"/>
                  <a:gd name="adj2" fmla="val 1176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endParaRPr lang="en-CA" sz="1800" b="0" u="none" strike="noStrike">
                  <a:solidFill>
                    <a:schemeClr val="dk1"/>
                  </a:solidFill>
                  <a:effectLst/>
                  <a:uFillTx/>
                </a:endParaRPr>
              </a:p>
            </p:txBody>
          </p:sp>
          <p:sp>
            <p:nvSpPr>
              <p:cNvPr id="417" name="Minus Sign 31"/>
              <p:cNvSpPr/>
              <p:nvPr/>
            </p:nvSpPr>
            <p:spPr>
              <a:xfrm>
                <a:off x="9131760" y="2467080"/>
                <a:ext cx="2067120" cy="233280"/>
              </a:xfrm>
              <a:prstGeom prst="mathMinus">
                <a:avLst>
                  <a:gd name="adj1" fmla="val 2352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10800" rIns="90000" bIns="10800" anchor="ctr">
                <a:noAutofit/>
              </a:bodyPr>
              <a:lstStyle/>
              <a:p>
                <a:pPr defTabSz="914400">
                  <a:lnSpc>
                    <a:spcPct val="100000"/>
                  </a:lnSpc>
                </a:pPr>
                <a:endParaRPr lang="en-CA" sz="1800" b="0" u="none" strike="noStrike">
                  <a:solidFill>
                    <a:schemeClr val="lt1"/>
                  </a:solidFill>
                  <a:effectLst/>
                  <a:uFillTx/>
                </a:endParaRPr>
              </a:p>
            </p:txBody>
          </p:sp>
        </p:grpSp>
      </p:grpSp>
      <p:grpSp>
        <p:nvGrpSpPr>
          <p:cNvPr id="418" name="Group 54"/>
          <p:cNvGrpSpPr/>
          <p:nvPr/>
        </p:nvGrpSpPr>
        <p:grpSpPr>
          <a:xfrm>
            <a:off x="8443440" y="3717720"/>
            <a:ext cx="2856600" cy="480371"/>
            <a:chOff x="8443440" y="3717720"/>
            <a:chExt cx="2856600" cy="480371"/>
          </a:xfrm>
        </p:grpSpPr>
        <p:sp>
          <p:nvSpPr>
            <p:cNvPr id="419" name="Equals 32"/>
            <p:cNvSpPr/>
            <p:nvPr/>
          </p:nvSpPr>
          <p:spPr>
            <a:xfrm>
              <a:off x="9399240" y="3790800"/>
              <a:ext cx="545760" cy="366480"/>
            </a:xfrm>
            <a:prstGeom prst="mathEqual">
              <a:avLst>
                <a:gd name="adj1" fmla="val 23520"/>
                <a:gd name="adj2" fmla="val 1176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endParaRPr lang="en-CA" sz="1800" b="0" u="none" strike="noStrike">
                <a:solidFill>
                  <a:schemeClr val="dk1"/>
                </a:solidFill>
                <a:effectLst/>
                <a:uFillTx/>
              </a:endParaRPr>
            </a:p>
          </p:txBody>
        </p:sp>
        <p:grpSp>
          <p:nvGrpSpPr>
            <p:cNvPr id="420" name="Group 53"/>
            <p:cNvGrpSpPr/>
            <p:nvPr/>
          </p:nvGrpSpPr>
          <p:grpSpPr>
            <a:xfrm>
              <a:off x="8443440" y="3717720"/>
              <a:ext cx="2856600" cy="480371"/>
              <a:chOff x="8443440" y="3717720"/>
              <a:chExt cx="2856600" cy="480371"/>
            </a:xfrm>
          </p:grpSpPr>
          <p:sp>
            <p:nvSpPr>
              <p:cNvPr id="421" name="TextBox 20"/>
              <p:cNvSpPr/>
              <p:nvPr/>
            </p:nvSpPr>
            <p:spPr>
              <a:xfrm>
                <a:off x="8443440" y="3717720"/>
                <a:ext cx="86040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chemeClr val="dk1"/>
                    </a:solidFill>
                    <a:effectLst/>
                    <a:uFillTx/>
                  </a:rPr>
                  <a:t>f</a:t>
                </a:r>
                <a:r>
                  <a:rPr lang="en-US" sz="2400" b="0" i="1" u="none" strike="noStrike" baseline="-25000">
                    <a:solidFill>
                      <a:schemeClr val="dk1"/>
                    </a:solidFill>
                    <a:effectLst/>
                    <a:uFillTx/>
                  </a:rPr>
                  <a:t>ax+m</a:t>
                </a:r>
                <a:endParaRPr lang="en-US" sz="2400" b="0" u="none" strike="noStrike">
                  <a:solidFill>
                    <a:srgbClr val="000000"/>
                  </a:solidFill>
                  <a:effectLst/>
                  <a:uFillTx/>
                </a:endParaRPr>
              </a:p>
            </p:txBody>
          </p:sp>
          <p:sp>
            <p:nvSpPr>
              <p:cNvPr id="422" name="TextBox 37"/>
              <p:cNvSpPr/>
              <p:nvPr/>
            </p:nvSpPr>
            <p:spPr>
              <a:xfrm>
                <a:off x="10026000" y="3731760"/>
                <a:ext cx="56700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FFFF00"/>
                    </a:solidFill>
                    <a:effectLst/>
                    <a:uFillTx/>
                  </a:rPr>
                  <a:t>f</a:t>
                </a:r>
                <a:r>
                  <a:rPr lang="en-US" sz="2400" b="0" i="1" u="none" strike="noStrike" baseline="-25000">
                    <a:solidFill>
                      <a:srgbClr val="FFFF00"/>
                    </a:solidFill>
                    <a:effectLst/>
                    <a:uFillTx/>
                  </a:rPr>
                  <a:t>ax</a:t>
                </a:r>
                <a:endParaRPr lang="en-US" sz="2400" b="0" u="none" strike="noStrike">
                  <a:solidFill>
                    <a:srgbClr val="000000"/>
                  </a:solidFill>
                  <a:effectLst/>
                  <a:uFillTx/>
                </a:endParaRPr>
              </a:p>
            </p:txBody>
          </p:sp>
          <p:sp>
            <p:nvSpPr>
              <p:cNvPr id="423" name="TextBox 40"/>
              <p:cNvSpPr/>
              <p:nvPr/>
            </p:nvSpPr>
            <p:spPr>
              <a:xfrm>
                <a:off x="10754280" y="3737880"/>
                <a:ext cx="54576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chemeClr val="accent5"/>
                    </a:solidFill>
                    <a:effectLst/>
                    <a:uFillTx/>
                  </a:rPr>
                  <a:t>f</a:t>
                </a:r>
                <a:r>
                  <a:rPr lang="en-US" sz="2400" b="0" i="1" u="none" strike="noStrike" baseline="-25000">
                    <a:solidFill>
                      <a:schemeClr val="accent5"/>
                    </a:solidFill>
                    <a:effectLst/>
                    <a:uFillTx/>
                  </a:rPr>
                  <a:t>m</a:t>
                </a:r>
                <a:endParaRPr lang="en-US" sz="2400" b="0" u="none" strike="noStrike">
                  <a:solidFill>
                    <a:srgbClr val="000000"/>
                  </a:solidFill>
                  <a:effectLst/>
                  <a:uFillTx/>
                </a:endParaRPr>
              </a:p>
            </p:txBody>
          </p:sp>
          <p:sp>
            <p:nvSpPr>
              <p:cNvPr id="424" name="Plus Sign 42"/>
              <p:cNvSpPr/>
              <p:nvPr/>
            </p:nvSpPr>
            <p:spPr>
              <a:xfrm>
                <a:off x="10473480" y="3899160"/>
                <a:ext cx="241560" cy="240480"/>
              </a:xfrm>
              <a:prstGeom prst="mathPlus">
                <a:avLst>
                  <a:gd name="adj1" fmla="val 23520"/>
                </a:avLst>
              </a:prstGeom>
              <a:solidFill>
                <a:schemeClr val="tx1">
                  <a:lumMod val="50000"/>
                  <a:lumOff val="50000"/>
                </a:schemeClr>
              </a:solidFill>
              <a:ln>
                <a:solidFill>
                  <a:srgbClr val="000000"/>
                </a:solidFill>
              </a:ln>
            </p:spPr>
            <p:style>
              <a:lnRef idx="1">
                <a:schemeClr val="accent6"/>
              </a:lnRef>
              <a:fillRef idx="3">
                <a:schemeClr val="accent6"/>
              </a:fillRef>
              <a:effectRef idx="2">
                <a:schemeClr val="accent6"/>
              </a:effectRef>
              <a:fontRef idx="minor"/>
            </p:style>
            <p:txBody>
              <a:bodyPr lIns="90000" tIns="12240" rIns="90000" bIns="12240" anchor="ctr">
                <a:noAutofit/>
              </a:bodyPr>
              <a:lstStyle/>
              <a:p>
                <a:pPr defTabSz="914400">
                  <a:lnSpc>
                    <a:spcPct val="100000"/>
                  </a:lnSpc>
                </a:pPr>
                <a:endParaRPr lang="en-CA" sz="1800" b="0" u="none" strike="noStrike">
                  <a:solidFill>
                    <a:schemeClr val="lt1"/>
                  </a:solidFill>
                  <a:effectLst/>
                  <a:uFillTx/>
                </a:endParaRPr>
              </a:p>
            </p:txBody>
          </p:sp>
        </p:grpSp>
      </p:grpSp>
      <p:grpSp>
        <p:nvGrpSpPr>
          <p:cNvPr id="425" name="Group 55"/>
          <p:cNvGrpSpPr/>
          <p:nvPr/>
        </p:nvGrpSpPr>
        <p:grpSpPr>
          <a:xfrm>
            <a:off x="8443440" y="4687920"/>
            <a:ext cx="2893320" cy="517811"/>
            <a:chOff x="8443440" y="4687920"/>
            <a:chExt cx="2893320" cy="517811"/>
          </a:xfrm>
        </p:grpSpPr>
        <p:sp>
          <p:nvSpPr>
            <p:cNvPr id="426" name="TextBox 21"/>
            <p:cNvSpPr/>
            <p:nvPr/>
          </p:nvSpPr>
          <p:spPr>
            <a:xfrm>
              <a:off x="8443440" y="4687920"/>
              <a:ext cx="86040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chemeClr val="dk1"/>
                  </a:solidFill>
                  <a:effectLst/>
                  <a:uFillTx/>
                </a:rPr>
                <a:t>f</a:t>
              </a:r>
              <a:r>
                <a:rPr lang="en-US" sz="2400" b="0" i="1" u="none" strike="noStrike" baseline="-25000">
                  <a:solidFill>
                    <a:schemeClr val="dk1"/>
                  </a:solidFill>
                  <a:effectLst/>
                  <a:uFillTx/>
                </a:rPr>
                <a:t>ax+c</a:t>
              </a:r>
              <a:endParaRPr lang="en-US" sz="2400" b="0" u="none" strike="noStrike">
                <a:solidFill>
                  <a:srgbClr val="000000"/>
                </a:solidFill>
                <a:effectLst/>
                <a:uFillTx/>
              </a:endParaRPr>
            </a:p>
          </p:txBody>
        </p:sp>
        <p:sp>
          <p:nvSpPr>
            <p:cNvPr id="427" name="Equals 33"/>
            <p:cNvSpPr/>
            <p:nvPr/>
          </p:nvSpPr>
          <p:spPr>
            <a:xfrm>
              <a:off x="9399240" y="4772880"/>
              <a:ext cx="545760" cy="366480"/>
            </a:xfrm>
            <a:prstGeom prst="mathEqual">
              <a:avLst>
                <a:gd name="adj1" fmla="val 23520"/>
                <a:gd name="adj2" fmla="val 1176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endParaRPr lang="en-CA" sz="1800" b="0" u="none" strike="noStrike">
                <a:solidFill>
                  <a:schemeClr val="dk1"/>
                </a:solidFill>
                <a:effectLst/>
                <a:uFillTx/>
              </a:endParaRPr>
            </a:p>
          </p:txBody>
        </p:sp>
        <p:sp>
          <p:nvSpPr>
            <p:cNvPr id="428" name="TextBox 36"/>
            <p:cNvSpPr/>
            <p:nvPr/>
          </p:nvSpPr>
          <p:spPr>
            <a:xfrm>
              <a:off x="10791000" y="4745520"/>
              <a:ext cx="54576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FF0000"/>
                  </a:solidFill>
                  <a:effectLst/>
                  <a:uFillTx/>
                </a:rPr>
                <a:t>f</a:t>
              </a:r>
              <a:r>
                <a:rPr lang="en-US" sz="2400" b="0" i="1" u="none" strike="noStrike" baseline="-25000">
                  <a:solidFill>
                    <a:srgbClr val="FF0000"/>
                  </a:solidFill>
                  <a:effectLst/>
                  <a:uFillTx/>
                </a:rPr>
                <a:t>c</a:t>
              </a:r>
              <a:endParaRPr lang="en-US" sz="2400" b="0" u="none" strike="noStrike">
                <a:solidFill>
                  <a:srgbClr val="000000"/>
                </a:solidFill>
                <a:effectLst/>
                <a:uFillTx/>
              </a:endParaRPr>
            </a:p>
          </p:txBody>
        </p:sp>
        <p:sp>
          <p:nvSpPr>
            <p:cNvPr id="429" name="TextBox 38"/>
            <p:cNvSpPr/>
            <p:nvPr/>
          </p:nvSpPr>
          <p:spPr>
            <a:xfrm>
              <a:off x="10026000" y="4714560"/>
              <a:ext cx="56700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FFFF00"/>
                  </a:solidFill>
                  <a:effectLst/>
                  <a:uFillTx/>
                </a:rPr>
                <a:t>f</a:t>
              </a:r>
              <a:r>
                <a:rPr lang="en-US" sz="2400" b="0" i="1" u="none" strike="noStrike" baseline="-25000">
                  <a:solidFill>
                    <a:srgbClr val="FFFF00"/>
                  </a:solidFill>
                  <a:effectLst/>
                  <a:uFillTx/>
                </a:rPr>
                <a:t>ax</a:t>
              </a:r>
              <a:endParaRPr lang="en-US" sz="2400" b="0" u="none" strike="noStrike">
                <a:solidFill>
                  <a:srgbClr val="000000"/>
                </a:solidFill>
                <a:effectLst/>
                <a:uFillTx/>
              </a:endParaRPr>
            </a:p>
          </p:txBody>
        </p:sp>
        <p:sp>
          <p:nvSpPr>
            <p:cNvPr id="430" name="Plus Sign 43"/>
            <p:cNvSpPr/>
            <p:nvPr/>
          </p:nvSpPr>
          <p:spPr>
            <a:xfrm>
              <a:off x="10473480" y="4890960"/>
              <a:ext cx="241560" cy="240480"/>
            </a:xfrm>
            <a:prstGeom prst="mathPlus">
              <a:avLst>
                <a:gd name="adj1" fmla="val 23520"/>
              </a:avLst>
            </a:prstGeom>
            <a:solidFill>
              <a:schemeClr val="tx1">
                <a:lumMod val="50000"/>
                <a:lumOff val="50000"/>
              </a:schemeClr>
            </a:solidFill>
            <a:ln>
              <a:solidFill>
                <a:srgbClr val="000000"/>
              </a:solidFill>
            </a:ln>
          </p:spPr>
          <p:style>
            <a:lnRef idx="1">
              <a:schemeClr val="accent6"/>
            </a:lnRef>
            <a:fillRef idx="3">
              <a:schemeClr val="accent6"/>
            </a:fillRef>
            <a:effectRef idx="2">
              <a:schemeClr val="accent6"/>
            </a:effectRef>
            <a:fontRef idx="minor"/>
          </p:style>
          <p:txBody>
            <a:bodyPr lIns="90000" tIns="12240" rIns="90000" bIns="12240" anchor="ctr">
              <a:noAutofit/>
            </a:bodyPr>
            <a:lstStyle/>
            <a:p>
              <a:pPr defTabSz="914400">
                <a:lnSpc>
                  <a:spcPct val="100000"/>
                </a:lnSpc>
              </a:pPr>
              <a:endParaRPr lang="en-CA" sz="1800" b="0" u="none" strike="noStrike">
                <a:solidFill>
                  <a:schemeClr val="lt1"/>
                </a:solidFill>
                <a:effectLst/>
                <a:uFillTx/>
              </a:endParaRPr>
            </a:p>
          </p:txBody>
        </p:sp>
      </p:grpSp>
      <p:grpSp>
        <p:nvGrpSpPr>
          <p:cNvPr id="431" name="Group 57"/>
          <p:cNvGrpSpPr/>
          <p:nvPr/>
        </p:nvGrpSpPr>
        <p:grpSpPr>
          <a:xfrm>
            <a:off x="8443440" y="5613840"/>
            <a:ext cx="3448800" cy="509531"/>
            <a:chOff x="8443440" y="5613840"/>
            <a:chExt cx="3448800" cy="509531"/>
          </a:xfrm>
        </p:grpSpPr>
        <p:sp>
          <p:nvSpPr>
            <p:cNvPr id="432" name="TextBox 22"/>
            <p:cNvSpPr/>
            <p:nvPr/>
          </p:nvSpPr>
          <p:spPr>
            <a:xfrm>
              <a:off x="8443440" y="5613840"/>
              <a:ext cx="101520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chemeClr val="dk1"/>
                  </a:solidFill>
                  <a:effectLst/>
                  <a:uFillTx/>
                </a:rPr>
                <a:t>f</a:t>
              </a:r>
              <a:r>
                <a:rPr lang="en-US" sz="2400" b="0" i="1" u="none" strike="noStrike" baseline="-25000">
                  <a:solidFill>
                    <a:schemeClr val="dk1"/>
                  </a:solidFill>
                  <a:effectLst/>
                  <a:uFillTx/>
                </a:rPr>
                <a:t>ax+m+c</a:t>
              </a:r>
              <a:endParaRPr lang="en-US" sz="2400" b="0" u="none" strike="noStrike">
                <a:solidFill>
                  <a:srgbClr val="000000"/>
                </a:solidFill>
                <a:effectLst/>
                <a:uFillTx/>
              </a:endParaRPr>
            </a:p>
          </p:txBody>
        </p:sp>
        <p:sp>
          <p:nvSpPr>
            <p:cNvPr id="433" name="Equals 34"/>
            <p:cNvSpPr/>
            <p:nvPr/>
          </p:nvSpPr>
          <p:spPr>
            <a:xfrm>
              <a:off x="9397800" y="5709240"/>
              <a:ext cx="545760" cy="366480"/>
            </a:xfrm>
            <a:prstGeom prst="mathEqual">
              <a:avLst>
                <a:gd name="adj1" fmla="val 23520"/>
                <a:gd name="adj2" fmla="val 1176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endParaRPr lang="en-CA" sz="1800" b="0" u="none" strike="noStrike">
                <a:solidFill>
                  <a:schemeClr val="dk1"/>
                </a:solidFill>
                <a:effectLst/>
                <a:uFillTx/>
              </a:endParaRPr>
            </a:p>
          </p:txBody>
        </p:sp>
        <p:sp>
          <p:nvSpPr>
            <p:cNvPr id="434" name="TextBox 35"/>
            <p:cNvSpPr/>
            <p:nvPr/>
          </p:nvSpPr>
          <p:spPr>
            <a:xfrm>
              <a:off x="11356920" y="5650200"/>
              <a:ext cx="53532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FF0000"/>
                  </a:solidFill>
                  <a:effectLst/>
                  <a:uFillTx/>
                </a:rPr>
                <a:t>f</a:t>
              </a:r>
              <a:r>
                <a:rPr lang="en-US" sz="2400" b="0" i="1" u="none" strike="noStrike" baseline="-25000">
                  <a:solidFill>
                    <a:srgbClr val="FF0000"/>
                  </a:solidFill>
                  <a:effectLst/>
                  <a:uFillTx/>
                </a:rPr>
                <a:t>c</a:t>
              </a:r>
              <a:endParaRPr lang="en-US" sz="2400" b="0" u="none" strike="noStrike">
                <a:solidFill>
                  <a:srgbClr val="000000"/>
                </a:solidFill>
                <a:effectLst/>
                <a:uFillTx/>
              </a:endParaRPr>
            </a:p>
          </p:txBody>
        </p:sp>
        <p:sp>
          <p:nvSpPr>
            <p:cNvPr id="435" name="TextBox 39"/>
            <p:cNvSpPr/>
            <p:nvPr/>
          </p:nvSpPr>
          <p:spPr>
            <a:xfrm>
              <a:off x="10024920" y="5663160"/>
              <a:ext cx="56700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FFFF00"/>
                  </a:solidFill>
                  <a:effectLst/>
                  <a:uFillTx/>
                </a:rPr>
                <a:t>f</a:t>
              </a:r>
              <a:r>
                <a:rPr lang="en-US" sz="2400" b="0" i="1" u="none" strike="noStrike" baseline="-25000">
                  <a:solidFill>
                    <a:srgbClr val="FFFF00"/>
                  </a:solidFill>
                  <a:effectLst/>
                  <a:uFillTx/>
                </a:rPr>
                <a:t>ax</a:t>
              </a:r>
              <a:endParaRPr lang="en-US" sz="2400" b="0" u="none" strike="noStrike">
                <a:solidFill>
                  <a:srgbClr val="000000"/>
                </a:solidFill>
                <a:effectLst/>
                <a:uFillTx/>
              </a:endParaRPr>
            </a:p>
          </p:txBody>
        </p:sp>
        <p:sp>
          <p:nvSpPr>
            <p:cNvPr id="436" name="TextBox 41"/>
            <p:cNvSpPr/>
            <p:nvPr/>
          </p:nvSpPr>
          <p:spPr>
            <a:xfrm>
              <a:off x="10719720" y="5663160"/>
              <a:ext cx="54576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chemeClr val="accent5"/>
                  </a:solidFill>
                  <a:effectLst/>
                  <a:uFillTx/>
                </a:rPr>
                <a:t>f</a:t>
              </a:r>
              <a:r>
                <a:rPr lang="en-US" sz="2400" b="0" i="1" u="none" strike="noStrike" baseline="-25000">
                  <a:solidFill>
                    <a:schemeClr val="accent5"/>
                  </a:solidFill>
                  <a:effectLst/>
                  <a:uFillTx/>
                </a:rPr>
                <a:t>m</a:t>
              </a:r>
              <a:endParaRPr lang="en-US" sz="2400" b="0" u="none" strike="noStrike">
                <a:solidFill>
                  <a:srgbClr val="000000"/>
                </a:solidFill>
                <a:effectLst/>
                <a:uFillTx/>
              </a:endParaRPr>
            </a:p>
          </p:txBody>
        </p:sp>
        <p:sp>
          <p:nvSpPr>
            <p:cNvPr id="437" name="Plus Sign 44"/>
            <p:cNvSpPr/>
            <p:nvPr/>
          </p:nvSpPr>
          <p:spPr>
            <a:xfrm>
              <a:off x="10481760" y="5794200"/>
              <a:ext cx="241560" cy="240480"/>
            </a:xfrm>
            <a:prstGeom prst="mathPlus">
              <a:avLst>
                <a:gd name="adj1" fmla="val 23520"/>
              </a:avLst>
            </a:prstGeom>
            <a:solidFill>
              <a:schemeClr val="tx1">
                <a:lumMod val="50000"/>
                <a:lumOff val="50000"/>
              </a:schemeClr>
            </a:solidFill>
            <a:ln>
              <a:solidFill>
                <a:srgbClr val="000000"/>
              </a:solidFill>
            </a:ln>
          </p:spPr>
          <p:style>
            <a:lnRef idx="1">
              <a:schemeClr val="accent6"/>
            </a:lnRef>
            <a:fillRef idx="3">
              <a:schemeClr val="accent6"/>
            </a:fillRef>
            <a:effectRef idx="2">
              <a:schemeClr val="accent6"/>
            </a:effectRef>
            <a:fontRef idx="minor"/>
          </p:style>
          <p:txBody>
            <a:bodyPr lIns="90000" tIns="12240" rIns="90000" bIns="12240" anchor="ctr">
              <a:noAutofit/>
            </a:bodyPr>
            <a:lstStyle/>
            <a:p>
              <a:pPr defTabSz="914400">
                <a:lnSpc>
                  <a:spcPct val="100000"/>
                </a:lnSpc>
              </a:pPr>
              <a:endParaRPr lang="en-CA" sz="1800" b="0" u="none" strike="noStrike">
                <a:solidFill>
                  <a:schemeClr val="lt1"/>
                </a:solidFill>
                <a:effectLst/>
                <a:uFillTx/>
              </a:endParaRPr>
            </a:p>
          </p:txBody>
        </p:sp>
        <p:sp>
          <p:nvSpPr>
            <p:cNvPr id="438" name="Plus Sign 45"/>
            <p:cNvSpPr/>
            <p:nvPr/>
          </p:nvSpPr>
          <p:spPr>
            <a:xfrm>
              <a:off x="11103480" y="5793120"/>
              <a:ext cx="241560" cy="240480"/>
            </a:xfrm>
            <a:prstGeom prst="mathPlus">
              <a:avLst>
                <a:gd name="adj1" fmla="val 23520"/>
              </a:avLst>
            </a:prstGeom>
            <a:solidFill>
              <a:schemeClr val="tx1">
                <a:lumMod val="50000"/>
                <a:lumOff val="50000"/>
              </a:schemeClr>
            </a:solidFill>
            <a:ln>
              <a:solidFill>
                <a:srgbClr val="000000"/>
              </a:solidFill>
            </a:ln>
          </p:spPr>
          <p:style>
            <a:lnRef idx="1">
              <a:schemeClr val="accent6"/>
            </a:lnRef>
            <a:fillRef idx="3">
              <a:schemeClr val="accent6"/>
            </a:fillRef>
            <a:effectRef idx="2">
              <a:schemeClr val="accent6"/>
            </a:effectRef>
            <a:fontRef idx="minor"/>
          </p:style>
          <p:txBody>
            <a:bodyPr lIns="90000" tIns="12240" rIns="90000" bIns="12240" anchor="ctr">
              <a:noAutofit/>
            </a:bodyPr>
            <a:lstStyle/>
            <a:p>
              <a:pPr defTabSz="914400">
                <a:lnSpc>
                  <a:spcPct val="100000"/>
                </a:lnSpc>
              </a:pPr>
              <a:endParaRPr lang="en-CA" sz="1800" b="0" u="none" strike="noStrike">
                <a:solidFill>
                  <a:schemeClr val="lt1"/>
                </a:solidFill>
                <a:effectLst/>
                <a:uFillTx/>
              </a:endParaRPr>
            </a:p>
          </p:txBody>
        </p:sp>
      </p:grpSp>
      <p:sp>
        <p:nvSpPr>
          <p:cNvPr id="439" name="Picture 48" descr="A purple and grey background&#10;&#10;AI-generated content may be incorrect."/>
          <p:cNvSpPr/>
          <p:nvPr/>
        </p:nvSpPr>
        <p:spPr>
          <a:xfrm>
            <a:off x="2537280" y="3690720"/>
            <a:ext cx="4401000" cy="2570400"/>
          </a:xfrm>
          <a:prstGeom prst="roundRect">
            <a:avLst>
              <a:gd name="adj" fmla="val 4167"/>
            </a:avLst>
          </a:prstGeom>
          <a:blipFill rotWithShape="0">
            <a:blip r:embed="rId4"/>
            <a:srcRect/>
            <a:stretch/>
          </a:blipFill>
          <a:ln w="76200" cap="sq">
            <a:solidFill>
              <a:srgbClr val="292929"/>
            </a:solidFill>
            <a:miter/>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440" name="Picture 52" descr="A close-up of a microscope&#10;&#10;AI-generated content may be incorrect."/>
          <p:cNvSpPr/>
          <p:nvPr/>
        </p:nvSpPr>
        <p:spPr>
          <a:xfrm>
            <a:off x="2528640" y="3671640"/>
            <a:ext cx="4416840" cy="2582640"/>
          </a:xfrm>
          <a:prstGeom prst="roundRect">
            <a:avLst>
              <a:gd name="adj" fmla="val 4167"/>
            </a:avLst>
          </a:prstGeom>
          <a:blipFill rotWithShape="0">
            <a:blip r:embed="rId5"/>
            <a:srcRect/>
            <a:stretch/>
          </a:blipFill>
          <a:ln w="76200" cap="sq">
            <a:solidFill>
              <a:srgbClr val="292929"/>
            </a:solidFill>
            <a:miter/>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441" name="Picture 59" descr="A yellow and purple circle pattern&#10;&#10;AI-generated content may be incorrect."/>
          <p:cNvSpPr/>
          <p:nvPr/>
        </p:nvSpPr>
        <p:spPr>
          <a:xfrm>
            <a:off x="2517120" y="3685320"/>
            <a:ext cx="4416840" cy="2574000"/>
          </a:xfrm>
          <a:prstGeom prst="roundRect">
            <a:avLst>
              <a:gd name="adj" fmla="val 4167"/>
            </a:avLst>
          </a:prstGeom>
          <a:blipFill rotWithShape="0">
            <a:blip r:embed="rId6"/>
            <a:srcRect/>
            <a:stretch/>
          </a:blipFill>
          <a:ln w="76200" cap="sq">
            <a:solidFill>
              <a:srgbClr val="292929"/>
            </a:solidFill>
            <a:miter/>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442" name="Picture 61" descr="A yellow and red circle pattern&#10;&#10;AI-generated content may be incorrect."/>
          <p:cNvSpPr/>
          <p:nvPr/>
        </p:nvSpPr>
        <p:spPr>
          <a:xfrm>
            <a:off x="2510640" y="3677400"/>
            <a:ext cx="4430160" cy="2578320"/>
          </a:xfrm>
          <a:prstGeom prst="roundRect">
            <a:avLst>
              <a:gd name="adj" fmla="val 4167"/>
            </a:avLst>
          </a:prstGeom>
          <a:blipFill rotWithShape="0">
            <a:blip r:embed="rId7"/>
            <a:srcRect/>
            <a:stretch/>
          </a:blipFill>
          <a:ln w="76200" cap="sq">
            <a:solidFill>
              <a:srgbClr val="292929"/>
            </a:solidFill>
            <a:miter/>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443" name="Picture 63" descr="A colorful pattern with purple and yellow circles&#10;&#10;AI-generated content may be incorrect."/>
          <p:cNvSpPr/>
          <p:nvPr/>
        </p:nvSpPr>
        <p:spPr>
          <a:xfrm>
            <a:off x="2504880" y="3670200"/>
            <a:ext cx="4435200" cy="2595960"/>
          </a:xfrm>
          <a:prstGeom prst="roundRect">
            <a:avLst>
              <a:gd name="adj" fmla="val 4167"/>
            </a:avLst>
          </a:prstGeom>
          <a:blipFill rotWithShape="0">
            <a:blip r:embed="rId8"/>
            <a:srcRect/>
            <a:stretch/>
          </a:blipFill>
          <a:ln w="76200" cap="sq">
            <a:solidFill>
              <a:srgbClr val="292929"/>
            </a:solidFill>
            <a:miter/>
          </a:ln>
          <a:effectLst>
            <a:outerShdw blurRad="50760" dist="50760" dir="5400000" algn="ctr" rotWithShape="0">
              <a:srgbClr val="000000"/>
            </a:outerShdw>
            <a:reflection stA="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444"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Packing Fractions (</a:t>
            </a:r>
            <a:r>
              <a:rPr lang="en-CA" sz="4400" b="0" i="1" u="none" strike="noStrike">
                <a:solidFill>
                  <a:srgbClr val="C00000"/>
                </a:solidFill>
                <a:effectLst/>
                <a:uFillTx/>
                <a:latin typeface="+mn-lt"/>
              </a:rPr>
              <a:t>f</a:t>
            </a:r>
            <a:r>
              <a:rPr lang="en-CA" sz="4400" b="0" u="none" strike="noStrike">
                <a:solidFill>
                  <a:srgbClr val="C00000"/>
                </a:solidFill>
                <a:effectLst/>
                <a:uFillTx/>
                <a:latin typeface="+mn-lt"/>
              </a:rPr>
              <a:t>)</a:t>
            </a:r>
            <a:endParaRPr lang="en-US" sz="4400" b="0" u="none" strike="noStrike">
              <a:solidFill>
                <a:srgbClr val="000000"/>
              </a:solidFill>
              <a:effectLst/>
              <a:uFillTx/>
              <a:latin typeface="+mn-lt"/>
            </a:endParaRPr>
          </a:p>
        </p:txBody>
      </p:sp>
      <p:pic>
        <p:nvPicPr>
          <p:cNvPr id="445" name="Picture 6" descr="Logos | Branding | The University of Winnipeg"/>
          <p:cNvPicPr/>
          <p:nvPr/>
        </p:nvPicPr>
        <p:blipFill>
          <a:blip r:embed="rId9"/>
          <a:stretch/>
        </p:blipFill>
        <p:spPr>
          <a:xfrm>
            <a:off x="91080" y="6452640"/>
            <a:ext cx="978120" cy="313920"/>
          </a:xfrm>
          <a:prstGeom prst="rect">
            <a:avLst/>
          </a:prstGeom>
          <a:noFill/>
          <a:ln w="0">
            <a:noFill/>
          </a:ln>
        </p:spPr>
      </p:pic>
      <p:cxnSp>
        <p:nvCxnSpPr>
          <p:cNvPr id="446" name="Straight Connector 64"/>
          <p:cNvCxnSpPr/>
          <p:nvPr/>
        </p:nvCxnSpPr>
        <p:spPr>
          <a:xfrm>
            <a:off x="90720" y="6312240"/>
            <a:ext cx="2037960" cy="2880"/>
          </a:xfrm>
          <a:prstGeom prst="straightConnector1">
            <a:avLst/>
          </a:prstGeom>
          <a:ln w="95250">
            <a:solidFill>
              <a:srgbClr val="FFC000"/>
            </a:solidFill>
            <a:round/>
          </a:ln>
        </p:spPr>
      </p:cxnSp>
      <p:sp>
        <p:nvSpPr>
          <p:cNvPr id="447" name="Slide Number Placeholder 15"/>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24</a:t>
            </a:r>
            <a:endParaRPr lang="en-US" sz="1500" b="0" u="none" strike="noStrike" dirty="0">
              <a:solidFill>
                <a:srgbClr val="000000"/>
              </a:solidFill>
              <a:effectLst/>
              <a:uFillTx/>
            </a:endParaRPr>
          </a:p>
        </p:txBody>
      </p:sp>
      <p:sp>
        <p:nvSpPr>
          <p:cNvPr id="448" name="PlaceHolder 2"/>
          <p:cNvSpPr>
            <a:spLocks noGrp="1"/>
          </p:cNvSpPr>
          <p:nvPr>
            <p:ph/>
          </p:nvPr>
        </p:nvSpPr>
        <p:spPr>
          <a:xfrm>
            <a:off x="91080" y="1098720"/>
            <a:ext cx="11449080" cy="585360"/>
          </a:xfrm>
          <a:prstGeom prst="rect">
            <a:avLst/>
          </a:prstGeom>
          <a:noFill/>
          <a:ln w="0">
            <a:noFill/>
          </a:ln>
        </p:spPr>
        <p:txBody>
          <a:bodyPr lIns="91440" tIns="45720" rIns="91440" bIns="45720" anchor="t">
            <a:normAutofit/>
          </a:bodyPr>
          <a:lstStyle/>
          <a:p>
            <a:pPr marL="457200" indent="-457200" defTabSz="914400">
              <a:lnSpc>
                <a:spcPct val="90000"/>
              </a:lnSpc>
              <a:spcBef>
                <a:spcPts val="1001"/>
              </a:spcBef>
              <a:buClr>
                <a:srgbClr val="C00000"/>
              </a:buClr>
              <a:buFont typeface="Aptos"/>
              <a:buChar char="◦"/>
            </a:pPr>
            <a:r>
              <a:rPr lang="en-US" sz="2800" b="0" u="none" strike="noStrike">
                <a:solidFill>
                  <a:schemeClr val="dk1"/>
                </a:solidFill>
                <a:effectLst/>
                <a:uFillTx/>
                <a:latin typeface="+mn-lt"/>
              </a:rPr>
              <a:t>The ratio of a specific area of tissue to the total area of tissue</a:t>
            </a:r>
            <a:endParaRPr lang="en-US" sz="2800" b="0" u="none" strike="noStrike">
              <a:solidFill>
                <a:srgbClr val="000000"/>
              </a:solidFill>
              <a:effectLst/>
              <a:uFillTx/>
              <a:latin typeface="+mn-lt"/>
            </a:endParaRPr>
          </a:p>
        </p:txBody>
      </p:sp>
      <p:sp>
        <p:nvSpPr>
          <p:cNvPr id="449" name="TextBox 1"/>
          <p:cNvSpPr/>
          <p:nvPr/>
        </p:nvSpPr>
        <p:spPr>
          <a:xfrm>
            <a:off x="7441200" y="2464560"/>
            <a:ext cx="274732" cy="46021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CA" sz="2400" b="1" u="none" strike="noStrike">
                <a:solidFill>
                  <a:schemeClr val="dk1"/>
                </a:solidFill>
                <a:effectLst/>
                <a:uFillTx/>
              </a:rPr>
              <a:t>,</a:t>
            </a:r>
            <a:endParaRPr lang="en-US" sz="2400" b="0" u="none" strike="noStrike">
              <a:solidFill>
                <a:srgbClr val="000000"/>
              </a:solidFill>
              <a:effectLst/>
              <a:uFillTx/>
            </a:endParaRPr>
          </a:p>
        </p:txBody>
      </p:sp>
      <p:sp>
        <p:nvSpPr>
          <p:cNvPr id="450" name="TextBox 2"/>
          <p:cNvSpPr/>
          <p:nvPr/>
        </p:nvSpPr>
        <p:spPr>
          <a:xfrm>
            <a:off x="3873240" y="2469240"/>
            <a:ext cx="274732" cy="46021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CA" sz="2400" b="1" u="none" strike="noStrike">
                <a:solidFill>
                  <a:schemeClr val="dk1"/>
                </a:solidFill>
                <a:effectLst/>
                <a:uFillTx/>
              </a:rPr>
              <a:t>,</a:t>
            </a:r>
            <a:endParaRPr lang="en-US" sz="2400" b="0" u="none" strike="noStrike">
              <a:solidFill>
                <a:srgbClr val="000000"/>
              </a:solidFill>
              <a:effectLst/>
              <a:uFillTx/>
            </a:endParaRPr>
          </a:p>
        </p:txBody>
      </p:sp>
      <p:sp>
        <p:nvSpPr>
          <p:cNvPr id="451" name="TextBox 6"/>
          <p:cNvSpPr/>
          <p:nvPr/>
        </p:nvSpPr>
        <p:spPr>
          <a:xfrm>
            <a:off x="5151600" y="6541920"/>
            <a:ext cx="1579576" cy="24476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CA" sz="1000" b="0" u="none" strike="noStrike">
                <a:solidFill>
                  <a:schemeClr val="dk1"/>
                </a:solidFill>
                <a:effectLst/>
                <a:uFillTx/>
              </a:rPr>
              <a:t>Courtesy of Daniel Girard</a:t>
            </a:r>
            <a:endParaRPr lang="en-US" sz="1000" b="0" u="none" strike="noStrike">
              <a:solidFill>
                <a:srgbClr val="000000"/>
              </a:solidFill>
              <a:effectLst/>
              <a:uFillTx/>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397"/>
                                        </p:tgtEl>
                                        <p:attrNameLst>
                                          <p:attrName>style.visibility</p:attrName>
                                        </p:attrNameLst>
                                      </p:cBhvr>
                                      <p:to>
                                        <p:strVal val="visible"/>
                                      </p:to>
                                    </p:set>
                                    <p:animEffect transition="in" filter="fade">
                                      <p:cBhvr additive="repl">
                                        <p:cTn id="7" dur="500"/>
                                        <p:tgtEl>
                                          <p:spTgt spid="397"/>
                                        </p:tgtEl>
                                      </p:cBhvr>
                                    </p:animEffect>
                                  </p:childTnLst>
                                </p:cTn>
                              </p:par>
                              <p:par>
                                <p:cTn id="8" presetID="10" presetClass="entr" fill="hold" nodeType="withEffect">
                                  <p:stCondLst>
                                    <p:cond delay="0"/>
                                  </p:stCondLst>
                                  <p:childTnLst>
                                    <p:set>
                                      <p:cBhvr>
                                        <p:cTn id="9" dur="1" fill="hold">
                                          <p:stCondLst>
                                            <p:cond delay="0"/>
                                          </p:stCondLst>
                                        </p:cTn>
                                        <p:tgtEl>
                                          <p:spTgt spid="398"/>
                                        </p:tgtEl>
                                        <p:attrNameLst>
                                          <p:attrName>style.visibility</p:attrName>
                                        </p:attrNameLst>
                                      </p:cBhvr>
                                      <p:to>
                                        <p:strVal val="visible"/>
                                      </p:to>
                                    </p:set>
                                    <p:animEffect transition="in" filter="fade">
                                      <p:cBhvr additive="repl">
                                        <p:cTn id="10" dur="500"/>
                                        <p:tgtEl>
                                          <p:spTgt spid="3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nodeType="clickEffect">
                                  <p:stCondLst>
                                    <p:cond delay="0"/>
                                  </p:stCondLst>
                                  <p:childTnLst>
                                    <p:set>
                                      <p:cBhvr>
                                        <p:cTn id="14" dur="1" fill="hold">
                                          <p:stCondLst>
                                            <p:cond delay="0"/>
                                          </p:stCondLst>
                                        </p:cTn>
                                        <p:tgtEl>
                                          <p:spTgt spid="439"/>
                                        </p:tgtEl>
                                        <p:attrNameLst>
                                          <p:attrName>style.visibility</p:attrName>
                                        </p:attrNameLst>
                                      </p:cBhvr>
                                      <p:to>
                                        <p:strVal val="visible"/>
                                      </p:to>
                                    </p:set>
                                    <p:animEffect transition="in" filter="fade">
                                      <p:cBhvr additive="repl">
                                        <p:cTn id="15" dur="500"/>
                                        <p:tgtEl>
                                          <p:spTgt spid="439"/>
                                        </p:tgtEl>
                                      </p:cBhvr>
                                    </p:animEffect>
                                  </p:childTnLst>
                                </p:cTn>
                              </p:par>
                              <p:par>
                                <p:cTn id="16" presetID="10" presetClass="entr" fill="hold" nodeType="withEffect">
                                  <p:stCondLst>
                                    <p:cond delay="0"/>
                                  </p:stCondLst>
                                  <p:childTnLst>
                                    <p:set>
                                      <p:cBhvr>
                                        <p:cTn id="17" dur="1" fill="hold">
                                          <p:stCondLst>
                                            <p:cond delay="0"/>
                                          </p:stCondLst>
                                        </p:cTn>
                                        <p:tgtEl>
                                          <p:spTgt spid="405"/>
                                        </p:tgtEl>
                                        <p:attrNameLst>
                                          <p:attrName>style.visibility</p:attrName>
                                        </p:attrNameLst>
                                      </p:cBhvr>
                                      <p:to>
                                        <p:strVal val="visible"/>
                                      </p:to>
                                    </p:set>
                                    <p:animEffect transition="in" filter="fade">
                                      <p:cBhvr additive="repl">
                                        <p:cTn id="18" dur="500"/>
                                        <p:tgtEl>
                                          <p:spTgt spid="405"/>
                                        </p:tgtEl>
                                      </p:cBhvr>
                                    </p:animEffect>
                                  </p:childTnLst>
                                </p:cTn>
                              </p:par>
                              <p:par>
                                <p:cTn id="19" presetID="10" presetClass="entr" fill="hold" nodeType="withEffect">
                                  <p:stCondLst>
                                    <p:cond delay="0"/>
                                  </p:stCondLst>
                                  <p:childTnLst>
                                    <p:set>
                                      <p:cBhvr>
                                        <p:cTn id="20" dur="1" fill="hold">
                                          <p:stCondLst>
                                            <p:cond delay="0"/>
                                          </p:stCondLst>
                                        </p:cTn>
                                        <p:tgtEl>
                                          <p:spTgt spid="450"/>
                                        </p:tgtEl>
                                        <p:attrNameLst>
                                          <p:attrName>style.visibility</p:attrName>
                                        </p:attrNameLst>
                                      </p:cBhvr>
                                      <p:to>
                                        <p:strVal val="visible"/>
                                      </p:to>
                                    </p:set>
                                    <p:animEffect transition="in" filter="fade">
                                      <p:cBhvr additive="repl">
                                        <p:cTn id="21" dur="500"/>
                                        <p:tgtEl>
                                          <p:spTgt spid="45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fill="hold" nodeType="clickEffect">
                                  <p:stCondLst>
                                    <p:cond delay="0"/>
                                  </p:stCondLst>
                                  <p:childTnLst>
                                    <p:set>
                                      <p:cBhvr>
                                        <p:cTn id="25" dur="1" fill="hold">
                                          <p:stCondLst>
                                            <p:cond delay="0"/>
                                          </p:stCondLst>
                                        </p:cTn>
                                        <p:tgtEl>
                                          <p:spTgt spid="440"/>
                                        </p:tgtEl>
                                        <p:attrNameLst>
                                          <p:attrName>style.visibility</p:attrName>
                                        </p:attrNameLst>
                                      </p:cBhvr>
                                      <p:to>
                                        <p:strVal val="visible"/>
                                      </p:to>
                                    </p:set>
                                    <p:animEffect transition="in" filter="fade">
                                      <p:cBhvr additive="repl">
                                        <p:cTn id="26" dur="500"/>
                                        <p:tgtEl>
                                          <p:spTgt spid="440"/>
                                        </p:tgtEl>
                                      </p:cBhvr>
                                    </p:animEffect>
                                  </p:childTnLst>
                                </p:cTn>
                              </p:par>
                              <p:par>
                                <p:cTn id="27" presetID="10" presetClass="entr" fill="hold" nodeType="withEffect">
                                  <p:stCondLst>
                                    <p:cond delay="0"/>
                                  </p:stCondLst>
                                  <p:childTnLst>
                                    <p:set>
                                      <p:cBhvr>
                                        <p:cTn id="28" dur="1" fill="hold">
                                          <p:stCondLst>
                                            <p:cond delay="0"/>
                                          </p:stCondLst>
                                        </p:cTn>
                                        <p:tgtEl>
                                          <p:spTgt spid="411"/>
                                        </p:tgtEl>
                                        <p:attrNameLst>
                                          <p:attrName>style.visibility</p:attrName>
                                        </p:attrNameLst>
                                      </p:cBhvr>
                                      <p:to>
                                        <p:strVal val="visible"/>
                                      </p:to>
                                    </p:set>
                                    <p:animEffect transition="in" filter="fade">
                                      <p:cBhvr additive="repl">
                                        <p:cTn id="29" dur="500"/>
                                        <p:tgtEl>
                                          <p:spTgt spid="411"/>
                                        </p:tgtEl>
                                      </p:cBhvr>
                                    </p:animEffect>
                                  </p:childTnLst>
                                </p:cTn>
                              </p:par>
                              <p:par>
                                <p:cTn id="30" presetID="10" presetClass="entr" fill="hold" nodeType="withEffect">
                                  <p:stCondLst>
                                    <p:cond delay="0"/>
                                  </p:stCondLst>
                                  <p:childTnLst>
                                    <p:set>
                                      <p:cBhvr>
                                        <p:cTn id="31" dur="1" fill="hold">
                                          <p:stCondLst>
                                            <p:cond delay="0"/>
                                          </p:stCondLst>
                                        </p:cTn>
                                        <p:tgtEl>
                                          <p:spTgt spid="449"/>
                                        </p:tgtEl>
                                        <p:attrNameLst>
                                          <p:attrName>style.visibility</p:attrName>
                                        </p:attrNameLst>
                                      </p:cBhvr>
                                      <p:to>
                                        <p:strVal val="visible"/>
                                      </p:to>
                                    </p:set>
                                    <p:animEffect transition="in" filter="fade">
                                      <p:cBhvr additive="repl">
                                        <p:cTn id="32" dur="500"/>
                                        <p:tgtEl>
                                          <p:spTgt spid="44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fill="hold" nodeType="clickEffect">
                                  <p:stCondLst>
                                    <p:cond delay="0"/>
                                  </p:stCondLst>
                                  <p:childTnLst>
                                    <p:set>
                                      <p:cBhvr>
                                        <p:cTn id="36" dur="1" fill="hold">
                                          <p:stCondLst>
                                            <p:cond delay="0"/>
                                          </p:stCondLst>
                                        </p:cTn>
                                        <p:tgtEl>
                                          <p:spTgt spid="418"/>
                                        </p:tgtEl>
                                        <p:attrNameLst>
                                          <p:attrName>style.visibility</p:attrName>
                                        </p:attrNameLst>
                                      </p:cBhvr>
                                      <p:to>
                                        <p:strVal val="visible"/>
                                      </p:to>
                                    </p:set>
                                    <p:animEffect transition="in" filter="fade">
                                      <p:cBhvr additive="repl">
                                        <p:cTn id="37" dur="500"/>
                                        <p:tgtEl>
                                          <p:spTgt spid="418"/>
                                        </p:tgtEl>
                                      </p:cBhvr>
                                    </p:animEffect>
                                  </p:childTnLst>
                                </p:cTn>
                              </p:par>
                              <p:par>
                                <p:cTn id="38" presetID="10" presetClass="entr" fill="hold" nodeType="withEffect">
                                  <p:stCondLst>
                                    <p:cond delay="0"/>
                                  </p:stCondLst>
                                  <p:childTnLst>
                                    <p:set>
                                      <p:cBhvr>
                                        <p:cTn id="39" dur="1" fill="hold">
                                          <p:stCondLst>
                                            <p:cond delay="0"/>
                                          </p:stCondLst>
                                        </p:cTn>
                                        <p:tgtEl>
                                          <p:spTgt spid="441"/>
                                        </p:tgtEl>
                                        <p:attrNameLst>
                                          <p:attrName>style.visibility</p:attrName>
                                        </p:attrNameLst>
                                      </p:cBhvr>
                                      <p:to>
                                        <p:strVal val="visible"/>
                                      </p:to>
                                    </p:set>
                                    <p:animEffect transition="in" filter="fade">
                                      <p:cBhvr additive="repl">
                                        <p:cTn id="40" dur="500"/>
                                        <p:tgtEl>
                                          <p:spTgt spid="44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fill="hold" nodeType="clickEffect">
                                  <p:stCondLst>
                                    <p:cond delay="0"/>
                                  </p:stCondLst>
                                  <p:childTnLst>
                                    <p:set>
                                      <p:cBhvr>
                                        <p:cTn id="44" dur="1" fill="hold">
                                          <p:stCondLst>
                                            <p:cond delay="0"/>
                                          </p:stCondLst>
                                        </p:cTn>
                                        <p:tgtEl>
                                          <p:spTgt spid="442"/>
                                        </p:tgtEl>
                                        <p:attrNameLst>
                                          <p:attrName>style.visibility</p:attrName>
                                        </p:attrNameLst>
                                      </p:cBhvr>
                                      <p:to>
                                        <p:strVal val="visible"/>
                                      </p:to>
                                    </p:set>
                                    <p:animEffect transition="in" filter="fade">
                                      <p:cBhvr additive="repl">
                                        <p:cTn id="45" dur="500"/>
                                        <p:tgtEl>
                                          <p:spTgt spid="442"/>
                                        </p:tgtEl>
                                      </p:cBhvr>
                                    </p:animEffect>
                                  </p:childTnLst>
                                </p:cTn>
                              </p:par>
                              <p:par>
                                <p:cTn id="46" presetID="10" presetClass="entr" fill="hold" nodeType="withEffect">
                                  <p:stCondLst>
                                    <p:cond delay="0"/>
                                  </p:stCondLst>
                                  <p:childTnLst>
                                    <p:set>
                                      <p:cBhvr>
                                        <p:cTn id="47" dur="1" fill="hold">
                                          <p:stCondLst>
                                            <p:cond delay="0"/>
                                          </p:stCondLst>
                                        </p:cTn>
                                        <p:tgtEl>
                                          <p:spTgt spid="425"/>
                                        </p:tgtEl>
                                        <p:attrNameLst>
                                          <p:attrName>style.visibility</p:attrName>
                                        </p:attrNameLst>
                                      </p:cBhvr>
                                      <p:to>
                                        <p:strVal val="visible"/>
                                      </p:to>
                                    </p:set>
                                    <p:animEffect transition="in" filter="fade">
                                      <p:cBhvr additive="repl">
                                        <p:cTn id="48" dur="500"/>
                                        <p:tgtEl>
                                          <p:spTgt spid="42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fill="hold" nodeType="clickEffect">
                                  <p:stCondLst>
                                    <p:cond delay="0"/>
                                  </p:stCondLst>
                                  <p:childTnLst>
                                    <p:set>
                                      <p:cBhvr>
                                        <p:cTn id="52" dur="1" fill="hold">
                                          <p:stCondLst>
                                            <p:cond delay="0"/>
                                          </p:stCondLst>
                                        </p:cTn>
                                        <p:tgtEl>
                                          <p:spTgt spid="443"/>
                                        </p:tgtEl>
                                        <p:attrNameLst>
                                          <p:attrName>style.visibility</p:attrName>
                                        </p:attrNameLst>
                                      </p:cBhvr>
                                      <p:to>
                                        <p:strVal val="visible"/>
                                      </p:to>
                                    </p:set>
                                    <p:animEffect transition="in" filter="fade">
                                      <p:cBhvr additive="repl">
                                        <p:cTn id="53" dur="500"/>
                                        <p:tgtEl>
                                          <p:spTgt spid="443"/>
                                        </p:tgtEl>
                                      </p:cBhvr>
                                    </p:animEffect>
                                  </p:childTnLst>
                                </p:cTn>
                              </p:par>
                              <p:par>
                                <p:cTn id="54" presetID="10" presetClass="entr" fill="hold" nodeType="withEffect">
                                  <p:stCondLst>
                                    <p:cond delay="0"/>
                                  </p:stCondLst>
                                  <p:childTnLst>
                                    <p:set>
                                      <p:cBhvr>
                                        <p:cTn id="55" dur="1" fill="hold">
                                          <p:stCondLst>
                                            <p:cond delay="0"/>
                                          </p:stCondLst>
                                        </p:cTn>
                                        <p:tgtEl>
                                          <p:spTgt spid="431"/>
                                        </p:tgtEl>
                                        <p:attrNameLst>
                                          <p:attrName>style.visibility</p:attrName>
                                        </p:attrNameLst>
                                      </p:cBhvr>
                                      <p:to>
                                        <p:strVal val="visible"/>
                                      </p:to>
                                    </p:set>
                                    <p:animEffect transition="in" filter="fade">
                                      <p:cBhvr additive="repl">
                                        <p:cTn id="56" dur="500"/>
                                        <p:tgtEl>
                                          <p:spTgt spid="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201" name="Rectangle 36"/>
          <p:cNvSpPr/>
          <p:nvPr/>
        </p:nvSpPr>
        <p:spPr>
          <a:xfrm>
            <a:off x="7020720" y="196200"/>
            <a:ext cx="5034240" cy="3635280"/>
          </a:xfrm>
          <a:prstGeom prst="rect">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pic>
        <p:nvPicPr>
          <p:cNvPr id="202" name="Picture 34"/>
          <p:cNvPicPr/>
          <p:nvPr/>
        </p:nvPicPr>
        <p:blipFill>
          <a:blip r:embed="rId3"/>
          <a:stretch/>
        </p:blipFill>
        <p:spPr>
          <a:xfrm>
            <a:off x="1958400" y="4072320"/>
            <a:ext cx="8034840" cy="1847160"/>
          </a:xfrm>
          <a:prstGeom prst="rect">
            <a:avLst/>
          </a:prstGeom>
          <a:noFill/>
          <a:ln w="0">
            <a:noFill/>
          </a:ln>
        </p:spPr>
      </p:pic>
      <p:sp>
        <p:nvSpPr>
          <p:cNvPr id="203" name="TextBox 2"/>
          <p:cNvSpPr/>
          <p:nvPr/>
        </p:nvSpPr>
        <p:spPr>
          <a:xfrm>
            <a:off x="5922000" y="941760"/>
            <a:ext cx="361440" cy="243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dirty="0">
                <a:solidFill>
                  <a:schemeClr val="dk1"/>
                </a:solidFill>
                <a:effectLst/>
                <a:uFillTx/>
              </a:rPr>
              <a:t>*</a:t>
            </a:r>
            <a:endParaRPr lang="en-US" sz="1000" b="0" u="none" strike="noStrike" dirty="0">
              <a:solidFill>
                <a:srgbClr val="000000"/>
              </a:solidFill>
              <a:effectLst/>
              <a:uFillTx/>
            </a:endParaRPr>
          </a:p>
        </p:txBody>
      </p:sp>
      <p:sp>
        <p:nvSpPr>
          <p:cNvPr id="204" name="TextBox 4"/>
          <p:cNvSpPr/>
          <p:nvPr/>
        </p:nvSpPr>
        <p:spPr>
          <a:xfrm>
            <a:off x="11755080" y="2880"/>
            <a:ext cx="536760" cy="243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a:solidFill>
                  <a:schemeClr val="dk1"/>
                </a:solidFill>
                <a:effectLst/>
                <a:uFillTx/>
              </a:rPr>
              <a:t>***</a:t>
            </a:r>
            <a:endParaRPr lang="en-US" sz="1000" b="0" u="none" strike="noStrike">
              <a:solidFill>
                <a:srgbClr val="000000"/>
              </a:solidFill>
              <a:effectLst/>
              <a:uFillTx/>
            </a:endParaRPr>
          </a:p>
        </p:txBody>
      </p:sp>
      <p:sp>
        <p:nvSpPr>
          <p:cNvPr id="205" name="PlaceHolder 1"/>
          <p:cNvSpPr>
            <a:spLocks noGrp="1"/>
          </p:cNvSpPr>
          <p:nvPr>
            <p:ph type="title"/>
          </p:nvPr>
        </p:nvSpPr>
        <p:spPr>
          <a:xfrm>
            <a:off x="91080" y="127800"/>
            <a:ext cx="516528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Why micro_sam?</a:t>
            </a:r>
            <a:endParaRPr lang="en-US" sz="4400" b="0" u="none" strike="noStrike">
              <a:solidFill>
                <a:srgbClr val="000000"/>
              </a:solidFill>
              <a:effectLst/>
              <a:uFillTx/>
              <a:latin typeface="+mn-lt"/>
            </a:endParaRPr>
          </a:p>
        </p:txBody>
      </p:sp>
      <p:pic>
        <p:nvPicPr>
          <p:cNvPr id="206" name="Picture 6" descr="Logos | Branding | The University of Winnipeg"/>
          <p:cNvPicPr/>
          <p:nvPr/>
        </p:nvPicPr>
        <p:blipFill>
          <a:blip r:embed="rId4"/>
          <a:stretch/>
        </p:blipFill>
        <p:spPr>
          <a:xfrm>
            <a:off x="91080" y="6452640"/>
            <a:ext cx="978120" cy="313920"/>
          </a:xfrm>
          <a:prstGeom prst="rect">
            <a:avLst/>
          </a:prstGeom>
          <a:noFill/>
          <a:ln w="0">
            <a:noFill/>
          </a:ln>
        </p:spPr>
      </p:pic>
      <p:cxnSp>
        <p:nvCxnSpPr>
          <p:cNvPr id="207" name="Straight Connector 6"/>
          <p:cNvCxnSpPr/>
          <p:nvPr/>
        </p:nvCxnSpPr>
        <p:spPr>
          <a:xfrm>
            <a:off x="90720" y="6312240"/>
            <a:ext cx="2037960" cy="2880"/>
          </a:xfrm>
          <a:prstGeom prst="straightConnector1">
            <a:avLst/>
          </a:prstGeom>
          <a:ln w="95250">
            <a:solidFill>
              <a:srgbClr val="FFC000"/>
            </a:solidFill>
            <a:round/>
          </a:ln>
        </p:spPr>
      </p:cxnSp>
      <p:pic>
        <p:nvPicPr>
          <p:cNvPr id="208" name="Picture 13"/>
          <p:cNvPicPr/>
          <p:nvPr/>
        </p:nvPicPr>
        <p:blipFill>
          <a:blip r:embed="rId5"/>
          <a:stretch/>
        </p:blipFill>
        <p:spPr>
          <a:xfrm>
            <a:off x="137520" y="1121400"/>
            <a:ext cx="5955480" cy="2163960"/>
          </a:xfrm>
          <a:prstGeom prst="rect">
            <a:avLst/>
          </a:prstGeom>
          <a:noFill/>
          <a:ln w="0">
            <a:noFill/>
          </a:ln>
        </p:spPr>
      </p:pic>
      <p:sp>
        <p:nvSpPr>
          <p:cNvPr id="209" name="TextBox 37"/>
          <p:cNvSpPr/>
          <p:nvPr/>
        </p:nvSpPr>
        <p:spPr>
          <a:xfrm>
            <a:off x="9784080" y="3898440"/>
            <a:ext cx="543240" cy="243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a:solidFill>
                  <a:schemeClr val="dk1"/>
                </a:solidFill>
                <a:effectLst/>
                <a:uFillTx/>
              </a:rPr>
              <a:t>**</a:t>
            </a:r>
            <a:endParaRPr lang="en-US" sz="1000" b="0" u="none" strike="noStrike">
              <a:solidFill>
                <a:srgbClr val="000000"/>
              </a:solidFill>
              <a:effectLst/>
              <a:uFillTx/>
            </a:endParaRPr>
          </a:p>
        </p:txBody>
      </p:sp>
      <p:sp>
        <p:nvSpPr>
          <p:cNvPr id="210" name="TextBox 15"/>
          <p:cNvSpPr/>
          <p:nvPr/>
        </p:nvSpPr>
        <p:spPr>
          <a:xfrm>
            <a:off x="2126160" y="6049440"/>
            <a:ext cx="9808560" cy="858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CA" sz="1000" b="0" u="none" strike="noStrike" dirty="0">
                <a:solidFill>
                  <a:schemeClr val="dk1"/>
                </a:solidFill>
                <a:effectLst/>
                <a:uFillTx/>
              </a:rPr>
              <a:t>* A. Cheng, G. Zhao, L. Wang, and R. Zhang, “</a:t>
            </a:r>
            <a:r>
              <a:rPr lang="en-CA" sz="1000" b="0" u="none" strike="noStrike" dirty="0" err="1">
                <a:solidFill>
                  <a:schemeClr val="dk1"/>
                </a:solidFill>
                <a:effectLst/>
                <a:uFillTx/>
              </a:rPr>
              <a:t>AxonCallosumEM</a:t>
            </a:r>
            <a:r>
              <a:rPr lang="en-CA" sz="1000" b="0" u="none" strike="noStrike" dirty="0">
                <a:solidFill>
                  <a:schemeClr val="dk1"/>
                </a:solidFill>
                <a:effectLst/>
                <a:uFillTx/>
              </a:rPr>
              <a:t> dataset: Axon semantic segmentation of whole corpus callosum cross section from EM images,” </a:t>
            </a:r>
            <a:r>
              <a:rPr lang="en-CA" sz="1000" b="0" i="1" u="none" strike="noStrike" dirty="0" err="1">
                <a:solidFill>
                  <a:schemeClr val="dk1"/>
                </a:solidFill>
                <a:effectLst/>
                <a:uFillTx/>
              </a:rPr>
              <a:t>arXiv</a:t>
            </a:r>
            <a:r>
              <a:rPr lang="en-CA" sz="1000" b="0" u="none" strike="noStrike" dirty="0">
                <a:solidFill>
                  <a:schemeClr val="dk1"/>
                </a:solidFill>
                <a:effectLst/>
                <a:uFillTx/>
              </a:rPr>
              <a:t> preprint arXiv:2307.02464, Jul. 6, 2023. [Online]. Available: https://arxiv.org/pdf/2307.02464.</a:t>
            </a:r>
            <a:endParaRPr lang="en-US" sz="1000" b="0" u="none" strike="noStrike" dirty="0">
              <a:solidFill>
                <a:srgbClr val="000000"/>
              </a:solidFill>
              <a:effectLst/>
              <a:uFillTx/>
            </a:endParaRPr>
          </a:p>
          <a:p>
            <a:pPr defTabSz="914400">
              <a:lnSpc>
                <a:spcPct val="100000"/>
              </a:lnSpc>
            </a:pPr>
            <a:r>
              <a:rPr lang="en-CA" sz="1000" b="0" u="none" strike="noStrike" dirty="0">
                <a:solidFill>
                  <a:schemeClr val="dk1"/>
                </a:solidFill>
                <a:effectLst/>
                <a:uFillTx/>
              </a:rPr>
              <a:t>** </a:t>
            </a:r>
            <a:r>
              <a:rPr lang="en-US" sz="1000" b="0" u="none" strike="noStrike" dirty="0">
                <a:solidFill>
                  <a:schemeClr val="dk1"/>
                </a:solidFill>
                <a:effectLst/>
                <a:uFillTx/>
              </a:rPr>
              <a:t>S. Sharma, "Integration of 'Segment Anything Model'?", </a:t>
            </a:r>
            <a:r>
              <a:rPr lang="en-US" sz="1000" b="0" i="1" u="none" strike="noStrike" dirty="0">
                <a:solidFill>
                  <a:schemeClr val="dk1"/>
                </a:solidFill>
                <a:effectLst/>
                <a:uFillTx/>
              </a:rPr>
              <a:t>3D Slicer Community</a:t>
            </a:r>
            <a:r>
              <a:rPr lang="en-US" sz="1000" b="0" u="none" strike="noStrike" dirty="0">
                <a:solidFill>
                  <a:schemeClr val="dk1"/>
                </a:solidFill>
                <a:effectLst/>
                <a:uFillTx/>
              </a:rPr>
              <a:t>, Apr. 10, 2023. [Online]. Available: https://discourse.slicer.org/t/integration-of-segment-anything-model/28787/13. </a:t>
            </a:r>
            <a:endParaRPr lang="en-US" sz="1000" b="0" u="none" strike="noStrike" dirty="0">
              <a:solidFill>
                <a:srgbClr val="000000"/>
              </a:solidFill>
              <a:effectLst/>
              <a:uFillTx/>
            </a:endParaRPr>
          </a:p>
          <a:p>
            <a:pPr defTabSz="914400">
              <a:lnSpc>
                <a:spcPct val="100000"/>
              </a:lnSpc>
            </a:pPr>
            <a:r>
              <a:rPr lang="en-CA" sz="1000" b="0" u="none" strike="noStrike" dirty="0">
                <a:solidFill>
                  <a:schemeClr val="dk1"/>
                </a:solidFill>
                <a:effectLst/>
                <a:uFillTx/>
              </a:rPr>
              <a:t>*** A. </a:t>
            </a:r>
            <a:r>
              <a:rPr lang="en-US" sz="1000" b="0" u="none" strike="noStrike" dirty="0">
                <a:solidFill>
                  <a:schemeClr val="dk1"/>
                </a:solidFill>
                <a:effectLst/>
                <a:uFillTx/>
              </a:rPr>
              <a:t>Archit, L. Freckmann, S. Nair, </a:t>
            </a:r>
            <a:r>
              <a:rPr lang="en-US" sz="1000" b="0" i="1" u="none" strike="noStrike" dirty="0">
                <a:solidFill>
                  <a:schemeClr val="dk1"/>
                </a:solidFill>
                <a:effectLst/>
                <a:uFillTx/>
              </a:rPr>
              <a:t>et al</a:t>
            </a:r>
            <a:r>
              <a:rPr lang="en-US" sz="1000" b="0" u="none" strike="noStrike" dirty="0">
                <a:solidFill>
                  <a:schemeClr val="dk1"/>
                </a:solidFill>
                <a:effectLst/>
                <a:uFillTx/>
              </a:rPr>
              <a:t>. “Segment Anything for Microscopy”. </a:t>
            </a:r>
            <a:r>
              <a:rPr lang="en-US" sz="1000" b="0" i="1" u="none" strike="noStrike" dirty="0">
                <a:solidFill>
                  <a:schemeClr val="dk1"/>
                </a:solidFill>
                <a:effectLst/>
                <a:uFillTx/>
              </a:rPr>
              <a:t>Nat Methods </a:t>
            </a:r>
            <a:r>
              <a:rPr lang="en-US" sz="1000" b="0" u="none" strike="noStrike" dirty="0">
                <a:solidFill>
                  <a:schemeClr val="dk1"/>
                </a:solidFill>
                <a:effectLst/>
                <a:uFillTx/>
              </a:rPr>
              <a:t>22,579–591 (2025). https://doi.org/10.1038/s41592-024-02580-4.</a:t>
            </a:r>
            <a:endParaRPr lang="en-US" sz="1000" b="0" u="none" strike="noStrike" dirty="0">
              <a:solidFill>
                <a:srgbClr val="000000"/>
              </a:solidFill>
              <a:effectLst/>
              <a:uFillTx/>
            </a:endParaRPr>
          </a:p>
        </p:txBody>
      </p:sp>
      <p:sp>
        <p:nvSpPr>
          <p:cNvPr id="211" name="Slide Number Placeholder 15"/>
          <p:cNvSpPr/>
          <p:nvPr/>
        </p:nvSpPr>
        <p:spPr>
          <a:xfrm>
            <a:off x="11755080" y="6482160"/>
            <a:ext cx="39456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23</a:t>
            </a:r>
            <a:endParaRPr lang="en-US" sz="1500" b="0" u="none" strike="noStrike" dirty="0">
              <a:solidFill>
                <a:srgbClr val="000000"/>
              </a:solidFill>
              <a:effectLst/>
              <a:uFillTx/>
            </a:endParaRPr>
          </a:p>
        </p:txBody>
      </p:sp>
      <p:sp>
        <p:nvSpPr>
          <p:cNvPr id="212" name="Content Placeholder 12"/>
          <p:cNvSpPr/>
          <p:nvPr/>
        </p:nvSpPr>
        <p:spPr>
          <a:xfrm>
            <a:off x="7021080" y="189720"/>
            <a:ext cx="5031360" cy="3635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lnSpcReduction="9999"/>
          </a:bodyPr>
          <a:lstStyle/>
          <a:p>
            <a:pPr marL="457200" indent="-457200" defTabSz="914400">
              <a:lnSpc>
                <a:spcPct val="90000"/>
              </a:lnSpc>
              <a:spcBef>
                <a:spcPts val="1001"/>
              </a:spcBef>
              <a:buClr>
                <a:srgbClr val="C00000"/>
              </a:buClr>
              <a:buFont typeface="Aptos"/>
              <a:buChar char="◦"/>
            </a:pPr>
            <a:r>
              <a:rPr lang="en-US" sz="1800" b="0" u="none" strike="noStrike">
                <a:solidFill>
                  <a:srgbClr val="000000"/>
                </a:solidFill>
                <a:effectLst/>
                <a:uFillTx/>
              </a:rPr>
              <a:t>“Identifying objects in microscopy images, such as cells and nuclei in light microscopy (LM) or cells and organelles in electron microscopy (EM) …”</a:t>
            </a:r>
          </a:p>
          <a:p>
            <a:pPr marL="457200" indent="-457200" defTabSz="914400">
              <a:lnSpc>
                <a:spcPct val="90000"/>
              </a:lnSpc>
              <a:spcBef>
                <a:spcPts val="1001"/>
              </a:spcBef>
              <a:buClr>
                <a:srgbClr val="C00000"/>
              </a:buClr>
              <a:buFont typeface="Aptos"/>
              <a:buChar char="◦"/>
            </a:pPr>
            <a:r>
              <a:rPr lang="en-US" sz="1800" b="0" u="none" strike="noStrike">
                <a:solidFill>
                  <a:srgbClr val="000000"/>
                </a:solidFill>
                <a:effectLst/>
                <a:uFillTx/>
              </a:rPr>
              <a:t>“Improved models for LM and EM segmentation that perform considerably better than the default SAM models in their respective domains”</a:t>
            </a:r>
          </a:p>
          <a:p>
            <a:pPr marL="457200" indent="-457200" defTabSz="914400">
              <a:lnSpc>
                <a:spcPct val="90000"/>
              </a:lnSpc>
              <a:spcBef>
                <a:spcPts val="1001"/>
              </a:spcBef>
              <a:buClr>
                <a:srgbClr val="C00000"/>
              </a:buClr>
              <a:buFont typeface="Aptos"/>
              <a:buChar char="◦"/>
            </a:pPr>
            <a:r>
              <a:rPr lang="en-US" sz="1800" b="0" u="none" strike="noStrike">
                <a:solidFill>
                  <a:srgbClr val="000000"/>
                </a:solidFill>
                <a:effectLst/>
                <a:uFillTx/>
              </a:rPr>
              <a:t>“… μSAM is more versatile because its pretrained models cover both LM and EM, covering a wide range of segmentation tasks”</a:t>
            </a:r>
          </a:p>
          <a:p>
            <a:pPr marL="457200" indent="-457200" defTabSz="914400">
              <a:lnSpc>
                <a:spcPct val="90000"/>
              </a:lnSpc>
              <a:spcBef>
                <a:spcPts val="1001"/>
              </a:spcBef>
              <a:buClr>
                <a:srgbClr val="C00000"/>
              </a:buClr>
              <a:buFont typeface="Aptos"/>
              <a:buChar char="◦"/>
            </a:pPr>
            <a:r>
              <a:rPr lang="en-US" sz="1800" b="0" u="none" strike="noStrike">
                <a:solidFill>
                  <a:srgbClr val="000000"/>
                </a:solidFill>
                <a:effectLst/>
                <a:uFillTx/>
              </a:rPr>
              <a:t>“… napari plugin for interactive and automatic segmentation”</a:t>
            </a:r>
          </a:p>
        </p:txBody>
      </p:sp>
      <p:pic>
        <p:nvPicPr>
          <p:cNvPr id="2" name="Picture 3" descr="micro_sam API documentation">
            <a:extLst>
              <a:ext uri="{FF2B5EF4-FFF2-40B4-BE49-F238E27FC236}">
                <a16:creationId xmlns:a16="http://schemas.microsoft.com/office/drawing/2014/main" id="{37AE6E2D-6A8F-F89A-85C0-144CA206DB9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68200" y="6461842"/>
            <a:ext cx="843480" cy="2640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230" name="TextBox 3"/>
          <p:cNvSpPr/>
          <p:nvPr/>
        </p:nvSpPr>
        <p:spPr>
          <a:xfrm>
            <a:off x="6786000" y="5823000"/>
            <a:ext cx="4870080" cy="697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endParaRPr lang="en-US" sz="1800" b="0" u="none" strike="noStrike">
              <a:solidFill>
                <a:srgbClr val="000000"/>
              </a:solidFill>
              <a:effectLst/>
              <a:uFillTx/>
              <a:latin typeface="Arial"/>
            </a:endParaRPr>
          </a:p>
        </p:txBody>
      </p:sp>
      <p:sp>
        <p:nvSpPr>
          <p:cNvPr id="231"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err="1">
                <a:solidFill>
                  <a:srgbClr val="C00000"/>
                </a:solidFill>
                <a:effectLst/>
                <a:uFillTx/>
                <a:latin typeface="Aptos" panose="020B0004020202020204" pitchFamily="34" charset="0"/>
              </a:rPr>
              <a:t>micro_sam</a:t>
            </a:r>
            <a:endParaRPr lang="en-US" sz="4400" b="0" u="none" strike="noStrike" dirty="0">
              <a:solidFill>
                <a:srgbClr val="000000"/>
              </a:solidFill>
              <a:effectLst/>
              <a:uFillTx/>
              <a:latin typeface="Aptos" panose="020B0004020202020204" pitchFamily="34" charset="0"/>
            </a:endParaRPr>
          </a:p>
        </p:txBody>
      </p:sp>
      <p:pic>
        <p:nvPicPr>
          <p:cNvPr id="232" name="Picture 9" descr="Logos | Branding | The University of Winnipeg"/>
          <p:cNvPicPr/>
          <p:nvPr/>
        </p:nvPicPr>
        <p:blipFill>
          <a:blip r:embed="rId4"/>
          <a:stretch/>
        </p:blipFill>
        <p:spPr>
          <a:xfrm>
            <a:off x="91080" y="6452640"/>
            <a:ext cx="978120" cy="313920"/>
          </a:xfrm>
          <a:prstGeom prst="rect">
            <a:avLst/>
          </a:prstGeom>
          <a:noFill/>
          <a:ln w="0">
            <a:noFill/>
          </a:ln>
        </p:spPr>
      </p:pic>
      <p:sp>
        <p:nvSpPr>
          <p:cNvPr id="233" name="Slide Number Placeholder 13"/>
          <p:cNvSpPr/>
          <p:nvPr/>
        </p:nvSpPr>
        <p:spPr>
          <a:xfrm>
            <a:off x="11755080" y="6482160"/>
            <a:ext cx="39456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latin typeface="Aptos"/>
              </a:rPr>
              <a:t>24</a:t>
            </a:r>
            <a:endParaRPr lang="en-US" sz="1500" b="0" u="none" strike="noStrike" dirty="0">
              <a:solidFill>
                <a:srgbClr val="000000"/>
              </a:solidFill>
              <a:effectLst/>
              <a:uFillTx/>
              <a:latin typeface="Arial"/>
            </a:endParaRPr>
          </a:p>
        </p:txBody>
      </p:sp>
      <p:cxnSp>
        <p:nvCxnSpPr>
          <p:cNvPr id="234" name="Straight Connector 41"/>
          <p:cNvCxnSpPr/>
          <p:nvPr/>
        </p:nvCxnSpPr>
        <p:spPr>
          <a:xfrm>
            <a:off x="90720" y="6312240"/>
            <a:ext cx="2037960" cy="2880"/>
          </a:xfrm>
          <a:prstGeom prst="straightConnector1">
            <a:avLst/>
          </a:prstGeom>
          <a:ln w="95250">
            <a:solidFill>
              <a:srgbClr val="FFC000"/>
            </a:solidFill>
            <a:round/>
          </a:ln>
        </p:spPr>
      </p:cxnSp>
      <p:pic>
        <p:nvPicPr>
          <p:cNvPr id="2" name="Online Media 1" title="Using Segment Anything for Microscopy on Electron Microscopy Images from a Male Mouse">
            <a:hlinkClick r:id="" action="ppaction://media"/>
            <a:extLst>
              <a:ext uri="{FF2B5EF4-FFF2-40B4-BE49-F238E27FC236}">
                <a16:creationId xmlns:a16="http://schemas.microsoft.com/office/drawing/2014/main" id="{57A5F88F-607F-195C-810F-F0B34BDC38A6}"/>
              </a:ext>
            </a:extLst>
          </p:cNvPr>
          <p:cNvPicPr>
            <a:picLocks noRot="1" noChangeAspect="1"/>
          </p:cNvPicPr>
          <p:nvPr>
            <a:videoFile r:link="rId1"/>
          </p:nvPr>
        </p:nvPicPr>
        <p:blipFill>
          <a:blip r:embed="rId5"/>
          <a:stretch>
            <a:fillRect/>
          </a:stretch>
        </p:blipFill>
        <p:spPr>
          <a:xfrm>
            <a:off x="2169126" y="841008"/>
            <a:ext cx="9987050" cy="5638272"/>
          </a:xfrm>
          <a:prstGeom prst="rect">
            <a:avLst/>
          </a:prstGeom>
        </p:spPr>
      </p:pic>
      <p:pic>
        <p:nvPicPr>
          <p:cNvPr id="3" name="Picture 3" descr="micro_sam API documentation">
            <a:extLst>
              <a:ext uri="{FF2B5EF4-FFF2-40B4-BE49-F238E27FC236}">
                <a16:creationId xmlns:a16="http://schemas.microsoft.com/office/drawing/2014/main" id="{95BAEE25-EBE7-A33F-4BD4-ADC83B7E397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68200" y="6461842"/>
            <a:ext cx="843480" cy="2640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235" name="TextBox 53"/>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endParaRPr lang="en-US" sz="1800" b="0" u="none" strike="noStrike">
              <a:solidFill>
                <a:srgbClr val="000000"/>
              </a:solidFill>
              <a:effectLst/>
              <a:uFillTx/>
            </a:endParaRPr>
          </a:p>
        </p:txBody>
      </p:sp>
      <p:sp>
        <p:nvSpPr>
          <p:cNvPr id="236" name="PlaceHolder 1"/>
          <p:cNvSpPr>
            <a:spLocks noGrp="1"/>
          </p:cNvSpPr>
          <p:nvPr>
            <p:ph type="title"/>
          </p:nvPr>
        </p:nvSpPr>
        <p:spPr>
          <a:xfrm>
            <a:off x="91080" y="127800"/>
            <a:ext cx="379404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Parameters</a:t>
            </a:r>
            <a:endParaRPr lang="en-US" sz="4400" b="0" u="none" strike="noStrike">
              <a:solidFill>
                <a:srgbClr val="000000"/>
              </a:solidFill>
              <a:effectLst/>
              <a:uFillTx/>
              <a:latin typeface="+mn-lt"/>
            </a:endParaRPr>
          </a:p>
        </p:txBody>
      </p:sp>
      <p:pic>
        <p:nvPicPr>
          <p:cNvPr id="237" name="Picture 18" descr="Logos | Branding | The University of Winnipeg"/>
          <p:cNvPicPr/>
          <p:nvPr/>
        </p:nvPicPr>
        <p:blipFill>
          <a:blip r:embed="rId3"/>
          <a:stretch/>
        </p:blipFill>
        <p:spPr>
          <a:xfrm>
            <a:off x="91080" y="6452640"/>
            <a:ext cx="978120" cy="313920"/>
          </a:xfrm>
          <a:prstGeom prst="rect">
            <a:avLst/>
          </a:prstGeom>
          <a:noFill/>
          <a:ln w="0">
            <a:noFill/>
          </a:ln>
        </p:spPr>
      </p:pic>
      <p:sp>
        <p:nvSpPr>
          <p:cNvPr id="238" name="Slide Number Placeholder 11"/>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25</a:t>
            </a:r>
            <a:endParaRPr lang="en-US" sz="1500" b="0" u="none" strike="noStrike" dirty="0">
              <a:solidFill>
                <a:srgbClr val="000000"/>
              </a:solidFill>
              <a:effectLst/>
              <a:uFillTx/>
            </a:endParaRPr>
          </a:p>
        </p:txBody>
      </p:sp>
      <p:cxnSp>
        <p:nvCxnSpPr>
          <p:cNvPr id="239" name="Straight Connector 35"/>
          <p:cNvCxnSpPr/>
          <p:nvPr/>
        </p:nvCxnSpPr>
        <p:spPr>
          <a:xfrm>
            <a:off x="90720" y="6312240"/>
            <a:ext cx="2037960" cy="2880"/>
          </a:xfrm>
          <a:prstGeom prst="straightConnector1">
            <a:avLst/>
          </a:prstGeom>
          <a:ln w="95250">
            <a:solidFill>
              <a:srgbClr val="FFC000"/>
            </a:solidFill>
            <a:round/>
          </a:ln>
        </p:spPr>
      </p:cxnSp>
      <p:sp>
        <p:nvSpPr>
          <p:cNvPr id="240" name="Content Placeholder 14"/>
          <p:cNvSpPr/>
          <p:nvPr/>
        </p:nvSpPr>
        <p:spPr>
          <a:xfrm>
            <a:off x="91080" y="1053360"/>
            <a:ext cx="6765840" cy="5299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fontScale="92500" lnSpcReduction="19999"/>
          </a:bodyPr>
          <a:lstStyle/>
          <a:p>
            <a:pPr marL="457200" indent="-457200" defTabSz="914400">
              <a:lnSpc>
                <a:spcPct val="90000"/>
              </a:lnSpc>
              <a:spcBef>
                <a:spcPts val="1001"/>
              </a:spcBef>
              <a:buClr>
                <a:srgbClr val="C00000"/>
              </a:buClr>
              <a:buFont typeface="Aptos"/>
              <a:buChar char="◦"/>
            </a:pPr>
            <a:r>
              <a:rPr lang="en-US" sz="2800" b="0" u="none" strike="noStrike" dirty="0">
                <a:solidFill>
                  <a:srgbClr val="000000"/>
                </a:solidFill>
                <a:effectLst/>
                <a:uFillTx/>
              </a:rPr>
              <a:t>Grid overlaid onto the image</a:t>
            </a:r>
          </a:p>
          <a:p>
            <a:pPr marL="457200" indent="-457200" defTabSz="914400">
              <a:lnSpc>
                <a:spcPct val="90000"/>
              </a:lnSpc>
              <a:spcBef>
                <a:spcPts val="1001"/>
              </a:spcBef>
              <a:buClr>
                <a:srgbClr val="C00000"/>
              </a:buClr>
              <a:buFont typeface="Aptos"/>
              <a:buChar char="◦"/>
            </a:pPr>
            <a:r>
              <a:rPr lang="en-US" sz="2800" b="0" u="none" strike="noStrike" dirty="0">
                <a:solidFill>
                  <a:srgbClr val="000000"/>
                </a:solidFill>
                <a:effectLst/>
                <a:uFillTx/>
              </a:rPr>
              <a:t>Estimate seeds  </a:t>
            </a:r>
          </a:p>
          <a:p>
            <a:pPr marL="457200" indent="-457200" defTabSz="914400">
              <a:lnSpc>
                <a:spcPct val="90000"/>
              </a:lnSpc>
              <a:spcBef>
                <a:spcPts val="1001"/>
              </a:spcBef>
              <a:buClr>
                <a:srgbClr val="C00000"/>
              </a:buClr>
              <a:buFont typeface="Aptos"/>
              <a:buChar char="◦"/>
            </a:pPr>
            <a:r>
              <a:rPr lang="en-US" sz="2800" b="0" u="none" strike="noStrike" dirty="0">
                <a:solidFill>
                  <a:srgbClr val="000000"/>
                </a:solidFill>
                <a:effectLst/>
                <a:uFillTx/>
              </a:rPr>
              <a:t>Observe center distance threshold and boundary distance threshold to find the seeds</a:t>
            </a:r>
          </a:p>
          <a:p>
            <a:pPr marL="457200" indent="-457200" defTabSz="914400">
              <a:lnSpc>
                <a:spcPct val="90000"/>
              </a:lnSpc>
              <a:spcBef>
                <a:spcPts val="1001"/>
              </a:spcBef>
              <a:buClr>
                <a:srgbClr val="C00000"/>
              </a:buClr>
              <a:buFont typeface="Aptos"/>
              <a:buChar char="◦"/>
            </a:pPr>
            <a:r>
              <a:rPr lang="en-US" sz="2800" b="0" u="none" strike="noStrike" dirty="0">
                <a:solidFill>
                  <a:srgbClr val="C00000"/>
                </a:solidFill>
                <a:effectLst/>
                <a:uFillTx/>
              </a:rPr>
              <a:t>Center distance threshold </a:t>
            </a:r>
            <a:r>
              <a:rPr lang="en-US" sz="2800" b="0" u="none" strike="noStrike" dirty="0">
                <a:solidFill>
                  <a:srgbClr val="000000"/>
                </a:solidFill>
                <a:effectLst/>
                <a:uFillTx/>
              </a:rPr>
              <a:t>[0,1]</a:t>
            </a:r>
            <a:r>
              <a:rPr lang="en-US" sz="2800" b="0" u="none" strike="noStrike" dirty="0">
                <a:solidFill>
                  <a:schemeClr val="dk1"/>
                </a:solidFill>
                <a:effectLst/>
                <a:uFillTx/>
              </a:rPr>
              <a:t>: </a:t>
            </a:r>
            <a:endParaRPr lang="en-US" sz="2800" b="0" u="none" strike="noStrike" dirty="0">
              <a:solidFill>
                <a:srgbClr val="000000"/>
              </a:solidFill>
              <a:effectLst/>
              <a:uFillTx/>
            </a:endParaRPr>
          </a:p>
          <a:p>
            <a:pPr marL="648000" lvl="3" defTabSz="914400">
              <a:lnSpc>
                <a:spcPct val="90000"/>
              </a:lnSpc>
              <a:spcBef>
                <a:spcPts val="1001"/>
              </a:spcBef>
              <a:buClr>
                <a:srgbClr val="000000"/>
              </a:buClr>
              <a:buSzPct val="45000"/>
            </a:pPr>
            <a:r>
              <a:rPr lang="en-US" sz="2800" b="0" u="none" strike="noStrike" dirty="0">
                <a:solidFill>
                  <a:schemeClr val="dk1"/>
                </a:solidFill>
                <a:effectLst/>
                <a:uFillTx/>
              </a:rPr>
              <a:t>	Number of rings added onto the seed to 	find the distance to the center </a:t>
            </a:r>
            <a:endParaRPr lang="en-US" sz="2800" b="0" u="none" strike="noStrike" dirty="0">
              <a:solidFill>
                <a:srgbClr val="000000"/>
              </a:solidFill>
              <a:effectLst/>
              <a:uFillTx/>
            </a:endParaRPr>
          </a:p>
          <a:p>
            <a:pPr marL="457200" indent="-457200" defTabSz="914400">
              <a:lnSpc>
                <a:spcPct val="90000"/>
              </a:lnSpc>
              <a:spcBef>
                <a:spcPts val="1001"/>
              </a:spcBef>
              <a:buClr>
                <a:srgbClr val="C00000"/>
              </a:buClr>
              <a:buFont typeface="Aptos"/>
              <a:buChar char="◦"/>
            </a:pPr>
            <a:r>
              <a:rPr lang="en-US" sz="2800" b="0" u="none" strike="noStrike" dirty="0">
                <a:solidFill>
                  <a:srgbClr val="C00000"/>
                </a:solidFill>
                <a:effectLst/>
                <a:uFillTx/>
              </a:rPr>
              <a:t>Boundary distance threshold </a:t>
            </a:r>
            <a:r>
              <a:rPr lang="en-US" sz="2800" b="0" u="none" strike="noStrike" dirty="0">
                <a:solidFill>
                  <a:srgbClr val="000000"/>
                </a:solidFill>
                <a:effectLst/>
                <a:uFillTx/>
              </a:rPr>
              <a:t>[0,1]</a:t>
            </a:r>
            <a:r>
              <a:rPr lang="en-US" sz="2800" b="0" u="none" strike="noStrike" dirty="0">
                <a:solidFill>
                  <a:schemeClr val="dk1"/>
                </a:solidFill>
                <a:effectLst/>
                <a:uFillTx/>
              </a:rPr>
              <a:t>:</a:t>
            </a:r>
            <a:endParaRPr lang="en-US" sz="2800" dirty="0">
              <a:solidFill>
                <a:srgbClr val="000000"/>
              </a:solidFill>
            </a:endParaRPr>
          </a:p>
          <a:p>
            <a:pPr lvl="1">
              <a:lnSpc>
                <a:spcPct val="90000"/>
              </a:lnSpc>
              <a:spcBef>
                <a:spcPts val="1001"/>
              </a:spcBef>
              <a:buClr>
                <a:srgbClr val="C00000"/>
              </a:buClr>
            </a:pPr>
            <a:r>
              <a:rPr lang="en-US" sz="2800" b="0" u="none" strike="noStrike" dirty="0">
                <a:solidFill>
                  <a:schemeClr val="dk1"/>
                </a:solidFill>
                <a:effectLst/>
                <a:uFillTx/>
              </a:rPr>
              <a:t>	Distance from the boundary to the seed 	to find the distance to the boundary</a:t>
            </a:r>
            <a:endParaRPr lang="en-US" sz="2800" b="0" u="none" strike="noStrike" dirty="0">
              <a:solidFill>
                <a:srgbClr val="000000"/>
              </a:solidFill>
              <a:effectLst/>
              <a:uFillTx/>
            </a:endParaRPr>
          </a:p>
          <a:p>
            <a:pPr marL="457200" indent="-457200" defTabSz="914400">
              <a:lnSpc>
                <a:spcPct val="90000"/>
              </a:lnSpc>
              <a:spcBef>
                <a:spcPts val="1001"/>
              </a:spcBef>
              <a:buClr>
                <a:srgbClr val="C00000"/>
              </a:buClr>
              <a:buFont typeface="Aptos"/>
              <a:buChar char="◦"/>
            </a:pPr>
            <a:r>
              <a:rPr lang="en-US" sz="2800" b="0" u="none" strike="noStrike" dirty="0">
                <a:solidFill>
                  <a:srgbClr val="C00000"/>
                </a:solidFill>
                <a:effectLst/>
                <a:uFillTx/>
              </a:rPr>
              <a:t>Minimum object size </a:t>
            </a:r>
            <a:r>
              <a:rPr lang="en-US" sz="2800" b="0" u="none" strike="noStrike" dirty="0">
                <a:solidFill>
                  <a:srgbClr val="000000"/>
                </a:solidFill>
                <a:effectLst/>
                <a:uFillTx/>
              </a:rPr>
              <a:t>[0, </a:t>
            </a:r>
            <a:r>
              <a:rPr lang="en-US" sz="2800" b="0" u="none" strike="noStrike" dirty="0">
                <a:solidFill>
                  <a:srgbClr val="000000"/>
                </a:solidFill>
                <a:effectLst/>
                <a:uFillTx/>
                <a:ea typeface="DejaVu Sans"/>
              </a:rPr>
              <a:t>∞)</a:t>
            </a:r>
            <a:r>
              <a:rPr lang="en-US" sz="2800" b="0" u="none" strike="noStrike" dirty="0">
                <a:solidFill>
                  <a:schemeClr val="dk1"/>
                </a:solidFill>
                <a:effectLst/>
                <a:uFillTx/>
                <a:ea typeface="DejaVu Sans"/>
              </a:rPr>
              <a:t>: </a:t>
            </a:r>
            <a:endParaRPr lang="en-US" sz="2800" dirty="0">
              <a:solidFill>
                <a:srgbClr val="000000"/>
              </a:solidFill>
            </a:endParaRPr>
          </a:p>
          <a:p>
            <a:pPr lvl="1">
              <a:lnSpc>
                <a:spcPct val="90000"/>
              </a:lnSpc>
              <a:spcBef>
                <a:spcPts val="1001"/>
              </a:spcBef>
              <a:buClr>
                <a:srgbClr val="C00000"/>
              </a:buClr>
            </a:pPr>
            <a:r>
              <a:rPr lang="en-US" sz="2800" b="0" u="none" strike="noStrike" dirty="0">
                <a:solidFill>
                  <a:srgbClr val="000000"/>
                </a:solidFill>
                <a:effectLst/>
                <a:uFillTx/>
                <a:ea typeface="DejaVu Sans"/>
              </a:rPr>
              <a:t>	</a:t>
            </a:r>
            <a:r>
              <a:rPr lang="en-US" sz="2800" b="0" u="none" strike="noStrike" dirty="0">
                <a:solidFill>
                  <a:schemeClr val="dk1"/>
                </a:solidFill>
                <a:effectLst/>
                <a:uFillTx/>
                <a:ea typeface="DejaVu Sans"/>
              </a:rPr>
              <a:t>“</a:t>
            </a:r>
            <a:r>
              <a:rPr lang="en-US" sz="2800" b="0" u="none" strike="noStrike" dirty="0">
                <a:solidFill>
                  <a:srgbClr val="000000"/>
                </a:solidFill>
                <a:effectLst/>
                <a:uFillTx/>
                <a:ea typeface="DejaVu Sans"/>
              </a:rPr>
              <a:t>Minimal object size in the</a:t>
            </a:r>
            <a:endParaRPr lang="en-US" sz="2800" b="0" u="none" strike="noStrike" dirty="0">
              <a:solidFill>
                <a:srgbClr val="000000"/>
              </a:solidFill>
              <a:effectLst/>
              <a:uFillTx/>
            </a:endParaRPr>
          </a:p>
          <a:p>
            <a:pPr defTabSz="914400">
              <a:lnSpc>
                <a:spcPct val="90000"/>
              </a:lnSpc>
              <a:spcBef>
                <a:spcPts val="150"/>
              </a:spcBef>
            </a:pPr>
            <a:r>
              <a:rPr lang="en-US" sz="2800" b="0" u="none" strike="noStrike" dirty="0">
                <a:solidFill>
                  <a:srgbClr val="000000"/>
                </a:solidFill>
                <a:effectLst/>
                <a:uFillTx/>
                <a:ea typeface="DejaVu Sans"/>
              </a:rPr>
              <a:t>	segmentation result”</a:t>
            </a:r>
            <a:endParaRPr lang="en-US" sz="2800" b="0" u="none" strike="noStrike" dirty="0">
              <a:solidFill>
                <a:srgbClr val="000000"/>
              </a:solidFill>
              <a:effectLst/>
              <a:uFillTx/>
            </a:endParaRPr>
          </a:p>
        </p:txBody>
      </p:sp>
      <p:sp>
        <p:nvSpPr>
          <p:cNvPr id="241" name="TextBox 54"/>
          <p:cNvSpPr/>
          <p:nvPr/>
        </p:nvSpPr>
        <p:spPr>
          <a:xfrm>
            <a:off x="2054160" y="6287760"/>
            <a:ext cx="9603360" cy="398655"/>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spcBef>
                <a:spcPts val="57"/>
              </a:spcBef>
            </a:pPr>
            <a:r>
              <a:rPr lang="en-CA" sz="1000" b="0" u="none" strike="noStrike">
                <a:solidFill>
                  <a:schemeClr val="dk1"/>
                </a:solidFill>
                <a:effectLst/>
                <a:uFillTx/>
              </a:rPr>
              <a:t>* Automatic Segmentation Settings in micro_sam. image.sc. (2026, January 18). https://forum.image.sc/t/automatic-segmentation-settings-in-micro-sam/118602.</a:t>
            </a:r>
            <a:endParaRPr lang="en-US" sz="1000" b="0" u="none" strike="noStrike">
              <a:solidFill>
                <a:srgbClr val="000000"/>
              </a:solidFill>
              <a:effectLst/>
              <a:uFillTx/>
            </a:endParaRPr>
          </a:p>
          <a:p>
            <a:pPr defTabSz="914400">
              <a:lnSpc>
                <a:spcPct val="100000"/>
              </a:lnSpc>
            </a:pPr>
            <a:r>
              <a:rPr lang="en-CA" sz="1000" b="0" u="none" strike="noStrike">
                <a:solidFill>
                  <a:schemeClr val="dk1"/>
                </a:solidFill>
                <a:effectLst/>
                <a:uFillTx/>
              </a:rPr>
              <a:t>**</a:t>
            </a:r>
            <a:r>
              <a:rPr lang="en-CA" sz="1000" b="0" u="none" strike="noStrike">
                <a:solidFill>
                  <a:srgbClr val="000000"/>
                </a:solidFill>
                <a:effectLst/>
                <a:uFillTx/>
              </a:rPr>
              <a:t> </a:t>
            </a:r>
            <a:r>
              <a:rPr lang="en-CA" sz="1000" b="0" u="none" strike="noStrike">
                <a:solidFill>
                  <a:schemeClr val="dk1"/>
                </a:solidFill>
                <a:effectLst/>
                <a:uFillTx/>
              </a:rPr>
              <a:t>A. </a:t>
            </a:r>
            <a:r>
              <a:rPr lang="en-US" sz="1000" b="0" u="none" strike="noStrike">
                <a:solidFill>
                  <a:schemeClr val="dk1"/>
                </a:solidFill>
                <a:effectLst/>
                <a:uFillTx/>
              </a:rPr>
              <a:t>Archit, L. Freckmann, S. Nair, </a:t>
            </a:r>
            <a:r>
              <a:rPr lang="en-US" sz="1000" b="0" i="1" u="none" strike="noStrike">
                <a:solidFill>
                  <a:schemeClr val="dk1"/>
                </a:solidFill>
                <a:effectLst/>
                <a:uFillTx/>
              </a:rPr>
              <a:t>et al</a:t>
            </a:r>
            <a:r>
              <a:rPr lang="en-US" sz="1000" b="0" u="none" strike="noStrike">
                <a:solidFill>
                  <a:schemeClr val="dk1"/>
                </a:solidFill>
                <a:effectLst/>
                <a:uFillTx/>
              </a:rPr>
              <a:t>. “Segment Anything for Microscopy”. </a:t>
            </a:r>
            <a:r>
              <a:rPr lang="en-US" sz="1000" b="0" i="1" u="none" strike="noStrike">
                <a:solidFill>
                  <a:schemeClr val="dk1"/>
                </a:solidFill>
                <a:effectLst/>
                <a:uFillTx/>
              </a:rPr>
              <a:t>Nat Methods </a:t>
            </a:r>
            <a:r>
              <a:rPr lang="en-US" sz="1000" b="0" u="none" strike="noStrike">
                <a:solidFill>
                  <a:schemeClr val="dk1"/>
                </a:solidFill>
                <a:effectLst/>
                <a:uFillTx/>
              </a:rPr>
              <a:t>22,579–591 (2025). </a:t>
            </a:r>
            <a:r>
              <a:rPr lang="en-US" sz="1000" b="0" u="none" strike="noStrike">
                <a:solidFill>
                  <a:schemeClr val="dk1"/>
                </a:solidFill>
                <a:effectLst/>
                <a:uFillTx/>
                <a:hlinkClick r:id="rId4"/>
              </a:rPr>
              <a:t>https://doi.org/10.1038/s41592-024-02580-4</a:t>
            </a:r>
            <a:r>
              <a:rPr lang="en-US" sz="1000" b="0" u="none" strike="noStrike">
                <a:solidFill>
                  <a:schemeClr val="dk1"/>
                </a:solidFill>
                <a:effectLst/>
                <a:uFillTx/>
              </a:rPr>
              <a:t>.</a:t>
            </a:r>
            <a:endParaRPr lang="en-US" sz="1000" b="0" u="none" strike="noStrike">
              <a:solidFill>
                <a:srgbClr val="000000"/>
              </a:solidFill>
              <a:effectLst/>
              <a:uFillTx/>
            </a:endParaRPr>
          </a:p>
        </p:txBody>
      </p:sp>
      <p:sp>
        <p:nvSpPr>
          <p:cNvPr id="242" name="TextBox 55"/>
          <p:cNvSpPr/>
          <p:nvPr/>
        </p:nvSpPr>
        <p:spPr>
          <a:xfrm>
            <a:off x="11788200" y="1827000"/>
            <a:ext cx="361440" cy="24476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a:solidFill>
                  <a:schemeClr val="dk1"/>
                </a:solidFill>
                <a:effectLst/>
                <a:uFillTx/>
              </a:rPr>
              <a:t>*</a:t>
            </a:r>
            <a:endParaRPr lang="en-US" sz="1000" b="0" u="none" strike="noStrike">
              <a:solidFill>
                <a:srgbClr val="000000"/>
              </a:solidFill>
              <a:effectLst/>
              <a:uFillTx/>
            </a:endParaRPr>
          </a:p>
        </p:txBody>
      </p:sp>
      <p:sp>
        <p:nvSpPr>
          <p:cNvPr id="243" name="TextBox 57"/>
          <p:cNvSpPr/>
          <p:nvPr/>
        </p:nvSpPr>
        <p:spPr>
          <a:xfrm>
            <a:off x="4077000" y="5635680"/>
            <a:ext cx="361440" cy="24476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dirty="0">
                <a:solidFill>
                  <a:schemeClr val="dk1"/>
                </a:solidFill>
                <a:effectLst/>
                <a:uFillTx/>
              </a:rPr>
              <a:t>**</a:t>
            </a:r>
            <a:endParaRPr lang="en-US" sz="1000" b="0" u="none" strike="noStrike" dirty="0">
              <a:solidFill>
                <a:srgbClr val="000000"/>
              </a:solidFill>
              <a:effectLst/>
              <a:uFillTx/>
            </a:endParaRPr>
          </a:p>
        </p:txBody>
      </p:sp>
      <p:pic>
        <p:nvPicPr>
          <p:cNvPr id="244" name="Picture 243"/>
          <p:cNvPicPr/>
          <p:nvPr/>
        </p:nvPicPr>
        <p:blipFill>
          <a:blip r:embed="rId5"/>
          <a:srcRect l="-2480" r="37499" b="8576"/>
          <a:stretch/>
        </p:blipFill>
        <p:spPr>
          <a:xfrm>
            <a:off x="6858000" y="1990440"/>
            <a:ext cx="5110560" cy="3405600"/>
          </a:xfrm>
          <a:prstGeom prst="rect">
            <a:avLst/>
          </a:prstGeom>
          <a:noFill/>
          <a:ln w="0">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fill="hold">
                                          <p:stCondLst>
                                            <p:cond delay="0"/>
                                          </p:stCondLst>
                                        </p:cTn>
                                        <p:tgtEl>
                                          <p:spTgt spid="240">
                                            <p:txEl>
                                              <p:pRg st="0" end="0"/>
                                            </p:txEl>
                                          </p:spTgt>
                                        </p:tgtEl>
                                        <p:attrNameLst>
                                          <p:attrName>style.visibility</p:attrName>
                                        </p:attrNameLst>
                                      </p:cBhvr>
                                      <p:to>
                                        <p:strVal val="visible"/>
                                      </p:to>
                                    </p:set>
                                    <p:animEffect transition="in" filter="fade">
                                      <p:cBhvr additive="repl">
                                        <p:cTn id="7" dur="500"/>
                                        <p:tgtEl>
                                          <p:spTgt spid="240">
                                            <p:txEl>
                                              <p:pRg st="0" end="0"/>
                                            </p:txEl>
                                          </p:spTgt>
                                        </p:tgtEl>
                                      </p:cBhvr>
                                    </p:animEffect>
                                  </p:childTnLst>
                                </p:cTn>
                              </p:par>
                              <p:par>
                                <p:cTn id="8" presetID="10" presetClass="entr" fill="hold" nodeType="withEffect">
                                  <p:stCondLst>
                                    <p:cond delay="0"/>
                                  </p:stCondLst>
                                  <p:childTnLst>
                                    <p:set>
                                      <p:cBhvr>
                                        <p:cTn id="9" fill="hold">
                                          <p:stCondLst>
                                            <p:cond delay="0"/>
                                          </p:stCondLst>
                                        </p:cTn>
                                        <p:tgtEl>
                                          <p:spTgt spid="240">
                                            <p:txEl>
                                              <p:pRg st="1" end="1"/>
                                            </p:txEl>
                                          </p:spTgt>
                                        </p:tgtEl>
                                        <p:attrNameLst>
                                          <p:attrName>style.visibility</p:attrName>
                                        </p:attrNameLst>
                                      </p:cBhvr>
                                      <p:to>
                                        <p:strVal val="visible"/>
                                      </p:to>
                                    </p:set>
                                    <p:animEffect transition="in" filter="fade">
                                      <p:cBhvr additive="repl">
                                        <p:cTn id="10" dur="500"/>
                                        <p:tgtEl>
                                          <p:spTgt spid="240">
                                            <p:txEl>
                                              <p:pRg st="1" end="1"/>
                                            </p:txEl>
                                          </p:spTgt>
                                        </p:tgtEl>
                                      </p:cBhvr>
                                    </p:animEffect>
                                  </p:childTnLst>
                                </p:cTn>
                              </p:par>
                              <p:par>
                                <p:cTn id="11" presetID="10" presetClass="entr" fill="hold" nodeType="withEffect">
                                  <p:stCondLst>
                                    <p:cond delay="0"/>
                                  </p:stCondLst>
                                  <p:childTnLst>
                                    <p:set>
                                      <p:cBhvr>
                                        <p:cTn id="12" fill="hold">
                                          <p:stCondLst>
                                            <p:cond delay="0"/>
                                          </p:stCondLst>
                                        </p:cTn>
                                        <p:tgtEl>
                                          <p:spTgt spid="240">
                                            <p:txEl>
                                              <p:pRg st="2" end="2"/>
                                            </p:txEl>
                                          </p:spTgt>
                                        </p:tgtEl>
                                        <p:attrNameLst>
                                          <p:attrName>style.visibility</p:attrName>
                                        </p:attrNameLst>
                                      </p:cBhvr>
                                      <p:to>
                                        <p:strVal val="visible"/>
                                      </p:to>
                                    </p:set>
                                    <p:animEffect transition="in" filter="fade">
                                      <p:cBhvr additive="repl">
                                        <p:cTn id="13" dur="500"/>
                                        <p:tgtEl>
                                          <p:spTgt spid="240">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fill="hold" nodeType="clickEffect">
                                  <p:stCondLst>
                                    <p:cond delay="0"/>
                                  </p:stCondLst>
                                  <p:childTnLst>
                                    <p:set>
                                      <p:cBhvr>
                                        <p:cTn id="17" fill="hold">
                                          <p:stCondLst>
                                            <p:cond delay="0"/>
                                          </p:stCondLst>
                                        </p:cTn>
                                        <p:tgtEl>
                                          <p:spTgt spid="240">
                                            <p:txEl>
                                              <p:pRg st="3" end="3"/>
                                            </p:txEl>
                                          </p:spTgt>
                                        </p:tgtEl>
                                        <p:attrNameLst>
                                          <p:attrName>style.visibility</p:attrName>
                                        </p:attrNameLst>
                                      </p:cBhvr>
                                      <p:to>
                                        <p:strVal val="visible"/>
                                      </p:to>
                                    </p:set>
                                    <p:animEffect transition="in" filter="fade">
                                      <p:cBhvr additive="repl">
                                        <p:cTn id="18" dur="500"/>
                                        <p:tgtEl>
                                          <p:spTgt spid="240">
                                            <p:txEl>
                                              <p:pRg st="3" end="3"/>
                                            </p:txEl>
                                          </p:spTgt>
                                        </p:tgtEl>
                                      </p:cBhvr>
                                    </p:animEffect>
                                  </p:childTnLst>
                                </p:cTn>
                              </p:par>
                              <p:par>
                                <p:cTn id="19" presetID="10" presetClass="entr" fill="hold" nodeType="withEffect">
                                  <p:stCondLst>
                                    <p:cond delay="0"/>
                                  </p:stCondLst>
                                  <p:childTnLst>
                                    <p:set>
                                      <p:cBhvr>
                                        <p:cTn id="20" fill="hold">
                                          <p:stCondLst>
                                            <p:cond delay="0"/>
                                          </p:stCondLst>
                                        </p:cTn>
                                        <p:tgtEl>
                                          <p:spTgt spid="240">
                                            <p:txEl>
                                              <p:pRg st="4" end="4"/>
                                            </p:txEl>
                                          </p:spTgt>
                                        </p:tgtEl>
                                        <p:attrNameLst>
                                          <p:attrName>style.visibility</p:attrName>
                                        </p:attrNameLst>
                                      </p:cBhvr>
                                      <p:to>
                                        <p:strVal val="visible"/>
                                      </p:to>
                                    </p:set>
                                    <p:animEffect transition="in" filter="fade">
                                      <p:cBhvr additive="repl">
                                        <p:cTn id="21" dur="500"/>
                                        <p:tgtEl>
                                          <p:spTgt spid="240">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fill="hold" nodeType="clickEffect">
                                  <p:stCondLst>
                                    <p:cond delay="0"/>
                                  </p:stCondLst>
                                  <p:childTnLst>
                                    <p:set>
                                      <p:cBhvr>
                                        <p:cTn id="25" fill="hold">
                                          <p:stCondLst>
                                            <p:cond delay="0"/>
                                          </p:stCondLst>
                                        </p:cTn>
                                        <p:tgtEl>
                                          <p:spTgt spid="240">
                                            <p:txEl>
                                              <p:pRg st="5" end="5"/>
                                            </p:txEl>
                                          </p:spTgt>
                                        </p:tgtEl>
                                        <p:attrNameLst>
                                          <p:attrName>style.visibility</p:attrName>
                                        </p:attrNameLst>
                                      </p:cBhvr>
                                      <p:to>
                                        <p:strVal val="visible"/>
                                      </p:to>
                                    </p:set>
                                    <p:animEffect transition="in" filter="fade">
                                      <p:cBhvr additive="repl">
                                        <p:cTn id="26" dur="500"/>
                                        <p:tgtEl>
                                          <p:spTgt spid="240">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fill="hold" nodeType="clickEffect">
                                  <p:stCondLst>
                                    <p:cond delay="0"/>
                                  </p:stCondLst>
                                  <p:childTnLst>
                                    <p:set>
                                      <p:cBhvr>
                                        <p:cTn id="30" fill="hold">
                                          <p:stCondLst>
                                            <p:cond delay="0"/>
                                          </p:stCondLst>
                                        </p:cTn>
                                        <p:tgtEl>
                                          <p:spTgt spid="240">
                                            <p:txEl>
                                              <p:pRg st="6" end="6"/>
                                            </p:txEl>
                                          </p:spTgt>
                                        </p:tgtEl>
                                        <p:attrNameLst>
                                          <p:attrName>style.visibility</p:attrName>
                                        </p:attrNameLst>
                                      </p:cBhvr>
                                      <p:to>
                                        <p:strVal val="visible"/>
                                      </p:to>
                                    </p:set>
                                    <p:animEffect transition="in" filter="fade">
                                      <p:cBhvr additive="repl">
                                        <p:cTn id="31" dur="500"/>
                                        <p:tgtEl>
                                          <p:spTgt spid="240">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fill="hold" nodeType="clickEffect">
                                  <p:stCondLst>
                                    <p:cond delay="0"/>
                                  </p:stCondLst>
                                  <p:childTnLst>
                                    <p:set>
                                      <p:cBhvr>
                                        <p:cTn id="35" fill="hold">
                                          <p:stCondLst>
                                            <p:cond delay="0"/>
                                          </p:stCondLst>
                                        </p:cTn>
                                        <p:tgtEl>
                                          <p:spTgt spid="240">
                                            <p:txEl>
                                              <p:pRg st="7" end="7"/>
                                            </p:txEl>
                                          </p:spTgt>
                                        </p:tgtEl>
                                        <p:attrNameLst>
                                          <p:attrName>style.visibility</p:attrName>
                                        </p:attrNameLst>
                                      </p:cBhvr>
                                      <p:to>
                                        <p:strVal val="visible"/>
                                      </p:to>
                                    </p:set>
                                    <p:animEffect transition="in" filter="fade">
                                      <p:cBhvr additive="repl">
                                        <p:cTn id="36" dur="500"/>
                                        <p:tgtEl>
                                          <p:spTgt spid="240">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fill="hold" nodeType="clickEffect">
                                  <p:stCondLst>
                                    <p:cond delay="0"/>
                                  </p:stCondLst>
                                  <p:childTnLst>
                                    <p:set>
                                      <p:cBhvr>
                                        <p:cTn id="40" fill="hold">
                                          <p:stCondLst>
                                            <p:cond delay="0"/>
                                          </p:stCondLst>
                                        </p:cTn>
                                        <p:tgtEl>
                                          <p:spTgt spid="240">
                                            <p:txEl>
                                              <p:pRg st="8" end="8"/>
                                            </p:txEl>
                                          </p:spTgt>
                                        </p:tgtEl>
                                        <p:attrNameLst>
                                          <p:attrName>style.visibility</p:attrName>
                                        </p:attrNameLst>
                                      </p:cBhvr>
                                      <p:to>
                                        <p:strVal val="visible"/>
                                      </p:to>
                                    </p:set>
                                    <p:animEffect transition="in" filter="fade">
                                      <p:cBhvr additive="repl">
                                        <p:cTn id="41" dur="500"/>
                                        <p:tgtEl>
                                          <p:spTgt spid="240">
                                            <p:txEl>
                                              <p:pRg st="8" end="8"/>
                                            </p:txEl>
                                          </p:spTgt>
                                        </p:tgtEl>
                                      </p:cBhvr>
                                    </p:animEffect>
                                  </p:childTnLst>
                                </p:cTn>
                              </p:par>
                              <p:par>
                                <p:cTn id="42" presetID="10" presetClass="entr" fill="hold" nodeType="withEffect">
                                  <p:stCondLst>
                                    <p:cond delay="0"/>
                                  </p:stCondLst>
                                  <p:childTnLst>
                                    <p:set>
                                      <p:cBhvr>
                                        <p:cTn id="43" fill="hold">
                                          <p:stCondLst>
                                            <p:cond delay="0"/>
                                          </p:stCondLst>
                                        </p:cTn>
                                        <p:tgtEl>
                                          <p:spTgt spid="240">
                                            <p:txEl>
                                              <p:pRg st="9" end="9"/>
                                            </p:txEl>
                                          </p:spTgt>
                                        </p:tgtEl>
                                        <p:attrNameLst>
                                          <p:attrName>style.visibility</p:attrName>
                                        </p:attrNameLst>
                                      </p:cBhvr>
                                      <p:to>
                                        <p:strVal val="visible"/>
                                      </p:to>
                                    </p:set>
                                    <p:animEffect transition="in" filter="fade">
                                      <p:cBhvr additive="repl">
                                        <p:cTn id="44" dur="500"/>
                                        <p:tgtEl>
                                          <p:spTgt spid="240">
                                            <p:txEl>
                                              <p:pRg st="9" end="9"/>
                                            </p:txEl>
                                          </p:spTgt>
                                        </p:tgtEl>
                                      </p:cBhvr>
                                    </p:animEffect>
                                  </p:childTnLst>
                                </p:cTn>
                              </p:par>
                              <p:par>
                                <p:cTn id="45" presetID="10" presetClass="entr" fill="hold" nodeType="withEffect">
                                  <p:stCondLst>
                                    <p:cond delay="0"/>
                                  </p:stCondLst>
                                  <p:childTnLst>
                                    <p:set>
                                      <p:cBhvr>
                                        <p:cTn id="46" fill="hold">
                                          <p:stCondLst>
                                            <p:cond delay="0"/>
                                          </p:stCondLst>
                                        </p:cTn>
                                        <p:tgtEl>
                                          <p:spTgt spid="243"/>
                                        </p:tgtEl>
                                        <p:attrNameLst>
                                          <p:attrName>style.visibility</p:attrName>
                                        </p:attrNameLst>
                                      </p:cBhvr>
                                      <p:to>
                                        <p:strVal val="visible"/>
                                      </p:to>
                                    </p:set>
                                    <p:animEffect transition="in" filter="fade">
                                      <p:cBhvr additive="repl">
                                        <p:cTn id="47" dur="500"/>
                                        <p:tgtEl>
                                          <p:spTgt spid="243"/>
                                        </p:tgtEl>
                                      </p:cBhvr>
                                    </p:animEffect>
                                  </p:childTnLst>
                                </p:cTn>
                              </p:par>
                              <p:par>
                                <p:cTn id="48" presetID="10" presetClass="entr" fill="hold" nodeType="withEffect">
                                  <p:stCondLst>
                                    <p:cond delay="0"/>
                                  </p:stCondLst>
                                  <p:childTnLst>
                                    <p:set>
                                      <p:cBhvr>
                                        <p:cTn id="49" fill="hold">
                                          <p:stCondLst>
                                            <p:cond delay="0"/>
                                          </p:stCondLst>
                                        </p:cTn>
                                        <p:tgtEl>
                                          <p:spTgt spid="243"/>
                                        </p:tgtEl>
                                        <p:attrNameLst>
                                          <p:attrName>style.visibility</p:attrName>
                                        </p:attrNameLst>
                                      </p:cBhvr>
                                      <p:to>
                                        <p:strVal val="visible"/>
                                      </p:to>
                                    </p:set>
                                    <p:animEffect transition="in" filter="fade">
                                      <p:cBhvr additive="repl">
                                        <p:cTn id="50"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254" name="TextBox 25"/>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255"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Manual vs EM Automatic Segmentation</a:t>
            </a:r>
            <a:endParaRPr lang="en-US" sz="4400" b="0" u="none" strike="noStrike">
              <a:solidFill>
                <a:srgbClr val="000000"/>
              </a:solidFill>
              <a:effectLst/>
              <a:uFillTx/>
              <a:latin typeface="+mn-lt"/>
            </a:endParaRPr>
          </a:p>
        </p:txBody>
      </p:sp>
      <p:pic>
        <p:nvPicPr>
          <p:cNvPr id="256" name="Picture 49" descr="Logos | Branding | The University of Winnipeg"/>
          <p:cNvPicPr/>
          <p:nvPr/>
        </p:nvPicPr>
        <p:blipFill>
          <a:blip r:embed="rId3"/>
          <a:stretch/>
        </p:blipFill>
        <p:spPr>
          <a:xfrm>
            <a:off x="91080" y="6452640"/>
            <a:ext cx="978120" cy="313920"/>
          </a:xfrm>
          <a:prstGeom prst="rect">
            <a:avLst/>
          </a:prstGeom>
          <a:noFill/>
          <a:ln w="0">
            <a:noFill/>
          </a:ln>
        </p:spPr>
      </p:pic>
      <p:sp>
        <p:nvSpPr>
          <p:cNvPr id="257" name="Slide Number Placeholder 6"/>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26</a:t>
            </a:r>
            <a:endParaRPr lang="en-US" sz="1500" b="0" u="none" strike="noStrike" dirty="0">
              <a:solidFill>
                <a:srgbClr val="000000"/>
              </a:solidFill>
              <a:effectLst/>
              <a:uFillTx/>
            </a:endParaRPr>
          </a:p>
        </p:txBody>
      </p:sp>
      <p:cxnSp>
        <p:nvCxnSpPr>
          <p:cNvPr id="258" name="Straight Connector 17"/>
          <p:cNvCxnSpPr/>
          <p:nvPr/>
        </p:nvCxnSpPr>
        <p:spPr>
          <a:xfrm>
            <a:off x="90720" y="6312240"/>
            <a:ext cx="2037960" cy="2880"/>
          </a:xfrm>
          <a:prstGeom prst="straightConnector1">
            <a:avLst/>
          </a:prstGeom>
          <a:ln w="95250">
            <a:solidFill>
              <a:srgbClr val="FFC000"/>
            </a:solidFill>
            <a:round/>
          </a:ln>
        </p:spPr>
      </p:cxnSp>
      <p:pic>
        <p:nvPicPr>
          <p:cNvPr id="259" name="Picture 257"/>
          <p:cNvPicPr/>
          <p:nvPr/>
        </p:nvPicPr>
        <p:blipFill>
          <a:blip r:embed="rId4"/>
          <a:stretch/>
        </p:blipFill>
        <p:spPr>
          <a:xfrm>
            <a:off x="384120" y="1661160"/>
            <a:ext cx="5458680" cy="3197880"/>
          </a:xfrm>
          <a:prstGeom prst="rect">
            <a:avLst/>
          </a:prstGeom>
          <a:noFill/>
          <a:ln w="0">
            <a:noFill/>
          </a:ln>
        </p:spPr>
      </p:pic>
      <p:sp>
        <p:nvSpPr>
          <p:cNvPr id="260" name="Content Placeholder 3"/>
          <p:cNvSpPr/>
          <p:nvPr/>
        </p:nvSpPr>
        <p:spPr>
          <a:xfrm>
            <a:off x="91080" y="977520"/>
            <a:ext cx="11449080" cy="585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Parameters: 0.75, 0.75, 1</a:t>
            </a:r>
            <a:endParaRPr lang="en-US" sz="2800" b="0" u="none" strike="noStrike" dirty="0">
              <a:solidFill>
                <a:srgbClr val="000000"/>
              </a:solidFill>
              <a:effectLst/>
              <a:uFillTx/>
            </a:endParaRPr>
          </a:p>
        </p:txBody>
      </p:sp>
      <p:pic>
        <p:nvPicPr>
          <p:cNvPr id="261" name="Picture 259"/>
          <p:cNvPicPr/>
          <p:nvPr/>
        </p:nvPicPr>
        <p:blipFill>
          <a:blip r:embed="rId5"/>
          <a:stretch/>
        </p:blipFill>
        <p:spPr>
          <a:xfrm>
            <a:off x="6328800" y="1661160"/>
            <a:ext cx="5497560" cy="3221280"/>
          </a:xfrm>
          <a:prstGeom prst="rect">
            <a:avLst/>
          </a:prstGeom>
          <a:noFill/>
          <a:ln w="0">
            <a:noFill/>
          </a:ln>
        </p:spPr>
      </p:pic>
      <p:sp>
        <p:nvSpPr>
          <p:cNvPr id="262" name="TextBox 47"/>
          <p:cNvSpPr/>
          <p:nvPr/>
        </p:nvSpPr>
        <p:spPr>
          <a:xfrm>
            <a:off x="6328800" y="5064120"/>
            <a:ext cx="5954640" cy="107576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n-US" sz="2400" b="0" u="none" strike="noStrike" dirty="0">
                <a:solidFill>
                  <a:schemeClr val="dk1"/>
                </a:solidFill>
                <a:effectLst/>
                <a:uFillTx/>
              </a:rPr>
              <a:t>Time to segment:</a:t>
            </a:r>
            <a:endParaRPr lang="en-US" sz="2400" b="0" u="none" strike="noStrike" dirty="0">
              <a:solidFill>
                <a:srgbClr val="000000"/>
              </a:solidFill>
              <a:effectLst/>
              <a:uFillTx/>
            </a:endParaRPr>
          </a:p>
          <a:p>
            <a:pPr defTabSz="914400">
              <a:lnSpc>
                <a:spcPct val="100000"/>
              </a:lnSpc>
            </a:pPr>
            <a:r>
              <a:rPr lang="en-US" sz="4000" b="1" u="none" strike="noStrike" dirty="0">
                <a:solidFill>
                  <a:schemeClr val="dk1"/>
                </a:solidFill>
                <a:effectLst/>
                <a:uFillTx/>
              </a:rPr>
              <a:t>1.2 </a:t>
            </a:r>
            <a:r>
              <a:rPr lang="en-US" sz="4000" b="1" u="none" strike="noStrike" dirty="0">
                <a:solidFill>
                  <a:schemeClr val="dk1"/>
                </a:solidFill>
                <a:effectLst/>
                <a:uFillTx/>
                <a:ea typeface="DejaVu Sans"/>
              </a:rPr>
              <a:t>± 0.2 seconds/image</a:t>
            </a:r>
            <a:endParaRPr lang="en-US" sz="4000" b="0" u="none" strike="noStrike" dirty="0">
              <a:solidFill>
                <a:srgbClr val="000000"/>
              </a:solidFill>
              <a:effectLst/>
              <a:uFillTx/>
            </a:endParaRPr>
          </a:p>
        </p:txBody>
      </p:sp>
      <p:sp>
        <p:nvSpPr>
          <p:cNvPr id="2" name="TextBox 4">
            <a:extLst>
              <a:ext uri="{FF2B5EF4-FFF2-40B4-BE49-F238E27FC236}">
                <a16:creationId xmlns:a16="http://schemas.microsoft.com/office/drawing/2014/main" id="{9E39AEAB-4782-E87D-B200-DF76E1D6906E}"/>
              </a:ext>
            </a:extLst>
          </p:cNvPr>
          <p:cNvSpPr/>
          <p:nvPr/>
        </p:nvSpPr>
        <p:spPr>
          <a:xfrm>
            <a:off x="384120" y="5041636"/>
            <a:ext cx="4840680" cy="107576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n-US" sz="2400" b="0" u="none" strike="noStrike" dirty="0">
                <a:solidFill>
                  <a:schemeClr val="dk1"/>
                </a:solidFill>
                <a:effectLst/>
                <a:uFillTx/>
              </a:rPr>
              <a:t>Time to segment:</a:t>
            </a:r>
            <a:endParaRPr lang="en-US" sz="2400" b="0" u="none" strike="noStrike" dirty="0">
              <a:solidFill>
                <a:srgbClr val="000000"/>
              </a:solidFill>
              <a:effectLst/>
              <a:uFillTx/>
            </a:endParaRPr>
          </a:p>
          <a:p>
            <a:pPr defTabSz="914400">
              <a:lnSpc>
                <a:spcPct val="100000"/>
              </a:lnSpc>
            </a:pPr>
            <a:r>
              <a:rPr lang="en-US" sz="4000" b="1" u="none" strike="noStrike" dirty="0">
                <a:solidFill>
                  <a:schemeClr val="dk1"/>
                </a:solidFill>
                <a:effectLst/>
                <a:uFillTx/>
              </a:rPr>
              <a:t>~ 42 hours/image </a:t>
            </a:r>
            <a:endParaRPr lang="en-US" sz="4000" b="0" u="none" strike="noStrike" dirty="0">
              <a:solidFill>
                <a:srgbClr val="000000"/>
              </a:solidFill>
              <a:effectLst/>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2"/>
                                        </p:tgtEl>
                                        <p:attrNameLst>
                                          <p:attrName>style.visibility</p:attrName>
                                        </p:attrNameLst>
                                      </p:cBhvr>
                                      <p:to>
                                        <p:strVal val="visible"/>
                                      </p:to>
                                    </p:set>
                                    <p:animEffect transition="in" filter="fade">
                                      <p:cBhvr>
                                        <p:cTn id="7" dur="500"/>
                                        <p:tgtEl>
                                          <p:spTgt spid="2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272" name="TextBox 26"/>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273"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a:tabLst>
                <a:tab pos="0" algn="l"/>
              </a:tabLst>
            </a:pPr>
            <a:r>
              <a:rPr lang="en-CA" dirty="0">
                <a:solidFill>
                  <a:srgbClr val="C00000"/>
                </a:solidFill>
                <a:latin typeface="+mn-lt"/>
              </a:rPr>
              <a:t>Manual vs LM Automatic Segmentation</a:t>
            </a:r>
            <a:endParaRPr lang="en-US" sz="4400" b="0" u="none" strike="noStrike" dirty="0">
              <a:solidFill>
                <a:srgbClr val="000000"/>
              </a:solidFill>
              <a:effectLst/>
              <a:uFillTx/>
              <a:latin typeface="+mn-lt"/>
            </a:endParaRPr>
          </a:p>
        </p:txBody>
      </p:sp>
      <p:pic>
        <p:nvPicPr>
          <p:cNvPr id="274" name="Picture 10" descr="Logos | Branding | The University of Winnipeg"/>
          <p:cNvPicPr/>
          <p:nvPr/>
        </p:nvPicPr>
        <p:blipFill>
          <a:blip r:embed="rId3"/>
          <a:stretch/>
        </p:blipFill>
        <p:spPr>
          <a:xfrm>
            <a:off x="91080" y="6452640"/>
            <a:ext cx="978120" cy="313920"/>
          </a:xfrm>
          <a:prstGeom prst="rect">
            <a:avLst/>
          </a:prstGeom>
          <a:noFill/>
          <a:ln w="0">
            <a:noFill/>
          </a:ln>
        </p:spPr>
      </p:pic>
      <p:sp>
        <p:nvSpPr>
          <p:cNvPr id="275" name="Slide Number Placeholder 8"/>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27</a:t>
            </a:r>
            <a:endParaRPr lang="en-US" sz="1500" b="0" u="none" strike="noStrike" dirty="0">
              <a:solidFill>
                <a:srgbClr val="000000"/>
              </a:solidFill>
              <a:effectLst/>
              <a:uFillTx/>
            </a:endParaRPr>
          </a:p>
        </p:txBody>
      </p:sp>
      <p:cxnSp>
        <p:nvCxnSpPr>
          <p:cNvPr id="276" name="Straight Connector 22"/>
          <p:cNvCxnSpPr/>
          <p:nvPr/>
        </p:nvCxnSpPr>
        <p:spPr>
          <a:xfrm>
            <a:off x="90720" y="6312240"/>
            <a:ext cx="2037960" cy="2880"/>
          </a:xfrm>
          <a:prstGeom prst="straightConnector1">
            <a:avLst/>
          </a:prstGeom>
          <a:ln w="95250">
            <a:solidFill>
              <a:srgbClr val="FFC000"/>
            </a:solidFill>
            <a:round/>
          </a:ln>
        </p:spPr>
      </p:cxnSp>
      <p:pic>
        <p:nvPicPr>
          <p:cNvPr id="277" name="Picture 275"/>
          <p:cNvPicPr/>
          <p:nvPr/>
        </p:nvPicPr>
        <p:blipFill>
          <a:blip r:embed="rId4"/>
          <a:stretch/>
        </p:blipFill>
        <p:spPr>
          <a:xfrm>
            <a:off x="384120" y="1656080"/>
            <a:ext cx="5458680" cy="3197880"/>
          </a:xfrm>
          <a:prstGeom prst="rect">
            <a:avLst/>
          </a:prstGeom>
          <a:noFill/>
          <a:ln w="0">
            <a:noFill/>
          </a:ln>
        </p:spPr>
      </p:pic>
      <p:sp>
        <p:nvSpPr>
          <p:cNvPr id="278" name="Content Placeholder 5"/>
          <p:cNvSpPr/>
          <p:nvPr/>
        </p:nvSpPr>
        <p:spPr>
          <a:xfrm>
            <a:off x="91080" y="977520"/>
            <a:ext cx="11449080" cy="585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Parameters: 0.75, 0.75, 1</a:t>
            </a:r>
            <a:endParaRPr lang="en-US" sz="2800" b="0" u="none" strike="noStrike" dirty="0">
              <a:solidFill>
                <a:srgbClr val="000000"/>
              </a:solidFill>
              <a:effectLst/>
              <a:uFillTx/>
            </a:endParaRPr>
          </a:p>
        </p:txBody>
      </p:sp>
      <p:pic>
        <p:nvPicPr>
          <p:cNvPr id="279" name="Picture 277"/>
          <p:cNvPicPr/>
          <p:nvPr/>
        </p:nvPicPr>
        <p:blipFill>
          <a:blip r:embed="rId5"/>
          <a:stretch/>
        </p:blipFill>
        <p:spPr>
          <a:xfrm>
            <a:off x="6333960" y="1656080"/>
            <a:ext cx="5451840" cy="3197880"/>
          </a:xfrm>
          <a:prstGeom prst="rect">
            <a:avLst/>
          </a:prstGeom>
          <a:noFill/>
          <a:ln w="0">
            <a:noFill/>
          </a:ln>
        </p:spPr>
      </p:pic>
      <p:sp>
        <p:nvSpPr>
          <p:cNvPr id="280" name="TextBox 50"/>
          <p:cNvSpPr/>
          <p:nvPr/>
        </p:nvSpPr>
        <p:spPr>
          <a:xfrm>
            <a:off x="6333960" y="5043800"/>
            <a:ext cx="5979960" cy="107576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n-US" sz="2400" b="0" u="none" strike="noStrike" dirty="0">
                <a:solidFill>
                  <a:schemeClr val="dk1"/>
                </a:solidFill>
                <a:effectLst/>
                <a:uFillTx/>
              </a:rPr>
              <a:t>Time to segment:</a:t>
            </a:r>
            <a:endParaRPr lang="en-US" sz="2400" b="0" u="none" strike="noStrike" dirty="0">
              <a:solidFill>
                <a:srgbClr val="000000"/>
              </a:solidFill>
              <a:effectLst/>
              <a:uFillTx/>
            </a:endParaRPr>
          </a:p>
          <a:p>
            <a:pPr defTabSz="914400">
              <a:lnSpc>
                <a:spcPct val="100000"/>
              </a:lnSpc>
            </a:pPr>
            <a:r>
              <a:rPr lang="en-US" sz="4000" b="1" u="none" strike="noStrike" dirty="0">
                <a:solidFill>
                  <a:schemeClr val="dk1"/>
                </a:solidFill>
                <a:effectLst/>
                <a:uFillTx/>
              </a:rPr>
              <a:t>5.5 </a:t>
            </a:r>
            <a:r>
              <a:rPr lang="en-US" sz="4000" b="1" u="none" strike="noStrike" dirty="0">
                <a:solidFill>
                  <a:schemeClr val="dk1"/>
                </a:solidFill>
                <a:effectLst/>
                <a:uFillTx/>
                <a:ea typeface="DejaVu Sans"/>
              </a:rPr>
              <a:t>± 0.3 seconds/image</a:t>
            </a:r>
            <a:endParaRPr lang="en-US" sz="4000" b="0" u="none" strike="noStrike" dirty="0">
              <a:solidFill>
                <a:srgbClr val="000000"/>
              </a:solidFill>
              <a:effectLst/>
              <a:uFillTx/>
            </a:endParaRPr>
          </a:p>
        </p:txBody>
      </p:sp>
      <p:sp>
        <p:nvSpPr>
          <p:cNvPr id="2" name="TextBox 4">
            <a:extLst>
              <a:ext uri="{FF2B5EF4-FFF2-40B4-BE49-F238E27FC236}">
                <a16:creationId xmlns:a16="http://schemas.microsoft.com/office/drawing/2014/main" id="{77DE7FFE-75A6-2BE0-6C68-464964FB298E}"/>
              </a:ext>
            </a:extLst>
          </p:cNvPr>
          <p:cNvSpPr/>
          <p:nvPr/>
        </p:nvSpPr>
        <p:spPr>
          <a:xfrm>
            <a:off x="384120" y="5041636"/>
            <a:ext cx="4840680" cy="107576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n-US" sz="2400" b="0" u="none" strike="noStrike" dirty="0">
                <a:solidFill>
                  <a:schemeClr val="dk1"/>
                </a:solidFill>
                <a:effectLst/>
                <a:uFillTx/>
              </a:rPr>
              <a:t>Time to segment:</a:t>
            </a:r>
            <a:endParaRPr lang="en-US" sz="2400" b="0" u="none" strike="noStrike" dirty="0">
              <a:solidFill>
                <a:srgbClr val="000000"/>
              </a:solidFill>
              <a:effectLst/>
              <a:uFillTx/>
            </a:endParaRPr>
          </a:p>
          <a:p>
            <a:pPr defTabSz="914400">
              <a:lnSpc>
                <a:spcPct val="100000"/>
              </a:lnSpc>
            </a:pPr>
            <a:r>
              <a:rPr lang="en-US" sz="4000" b="1" u="none" strike="noStrike" dirty="0">
                <a:solidFill>
                  <a:schemeClr val="dk1"/>
                </a:solidFill>
                <a:effectLst/>
                <a:uFillTx/>
              </a:rPr>
              <a:t>~ 42 hours/image </a:t>
            </a:r>
            <a:endParaRPr lang="en-US" sz="4000" b="0" u="none" strike="noStrike" dirty="0">
              <a:solidFill>
                <a:srgbClr val="000000"/>
              </a:solidFill>
              <a:effectLst/>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0"/>
                                        </p:tgtEl>
                                        <p:attrNameLst>
                                          <p:attrName>style.visibility</p:attrName>
                                        </p:attrNameLst>
                                      </p:cBhvr>
                                      <p:to>
                                        <p:strVal val="visible"/>
                                      </p:to>
                                    </p:set>
                                    <p:animEffect transition="in" filter="fade">
                                      <p:cBhvr>
                                        <p:cTn id="7" dur="500"/>
                                        <p:tgtEl>
                                          <p:spTgt spid="28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81" name="TextBox 29"/>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282"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Binary Map Comparison</a:t>
            </a:r>
            <a:endParaRPr lang="en-US" sz="4400" b="0" u="none" strike="noStrike">
              <a:solidFill>
                <a:srgbClr val="000000"/>
              </a:solidFill>
              <a:effectLst/>
              <a:uFillTx/>
              <a:latin typeface="+mn-lt"/>
            </a:endParaRPr>
          </a:p>
        </p:txBody>
      </p:sp>
      <p:pic>
        <p:nvPicPr>
          <p:cNvPr id="283" name="Picture 21" descr="Logos | Branding | The University of Winnipeg"/>
          <p:cNvPicPr/>
          <p:nvPr/>
        </p:nvPicPr>
        <p:blipFill>
          <a:blip r:embed="rId3"/>
          <a:stretch/>
        </p:blipFill>
        <p:spPr>
          <a:xfrm>
            <a:off x="91080" y="6452640"/>
            <a:ext cx="978120" cy="313920"/>
          </a:xfrm>
          <a:prstGeom prst="rect">
            <a:avLst/>
          </a:prstGeom>
          <a:noFill/>
          <a:ln w="0">
            <a:noFill/>
          </a:ln>
        </p:spPr>
      </p:pic>
      <p:sp>
        <p:nvSpPr>
          <p:cNvPr id="284" name="Slide Number Placeholder 10"/>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28</a:t>
            </a:r>
            <a:endParaRPr lang="en-US" sz="1500" b="0" u="none" strike="noStrike" dirty="0">
              <a:solidFill>
                <a:srgbClr val="000000"/>
              </a:solidFill>
              <a:effectLst/>
              <a:uFillTx/>
            </a:endParaRPr>
          </a:p>
        </p:txBody>
      </p:sp>
      <p:cxnSp>
        <p:nvCxnSpPr>
          <p:cNvPr id="285" name="Straight Connector 23"/>
          <p:cNvCxnSpPr/>
          <p:nvPr/>
        </p:nvCxnSpPr>
        <p:spPr>
          <a:xfrm>
            <a:off x="90720" y="6312240"/>
            <a:ext cx="2037960" cy="2880"/>
          </a:xfrm>
          <a:prstGeom prst="straightConnector1">
            <a:avLst/>
          </a:prstGeom>
          <a:ln w="95250">
            <a:solidFill>
              <a:srgbClr val="FFC000"/>
            </a:solidFill>
            <a:round/>
          </a:ln>
        </p:spPr>
      </p:cxnSp>
      <p:sp>
        <p:nvSpPr>
          <p:cNvPr id="286" name="Content Placeholder 7"/>
          <p:cNvSpPr/>
          <p:nvPr/>
        </p:nvSpPr>
        <p:spPr>
          <a:xfrm>
            <a:off x="91080" y="977520"/>
            <a:ext cx="11449080" cy="1641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Intra-axonal space vs LM model </a:t>
            </a: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p:txBody>
      </p:sp>
      <p:pic>
        <p:nvPicPr>
          <p:cNvPr id="287" name="Picture 285"/>
          <p:cNvPicPr/>
          <p:nvPr/>
        </p:nvPicPr>
        <p:blipFill>
          <a:blip r:embed="rId4"/>
          <a:stretch/>
        </p:blipFill>
        <p:spPr>
          <a:xfrm>
            <a:off x="421200" y="2216040"/>
            <a:ext cx="5345280" cy="3115440"/>
          </a:xfrm>
          <a:prstGeom prst="rect">
            <a:avLst/>
          </a:prstGeom>
          <a:noFill/>
          <a:ln w="0">
            <a:noFill/>
          </a:ln>
        </p:spPr>
      </p:pic>
      <p:pic>
        <p:nvPicPr>
          <p:cNvPr id="288" name="Picture 286"/>
          <p:cNvPicPr/>
          <p:nvPr/>
        </p:nvPicPr>
        <p:blipFill>
          <a:blip r:embed="rId5"/>
          <a:stretch/>
        </p:blipFill>
        <p:spPr>
          <a:xfrm>
            <a:off x="6377400" y="2216040"/>
            <a:ext cx="5343480" cy="3115440"/>
          </a:xfrm>
          <a:prstGeom prst="rect">
            <a:avLst/>
          </a:prstGeom>
          <a:noFill/>
          <a:ln w="0">
            <a:noFill/>
          </a:ln>
        </p:spPr>
      </p:pic>
    </p:spTree>
    <p:extLst>
      <p:ext uri="{BB962C8B-B14F-4D97-AF65-F5344CB8AC3E}">
        <p14:creationId xmlns:p14="http://schemas.microsoft.com/office/powerpoint/2010/main" val="2551721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163" name="Rectangle 6"/>
          <p:cNvSpPr/>
          <p:nvPr/>
        </p:nvSpPr>
        <p:spPr>
          <a:xfrm>
            <a:off x="0" y="2000880"/>
            <a:ext cx="12189240" cy="4308840"/>
          </a:xfrm>
          <a:prstGeom prst="rect">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
        <p:nvSpPr>
          <p:cNvPr id="164"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Past Literature</a:t>
            </a:r>
            <a:endParaRPr lang="en-US" sz="4400" b="0" u="none" strike="noStrike" dirty="0">
              <a:solidFill>
                <a:srgbClr val="000000"/>
              </a:solidFill>
              <a:effectLst/>
              <a:uFillTx/>
              <a:latin typeface="+mn-lt"/>
            </a:endParaRPr>
          </a:p>
        </p:txBody>
      </p:sp>
      <p:pic>
        <p:nvPicPr>
          <p:cNvPr id="166" name="Picture 6" descr="Logos | Branding | The University of Winnipeg"/>
          <p:cNvPicPr/>
          <p:nvPr/>
        </p:nvPicPr>
        <p:blipFill>
          <a:blip r:embed="rId3"/>
          <a:stretch/>
        </p:blipFill>
        <p:spPr>
          <a:xfrm>
            <a:off x="91080" y="6452640"/>
            <a:ext cx="978120" cy="313920"/>
          </a:xfrm>
          <a:prstGeom prst="rect">
            <a:avLst/>
          </a:prstGeom>
          <a:noFill/>
          <a:ln w="0">
            <a:noFill/>
          </a:ln>
        </p:spPr>
      </p:pic>
      <p:pic>
        <p:nvPicPr>
          <p:cNvPr id="167" name="Picture 23"/>
          <p:cNvPicPr/>
          <p:nvPr/>
        </p:nvPicPr>
        <p:blipFill>
          <a:blip r:embed="rId4"/>
          <a:srcRect t="-19" b="1121"/>
          <a:stretch/>
        </p:blipFill>
        <p:spPr>
          <a:xfrm>
            <a:off x="660600" y="2441880"/>
            <a:ext cx="1719000" cy="3752640"/>
          </a:xfrm>
          <a:prstGeom prst="rect">
            <a:avLst/>
          </a:prstGeom>
          <a:noFill/>
          <a:ln w="0">
            <a:noFill/>
          </a:ln>
        </p:spPr>
      </p:pic>
      <p:pic>
        <p:nvPicPr>
          <p:cNvPr id="168" name="Picture 25"/>
          <p:cNvPicPr/>
          <p:nvPr/>
        </p:nvPicPr>
        <p:blipFill>
          <a:blip r:embed="rId5"/>
          <a:srcRect t="514" b="1093"/>
          <a:stretch/>
        </p:blipFill>
        <p:spPr>
          <a:xfrm>
            <a:off x="4706640" y="2441880"/>
            <a:ext cx="1692000" cy="3752640"/>
          </a:xfrm>
          <a:prstGeom prst="rect">
            <a:avLst/>
          </a:prstGeom>
          <a:noFill/>
          <a:ln w="0">
            <a:noFill/>
          </a:ln>
        </p:spPr>
      </p:pic>
      <p:sp>
        <p:nvSpPr>
          <p:cNvPr id="169" name="TextBox 32"/>
          <p:cNvSpPr/>
          <p:nvPr/>
        </p:nvSpPr>
        <p:spPr>
          <a:xfrm>
            <a:off x="660600" y="2001600"/>
            <a:ext cx="3316320" cy="458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400" b="1" u="sng" strike="noStrike">
                <a:solidFill>
                  <a:srgbClr val="C00000"/>
                </a:solidFill>
                <a:effectLst/>
                <a:uFillTx/>
              </a:rPr>
              <a:t>Healthy</a:t>
            </a:r>
            <a:endParaRPr lang="en-US" sz="2400" b="0" u="none" strike="noStrike">
              <a:solidFill>
                <a:srgbClr val="000000"/>
              </a:solidFill>
              <a:effectLst/>
              <a:uFillTx/>
            </a:endParaRPr>
          </a:p>
        </p:txBody>
      </p:sp>
      <p:sp>
        <p:nvSpPr>
          <p:cNvPr id="170" name="TextBox 33"/>
          <p:cNvSpPr/>
          <p:nvPr/>
        </p:nvSpPr>
        <p:spPr>
          <a:xfrm>
            <a:off x="9011880" y="2000880"/>
            <a:ext cx="3316320" cy="458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400" b="1" u="sng" strike="noStrike">
                <a:solidFill>
                  <a:srgbClr val="C00000"/>
                </a:solidFill>
                <a:effectLst/>
                <a:uFillTx/>
              </a:rPr>
              <a:t>Schizophrenia</a:t>
            </a:r>
            <a:endParaRPr lang="en-US" sz="2400" b="0" u="none" strike="noStrike">
              <a:solidFill>
                <a:srgbClr val="000000"/>
              </a:solidFill>
              <a:effectLst/>
              <a:uFillTx/>
            </a:endParaRPr>
          </a:p>
        </p:txBody>
      </p:sp>
      <p:sp>
        <p:nvSpPr>
          <p:cNvPr id="171" name="TextBox 35"/>
          <p:cNvSpPr/>
          <p:nvPr/>
        </p:nvSpPr>
        <p:spPr>
          <a:xfrm>
            <a:off x="3839760" y="2000880"/>
            <a:ext cx="3316320" cy="458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400" b="1" u="sng" strike="noStrike">
                <a:solidFill>
                  <a:srgbClr val="C00000"/>
                </a:solidFill>
                <a:effectLst/>
                <a:uFillTx/>
              </a:rPr>
              <a:t>Multiple Sclerosis</a:t>
            </a:r>
            <a:endParaRPr lang="en-US" sz="2400" b="0" u="none" strike="noStrike">
              <a:solidFill>
                <a:srgbClr val="000000"/>
              </a:solidFill>
              <a:effectLst/>
              <a:uFillTx/>
            </a:endParaRPr>
          </a:p>
        </p:txBody>
      </p:sp>
      <p:sp>
        <p:nvSpPr>
          <p:cNvPr id="172" name="TextBox 36"/>
          <p:cNvSpPr/>
          <p:nvPr/>
        </p:nvSpPr>
        <p:spPr>
          <a:xfrm>
            <a:off x="6440040" y="2000880"/>
            <a:ext cx="3316320" cy="1198875"/>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400" b="1" u="sng" strike="noStrike" dirty="0">
                <a:solidFill>
                  <a:srgbClr val="C00000"/>
                </a:solidFill>
                <a:effectLst/>
                <a:uFillTx/>
              </a:rPr>
              <a:t>Autism</a:t>
            </a:r>
          </a:p>
          <a:p>
            <a:pPr algn="ctr" defTabSz="914400">
              <a:lnSpc>
                <a:spcPct val="100000"/>
              </a:lnSpc>
            </a:pPr>
            <a:r>
              <a:rPr lang="en-CA" sz="2400" b="1" u="sng" dirty="0">
                <a:solidFill>
                  <a:srgbClr val="C00000"/>
                </a:solidFill>
              </a:rPr>
              <a:t>Spectrum</a:t>
            </a:r>
          </a:p>
          <a:p>
            <a:pPr algn="ctr" defTabSz="914400">
              <a:lnSpc>
                <a:spcPct val="100000"/>
              </a:lnSpc>
            </a:pPr>
            <a:r>
              <a:rPr lang="en-CA" sz="2400" b="1" u="sng" strike="noStrike" dirty="0">
                <a:solidFill>
                  <a:srgbClr val="C00000"/>
                </a:solidFill>
                <a:effectLst/>
                <a:uFillTx/>
              </a:rPr>
              <a:t>Disorders</a:t>
            </a:r>
            <a:endParaRPr lang="en-US" sz="2400" b="0" u="none" strike="noStrike" dirty="0">
              <a:solidFill>
                <a:srgbClr val="000000"/>
              </a:solidFill>
              <a:effectLst/>
              <a:uFillTx/>
            </a:endParaRPr>
          </a:p>
        </p:txBody>
      </p:sp>
      <p:pic>
        <p:nvPicPr>
          <p:cNvPr id="173" name="Picture 15"/>
          <p:cNvPicPr/>
          <p:nvPr/>
        </p:nvPicPr>
        <p:blipFill>
          <a:blip r:embed="rId6"/>
          <a:srcRect l="1951" r="2456" b="-782"/>
          <a:stretch/>
        </p:blipFill>
        <p:spPr>
          <a:xfrm>
            <a:off x="1974960" y="3620520"/>
            <a:ext cx="1941840" cy="1892160"/>
          </a:xfrm>
          <a:prstGeom prst="rect">
            <a:avLst/>
          </a:prstGeom>
          <a:noFill/>
          <a:ln w="0">
            <a:noFill/>
          </a:ln>
        </p:spPr>
      </p:pic>
      <p:pic>
        <p:nvPicPr>
          <p:cNvPr id="174" name="Picture 17"/>
          <p:cNvPicPr/>
          <p:nvPr/>
        </p:nvPicPr>
        <p:blipFill>
          <a:blip r:embed="rId7"/>
          <a:srcRect l="4934" r="3123"/>
          <a:stretch/>
        </p:blipFill>
        <p:spPr>
          <a:xfrm>
            <a:off x="7163640" y="3620520"/>
            <a:ext cx="1941840" cy="1892160"/>
          </a:xfrm>
          <a:prstGeom prst="rect">
            <a:avLst/>
          </a:prstGeom>
          <a:noFill/>
          <a:ln w="0">
            <a:noFill/>
          </a:ln>
        </p:spPr>
      </p:pic>
      <p:pic>
        <p:nvPicPr>
          <p:cNvPr id="175" name="Picture 19"/>
          <p:cNvPicPr/>
          <p:nvPr/>
        </p:nvPicPr>
        <p:blipFill>
          <a:blip r:embed="rId8"/>
          <a:srcRect l="4308" t="2276" r="786" b="830"/>
          <a:stretch/>
        </p:blipFill>
        <p:spPr>
          <a:xfrm>
            <a:off x="9699120" y="3620520"/>
            <a:ext cx="1941840" cy="1875960"/>
          </a:xfrm>
          <a:prstGeom prst="rect">
            <a:avLst/>
          </a:prstGeom>
          <a:noFill/>
          <a:ln w="0">
            <a:noFill/>
          </a:ln>
        </p:spPr>
      </p:pic>
      <p:sp>
        <p:nvSpPr>
          <p:cNvPr id="176" name="Slide Number Placeholder 15"/>
          <p:cNvSpPr/>
          <p:nvPr/>
        </p:nvSpPr>
        <p:spPr>
          <a:xfrm>
            <a:off x="11755080" y="6482160"/>
            <a:ext cx="39456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a:solidFill>
                  <a:srgbClr val="C00000"/>
                </a:solidFill>
                <a:effectLst/>
                <a:uFillTx/>
              </a:rPr>
              <a:t>3</a:t>
            </a:r>
            <a:endParaRPr lang="en-US" sz="1500" b="0" u="none" strike="noStrike">
              <a:solidFill>
                <a:srgbClr val="000000"/>
              </a:solidFill>
              <a:effectLst/>
              <a:uFillTx/>
            </a:endParaRPr>
          </a:p>
        </p:txBody>
      </p:sp>
      <p:sp>
        <p:nvSpPr>
          <p:cNvPr id="177" name="TextBox 4"/>
          <p:cNvSpPr/>
          <p:nvPr/>
        </p:nvSpPr>
        <p:spPr>
          <a:xfrm>
            <a:off x="5151240" y="6541560"/>
            <a:ext cx="1656521" cy="24476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CA" sz="1000" b="0" u="none" strike="noStrike">
                <a:solidFill>
                  <a:schemeClr val="dk1"/>
                </a:solidFill>
                <a:effectLst/>
                <a:uFillTx/>
              </a:rPr>
              <a:t>Images made in BioRender</a:t>
            </a:r>
            <a:endParaRPr lang="en-US" sz="1000" b="0" u="none" strike="noStrike">
              <a:solidFill>
                <a:srgbClr val="000000"/>
              </a:solidFill>
              <a:effectLst/>
              <a:uFillTx/>
            </a:endParaRPr>
          </a:p>
        </p:txBody>
      </p:sp>
      <p:cxnSp>
        <p:nvCxnSpPr>
          <p:cNvPr id="178" name="Straight Connector 3"/>
          <p:cNvCxnSpPr/>
          <p:nvPr/>
        </p:nvCxnSpPr>
        <p:spPr>
          <a:xfrm>
            <a:off x="90720" y="6312240"/>
            <a:ext cx="2037960" cy="2880"/>
          </a:xfrm>
          <a:prstGeom prst="straightConnector1">
            <a:avLst/>
          </a:prstGeom>
          <a:ln w="95250">
            <a:solidFill>
              <a:srgbClr val="FFC000"/>
            </a:solidFill>
            <a:round/>
          </a:ln>
        </p:spPr>
      </p:cxnSp>
      <p:sp>
        <p:nvSpPr>
          <p:cNvPr id="2" name="PlaceHolder 2">
            <a:extLst>
              <a:ext uri="{FF2B5EF4-FFF2-40B4-BE49-F238E27FC236}">
                <a16:creationId xmlns:a16="http://schemas.microsoft.com/office/drawing/2014/main" id="{BC1D2D02-1ED8-4585-A687-D9A8CDABDCE1}"/>
              </a:ext>
            </a:extLst>
          </p:cNvPr>
          <p:cNvSpPr txBox="1">
            <a:spLocks/>
          </p:cNvSpPr>
          <p:nvPr/>
        </p:nvSpPr>
        <p:spPr>
          <a:xfrm>
            <a:off x="91080" y="976800"/>
            <a:ext cx="12058560" cy="933480"/>
          </a:xfrm>
          <a:prstGeom prst="rect">
            <a:avLst/>
          </a:prstGeom>
          <a:noFill/>
          <a:ln w="0">
            <a:noFill/>
          </a:ln>
        </p:spPr>
        <p:txBody>
          <a:bodyPr lIns="91440" tIns="45720" rIns="91440" bIns="4572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Bef>
                <a:spcPts val="1001"/>
              </a:spcBef>
              <a:buClr>
                <a:srgbClr val="C00000"/>
              </a:buClr>
              <a:buFont typeface="Aptos"/>
              <a:buChar char="◦"/>
            </a:pPr>
            <a:r>
              <a:rPr lang="en-CA" sz="2800" b="0" i="1" u="none" strike="noStrike" dirty="0">
                <a:solidFill>
                  <a:schemeClr val="dk1"/>
                </a:solidFill>
                <a:effectLst/>
                <a:uFillTx/>
                <a:latin typeface="+mn-lt"/>
              </a:rPr>
              <a:t>Postmortem </a:t>
            </a:r>
            <a:r>
              <a:rPr lang="en-CA" sz="2800" b="0" u="none" strike="noStrike" dirty="0">
                <a:solidFill>
                  <a:schemeClr val="dk1"/>
                </a:solidFill>
                <a:effectLst/>
                <a:uFillTx/>
                <a:latin typeface="+mn-lt"/>
              </a:rPr>
              <a:t>studies </a:t>
            </a:r>
            <a:r>
              <a:rPr lang="en-CA" sz="2800" dirty="0"/>
              <a:t>suggest axon diameters and fibre tract </a:t>
            </a:r>
            <a:r>
              <a:rPr lang="en-CA" sz="2800" dirty="0">
                <a:solidFill>
                  <a:srgbClr val="C00000"/>
                </a:solidFill>
              </a:rPr>
              <a:t>densities change </a:t>
            </a:r>
            <a:r>
              <a:rPr lang="en-CA" sz="2800" dirty="0"/>
              <a:t>with various neurological conditions</a:t>
            </a:r>
            <a:endParaRPr lang="en-US" sz="2800" dirty="0">
              <a:solidFill>
                <a:srgbClr val="000000"/>
              </a:solidFill>
              <a:latin typeface="+mn-l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89" name="TextBox 31"/>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290"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Binary Map Comparison</a:t>
            </a:r>
            <a:endParaRPr lang="en-US" sz="4400" b="0" u="none" strike="noStrike">
              <a:solidFill>
                <a:srgbClr val="000000"/>
              </a:solidFill>
              <a:effectLst/>
              <a:uFillTx/>
              <a:latin typeface="+mn-lt"/>
            </a:endParaRPr>
          </a:p>
        </p:txBody>
      </p:sp>
      <p:pic>
        <p:nvPicPr>
          <p:cNvPr id="291" name="Picture 30" descr="Logos | Branding | The University of Winnipeg"/>
          <p:cNvPicPr/>
          <p:nvPr/>
        </p:nvPicPr>
        <p:blipFill>
          <a:blip r:embed="rId3"/>
          <a:stretch/>
        </p:blipFill>
        <p:spPr>
          <a:xfrm>
            <a:off x="91080" y="6452640"/>
            <a:ext cx="978120" cy="313920"/>
          </a:xfrm>
          <a:prstGeom prst="rect">
            <a:avLst/>
          </a:prstGeom>
          <a:noFill/>
          <a:ln w="0">
            <a:noFill/>
          </a:ln>
        </p:spPr>
      </p:pic>
      <p:sp>
        <p:nvSpPr>
          <p:cNvPr id="292" name="Slide Number Placeholder 17"/>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29</a:t>
            </a:r>
            <a:endParaRPr lang="en-US" sz="1500" b="0" u="none" strike="noStrike" dirty="0">
              <a:solidFill>
                <a:srgbClr val="000000"/>
              </a:solidFill>
              <a:effectLst/>
              <a:uFillTx/>
            </a:endParaRPr>
          </a:p>
        </p:txBody>
      </p:sp>
      <p:cxnSp>
        <p:nvCxnSpPr>
          <p:cNvPr id="293" name="Straight Connector 25"/>
          <p:cNvCxnSpPr/>
          <p:nvPr/>
        </p:nvCxnSpPr>
        <p:spPr>
          <a:xfrm>
            <a:off x="90720" y="6312240"/>
            <a:ext cx="2037960" cy="2880"/>
          </a:xfrm>
          <a:prstGeom prst="straightConnector1">
            <a:avLst/>
          </a:prstGeom>
          <a:ln w="95250">
            <a:solidFill>
              <a:srgbClr val="FFC000"/>
            </a:solidFill>
            <a:round/>
          </a:ln>
        </p:spPr>
      </p:cxnSp>
      <p:sp>
        <p:nvSpPr>
          <p:cNvPr id="294" name="Content Placeholder 8"/>
          <p:cNvSpPr/>
          <p:nvPr/>
        </p:nvSpPr>
        <p:spPr>
          <a:xfrm>
            <a:off x="91080" y="977520"/>
            <a:ext cx="11449080" cy="1641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Myelin vs LM model </a:t>
            </a: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p:txBody>
      </p:sp>
      <p:sp>
        <p:nvSpPr>
          <p:cNvPr id="295" name="Rectangle 293"/>
          <p:cNvSpPr/>
          <p:nvPr/>
        </p:nvSpPr>
        <p:spPr>
          <a:xfrm>
            <a:off x="421200" y="2216400"/>
            <a:ext cx="5344200" cy="3115080"/>
          </a:xfrm>
          <a:prstGeom prst="rect">
            <a:avLst/>
          </a:prstGeom>
          <a:blipFill rotWithShape="0">
            <a:blip r:embed="rId4"/>
            <a:srcRect/>
            <a:stretch/>
          </a:blipFill>
          <a:ln w="0">
            <a:noFill/>
          </a:ln>
        </p:spPr>
        <p:style>
          <a:lnRef idx="0">
            <a:scrgbClr r="0" g="0" b="0"/>
          </a:lnRef>
          <a:fillRef idx="0">
            <a:scrgbClr r="0" g="0" b="0"/>
          </a:fillRef>
          <a:effectRef idx="0">
            <a:scrgbClr r="0" g="0" b="0"/>
          </a:effectRef>
          <a:fontRef idx="minor"/>
        </p:style>
        <p:txBody>
          <a:bodyPr lIns="90000" tIns="45000" rIns="90000" bIns="45000" anchor="ctr" anchorCtr="1">
            <a:noAutofit/>
          </a:bodyPr>
          <a:lstStyle/>
          <a:p>
            <a:pPr algn="ctr" defTabSz="914400">
              <a:lnSpc>
                <a:spcPct val="100000"/>
              </a:lnSpc>
            </a:pPr>
            <a:r>
              <a:rPr lang="en-US" sz="1800" b="0" u="none" strike="noStrike">
                <a:solidFill>
                  <a:srgbClr val="000000"/>
                </a:solidFill>
                <a:effectLst/>
                <a:uFillTx/>
              </a:rPr>
              <a:t>0</a:t>
            </a:r>
          </a:p>
        </p:txBody>
      </p:sp>
      <p:pic>
        <p:nvPicPr>
          <p:cNvPr id="296" name="Picture 294"/>
          <p:cNvPicPr/>
          <p:nvPr/>
        </p:nvPicPr>
        <p:blipFill>
          <a:blip r:embed="rId5"/>
          <a:stretch/>
        </p:blipFill>
        <p:spPr>
          <a:xfrm>
            <a:off x="6377400" y="2216400"/>
            <a:ext cx="5343480" cy="3115440"/>
          </a:xfrm>
          <a:prstGeom prst="rect">
            <a:avLst/>
          </a:prstGeom>
          <a:noFill/>
          <a:ln w="0">
            <a:noFill/>
          </a:ln>
        </p:spPr>
      </p:pic>
    </p:spTree>
    <p:extLst>
      <p:ext uri="{BB962C8B-B14F-4D97-AF65-F5344CB8AC3E}">
        <p14:creationId xmlns:p14="http://schemas.microsoft.com/office/powerpoint/2010/main" val="24570881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97" name="TextBox 42"/>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298"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Binary Map Comparison</a:t>
            </a:r>
            <a:endParaRPr lang="en-US" sz="4400" b="0" u="none" strike="noStrike" dirty="0">
              <a:solidFill>
                <a:srgbClr val="000000"/>
              </a:solidFill>
              <a:effectLst/>
              <a:uFillTx/>
              <a:latin typeface="+mn-lt"/>
            </a:endParaRPr>
          </a:p>
        </p:txBody>
      </p:sp>
      <p:pic>
        <p:nvPicPr>
          <p:cNvPr id="299" name="Picture 67" descr="Logos | Branding | The University of Winnipeg"/>
          <p:cNvPicPr/>
          <p:nvPr/>
        </p:nvPicPr>
        <p:blipFill>
          <a:blip r:embed="rId3"/>
          <a:stretch/>
        </p:blipFill>
        <p:spPr>
          <a:xfrm>
            <a:off x="91080" y="6452640"/>
            <a:ext cx="978120" cy="313920"/>
          </a:xfrm>
          <a:prstGeom prst="rect">
            <a:avLst/>
          </a:prstGeom>
          <a:noFill/>
          <a:ln w="0">
            <a:noFill/>
          </a:ln>
        </p:spPr>
      </p:pic>
      <p:sp>
        <p:nvSpPr>
          <p:cNvPr id="300" name="Slide Number Placeholder 23"/>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30</a:t>
            </a:r>
            <a:endParaRPr lang="en-US" sz="1500" b="0" u="none" strike="noStrike" dirty="0">
              <a:solidFill>
                <a:srgbClr val="000000"/>
              </a:solidFill>
              <a:effectLst/>
              <a:uFillTx/>
            </a:endParaRPr>
          </a:p>
        </p:txBody>
      </p:sp>
      <p:cxnSp>
        <p:nvCxnSpPr>
          <p:cNvPr id="301" name="Straight Connector 28"/>
          <p:cNvCxnSpPr/>
          <p:nvPr/>
        </p:nvCxnSpPr>
        <p:spPr>
          <a:xfrm>
            <a:off x="90720" y="6312240"/>
            <a:ext cx="2037960" cy="2880"/>
          </a:xfrm>
          <a:prstGeom prst="straightConnector1">
            <a:avLst/>
          </a:prstGeom>
          <a:ln w="95250">
            <a:solidFill>
              <a:srgbClr val="FFC000"/>
            </a:solidFill>
            <a:round/>
          </a:ln>
        </p:spPr>
      </p:cxnSp>
      <p:sp>
        <p:nvSpPr>
          <p:cNvPr id="302" name="Content Placeholder 1"/>
          <p:cNvSpPr/>
          <p:nvPr/>
        </p:nvSpPr>
        <p:spPr>
          <a:xfrm>
            <a:off x="91080" y="977520"/>
            <a:ext cx="11449080" cy="1641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Intra-axonal space and myelin vs LM model </a:t>
            </a: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p:txBody>
      </p:sp>
      <p:pic>
        <p:nvPicPr>
          <p:cNvPr id="303" name="Picture 301"/>
          <p:cNvPicPr/>
          <p:nvPr/>
        </p:nvPicPr>
        <p:blipFill>
          <a:blip r:embed="rId4"/>
          <a:stretch/>
        </p:blipFill>
        <p:spPr>
          <a:xfrm>
            <a:off x="6377400" y="2216400"/>
            <a:ext cx="5343480" cy="3115440"/>
          </a:xfrm>
          <a:prstGeom prst="rect">
            <a:avLst/>
          </a:prstGeom>
          <a:noFill/>
          <a:ln w="0">
            <a:noFill/>
          </a:ln>
        </p:spPr>
      </p:pic>
      <p:pic>
        <p:nvPicPr>
          <p:cNvPr id="304" name="Picture 302"/>
          <p:cNvPicPr/>
          <p:nvPr/>
        </p:nvPicPr>
        <p:blipFill>
          <a:blip r:embed="rId5"/>
          <a:stretch/>
        </p:blipFill>
        <p:spPr>
          <a:xfrm>
            <a:off x="421200" y="2216400"/>
            <a:ext cx="5344200" cy="3115080"/>
          </a:xfrm>
          <a:prstGeom prst="rect">
            <a:avLst/>
          </a:prstGeom>
          <a:noFill/>
          <a:ln w="0">
            <a:noFill/>
          </a:ln>
        </p:spPr>
      </p:pic>
    </p:spTree>
    <p:extLst>
      <p:ext uri="{BB962C8B-B14F-4D97-AF65-F5344CB8AC3E}">
        <p14:creationId xmlns:p14="http://schemas.microsoft.com/office/powerpoint/2010/main" val="33597928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05" name="TextBox 34"/>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306"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Binary Map Comparison</a:t>
            </a:r>
            <a:endParaRPr lang="en-US" sz="4400" b="0" u="none" strike="noStrike">
              <a:solidFill>
                <a:srgbClr val="000000"/>
              </a:solidFill>
              <a:effectLst/>
              <a:uFillTx/>
              <a:latin typeface="+mn-lt"/>
            </a:endParaRPr>
          </a:p>
        </p:txBody>
      </p:sp>
      <p:pic>
        <p:nvPicPr>
          <p:cNvPr id="307" name="Picture 31" descr="Logos | Branding | The University of Winnipeg"/>
          <p:cNvPicPr/>
          <p:nvPr/>
        </p:nvPicPr>
        <p:blipFill>
          <a:blip r:embed="rId3"/>
          <a:stretch/>
        </p:blipFill>
        <p:spPr>
          <a:xfrm>
            <a:off x="91080" y="6452640"/>
            <a:ext cx="978120" cy="313920"/>
          </a:xfrm>
          <a:prstGeom prst="rect">
            <a:avLst/>
          </a:prstGeom>
          <a:noFill/>
          <a:ln w="0">
            <a:noFill/>
          </a:ln>
        </p:spPr>
      </p:pic>
      <p:sp>
        <p:nvSpPr>
          <p:cNvPr id="308" name="Slide Number Placeholder 19"/>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31</a:t>
            </a:r>
            <a:endParaRPr lang="en-US" sz="1500" b="0" u="none" strike="noStrike" dirty="0">
              <a:solidFill>
                <a:srgbClr val="000000"/>
              </a:solidFill>
              <a:effectLst/>
              <a:uFillTx/>
            </a:endParaRPr>
          </a:p>
        </p:txBody>
      </p:sp>
      <p:cxnSp>
        <p:nvCxnSpPr>
          <p:cNvPr id="309" name="Straight Connector 26"/>
          <p:cNvCxnSpPr/>
          <p:nvPr/>
        </p:nvCxnSpPr>
        <p:spPr>
          <a:xfrm>
            <a:off x="90720" y="6312240"/>
            <a:ext cx="2037960" cy="2880"/>
          </a:xfrm>
          <a:prstGeom prst="straightConnector1">
            <a:avLst/>
          </a:prstGeom>
          <a:ln w="95250">
            <a:solidFill>
              <a:srgbClr val="FFC000"/>
            </a:solidFill>
            <a:round/>
          </a:ln>
        </p:spPr>
      </p:cxnSp>
      <p:sp>
        <p:nvSpPr>
          <p:cNvPr id="310" name="Content Placeholder 9"/>
          <p:cNvSpPr/>
          <p:nvPr/>
        </p:nvSpPr>
        <p:spPr>
          <a:xfrm>
            <a:off x="91080" y="977520"/>
            <a:ext cx="11449080" cy="1641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Other cells vs LM model </a:t>
            </a: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p:txBody>
      </p:sp>
      <p:pic>
        <p:nvPicPr>
          <p:cNvPr id="311" name="Picture 309"/>
          <p:cNvPicPr/>
          <p:nvPr/>
        </p:nvPicPr>
        <p:blipFill>
          <a:blip r:embed="rId4"/>
          <a:stretch/>
        </p:blipFill>
        <p:spPr>
          <a:xfrm>
            <a:off x="6377400" y="2216400"/>
            <a:ext cx="5343480" cy="3115440"/>
          </a:xfrm>
          <a:prstGeom prst="rect">
            <a:avLst/>
          </a:prstGeom>
          <a:noFill/>
          <a:ln w="0">
            <a:noFill/>
          </a:ln>
        </p:spPr>
      </p:pic>
      <p:pic>
        <p:nvPicPr>
          <p:cNvPr id="312" name="Picture 310"/>
          <p:cNvPicPr/>
          <p:nvPr/>
        </p:nvPicPr>
        <p:blipFill>
          <a:blip r:embed="rId5"/>
          <a:stretch/>
        </p:blipFill>
        <p:spPr>
          <a:xfrm>
            <a:off x="416880" y="2216400"/>
            <a:ext cx="5344200" cy="3115080"/>
          </a:xfrm>
          <a:prstGeom prst="rect">
            <a:avLst/>
          </a:prstGeom>
          <a:noFill/>
          <a:ln w="0">
            <a:noFill/>
          </a:ln>
        </p:spPr>
      </p:pic>
    </p:spTree>
    <p:extLst>
      <p:ext uri="{BB962C8B-B14F-4D97-AF65-F5344CB8AC3E}">
        <p14:creationId xmlns:p14="http://schemas.microsoft.com/office/powerpoint/2010/main" val="25739473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CA028ED5-623A-8F94-E978-9430B16F5CD0}"/>
            </a:ext>
          </a:extLst>
        </p:cNvPr>
        <p:cNvGrpSpPr/>
        <p:nvPr/>
      </p:nvGrpSpPr>
      <p:grpSpPr>
        <a:xfrm>
          <a:off x="0" y="0"/>
          <a:ext cx="0" cy="0"/>
          <a:chOff x="0" y="0"/>
          <a:chExt cx="0" cy="0"/>
        </a:xfrm>
      </p:grpSpPr>
      <p:sp>
        <p:nvSpPr>
          <p:cNvPr id="335" name="TextBox 45">
            <a:extLst>
              <a:ext uri="{FF2B5EF4-FFF2-40B4-BE49-F238E27FC236}">
                <a16:creationId xmlns:a16="http://schemas.microsoft.com/office/drawing/2014/main" id="{F37A7177-499E-A712-E74A-D0901D583EFF}"/>
              </a:ext>
            </a:extLst>
          </p:cNvPr>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336" name="PlaceHolder 1">
            <a:extLst>
              <a:ext uri="{FF2B5EF4-FFF2-40B4-BE49-F238E27FC236}">
                <a16:creationId xmlns:a16="http://schemas.microsoft.com/office/drawing/2014/main" id="{406807F0-4933-9F03-AD57-AD4B1A8D60EC}"/>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i="1" u="none" strike="noStrike" dirty="0">
                <a:solidFill>
                  <a:srgbClr val="C00000"/>
                </a:solidFill>
                <a:effectLst/>
                <a:uFillTx/>
                <a:latin typeface="+mn-lt"/>
              </a:rPr>
              <a:t>f</a:t>
            </a:r>
            <a:r>
              <a:rPr lang="en-CA" sz="4400" b="0" u="none" strike="noStrike" dirty="0">
                <a:solidFill>
                  <a:srgbClr val="C00000"/>
                </a:solidFill>
                <a:effectLst/>
                <a:uFillTx/>
                <a:latin typeface="+mn-lt"/>
              </a:rPr>
              <a:t> Results</a:t>
            </a:r>
            <a:endParaRPr lang="en-US" sz="4400" b="0" u="none" strike="noStrike" dirty="0">
              <a:solidFill>
                <a:srgbClr val="000000"/>
              </a:solidFill>
              <a:effectLst/>
              <a:uFillTx/>
              <a:latin typeface="+mn-lt"/>
            </a:endParaRPr>
          </a:p>
        </p:txBody>
      </p:sp>
      <p:pic>
        <p:nvPicPr>
          <p:cNvPr id="337" name="Picture 69" descr="Logos | Branding | The University of Winnipeg">
            <a:extLst>
              <a:ext uri="{FF2B5EF4-FFF2-40B4-BE49-F238E27FC236}">
                <a16:creationId xmlns:a16="http://schemas.microsoft.com/office/drawing/2014/main" id="{E7FAD6B4-A836-33CF-57A8-F87C2FB7F5AD}"/>
              </a:ext>
            </a:extLst>
          </p:cNvPr>
          <p:cNvPicPr/>
          <p:nvPr/>
        </p:nvPicPr>
        <p:blipFill>
          <a:blip r:embed="rId3"/>
          <a:stretch/>
        </p:blipFill>
        <p:spPr>
          <a:xfrm>
            <a:off x="91080" y="6452640"/>
            <a:ext cx="978120" cy="313920"/>
          </a:xfrm>
          <a:prstGeom prst="rect">
            <a:avLst/>
          </a:prstGeom>
          <a:noFill/>
          <a:ln w="0">
            <a:noFill/>
          </a:ln>
        </p:spPr>
      </p:pic>
      <p:sp>
        <p:nvSpPr>
          <p:cNvPr id="338" name="Slide Number Placeholder 27">
            <a:extLst>
              <a:ext uri="{FF2B5EF4-FFF2-40B4-BE49-F238E27FC236}">
                <a16:creationId xmlns:a16="http://schemas.microsoft.com/office/drawing/2014/main" id="{53AC9F80-2594-864F-53A1-2A65632384A8}"/>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32</a:t>
            </a:r>
            <a:endParaRPr lang="en-US" sz="1500" b="0" u="none" strike="noStrike" dirty="0">
              <a:solidFill>
                <a:srgbClr val="000000"/>
              </a:solidFill>
              <a:effectLst/>
              <a:uFillTx/>
            </a:endParaRPr>
          </a:p>
        </p:txBody>
      </p:sp>
      <p:cxnSp>
        <p:nvCxnSpPr>
          <p:cNvPr id="339" name="Straight Connector 30">
            <a:extLst>
              <a:ext uri="{FF2B5EF4-FFF2-40B4-BE49-F238E27FC236}">
                <a16:creationId xmlns:a16="http://schemas.microsoft.com/office/drawing/2014/main" id="{6A513EA5-690F-76A5-8A78-5172F6B54E32}"/>
              </a:ext>
            </a:extLst>
          </p:cNvPr>
          <p:cNvCxnSpPr/>
          <p:nvPr/>
        </p:nvCxnSpPr>
        <p:spPr>
          <a:xfrm>
            <a:off x="90720" y="6312240"/>
            <a:ext cx="2037960" cy="2880"/>
          </a:xfrm>
          <a:prstGeom prst="straightConnector1">
            <a:avLst/>
          </a:prstGeom>
          <a:ln w="95250">
            <a:solidFill>
              <a:srgbClr val="FFC000"/>
            </a:solidFill>
            <a:round/>
          </a:ln>
        </p:spPr>
      </p:cxnSp>
      <p:graphicFrame>
        <p:nvGraphicFramePr>
          <p:cNvPr id="3" name="Table 2">
            <a:extLst>
              <a:ext uri="{FF2B5EF4-FFF2-40B4-BE49-F238E27FC236}">
                <a16:creationId xmlns:a16="http://schemas.microsoft.com/office/drawing/2014/main" id="{392685D5-C7E4-2B01-A4A3-7832187E3935}"/>
              </a:ext>
            </a:extLst>
          </p:cNvPr>
          <p:cNvGraphicFramePr>
            <a:graphicFrameLocks noGrp="1"/>
          </p:cNvGraphicFramePr>
          <p:nvPr/>
        </p:nvGraphicFramePr>
        <p:xfrm>
          <a:off x="66538" y="1410546"/>
          <a:ext cx="12058920" cy="2164080"/>
        </p:xfrm>
        <a:graphic>
          <a:graphicData uri="http://schemas.openxmlformats.org/drawingml/2006/table">
            <a:tbl>
              <a:tblPr firstRow="1" bandRow="1">
                <a:tableStyleId>{5C22544A-7EE6-4342-B048-85BDC9FD1C3A}</a:tableStyleId>
              </a:tblPr>
              <a:tblGrid>
                <a:gridCol w="2009820">
                  <a:extLst>
                    <a:ext uri="{9D8B030D-6E8A-4147-A177-3AD203B41FA5}">
                      <a16:colId xmlns:a16="http://schemas.microsoft.com/office/drawing/2014/main" val="786049478"/>
                    </a:ext>
                  </a:extLst>
                </a:gridCol>
                <a:gridCol w="2009820">
                  <a:extLst>
                    <a:ext uri="{9D8B030D-6E8A-4147-A177-3AD203B41FA5}">
                      <a16:colId xmlns:a16="http://schemas.microsoft.com/office/drawing/2014/main" val="2573156543"/>
                    </a:ext>
                  </a:extLst>
                </a:gridCol>
                <a:gridCol w="2009820">
                  <a:extLst>
                    <a:ext uri="{9D8B030D-6E8A-4147-A177-3AD203B41FA5}">
                      <a16:colId xmlns:a16="http://schemas.microsoft.com/office/drawing/2014/main" val="916502661"/>
                    </a:ext>
                  </a:extLst>
                </a:gridCol>
                <a:gridCol w="2009820">
                  <a:extLst>
                    <a:ext uri="{9D8B030D-6E8A-4147-A177-3AD203B41FA5}">
                      <a16:colId xmlns:a16="http://schemas.microsoft.com/office/drawing/2014/main" val="2942411736"/>
                    </a:ext>
                  </a:extLst>
                </a:gridCol>
                <a:gridCol w="2009820">
                  <a:extLst>
                    <a:ext uri="{9D8B030D-6E8A-4147-A177-3AD203B41FA5}">
                      <a16:colId xmlns:a16="http://schemas.microsoft.com/office/drawing/2014/main" val="2324248614"/>
                    </a:ext>
                  </a:extLst>
                </a:gridCol>
                <a:gridCol w="2009820">
                  <a:extLst>
                    <a:ext uri="{9D8B030D-6E8A-4147-A177-3AD203B41FA5}">
                      <a16:colId xmlns:a16="http://schemas.microsoft.com/office/drawing/2014/main" val="987052343"/>
                    </a:ext>
                  </a:extLst>
                </a:gridCol>
              </a:tblGrid>
              <a:tr h="370840">
                <a:tc>
                  <a:txBody>
                    <a:bodyPr/>
                    <a:lstStyle/>
                    <a:p>
                      <a:pPr algn="ctr"/>
                      <a:r>
                        <a:rPr lang="en-CA" sz="2400" dirty="0"/>
                        <a:t>Model</a:t>
                      </a:r>
                    </a:p>
                  </a:txBody>
                  <a:tcPr/>
                </a:tc>
                <a:tc>
                  <a:txBody>
                    <a:bodyPr/>
                    <a:lstStyle/>
                    <a:p>
                      <a:pPr algn="ctr"/>
                      <a:r>
                        <a:rPr lang="en-CA" sz="2400" i="1" dirty="0"/>
                        <a:t>f</a:t>
                      </a:r>
                    </a:p>
                  </a:txBody>
                  <a:tcPr/>
                </a:tc>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ax</a:t>
                      </a:r>
                      <a:endParaRPr lang="en-CA" sz="2400" b="1" dirty="0">
                        <a:solidFill>
                          <a:schemeClr val="bg1"/>
                        </a:solidFill>
                      </a:endParaRPr>
                    </a:p>
                  </a:txBody>
                  <a:tcPr/>
                </a:tc>
                <a:tc>
                  <a:txBody>
                    <a:bodyPr/>
                    <a:lstStyle/>
                    <a:p>
                      <a:pPr algn="ctr"/>
                      <a:r>
                        <a:rPr lang="en-US" sz="2400" b="1" i="1" u="none" strike="noStrike" dirty="0" err="1">
                          <a:solidFill>
                            <a:schemeClr val="bg1"/>
                          </a:solidFill>
                          <a:effectLst/>
                          <a:uFillTx/>
                          <a:latin typeface="+mn-lt"/>
                        </a:rPr>
                        <a:t>f</a:t>
                      </a:r>
                      <a:r>
                        <a:rPr lang="en-US" sz="2400" b="1" i="1" u="none" strike="noStrike" baseline="-25000" dirty="0" err="1">
                          <a:solidFill>
                            <a:schemeClr val="bg1"/>
                          </a:solidFill>
                          <a:effectLst/>
                          <a:uFillTx/>
                          <a:latin typeface="+mn-lt"/>
                        </a:rPr>
                        <a:t>m</a:t>
                      </a:r>
                      <a:endParaRPr lang="en-CA" sz="2400" b="1" dirty="0">
                        <a:solidFill>
                          <a:schemeClr val="bg1"/>
                        </a:solidFill>
                      </a:endParaRPr>
                    </a:p>
                  </a:txBody>
                  <a:tcPr/>
                </a:tc>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ax + m</a:t>
                      </a:r>
                      <a:endParaRPr lang="en-CA" sz="2400" b="1" dirty="0">
                        <a:solidFill>
                          <a:schemeClr val="bg1"/>
                        </a:solidFill>
                      </a:endParaRPr>
                    </a:p>
                  </a:txBody>
                  <a:tcPr/>
                </a:tc>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c</a:t>
                      </a:r>
                      <a:endParaRPr lang="en-CA" sz="2400" b="1" dirty="0">
                        <a:solidFill>
                          <a:schemeClr val="bg1"/>
                        </a:solidFill>
                      </a:endParaRPr>
                    </a:p>
                  </a:txBody>
                  <a:tcPr/>
                </a:tc>
                <a:extLst>
                  <a:ext uri="{0D108BD9-81ED-4DB2-BD59-A6C34878D82A}">
                    <a16:rowId xmlns:a16="http://schemas.microsoft.com/office/drawing/2014/main" val="4189518506"/>
                  </a:ext>
                </a:extLst>
              </a:tr>
              <a:tr h="370840">
                <a:tc>
                  <a:txBody>
                    <a:bodyPr/>
                    <a:lstStyle/>
                    <a:p>
                      <a:pPr algn="ctr"/>
                      <a:r>
                        <a:rPr lang="en-CA" sz="2200" dirty="0"/>
                        <a:t>Manual</a:t>
                      </a:r>
                    </a:p>
                  </a:txBody>
                  <a:tcPr/>
                </a:tc>
                <a:tc>
                  <a:txBody>
                    <a:bodyPr/>
                    <a:lstStyle/>
                    <a:p>
                      <a:pPr algn="ctr"/>
                      <a:r>
                        <a:rPr lang="en-CA" sz="2200" dirty="0"/>
                        <a:t>-</a:t>
                      </a:r>
                    </a:p>
                  </a:txBody>
                  <a:tcPr/>
                </a:tc>
                <a:tc>
                  <a:txBody>
                    <a:bodyPr/>
                    <a:lstStyle/>
                    <a:p>
                      <a:pPr algn="ctr"/>
                      <a:r>
                        <a:rPr lang="en-CA" sz="2200" dirty="0"/>
                        <a:t>0.51 ± 0.04</a:t>
                      </a:r>
                    </a:p>
                  </a:txBody>
                  <a:tcPr/>
                </a:tc>
                <a:tc>
                  <a:txBody>
                    <a:bodyPr/>
                    <a:lstStyle/>
                    <a:p>
                      <a:pPr algn="ctr"/>
                      <a:r>
                        <a:rPr lang="en-CA" sz="2200" dirty="0"/>
                        <a:t>0.32 ± 0.03</a:t>
                      </a:r>
                    </a:p>
                  </a:txBody>
                  <a:tcPr/>
                </a:tc>
                <a:tc>
                  <a:txBody>
                    <a:bodyPr/>
                    <a:lstStyle/>
                    <a:p>
                      <a:pPr algn="ctr"/>
                      <a:r>
                        <a:rPr lang="en-CA" sz="2200" dirty="0"/>
                        <a:t>0.82 ± 0.05</a:t>
                      </a:r>
                    </a:p>
                  </a:txBody>
                  <a:tcPr/>
                </a:tc>
                <a:tc>
                  <a:txBody>
                    <a:bodyPr/>
                    <a:lstStyle/>
                    <a:p>
                      <a:pPr algn="ctr"/>
                      <a:r>
                        <a:rPr lang="en-CA" sz="2200" dirty="0"/>
                        <a:t>0.08 ± 0.03</a:t>
                      </a:r>
                    </a:p>
                  </a:txBody>
                  <a:tcPr/>
                </a:tc>
                <a:extLst>
                  <a:ext uri="{0D108BD9-81ED-4DB2-BD59-A6C34878D82A}">
                    <a16:rowId xmlns:a16="http://schemas.microsoft.com/office/drawing/2014/main" val="2043492879"/>
                  </a:ext>
                </a:extLst>
              </a:tr>
              <a:tr h="370840">
                <a:tc>
                  <a:txBody>
                    <a:bodyPr/>
                    <a:lstStyle/>
                    <a:p>
                      <a:pPr algn="ctr"/>
                      <a:r>
                        <a:rPr lang="en-CA" sz="2200" dirty="0"/>
                        <a:t>EM</a:t>
                      </a:r>
                    </a:p>
                  </a:txBody>
                  <a:tcPr/>
                </a:tc>
                <a:tc>
                  <a:txBody>
                    <a:bodyPr/>
                    <a:lstStyle/>
                    <a:p>
                      <a:pPr algn="ctr"/>
                      <a:r>
                        <a:rPr lang="en-CA" sz="2200" dirty="0"/>
                        <a:t>0.020 ± 0.007</a:t>
                      </a:r>
                    </a:p>
                  </a:txBody>
                  <a:tcPr/>
                </a:tc>
                <a:tc>
                  <a:txBody>
                    <a:bodyPr/>
                    <a:lstStyle/>
                    <a:p>
                      <a:pPr algn="ctr"/>
                      <a:r>
                        <a:rPr lang="en-CA" sz="2200" dirty="0"/>
                        <a:t>-</a:t>
                      </a:r>
                    </a:p>
                  </a:txBody>
                  <a:tcPr/>
                </a:tc>
                <a:tc>
                  <a:txBody>
                    <a:bodyPr/>
                    <a:lstStyle/>
                    <a:p>
                      <a:pPr algn="ctr"/>
                      <a:r>
                        <a:rPr lang="en-CA" sz="2200" dirty="0"/>
                        <a:t>-</a:t>
                      </a:r>
                    </a:p>
                  </a:txBody>
                  <a:tcPr/>
                </a:tc>
                <a:tc>
                  <a:txBody>
                    <a:bodyPr/>
                    <a:lstStyle/>
                    <a:p>
                      <a:pPr algn="ctr"/>
                      <a:r>
                        <a:rPr lang="en-CA" sz="2200" dirty="0"/>
                        <a:t>-</a:t>
                      </a:r>
                    </a:p>
                  </a:txBody>
                  <a:tcPr/>
                </a:tc>
                <a:tc>
                  <a:txBody>
                    <a:bodyPr/>
                    <a:lstStyle/>
                    <a:p>
                      <a:pPr algn="ctr"/>
                      <a:r>
                        <a:rPr lang="en-CA" sz="2200" dirty="0"/>
                        <a:t>-</a:t>
                      </a:r>
                    </a:p>
                  </a:txBody>
                  <a:tcPr/>
                </a:tc>
                <a:extLst>
                  <a:ext uri="{0D108BD9-81ED-4DB2-BD59-A6C34878D82A}">
                    <a16:rowId xmlns:a16="http://schemas.microsoft.com/office/drawing/2014/main" val="257703451"/>
                  </a:ext>
                </a:extLst>
              </a:tr>
              <a:tr h="370840">
                <a:tc>
                  <a:txBody>
                    <a:bodyPr/>
                    <a:lstStyle/>
                    <a:p>
                      <a:pPr algn="ctr"/>
                      <a:r>
                        <a:rPr lang="en-CA" sz="2200" dirty="0"/>
                        <a:t>LM</a:t>
                      </a:r>
                    </a:p>
                  </a:txBody>
                  <a:tcPr/>
                </a:tc>
                <a:tc>
                  <a:txBody>
                    <a:bodyPr/>
                    <a:lstStyle/>
                    <a:p>
                      <a:pPr algn="ctr"/>
                      <a:r>
                        <a:rPr lang="en-CA" sz="2200" dirty="0"/>
                        <a:t>0.79 ± 0.02</a:t>
                      </a:r>
                    </a:p>
                  </a:txBody>
                  <a:tcPr/>
                </a:tc>
                <a:tc>
                  <a:txBody>
                    <a:bodyPr/>
                    <a:lstStyle/>
                    <a:p>
                      <a:pPr algn="ctr"/>
                      <a:r>
                        <a:rPr lang="en-CA" sz="2200" dirty="0"/>
                        <a:t>-</a:t>
                      </a:r>
                    </a:p>
                  </a:txBody>
                  <a:tcPr/>
                </a:tc>
                <a:tc>
                  <a:txBody>
                    <a:bodyPr/>
                    <a:lstStyle/>
                    <a:p>
                      <a:pPr algn="ctr"/>
                      <a:r>
                        <a:rPr lang="en-CA" sz="2200" dirty="0"/>
                        <a:t>-</a:t>
                      </a:r>
                    </a:p>
                  </a:txBody>
                  <a:tcPr/>
                </a:tc>
                <a:tc>
                  <a:txBody>
                    <a:bodyPr/>
                    <a:lstStyle/>
                    <a:p>
                      <a:pPr algn="ctr"/>
                      <a:r>
                        <a:rPr lang="en-CA" sz="2200" dirty="0"/>
                        <a:t>-</a:t>
                      </a:r>
                    </a:p>
                  </a:txBody>
                  <a:tcPr/>
                </a:tc>
                <a:tc>
                  <a:txBody>
                    <a:bodyPr/>
                    <a:lstStyle/>
                    <a:p>
                      <a:pPr algn="ctr"/>
                      <a:r>
                        <a:rPr lang="en-CA" sz="2200" dirty="0"/>
                        <a:t>-</a:t>
                      </a:r>
                    </a:p>
                  </a:txBody>
                  <a:tcPr/>
                </a:tc>
                <a:extLst>
                  <a:ext uri="{0D108BD9-81ED-4DB2-BD59-A6C34878D82A}">
                    <a16:rowId xmlns:a16="http://schemas.microsoft.com/office/drawing/2014/main" val="2799712092"/>
                  </a:ext>
                </a:extLst>
              </a:tr>
              <a:tr h="370840">
                <a:tc>
                  <a:txBody>
                    <a:bodyPr/>
                    <a:lstStyle/>
                    <a:p>
                      <a:pPr algn="ctr"/>
                      <a:r>
                        <a:rPr lang="en-CA" sz="2200" dirty="0"/>
                        <a:t>MRI</a:t>
                      </a:r>
                    </a:p>
                  </a:txBody>
                  <a:tcPr/>
                </a:tc>
                <a:tc>
                  <a:txBody>
                    <a:bodyPr/>
                    <a:lstStyle/>
                    <a:p>
                      <a:pPr algn="ctr"/>
                      <a:r>
                        <a:rPr lang="en-CA" sz="2200" dirty="0"/>
                        <a:t>0.3 ± 0.2</a:t>
                      </a:r>
                    </a:p>
                  </a:txBody>
                  <a:tcPr/>
                </a:tc>
                <a:tc>
                  <a:txBody>
                    <a:bodyPr/>
                    <a:lstStyle/>
                    <a:p>
                      <a:pPr algn="ctr"/>
                      <a:r>
                        <a:rPr lang="en-CA" sz="2200" dirty="0"/>
                        <a:t>-</a:t>
                      </a:r>
                    </a:p>
                  </a:txBody>
                  <a:tcPr/>
                </a:tc>
                <a:tc>
                  <a:txBody>
                    <a:bodyPr/>
                    <a:lstStyle/>
                    <a:p>
                      <a:pPr algn="ctr"/>
                      <a:r>
                        <a:rPr lang="en-CA" sz="2200" dirty="0"/>
                        <a:t>-</a:t>
                      </a:r>
                    </a:p>
                  </a:txBody>
                  <a:tcPr/>
                </a:tc>
                <a:tc>
                  <a:txBody>
                    <a:bodyPr/>
                    <a:lstStyle/>
                    <a:p>
                      <a:pPr algn="ctr"/>
                      <a:r>
                        <a:rPr lang="en-CA" sz="2200" dirty="0"/>
                        <a:t>-</a:t>
                      </a:r>
                    </a:p>
                  </a:txBody>
                  <a:tcPr/>
                </a:tc>
                <a:tc>
                  <a:txBody>
                    <a:bodyPr/>
                    <a:lstStyle/>
                    <a:p>
                      <a:pPr algn="ctr"/>
                      <a:r>
                        <a:rPr lang="en-CA" sz="2200" dirty="0"/>
                        <a:t>-</a:t>
                      </a:r>
                    </a:p>
                  </a:txBody>
                  <a:tcPr/>
                </a:tc>
                <a:extLst>
                  <a:ext uri="{0D108BD9-81ED-4DB2-BD59-A6C34878D82A}">
                    <a16:rowId xmlns:a16="http://schemas.microsoft.com/office/drawing/2014/main" val="2574594429"/>
                  </a:ext>
                </a:extLst>
              </a:tr>
            </a:tbl>
          </a:graphicData>
        </a:graphic>
      </p:graphicFrame>
      <p:sp>
        <p:nvSpPr>
          <p:cNvPr id="4" name="Content Placeholder 15">
            <a:extLst>
              <a:ext uri="{FF2B5EF4-FFF2-40B4-BE49-F238E27FC236}">
                <a16:creationId xmlns:a16="http://schemas.microsoft.com/office/drawing/2014/main" id="{C7F7C9C0-8A17-681F-7AE1-E0A5CE041F25}"/>
              </a:ext>
            </a:extLst>
          </p:cNvPr>
          <p:cNvSpPr/>
          <p:nvPr/>
        </p:nvSpPr>
        <p:spPr>
          <a:xfrm>
            <a:off x="91080" y="1099440"/>
            <a:ext cx="8240120" cy="5494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defTabSz="914400">
              <a:lnSpc>
                <a:spcPct val="90000"/>
              </a:lnSpc>
              <a:spcBef>
                <a:spcPts val="1001"/>
              </a:spcBef>
              <a:buClr>
                <a:srgbClr val="C00000"/>
              </a:buClr>
            </a:pPr>
            <a:endParaRPr lang="en-US" sz="2800" dirty="0">
              <a:solidFill>
                <a:schemeClr val="dk1"/>
              </a:solidFill>
            </a:endParaRPr>
          </a:p>
          <a:p>
            <a:pPr defTabSz="914400">
              <a:lnSpc>
                <a:spcPct val="90000"/>
              </a:lnSpc>
              <a:spcBef>
                <a:spcPts val="1001"/>
              </a:spcBef>
              <a:buClr>
                <a:srgbClr val="C00000"/>
              </a:buClr>
            </a:pPr>
            <a:endParaRPr lang="en-US" b="0" u="none" strike="noStrike" dirty="0">
              <a:solidFill>
                <a:srgbClr val="000000"/>
              </a:solidFill>
              <a:effectLst/>
              <a:uFillTx/>
            </a:endParaRPr>
          </a:p>
          <a:p>
            <a:pPr defTabSz="914400">
              <a:lnSpc>
                <a:spcPct val="90000"/>
              </a:lnSpc>
              <a:spcBef>
                <a:spcPts val="1001"/>
              </a:spcBef>
              <a:buClr>
                <a:srgbClr val="C00000"/>
              </a:buClr>
            </a:pPr>
            <a:r>
              <a:rPr lang="en-US" sz="2800" u="none" strike="noStrike" dirty="0">
                <a:solidFill>
                  <a:schemeClr val="dk1"/>
                </a:solidFill>
                <a:effectLst/>
                <a:uFillTx/>
              </a:rPr>
              <a:t>                                           </a:t>
            </a: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a:p>
            <a:pPr marL="457200" indent="-457200" defTabSz="914400">
              <a:lnSpc>
                <a:spcPct val="200000"/>
              </a:lnSpc>
              <a:spcBef>
                <a:spcPts val="1001"/>
              </a:spcBef>
              <a:buClr>
                <a:srgbClr val="C00000"/>
              </a:buClr>
              <a:buFont typeface="Aptos"/>
              <a:buChar char="◦"/>
            </a:pPr>
            <a:r>
              <a:rPr lang="en-US" sz="2800" b="0" u="none" strike="noStrike" dirty="0">
                <a:solidFill>
                  <a:schemeClr val="dk1"/>
                </a:solidFill>
                <a:effectLst/>
                <a:uFillTx/>
              </a:rPr>
              <a:t>Are they statistically different from one another? </a:t>
            </a:r>
          </a:p>
          <a:p>
            <a:pPr marL="457200" indent="-457200" defTabSz="914400">
              <a:lnSpc>
                <a:spcPct val="200000"/>
              </a:lnSpc>
              <a:spcBef>
                <a:spcPts val="1001"/>
              </a:spcBef>
              <a:buClr>
                <a:srgbClr val="C00000"/>
              </a:buClr>
              <a:buFont typeface="Aptos"/>
              <a:buChar char="◦"/>
            </a:pPr>
            <a:r>
              <a:rPr lang="en-US" sz="2800" b="0" u="none" strike="noStrike" dirty="0">
                <a:solidFill>
                  <a:srgbClr val="000000"/>
                </a:solidFill>
                <a:effectLst/>
                <a:uFillTx/>
              </a:rPr>
              <a:t>Can the uncertainty be quantified? </a:t>
            </a:r>
          </a:p>
        </p:txBody>
      </p:sp>
    </p:spTree>
    <p:extLst>
      <p:ext uri="{BB962C8B-B14F-4D97-AF65-F5344CB8AC3E}">
        <p14:creationId xmlns:p14="http://schemas.microsoft.com/office/powerpoint/2010/main" val="68030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80B6C89E-7A18-90F9-BD2D-A93D416B342A}"/>
            </a:ext>
          </a:extLst>
        </p:cNvPr>
        <p:cNvGrpSpPr/>
        <p:nvPr/>
      </p:nvGrpSpPr>
      <p:grpSpPr>
        <a:xfrm>
          <a:off x="0" y="0"/>
          <a:ext cx="0" cy="0"/>
          <a:chOff x="0" y="0"/>
          <a:chExt cx="0" cy="0"/>
        </a:xfrm>
      </p:grpSpPr>
      <p:sp>
        <p:nvSpPr>
          <p:cNvPr id="335" name="TextBox 45">
            <a:extLst>
              <a:ext uri="{FF2B5EF4-FFF2-40B4-BE49-F238E27FC236}">
                <a16:creationId xmlns:a16="http://schemas.microsoft.com/office/drawing/2014/main" id="{58803D08-C16A-DF9C-2F59-B6249BD716CF}"/>
              </a:ext>
            </a:extLst>
          </p:cNvPr>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336" name="PlaceHolder 1">
            <a:extLst>
              <a:ext uri="{FF2B5EF4-FFF2-40B4-BE49-F238E27FC236}">
                <a16:creationId xmlns:a16="http://schemas.microsoft.com/office/drawing/2014/main" id="{6111AD66-9327-0B9D-8F62-8F0E1620CD15}"/>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Metric Results</a:t>
            </a:r>
            <a:endParaRPr lang="en-US" sz="4400" b="0" u="none" strike="noStrike">
              <a:solidFill>
                <a:srgbClr val="000000"/>
              </a:solidFill>
              <a:effectLst/>
              <a:uFillTx/>
              <a:latin typeface="+mn-lt"/>
            </a:endParaRPr>
          </a:p>
        </p:txBody>
      </p:sp>
      <p:pic>
        <p:nvPicPr>
          <p:cNvPr id="337" name="Picture 69" descr="Logos | Branding | The University of Winnipeg">
            <a:extLst>
              <a:ext uri="{FF2B5EF4-FFF2-40B4-BE49-F238E27FC236}">
                <a16:creationId xmlns:a16="http://schemas.microsoft.com/office/drawing/2014/main" id="{E70884A7-C6F8-5675-D11A-F66E59F11905}"/>
              </a:ext>
            </a:extLst>
          </p:cNvPr>
          <p:cNvPicPr/>
          <p:nvPr/>
        </p:nvPicPr>
        <p:blipFill>
          <a:blip r:embed="rId3"/>
          <a:stretch/>
        </p:blipFill>
        <p:spPr>
          <a:xfrm>
            <a:off x="91080" y="6452640"/>
            <a:ext cx="978120" cy="313920"/>
          </a:xfrm>
          <a:prstGeom prst="rect">
            <a:avLst/>
          </a:prstGeom>
          <a:noFill/>
          <a:ln w="0">
            <a:noFill/>
          </a:ln>
        </p:spPr>
      </p:pic>
      <p:sp>
        <p:nvSpPr>
          <p:cNvPr id="338" name="Slide Number Placeholder 27">
            <a:extLst>
              <a:ext uri="{FF2B5EF4-FFF2-40B4-BE49-F238E27FC236}">
                <a16:creationId xmlns:a16="http://schemas.microsoft.com/office/drawing/2014/main" id="{F3DE29B0-DDFC-1C58-9A50-059B3C44AE67}"/>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33</a:t>
            </a:r>
            <a:endParaRPr lang="en-US" sz="1500" b="0" u="none" strike="noStrike" dirty="0">
              <a:solidFill>
                <a:srgbClr val="000000"/>
              </a:solidFill>
              <a:effectLst/>
              <a:uFillTx/>
            </a:endParaRPr>
          </a:p>
        </p:txBody>
      </p:sp>
      <p:cxnSp>
        <p:nvCxnSpPr>
          <p:cNvPr id="339" name="Straight Connector 30">
            <a:extLst>
              <a:ext uri="{FF2B5EF4-FFF2-40B4-BE49-F238E27FC236}">
                <a16:creationId xmlns:a16="http://schemas.microsoft.com/office/drawing/2014/main" id="{FCF64E74-9F43-7EAE-FE86-574E39F528A5}"/>
              </a:ext>
            </a:extLst>
          </p:cNvPr>
          <p:cNvCxnSpPr/>
          <p:nvPr/>
        </p:nvCxnSpPr>
        <p:spPr>
          <a:xfrm>
            <a:off x="90720" y="6363040"/>
            <a:ext cx="2037960" cy="2880"/>
          </a:xfrm>
          <a:prstGeom prst="straightConnector1">
            <a:avLst/>
          </a:prstGeom>
          <a:ln w="95250">
            <a:solidFill>
              <a:srgbClr val="FFC000"/>
            </a:solidFill>
            <a:round/>
          </a:ln>
        </p:spPr>
      </p:cxnSp>
      <p:graphicFrame>
        <p:nvGraphicFramePr>
          <p:cNvPr id="2" name="Table 1">
            <a:extLst>
              <a:ext uri="{FF2B5EF4-FFF2-40B4-BE49-F238E27FC236}">
                <a16:creationId xmlns:a16="http://schemas.microsoft.com/office/drawing/2014/main" id="{62F74EF3-615B-F15F-5086-96B53926E643}"/>
              </a:ext>
            </a:extLst>
          </p:cNvPr>
          <p:cNvGraphicFramePr>
            <a:graphicFrameLocks noGrp="1"/>
          </p:cNvGraphicFramePr>
          <p:nvPr>
            <p:extLst>
              <p:ext uri="{D42A27DB-BD31-4B8C-83A1-F6EECF244321}">
                <p14:modId xmlns:p14="http://schemas.microsoft.com/office/powerpoint/2010/main" val="546617865"/>
              </p:ext>
            </p:extLst>
          </p:nvPr>
        </p:nvGraphicFramePr>
        <p:xfrm>
          <a:off x="66540" y="1644221"/>
          <a:ext cx="12058920" cy="2042160"/>
        </p:xfrm>
        <a:graphic>
          <a:graphicData uri="http://schemas.openxmlformats.org/drawingml/2006/table">
            <a:tbl>
              <a:tblPr firstRow="1" bandRow="1">
                <a:tableStyleId>{5C22544A-7EE6-4342-B048-85BDC9FD1C3A}</a:tableStyleId>
              </a:tblPr>
              <a:tblGrid>
                <a:gridCol w="1677120">
                  <a:extLst>
                    <a:ext uri="{9D8B030D-6E8A-4147-A177-3AD203B41FA5}">
                      <a16:colId xmlns:a16="http://schemas.microsoft.com/office/drawing/2014/main" val="989215827"/>
                    </a:ext>
                  </a:extLst>
                </a:gridCol>
                <a:gridCol w="2428240">
                  <a:extLst>
                    <a:ext uri="{9D8B030D-6E8A-4147-A177-3AD203B41FA5}">
                      <a16:colId xmlns:a16="http://schemas.microsoft.com/office/drawing/2014/main" val="275662144"/>
                    </a:ext>
                  </a:extLst>
                </a:gridCol>
                <a:gridCol w="2621280">
                  <a:extLst>
                    <a:ext uri="{9D8B030D-6E8A-4147-A177-3AD203B41FA5}">
                      <a16:colId xmlns:a16="http://schemas.microsoft.com/office/drawing/2014/main" val="2514665947"/>
                    </a:ext>
                  </a:extLst>
                </a:gridCol>
                <a:gridCol w="3259248">
                  <a:extLst>
                    <a:ext uri="{9D8B030D-6E8A-4147-A177-3AD203B41FA5}">
                      <a16:colId xmlns:a16="http://schemas.microsoft.com/office/drawing/2014/main" val="3456931823"/>
                    </a:ext>
                  </a:extLst>
                </a:gridCol>
                <a:gridCol w="2073032">
                  <a:extLst>
                    <a:ext uri="{9D8B030D-6E8A-4147-A177-3AD203B41FA5}">
                      <a16:colId xmlns:a16="http://schemas.microsoft.com/office/drawing/2014/main" val="2652199459"/>
                    </a:ext>
                  </a:extLst>
                </a:gridCol>
              </a:tblGrid>
              <a:tr h="370840">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a:solidFill>
                            <a:schemeClr val="bg1"/>
                          </a:solidFill>
                          <a:effectLst/>
                          <a:uFillTx/>
                          <a:latin typeface="+mn-lt"/>
                        </a:rPr>
                        <a:t>EM Model</a:t>
                      </a:r>
                      <a:endParaRPr lang="en-US" sz="2400" b="1" u="none" strike="noStrike" dirty="0">
                        <a:solidFill>
                          <a:schemeClr val="bg1"/>
                        </a:solidFill>
                        <a:effectLst/>
                        <a:uFillTx/>
                        <a:latin typeface="Aria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3726100423"/>
                  </a:ext>
                </a:extLst>
              </a:tr>
              <a:tr h="370840">
                <a:tc>
                  <a:txBody>
                    <a:bodyPr/>
                    <a:lstStyle/>
                    <a:p>
                      <a:pPr algn="ctr"/>
                      <a:r>
                        <a:rPr lang="en-CA" sz="2000" u="sng" dirty="0"/>
                        <a:t>Metrics</a:t>
                      </a:r>
                    </a:p>
                  </a:txBody>
                  <a:tcPr anchor="ctr">
                    <a:lnT w="38100" cmpd="sng">
                      <a:noFill/>
                    </a:lnT>
                  </a:tcPr>
                </a:tc>
                <a:tc>
                  <a:txBody>
                    <a:bodyPr/>
                    <a:lstStyle/>
                    <a:p>
                      <a:pPr algn="ctr"/>
                      <a:r>
                        <a:rPr lang="en-CA" sz="2000" u="sng" dirty="0"/>
                        <a:t>Intra-Axonal Space</a:t>
                      </a:r>
                    </a:p>
                  </a:txBody>
                  <a:tcPr anchor="ctr">
                    <a:lnT w="38100" cmpd="sng">
                      <a:noFill/>
                    </a:lnT>
                  </a:tcPr>
                </a:tc>
                <a:tc>
                  <a:txBody>
                    <a:bodyPr/>
                    <a:lstStyle/>
                    <a:p>
                      <a:pPr algn="ctr"/>
                      <a:r>
                        <a:rPr lang="en-CA" sz="2000" u="sng" dirty="0"/>
                        <a:t>Myelin</a:t>
                      </a:r>
                    </a:p>
                  </a:txBody>
                  <a:tcPr anchor="ctr">
                    <a:lnT w="38100" cmpd="sng">
                      <a:noFill/>
                    </a:lnT>
                  </a:tcPr>
                </a:tc>
                <a:tc>
                  <a:txBody>
                    <a:bodyPr/>
                    <a:lstStyle/>
                    <a:p>
                      <a:pPr algn="ctr"/>
                      <a:r>
                        <a:rPr lang="en-CA" sz="2000" u="sng" dirty="0"/>
                        <a:t>Intra-Axonal Space &amp; Myelin</a:t>
                      </a:r>
                    </a:p>
                  </a:txBody>
                  <a:tcPr anchor="ctr">
                    <a:lnT w="38100" cmpd="sng">
                      <a:noFill/>
                    </a:lnT>
                  </a:tcPr>
                </a:tc>
                <a:tc>
                  <a:txBody>
                    <a:bodyPr/>
                    <a:lstStyle/>
                    <a:p>
                      <a:pPr algn="ctr"/>
                      <a:r>
                        <a:rPr lang="en-CA" sz="2000" u="sng" dirty="0"/>
                        <a:t>Other Cells</a:t>
                      </a:r>
                    </a:p>
                  </a:txBody>
                  <a:tcPr anchor="ctr">
                    <a:lnT w="38100" cmpd="sng">
                      <a:noFill/>
                    </a:lnT>
                  </a:tcPr>
                </a:tc>
                <a:extLst>
                  <a:ext uri="{0D108BD9-81ED-4DB2-BD59-A6C34878D82A}">
                    <a16:rowId xmlns:a16="http://schemas.microsoft.com/office/drawing/2014/main" val="3717572390"/>
                  </a:ext>
                </a:extLst>
              </a:tr>
              <a:tr h="370840">
                <a:tc>
                  <a:txBody>
                    <a:bodyPr/>
                    <a:lstStyle/>
                    <a:p>
                      <a:pPr algn="ctr"/>
                      <a:r>
                        <a:rPr lang="en-CA" sz="2000" dirty="0"/>
                        <a:t>DSC</a:t>
                      </a:r>
                    </a:p>
                  </a:txBody>
                  <a:tcPr anchor="ctr"/>
                </a:tc>
                <a:tc>
                  <a:txBody>
                    <a:bodyPr/>
                    <a:lstStyle/>
                    <a:p>
                      <a:pPr algn="ctr"/>
                      <a:r>
                        <a:rPr lang="en-CA" sz="2000" dirty="0"/>
                        <a:t>0.06 ± 0.01</a:t>
                      </a:r>
                    </a:p>
                  </a:txBody>
                  <a:tcPr anchor="ctr"/>
                </a:tc>
                <a:tc>
                  <a:txBody>
                    <a:bodyPr/>
                    <a:lstStyle/>
                    <a:p>
                      <a:pPr algn="ctr"/>
                      <a:r>
                        <a:rPr lang="en-CA" sz="2000" dirty="0"/>
                        <a:t>0.0002 ± 0.0003</a:t>
                      </a:r>
                    </a:p>
                  </a:txBody>
                  <a:tcPr anchor="ctr"/>
                </a:tc>
                <a:tc>
                  <a:txBody>
                    <a:bodyPr/>
                    <a:lstStyle/>
                    <a:p>
                      <a:pPr algn="ctr"/>
                      <a:r>
                        <a:rPr lang="en-CA" sz="2000" dirty="0"/>
                        <a:t>0.04 ± 0.01</a:t>
                      </a:r>
                    </a:p>
                  </a:txBody>
                  <a:tcPr anchor="ctr"/>
                </a:tc>
                <a:tc>
                  <a:txBody>
                    <a:bodyPr/>
                    <a:lstStyle/>
                    <a:p>
                      <a:pPr algn="ctr"/>
                      <a:r>
                        <a:rPr lang="en-CA" sz="2000" dirty="0"/>
                        <a:t>0.05 ± 0.05</a:t>
                      </a:r>
                    </a:p>
                  </a:txBody>
                  <a:tcPr anchor="ctr"/>
                </a:tc>
                <a:extLst>
                  <a:ext uri="{0D108BD9-81ED-4DB2-BD59-A6C34878D82A}">
                    <a16:rowId xmlns:a16="http://schemas.microsoft.com/office/drawing/2014/main" val="3324727555"/>
                  </a:ext>
                </a:extLst>
              </a:tr>
              <a:tr h="370840">
                <a:tc>
                  <a:txBody>
                    <a:bodyPr/>
                    <a:lstStyle/>
                    <a:p>
                      <a:pPr algn="ctr"/>
                      <a:r>
                        <a:rPr lang="en-CA" sz="2000" dirty="0"/>
                        <a:t>Precision</a:t>
                      </a:r>
                    </a:p>
                  </a:txBody>
                  <a:tcPr anchor="ctr">
                    <a:solidFill>
                      <a:srgbClr val="E7EAED"/>
                    </a:solidFill>
                  </a:tcPr>
                </a:tc>
                <a:tc>
                  <a:txBody>
                    <a:bodyPr/>
                    <a:lstStyle/>
                    <a:p>
                      <a:pPr algn="ctr"/>
                      <a:r>
                        <a:rPr lang="en-CA" sz="2000" dirty="0"/>
                        <a:t>0.9 ± 0.1</a:t>
                      </a:r>
                    </a:p>
                  </a:txBody>
                  <a:tcPr anchor="ctr">
                    <a:solidFill>
                      <a:srgbClr val="E7EAED"/>
                    </a:solidFill>
                  </a:tcPr>
                </a:tc>
                <a:tc>
                  <a:txBody>
                    <a:bodyPr/>
                    <a:lstStyle/>
                    <a:p>
                      <a:pPr algn="ctr"/>
                      <a:r>
                        <a:rPr lang="en-CA" sz="2000" dirty="0"/>
                        <a:t>0.002 ± 0.002</a:t>
                      </a:r>
                    </a:p>
                  </a:txBody>
                  <a:tcPr anchor="ctr">
                    <a:solidFill>
                      <a:srgbClr val="E7EAED"/>
                    </a:solidFill>
                  </a:tcPr>
                </a:tc>
                <a:tc>
                  <a:txBody>
                    <a:bodyPr/>
                    <a:lstStyle/>
                    <a:p>
                      <a:pPr algn="ctr"/>
                      <a:r>
                        <a:rPr lang="en-CA" sz="2000" dirty="0"/>
                        <a:t>0.9 ± 0.1</a:t>
                      </a:r>
                    </a:p>
                  </a:txBody>
                  <a:tcPr anchor="ctr">
                    <a:solidFill>
                      <a:srgbClr val="E7EAED"/>
                    </a:solidFill>
                  </a:tcPr>
                </a:tc>
                <a:tc>
                  <a:txBody>
                    <a:bodyPr/>
                    <a:lstStyle/>
                    <a:p>
                      <a:pPr algn="ctr"/>
                      <a:r>
                        <a:rPr lang="en-CA" sz="2000" dirty="0"/>
                        <a:t>0.1 ± 0.1</a:t>
                      </a:r>
                    </a:p>
                  </a:txBody>
                  <a:tcPr anchor="ctr">
                    <a:solidFill>
                      <a:srgbClr val="E7EAED"/>
                    </a:solidFill>
                  </a:tcPr>
                </a:tc>
                <a:extLst>
                  <a:ext uri="{0D108BD9-81ED-4DB2-BD59-A6C34878D82A}">
                    <a16:rowId xmlns:a16="http://schemas.microsoft.com/office/drawing/2014/main" val="2923255156"/>
                  </a:ext>
                </a:extLst>
              </a:tr>
              <a:tr h="370840">
                <a:tc>
                  <a:txBody>
                    <a:bodyPr/>
                    <a:lstStyle/>
                    <a:p>
                      <a:pPr algn="ctr"/>
                      <a:r>
                        <a:rPr lang="en-CA" sz="2000" dirty="0"/>
                        <a:t>Accuracy</a:t>
                      </a:r>
                    </a:p>
                  </a:txBody>
                  <a:tcPr anchor="ctr"/>
                </a:tc>
                <a:tc>
                  <a:txBody>
                    <a:bodyPr/>
                    <a:lstStyle/>
                    <a:p>
                      <a:pPr algn="ctr"/>
                      <a:r>
                        <a:rPr lang="en-CA" sz="2000" dirty="0"/>
                        <a:t>0.51 ± 0.03</a:t>
                      </a:r>
                    </a:p>
                  </a:txBody>
                  <a:tcPr anchor="ctr"/>
                </a:tc>
                <a:tc>
                  <a:txBody>
                    <a:bodyPr/>
                    <a:lstStyle/>
                    <a:p>
                      <a:pPr algn="ctr"/>
                      <a:r>
                        <a:rPr lang="en-CA" sz="2000" dirty="0"/>
                        <a:t>0.67 ± 0.03</a:t>
                      </a:r>
                    </a:p>
                  </a:txBody>
                  <a:tcPr anchor="ctr"/>
                </a:tc>
                <a:tc>
                  <a:txBody>
                    <a:bodyPr/>
                    <a:lstStyle/>
                    <a:p>
                      <a:pPr algn="ctr"/>
                      <a:r>
                        <a:rPr lang="en-CA" sz="2000" dirty="0"/>
                        <a:t>0.19 ± 0.05</a:t>
                      </a:r>
                    </a:p>
                  </a:txBody>
                  <a:tcPr anchor="ctr"/>
                </a:tc>
                <a:tc>
                  <a:txBody>
                    <a:bodyPr/>
                    <a:lstStyle/>
                    <a:p>
                      <a:pPr algn="ctr"/>
                      <a:r>
                        <a:rPr lang="en-CA" sz="2000" dirty="0"/>
                        <a:t>0.91 ± 0.03</a:t>
                      </a:r>
                    </a:p>
                  </a:txBody>
                  <a:tcPr anchor="ctr"/>
                </a:tc>
                <a:extLst>
                  <a:ext uri="{0D108BD9-81ED-4DB2-BD59-A6C34878D82A}">
                    <a16:rowId xmlns:a16="http://schemas.microsoft.com/office/drawing/2014/main" val="3466943600"/>
                  </a:ext>
                </a:extLst>
              </a:tr>
            </a:tbl>
          </a:graphicData>
        </a:graphic>
      </p:graphicFrame>
      <p:graphicFrame>
        <p:nvGraphicFramePr>
          <p:cNvPr id="3" name="Table 2">
            <a:extLst>
              <a:ext uri="{FF2B5EF4-FFF2-40B4-BE49-F238E27FC236}">
                <a16:creationId xmlns:a16="http://schemas.microsoft.com/office/drawing/2014/main" id="{E7A0EE17-941F-A830-779E-336B2035DC2D}"/>
              </a:ext>
            </a:extLst>
          </p:cNvPr>
          <p:cNvGraphicFramePr>
            <a:graphicFrameLocks noGrp="1"/>
          </p:cNvGraphicFramePr>
          <p:nvPr>
            <p:extLst>
              <p:ext uri="{D42A27DB-BD31-4B8C-83A1-F6EECF244321}">
                <p14:modId xmlns:p14="http://schemas.microsoft.com/office/powerpoint/2010/main" val="1253217761"/>
              </p:ext>
            </p:extLst>
          </p:nvPr>
        </p:nvGraphicFramePr>
        <p:xfrm>
          <a:off x="66540" y="3981021"/>
          <a:ext cx="12058920" cy="2042160"/>
        </p:xfrm>
        <a:graphic>
          <a:graphicData uri="http://schemas.openxmlformats.org/drawingml/2006/table">
            <a:tbl>
              <a:tblPr firstRow="1" bandRow="1">
                <a:tableStyleId>{5C22544A-7EE6-4342-B048-85BDC9FD1C3A}</a:tableStyleId>
              </a:tblPr>
              <a:tblGrid>
                <a:gridCol w="1677120">
                  <a:extLst>
                    <a:ext uri="{9D8B030D-6E8A-4147-A177-3AD203B41FA5}">
                      <a16:colId xmlns:a16="http://schemas.microsoft.com/office/drawing/2014/main" val="989215827"/>
                    </a:ext>
                  </a:extLst>
                </a:gridCol>
                <a:gridCol w="2428240">
                  <a:extLst>
                    <a:ext uri="{9D8B030D-6E8A-4147-A177-3AD203B41FA5}">
                      <a16:colId xmlns:a16="http://schemas.microsoft.com/office/drawing/2014/main" val="275662144"/>
                    </a:ext>
                  </a:extLst>
                </a:gridCol>
                <a:gridCol w="2621280">
                  <a:extLst>
                    <a:ext uri="{9D8B030D-6E8A-4147-A177-3AD203B41FA5}">
                      <a16:colId xmlns:a16="http://schemas.microsoft.com/office/drawing/2014/main" val="2514665947"/>
                    </a:ext>
                  </a:extLst>
                </a:gridCol>
                <a:gridCol w="3259248">
                  <a:extLst>
                    <a:ext uri="{9D8B030D-6E8A-4147-A177-3AD203B41FA5}">
                      <a16:colId xmlns:a16="http://schemas.microsoft.com/office/drawing/2014/main" val="3456931823"/>
                    </a:ext>
                  </a:extLst>
                </a:gridCol>
                <a:gridCol w="2073032">
                  <a:extLst>
                    <a:ext uri="{9D8B030D-6E8A-4147-A177-3AD203B41FA5}">
                      <a16:colId xmlns:a16="http://schemas.microsoft.com/office/drawing/2014/main" val="2652199459"/>
                    </a:ext>
                  </a:extLst>
                </a:gridCol>
              </a:tblGrid>
              <a:tr h="370840">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a:solidFill>
                            <a:schemeClr val="bg1"/>
                          </a:solidFill>
                          <a:effectLst/>
                          <a:uFillTx/>
                          <a:latin typeface="+mn-lt"/>
                        </a:rPr>
                        <a:t>LM Model</a:t>
                      </a:r>
                      <a:endParaRPr lang="en-US" sz="2400" b="1" u="none" strike="noStrike" dirty="0">
                        <a:solidFill>
                          <a:schemeClr val="bg1"/>
                        </a:solidFill>
                        <a:effectLst/>
                        <a:uFillTx/>
                        <a:latin typeface="Aria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en-C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3726100423"/>
                  </a:ext>
                </a:extLst>
              </a:tr>
              <a:tr h="370840">
                <a:tc>
                  <a:txBody>
                    <a:bodyPr/>
                    <a:lstStyle/>
                    <a:p>
                      <a:pPr algn="ctr"/>
                      <a:r>
                        <a:rPr lang="en-CA" sz="2000" u="sng" dirty="0"/>
                        <a:t>Metrics</a:t>
                      </a:r>
                    </a:p>
                  </a:txBody>
                  <a:tcPr anchor="ctr">
                    <a:lnT w="38100" cmpd="sng">
                      <a:noFill/>
                    </a:lnT>
                  </a:tcPr>
                </a:tc>
                <a:tc>
                  <a:txBody>
                    <a:bodyPr/>
                    <a:lstStyle/>
                    <a:p>
                      <a:pPr algn="ctr"/>
                      <a:r>
                        <a:rPr lang="en-CA" sz="2000" u="sng" dirty="0"/>
                        <a:t>Intra-Axonal Space</a:t>
                      </a:r>
                    </a:p>
                  </a:txBody>
                  <a:tcPr anchor="ctr">
                    <a:lnT w="38100" cmpd="sng">
                      <a:noFill/>
                    </a:lnT>
                  </a:tcPr>
                </a:tc>
                <a:tc>
                  <a:txBody>
                    <a:bodyPr/>
                    <a:lstStyle/>
                    <a:p>
                      <a:pPr algn="ctr"/>
                      <a:r>
                        <a:rPr lang="en-CA" sz="2000" u="sng" dirty="0"/>
                        <a:t>Myelin</a:t>
                      </a:r>
                    </a:p>
                  </a:txBody>
                  <a:tcPr anchor="ctr">
                    <a:lnT w="38100" cmpd="sng">
                      <a:noFill/>
                    </a:lnT>
                  </a:tcPr>
                </a:tc>
                <a:tc>
                  <a:txBody>
                    <a:bodyPr/>
                    <a:lstStyle/>
                    <a:p>
                      <a:pPr algn="ctr"/>
                      <a:r>
                        <a:rPr lang="en-CA" sz="2000" u="sng" dirty="0"/>
                        <a:t>Intra-Axonal Space &amp; Myelin</a:t>
                      </a:r>
                    </a:p>
                  </a:txBody>
                  <a:tcPr anchor="ctr">
                    <a:lnT w="38100" cmpd="sng">
                      <a:noFill/>
                    </a:lnT>
                  </a:tcPr>
                </a:tc>
                <a:tc>
                  <a:txBody>
                    <a:bodyPr/>
                    <a:lstStyle/>
                    <a:p>
                      <a:pPr algn="ctr"/>
                      <a:r>
                        <a:rPr lang="en-CA" sz="2000" u="sng" dirty="0"/>
                        <a:t>Other Cells</a:t>
                      </a:r>
                    </a:p>
                  </a:txBody>
                  <a:tcPr anchor="ctr">
                    <a:lnT w="38100" cmpd="sng">
                      <a:noFill/>
                    </a:lnT>
                  </a:tcPr>
                </a:tc>
                <a:extLst>
                  <a:ext uri="{0D108BD9-81ED-4DB2-BD59-A6C34878D82A}">
                    <a16:rowId xmlns:a16="http://schemas.microsoft.com/office/drawing/2014/main" val="3717572390"/>
                  </a:ext>
                </a:extLst>
              </a:tr>
              <a:tr h="370840">
                <a:tc>
                  <a:txBody>
                    <a:bodyPr/>
                    <a:lstStyle/>
                    <a:p>
                      <a:pPr algn="ctr"/>
                      <a:r>
                        <a:rPr lang="en-CA" sz="2000" dirty="0"/>
                        <a:t>DSC</a:t>
                      </a:r>
                    </a:p>
                  </a:txBody>
                  <a:tcPr anchor="ctr"/>
                </a:tc>
                <a:tc>
                  <a:txBody>
                    <a:bodyPr/>
                    <a:lstStyle/>
                    <a:p>
                      <a:pPr algn="ctr"/>
                      <a:r>
                        <a:rPr lang="en-CA" sz="2000" dirty="0"/>
                        <a:t>0.77 ± 0.03</a:t>
                      </a:r>
                    </a:p>
                  </a:txBody>
                  <a:tcPr anchor="ctr"/>
                </a:tc>
                <a:tc>
                  <a:txBody>
                    <a:bodyPr/>
                    <a:lstStyle/>
                    <a:p>
                      <a:pPr algn="ctr"/>
                      <a:r>
                        <a:rPr lang="en-CA" sz="2000" dirty="0"/>
                        <a:t>0.42 ± 0.02</a:t>
                      </a:r>
                    </a:p>
                  </a:txBody>
                  <a:tcPr anchor="ctr"/>
                </a:tc>
                <a:tc>
                  <a:txBody>
                    <a:bodyPr/>
                    <a:lstStyle/>
                    <a:p>
                      <a:pPr algn="ctr"/>
                      <a:r>
                        <a:rPr lang="en-CA" sz="2000" dirty="0"/>
                        <a:t>0.91 ± 0.02</a:t>
                      </a:r>
                    </a:p>
                  </a:txBody>
                  <a:tcPr anchor="ctr"/>
                </a:tc>
                <a:tc>
                  <a:txBody>
                    <a:bodyPr/>
                    <a:lstStyle/>
                    <a:p>
                      <a:pPr algn="ctr"/>
                      <a:r>
                        <a:rPr lang="en-CA" sz="2000" dirty="0"/>
                        <a:t>0.05 ± 0.03</a:t>
                      </a:r>
                    </a:p>
                  </a:txBody>
                  <a:tcPr anchor="ctr"/>
                </a:tc>
                <a:extLst>
                  <a:ext uri="{0D108BD9-81ED-4DB2-BD59-A6C34878D82A}">
                    <a16:rowId xmlns:a16="http://schemas.microsoft.com/office/drawing/2014/main" val="3324727555"/>
                  </a:ext>
                </a:extLst>
              </a:tr>
              <a:tr h="370840">
                <a:tc>
                  <a:txBody>
                    <a:bodyPr/>
                    <a:lstStyle/>
                    <a:p>
                      <a:pPr algn="ctr"/>
                      <a:r>
                        <a:rPr lang="en-CA" sz="2000" dirty="0"/>
                        <a:t>Precision</a:t>
                      </a:r>
                    </a:p>
                  </a:txBody>
                  <a:tcPr anchor="ctr">
                    <a:solidFill>
                      <a:srgbClr val="E7EAED"/>
                    </a:solidFill>
                  </a:tcPr>
                </a:tc>
                <a:tc>
                  <a:txBody>
                    <a:bodyPr/>
                    <a:lstStyle/>
                    <a:p>
                      <a:pPr algn="ctr"/>
                      <a:r>
                        <a:rPr lang="en-CA" sz="2000" dirty="0"/>
                        <a:t>0.63 ± 0.04</a:t>
                      </a:r>
                    </a:p>
                  </a:txBody>
                  <a:tcPr anchor="ctr">
                    <a:solidFill>
                      <a:srgbClr val="E7EAED"/>
                    </a:solidFill>
                  </a:tcPr>
                </a:tc>
                <a:tc>
                  <a:txBody>
                    <a:bodyPr/>
                    <a:lstStyle/>
                    <a:p>
                      <a:pPr algn="ctr"/>
                      <a:r>
                        <a:rPr lang="en-CA" sz="2000" dirty="0"/>
                        <a:t>0.29 ± 0.02</a:t>
                      </a:r>
                    </a:p>
                  </a:txBody>
                  <a:tcPr anchor="ctr">
                    <a:solidFill>
                      <a:srgbClr val="E7EAED"/>
                    </a:solidFill>
                  </a:tcPr>
                </a:tc>
                <a:tc>
                  <a:txBody>
                    <a:bodyPr/>
                    <a:lstStyle/>
                    <a:p>
                      <a:pPr algn="ctr"/>
                      <a:r>
                        <a:rPr lang="en-CA" sz="2000" dirty="0"/>
                        <a:t>0.93 ± 0.05</a:t>
                      </a:r>
                    </a:p>
                  </a:txBody>
                  <a:tcPr anchor="ctr">
                    <a:solidFill>
                      <a:srgbClr val="E7EAED"/>
                    </a:solidFill>
                  </a:tcPr>
                </a:tc>
                <a:tc>
                  <a:txBody>
                    <a:bodyPr/>
                    <a:lstStyle/>
                    <a:p>
                      <a:pPr algn="ctr"/>
                      <a:r>
                        <a:rPr lang="en-CA" sz="2000" dirty="0"/>
                        <a:t>0.02 ± 0.02</a:t>
                      </a:r>
                    </a:p>
                  </a:txBody>
                  <a:tcPr anchor="ctr">
                    <a:solidFill>
                      <a:srgbClr val="E7EAED"/>
                    </a:solidFill>
                  </a:tcPr>
                </a:tc>
                <a:extLst>
                  <a:ext uri="{0D108BD9-81ED-4DB2-BD59-A6C34878D82A}">
                    <a16:rowId xmlns:a16="http://schemas.microsoft.com/office/drawing/2014/main" val="2923255156"/>
                  </a:ext>
                </a:extLst>
              </a:tr>
              <a:tr h="370840">
                <a:tc>
                  <a:txBody>
                    <a:bodyPr/>
                    <a:lstStyle/>
                    <a:p>
                      <a:pPr algn="ctr"/>
                      <a:r>
                        <a:rPr lang="en-CA" sz="2000" dirty="0"/>
                        <a:t>Accuracy</a:t>
                      </a:r>
                    </a:p>
                  </a:txBody>
                  <a:tcPr anchor="ctr"/>
                </a:tc>
                <a:tc>
                  <a:txBody>
                    <a:bodyPr/>
                    <a:lstStyle/>
                    <a:p>
                      <a:pPr algn="ctr"/>
                      <a:r>
                        <a:rPr lang="en-CA" sz="2000" dirty="0"/>
                        <a:t>0.70 ± 0.03</a:t>
                      </a:r>
                    </a:p>
                  </a:txBody>
                  <a:tcPr anchor="ctr"/>
                </a:tc>
                <a:tc>
                  <a:txBody>
                    <a:bodyPr/>
                    <a:lstStyle/>
                    <a:p>
                      <a:pPr algn="ctr"/>
                      <a:r>
                        <a:rPr lang="en-CA" sz="2000" dirty="0"/>
                        <a:t>0.36 ± 0.03</a:t>
                      </a:r>
                    </a:p>
                  </a:txBody>
                  <a:tcPr anchor="ctr"/>
                </a:tc>
                <a:tc>
                  <a:txBody>
                    <a:bodyPr/>
                    <a:lstStyle/>
                    <a:p>
                      <a:pPr algn="ctr"/>
                      <a:r>
                        <a:rPr lang="en-CA" sz="2000" dirty="0"/>
                        <a:t>0.85 ± 0.03</a:t>
                      </a:r>
                    </a:p>
                  </a:txBody>
                  <a:tcPr anchor="ctr"/>
                </a:tc>
                <a:tc>
                  <a:txBody>
                    <a:bodyPr/>
                    <a:lstStyle/>
                    <a:p>
                      <a:pPr algn="ctr"/>
                      <a:r>
                        <a:rPr lang="en-CA" sz="2000" dirty="0"/>
                        <a:t>0.18 ± 0.02</a:t>
                      </a:r>
                    </a:p>
                  </a:txBody>
                  <a:tcPr anchor="ctr"/>
                </a:tc>
                <a:extLst>
                  <a:ext uri="{0D108BD9-81ED-4DB2-BD59-A6C34878D82A}">
                    <a16:rowId xmlns:a16="http://schemas.microsoft.com/office/drawing/2014/main" val="3466943600"/>
                  </a:ext>
                </a:extLst>
              </a:tr>
            </a:tbl>
          </a:graphicData>
        </a:graphic>
      </p:graphicFrame>
      <p:sp>
        <p:nvSpPr>
          <p:cNvPr id="343" name="Rectangle: Rounded Corners 1">
            <a:extLst>
              <a:ext uri="{FF2B5EF4-FFF2-40B4-BE49-F238E27FC236}">
                <a16:creationId xmlns:a16="http://schemas.microsoft.com/office/drawing/2014/main" id="{638FD4F7-6715-18AB-7031-CAFC5928991D}"/>
              </a:ext>
            </a:extLst>
          </p:cNvPr>
          <p:cNvSpPr/>
          <p:nvPr/>
        </p:nvSpPr>
        <p:spPr>
          <a:xfrm>
            <a:off x="6783480" y="4409722"/>
            <a:ext cx="3274920" cy="1613459"/>
          </a:xfrm>
          <a:prstGeom prst="roundRect">
            <a:avLst>
              <a:gd name="adj" fmla="val 16667"/>
            </a:avLst>
          </a:prstGeom>
          <a:noFill/>
          <a:ln w="57150">
            <a:solidFill>
              <a:srgbClr val="C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
        <p:nvSpPr>
          <p:cNvPr id="344" name="Rectangle: Rounded Corners 2">
            <a:extLst>
              <a:ext uri="{FF2B5EF4-FFF2-40B4-BE49-F238E27FC236}">
                <a16:creationId xmlns:a16="http://schemas.microsoft.com/office/drawing/2014/main" id="{3F44128A-DE23-1F33-F03C-104FD4797625}"/>
              </a:ext>
            </a:extLst>
          </p:cNvPr>
          <p:cNvSpPr/>
          <p:nvPr/>
        </p:nvSpPr>
        <p:spPr>
          <a:xfrm rot="21598800">
            <a:off x="5289823" y="4009018"/>
            <a:ext cx="1598652" cy="400424"/>
          </a:xfrm>
          <a:prstGeom prst="roundRect">
            <a:avLst>
              <a:gd name="adj" fmla="val 16667"/>
            </a:avLst>
          </a:prstGeom>
          <a:noFill/>
          <a:ln w="57150">
            <a:solidFill>
              <a:srgbClr val="C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
        <p:nvSpPr>
          <p:cNvPr id="4" name="Content Placeholder 6">
            <a:extLst>
              <a:ext uri="{FF2B5EF4-FFF2-40B4-BE49-F238E27FC236}">
                <a16:creationId xmlns:a16="http://schemas.microsoft.com/office/drawing/2014/main" id="{B2A6E022-AB35-6719-B2CD-4B86EA345D41}"/>
              </a:ext>
            </a:extLst>
          </p:cNvPr>
          <p:cNvSpPr/>
          <p:nvPr/>
        </p:nvSpPr>
        <p:spPr>
          <a:xfrm>
            <a:off x="91440" y="977520"/>
            <a:ext cx="11449080" cy="5299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Parameters: 0.75, 0.75, 1</a:t>
            </a:r>
            <a:endParaRPr lang="en-US" sz="2800" b="0" u="none" strike="noStrike" dirty="0">
              <a:solidFill>
                <a:srgbClr val="000000"/>
              </a:solidFill>
              <a:effectLst/>
              <a:uFillTx/>
            </a:endParaRPr>
          </a:p>
        </p:txBody>
      </p:sp>
    </p:spTree>
    <p:extLst>
      <p:ext uri="{BB962C8B-B14F-4D97-AF65-F5344CB8AC3E}">
        <p14:creationId xmlns:p14="http://schemas.microsoft.com/office/powerpoint/2010/main" val="4291238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4"/>
                                        </p:tgtEl>
                                        <p:attrNameLst>
                                          <p:attrName>style.visibility</p:attrName>
                                        </p:attrNameLst>
                                      </p:cBhvr>
                                      <p:to>
                                        <p:strVal val="visible"/>
                                      </p:to>
                                    </p:set>
                                    <p:animEffect transition="in" filter="fade">
                                      <p:cBhvr>
                                        <p:cTn id="12" dur="500"/>
                                        <p:tgtEl>
                                          <p:spTgt spid="34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43"/>
                                        </p:tgtEl>
                                        <p:attrNameLst>
                                          <p:attrName>style.visibility</p:attrName>
                                        </p:attrNameLst>
                                      </p:cBhvr>
                                      <p:to>
                                        <p:strVal val="visible"/>
                                      </p:to>
                                    </p:set>
                                    <p:animEffect transition="in" filter="fade">
                                      <p:cBhvr>
                                        <p:cTn id="15" dur="500"/>
                                        <p:tgtEl>
                                          <p:spTgt spid="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 grpId="0" animBg="1"/>
      <p:bldP spid="34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354" name="Content Placeholder 15"/>
          <p:cNvSpPr/>
          <p:nvPr/>
        </p:nvSpPr>
        <p:spPr>
          <a:xfrm>
            <a:off x="91080" y="977520"/>
            <a:ext cx="11796120" cy="5494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Statistical method that compares two means:</a:t>
            </a:r>
            <a:endParaRPr lang="en-US" sz="2800" b="0" u="none" strike="noStrike" dirty="0">
              <a:solidFill>
                <a:srgbClr val="000000"/>
              </a:solidFill>
              <a:effectLst/>
              <a:uFillTx/>
            </a:endParaRPr>
          </a:p>
          <a:p>
            <a:pPr marL="457200" indent="-457200" defTabSz="914400">
              <a:lnSpc>
                <a:spcPct val="90000"/>
              </a:lnSpc>
              <a:spcBef>
                <a:spcPts val="1001"/>
              </a:spcBef>
              <a:buClr>
                <a:srgbClr val="C00000"/>
              </a:buClr>
              <a:buFont typeface="Aptos"/>
              <a:buChar char="◦"/>
            </a:pPr>
            <a:endParaRPr lang="en-US" b="0" u="none" strike="noStrike" dirty="0">
              <a:solidFill>
                <a:srgbClr val="000000"/>
              </a:solidFill>
              <a:effectLst/>
              <a:uFillTx/>
            </a:endParaRPr>
          </a:p>
          <a:p>
            <a:pPr defTabSz="914400">
              <a:lnSpc>
                <a:spcPct val="90000"/>
              </a:lnSpc>
              <a:spcBef>
                <a:spcPts val="1001"/>
              </a:spcBef>
              <a:buClr>
                <a:srgbClr val="C00000"/>
              </a:buClr>
            </a:pPr>
            <a:r>
              <a:rPr lang="en-US" sz="2800" u="none" strike="noStrike" dirty="0">
                <a:solidFill>
                  <a:schemeClr val="dk1"/>
                </a:solidFill>
                <a:effectLst/>
                <a:uFillTx/>
              </a:rPr>
              <a:t>                                           </a:t>
            </a: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a:p>
            <a:pPr marL="457200" indent="-457200" defTabSz="914400">
              <a:lnSpc>
                <a:spcPct val="90000"/>
              </a:lnSpc>
              <a:spcBef>
                <a:spcPts val="1001"/>
              </a:spcBef>
              <a:buClr>
                <a:srgbClr val="C00000"/>
              </a:buClr>
              <a:buFont typeface="Aptos"/>
              <a:buChar char="◦"/>
            </a:pPr>
            <a:r>
              <a:rPr lang="en-US" sz="2800" dirty="0">
                <a:solidFill>
                  <a:schemeClr val="dk1"/>
                </a:solidFill>
              </a:rPr>
              <a:t>Can f</a:t>
            </a:r>
            <a:r>
              <a:rPr lang="en-US" sz="2800" b="0" u="none" strike="noStrike" dirty="0">
                <a:solidFill>
                  <a:schemeClr val="dk1"/>
                </a:solidFill>
                <a:effectLst/>
                <a:uFillTx/>
              </a:rPr>
              <a:t>ind </a:t>
            </a:r>
            <a:r>
              <a:rPr lang="en-US" sz="2800" b="0" i="1" u="none" strike="noStrike" dirty="0">
                <a:solidFill>
                  <a:schemeClr val="dk1"/>
                </a:solidFill>
                <a:effectLst/>
                <a:uFillTx/>
              </a:rPr>
              <a:t>p</a:t>
            </a:r>
            <a:r>
              <a:rPr lang="en-US" sz="2800" b="0" u="none" strike="noStrike" dirty="0">
                <a:solidFill>
                  <a:schemeClr val="dk1"/>
                </a:solidFill>
                <a:effectLst/>
                <a:uFillTx/>
              </a:rPr>
              <a:t>-value </a:t>
            </a:r>
            <a:endParaRPr lang="en-US" sz="2800" dirty="0">
              <a:solidFill>
                <a:srgbClr val="000000"/>
              </a:solidFill>
            </a:endParaRPr>
          </a:p>
          <a:p>
            <a:pPr marL="914400" lvl="1" indent="-457200">
              <a:lnSpc>
                <a:spcPct val="150000"/>
              </a:lnSpc>
              <a:spcBef>
                <a:spcPts val="1001"/>
              </a:spcBef>
              <a:buClr>
                <a:srgbClr val="C00000"/>
              </a:buClr>
              <a:buFont typeface="Aptos"/>
              <a:buChar char="◦"/>
            </a:pPr>
            <a:r>
              <a:rPr lang="en-US" sz="2800" b="0" u="none" strike="noStrike" dirty="0">
                <a:solidFill>
                  <a:schemeClr val="dk1"/>
                </a:solidFill>
                <a:effectLst/>
                <a:uFillTx/>
              </a:rPr>
              <a:t>Probability of measuring the result</a:t>
            </a:r>
            <a:endParaRPr lang="en-US" sz="2800" dirty="0">
              <a:solidFill>
                <a:srgbClr val="000000"/>
              </a:solidFill>
            </a:endParaRPr>
          </a:p>
          <a:p>
            <a:pPr marL="914400" lvl="1" indent="-457200">
              <a:lnSpc>
                <a:spcPct val="150000"/>
              </a:lnSpc>
              <a:spcBef>
                <a:spcPts val="1001"/>
              </a:spcBef>
              <a:buClr>
                <a:srgbClr val="C00000"/>
              </a:buClr>
              <a:buFont typeface="Aptos"/>
              <a:buChar char="◦"/>
            </a:pPr>
            <a:r>
              <a:rPr lang="en-US" sz="2800" i="1" dirty="0"/>
              <a:t>p</a:t>
            </a:r>
            <a:r>
              <a:rPr lang="en-US" sz="2800" b="0" u="none" strike="noStrike" dirty="0">
                <a:effectLst/>
                <a:uFillTx/>
              </a:rPr>
              <a:t>-value </a:t>
            </a:r>
            <a:r>
              <a:rPr lang="en-US" sz="2800" b="0" u="none" strike="noStrike" dirty="0">
                <a:solidFill>
                  <a:srgbClr val="C00000"/>
                </a:solidFill>
                <a:effectLst/>
                <a:uFillTx/>
              </a:rPr>
              <a:t>&gt; .05/n </a:t>
            </a:r>
            <a:r>
              <a:rPr lang="en-US" sz="2800" b="0" u="none" strike="noStrike" dirty="0">
                <a:effectLst/>
                <a:uFillTx/>
              </a:rPr>
              <a:t>=</a:t>
            </a:r>
            <a:r>
              <a:rPr lang="en-US" sz="2800" b="0" u="none" strike="noStrike" dirty="0">
                <a:solidFill>
                  <a:srgbClr val="C00000"/>
                </a:solidFill>
                <a:effectLst/>
                <a:uFillTx/>
              </a:rPr>
              <a:t> no significant </a:t>
            </a:r>
            <a:r>
              <a:rPr lang="en-US" sz="2800" b="0" u="none" strike="noStrike" dirty="0">
                <a:effectLst/>
                <a:uFillTx/>
              </a:rPr>
              <a:t>difference</a:t>
            </a:r>
            <a:endParaRPr lang="en-US" sz="2800" dirty="0"/>
          </a:p>
          <a:p>
            <a:pPr marL="914400" lvl="1" indent="-457200">
              <a:lnSpc>
                <a:spcPct val="150000"/>
              </a:lnSpc>
              <a:spcBef>
                <a:spcPts val="1001"/>
              </a:spcBef>
              <a:buClr>
                <a:srgbClr val="C00000"/>
              </a:buClr>
              <a:buFont typeface="Aptos"/>
              <a:buChar char="◦"/>
            </a:pPr>
            <a:r>
              <a:rPr lang="en-US" sz="2800" i="1" dirty="0"/>
              <a:t>p</a:t>
            </a:r>
            <a:r>
              <a:rPr lang="en-US" sz="2800" b="0" u="none" strike="noStrike" dirty="0">
                <a:effectLst/>
                <a:uFillTx/>
              </a:rPr>
              <a:t>-value</a:t>
            </a:r>
            <a:r>
              <a:rPr lang="en-US" sz="2800" b="0" u="none" strike="noStrike" dirty="0">
                <a:solidFill>
                  <a:srgbClr val="C00000"/>
                </a:solidFill>
                <a:effectLst/>
                <a:uFillTx/>
              </a:rPr>
              <a:t> &lt; .05/n </a:t>
            </a:r>
            <a:r>
              <a:rPr lang="en-US" sz="2800" b="0" u="none" strike="noStrike" dirty="0">
                <a:effectLst/>
                <a:uFillTx/>
              </a:rPr>
              <a:t>=</a:t>
            </a:r>
            <a:r>
              <a:rPr lang="en-US" sz="2800" b="0" u="none" strike="noStrike" dirty="0">
                <a:solidFill>
                  <a:srgbClr val="C00000"/>
                </a:solidFill>
                <a:effectLst/>
                <a:uFillTx/>
              </a:rPr>
              <a:t> significant </a:t>
            </a:r>
            <a:r>
              <a:rPr lang="en-US" sz="2800" b="0" u="none" strike="noStrike" dirty="0">
                <a:effectLst/>
                <a:uFillTx/>
              </a:rPr>
              <a:t>difference</a:t>
            </a:r>
          </a:p>
        </p:txBody>
      </p:sp>
      <p:sp>
        <p:nvSpPr>
          <p:cNvPr id="355" name="PlaceHolder 1"/>
          <p:cNvSpPr>
            <a:spLocks noGrp="1"/>
          </p:cNvSpPr>
          <p:nvPr>
            <p:ph type="title"/>
          </p:nvPr>
        </p:nvSpPr>
        <p:spPr>
          <a:xfrm>
            <a:off x="90720" y="127800"/>
            <a:ext cx="676728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Two-Sample T-Test</a:t>
            </a:r>
            <a:endParaRPr lang="en-US" sz="4400" b="0" u="none" strike="noStrike" dirty="0">
              <a:solidFill>
                <a:srgbClr val="000000"/>
              </a:solidFill>
              <a:effectLst/>
              <a:uFillTx/>
              <a:latin typeface="+mn-lt"/>
            </a:endParaRPr>
          </a:p>
        </p:txBody>
      </p:sp>
      <p:pic>
        <p:nvPicPr>
          <p:cNvPr id="356" name="Picture 11" descr="Logos | Branding | The University of Winnipeg"/>
          <p:cNvPicPr/>
          <p:nvPr/>
        </p:nvPicPr>
        <p:blipFill>
          <a:blip r:embed="rId3"/>
          <a:stretch/>
        </p:blipFill>
        <p:spPr>
          <a:xfrm>
            <a:off x="91080" y="6452640"/>
            <a:ext cx="978120" cy="313920"/>
          </a:xfrm>
          <a:prstGeom prst="rect">
            <a:avLst/>
          </a:prstGeom>
          <a:noFill/>
          <a:ln w="0">
            <a:noFill/>
          </a:ln>
        </p:spPr>
      </p:pic>
      <p:sp>
        <p:nvSpPr>
          <p:cNvPr id="357" name="Slide Number Placeholder 14"/>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34</a:t>
            </a:r>
            <a:endParaRPr lang="en-US" sz="1500" b="0" u="none" strike="noStrike" dirty="0">
              <a:solidFill>
                <a:srgbClr val="000000"/>
              </a:solidFill>
              <a:effectLst/>
              <a:uFillTx/>
            </a:endParaRPr>
          </a:p>
        </p:txBody>
      </p:sp>
      <p:cxnSp>
        <p:nvCxnSpPr>
          <p:cNvPr id="358" name="Straight Connector 7"/>
          <p:cNvCxnSpPr/>
          <p:nvPr/>
        </p:nvCxnSpPr>
        <p:spPr>
          <a:xfrm>
            <a:off x="90720" y="6312240"/>
            <a:ext cx="2037960" cy="2880"/>
          </a:xfrm>
          <a:prstGeom prst="straightConnector1">
            <a:avLst/>
          </a:prstGeom>
          <a:ln w="95250">
            <a:solidFill>
              <a:srgbClr val="FFC000"/>
            </a:solidFill>
            <a:round/>
          </a:ln>
        </p:spPr>
      </p:cxnSp>
      <p:sp>
        <p:nvSpPr>
          <p:cNvPr id="359" name="Rectangle 358"/>
          <p:cNvSpPr/>
          <p:nvPr/>
        </p:nvSpPr>
        <p:spPr>
          <a:xfrm>
            <a:off x="5482440" y="3123720"/>
            <a:ext cx="1268640" cy="633600"/>
          </a:xfrm>
          <a:prstGeom prst="rect">
            <a:avLst/>
          </a:prstGeom>
          <a:blipFill rotWithShape="0">
            <a:blip r:embed="rId4"/>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endParaRPr lang="en-US" sz="1800" b="0" u="none" strike="noStrike">
              <a:solidFill>
                <a:srgbClr val="000000"/>
              </a:solidFill>
              <a:effectLst/>
              <a:uFillTx/>
            </a:endParaRPr>
          </a:p>
        </p:txBody>
      </p:sp>
      <p:sp>
        <p:nvSpPr>
          <p:cNvPr id="360" name="Straight Connector 359"/>
          <p:cNvSpPr/>
          <p:nvPr/>
        </p:nvSpPr>
        <p:spPr>
          <a:xfrm>
            <a:off x="1828800" y="3470040"/>
            <a:ext cx="539640" cy="360"/>
          </a:xfrm>
          <a:prstGeom prst="line">
            <a:avLst/>
          </a:prstGeom>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u="none" strike="noStrike">
              <a:solidFill>
                <a:srgbClr val="000000"/>
              </a:solidFill>
              <a:effectLst/>
              <a:uFillTx/>
            </a:endParaRPr>
          </a:p>
        </p:txBody>
      </p:sp>
      <mc:AlternateContent xmlns:mc="http://schemas.openxmlformats.org/markup-compatibility/2006" xmlns:a14="http://schemas.microsoft.com/office/drawing/2010/main">
        <mc:Choice Requires="a14">
          <p:sp>
            <p:nvSpPr>
              <p:cNvPr id="361" name="TextBox 360"/>
              <p:cNvSpPr txBox="1"/>
              <p:nvPr/>
            </p:nvSpPr>
            <p:spPr>
              <a:xfrm>
                <a:off x="0" y="1449180"/>
                <a:ext cx="12191999" cy="1920240"/>
              </a:xfrm>
              <a:prstGeom prst="rect">
                <a:avLst/>
              </a:prstGeom>
            </p:spPr>
            <p:txBody>
              <a:bodyPr/>
              <a:lstStyle/>
              <a:p>
                <a:pPr/>
                <a14:m>
                  <m:oMathPara xmlns:m="http://schemas.openxmlformats.org/officeDocument/2006/math">
                    <m:oMathParaPr>
                      <m:jc m:val="centerGroup"/>
                    </m:oMathParaPr>
                    <m:oMath xmlns:m="http://schemas.openxmlformats.org/officeDocument/2006/math">
                      <m:r>
                        <m:rPr>
                          <m:sty m:val="p"/>
                        </m:rPr>
                        <a:rPr lang="en-CA" sz="2800" b="0" i="0" smtClean="0">
                          <a:latin typeface="Cambria Math" panose="02040503050406030204" pitchFamily="18" charset="0"/>
                        </a:rPr>
                        <m:t>t</m:t>
                      </m:r>
                      <m:r>
                        <a:rPr lang="en-CA" sz="2800" b="0" i="0" smtClean="0">
                          <a:latin typeface="Cambria Math" panose="02040503050406030204" pitchFamily="18" charset="0"/>
                        </a:rPr>
                        <m:t>−</m:t>
                      </m:r>
                      <m:r>
                        <m:rPr>
                          <m:sty m:val="p"/>
                        </m:rPr>
                        <a:rPr lang="en-CA" sz="2800" b="0" i="0" smtClean="0">
                          <a:latin typeface="Cambria Math" panose="02040503050406030204" pitchFamily="18" charset="0"/>
                        </a:rPr>
                        <m:t>test</m:t>
                      </m:r>
                      <m:r>
                        <a:rPr lang="en-CA" sz="2800" b="0" i="0" smtClean="0">
                          <a:latin typeface="Cambria Math" panose="02040503050406030204" pitchFamily="18" charset="0"/>
                        </a:rPr>
                        <m:t> </m:t>
                      </m:r>
                      <m:r>
                        <m:rPr>
                          <m:sty m:val="p"/>
                        </m:rPr>
                        <a:rPr lang="en-CA" sz="2800" b="0" i="0" smtClean="0">
                          <a:latin typeface="Cambria Math" panose="02040503050406030204" pitchFamily="18" charset="0"/>
                        </a:rPr>
                        <m:t>value</m:t>
                      </m:r>
                      <m:r>
                        <a:rPr lang="en-CA" sz="2800" b="0" i="0" smtClean="0">
                          <a:latin typeface="Cambria Math" panose="02040503050406030204" pitchFamily="18" charset="0"/>
                        </a:rPr>
                        <m:t>= </m:t>
                      </m:r>
                      <m:f>
                        <m:fPr>
                          <m:ctrlPr>
                            <a:rPr lang="ar-AE" sz="2800" i="1">
                              <a:latin typeface="Cambria Math" panose="02040503050406030204" pitchFamily="18" charset="0"/>
                            </a:rPr>
                          </m:ctrlPr>
                        </m:fPr>
                        <m:num>
                          <m:d>
                            <m:dPr>
                              <m:begChr m:val="|"/>
                              <m:endChr m:val="|"/>
                              <m:ctrlPr>
                                <a:rPr lang="ar-AE" sz="2800" i="1">
                                  <a:latin typeface="Cambria Math" panose="02040503050406030204" pitchFamily="18" charset="0"/>
                                </a:rPr>
                              </m:ctrlPr>
                            </m:dPr>
                            <m:e>
                              <m:d>
                                <m:dPr>
                                  <m:ctrlPr>
                                    <a:rPr lang="ar-AE" sz="2800" i="1">
                                      <a:latin typeface="Cambria Math" panose="02040503050406030204" pitchFamily="18" charset="0"/>
                                    </a:rPr>
                                  </m:ctrlPr>
                                </m:dPr>
                                <m:e>
                                  <m:bar>
                                    <m:barPr>
                                      <m:pos m:val="top"/>
                                      <m:ctrlPr>
                                        <a:rPr lang="ar-AE" sz="2800" i="1">
                                          <a:latin typeface="Cambria Math" panose="02040503050406030204" pitchFamily="18" charset="0"/>
                                        </a:rPr>
                                      </m:ctrlPr>
                                    </m:barPr>
                                    <m:e>
                                      <m:sSub>
                                        <m:sSubPr>
                                          <m:ctrlPr>
                                            <a:rPr lang="ar-AE" sz="2800" i="1">
                                              <a:latin typeface="Cambria Math" panose="02040503050406030204" pitchFamily="18" charset="0"/>
                                            </a:rPr>
                                          </m:ctrlPr>
                                        </m:sSubPr>
                                        <m:e>
                                          <m:r>
                                            <a:rPr lang="ar-AE" sz="2800">
                                              <a:latin typeface="Cambria Math" panose="02040503050406030204" pitchFamily="18" charset="0"/>
                                            </a:rPr>
                                            <m:t>𝑥</m:t>
                                          </m:r>
                                        </m:e>
                                        <m:sub>
                                          <m:r>
                                            <a:rPr lang="ar-AE" sz="2800">
                                              <a:latin typeface="Cambria Math" panose="02040503050406030204" pitchFamily="18" charset="0"/>
                                            </a:rPr>
                                            <m:t>𝐴</m:t>
                                          </m:r>
                                        </m:sub>
                                      </m:sSub>
                                    </m:e>
                                  </m:bar>
                                  <m:r>
                                    <a:rPr lang="ar-AE" sz="2800">
                                      <a:latin typeface="Cambria Math" panose="02040503050406030204" pitchFamily="18" charset="0"/>
                                    </a:rPr>
                                    <m:t>−</m:t>
                                  </m:r>
                                  <m:bar>
                                    <m:barPr>
                                      <m:pos m:val="top"/>
                                      <m:ctrlPr>
                                        <a:rPr lang="ar-AE" sz="2800" i="1">
                                          <a:latin typeface="Cambria Math" panose="02040503050406030204" pitchFamily="18" charset="0"/>
                                        </a:rPr>
                                      </m:ctrlPr>
                                    </m:barPr>
                                    <m:e>
                                      <m:sSub>
                                        <m:sSubPr>
                                          <m:ctrlPr>
                                            <a:rPr lang="ar-AE" sz="2800" i="1">
                                              <a:latin typeface="Cambria Math" panose="02040503050406030204" pitchFamily="18" charset="0"/>
                                            </a:rPr>
                                          </m:ctrlPr>
                                        </m:sSubPr>
                                        <m:e>
                                          <m:r>
                                            <a:rPr lang="ar-AE" sz="2800">
                                              <a:latin typeface="Cambria Math" panose="02040503050406030204" pitchFamily="18" charset="0"/>
                                            </a:rPr>
                                            <m:t>𝑥</m:t>
                                          </m:r>
                                        </m:e>
                                        <m:sub>
                                          <m:r>
                                            <a:rPr lang="ar-AE" sz="2800">
                                              <a:latin typeface="Cambria Math" panose="02040503050406030204" pitchFamily="18" charset="0"/>
                                            </a:rPr>
                                            <m:t>𝐵</m:t>
                                          </m:r>
                                        </m:sub>
                                      </m:sSub>
                                    </m:e>
                                  </m:bar>
                                </m:e>
                              </m:d>
                            </m:e>
                          </m:d>
                        </m:num>
                        <m:den>
                          <m:rad>
                            <m:radPr>
                              <m:ctrlPr>
                                <a:rPr lang="ar-AE" sz="2800" i="1">
                                  <a:latin typeface="Cambria Math" panose="02040503050406030204" pitchFamily="18" charset="0"/>
                                </a:rPr>
                              </m:ctrlPr>
                            </m:radPr>
                            <m:deg>
                              <m:r>
                                <m:rPr>
                                  <m:brk m:alnAt="7"/>
                                </m:rPr>
                                <a:rPr lang="en-CA" sz="2800" b="0" i="1" smtClean="0">
                                  <a:latin typeface="Cambria Math" panose="02040503050406030204" pitchFamily="18" charset="0"/>
                                </a:rPr>
                                <m:t>2</m:t>
                              </m:r>
                            </m:deg>
                            <m:e>
                              <m:f>
                                <m:fPr>
                                  <m:ctrlPr>
                                    <a:rPr lang="ar-AE" sz="2800" i="1">
                                      <a:latin typeface="Cambria Math" panose="02040503050406030204" pitchFamily="18" charset="0"/>
                                    </a:rPr>
                                  </m:ctrlPr>
                                </m:fPr>
                                <m:num>
                                  <m:sSubSup>
                                    <m:sSubSupPr>
                                      <m:ctrlPr>
                                        <a:rPr lang="ar-AE" sz="2800" i="1">
                                          <a:latin typeface="Cambria Math" panose="02040503050406030204" pitchFamily="18" charset="0"/>
                                        </a:rPr>
                                      </m:ctrlPr>
                                    </m:sSubSupPr>
                                    <m:e>
                                      <m:r>
                                        <a:rPr lang="ar-AE" sz="2800">
                                          <a:latin typeface="Cambria Math" panose="02040503050406030204" pitchFamily="18" charset="0"/>
                                        </a:rPr>
                                        <m:t>𝜎</m:t>
                                      </m:r>
                                    </m:e>
                                    <m:sub>
                                      <m:r>
                                        <a:rPr lang="ar-AE" sz="2800">
                                          <a:latin typeface="Cambria Math" panose="02040503050406030204" pitchFamily="18" charset="0"/>
                                        </a:rPr>
                                        <m:t>𝐴</m:t>
                                      </m:r>
                                    </m:sub>
                                    <m:sup>
                                      <m:r>
                                        <a:rPr lang="ar-AE" sz="2800">
                                          <a:latin typeface="Cambria Math" panose="02040503050406030204" pitchFamily="18" charset="0"/>
                                        </a:rPr>
                                        <m:t>2</m:t>
                                      </m:r>
                                    </m:sup>
                                  </m:sSubSup>
                                </m:num>
                                <m:den>
                                  <m:sSub>
                                    <m:sSubPr>
                                      <m:ctrlPr>
                                        <a:rPr lang="ar-AE" sz="2800" i="1">
                                          <a:latin typeface="Cambria Math" panose="02040503050406030204" pitchFamily="18" charset="0"/>
                                        </a:rPr>
                                      </m:ctrlPr>
                                    </m:sSubPr>
                                    <m:e>
                                      <m:r>
                                        <a:rPr lang="ar-AE" sz="2800">
                                          <a:latin typeface="Cambria Math" panose="02040503050406030204" pitchFamily="18" charset="0"/>
                                        </a:rPr>
                                        <m:t>𝑛</m:t>
                                      </m:r>
                                    </m:e>
                                    <m:sub>
                                      <m:r>
                                        <a:rPr lang="ar-AE" sz="2800">
                                          <a:latin typeface="Cambria Math" panose="02040503050406030204" pitchFamily="18" charset="0"/>
                                        </a:rPr>
                                        <m:t>𝐴</m:t>
                                      </m:r>
                                    </m:sub>
                                  </m:sSub>
                                </m:den>
                              </m:f>
                              <m:r>
                                <a:rPr lang="ar-AE" sz="2800">
                                  <a:latin typeface="Cambria Math" panose="02040503050406030204" pitchFamily="18" charset="0"/>
                                </a:rPr>
                                <m:t>+</m:t>
                              </m:r>
                              <m:f>
                                <m:fPr>
                                  <m:ctrlPr>
                                    <a:rPr lang="ar-AE" sz="2800" i="1">
                                      <a:latin typeface="Cambria Math" panose="02040503050406030204" pitchFamily="18" charset="0"/>
                                    </a:rPr>
                                  </m:ctrlPr>
                                </m:fPr>
                                <m:num>
                                  <m:sSubSup>
                                    <m:sSubSupPr>
                                      <m:ctrlPr>
                                        <a:rPr lang="ar-AE" sz="2800" i="1">
                                          <a:latin typeface="Cambria Math" panose="02040503050406030204" pitchFamily="18" charset="0"/>
                                        </a:rPr>
                                      </m:ctrlPr>
                                    </m:sSubSupPr>
                                    <m:e>
                                      <m:r>
                                        <a:rPr lang="ar-AE" sz="2800">
                                          <a:latin typeface="Cambria Math" panose="02040503050406030204" pitchFamily="18" charset="0"/>
                                        </a:rPr>
                                        <m:t>𝜎</m:t>
                                      </m:r>
                                    </m:e>
                                    <m:sub>
                                      <m:r>
                                        <a:rPr lang="ar-AE" sz="2800">
                                          <a:latin typeface="Cambria Math" panose="02040503050406030204" pitchFamily="18" charset="0"/>
                                        </a:rPr>
                                        <m:t>𝐵</m:t>
                                      </m:r>
                                    </m:sub>
                                    <m:sup>
                                      <m:r>
                                        <a:rPr lang="ar-AE" sz="2800">
                                          <a:latin typeface="Cambria Math" panose="02040503050406030204" pitchFamily="18" charset="0"/>
                                        </a:rPr>
                                        <m:t>2</m:t>
                                      </m:r>
                                    </m:sup>
                                  </m:sSubSup>
                                </m:num>
                                <m:den>
                                  <m:sSub>
                                    <m:sSubPr>
                                      <m:ctrlPr>
                                        <a:rPr lang="ar-AE" sz="2800" i="1">
                                          <a:latin typeface="Cambria Math" panose="02040503050406030204" pitchFamily="18" charset="0"/>
                                        </a:rPr>
                                      </m:ctrlPr>
                                    </m:sSubPr>
                                    <m:e>
                                      <m:r>
                                        <a:rPr lang="ar-AE" sz="2800">
                                          <a:latin typeface="Cambria Math" panose="02040503050406030204" pitchFamily="18" charset="0"/>
                                        </a:rPr>
                                        <m:t>𝑛</m:t>
                                      </m:r>
                                    </m:e>
                                    <m:sub>
                                      <m:r>
                                        <a:rPr lang="ar-AE" sz="2800">
                                          <a:latin typeface="Cambria Math" panose="02040503050406030204" pitchFamily="18" charset="0"/>
                                        </a:rPr>
                                        <m:t>𝐵</m:t>
                                      </m:r>
                                    </m:sub>
                                  </m:sSub>
                                </m:den>
                              </m:f>
                            </m:e>
                          </m:rad>
                        </m:den>
                      </m:f>
                    </m:oMath>
                  </m:oMathPara>
                </a14:m>
                <a:endParaRPr sz="2800" dirty="0"/>
              </a:p>
            </p:txBody>
          </p:sp>
        </mc:Choice>
        <mc:Fallback xmlns="">
          <p:sp>
            <p:nvSpPr>
              <p:cNvPr id="361" name="TextBox 360"/>
              <p:cNvSpPr txBox="1">
                <a:spLocks noRot="1" noChangeAspect="1" noMove="1" noResize="1" noEditPoints="1" noAdjustHandles="1" noChangeArrowheads="1" noChangeShapeType="1" noTextEdit="1"/>
              </p:cNvSpPr>
              <p:nvPr/>
            </p:nvSpPr>
            <p:spPr>
              <a:xfrm>
                <a:off x="0" y="1449180"/>
                <a:ext cx="12191999" cy="1920240"/>
              </a:xfrm>
              <a:prstGeom prst="rect">
                <a:avLst/>
              </a:prstGeom>
              <a:blipFill>
                <a:blip r:embed="rId5"/>
                <a:stretch>
                  <a:fillRect/>
                </a:stretch>
              </a:blipFill>
            </p:spPr>
            <p:txBody>
              <a:bodyPr/>
              <a:lstStyle/>
              <a:p>
                <a:r>
                  <a:rPr lang="en-CA">
                    <a:noFill/>
                  </a:rPr>
                  <a:t> </a:t>
                </a:r>
              </a:p>
            </p:txBody>
          </p:sp>
        </mc:Fallback>
      </mc:AlternateContent>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06A39ED3-A4F3-3984-3846-AC629274252D}"/>
            </a:ext>
          </a:extLst>
        </p:cNvPr>
        <p:cNvGrpSpPr/>
        <p:nvPr/>
      </p:nvGrpSpPr>
      <p:grpSpPr>
        <a:xfrm>
          <a:off x="0" y="0"/>
          <a:ext cx="0" cy="0"/>
          <a:chOff x="0" y="0"/>
          <a:chExt cx="0" cy="0"/>
        </a:xfrm>
      </p:grpSpPr>
      <p:sp>
        <p:nvSpPr>
          <p:cNvPr id="362" name="PlaceHolder 1">
            <a:extLst>
              <a:ext uri="{FF2B5EF4-FFF2-40B4-BE49-F238E27FC236}">
                <a16:creationId xmlns:a16="http://schemas.microsoft.com/office/drawing/2014/main" id="{D0034811-C9AA-C33F-C722-D5F6B62BA613}"/>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dirty="0">
                <a:solidFill>
                  <a:srgbClr val="C00000"/>
                </a:solidFill>
                <a:latin typeface="+mn-lt"/>
              </a:rPr>
              <a:t>Two-Sample T</a:t>
            </a:r>
            <a:r>
              <a:rPr lang="en-CA" sz="4400" b="0" u="none" strike="noStrike" dirty="0">
                <a:solidFill>
                  <a:srgbClr val="C00000"/>
                </a:solidFill>
                <a:effectLst/>
                <a:uFillTx/>
                <a:latin typeface="+mn-lt"/>
              </a:rPr>
              <a:t>-Test</a:t>
            </a:r>
            <a:endParaRPr lang="en-US" sz="4400" b="0" u="none" strike="noStrike" dirty="0">
              <a:solidFill>
                <a:srgbClr val="000000"/>
              </a:solidFill>
              <a:effectLst/>
              <a:uFillTx/>
              <a:latin typeface="+mn-lt"/>
            </a:endParaRPr>
          </a:p>
        </p:txBody>
      </p:sp>
      <p:pic>
        <p:nvPicPr>
          <p:cNvPr id="363" name="Picture 14" descr="Logos | Branding | The University of Winnipeg">
            <a:extLst>
              <a:ext uri="{FF2B5EF4-FFF2-40B4-BE49-F238E27FC236}">
                <a16:creationId xmlns:a16="http://schemas.microsoft.com/office/drawing/2014/main" id="{49050DAB-27E7-4FF7-C37D-98C6D2C15897}"/>
              </a:ext>
            </a:extLst>
          </p:cNvPr>
          <p:cNvPicPr/>
          <p:nvPr/>
        </p:nvPicPr>
        <p:blipFill>
          <a:blip r:embed="rId3"/>
          <a:stretch/>
        </p:blipFill>
        <p:spPr>
          <a:xfrm>
            <a:off x="91080" y="6452640"/>
            <a:ext cx="978120" cy="313920"/>
          </a:xfrm>
          <a:prstGeom prst="rect">
            <a:avLst/>
          </a:prstGeom>
          <a:noFill/>
          <a:ln w="0">
            <a:noFill/>
          </a:ln>
        </p:spPr>
      </p:pic>
      <p:sp>
        <p:nvSpPr>
          <p:cNvPr id="364" name="Slide Number Placeholder 16">
            <a:extLst>
              <a:ext uri="{FF2B5EF4-FFF2-40B4-BE49-F238E27FC236}">
                <a16:creationId xmlns:a16="http://schemas.microsoft.com/office/drawing/2014/main" id="{13DF0D23-446A-6D2F-6B45-8C8C35BAC7B7}"/>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35</a:t>
            </a:r>
            <a:endParaRPr lang="en-US" sz="1500" b="0" u="none" strike="noStrike" dirty="0">
              <a:solidFill>
                <a:srgbClr val="000000"/>
              </a:solidFill>
              <a:effectLst/>
              <a:uFillTx/>
            </a:endParaRPr>
          </a:p>
        </p:txBody>
      </p:sp>
      <p:cxnSp>
        <p:nvCxnSpPr>
          <p:cNvPr id="365" name="Straight Connector 8">
            <a:extLst>
              <a:ext uri="{FF2B5EF4-FFF2-40B4-BE49-F238E27FC236}">
                <a16:creationId xmlns:a16="http://schemas.microsoft.com/office/drawing/2014/main" id="{33E93C32-1742-663C-91B3-96D8849E7681}"/>
              </a:ext>
            </a:extLst>
          </p:cNvPr>
          <p:cNvCxnSpPr/>
          <p:nvPr/>
        </p:nvCxnSpPr>
        <p:spPr>
          <a:xfrm>
            <a:off x="90720" y="6312240"/>
            <a:ext cx="2037960" cy="2880"/>
          </a:xfrm>
          <a:prstGeom prst="straightConnector1">
            <a:avLst/>
          </a:prstGeom>
          <a:ln w="95250">
            <a:solidFill>
              <a:srgbClr val="FFC000"/>
            </a:solidFill>
            <a:round/>
          </a:ln>
        </p:spPr>
      </p:cxnSp>
      <p:graphicFrame>
        <p:nvGraphicFramePr>
          <p:cNvPr id="4" name="Table 3">
            <a:extLst>
              <a:ext uri="{FF2B5EF4-FFF2-40B4-BE49-F238E27FC236}">
                <a16:creationId xmlns:a16="http://schemas.microsoft.com/office/drawing/2014/main" id="{7EB4B521-671A-89F1-BCB3-4546B504027C}"/>
              </a:ext>
            </a:extLst>
          </p:cNvPr>
          <p:cNvGraphicFramePr>
            <a:graphicFrameLocks noGrp="1"/>
          </p:cNvGraphicFramePr>
          <p:nvPr>
            <p:extLst>
              <p:ext uri="{D42A27DB-BD31-4B8C-83A1-F6EECF244321}">
                <p14:modId xmlns:p14="http://schemas.microsoft.com/office/powerpoint/2010/main" val="2805958109"/>
              </p:ext>
            </p:extLst>
          </p:nvPr>
        </p:nvGraphicFramePr>
        <p:xfrm>
          <a:off x="314960" y="2909506"/>
          <a:ext cx="5648480" cy="2926080"/>
        </p:xfrm>
        <a:graphic>
          <a:graphicData uri="http://schemas.openxmlformats.org/drawingml/2006/table">
            <a:tbl>
              <a:tblPr firstRow="1" bandRow="1">
                <a:tableStyleId>{5C22544A-7EE6-4342-B048-85BDC9FD1C3A}</a:tableStyleId>
              </a:tblPr>
              <a:tblGrid>
                <a:gridCol w="3531767">
                  <a:extLst>
                    <a:ext uri="{9D8B030D-6E8A-4147-A177-3AD203B41FA5}">
                      <a16:colId xmlns:a16="http://schemas.microsoft.com/office/drawing/2014/main" val="1786546057"/>
                    </a:ext>
                  </a:extLst>
                </a:gridCol>
                <a:gridCol w="2116713">
                  <a:extLst>
                    <a:ext uri="{9D8B030D-6E8A-4147-A177-3AD203B41FA5}">
                      <a16:colId xmlns:a16="http://schemas.microsoft.com/office/drawing/2014/main" val="1438664164"/>
                    </a:ext>
                  </a:extLst>
                </a:gridCol>
              </a:tblGrid>
              <a:tr h="370840">
                <a:tc>
                  <a:txBody>
                    <a:bodyPr/>
                    <a:lstStyle/>
                    <a:p>
                      <a:pPr algn="ctr"/>
                      <a:r>
                        <a:rPr lang="en-CA" sz="2600" i="1" dirty="0"/>
                        <a:t>f </a:t>
                      </a:r>
                      <a:r>
                        <a:rPr lang="en-CA" sz="2600" i="0" dirty="0"/>
                        <a:t>Comparison</a:t>
                      </a:r>
                      <a:endParaRPr lang="en-CA" sz="2600" dirty="0"/>
                    </a:p>
                  </a:txBody>
                  <a:tcPr/>
                </a:tc>
                <a:tc>
                  <a:txBody>
                    <a:bodyPr/>
                    <a:lstStyle/>
                    <a:p>
                      <a:pPr algn="ctr"/>
                      <a:r>
                        <a:rPr lang="en-CA" sz="2600" i="1" dirty="0"/>
                        <a:t>p</a:t>
                      </a:r>
                      <a:r>
                        <a:rPr lang="en-CA" sz="2600" i="0" dirty="0"/>
                        <a:t>-Value</a:t>
                      </a:r>
                    </a:p>
                  </a:txBody>
                  <a:tcPr/>
                </a:tc>
                <a:extLst>
                  <a:ext uri="{0D108BD9-81ED-4DB2-BD59-A6C34878D82A}">
                    <a16:rowId xmlns:a16="http://schemas.microsoft.com/office/drawing/2014/main" val="69911752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ax</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330848155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m</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95793377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c</a:t>
                      </a:r>
                      <a:endParaRPr lang="en-US" sz="2600" b="0" u="none" strike="noStrike" dirty="0">
                        <a:solidFill>
                          <a:srgbClr val="000000"/>
                        </a:solidFill>
                        <a:effectLst/>
                        <a:uFillTx/>
                        <a:latin typeface="Arial"/>
                      </a:endParaRPr>
                    </a:p>
                  </a:txBody>
                  <a:tcPr/>
                </a:tc>
                <a:tc>
                  <a:txBody>
                    <a:bodyPr/>
                    <a:lstStyle/>
                    <a:p>
                      <a:pPr algn="ctr"/>
                      <a:r>
                        <a:rPr lang="en-CA" sz="2600" dirty="0"/>
                        <a:t>.0001</a:t>
                      </a:r>
                    </a:p>
                  </a:txBody>
                  <a:tcPr/>
                </a:tc>
                <a:extLst>
                  <a:ext uri="{0D108BD9-81ED-4DB2-BD59-A6C34878D82A}">
                    <a16:rowId xmlns:a16="http://schemas.microsoft.com/office/drawing/2014/main" val="60155534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ax+m</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94222272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MRI</a:t>
                      </a:r>
                      <a:endParaRPr lang="en-US" sz="2600" b="0" u="none" strike="noStrike" dirty="0">
                        <a:solidFill>
                          <a:srgbClr val="000000"/>
                        </a:solidFill>
                        <a:effectLst/>
                        <a:uFillTx/>
                        <a:latin typeface="Arial"/>
                      </a:endParaRPr>
                    </a:p>
                  </a:txBody>
                  <a:tcPr/>
                </a:tc>
                <a:tc>
                  <a:txBody>
                    <a:bodyPr/>
                    <a:lstStyle/>
                    <a:p>
                      <a:pPr algn="ctr"/>
                      <a:r>
                        <a:rPr lang="en-CA" sz="2600" dirty="0"/>
                        <a:t>.0014</a:t>
                      </a:r>
                    </a:p>
                  </a:txBody>
                  <a:tcPr/>
                </a:tc>
                <a:extLst>
                  <a:ext uri="{0D108BD9-81ED-4DB2-BD59-A6C34878D82A}">
                    <a16:rowId xmlns:a16="http://schemas.microsoft.com/office/drawing/2014/main" val="2983286249"/>
                  </a:ext>
                </a:extLst>
              </a:tr>
            </a:tbl>
          </a:graphicData>
        </a:graphic>
      </p:graphicFrame>
      <p:graphicFrame>
        <p:nvGraphicFramePr>
          <p:cNvPr id="3" name="Table 2">
            <a:extLst>
              <a:ext uri="{FF2B5EF4-FFF2-40B4-BE49-F238E27FC236}">
                <a16:creationId xmlns:a16="http://schemas.microsoft.com/office/drawing/2014/main" id="{29B70954-4101-4D92-B4FC-59EFFD42285A}"/>
              </a:ext>
            </a:extLst>
          </p:cNvPr>
          <p:cNvGraphicFramePr>
            <a:graphicFrameLocks noGrp="1"/>
          </p:cNvGraphicFramePr>
          <p:nvPr>
            <p:extLst>
              <p:ext uri="{D42A27DB-BD31-4B8C-83A1-F6EECF244321}">
                <p14:modId xmlns:p14="http://schemas.microsoft.com/office/powerpoint/2010/main" val="4176743629"/>
              </p:ext>
            </p:extLst>
          </p:nvPr>
        </p:nvGraphicFramePr>
        <p:xfrm>
          <a:off x="6258560" y="2909506"/>
          <a:ext cx="5648480" cy="2926080"/>
        </p:xfrm>
        <a:graphic>
          <a:graphicData uri="http://schemas.openxmlformats.org/drawingml/2006/table">
            <a:tbl>
              <a:tblPr firstRow="1" bandRow="1">
                <a:tableStyleId>{5C22544A-7EE6-4342-B048-85BDC9FD1C3A}</a:tableStyleId>
              </a:tblPr>
              <a:tblGrid>
                <a:gridCol w="3536993">
                  <a:extLst>
                    <a:ext uri="{9D8B030D-6E8A-4147-A177-3AD203B41FA5}">
                      <a16:colId xmlns:a16="http://schemas.microsoft.com/office/drawing/2014/main" val="1786546057"/>
                    </a:ext>
                  </a:extLst>
                </a:gridCol>
                <a:gridCol w="2111487">
                  <a:extLst>
                    <a:ext uri="{9D8B030D-6E8A-4147-A177-3AD203B41FA5}">
                      <a16:colId xmlns:a16="http://schemas.microsoft.com/office/drawing/2014/main" val="1438664164"/>
                    </a:ext>
                  </a:extLst>
                </a:gridCol>
              </a:tblGrid>
              <a:tr h="370840">
                <a:tc>
                  <a:txBody>
                    <a:bodyPr/>
                    <a:lstStyle/>
                    <a:p>
                      <a:pPr algn="ctr"/>
                      <a:r>
                        <a:rPr lang="en-CA" sz="2600" i="1" dirty="0"/>
                        <a:t>f </a:t>
                      </a:r>
                      <a:r>
                        <a:rPr lang="en-CA" sz="2600" i="0" dirty="0"/>
                        <a:t>Comparison</a:t>
                      </a:r>
                      <a:endParaRPr lang="en-CA" sz="2600" dirty="0"/>
                    </a:p>
                  </a:txBody>
                  <a:tcPr/>
                </a:tc>
                <a:tc>
                  <a:txBody>
                    <a:bodyPr/>
                    <a:lstStyle/>
                    <a:p>
                      <a:pPr algn="ctr"/>
                      <a:r>
                        <a:rPr lang="en-CA" sz="2600" i="1" dirty="0"/>
                        <a:t>p</a:t>
                      </a:r>
                      <a:r>
                        <a:rPr lang="en-CA" sz="2600" i="0" dirty="0"/>
                        <a:t>-Value</a:t>
                      </a:r>
                    </a:p>
                  </a:txBody>
                  <a:tcPr/>
                </a:tc>
                <a:extLst>
                  <a:ext uri="{0D108BD9-81ED-4DB2-BD59-A6C34878D82A}">
                    <a16:rowId xmlns:a16="http://schemas.microsoft.com/office/drawing/2014/main" val="69911752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ax</a:t>
                      </a:r>
                      <a:endParaRPr lang="en-US" sz="2600" b="0" u="none" strike="noStrike" dirty="0">
                        <a:solidFill>
                          <a:srgbClr val="000000"/>
                        </a:solidFill>
                        <a:effectLst/>
                        <a:uFillTx/>
                        <a:latin typeface="Arial"/>
                      </a:endParaRPr>
                    </a:p>
                  </a:txBody>
                  <a:tcPr/>
                </a:tc>
                <a:tc>
                  <a:txBody>
                    <a:bodyPr/>
                    <a:lstStyle/>
                    <a:p>
                      <a:pPr algn="ctr"/>
                      <a:r>
                        <a:rPr lang="en-CA" sz="2600" dirty="0"/>
                        <a:t>&lt; .0001</a:t>
                      </a:r>
                    </a:p>
                  </a:txBody>
                  <a:tcPr/>
                </a:tc>
                <a:extLst>
                  <a:ext uri="{0D108BD9-81ED-4DB2-BD59-A6C34878D82A}">
                    <a16:rowId xmlns:a16="http://schemas.microsoft.com/office/drawing/2014/main" val="330848155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m</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95793377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c</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60155534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ax+m</a:t>
                      </a:r>
                      <a:endParaRPr lang="en-US" sz="2600" b="0" u="none" strike="noStrike" dirty="0">
                        <a:solidFill>
                          <a:srgbClr val="000000"/>
                        </a:solidFill>
                        <a:effectLst/>
                        <a:uFillTx/>
                        <a:latin typeface="Arial"/>
                      </a:endParaRPr>
                    </a:p>
                  </a:txBody>
                  <a:tcPr/>
                </a:tc>
                <a:tc>
                  <a:txBody>
                    <a:bodyPr/>
                    <a:lstStyle/>
                    <a:p>
                      <a:pPr algn="ctr"/>
                      <a:r>
                        <a:rPr lang="en-CA" sz="2600" dirty="0"/>
                        <a:t>.1374</a:t>
                      </a:r>
                    </a:p>
                  </a:txBody>
                  <a:tcPr/>
                </a:tc>
                <a:extLst>
                  <a:ext uri="{0D108BD9-81ED-4DB2-BD59-A6C34878D82A}">
                    <a16:rowId xmlns:a16="http://schemas.microsoft.com/office/drawing/2014/main" val="94222272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MRI</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2983286249"/>
                  </a:ext>
                </a:extLst>
              </a:tr>
            </a:tbl>
          </a:graphicData>
        </a:graphic>
      </p:graphicFrame>
      <p:sp>
        <p:nvSpPr>
          <p:cNvPr id="5" name="Rectangle: Rounded Corners 2">
            <a:extLst>
              <a:ext uri="{FF2B5EF4-FFF2-40B4-BE49-F238E27FC236}">
                <a16:creationId xmlns:a16="http://schemas.microsoft.com/office/drawing/2014/main" id="{A89552CE-1276-227B-9917-C6C6B0B944CA}"/>
              </a:ext>
            </a:extLst>
          </p:cNvPr>
          <p:cNvSpPr/>
          <p:nvPr/>
        </p:nvSpPr>
        <p:spPr>
          <a:xfrm>
            <a:off x="6258560" y="4864520"/>
            <a:ext cx="5648480" cy="505080"/>
          </a:xfrm>
          <a:prstGeom prst="roundRect">
            <a:avLst>
              <a:gd name="adj" fmla="val 16667"/>
            </a:avLst>
          </a:prstGeom>
          <a:noFill/>
          <a:ln w="57150">
            <a:solidFill>
              <a:srgbClr val="C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
        <p:nvSpPr>
          <p:cNvPr id="6" name="Content Placeholder 6">
            <a:extLst>
              <a:ext uri="{FF2B5EF4-FFF2-40B4-BE49-F238E27FC236}">
                <a16:creationId xmlns:a16="http://schemas.microsoft.com/office/drawing/2014/main" id="{4ECE5B5F-5284-9C37-E498-0A16830B4E6C}"/>
              </a:ext>
            </a:extLst>
          </p:cNvPr>
          <p:cNvSpPr/>
          <p:nvPr/>
        </p:nvSpPr>
        <p:spPr>
          <a:xfrm>
            <a:off x="91440" y="977520"/>
            <a:ext cx="11449080" cy="1755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i="1" dirty="0"/>
              <a:t>p</a:t>
            </a:r>
            <a:r>
              <a:rPr lang="en-US" sz="2800" dirty="0"/>
              <a:t>-value </a:t>
            </a:r>
            <a:r>
              <a:rPr lang="en-US" sz="2800" dirty="0">
                <a:solidFill>
                  <a:srgbClr val="C00000"/>
                </a:solidFill>
              </a:rPr>
              <a:t>&gt; .05/n </a:t>
            </a:r>
            <a:r>
              <a:rPr lang="en-US" sz="2800" dirty="0"/>
              <a:t>=</a:t>
            </a:r>
            <a:r>
              <a:rPr lang="en-US" sz="2800" dirty="0">
                <a:solidFill>
                  <a:srgbClr val="C00000"/>
                </a:solidFill>
              </a:rPr>
              <a:t> no significant </a:t>
            </a:r>
            <a:r>
              <a:rPr lang="en-US" sz="2800" dirty="0"/>
              <a:t>difference</a:t>
            </a:r>
          </a:p>
          <a:p>
            <a:pPr marL="457200" indent="-457200" defTabSz="914400">
              <a:spcBef>
                <a:spcPts val="1001"/>
              </a:spcBef>
              <a:buClr>
                <a:srgbClr val="C00000"/>
              </a:buClr>
              <a:buFont typeface="Aptos"/>
              <a:buChar char="◦"/>
            </a:pPr>
            <a:r>
              <a:rPr lang="en-US" sz="2800" i="1" dirty="0"/>
              <a:t>p</a:t>
            </a:r>
            <a:r>
              <a:rPr lang="en-US" sz="2800" dirty="0"/>
              <a:t>-value</a:t>
            </a:r>
            <a:r>
              <a:rPr lang="en-US" sz="2800" dirty="0">
                <a:solidFill>
                  <a:srgbClr val="C00000"/>
                </a:solidFill>
              </a:rPr>
              <a:t> &lt; .05/n </a:t>
            </a:r>
            <a:r>
              <a:rPr lang="en-US" sz="2800" dirty="0"/>
              <a:t>=</a:t>
            </a:r>
            <a:r>
              <a:rPr lang="en-US" sz="2800" dirty="0">
                <a:solidFill>
                  <a:srgbClr val="C00000"/>
                </a:solidFill>
              </a:rPr>
              <a:t> significant </a:t>
            </a:r>
            <a:r>
              <a:rPr lang="en-US" sz="2800" dirty="0"/>
              <a:t>difference</a:t>
            </a:r>
          </a:p>
          <a:p>
            <a:pPr marL="457200" indent="-457200" defTabSz="914400">
              <a:spcBef>
                <a:spcPts val="1001"/>
              </a:spcBef>
              <a:buClr>
                <a:srgbClr val="C00000"/>
              </a:buClr>
              <a:buFont typeface="Aptos"/>
              <a:buChar char="◦"/>
            </a:pPr>
            <a:r>
              <a:rPr lang="en-US" sz="2800" dirty="0"/>
              <a:t>n</a:t>
            </a:r>
            <a:r>
              <a:rPr lang="en-US" sz="2800" b="0" u="none" strike="noStrike" dirty="0">
                <a:effectLst/>
                <a:uFillTx/>
              </a:rPr>
              <a:t> = 10</a:t>
            </a:r>
          </a:p>
        </p:txBody>
      </p:sp>
    </p:spTree>
    <p:extLst>
      <p:ext uri="{BB962C8B-B14F-4D97-AF65-F5344CB8AC3E}">
        <p14:creationId xmlns:p14="http://schemas.microsoft.com/office/powerpoint/2010/main" val="250624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FD1CED43-889F-F053-5AF0-81AB9DEE82F9}"/>
            </a:ext>
          </a:extLst>
        </p:cNvPr>
        <p:cNvGrpSpPr/>
        <p:nvPr/>
      </p:nvGrpSpPr>
      <p:grpSpPr>
        <a:xfrm>
          <a:off x="0" y="0"/>
          <a:ext cx="0" cy="0"/>
          <a:chOff x="0" y="0"/>
          <a:chExt cx="0" cy="0"/>
        </a:xfrm>
      </p:grpSpPr>
      <p:sp>
        <p:nvSpPr>
          <p:cNvPr id="362" name="PlaceHolder 1">
            <a:extLst>
              <a:ext uri="{FF2B5EF4-FFF2-40B4-BE49-F238E27FC236}">
                <a16:creationId xmlns:a16="http://schemas.microsoft.com/office/drawing/2014/main" id="{D1BB8E34-C126-56FE-9650-4E069AF6A320}"/>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dirty="0">
                <a:solidFill>
                  <a:srgbClr val="C00000"/>
                </a:solidFill>
                <a:latin typeface="+mn-lt"/>
              </a:rPr>
              <a:t>Two-Sample T</a:t>
            </a:r>
            <a:r>
              <a:rPr lang="en-CA" sz="4400" b="0" u="none" strike="noStrike" dirty="0">
                <a:solidFill>
                  <a:srgbClr val="C00000"/>
                </a:solidFill>
                <a:effectLst/>
                <a:uFillTx/>
                <a:latin typeface="+mn-lt"/>
              </a:rPr>
              <a:t>-Test</a:t>
            </a:r>
            <a:endParaRPr lang="en-US" sz="4400" b="0" u="none" strike="noStrike" dirty="0">
              <a:solidFill>
                <a:srgbClr val="000000"/>
              </a:solidFill>
              <a:effectLst/>
              <a:uFillTx/>
              <a:latin typeface="+mn-lt"/>
            </a:endParaRPr>
          </a:p>
        </p:txBody>
      </p:sp>
      <p:pic>
        <p:nvPicPr>
          <p:cNvPr id="363" name="Picture 14" descr="Logos | Branding | The University of Winnipeg">
            <a:extLst>
              <a:ext uri="{FF2B5EF4-FFF2-40B4-BE49-F238E27FC236}">
                <a16:creationId xmlns:a16="http://schemas.microsoft.com/office/drawing/2014/main" id="{5924639D-D5E2-08A8-7C20-46E0D607193D}"/>
              </a:ext>
            </a:extLst>
          </p:cNvPr>
          <p:cNvPicPr/>
          <p:nvPr/>
        </p:nvPicPr>
        <p:blipFill>
          <a:blip r:embed="rId3"/>
          <a:stretch/>
        </p:blipFill>
        <p:spPr>
          <a:xfrm>
            <a:off x="91080" y="6452640"/>
            <a:ext cx="978120" cy="313920"/>
          </a:xfrm>
          <a:prstGeom prst="rect">
            <a:avLst/>
          </a:prstGeom>
          <a:noFill/>
          <a:ln w="0">
            <a:noFill/>
          </a:ln>
        </p:spPr>
      </p:pic>
      <p:sp>
        <p:nvSpPr>
          <p:cNvPr id="364" name="Slide Number Placeholder 16">
            <a:extLst>
              <a:ext uri="{FF2B5EF4-FFF2-40B4-BE49-F238E27FC236}">
                <a16:creationId xmlns:a16="http://schemas.microsoft.com/office/drawing/2014/main" id="{7B837A24-A78A-90AC-93C9-03E17420F53E}"/>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36</a:t>
            </a:r>
            <a:endParaRPr lang="en-US" sz="1500" b="0" u="none" strike="noStrike" dirty="0">
              <a:solidFill>
                <a:srgbClr val="000000"/>
              </a:solidFill>
              <a:effectLst/>
              <a:uFillTx/>
            </a:endParaRPr>
          </a:p>
        </p:txBody>
      </p:sp>
      <p:cxnSp>
        <p:nvCxnSpPr>
          <p:cNvPr id="365" name="Straight Connector 8">
            <a:extLst>
              <a:ext uri="{FF2B5EF4-FFF2-40B4-BE49-F238E27FC236}">
                <a16:creationId xmlns:a16="http://schemas.microsoft.com/office/drawing/2014/main" id="{50FD14C6-C837-E1B4-AE32-50E7220DBC7F}"/>
              </a:ext>
            </a:extLst>
          </p:cNvPr>
          <p:cNvCxnSpPr/>
          <p:nvPr/>
        </p:nvCxnSpPr>
        <p:spPr>
          <a:xfrm>
            <a:off x="90720" y="6312240"/>
            <a:ext cx="2037960" cy="2880"/>
          </a:xfrm>
          <a:prstGeom prst="straightConnector1">
            <a:avLst/>
          </a:prstGeom>
          <a:ln w="95250">
            <a:solidFill>
              <a:srgbClr val="FFC000"/>
            </a:solidFill>
            <a:round/>
          </a:ln>
        </p:spPr>
      </p:cxnSp>
      <p:graphicFrame>
        <p:nvGraphicFramePr>
          <p:cNvPr id="4" name="Table 3">
            <a:extLst>
              <a:ext uri="{FF2B5EF4-FFF2-40B4-BE49-F238E27FC236}">
                <a16:creationId xmlns:a16="http://schemas.microsoft.com/office/drawing/2014/main" id="{7565FD9D-92BE-122B-9EFA-2EB1BB455D80}"/>
              </a:ext>
            </a:extLst>
          </p:cNvPr>
          <p:cNvGraphicFramePr>
            <a:graphicFrameLocks noGrp="1"/>
          </p:cNvGraphicFramePr>
          <p:nvPr>
            <p:extLst>
              <p:ext uri="{D42A27DB-BD31-4B8C-83A1-F6EECF244321}">
                <p14:modId xmlns:p14="http://schemas.microsoft.com/office/powerpoint/2010/main" val="618484532"/>
              </p:ext>
            </p:extLst>
          </p:nvPr>
        </p:nvGraphicFramePr>
        <p:xfrm>
          <a:off x="314960" y="3229546"/>
          <a:ext cx="5648480" cy="2926080"/>
        </p:xfrm>
        <a:graphic>
          <a:graphicData uri="http://schemas.openxmlformats.org/drawingml/2006/table">
            <a:tbl>
              <a:tblPr firstRow="1" bandRow="1">
                <a:tableStyleId>{5C22544A-7EE6-4342-B048-85BDC9FD1C3A}</a:tableStyleId>
              </a:tblPr>
              <a:tblGrid>
                <a:gridCol w="3531767">
                  <a:extLst>
                    <a:ext uri="{9D8B030D-6E8A-4147-A177-3AD203B41FA5}">
                      <a16:colId xmlns:a16="http://schemas.microsoft.com/office/drawing/2014/main" val="1786546057"/>
                    </a:ext>
                  </a:extLst>
                </a:gridCol>
                <a:gridCol w="2116713">
                  <a:extLst>
                    <a:ext uri="{9D8B030D-6E8A-4147-A177-3AD203B41FA5}">
                      <a16:colId xmlns:a16="http://schemas.microsoft.com/office/drawing/2014/main" val="1438664164"/>
                    </a:ext>
                  </a:extLst>
                </a:gridCol>
              </a:tblGrid>
              <a:tr h="370840">
                <a:tc>
                  <a:txBody>
                    <a:bodyPr/>
                    <a:lstStyle/>
                    <a:p>
                      <a:pPr algn="ctr"/>
                      <a:r>
                        <a:rPr lang="en-CA" sz="2600" i="1" dirty="0"/>
                        <a:t>f </a:t>
                      </a:r>
                      <a:r>
                        <a:rPr lang="en-CA" sz="2600" i="0" dirty="0"/>
                        <a:t>Comparison</a:t>
                      </a:r>
                      <a:endParaRPr lang="en-CA" sz="2600" dirty="0"/>
                    </a:p>
                  </a:txBody>
                  <a:tcPr/>
                </a:tc>
                <a:tc>
                  <a:txBody>
                    <a:bodyPr/>
                    <a:lstStyle/>
                    <a:p>
                      <a:pPr algn="ctr"/>
                      <a:r>
                        <a:rPr lang="en-CA" sz="2600" i="1" dirty="0"/>
                        <a:t>p</a:t>
                      </a:r>
                      <a:r>
                        <a:rPr lang="en-CA" sz="2600" i="0" dirty="0"/>
                        <a:t>-Value</a:t>
                      </a:r>
                    </a:p>
                  </a:txBody>
                  <a:tcPr/>
                </a:tc>
                <a:extLst>
                  <a:ext uri="{0D108BD9-81ED-4DB2-BD59-A6C34878D82A}">
                    <a16:rowId xmlns:a16="http://schemas.microsoft.com/office/drawing/2014/main" val="69911752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ax</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330848155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m</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95793377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c</a:t>
                      </a:r>
                      <a:endParaRPr lang="en-US" sz="2600" b="0" u="none" strike="noStrike" dirty="0">
                        <a:solidFill>
                          <a:srgbClr val="000000"/>
                        </a:solidFill>
                        <a:effectLst/>
                        <a:uFillTx/>
                        <a:latin typeface="Arial"/>
                      </a:endParaRPr>
                    </a:p>
                  </a:txBody>
                  <a:tcPr/>
                </a:tc>
                <a:tc>
                  <a:txBody>
                    <a:bodyPr/>
                    <a:lstStyle/>
                    <a:p>
                      <a:pPr algn="ctr"/>
                      <a:r>
                        <a:rPr lang="en-CA" sz="2600" dirty="0"/>
                        <a:t>.0001</a:t>
                      </a:r>
                    </a:p>
                  </a:txBody>
                  <a:tcPr/>
                </a:tc>
                <a:extLst>
                  <a:ext uri="{0D108BD9-81ED-4DB2-BD59-A6C34878D82A}">
                    <a16:rowId xmlns:a16="http://schemas.microsoft.com/office/drawing/2014/main" val="60155534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ax+m</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94222272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EM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MRI</a:t>
                      </a:r>
                      <a:endParaRPr lang="en-US" sz="2600" b="0" u="none" strike="noStrike" dirty="0">
                        <a:solidFill>
                          <a:srgbClr val="000000"/>
                        </a:solidFill>
                        <a:effectLst/>
                        <a:uFillTx/>
                        <a:latin typeface="Arial"/>
                      </a:endParaRPr>
                    </a:p>
                  </a:txBody>
                  <a:tcPr/>
                </a:tc>
                <a:tc>
                  <a:txBody>
                    <a:bodyPr/>
                    <a:lstStyle/>
                    <a:p>
                      <a:pPr algn="ctr"/>
                      <a:r>
                        <a:rPr lang="en-CA" sz="2600" dirty="0"/>
                        <a:t>.0014</a:t>
                      </a:r>
                    </a:p>
                  </a:txBody>
                  <a:tcPr/>
                </a:tc>
                <a:extLst>
                  <a:ext uri="{0D108BD9-81ED-4DB2-BD59-A6C34878D82A}">
                    <a16:rowId xmlns:a16="http://schemas.microsoft.com/office/drawing/2014/main" val="2983286249"/>
                  </a:ext>
                </a:extLst>
              </a:tr>
            </a:tbl>
          </a:graphicData>
        </a:graphic>
      </p:graphicFrame>
      <p:graphicFrame>
        <p:nvGraphicFramePr>
          <p:cNvPr id="3" name="Table 2">
            <a:extLst>
              <a:ext uri="{FF2B5EF4-FFF2-40B4-BE49-F238E27FC236}">
                <a16:creationId xmlns:a16="http://schemas.microsoft.com/office/drawing/2014/main" id="{5E394CE3-81AD-3F2F-2A55-075E74EC1F08}"/>
              </a:ext>
            </a:extLst>
          </p:cNvPr>
          <p:cNvGraphicFramePr>
            <a:graphicFrameLocks noGrp="1"/>
          </p:cNvGraphicFramePr>
          <p:nvPr>
            <p:extLst>
              <p:ext uri="{D42A27DB-BD31-4B8C-83A1-F6EECF244321}">
                <p14:modId xmlns:p14="http://schemas.microsoft.com/office/powerpoint/2010/main" val="3318969989"/>
              </p:ext>
            </p:extLst>
          </p:nvPr>
        </p:nvGraphicFramePr>
        <p:xfrm>
          <a:off x="6258560" y="3229546"/>
          <a:ext cx="5648480" cy="2926080"/>
        </p:xfrm>
        <a:graphic>
          <a:graphicData uri="http://schemas.openxmlformats.org/drawingml/2006/table">
            <a:tbl>
              <a:tblPr firstRow="1" bandRow="1">
                <a:tableStyleId>{5C22544A-7EE6-4342-B048-85BDC9FD1C3A}</a:tableStyleId>
              </a:tblPr>
              <a:tblGrid>
                <a:gridCol w="3536993">
                  <a:extLst>
                    <a:ext uri="{9D8B030D-6E8A-4147-A177-3AD203B41FA5}">
                      <a16:colId xmlns:a16="http://schemas.microsoft.com/office/drawing/2014/main" val="1786546057"/>
                    </a:ext>
                  </a:extLst>
                </a:gridCol>
                <a:gridCol w="2111487">
                  <a:extLst>
                    <a:ext uri="{9D8B030D-6E8A-4147-A177-3AD203B41FA5}">
                      <a16:colId xmlns:a16="http://schemas.microsoft.com/office/drawing/2014/main" val="1438664164"/>
                    </a:ext>
                  </a:extLst>
                </a:gridCol>
              </a:tblGrid>
              <a:tr h="370840">
                <a:tc>
                  <a:txBody>
                    <a:bodyPr/>
                    <a:lstStyle/>
                    <a:p>
                      <a:pPr algn="ctr"/>
                      <a:r>
                        <a:rPr lang="en-CA" sz="2600" i="1" dirty="0"/>
                        <a:t>f </a:t>
                      </a:r>
                      <a:r>
                        <a:rPr lang="en-CA" sz="2600" i="0" dirty="0"/>
                        <a:t>Comparison</a:t>
                      </a:r>
                      <a:endParaRPr lang="en-CA" sz="2600" dirty="0"/>
                    </a:p>
                  </a:txBody>
                  <a:tcPr/>
                </a:tc>
                <a:tc>
                  <a:txBody>
                    <a:bodyPr/>
                    <a:lstStyle/>
                    <a:p>
                      <a:pPr algn="ctr"/>
                      <a:r>
                        <a:rPr lang="en-CA" sz="2600" i="1" dirty="0"/>
                        <a:t>p</a:t>
                      </a:r>
                      <a:r>
                        <a:rPr lang="en-CA" sz="2600" i="0" dirty="0"/>
                        <a:t>-Value</a:t>
                      </a:r>
                    </a:p>
                  </a:txBody>
                  <a:tcPr/>
                </a:tc>
                <a:extLst>
                  <a:ext uri="{0D108BD9-81ED-4DB2-BD59-A6C34878D82A}">
                    <a16:rowId xmlns:a16="http://schemas.microsoft.com/office/drawing/2014/main" val="69911752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ax</a:t>
                      </a:r>
                      <a:endParaRPr lang="en-US" sz="2600" b="0" u="none" strike="noStrike" dirty="0">
                        <a:solidFill>
                          <a:srgbClr val="000000"/>
                        </a:solidFill>
                        <a:effectLst/>
                        <a:uFillTx/>
                        <a:latin typeface="Arial"/>
                      </a:endParaRPr>
                    </a:p>
                  </a:txBody>
                  <a:tcPr/>
                </a:tc>
                <a:tc>
                  <a:txBody>
                    <a:bodyPr/>
                    <a:lstStyle/>
                    <a:p>
                      <a:pPr algn="ctr"/>
                      <a:r>
                        <a:rPr lang="en-CA" sz="2600" dirty="0"/>
                        <a:t>&lt; .0001</a:t>
                      </a:r>
                    </a:p>
                  </a:txBody>
                  <a:tcPr/>
                </a:tc>
                <a:extLst>
                  <a:ext uri="{0D108BD9-81ED-4DB2-BD59-A6C34878D82A}">
                    <a16:rowId xmlns:a16="http://schemas.microsoft.com/office/drawing/2014/main" val="330848155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m</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95793377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c</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60155534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ax+m</a:t>
                      </a:r>
                      <a:endParaRPr lang="en-US" sz="2600" b="0" u="none" strike="noStrike" dirty="0">
                        <a:solidFill>
                          <a:srgbClr val="000000"/>
                        </a:solidFill>
                        <a:effectLst/>
                        <a:uFillTx/>
                        <a:latin typeface="Arial"/>
                      </a:endParaRPr>
                    </a:p>
                  </a:txBody>
                  <a:tcPr/>
                </a:tc>
                <a:tc>
                  <a:txBody>
                    <a:bodyPr/>
                    <a:lstStyle/>
                    <a:p>
                      <a:pPr algn="ctr"/>
                      <a:r>
                        <a:rPr lang="en-CA" sz="2600" dirty="0"/>
                        <a:t>.1677</a:t>
                      </a:r>
                    </a:p>
                  </a:txBody>
                  <a:tcPr/>
                </a:tc>
                <a:extLst>
                  <a:ext uri="{0D108BD9-81ED-4DB2-BD59-A6C34878D82A}">
                    <a16:rowId xmlns:a16="http://schemas.microsoft.com/office/drawing/2014/main" val="94222272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r>
                        <a:rPr lang="en-CA" sz="2600" dirty="0"/>
                        <a:t> vs </a:t>
                      </a:r>
                      <a:r>
                        <a:rPr lang="en-US" sz="2600" b="0" i="1" u="none" strike="noStrike" dirty="0">
                          <a:solidFill>
                            <a:schemeClr val="dk1"/>
                          </a:solidFill>
                          <a:effectLst/>
                          <a:uFillTx/>
                          <a:latin typeface="+mn-lt"/>
                        </a:rPr>
                        <a:t>f</a:t>
                      </a:r>
                      <a:r>
                        <a:rPr lang="en-US" sz="2600" b="0" i="1" u="none" strike="noStrike" baseline="-25000" dirty="0">
                          <a:solidFill>
                            <a:schemeClr val="dk1"/>
                          </a:solidFill>
                          <a:effectLst/>
                          <a:uFillTx/>
                          <a:latin typeface="+mn-lt"/>
                        </a:rPr>
                        <a:t>MRI</a:t>
                      </a:r>
                      <a:endParaRPr lang="en-US" sz="2600" b="0" u="none" strike="noStrike" dirty="0">
                        <a:solidFill>
                          <a:srgbClr val="000000"/>
                        </a:solidFill>
                        <a:effectLst/>
                        <a:uFillTx/>
                        <a:latin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600" dirty="0"/>
                        <a:t>&lt; .0001</a:t>
                      </a:r>
                    </a:p>
                  </a:txBody>
                  <a:tcPr/>
                </a:tc>
                <a:extLst>
                  <a:ext uri="{0D108BD9-81ED-4DB2-BD59-A6C34878D82A}">
                    <a16:rowId xmlns:a16="http://schemas.microsoft.com/office/drawing/2014/main" val="2983286249"/>
                  </a:ext>
                </a:extLst>
              </a:tr>
            </a:tbl>
          </a:graphicData>
        </a:graphic>
      </p:graphicFrame>
      <p:sp>
        <p:nvSpPr>
          <p:cNvPr id="2" name="Content Placeholder 17">
            <a:extLst>
              <a:ext uri="{FF2B5EF4-FFF2-40B4-BE49-F238E27FC236}">
                <a16:creationId xmlns:a16="http://schemas.microsoft.com/office/drawing/2014/main" id="{409DC2E1-0AA8-D769-997E-44BF1D3D54C2}"/>
              </a:ext>
            </a:extLst>
          </p:cNvPr>
          <p:cNvSpPr/>
          <p:nvPr/>
        </p:nvSpPr>
        <p:spPr>
          <a:xfrm>
            <a:off x="91440" y="977520"/>
            <a:ext cx="11449080" cy="22462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rPr>
              <a:t>Parameters: 0.75, 0.75, 1 </a:t>
            </a:r>
          </a:p>
          <a:p>
            <a:pPr marL="457200" indent="-457200">
              <a:lnSpc>
                <a:spcPct val="90000"/>
              </a:lnSpc>
              <a:spcBef>
                <a:spcPts val="1001"/>
              </a:spcBef>
              <a:buClr>
                <a:srgbClr val="C00000"/>
              </a:buClr>
              <a:buFont typeface="Aptos"/>
              <a:buChar char="◦"/>
            </a:pPr>
            <a:r>
              <a:rPr lang="en-US" sz="2800" i="1" dirty="0"/>
              <a:t>p</a:t>
            </a:r>
            <a:r>
              <a:rPr lang="en-US" sz="2800" dirty="0"/>
              <a:t>-value </a:t>
            </a:r>
            <a:r>
              <a:rPr lang="en-US" sz="2800" dirty="0">
                <a:solidFill>
                  <a:srgbClr val="C00000"/>
                </a:solidFill>
              </a:rPr>
              <a:t>&gt; .05/n </a:t>
            </a:r>
            <a:r>
              <a:rPr lang="en-US" sz="2800" dirty="0"/>
              <a:t>=</a:t>
            </a:r>
            <a:r>
              <a:rPr lang="en-US" sz="2800" dirty="0">
                <a:solidFill>
                  <a:srgbClr val="C00000"/>
                </a:solidFill>
              </a:rPr>
              <a:t> no significant </a:t>
            </a:r>
            <a:r>
              <a:rPr lang="en-US" sz="2800" dirty="0"/>
              <a:t>difference</a:t>
            </a:r>
          </a:p>
          <a:p>
            <a:pPr marL="457200" indent="-457200">
              <a:spcBef>
                <a:spcPts val="1001"/>
              </a:spcBef>
              <a:buClr>
                <a:srgbClr val="C00000"/>
              </a:buClr>
              <a:buFont typeface="Aptos"/>
              <a:buChar char="◦"/>
            </a:pPr>
            <a:r>
              <a:rPr lang="en-US" sz="2800" i="1" dirty="0"/>
              <a:t>p</a:t>
            </a:r>
            <a:r>
              <a:rPr lang="en-US" sz="2800" dirty="0"/>
              <a:t>-value</a:t>
            </a:r>
            <a:r>
              <a:rPr lang="en-US" sz="2800" dirty="0">
                <a:solidFill>
                  <a:srgbClr val="C00000"/>
                </a:solidFill>
              </a:rPr>
              <a:t> &lt; .05/n </a:t>
            </a:r>
            <a:r>
              <a:rPr lang="en-US" sz="2800" dirty="0"/>
              <a:t>=</a:t>
            </a:r>
            <a:r>
              <a:rPr lang="en-US" sz="2800" dirty="0">
                <a:solidFill>
                  <a:srgbClr val="C00000"/>
                </a:solidFill>
              </a:rPr>
              <a:t> significant </a:t>
            </a:r>
            <a:r>
              <a:rPr lang="en-US" sz="2800" dirty="0"/>
              <a:t>difference</a:t>
            </a:r>
          </a:p>
          <a:p>
            <a:pPr marL="457200" indent="-457200">
              <a:spcBef>
                <a:spcPts val="1001"/>
              </a:spcBef>
              <a:buClr>
                <a:srgbClr val="C00000"/>
              </a:buClr>
              <a:buFont typeface="Aptos"/>
              <a:buChar char="◦"/>
            </a:pPr>
            <a:r>
              <a:rPr lang="en-US" sz="2800" dirty="0"/>
              <a:t>n</a:t>
            </a:r>
            <a:r>
              <a:rPr lang="en-US" sz="2800" b="0" u="none" strike="noStrike" dirty="0">
                <a:effectLst/>
                <a:uFillTx/>
              </a:rPr>
              <a:t> = 10</a:t>
            </a:r>
          </a:p>
        </p:txBody>
      </p:sp>
      <p:sp>
        <p:nvSpPr>
          <p:cNvPr id="5" name="Rectangle: Rounded Corners 2">
            <a:extLst>
              <a:ext uri="{FF2B5EF4-FFF2-40B4-BE49-F238E27FC236}">
                <a16:creationId xmlns:a16="http://schemas.microsoft.com/office/drawing/2014/main" id="{A93621FE-7684-5E1C-E365-F2C494B1F822}"/>
              </a:ext>
            </a:extLst>
          </p:cNvPr>
          <p:cNvSpPr/>
          <p:nvPr/>
        </p:nvSpPr>
        <p:spPr>
          <a:xfrm>
            <a:off x="6258560" y="5174400"/>
            <a:ext cx="5648480" cy="505080"/>
          </a:xfrm>
          <a:prstGeom prst="roundRect">
            <a:avLst>
              <a:gd name="adj" fmla="val 16667"/>
            </a:avLst>
          </a:prstGeom>
          <a:noFill/>
          <a:ln w="57150">
            <a:solidFill>
              <a:srgbClr val="C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Tree>
    <p:extLst>
      <p:ext uri="{BB962C8B-B14F-4D97-AF65-F5344CB8AC3E}">
        <p14:creationId xmlns:p14="http://schemas.microsoft.com/office/powerpoint/2010/main" val="3019135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additive="repl">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452" name="TextBox 5"/>
          <p:cNvSpPr/>
          <p:nvPr/>
        </p:nvSpPr>
        <p:spPr>
          <a:xfrm>
            <a:off x="2496600" y="3848240"/>
            <a:ext cx="7592280" cy="2245315"/>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n-US" sz="2800" i="1" dirty="0">
                <a:solidFill>
                  <a:schemeClr val="dk1"/>
                </a:solidFill>
              </a:rPr>
              <a:t>f = </a:t>
            </a:r>
            <a:r>
              <a:rPr lang="en-US" sz="2800" dirty="0">
                <a:solidFill>
                  <a:schemeClr val="dk1"/>
                </a:solidFill>
              </a:rPr>
              <a:t>packing fraction</a:t>
            </a:r>
            <a:endParaRPr lang="en-US" sz="2800" b="0" i="1" u="none" strike="noStrike" dirty="0">
              <a:solidFill>
                <a:schemeClr val="dk1"/>
              </a:solidFill>
              <a:effectLst/>
              <a:uFillTx/>
            </a:endParaRPr>
          </a:p>
          <a:p>
            <a:pPr algn="ctr" defTabSz="914400">
              <a:lnSpc>
                <a:spcPct val="100000"/>
              </a:lnSpc>
            </a:pPr>
            <a:r>
              <a:rPr lang="en-US" sz="2800" b="0" i="1" u="none" strike="noStrike" dirty="0">
                <a:solidFill>
                  <a:schemeClr val="dk1"/>
                </a:solidFill>
                <a:effectLst/>
                <a:uFillTx/>
              </a:rPr>
              <a:t>f</a:t>
            </a:r>
            <a:r>
              <a:rPr lang="en-US" sz="2800" b="0" i="1" u="none" strike="noStrike" baseline="-25000" dirty="0">
                <a:solidFill>
                  <a:schemeClr val="dk1"/>
                </a:solidFill>
                <a:effectLst/>
                <a:uFillTx/>
              </a:rPr>
              <a:t>ax </a:t>
            </a:r>
            <a:r>
              <a:rPr lang="en-US" sz="2800" b="0" u="none" strike="noStrike" dirty="0">
                <a:solidFill>
                  <a:schemeClr val="dk1"/>
                </a:solidFill>
                <a:effectLst/>
                <a:uFillTx/>
              </a:rPr>
              <a:t>= intra-axonal packing fraction</a:t>
            </a:r>
            <a:endParaRPr lang="en-US" sz="2800" b="0" u="none" strike="noStrike" dirty="0">
              <a:solidFill>
                <a:srgbClr val="000000"/>
              </a:solidFill>
              <a:effectLst/>
              <a:uFillTx/>
            </a:endParaRPr>
          </a:p>
          <a:p>
            <a:pPr algn="ctr" defTabSz="914400">
              <a:lnSpc>
                <a:spcPct val="100000"/>
              </a:lnSpc>
            </a:pPr>
            <a:r>
              <a:rPr lang="en-US" sz="2800" b="0" i="1" u="none" strike="noStrike" dirty="0" err="1">
                <a:solidFill>
                  <a:schemeClr val="dk1"/>
                </a:solidFill>
                <a:effectLst/>
                <a:uFillTx/>
              </a:rPr>
              <a:t>f</a:t>
            </a:r>
            <a:r>
              <a:rPr lang="en-US" sz="2800" b="0" i="1" u="none" strike="noStrike" baseline="-25000" dirty="0" err="1">
                <a:solidFill>
                  <a:schemeClr val="dk1"/>
                </a:solidFill>
                <a:effectLst/>
                <a:uFillTx/>
              </a:rPr>
              <a:t>m</a:t>
            </a:r>
            <a:r>
              <a:rPr lang="en-US" sz="2800" b="0" i="1" u="none" strike="noStrike" baseline="-25000" dirty="0">
                <a:solidFill>
                  <a:schemeClr val="dk1"/>
                </a:solidFill>
                <a:effectLst/>
                <a:uFillTx/>
              </a:rPr>
              <a:t> </a:t>
            </a:r>
            <a:r>
              <a:rPr lang="en-US" sz="2800" b="0" u="none" strike="noStrike" dirty="0">
                <a:solidFill>
                  <a:schemeClr val="dk1"/>
                </a:solidFill>
                <a:effectLst/>
                <a:uFillTx/>
              </a:rPr>
              <a:t>= myelin packing fraction</a:t>
            </a:r>
          </a:p>
          <a:p>
            <a:pPr algn="ctr"/>
            <a:r>
              <a:rPr lang="en-US" sz="2800" i="1" dirty="0">
                <a:solidFill>
                  <a:schemeClr val="dk1"/>
                </a:solidFill>
              </a:rPr>
              <a:t>f</a:t>
            </a:r>
            <a:r>
              <a:rPr lang="en-US" sz="2800" i="1" baseline="-25000" dirty="0">
                <a:solidFill>
                  <a:schemeClr val="dk1"/>
                </a:solidFill>
              </a:rPr>
              <a:t>ax + m </a:t>
            </a:r>
            <a:r>
              <a:rPr lang="en-US" sz="2800" dirty="0">
                <a:solidFill>
                  <a:schemeClr val="dk1"/>
                </a:solidFill>
              </a:rPr>
              <a:t>= intra-axonal and myelin packing fraction</a:t>
            </a:r>
            <a:endParaRPr lang="en-US" sz="2800" b="0" u="none" strike="noStrike" dirty="0">
              <a:solidFill>
                <a:srgbClr val="000000"/>
              </a:solidFill>
              <a:effectLst/>
              <a:uFillTx/>
            </a:endParaRPr>
          </a:p>
          <a:p>
            <a:pPr algn="ctr" defTabSz="914400">
              <a:lnSpc>
                <a:spcPct val="100000"/>
              </a:lnSpc>
            </a:pPr>
            <a:r>
              <a:rPr lang="en-US" sz="2800" b="0" i="1" u="none" strike="noStrike" dirty="0">
                <a:solidFill>
                  <a:schemeClr val="dk1"/>
                </a:solidFill>
                <a:effectLst/>
                <a:uFillTx/>
              </a:rPr>
              <a:t>f</a:t>
            </a:r>
            <a:r>
              <a:rPr lang="en-US" sz="2800" b="0" i="1" u="none" strike="noStrike" baseline="-25000" dirty="0">
                <a:solidFill>
                  <a:schemeClr val="dk1"/>
                </a:solidFill>
                <a:effectLst/>
                <a:uFillTx/>
              </a:rPr>
              <a:t>c</a:t>
            </a:r>
            <a:r>
              <a:rPr lang="en-US" sz="2800" b="0" u="none" strike="noStrike" dirty="0">
                <a:solidFill>
                  <a:schemeClr val="dk1"/>
                </a:solidFill>
                <a:effectLst/>
                <a:uFillTx/>
              </a:rPr>
              <a:t>= intracellular packing fraction of other cells</a:t>
            </a:r>
          </a:p>
        </p:txBody>
      </p:sp>
      <p:sp>
        <p:nvSpPr>
          <p:cNvPr id="453" name="Title 1"/>
          <p:cNvSpPr/>
          <p:nvPr/>
        </p:nvSpPr>
        <p:spPr>
          <a:xfrm>
            <a:off x="91080" y="127800"/>
            <a:ext cx="10512720" cy="933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defTabSz="914400">
              <a:lnSpc>
                <a:spcPct val="90000"/>
              </a:lnSpc>
            </a:pPr>
            <a:r>
              <a:rPr lang="en-CA" sz="4400" b="0" u="none" strike="noStrike" dirty="0">
                <a:solidFill>
                  <a:srgbClr val="C00000"/>
                </a:solidFill>
                <a:effectLst/>
                <a:uFillTx/>
              </a:rPr>
              <a:t>Daniel’s </a:t>
            </a:r>
            <a:r>
              <a:rPr lang="en-CA" sz="4400" b="0" i="1" u="none" strike="noStrike" dirty="0">
                <a:solidFill>
                  <a:srgbClr val="C00000"/>
                </a:solidFill>
                <a:effectLst/>
                <a:uFillTx/>
              </a:rPr>
              <a:t>f</a:t>
            </a:r>
            <a:r>
              <a:rPr lang="en-CA" sz="4400" b="0" u="none" strike="noStrike" dirty="0">
                <a:solidFill>
                  <a:srgbClr val="C00000"/>
                </a:solidFill>
                <a:effectLst/>
                <a:uFillTx/>
              </a:rPr>
              <a:t> Results</a:t>
            </a:r>
            <a:endParaRPr lang="en-US" sz="4400" b="0" u="none" strike="noStrike" dirty="0">
              <a:solidFill>
                <a:srgbClr val="000000"/>
              </a:solidFill>
              <a:effectLst/>
              <a:uFillTx/>
            </a:endParaRPr>
          </a:p>
        </p:txBody>
      </p:sp>
      <p:pic>
        <p:nvPicPr>
          <p:cNvPr id="454" name="Picture 6" descr="Logos | Branding | The University of Winnipeg"/>
          <p:cNvPicPr/>
          <p:nvPr/>
        </p:nvPicPr>
        <p:blipFill>
          <a:blip r:embed="rId3"/>
          <a:stretch/>
        </p:blipFill>
        <p:spPr>
          <a:xfrm>
            <a:off x="91080" y="6452640"/>
            <a:ext cx="978120" cy="313920"/>
          </a:xfrm>
          <a:prstGeom prst="rect">
            <a:avLst/>
          </a:prstGeom>
          <a:noFill/>
          <a:ln w="0">
            <a:noFill/>
          </a:ln>
        </p:spPr>
      </p:pic>
      <p:sp>
        <p:nvSpPr>
          <p:cNvPr id="455" name="Slide Number Placeholder 15"/>
          <p:cNvSpPr/>
          <p:nvPr/>
        </p:nvSpPr>
        <p:spPr>
          <a:xfrm>
            <a:off x="11755080" y="6482160"/>
            <a:ext cx="39456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endParaRPr lang="en-CA" sz="1500" b="1" u="none" strike="noStrike">
              <a:solidFill>
                <a:srgbClr val="C00000"/>
              </a:solidFill>
              <a:effectLst/>
              <a:uFillTx/>
            </a:endParaRPr>
          </a:p>
        </p:txBody>
      </p:sp>
      <p:cxnSp>
        <p:nvCxnSpPr>
          <p:cNvPr id="456" name="Straight Connector 56"/>
          <p:cNvCxnSpPr/>
          <p:nvPr/>
        </p:nvCxnSpPr>
        <p:spPr>
          <a:xfrm>
            <a:off x="90720" y="6312240"/>
            <a:ext cx="2037960" cy="2880"/>
          </a:xfrm>
          <a:prstGeom prst="straightConnector1">
            <a:avLst/>
          </a:prstGeom>
          <a:ln w="95250">
            <a:solidFill>
              <a:srgbClr val="FFC000"/>
            </a:solidFill>
            <a:round/>
          </a:ln>
        </p:spPr>
      </p:cxnSp>
      <p:sp>
        <p:nvSpPr>
          <p:cNvPr id="459" name="Slide Number Placeholder 7"/>
          <p:cNvSpPr/>
          <p:nvPr/>
        </p:nvSpPr>
        <p:spPr>
          <a:xfrm>
            <a:off x="11658600" y="6469200"/>
            <a:ext cx="49752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37</a:t>
            </a:r>
            <a:endParaRPr lang="en-US" sz="1500" b="0" u="none" strike="noStrike" dirty="0">
              <a:solidFill>
                <a:srgbClr val="000000"/>
              </a:solidFill>
              <a:effectLst/>
              <a:uFillTx/>
            </a:endParaRPr>
          </a:p>
        </p:txBody>
      </p:sp>
      <p:graphicFrame>
        <p:nvGraphicFramePr>
          <p:cNvPr id="3" name="Table 2">
            <a:extLst>
              <a:ext uri="{FF2B5EF4-FFF2-40B4-BE49-F238E27FC236}">
                <a16:creationId xmlns:a16="http://schemas.microsoft.com/office/drawing/2014/main" id="{3F47FC68-15B2-798C-12F3-6C86734AB6EC}"/>
              </a:ext>
            </a:extLst>
          </p:cNvPr>
          <p:cNvGraphicFramePr>
            <a:graphicFrameLocks noGrp="1"/>
          </p:cNvGraphicFramePr>
          <p:nvPr>
            <p:extLst>
              <p:ext uri="{D42A27DB-BD31-4B8C-83A1-F6EECF244321}">
                <p14:modId xmlns:p14="http://schemas.microsoft.com/office/powerpoint/2010/main" val="1032695305"/>
              </p:ext>
            </p:extLst>
          </p:nvPr>
        </p:nvGraphicFramePr>
        <p:xfrm>
          <a:off x="66538" y="2213186"/>
          <a:ext cx="12058920" cy="1371600"/>
        </p:xfrm>
        <a:graphic>
          <a:graphicData uri="http://schemas.openxmlformats.org/drawingml/2006/table">
            <a:tbl>
              <a:tblPr firstRow="1" bandRow="1">
                <a:tableStyleId>{5C22544A-7EE6-4342-B048-85BDC9FD1C3A}</a:tableStyleId>
              </a:tblPr>
              <a:tblGrid>
                <a:gridCol w="2009820">
                  <a:extLst>
                    <a:ext uri="{9D8B030D-6E8A-4147-A177-3AD203B41FA5}">
                      <a16:colId xmlns:a16="http://schemas.microsoft.com/office/drawing/2014/main" val="2491159611"/>
                    </a:ext>
                  </a:extLst>
                </a:gridCol>
                <a:gridCol w="2009820">
                  <a:extLst>
                    <a:ext uri="{9D8B030D-6E8A-4147-A177-3AD203B41FA5}">
                      <a16:colId xmlns:a16="http://schemas.microsoft.com/office/drawing/2014/main" val="605040171"/>
                    </a:ext>
                  </a:extLst>
                </a:gridCol>
                <a:gridCol w="2009820">
                  <a:extLst>
                    <a:ext uri="{9D8B030D-6E8A-4147-A177-3AD203B41FA5}">
                      <a16:colId xmlns:a16="http://schemas.microsoft.com/office/drawing/2014/main" val="353973521"/>
                    </a:ext>
                  </a:extLst>
                </a:gridCol>
                <a:gridCol w="2009820">
                  <a:extLst>
                    <a:ext uri="{9D8B030D-6E8A-4147-A177-3AD203B41FA5}">
                      <a16:colId xmlns:a16="http://schemas.microsoft.com/office/drawing/2014/main" val="4026726776"/>
                    </a:ext>
                  </a:extLst>
                </a:gridCol>
                <a:gridCol w="2009820">
                  <a:extLst>
                    <a:ext uri="{9D8B030D-6E8A-4147-A177-3AD203B41FA5}">
                      <a16:colId xmlns:a16="http://schemas.microsoft.com/office/drawing/2014/main" val="3382875615"/>
                    </a:ext>
                  </a:extLst>
                </a:gridCol>
                <a:gridCol w="2009820">
                  <a:extLst>
                    <a:ext uri="{9D8B030D-6E8A-4147-A177-3AD203B41FA5}">
                      <a16:colId xmlns:a16="http://schemas.microsoft.com/office/drawing/2014/main" val="4067765625"/>
                    </a:ext>
                  </a:extLst>
                </a:gridCol>
              </a:tblGrid>
              <a:tr h="370840">
                <a:tc>
                  <a:txBody>
                    <a:bodyPr/>
                    <a:lstStyle/>
                    <a:p>
                      <a:pPr algn="ctr"/>
                      <a:r>
                        <a:rPr lang="en-CA" sz="2400" dirty="0"/>
                        <a:t>Model</a:t>
                      </a:r>
                    </a:p>
                  </a:txBody>
                  <a:tcPr/>
                </a:tc>
                <a:tc>
                  <a:txBody>
                    <a:bodyPr/>
                    <a:lstStyle/>
                    <a:p>
                      <a:pPr algn="ctr"/>
                      <a:r>
                        <a:rPr lang="en-CA" sz="2400" i="1" dirty="0"/>
                        <a:t>f</a:t>
                      </a:r>
                    </a:p>
                  </a:txBody>
                  <a:tcPr/>
                </a:tc>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ax</a:t>
                      </a:r>
                      <a:endParaRPr lang="en-CA" sz="2400" b="1" dirty="0">
                        <a:solidFill>
                          <a:schemeClr val="bg1"/>
                        </a:solidFill>
                      </a:endParaRPr>
                    </a:p>
                  </a:txBody>
                  <a:tcPr/>
                </a:tc>
                <a:tc>
                  <a:txBody>
                    <a:bodyPr/>
                    <a:lstStyle/>
                    <a:p>
                      <a:pPr algn="ctr"/>
                      <a:r>
                        <a:rPr lang="en-US" sz="2400" b="1" i="1" u="none" strike="noStrike" dirty="0" err="1">
                          <a:solidFill>
                            <a:schemeClr val="bg1"/>
                          </a:solidFill>
                          <a:effectLst/>
                          <a:uFillTx/>
                          <a:latin typeface="+mn-lt"/>
                        </a:rPr>
                        <a:t>f</a:t>
                      </a:r>
                      <a:r>
                        <a:rPr lang="en-US" sz="2400" b="1" i="1" u="none" strike="noStrike" baseline="-25000" dirty="0" err="1">
                          <a:solidFill>
                            <a:schemeClr val="bg1"/>
                          </a:solidFill>
                          <a:effectLst/>
                          <a:uFillTx/>
                          <a:latin typeface="+mn-lt"/>
                        </a:rPr>
                        <a:t>m</a:t>
                      </a:r>
                      <a:endParaRPr lang="en-CA" sz="2400" b="1" dirty="0">
                        <a:solidFill>
                          <a:schemeClr val="bg1"/>
                        </a:solidFill>
                      </a:endParaRPr>
                    </a:p>
                  </a:txBody>
                  <a:tcPr/>
                </a:tc>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ax + m</a:t>
                      </a:r>
                      <a:endParaRPr lang="en-CA" sz="2400" b="1" dirty="0">
                        <a:solidFill>
                          <a:schemeClr val="bg1"/>
                        </a:solidFill>
                      </a:endParaRPr>
                    </a:p>
                  </a:txBody>
                  <a:tcPr/>
                </a:tc>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c</a:t>
                      </a:r>
                      <a:endParaRPr lang="en-CA" sz="2400" b="1" dirty="0">
                        <a:solidFill>
                          <a:schemeClr val="bg1"/>
                        </a:solidFill>
                      </a:endParaRPr>
                    </a:p>
                  </a:txBody>
                  <a:tcPr/>
                </a:tc>
                <a:extLst>
                  <a:ext uri="{0D108BD9-81ED-4DB2-BD59-A6C34878D82A}">
                    <a16:rowId xmlns:a16="http://schemas.microsoft.com/office/drawing/2014/main" val="750138367"/>
                  </a:ext>
                </a:extLst>
              </a:tr>
              <a:tr h="370840">
                <a:tc>
                  <a:txBody>
                    <a:bodyPr/>
                    <a:lstStyle/>
                    <a:p>
                      <a:pPr algn="ctr"/>
                      <a:r>
                        <a:rPr lang="en-CA" sz="2400" dirty="0"/>
                        <a:t>Manual</a:t>
                      </a:r>
                    </a:p>
                  </a:txBody>
                  <a:tcPr/>
                </a:tc>
                <a:tc>
                  <a:txBody>
                    <a:bodyPr/>
                    <a:lstStyle/>
                    <a:p>
                      <a:pPr algn="ctr"/>
                      <a:r>
                        <a:rPr lang="en-CA" sz="2400" dirty="0"/>
                        <a:t>-</a:t>
                      </a:r>
                    </a:p>
                  </a:txBody>
                  <a:tcPr/>
                </a:tc>
                <a:tc>
                  <a:txBody>
                    <a:bodyPr/>
                    <a:lstStyle/>
                    <a:p>
                      <a:pPr algn="ctr"/>
                      <a:r>
                        <a:rPr lang="en-CA" sz="2400" dirty="0"/>
                        <a:t>0.51 ± 0.04</a:t>
                      </a:r>
                    </a:p>
                  </a:txBody>
                  <a:tcPr/>
                </a:tc>
                <a:tc>
                  <a:txBody>
                    <a:bodyPr/>
                    <a:lstStyle/>
                    <a:p>
                      <a:pPr algn="ctr"/>
                      <a:r>
                        <a:rPr lang="en-CA" sz="2400" dirty="0"/>
                        <a:t>0.32 ± 0.03</a:t>
                      </a:r>
                    </a:p>
                  </a:txBody>
                  <a:tcPr/>
                </a:tc>
                <a:tc>
                  <a:txBody>
                    <a:bodyPr/>
                    <a:lstStyle/>
                    <a:p>
                      <a:pPr algn="ctr"/>
                      <a:r>
                        <a:rPr lang="en-CA" sz="2400" dirty="0"/>
                        <a:t>0.82 ± 0.05</a:t>
                      </a:r>
                    </a:p>
                  </a:txBody>
                  <a:tcPr/>
                </a:tc>
                <a:tc>
                  <a:txBody>
                    <a:bodyPr/>
                    <a:lstStyle/>
                    <a:p>
                      <a:pPr algn="ctr"/>
                      <a:r>
                        <a:rPr lang="en-CA" sz="2400" dirty="0"/>
                        <a:t>0.08 ± 0.03</a:t>
                      </a:r>
                    </a:p>
                  </a:txBody>
                  <a:tcPr/>
                </a:tc>
                <a:extLst>
                  <a:ext uri="{0D108BD9-81ED-4DB2-BD59-A6C34878D82A}">
                    <a16:rowId xmlns:a16="http://schemas.microsoft.com/office/drawing/2014/main" val="1384234388"/>
                  </a:ext>
                </a:extLst>
              </a:tr>
              <a:tr h="370840">
                <a:tc>
                  <a:txBody>
                    <a:bodyPr/>
                    <a:lstStyle/>
                    <a:p>
                      <a:pPr algn="ctr"/>
                      <a:r>
                        <a:rPr lang="en-CA" sz="2400" dirty="0"/>
                        <a:t>MRI</a:t>
                      </a:r>
                    </a:p>
                  </a:txBody>
                  <a:tcPr/>
                </a:tc>
                <a:tc>
                  <a:txBody>
                    <a:bodyPr/>
                    <a:lstStyle/>
                    <a:p>
                      <a:pPr algn="ctr"/>
                      <a:r>
                        <a:rPr lang="en-CA" sz="2400" dirty="0"/>
                        <a:t>0.3 ± 0.2</a:t>
                      </a:r>
                    </a:p>
                  </a:txBody>
                  <a:tcPr/>
                </a:tc>
                <a:tc>
                  <a:txBody>
                    <a:bodyPr/>
                    <a:lstStyle/>
                    <a:p>
                      <a:pPr algn="ctr"/>
                      <a:r>
                        <a:rPr lang="en-CA" sz="2400" dirty="0"/>
                        <a:t>-</a:t>
                      </a:r>
                    </a:p>
                  </a:txBody>
                  <a:tcPr/>
                </a:tc>
                <a:tc>
                  <a:txBody>
                    <a:bodyPr/>
                    <a:lstStyle/>
                    <a:p>
                      <a:pPr algn="ctr"/>
                      <a:r>
                        <a:rPr lang="en-CA" sz="2400" dirty="0"/>
                        <a:t>-</a:t>
                      </a:r>
                    </a:p>
                  </a:txBody>
                  <a:tcPr/>
                </a:tc>
                <a:tc>
                  <a:txBody>
                    <a:bodyPr/>
                    <a:lstStyle/>
                    <a:p>
                      <a:pPr algn="ctr"/>
                      <a:r>
                        <a:rPr lang="en-CA" sz="2400" dirty="0"/>
                        <a:t>-</a:t>
                      </a:r>
                    </a:p>
                  </a:txBody>
                  <a:tcPr/>
                </a:tc>
                <a:tc>
                  <a:txBody>
                    <a:bodyPr/>
                    <a:lstStyle/>
                    <a:p>
                      <a:pPr algn="ctr"/>
                      <a:r>
                        <a:rPr lang="en-CA" sz="2400" dirty="0"/>
                        <a:t>-</a:t>
                      </a:r>
                    </a:p>
                  </a:txBody>
                  <a:tcPr/>
                </a:tc>
                <a:extLst>
                  <a:ext uri="{0D108BD9-81ED-4DB2-BD59-A6C34878D82A}">
                    <a16:rowId xmlns:a16="http://schemas.microsoft.com/office/drawing/2014/main" val="453699382"/>
                  </a:ext>
                </a:extLst>
              </a:tr>
            </a:tbl>
          </a:graphicData>
        </a:graphic>
      </p:graphicFrame>
      <p:sp>
        <p:nvSpPr>
          <p:cNvPr id="4" name="Content Placeholder 6">
            <a:extLst>
              <a:ext uri="{FF2B5EF4-FFF2-40B4-BE49-F238E27FC236}">
                <a16:creationId xmlns:a16="http://schemas.microsoft.com/office/drawing/2014/main" id="{54672E09-B986-606B-8BB6-02431CDEE7BB}"/>
              </a:ext>
            </a:extLst>
          </p:cNvPr>
          <p:cNvSpPr/>
          <p:nvPr/>
        </p:nvSpPr>
        <p:spPr>
          <a:xfrm>
            <a:off x="91440" y="977520"/>
            <a:ext cx="11449080" cy="1755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dirty="0"/>
              <a:t>Calculated using a module in 3D Slicer after segmenting</a:t>
            </a:r>
          </a:p>
          <a:p>
            <a:pPr marL="457200" indent="-457200" defTabSz="914400">
              <a:lnSpc>
                <a:spcPct val="90000"/>
              </a:lnSpc>
              <a:spcBef>
                <a:spcPts val="1001"/>
              </a:spcBef>
              <a:buClr>
                <a:srgbClr val="C00000"/>
              </a:buClr>
              <a:buFont typeface="Aptos"/>
              <a:buChar char="◦"/>
            </a:pPr>
            <a:r>
              <a:rPr lang="en-US" sz="2800" dirty="0"/>
              <a:t>No differences from using binary map to compare</a:t>
            </a:r>
          </a:p>
        </p:txBody>
      </p:sp>
      <p:pic>
        <p:nvPicPr>
          <p:cNvPr id="5" name="Picture 4">
            <a:extLst>
              <a:ext uri="{FF2B5EF4-FFF2-40B4-BE49-F238E27FC236}">
                <a16:creationId xmlns:a16="http://schemas.microsoft.com/office/drawing/2014/main" id="{52553D2D-C4B6-AF29-0E29-FA8791A8EE47}"/>
              </a:ext>
            </a:extLst>
          </p:cNvPr>
          <p:cNvPicPr>
            <a:picLocks noChangeAspect="1"/>
          </p:cNvPicPr>
          <p:nvPr/>
        </p:nvPicPr>
        <p:blipFill>
          <a:blip r:embed="rId4"/>
          <a:stretch>
            <a:fillRect/>
          </a:stretch>
        </p:blipFill>
        <p:spPr>
          <a:xfrm>
            <a:off x="1131200" y="6438946"/>
            <a:ext cx="978120" cy="342054"/>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pic>
        <p:nvPicPr>
          <p:cNvPr id="460" name="Picture 7"/>
          <p:cNvPicPr/>
          <p:nvPr/>
        </p:nvPicPr>
        <p:blipFill>
          <a:blip r:embed="rId3"/>
          <a:srcRect l="1007"/>
          <a:stretch/>
        </p:blipFill>
        <p:spPr>
          <a:xfrm>
            <a:off x="466920" y="1383840"/>
            <a:ext cx="5405760" cy="4506840"/>
          </a:xfrm>
          <a:prstGeom prst="rect">
            <a:avLst/>
          </a:prstGeom>
          <a:noFill/>
          <a:ln w="0">
            <a:noFill/>
          </a:ln>
        </p:spPr>
      </p:pic>
      <p:sp>
        <p:nvSpPr>
          <p:cNvPr id="462" name="TextBox 15"/>
          <p:cNvSpPr/>
          <p:nvPr/>
        </p:nvSpPr>
        <p:spPr>
          <a:xfrm>
            <a:off x="1592640" y="6304280"/>
            <a:ext cx="10160640" cy="552544"/>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CA" sz="1000" b="0" u="none" strike="noStrike" dirty="0">
                <a:solidFill>
                  <a:schemeClr val="dk1"/>
                </a:solidFill>
                <a:effectLst/>
                <a:uFillTx/>
              </a:rPr>
              <a:t>				Courtesy of Daniel Girard</a:t>
            </a:r>
            <a:endParaRPr lang="en-US" sz="1000" b="0" u="none" strike="noStrike" dirty="0">
              <a:solidFill>
                <a:srgbClr val="000000"/>
              </a:solidFill>
              <a:effectLst/>
              <a:uFillTx/>
            </a:endParaRPr>
          </a:p>
          <a:p>
            <a:pPr defTabSz="914400">
              <a:lnSpc>
                <a:spcPct val="100000"/>
              </a:lnSpc>
            </a:pPr>
            <a:r>
              <a:rPr lang="en-CA" sz="1000" b="0" u="none" strike="noStrike" dirty="0">
                <a:solidFill>
                  <a:schemeClr val="dk1"/>
                </a:solidFill>
                <a:effectLst/>
                <a:uFillTx/>
              </a:rPr>
              <a:t>* E. Friesen, R. Gosal, S. Herrera, M. Mercredi, R. Buist, K. Matsuda, M. Martin, “Comparisons of MR and EM inferred tissue microstructure properties using a human autopsy corpus callosum sample”, </a:t>
            </a:r>
            <a:r>
              <a:rPr lang="en-CA" sz="1000" b="0" i="1" u="none" strike="noStrike" dirty="0">
                <a:solidFill>
                  <a:schemeClr val="dk1"/>
                </a:solidFill>
                <a:effectLst/>
                <a:uFillTx/>
              </a:rPr>
              <a:t>Magnetic Resonance Imaging</a:t>
            </a:r>
            <a:r>
              <a:rPr lang="en-CA" sz="1000" b="0" u="none" strike="noStrike" dirty="0">
                <a:solidFill>
                  <a:schemeClr val="dk1"/>
                </a:solidFill>
                <a:effectLst/>
                <a:uFillTx/>
              </a:rPr>
              <a:t>, Jan. 2024. [Online]. Available: \</a:t>
            </a:r>
            <a:r>
              <a:rPr lang="en-CA" sz="1000" b="0" u="none" strike="noStrike" dirty="0" err="1">
                <a:solidFill>
                  <a:schemeClr val="dk1"/>
                </a:solidFill>
                <a:effectLst/>
                <a:uFillTx/>
              </a:rPr>
              <a:t>url</a:t>
            </a:r>
            <a:r>
              <a:rPr lang="en-CA" sz="1000" b="0" u="none" strike="noStrike" dirty="0">
                <a:solidFill>
                  <a:schemeClr val="dk1"/>
                </a:solidFill>
                <a:effectLst/>
                <a:uFillTx/>
              </a:rPr>
              <a:t>{https://www.sciencedirect.com/science/article/pii/S0730725X24002364}. </a:t>
            </a:r>
            <a:endParaRPr lang="en-US" sz="1000" b="0" u="none" strike="noStrike" dirty="0">
              <a:solidFill>
                <a:srgbClr val="000000"/>
              </a:solidFill>
              <a:effectLst/>
              <a:uFillTx/>
            </a:endParaRPr>
          </a:p>
        </p:txBody>
      </p:sp>
      <p:sp>
        <p:nvSpPr>
          <p:cNvPr id="465" name="TextBox 2"/>
          <p:cNvSpPr/>
          <p:nvPr/>
        </p:nvSpPr>
        <p:spPr>
          <a:xfrm>
            <a:off x="5722920" y="1218240"/>
            <a:ext cx="361440" cy="243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a:solidFill>
                  <a:schemeClr val="dk1"/>
                </a:solidFill>
                <a:effectLst/>
                <a:uFillTx/>
              </a:rPr>
              <a:t>*</a:t>
            </a:r>
            <a:endParaRPr lang="en-US" sz="1000" b="0" u="none" strike="noStrike">
              <a:solidFill>
                <a:srgbClr val="000000"/>
              </a:solidFill>
              <a:effectLst/>
              <a:uFillTx/>
            </a:endParaRPr>
          </a:p>
        </p:txBody>
      </p:sp>
      <p:sp>
        <p:nvSpPr>
          <p:cNvPr id="466" name="TextBox 4"/>
          <p:cNvSpPr/>
          <p:nvPr/>
        </p:nvSpPr>
        <p:spPr>
          <a:xfrm>
            <a:off x="11723400" y="2904546"/>
            <a:ext cx="361440" cy="243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dirty="0">
                <a:solidFill>
                  <a:schemeClr val="dk1"/>
                </a:solidFill>
                <a:effectLst/>
                <a:uFillTx/>
              </a:rPr>
              <a:t>*</a:t>
            </a:r>
            <a:endParaRPr lang="en-US" sz="1000" b="0" u="none" strike="noStrike" dirty="0">
              <a:solidFill>
                <a:srgbClr val="000000"/>
              </a:solidFill>
              <a:effectLst/>
              <a:uFillTx/>
            </a:endParaRPr>
          </a:p>
        </p:txBody>
      </p:sp>
      <p:sp>
        <p:nvSpPr>
          <p:cNvPr id="467"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Human </a:t>
            </a:r>
            <a:r>
              <a:rPr lang="en-CA" sz="4400" b="0" i="1" u="none" strike="noStrike" dirty="0">
                <a:solidFill>
                  <a:srgbClr val="C00000"/>
                </a:solidFill>
                <a:effectLst/>
                <a:uFillTx/>
                <a:latin typeface="+mn-lt"/>
              </a:rPr>
              <a:t>f </a:t>
            </a:r>
            <a:endParaRPr lang="en-US" sz="4400" b="0" u="none" strike="noStrike" dirty="0">
              <a:solidFill>
                <a:srgbClr val="000000"/>
              </a:solidFill>
              <a:effectLst/>
              <a:uFillTx/>
              <a:latin typeface="+mn-lt"/>
            </a:endParaRPr>
          </a:p>
        </p:txBody>
      </p:sp>
      <p:pic>
        <p:nvPicPr>
          <p:cNvPr id="468" name="Picture 6" descr="Logos | Branding | The University of Winnipeg"/>
          <p:cNvPicPr/>
          <p:nvPr/>
        </p:nvPicPr>
        <p:blipFill>
          <a:blip r:embed="rId4"/>
          <a:stretch/>
        </p:blipFill>
        <p:spPr>
          <a:xfrm>
            <a:off x="91080" y="6452640"/>
            <a:ext cx="978120" cy="313920"/>
          </a:xfrm>
          <a:prstGeom prst="rect">
            <a:avLst/>
          </a:prstGeom>
          <a:noFill/>
          <a:ln w="0">
            <a:noFill/>
          </a:ln>
        </p:spPr>
      </p:pic>
      <p:cxnSp>
        <p:nvCxnSpPr>
          <p:cNvPr id="469" name="Straight Connector 5"/>
          <p:cNvCxnSpPr/>
          <p:nvPr/>
        </p:nvCxnSpPr>
        <p:spPr>
          <a:xfrm>
            <a:off x="90720" y="6312240"/>
            <a:ext cx="2037960" cy="2880"/>
          </a:xfrm>
          <a:prstGeom prst="straightConnector1">
            <a:avLst/>
          </a:prstGeom>
          <a:ln w="95250">
            <a:solidFill>
              <a:srgbClr val="FFC000"/>
            </a:solidFill>
            <a:round/>
          </a:ln>
        </p:spPr>
      </p:cxnSp>
      <p:sp>
        <p:nvSpPr>
          <p:cNvPr id="470" name="Slide Number Placeholder 7"/>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38</a:t>
            </a:r>
            <a:endParaRPr lang="en-US" sz="1500" b="0" u="none" strike="noStrike" dirty="0">
              <a:solidFill>
                <a:srgbClr val="000000"/>
              </a:solidFill>
              <a:effectLst/>
              <a:uFillTx/>
            </a:endParaRPr>
          </a:p>
        </p:txBody>
      </p:sp>
      <p:graphicFrame>
        <p:nvGraphicFramePr>
          <p:cNvPr id="3" name="Table 2">
            <a:extLst>
              <a:ext uri="{FF2B5EF4-FFF2-40B4-BE49-F238E27FC236}">
                <a16:creationId xmlns:a16="http://schemas.microsoft.com/office/drawing/2014/main" id="{39F0EAB5-CB61-BE9B-0CE5-B3FFDC232397}"/>
              </a:ext>
            </a:extLst>
          </p:cNvPr>
          <p:cNvGraphicFramePr>
            <a:graphicFrameLocks noGrp="1"/>
          </p:cNvGraphicFramePr>
          <p:nvPr>
            <p:extLst>
              <p:ext uri="{D42A27DB-BD31-4B8C-83A1-F6EECF244321}">
                <p14:modId xmlns:p14="http://schemas.microsoft.com/office/powerpoint/2010/main" val="2480283588"/>
              </p:ext>
            </p:extLst>
          </p:nvPr>
        </p:nvGraphicFramePr>
        <p:xfrm>
          <a:off x="6339840" y="3117426"/>
          <a:ext cx="5557521" cy="914400"/>
        </p:xfrm>
        <a:graphic>
          <a:graphicData uri="http://schemas.openxmlformats.org/drawingml/2006/table">
            <a:tbl>
              <a:tblPr firstRow="1" bandRow="1">
                <a:tableStyleId>{5C22544A-7EE6-4342-B048-85BDC9FD1C3A}</a:tableStyleId>
              </a:tblPr>
              <a:tblGrid>
                <a:gridCol w="1852507">
                  <a:extLst>
                    <a:ext uri="{9D8B030D-6E8A-4147-A177-3AD203B41FA5}">
                      <a16:colId xmlns:a16="http://schemas.microsoft.com/office/drawing/2014/main" val="1685510135"/>
                    </a:ext>
                  </a:extLst>
                </a:gridCol>
                <a:gridCol w="1852507">
                  <a:extLst>
                    <a:ext uri="{9D8B030D-6E8A-4147-A177-3AD203B41FA5}">
                      <a16:colId xmlns:a16="http://schemas.microsoft.com/office/drawing/2014/main" val="3470302542"/>
                    </a:ext>
                  </a:extLst>
                </a:gridCol>
                <a:gridCol w="1852507">
                  <a:extLst>
                    <a:ext uri="{9D8B030D-6E8A-4147-A177-3AD203B41FA5}">
                      <a16:colId xmlns:a16="http://schemas.microsoft.com/office/drawing/2014/main" val="3864818874"/>
                    </a:ext>
                  </a:extLst>
                </a:gridCol>
              </a:tblGrid>
              <a:tr h="370840">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ax</a:t>
                      </a:r>
                      <a:endParaRPr lang="en-CA" sz="2400" b="1" dirty="0">
                        <a:solidFill>
                          <a:schemeClr val="bg1"/>
                        </a:solidFill>
                      </a:endParaRPr>
                    </a:p>
                  </a:txBody>
                  <a:tcPr/>
                </a:tc>
                <a:tc>
                  <a:txBody>
                    <a:bodyPr/>
                    <a:lstStyle/>
                    <a:p>
                      <a:pPr algn="ctr"/>
                      <a:r>
                        <a:rPr lang="en-US" sz="2400" b="1" i="1" u="none" strike="noStrike" dirty="0" err="1">
                          <a:solidFill>
                            <a:schemeClr val="bg1"/>
                          </a:solidFill>
                          <a:effectLst/>
                          <a:uFillTx/>
                          <a:latin typeface="+mn-lt"/>
                        </a:rPr>
                        <a:t>f</a:t>
                      </a:r>
                      <a:r>
                        <a:rPr lang="en-US" sz="2400" b="1" i="1" u="none" strike="noStrike" baseline="-25000" dirty="0" err="1">
                          <a:solidFill>
                            <a:schemeClr val="bg1"/>
                          </a:solidFill>
                          <a:effectLst/>
                          <a:uFillTx/>
                          <a:latin typeface="+mn-lt"/>
                        </a:rPr>
                        <a:t>m</a:t>
                      </a:r>
                      <a:endParaRPr lang="en-CA" sz="2400" b="1" dirty="0">
                        <a:solidFill>
                          <a:schemeClr val="bg1"/>
                        </a:solidFill>
                      </a:endParaRPr>
                    </a:p>
                  </a:txBody>
                  <a:tcPr/>
                </a:tc>
                <a:tc>
                  <a:txBody>
                    <a:bodyPr/>
                    <a:lstStyle/>
                    <a:p>
                      <a:pPr algn="ctr"/>
                      <a:r>
                        <a:rPr lang="en-US" sz="2400" b="1" i="1" u="none" strike="noStrike" dirty="0">
                          <a:solidFill>
                            <a:schemeClr val="bg1"/>
                          </a:solidFill>
                          <a:effectLst/>
                          <a:uFillTx/>
                          <a:latin typeface="+mn-lt"/>
                        </a:rPr>
                        <a:t>f</a:t>
                      </a:r>
                      <a:r>
                        <a:rPr lang="en-US" sz="2400" b="1" i="1" u="none" strike="noStrike" baseline="-25000" dirty="0">
                          <a:solidFill>
                            <a:schemeClr val="bg1"/>
                          </a:solidFill>
                          <a:effectLst/>
                          <a:uFillTx/>
                          <a:latin typeface="+mn-lt"/>
                        </a:rPr>
                        <a:t>c</a:t>
                      </a:r>
                      <a:endParaRPr lang="en-CA" sz="2400" b="1" dirty="0">
                        <a:solidFill>
                          <a:schemeClr val="bg1"/>
                        </a:solidFill>
                      </a:endParaRPr>
                    </a:p>
                  </a:txBody>
                  <a:tcPr/>
                </a:tc>
                <a:extLst>
                  <a:ext uri="{0D108BD9-81ED-4DB2-BD59-A6C34878D82A}">
                    <a16:rowId xmlns:a16="http://schemas.microsoft.com/office/drawing/2014/main" val="2100236893"/>
                  </a:ext>
                </a:extLst>
              </a:tr>
              <a:tr h="370840">
                <a:tc>
                  <a:txBody>
                    <a:bodyPr/>
                    <a:lstStyle/>
                    <a:p>
                      <a:pPr algn="ctr"/>
                      <a:r>
                        <a:rPr lang="en-CA" sz="2400" dirty="0"/>
                        <a:t>0.12 ± 0.03</a:t>
                      </a:r>
                    </a:p>
                  </a:txBody>
                  <a:tcPr/>
                </a:tc>
                <a:tc>
                  <a:txBody>
                    <a:bodyPr/>
                    <a:lstStyle/>
                    <a:p>
                      <a:pPr algn="ctr"/>
                      <a:r>
                        <a:rPr lang="en-CA" sz="2400" dirty="0"/>
                        <a:t>0.23 ± 0.06</a:t>
                      </a:r>
                    </a:p>
                  </a:txBody>
                  <a:tcPr/>
                </a:tc>
                <a:tc>
                  <a:txBody>
                    <a:bodyPr/>
                    <a:lstStyle/>
                    <a:p>
                      <a:pPr algn="ctr"/>
                      <a:r>
                        <a:rPr lang="en-CA" sz="2400" dirty="0"/>
                        <a:t>0.32 ± 0.08</a:t>
                      </a:r>
                    </a:p>
                  </a:txBody>
                  <a:tcPr/>
                </a:tc>
                <a:extLst>
                  <a:ext uri="{0D108BD9-81ED-4DB2-BD59-A6C34878D82A}">
                    <a16:rowId xmlns:a16="http://schemas.microsoft.com/office/drawing/2014/main" val="2338907181"/>
                  </a:ext>
                </a:extLst>
              </a:tr>
            </a:tbl>
          </a:graphicData>
        </a:graphic>
      </p:graphicFrame>
      <p:sp>
        <p:nvSpPr>
          <p:cNvPr id="4" name="Rectangle: Rounded Corners 2">
            <a:extLst>
              <a:ext uri="{FF2B5EF4-FFF2-40B4-BE49-F238E27FC236}">
                <a16:creationId xmlns:a16="http://schemas.microsoft.com/office/drawing/2014/main" id="{84D28029-7A77-36C3-6E23-A5E18E0BE302}"/>
              </a:ext>
            </a:extLst>
          </p:cNvPr>
          <p:cNvSpPr/>
          <p:nvPr/>
        </p:nvSpPr>
        <p:spPr>
          <a:xfrm>
            <a:off x="830580" y="3037840"/>
            <a:ext cx="1841500" cy="187960"/>
          </a:xfrm>
          <a:prstGeom prst="roundRect">
            <a:avLst>
              <a:gd name="adj" fmla="val 16667"/>
            </a:avLst>
          </a:prstGeom>
          <a:noFill/>
          <a:ln w="57150">
            <a:solidFill>
              <a:srgbClr val="C00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xmlns:p15="http://schemas.microsoft.com/office/powerpoint/2012/ma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926538FD-6A84-1802-634A-89631D618D1E}"/>
            </a:ext>
          </a:extLst>
        </p:cNvPr>
        <p:cNvGrpSpPr/>
        <p:nvPr/>
      </p:nvGrpSpPr>
      <p:grpSpPr>
        <a:xfrm>
          <a:off x="0" y="0"/>
          <a:ext cx="0" cy="0"/>
          <a:chOff x="0" y="0"/>
          <a:chExt cx="0" cy="0"/>
        </a:xfrm>
      </p:grpSpPr>
      <p:sp>
        <p:nvSpPr>
          <p:cNvPr id="179" name="PlaceHolder 1">
            <a:extLst>
              <a:ext uri="{FF2B5EF4-FFF2-40B4-BE49-F238E27FC236}">
                <a16:creationId xmlns:a16="http://schemas.microsoft.com/office/drawing/2014/main" id="{461852E0-672C-32CB-EF95-7D4C7A1B2DCF}"/>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Electron Microscopy (EM) Imaging</a:t>
            </a:r>
            <a:endParaRPr lang="en-US" sz="4400" b="0" u="none" strike="noStrike" dirty="0">
              <a:solidFill>
                <a:srgbClr val="000000"/>
              </a:solidFill>
              <a:effectLst/>
              <a:uFillTx/>
              <a:latin typeface="+mn-lt"/>
            </a:endParaRPr>
          </a:p>
        </p:txBody>
      </p:sp>
      <p:pic>
        <p:nvPicPr>
          <p:cNvPr id="181" name="Picture 6" descr="Logos | Branding | The University of Winnipeg">
            <a:extLst>
              <a:ext uri="{FF2B5EF4-FFF2-40B4-BE49-F238E27FC236}">
                <a16:creationId xmlns:a16="http://schemas.microsoft.com/office/drawing/2014/main" id="{2C471535-70DC-D299-41A8-B5BFD00B5418}"/>
              </a:ext>
            </a:extLst>
          </p:cNvPr>
          <p:cNvPicPr/>
          <p:nvPr/>
        </p:nvPicPr>
        <p:blipFill>
          <a:blip r:embed="rId3"/>
          <a:stretch/>
        </p:blipFill>
        <p:spPr>
          <a:xfrm>
            <a:off x="91080" y="6452640"/>
            <a:ext cx="978120" cy="313920"/>
          </a:xfrm>
          <a:prstGeom prst="rect">
            <a:avLst/>
          </a:prstGeom>
          <a:noFill/>
          <a:ln w="0">
            <a:noFill/>
          </a:ln>
        </p:spPr>
      </p:pic>
      <p:sp>
        <p:nvSpPr>
          <p:cNvPr id="182" name="Slide Number Placeholder 15">
            <a:extLst>
              <a:ext uri="{FF2B5EF4-FFF2-40B4-BE49-F238E27FC236}">
                <a16:creationId xmlns:a16="http://schemas.microsoft.com/office/drawing/2014/main" id="{C595DECD-0520-27EF-8EEA-9AA266163C05}"/>
              </a:ext>
            </a:extLst>
          </p:cNvPr>
          <p:cNvSpPr/>
          <p:nvPr/>
        </p:nvSpPr>
        <p:spPr>
          <a:xfrm>
            <a:off x="11755080" y="6482160"/>
            <a:ext cx="39456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4</a:t>
            </a:r>
          </a:p>
        </p:txBody>
      </p:sp>
      <p:cxnSp>
        <p:nvCxnSpPr>
          <p:cNvPr id="183" name="Straight Connector 4">
            <a:extLst>
              <a:ext uri="{FF2B5EF4-FFF2-40B4-BE49-F238E27FC236}">
                <a16:creationId xmlns:a16="http://schemas.microsoft.com/office/drawing/2014/main" id="{BA58044D-09F1-99BB-3A6B-5CA668334396}"/>
              </a:ext>
            </a:extLst>
          </p:cNvPr>
          <p:cNvCxnSpPr/>
          <p:nvPr/>
        </p:nvCxnSpPr>
        <p:spPr>
          <a:xfrm>
            <a:off x="90720" y="6312240"/>
            <a:ext cx="2037960" cy="2880"/>
          </a:xfrm>
          <a:prstGeom prst="straightConnector1">
            <a:avLst/>
          </a:prstGeom>
          <a:ln w="95250">
            <a:solidFill>
              <a:srgbClr val="FFC000"/>
            </a:solidFill>
            <a:round/>
          </a:ln>
        </p:spPr>
      </p:cxnSp>
      <p:pic>
        <p:nvPicPr>
          <p:cNvPr id="184" name="Picture 161">
            <a:extLst>
              <a:ext uri="{FF2B5EF4-FFF2-40B4-BE49-F238E27FC236}">
                <a16:creationId xmlns:a16="http://schemas.microsoft.com/office/drawing/2014/main" id="{BD1955BA-0556-BE61-6F82-5A873DC9D0CD}"/>
              </a:ext>
            </a:extLst>
          </p:cNvPr>
          <p:cNvPicPr/>
          <p:nvPr/>
        </p:nvPicPr>
        <p:blipFill>
          <a:blip r:embed="rId4"/>
          <a:stretch/>
        </p:blipFill>
        <p:spPr>
          <a:xfrm>
            <a:off x="5181600" y="1143000"/>
            <a:ext cx="6703440" cy="4902200"/>
          </a:xfrm>
          <a:prstGeom prst="rect">
            <a:avLst/>
          </a:prstGeom>
          <a:noFill/>
          <a:ln w="0">
            <a:noFill/>
          </a:ln>
        </p:spPr>
      </p:pic>
      <p:sp>
        <p:nvSpPr>
          <p:cNvPr id="2" name="PlaceHolder 2">
            <a:extLst>
              <a:ext uri="{FF2B5EF4-FFF2-40B4-BE49-F238E27FC236}">
                <a16:creationId xmlns:a16="http://schemas.microsoft.com/office/drawing/2014/main" id="{1ECE08EE-433D-48C4-A223-F65572E57C27}"/>
              </a:ext>
            </a:extLst>
          </p:cNvPr>
          <p:cNvSpPr txBox="1">
            <a:spLocks/>
          </p:cNvSpPr>
          <p:nvPr/>
        </p:nvSpPr>
        <p:spPr>
          <a:xfrm>
            <a:off x="91080" y="1006296"/>
            <a:ext cx="5090520" cy="5472960"/>
          </a:xfrm>
          <a:prstGeom prst="rect">
            <a:avLst/>
          </a:prstGeom>
          <a:noFill/>
          <a:ln w="0">
            <a:noFill/>
          </a:ln>
        </p:spPr>
        <p:txBody>
          <a:bodyPr lIns="91440" tIns="45720" rIns="91440" bIns="45720" anchor="t">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spcBef>
                <a:spcPts val="1001"/>
              </a:spcBef>
              <a:buClr>
                <a:srgbClr val="C00000"/>
              </a:buClr>
              <a:buFont typeface="Aptos"/>
              <a:buChar char="◦"/>
            </a:pPr>
            <a:r>
              <a:rPr lang="en-US" sz="2800" dirty="0">
                <a:solidFill>
                  <a:schemeClr val="dk1"/>
                </a:solidFill>
                <a:latin typeface="+mn-lt"/>
              </a:rPr>
              <a:t>Current gold standard</a:t>
            </a:r>
          </a:p>
          <a:p>
            <a:pPr marL="457200" indent="-457200">
              <a:spcBef>
                <a:spcPts val="1001"/>
              </a:spcBef>
              <a:buClr>
                <a:srgbClr val="C00000"/>
              </a:buClr>
              <a:buFont typeface="Aptos"/>
              <a:buChar char="◦"/>
            </a:pPr>
            <a:endParaRPr lang="en-US" sz="2500" dirty="0">
              <a:solidFill>
                <a:schemeClr val="dk1"/>
              </a:solidFill>
              <a:latin typeface="+mn-lt"/>
            </a:endParaRPr>
          </a:p>
          <a:p>
            <a:pPr marL="457200" indent="-457200">
              <a:spcBef>
                <a:spcPts val="1001"/>
              </a:spcBef>
              <a:buClr>
                <a:srgbClr val="C00000"/>
              </a:buClr>
              <a:buFont typeface="Aptos"/>
              <a:buChar char="◦"/>
            </a:pPr>
            <a:r>
              <a:rPr lang="en-US" sz="2800" dirty="0">
                <a:solidFill>
                  <a:srgbClr val="000000"/>
                </a:solidFill>
                <a:latin typeface="+mn-lt"/>
              </a:rPr>
              <a:t>High resolution</a:t>
            </a:r>
          </a:p>
          <a:p>
            <a:pPr marL="457200" indent="-457200">
              <a:spcBef>
                <a:spcPts val="1001"/>
              </a:spcBef>
              <a:buClr>
                <a:srgbClr val="C00000"/>
              </a:buClr>
              <a:buFont typeface="Aptos"/>
              <a:buChar char="◦"/>
            </a:pPr>
            <a:endParaRPr lang="en-US" sz="2500" dirty="0">
              <a:solidFill>
                <a:srgbClr val="000000"/>
              </a:solidFill>
              <a:latin typeface="+mn-lt"/>
            </a:endParaRPr>
          </a:p>
          <a:p>
            <a:pPr marL="457200" indent="-457200">
              <a:spcBef>
                <a:spcPts val="1001"/>
              </a:spcBef>
              <a:buClr>
                <a:srgbClr val="C00000"/>
              </a:buClr>
              <a:buFont typeface="Aptos"/>
              <a:buChar char="◦"/>
            </a:pPr>
            <a:r>
              <a:rPr lang="en-US" sz="2800" dirty="0">
                <a:solidFill>
                  <a:srgbClr val="000000"/>
                </a:solidFill>
                <a:latin typeface="+mn-lt"/>
              </a:rPr>
              <a:t>Performed </a:t>
            </a:r>
            <a:r>
              <a:rPr lang="en-US" sz="2800" i="1" dirty="0">
                <a:solidFill>
                  <a:srgbClr val="000000"/>
                </a:solidFill>
                <a:latin typeface="+mn-lt"/>
              </a:rPr>
              <a:t>ex vivo</a:t>
            </a:r>
          </a:p>
          <a:p>
            <a:pPr marL="457200" indent="-457200">
              <a:spcBef>
                <a:spcPts val="1001"/>
              </a:spcBef>
              <a:buClr>
                <a:srgbClr val="C00000"/>
              </a:buClr>
              <a:buFont typeface="Aptos"/>
              <a:buChar char="◦"/>
            </a:pPr>
            <a:endParaRPr lang="en-US" sz="2500" i="1" dirty="0">
              <a:solidFill>
                <a:srgbClr val="000000"/>
              </a:solidFill>
              <a:latin typeface="+mn-lt"/>
            </a:endParaRPr>
          </a:p>
          <a:p>
            <a:pPr marL="457200" indent="-457200">
              <a:spcBef>
                <a:spcPts val="1001"/>
              </a:spcBef>
              <a:buClr>
                <a:srgbClr val="C00000"/>
              </a:buClr>
              <a:buFont typeface="Aptos"/>
              <a:buChar char="◦"/>
            </a:pPr>
            <a:r>
              <a:rPr lang="en-US" sz="2800" dirty="0">
                <a:solidFill>
                  <a:srgbClr val="000000"/>
                </a:solidFill>
                <a:latin typeface="+mn-lt"/>
              </a:rPr>
              <a:t>Manual segmentations (summer 2025, 2026)</a:t>
            </a:r>
          </a:p>
          <a:p>
            <a:pPr marL="457200" indent="-457200">
              <a:spcBef>
                <a:spcPts val="1001"/>
              </a:spcBef>
              <a:buClr>
                <a:srgbClr val="C00000"/>
              </a:buClr>
              <a:buFont typeface="Aptos"/>
              <a:buChar char="◦"/>
            </a:pPr>
            <a:endParaRPr lang="en-US" sz="2200" dirty="0">
              <a:solidFill>
                <a:srgbClr val="000000"/>
              </a:solidFill>
              <a:latin typeface="+mn-lt"/>
            </a:endParaRPr>
          </a:p>
          <a:p>
            <a:pPr marL="457200" indent="-457200">
              <a:spcBef>
                <a:spcPts val="1001"/>
              </a:spcBef>
              <a:buClr>
                <a:srgbClr val="C00000"/>
              </a:buClr>
              <a:buFont typeface="Aptos"/>
              <a:buChar char="◦"/>
            </a:pPr>
            <a:r>
              <a:rPr lang="en-US" sz="2800" dirty="0">
                <a:solidFill>
                  <a:srgbClr val="000000"/>
                </a:solidFill>
                <a:latin typeface="+mn-lt"/>
              </a:rPr>
              <a:t>Calculate </a:t>
            </a:r>
            <a:r>
              <a:rPr lang="en-CA" sz="2800" dirty="0">
                <a:solidFill>
                  <a:srgbClr val="C00000"/>
                </a:solidFill>
                <a:latin typeface="+mn-lt"/>
              </a:rPr>
              <a:t>many packing fractions (</a:t>
            </a:r>
            <a:r>
              <a:rPr lang="en-CA" sz="2800" i="1" dirty="0">
                <a:solidFill>
                  <a:srgbClr val="C00000"/>
                </a:solidFill>
                <a:latin typeface="+mn-lt"/>
              </a:rPr>
              <a:t>f)</a:t>
            </a:r>
            <a:endParaRPr lang="en-CA" sz="2800" dirty="0">
              <a:solidFill>
                <a:schemeClr val="dk1"/>
              </a:solidFill>
              <a:latin typeface="+mn-lt"/>
            </a:endParaRPr>
          </a:p>
          <a:p>
            <a:pPr marL="914400" lvl="1" indent="-457200">
              <a:spcBef>
                <a:spcPts val="1001"/>
              </a:spcBef>
              <a:buClr>
                <a:srgbClr val="C00000"/>
              </a:buClr>
              <a:buFont typeface="Arial" panose="020B0604020202020204" pitchFamily="34" charset="0"/>
              <a:buChar char="•"/>
            </a:pPr>
            <a:r>
              <a:rPr lang="en-CA" sz="2000" dirty="0">
                <a:solidFill>
                  <a:schemeClr val="dk1"/>
                </a:solidFill>
              </a:rPr>
              <a:t>Intra-axonal area, myelin sheaths, other cells</a:t>
            </a:r>
            <a:endParaRPr lang="en-US" sz="2000" dirty="0">
              <a:solidFill>
                <a:srgbClr val="000000"/>
              </a:solidFill>
              <a:latin typeface="+mn-lt"/>
            </a:endParaRPr>
          </a:p>
        </p:txBody>
      </p:sp>
    </p:spTree>
    <p:extLst>
      <p:ext uri="{BB962C8B-B14F-4D97-AF65-F5344CB8AC3E}">
        <p14:creationId xmlns:p14="http://schemas.microsoft.com/office/powerpoint/2010/main" val="3976319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6" end="6"/>
                                            </p:txEl>
                                          </p:spTgt>
                                        </p:tgtEl>
                                        <p:attrNameLst>
                                          <p:attrName>style.visibility</p:attrName>
                                        </p:attrNameLst>
                                      </p:cBhvr>
                                      <p:to>
                                        <p:strVal val="visible"/>
                                      </p:to>
                                    </p:set>
                                    <p:animEffect transition="in" filter="fade">
                                      <p:cBhvr>
                                        <p:cTn id="12" dur="500"/>
                                        <p:tgtEl>
                                          <p:spTgt spid="2">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animEffect transition="in" filter="fade">
                                      <p:cBhvr>
                                        <p:cTn id="17" dur="500"/>
                                        <p:tgtEl>
                                          <p:spTgt spid="2">
                                            <p:txEl>
                                              <p:pRg st="8" end="8"/>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
                                            <p:txEl>
                                              <p:pRg st="9" end="9"/>
                                            </p:txEl>
                                          </p:spTgt>
                                        </p:tgtEl>
                                        <p:attrNameLst>
                                          <p:attrName>style.visibility</p:attrName>
                                        </p:attrNameLst>
                                      </p:cBhvr>
                                      <p:to>
                                        <p:strVal val="visible"/>
                                      </p:to>
                                    </p:set>
                                    <p:animEffect transition="in" filter="fade">
                                      <p:cBhvr>
                                        <p:cTn id="20"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D213563B-359F-30ED-FDB1-06945B3F8A1A}"/>
            </a:ext>
          </a:extLst>
        </p:cNvPr>
        <p:cNvGrpSpPr/>
        <p:nvPr/>
      </p:nvGrpSpPr>
      <p:grpSpPr>
        <a:xfrm>
          <a:off x="0" y="0"/>
          <a:ext cx="0" cy="0"/>
          <a:chOff x="0" y="0"/>
          <a:chExt cx="0" cy="0"/>
        </a:xfrm>
      </p:grpSpPr>
      <p:sp>
        <p:nvSpPr>
          <p:cNvPr id="362" name="PlaceHolder 1">
            <a:extLst>
              <a:ext uri="{FF2B5EF4-FFF2-40B4-BE49-F238E27FC236}">
                <a16:creationId xmlns:a16="http://schemas.microsoft.com/office/drawing/2014/main" id="{6373EEE1-7F00-9F1C-3FF5-BB6D4423356D}"/>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Female Mouse Results</a:t>
            </a:r>
            <a:endParaRPr lang="en-US" sz="4400" b="0" u="none" strike="noStrike" dirty="0">
              <a:solidFill>
                <a:srgbClr val="000000"/>
              </a:solidFill>
              <a:effectLst/>
              <a:uFillTx/>
              <a:latin typeface="+mn-lt"/>
            </a:endParaRPr>
          </a:p>
        </p:txBody>
      </p:sp>
      <p:pic>
        <p:nvPicPr>
          <p:cNvPr id="363" name="Picture 14" descr="Logos | Branding | The University of Winnipeg">
            <a:extLst>
              <a:ext uri="{FF2B5EF4-FFF2-40B4-BE49-F238E27FC236}">
                <a16:creationId xmlns:a16="http://schemas.microsoft.com/office/drawing/2014/main" id="{E569C51B-8475-B018-AB07-F7C44F6A62F8}"/>
              </a:ext>
            </a:extLst>
          </p:cNvPr>
          <p:cNvPicPr/>
          <p:nvPr/>
        </p:nvPicPr>
        <p:blipFill>
          <a:blip r:embed="rId3"/>
          <a:stretch/>
        </p:blipFill>
        <p:spPr>
          <a:xfrm>
            <a:off x="91080" y="6452640"/>
            <a:ext cx="978120" cy="313920"/>
          </a:xfrm>
          <a:prstGeom prst="rect">
            <a:avLst/>
          </a:prstGeom>
          <a:noFill/>
          <a:ln w="0">
            <a:noFill/>
          </a:ln>
        </p:spPr>
      </p:pic>
      <p:sp>
        <p:nvSpPr>
          <p:cNvPr id="364" name="Slide Number Placeholder 16">
            <a:extLst>
              <a:ext uri="{FF2B5EF4-FFF2-40B4-BE49-F238E27FC236}">
                <a16:creationId xmlns:a16="http://schemas.microsoft.com/office/drawing/2014/main" id="{4116661E-3C99-7A6B-55B8-E0A7D8E5B810}"/>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39</a:t>
            </a:r>
            <a:endParaRPr lang="en-US" sz="1500" b="0" u="none" strike="noStrike" dirty="0">
              <a:solidFill>
                <a:srgbClr val="000000"/>
              </a:solidFill>
              <a:effectLst/>
              <a:uFillTx/>
            </a:endParaRPr>
          </a:p>
        </p:txBody>
      </p:sp>
      <p:cxnSp>
        <p:nvCxnSpPr>
          <p:cNvPr id="365" name="Straight Connector 8">
            <a:extLst>
              <a:ext uri="{FF2B5EF4-FFF2-40B4-BE49-F238E27FC236}">
                <a16:creationId xmlns:a16="http://schemas.microsoft.com/office/drawing/2014/main" id="{2537C65B-F88A-F697-05AF-D58207B36C5A}"/>
              </a:ext>
            </a:extLst>
          </p:cNvPr>
          <p:cNvCxnSpPr/>
          <p:nvPr/>
        </p:nvCxnSpPr>
        <p:spPr>
          <a:xfrm>
            <a:off x="90720" y="6312240"/>
            <a:ext cx="2037960" cy="2880"/>
          </a:xfrm>
          <a:prstGeom prst="straightConnector1">
            <a:avLst/>
          </a:prstGeom>
          <a:ln w="95250">
            <a:solidFill>
              <a:srgbClr val="FFC000"/>
            </a:solidFill>
            <a:round/>
          </a:ln>
        </p:spPr>
      </p:cxnSp>
      <p:sp>
        <p:nvSpPr>
          <p:cNvPr id="366" name="Content Placeholder 17">
            <a:extLst>
              <a:ext uri="{FF2B5EF4-FFF2-40B4-BE49-F238E27FC236}">
                <a16:creationId xmlns:a16="http://schemas.microsoft.com/office/drawing/2014/main" id="{A1167271-9F31-E3B9-050A-DB45D2C48CE1}"/>
              </a:ext>
            </a:extLst>
          </p:cNvPr>
          <p:cNvSpPr/>
          <p:nvPr/>
        </p:nvSpPr>
        <p:spPr>
          <a:xfrm>
            <a:off x="91440" y="977520"/>
            <a:ext cx="11449080" cy="5299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a:lnSpc>
                <a:spcPct val="90000"/>
              </a:lnSpc>
              <a:spcBef>
                <a:spcPts val="1001"/>
              </a:spcBef>
              <a:buClr>
                <a:srgbClr val="C00000"/>
              </a:buClr>
              <a:buFont typeface="Aptos"/>
              <a:buChar char="◦"/>
            </a:pPr>
            <a:r>
              <a:rPr lang="en-US" sz="2800" dirty="0">
                <a:solidFill>
                  <a:schemeClr val="dk1"/>
                </a:solidFill>
              </a:rPr>
              <a:t>One slice from one female mouse</a:t>
            </a:r>
          </a:p>
          <a:p>
            <a:pPr marL="457200" indent="-457200">
              <a:lnSpc>
                <a:spcPct val="90000"/>
              </a:lnSpc>
              <a:spcBef>
                <a:spcPts val="1001"/>
              </a:spcBef>
              <a:buClr>
                <a:srgbClr val="C00000"/>
              </a:buClr>
              <a:buFont typeface="Aptos"/>
              <a:buChar char="◦"/>
            </a:pPr>
            <a:r>
              <a:rPr lang="en-US" sz="2800" dirty="0">
                <a:solidFill>
                  <a:schemeClr val="dk1"/>
                </a:solidFill>
              </a:rPr>
              <a:t>No manual segmentations </a:t>
            </a:r>
            <a:r>
              <a:rPr lang="en-CA" sz="2800" dirty="0"/>
              <a:t>∴ no metric calculations</a:t>
            </a:r>
            <a:endParaRPr lang="en-US" sz="2800" dirty="0">
              <a:solidFill>
                <a:schemeClr val="dk1"/>
              </a:solidFill>
            </a:endParaRPr>
          </a:p>
          <a:p>
            <a:pPr marL="457200" indent="-457200" defTabSz="914400">
              <a:lnSpc>
                <a:spcPct val="90000"/>
              </a:lnSpc>
              <a:spcBef>
                <a:spcPts val="1001"/>
              </a:spcBef>
              <a:buClr>
                <a:srgbClr val="C00000"/>
              </a:buClr>
              <a:buFont typeface="Aptos"/>
              <a:buChar char="◦"/>
            </a:pP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p:txBody>
      </p:sp>
      <p:graphicFrame>
        <p:nvGraphicFramePr>
          <p:cNvPr id="4" name="Table 3">
            <a:extLst>
              <a:ext uri="{FF2B5EF4-FFF2-40B4-BE49-F238E27FC236}">
                <a16:creationId xmlns:a16="http://schemas.microsoft.com/office/drawing/2014/main" id="{B89C4A72-648E-3769-7183-AB1507847834}"/>
              </a:ext>
            </a:extLst>
          </p:cNvPr>
          <p:cNvGraphicFramePr>
            <a:graphicFrameLocks noGrp="1"/>
          </p:cNvGraphicFramePr>
          <p:nvPr>
            <p:extLst>
              <p:ext uri="{D42A27DB-BD31-4B8C-83A1-F6EECF244321}">
                <p14:modId xmlns:p14="http://schemas.microsoft.com/office/powerpoint/2010/main" val="170869458"/>
              </p:ext>
            </p:extLst>
          </p:nvPr>
        </p:nvGraphicFramePr>
        <p:xfrm>
          <a:off x="2032000" y="3259666"/>
          <a:ext cx="8128000" cy="14630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79638039"/>
                    </a:ext>
                  </a:extLst>
                </a:gridCol>
                <a:gridCol w="4064000">
                  <a:extLst>
                    <a:ext uri="{9D8B030D-6E8A-4147-A177-3AD203B41FA5}">
                      <a16:colId xmlns:a16="http://schemas.microsoft.com/office/drawing/2014/main" val="2621377008"/>
                    </a:ext>
                  </a:extLst>
                </a:gridCol>
              </a:tblGrid>
              <a:tr h="370840">
                <a:tc>
                  <a:txBody>
                    <a:bodyPr/>
                    <a:lstStyle/>
                    <a:p>
                      <a:pPr algn="ctr"/>
                      <a:r>
                        <a:rPr lang="en-CA" sz="2600" dirty="0"/>
                        <a:t>Model</a:t>
                      </a:r>
                    </a:p>
                  </a:txBody>
                  <a:tcPr/>
                </a:tc>
                <a:tc>
                  <a:txBody>
                    <a:bodyPr/>
                    <a:lstStyle/>
                    <a:p>
                      <a:pPr algn="ctr"/>
                      <a:r>
                        <a:rPr lang="en-CA" sz="2600" i="1" dirty="0"/>
                        <a:t>f</a:t>
                      </a:r>
                      <a:r>
                        <a:rPr lang="en-CA" sz="2600" dirty="0"/>
                        <a:t>  Value</a:t>
                      </a:r>
                    </a:p>
                  </a:txBody>
                  <a:tcPr/>
                </a:tc>
                <a:extLst>
                  <a:ext uri="{0D108BD9-81ED-4DB2-BD59-A6C34878D82A}">
                    <a16:rowId xmlns:a16="http://schemas.microsoft.com/office/drawing/2014/main" val="763762144"/>
                  </a:ext>
                </a:extLst>
              </a:tr>
              <a:tr h="370840">
                <a:tc>
                  <a:txBody>
                    <a:bodyPr/>
                    <a:lstStyle/>
                    <a:p>
                      <a:pPr algn="ctr"/>
                      <a:r>
                        <a:rPr lang="en-CA" sz="2600" dirty="0"/>
                        <a:t>EM </a:t>
                      </a:r>
                    </a:p>
                  </a:txBody>
                  <a:tcPr/>
                </a:tc>
                <a:tc>
                  <a:txBody>
                    <a:bodyPr/>
                    <a:lstStyle/>
                    <a:p>
                      <a:pPr algn="ctr"/>
                      <a:r>
                        <a:rPr lang="en-CA" sz="2600" b="0" i="0" u="none" strike="noStrike" kern="1200" baseline="0" dirty="0">
                          <a:solidFill>
                            <a:schemeClr val="dk1"/>
                          </a:solidFill>
                          <a:latin typeface="+mn-lt"/>
                          <a:ea typeface="+mn-ea"/>
                          <a:cs typeface="+mn-cs"/>
                        </a:rPr>
                        <a:t>0.013081</a:t>
                      </a:r>
                      <a:endParaRPr lang="en-CA" sz="2600" dirty="0"/>
                    </a:p>
                  </a:txBody>
                  <a:tcPr/>
                </a:tc>
                <a:extLst>
                  <a:ext uri="{0D108BD9-81ED-4DB2-BD59-A6C34878D82A}">
                    <a16:rowId xmlns:a16="http://schemas.microsoft.com/office/drawing/2014/main" val="3393203948"/>
                  </a:ext>
                </a:extLst>
              </a:tr>
              <a:tr h="370840">
                <a:tc>
                  <a:txBody>
                    <a:bodyPr/>
                    <a:lstStyle/>
                    <a:p>
                      <a:pPr algn="ctr"/>
                      <a:r>
                        <a:rPr lang="en-CA" sz="2600" dirty="0"/>
                        <a:t>LM </a:t>
                      </a:r>
                    </a:p>
                  </a:txBody>
                  <a:tcPr/>
                </a:tc>
                <a:tc>
                  <a:txBody>
                    <a:bodyPr/>
                    <a:lstStyle/>
                    <a:p>
                      <a:pPr algn="ctr"/>
                      <a:r>
                        <a:rPr lang="en-CA" sz="2600" b="0" i="0" u="none" strike="noStrike" kern="1200" baseline="0" dirty="0">
                          <a:solidFill>
                            <a:schemeClr val="dk1"/>
                          </a:solidFill>
                          <a:latin typeface="+mn-lt"/>
                          <a:ea typeface="+mn-ea"/>
                          <a:cs typeface="+mn-cs"/>
                        </a:rPr>
                        <a:t>0.581809</a:t>
                      </a:r>
                      <a:endParaRPr lang="en-CA" sz="2600" dirty="0"/>
                    </a:p>
                  </a:txBody>
                  <a:tcPr/>
                </a:tc>
                <a:extLst>
                  <a:ext uri="{0D108BD9-81ED-4DB2-BD59-A6C34878D82A}">
                    <a16:rowId xmlns:a16="http://schemas.microsoft.com/office/drawing/2014/main" val="1337510274"/>
                  </a:ext>
                </a:extLst>
              </a:tr>
            </a:tbl>
          </a:graphicData>
        </a:graphic>
      </p:graphicFrame>
    </p:spTree>
    <p:extLst>
      <p:ext uri="{BB962C8B-B14F-4D97-AF65-F5344CB8AC3E}">
        <p14:creationId xmlns:p14="http://schemas.microsoft.com/office/powerpoint/2010/main" val="22631440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DF20B-C3D7-C7C4-75F2-A7E0B00C3C7C}"/>
            </a:ext>
          </a:extLst>
        </p:cNvPr>
        <p:cNvGrpSpPr/>
        <p:nvPr/>
      </p:nvGrpSpPr>
      <p:grpSpPr>
        <a:xfrm>
          <a:off x="0" y="0"/>
          <a:ext cx="0" cy="0"/>
          <a:chOff x="0" y="0"/>
          <a:chExt cx="0" cy="0"/>
        </a:xfrm>
      </p:grpSpPr>
      <p:sp>
        <p:nvSpPr>
          <p:cNvPr id="362" name="PlaceHolder 1">
            <a:extLst>
              <a:ext uri="{FF2B5EF4-FFF2-40B4-BE49-F238E27FC236}">
                <a16:creationId xmlns:a16="http://schemas.microsoft.com/office/drawing/2014/main" id="{D57EF06A-D1B1-AAAE-4EDB-75778C4D34E0}"/>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dirty="0">
                <a:solidFill>
                  <a:srgbClr val="C00000"/>
                </a:solidFill>
                <a:latin typeface="+mn-lt"/>
              </a:rPr>
              <a:t>Human </a:t>
            </a:r>
            <a:r>
              <a:rPr lang="en-CA" sz="4400" b="0" u="none" strike="noStrike" dirty="0">
                <a:solidFill>
                  <a:srgbClr val="C00000"/>
                </a:solidFill>
                <a:effectLst/>
                <a:uFillTx/>
                <a:latin typeface="+mn-lt"/>
              </a:rPr>
              <a:t>Results</a:t>
            </a:r>
            <a:endParaRPr lang="en-US" sz="4400" b="0" u="none" strike="noStrike" dirty="0">
              <a:solidFill>
                <a:srgbClr val="000000"/>
              </a:solidFill>
              <a:effectLst/>
              <a:uFillTx/>
              <a:latin typeface="+mn-lt"/>
            </a:endParaRPr>
          </a:p>
        </p:txBody>
      </p:sp>
      <p:pic>
        <p:nvPicPr>
          <p:cNvPr id="363" name="Picture 14" descr="Logos | Branding | The University of Winnipeg">
            <a:extLst>
              <a:ext uri="{FF2B5EF4-FFF2-40B4-BE49-F238E27FC236}">
                <a16:creationId xmlns:a16="http://schemas.microsoft.com/office/drawing/2014/main" id="{CE8E7625-D61F-1138-C6E0-9279C5F25898}"/>
              </a:ext>
            </a:extLst>
          </p:cNvPr>
          <p:cNvPicPr/>
          <p:nvPr/>
        </p:nvPicPr>
        <p:blipFill>
          <a:blip r:embed="rId3"/>
          <a:stretch/>
        </p:blipFill>
        <p:spPr>
          <a:xfrm>
            <a:off x="91080" y="6452640"/>
            <a:ext cx="978120" cy="313920"/>
          </a:xfrm>
          <a:prstGeom prst="rect">
            <a:avLst/>
          </a:prstGeom>
          <a:noFill/>
          <a:ln w="0">
            <a:noFill/>
          </a:ln>
        </p:spPr>
      </p:pic>
      <p:sp>
        <p:nvSpPr>
          <p:cNvPr id="364" name="Slide Number Placeholder 16">
            <a:extLst>
              <a:ext uri="{FF2B5EF4-FFF2-40B4-BE49-F238E27FC236}">
                <a16:creationId xmlns:a16="http://schemas.microsoft.com/office/drawing/2014/main" id="{3457A76F-C793-79AB-DC5B-5808BD29BB99}"/>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40</a:t>
            </a:r>
            <a:endParaRPr lang="en-US" sz="1500" b="0" u="none" strike="noStrike" dirty="0">
              <a:solidFill>
                <a:srgbClr val="000000"/>
              </a:solidFill>
              <a:effectLst/>
              <a:uFillTx/>
            </a:endParaRPr>
          </a:p>
        </p:txBody>
      </p:sp>
      <p:cxnSp>
        <p:nvCxnSpPr>
          <p:cNvPr id="365" name="Straight Connector 8">
            <a:extLst>
              <a:ext uri="{FF2B5EF4-FFF2-40B4-BE49-F238E27FC236}">
                <a16:creationId xmlns:a16="http://schemas.microsoft.com/office/drawing/2014/main" id="{1367933B-5384-B03F-5E67-8A8BC184FFB4}"/>
              </a:ext>
            </a:extLst>
          </p:cNvPr>
          <p:cNvCxnSpPr/>
          <p:nvPr/>
        </p:nvCxnSpPr>
        <p:spPr>
          <a:xfrm>
            <a:off x="90720" y="6312240"/>
            <a:ext cx="2037960" cy="2880"/>
          </a:xfrm>
          <a:prstGeom prst="straightConnector1">
            <a:avLst/>
          </a:prstGeom>
          <a:ln w="95250">
            <a:solidFill>
              <a:srgbClr val="FFC000"/>
            </a:solidFill>
            <a:round/>
          </a:ln>
        </p:spPr>
      </p:cxnSp>
      <p:sp>
        <p:nvSpPr>
          <p:cNvPr id="366" name="Content Placeholder 17">
            <a:extLst>
              <a:ext uri="{FF2B5EF4-FFF2-40B4-BE49-F238E27FC236}">
                <a16:creationId xmlns:a16="http://schemas.microsoft.com/office/drawing/2014/main" id="{0C97E176-9E8E-4E8E-14C6-F9769899EC1D}"/>
              </a:ext>
            </a:extLst>
          </p:cNvPr>
          <p:cNvSpPr/>
          <p:nvPr/>
        </p:nvSpPr>
        <p:spPr>
          <a:xfrm>
            <a:off x="91440" y="977520"/>
            <a:ext cx="11449080" cy="5299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a:lnSpc>
                <a:spcPct val="90000"/>
              </a:lnSpc>
              <a:spcBef>
                <a:spcPts val="1001"/>
              </a:spcBef>
              <a:buClr>
                <a:srgbClr val="C00000"/>
              </a:buClr>
              <a:buFont typeface="Aptos"/>
              <a:buChar char="◦"/>
            </a:pPr>
            <a:r>
              <a:rPr lang="en-US" sz="2800" dirty="0">
                <a:solidFill>
                  <a:schemeClr val="dk1"/>
                </a:solidFill>
              </a:rPr>
              <a:t>One slice from one human EM image</a:t>
            </a:r>
          </a:p>
          <a:p>
            <a:pPr marL="457200" indent="-457200">
              <a:lnSpc>
                <a:spcPct val="90000"/>
              </a:lnSpc>
              <a:spcBef>
                <a:spcPts val="1001"/>
              </a:spcBef>
              <a:buClr>
                <a:srgbClr val="C00000"/>
              </a:buClr>
              <a:buFont typeface="Aptos"/>
              <a:buChar char="◦"/>
            </a:pPr>
            <a:r>
              <a:rPr lang="en-US" sz="2800" dirty="0">
                <a:solidFill>
                  <a:schemeClr val="dk1"/>
                </a:solidFill>
              </a:rPr>
              <a:t>No manual segmentations </a:t>
            </a:r>
            <a:r>
              <a:rPr lang="en-CA" sz="2800" dirty="0"/>
              <a:t>∴ no metric calculations</a:t>
            </a:r>
            <a:endParaRPr lang="en-US" sz="2800" dirty="0">
              <a:solidFill>
                <a:schemeClr val="dk1"/>
              </a:solidFill>
            </a:endParaRPr>
          </a:p>
          <a:p>
            <a:pPr marL="457200" indent="-457200" defTabSz="914400">
              <a:lnSpc>
                <a:spcPct val="90000"/>
              </a:lnSpc>
              <a:spcBef>
                <a:spcPts val="1001"/>
              </a:spcBef>
              <a:buClr>
                <a:srgbClr val="C00000"/>
              </a:buClr>
              <a:buFont typeface="Aptos"/>
              <a:buChar char="◦"/>
            </a:pPr>
            <a:endParaRPr lang="en-US" sz="2800" b="0" u="none" strike="noStrike" dirty="0">
              <a:solidFill>
                <a:srgbClr val="000000"/>
              </a:solidFill>
              <a:effectLst/>
              <a:uFillTx/>
            </a:endParaRPr>
          </a:p>
          <a:p>
            <a:pPr defTabSz="914400">
              <a:lnSpc>
                <a:spcPct val="90000"/>
              </a:lnSpc>
              <a:spcBef>
                <a:spcPts val="1001"/>
              </a:spcBef>
            </a:pPr>
            <a:endParaRPr lang="en-US" sz="2800" b="0" u="none" strike="noStrike" dirty="0">
              <a:solidFill>
                <a:srgbClr val="000000"/>
              </a:solidFill>
              <a:effectLst/>
              <a:uFillTx/>
            </a:endParaRPr>
          </a:p>
        </p:txBody>
      </p:sp>
      <p:graphicFrame>
        <p:nvGraphicFramePr>
          <p:cNvPr id="4" name="Table 3">
            <a:extLst>
              <a:ext uri="{FF2B5EF4-FFF2-40B4-BE49-F238E27FC236}">
                <a16:creationId xmlns:a16="http://schemas.microsoft.com/office/drawing/2014/main" id="{7E4DE83A-AFF9-5382-BBCC-581046433B84}"/>
              </a:ext>
            </a:extLst>
          </p:cNvPr>
          <p:cNvGraphicFramePr>
            <a:graphicFrameLocks noGrp="1"/>
          </p:cNvGraphicFramePr>
          <p:nvPr>
            <p:extLst>
              <p:ext uri="{D42A27DB-BD31-4B8C-83A1-F6EECF244321}">
                <p14:modId xmlns:p14="http://schemas.microsoft.com/office/powerpoint/2010/main" val="3060491767"/>
              </p:ext>
            </p:extLst>
          </p:nvPr>
        </p:nvGraphicFramePr>
        <p:xfrm>
          <a:off x="2032000" y="3259666"/>
          <a:ext cx="8128000" cy="14630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79638039"/>
                    </a:ext>
                  </a:extLst>
                </a:gridCol>
                <a:gridCol w="4064000">
                  <a:extLst>
                    <a:ext uri="{9D8B030D-6E8A-4147-A177-3AD203B41FA5}">
                      <a16:colId xmlns:a16="http://schemas.microsoft.com/office/drawing/2014/main" val="2621377008"/>
                    </a:ext>
                  </a:extLst>
                </a:gridCol>
              </a:tblGrid>
              <a:tr h="370840">
                <a:tc>
                  <a:txBody>
                    <a:bodyPr/>
                    <a:lstStyle/>
                    <a:p>
                      <a:pPr algn="ctr"/>
                      <a:r>
                        <a:rPr lang="en-CA" sz="2600" dirty="0"/>
                        <a:t>Variable</a:t>
                      </a:r>
                    </a:p>
                  </a:txBody>
                  <a:tcPr/>
                </a:tc>
                <a:tc>
                  <a:txBody>
                    <a:bodyPr/>
                    <a:lstStyle/>
                    <a:p>
                      <a:pPr algn="ctr"/>
                      <a:r>
                        <a:rPr lang="en-CA" sz="2600" dirty="0"/>
                        <a:t>Value</a:t>
                      </a:r>
                    </a:p>
                  </a:txBody>
                  <a:tcPr/>
                </a:tc>
                <a:extLst>
                  <a:ext uri="{0D108BD9-81ED-4DB2-BD59-A6C34878D82A}">
                    <a16:rowId xmlns:a16="http://schemas.microsoft.com/office/drawing/2014/main" val="763762144"/>
                  </a:ext>
                </a:extLst>
              </a:tr>
              <a:tr h="370840">
                <a:tc>
                  <a:txBody>
                    <a:bodyPr/>
                    <a:lstStyle/>
                    <a:p>
                      <a:pPr algn="ctr"/>
                      <a:r>
                        <a:rPr lang="en-CA" sz="2600" dirty="0"/>
                        <a:t>Time </a:t>
                      </a:r>
                    </a:p>
                  </a:txBody>
                  <a:tcPr/>
                </a:tc>
                <a:tc>
                  <a:txBody>
                    <a:bodyPr/>
                    <a:lstStyle/>
                    <a:p>
                      <a:pPr algn="ctr"/>
                      <a:r>
                        <a:rPr lang="en-CA" sz="2600" b="0" i="0" u="none" strike="noStrike" kern="1200" baseline="0" dirty="0">
                          <a:solidFill>
                            <a:schemeClr val="dk1"/>
                          </a:solidFill>
                          <a:latin typeface="+mn-lt"/>
                          <a:ea typeface="+mn-ea"/>
                          <a:cs typeface="+mn-cs"/>
                        </a:rPr>
                        <a:t>3.74 s</a:t>
                      </a:r>
                      <a:endParaRPr lang="en-CA" sz="2600" dirty="0"/>
                    </a:p>
                  </a:txBody>
                  <a:tcPr/>
                </a:tc>
                <a:extLst>
                  <a:ext uri="{0D108BD9-81ED-4DB2-BD59-A6C34878D82A}">
                    <a16:rowId xmlns:a16="http://schemas.microsoft.com/office/drawing/2014/main" val="3393203948"/>
                  </a:ext>
                </a:extLst>
              </a:tr>
              <a:tr h="370840">
                <a:tc>
                  <a:txBody>
                    <a:bodyPr/>
                    <a:lstStyle/>
                    <a:p>
                      <a:pPr algn="ctr"/>
                      <a:r>
                        <a:rPr lang="en-US" sz="2600" b="0" i="1" u="none" strike="noStrike" dirty="0" err="1">
                          <a:solidFill>
                            <a:schemeClr val="dk1"/>
                          </a:solidFill>
                          <a:effectLst/>
                          <a:uFillTx/>
                          <a:latin typeface="+mn-lt"/>
                        </a:rPr>
                        <a:t>f</a:t>
                      </a:r>
                      <a:r>
                        <a:rPr lang="en-US" sz="2600" b="0" i="1" u="none" strike="noStrike" baseline="-25000" dirty="0" err="1">
                          <a:solidFill>
                            <a:schemeClr val="dk1"/>
                          </a:solidFill>
                          <a:effectLst/>
                          <a:uFillTx/>
                          <a:latin typeface="+mn-lt"/>
                        </a:rPr>
                        <a:t>LM</a:t>
                      </a:r>
                      <a:endParaRPr lang="en-CA" sz="2600" dirty="0"/>
                    </a:p>
                  </a:txBody>
                  <a:tcPr/>
                </a:tc>
                <a:tc>
                  <a:txBody>
                    <a:bodyPr/>
                    <a:lstStyle/>
                    <a:p>
                      <a:pPr algn="ctr"/>
                      <a:r>
                        <a:rPr lang="en-CA" sz="2600" b="0" i="0" u="none" strike="noStrike" kern="1200" baseline="0" dirty="0">
                          <a:solidFill>
                            <a:schemeClr val="dk1"/>
                          </a:solidFill>
                          <a:latin typeface="+mn-lt"/>
                          <a:ea typeface="+mn-ea"/>
                          <a:cs typeface="+mn-cs"/>
                        </a:rPr>
                        <a:t>0.27514</a:t>
                      </a:r>
                      <a:endParaRPr lang="en-CA" sz="2600" dirty="0"/>
                    </a:p>
                  </a:txBody>
                  <a:tcPr/>
                </a:tc>
                <a:extLst>
                  <a:ext uri="{0D108BD9-81ED-4DB2-BD59-A6C34878D82A}">
                    <a16:rowId xmlns:a16="http://schemas.microsoft.com/office/drawing/2014/main" val="1337510274"/>
                  </a:ext>
                </a:extLst>
              </a:tr>
            </a:tbl>
          </a:graphicData>
        </a:graphic>
      </p:graphicFrame>
    </p:spTree>
    <p:extLst>
      <p:ext uri="{BB962C8B-B14F-4D97-AF65-F5344CB8AC3E}">
        <p14:creationId xmlns:p14="http://schemas.microsoft.com/office/powerpoint/2010/main" val="1864457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186" name="Arrow: Right 5"/>
          <p:cNvSpPr/>
          <p:nvPr/>
        </p:nvSpPr>
        <p:spPr>
          <a:xfrm>
            <a:off x="5526720" y="3440960"/>
            <a:ext cx="1154520" cy="635400"/>
          </a:xfrm>
          <a:prstGeom prst="rightArrow">
            <a:avLst>
              <a:gd name="adj1" fmla="val 50000"/>
              <a:gd name="adj2" fmla="val 50000"/>
            </a:avLst>
          </a:prstGeom>
          <a:solidFill>
            <a:schemeClr val="tx1">
              <a:lumMod val="50000"/>
              <a:lumOff val="50000"/>
            </a:schemeClr>
          </a:solidFill>
          <a:ln>
            <a:solidFill>
              <a:srgbClr val="000000"/>
            </a:solidFill>
          </a:ln>
          <a:scene3d>
            <a:camera prst="obliqueTopLeft"/>
            <a:lightRig rig="threePt" dir="t"/>
          </a:scene3d>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CA" sz="1800" b="0" u="none" strike="noStrike">
              <a:solidFill>
                <a:schemeClr val="lt1"/>
              </a:solidFill>
              <a:effectLst/>
              <a:uFillTx/>
            </a:endParaRPr>
          </a:p>
        </p:txBody>
      </p:sp>
      <p:sp>
        <p:nvSpPr>
          <p:cNvPr id="187" name="Picture 8"/>
          <p:cNvSpPr/>
          <p:nvPr/>
        </p:nvSpPr>
        <p:spPr>
          <a:xfrm>
            <a:off x="1028160" y="2569040"/>
            <a:ext cx="4044240" cy="2366640"/>
          </a:xfrm>
          <a:prstGeom prst="roundRect">
            <a:avLst>
              <a:gd name="adj" fmla="val 4167"/>
            </a:avLst>
          </a:prstGeom>
          <a:blipFill rotWithShape="0">
            <a:blip r:embed="rId3"/>
            <a:srcRect/>
            <a:stretch/>
          </a:blipFill>
          <a:ln w="76200" cap="sq">
            <a:solidFill>
              <a:srgbClr val="292929"/>
            </a:solidFill>
            <a:miter/>
          </a:ln>
          <a:effectLst>
            <a:reflection blurRad="12700" stA="0" endPos="28000" dist="5000" dir="5400000" sy="-100000" algn="bl" rotWithShape="0"/>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189" name="TextBox 7"/>
          <p:cNvSpPr/>
          <p:nvPr/>
        </p:nvSpPr>
        <p:spPr>
          <a:xfrm>
            <a:off x="6786000" y="5823000"/>
            <a:ext cx="4870080" cy="367878"/>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endParaRPr>
          </a:p>
        </p:txBody>
      </p:sp>
      <p:sp>
        <p:nvSpPr>
          <p:cNvPr id="190"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Manual Segmentation</a:t>
            </a:r>
            <a:endParaRPr lang="en-US" sz="4400" b="0" u="none" strike="noStrike">
              <a:solidFill>
                <a:srgbClr val="000000"/>
              </a:solidFill>
              <a:effectLst/>
              <a:uFillTx/>
              <a:latin typeface="+mn-lt"/>
            </a:endParaRPr>
          </a:p>
        </p:txBody>
      </p:sp>
      <p:sp>
        <p:nvSpPr>
          <p:cNvPr id="191" name="PlaceHolder 2"/>
          <p:cNvSpPr>
            <a:spLocks noGrp="1"/>
          </p:cNvSpPr>
          <p:nvPr>
            <p:ph/>
          </p:nvPr>
        </p:nvSpPr>
        <p:spPr>
          <a:xfrm>
            <a:off x="91080" y="976800"/>
            <a:ext cx="11449080" cy="1455880"/>
          </a:xfrm>
          <a:prstGeom prst="rect">
            <a:avLst/>
          </a:prstGeom>
          <a:noFill/>
          <a:ln w="0">
            <a:noFill/>
          </a:ln>
        </p:spPr>
        <p:txBody>
          <a:bodyPr lIns="91440" tIns="45720" rIns="91440" bIns="4572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latin typeface="+mn-lt"/>
              </a:rPr>
              <a:t>Performed by Daniel Girard (summer 2025, 2026)</a:t>
            </a:r>
            <a:endParaRPr lang="en-US" sz="2800" b="0" u="none" strike="noStrike" dirty="0">
              <a:solidFill>
                <a:srgbClr val="000000"/>
              </a:solidFill>
              <a:effectLst/>
              <a:uFillTx/>
              <a:latin typeface="+mn-lt"/>
            </a:endParaRPr>
          </a:p>
          <a:p>
            <a:pPr marL="457200" indent="-457200" defTabSz="914400">
              <a:lnSpc>
                <a:spcPct val="150000"/>
              </a:lnSpc>
              <a:spcBef>
                <a:spcPts val="1001"/>
              </a:spcBef>
              <a:buClr>
                <a:srgbClr val="C00000"/>
              </a:buClr>
              <a:buFont typeface="Aptos"/>
              <a:buChar char="◦"/>
            </a:pPr>
            <a:r>
              <a:rPr lang="en-US" sz="2800" b="0" u="none" strike="noStrike" dirty="0">
                <a:solidFill>
                  <a:schemeClr val="dk1"/>
                </a:solidFill>
                <a:effectLst/>
                <a:uFillTx/>
                <a:latin typeface="+mn-lt"/>
              </a:rPr>
              <a:t>Manually segmented 8 EM slices from a male mouse </a:t>
            </a:r>
            <a:endParaRPr lang="en-US" sz="2800" dirty="0">
              <a:solidFill>
                <a:schemeClr val="dk1"/>
              </a:solidFill>
              <a:latin typeface="+mn-lt"/>
            </a:endParaRPr>
          </a:p>
        </p:txBody>
      </p:sp>
      <p:pic>
        <p:nvPicPr>
          <p:cNvPr id="192" name="Picture 6" descr="Logos | Branding | The University of Winnipeg"/>
          <p:cNvPicPr/>
          <p:nvPr/>
        </p:nvPicPr>
        <p:blipFill>
          <a:blip r:embed="rId4"/>
          <a:stretch/>
        </p:blipFill>
        <p:spPr>
          <a:xfrm>
            <a:off x="91080" y="6452640"/>
            <a:ext cx="978120" cy="313920"/>
          </a:xfrm>
          <a:prstGeom prst="rect">
            <a:avLst/>
          </a:prstGeom>
          <a:noFill/>
          <a:ln w="0">
            <a:noFill/>
          </a:ln>
        </p:spPr>
      </p:pic>
      <p:sp>
        <p:nvSpPr>
          <p:cNvPr id="193" name="Slide Number Placeholder 15"/>
          <p:cNvSpPr/>
          <p:nvPr/>
        </p:nvSpPr>
        <p:spPr>
          <a:xfrm>
            <a:off x="11755080" y="6482160"/>
            <a:ext cx="39456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5</a:t>
            </a:r>
            <a:endParaRPr lang="en-US" sz="1500" b="0" u="none" strike="noStrike" dirty="0">
              <a:solidFill>
                <a:srgbClr val="000000"/>
              </a:solidFill>
              <a:effectLst/>
              <a:uFillTx/>
            </a:endParaRPr>
          </a:p>
        </p:txBody>
      </p:sp>
      <p:cxnSp>
        <p:nvCxnSpPr>
          <p:cNvPr id="194" name="Straight Connector 20"/>
          <p:cNvCxnSpPr/>
          <p:nvPr/>
        </p:nvCxnSpPr>
        <p:spPr>
          <a:xfrm>
            <a:off x="90720" y="6312240"/>
            <a:ext cx="2037960" cy="2880"/>
          </a:xfrm>
          <a:prstGeom prst="straightConnector1">
            <a:avLst/>
          </a:prstGeom>
          <a:ln w="95250">
            <a:solidFill>
              <a:srgbClr val="FFC000"/>
            </a:solidFill>
            <a:round/>
          </a:ln>
        </p:spPr>
      </p:cxnSp>
      <p:sp>
        <p:nvSpPr>
          <p:cNvPr id="195" name="TextBox 8"/>
          <p:cNvSpPr/>
          <p:nvPr/>
        </p:nvSpPr>
        <p:spPr>
          <a:xfrm>
            <a:off x="5151600" y="6541920"/>
            <a:ext cx="1579576" cy="24476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CA" sz="1000" b="0" u="none" strike="noStrike" dirty="0">
                <a:solidFill>
                  <a:schemeClr val="dk1"/>
                </a:solidFill>
                <a:effectLst/>
                <a:uFillTx/>
              </a:rPr>
              <a:t>Courtesy of Daniel Girard</a:t>
            </a:r>
            <a:endParaRPr lang="en-US" sz="1000" b="0" u="none" strike="noStrike" dirty="0">
              <a:solidFill>
                <a:srgbClr val="000000"/>
              </a:solidFill>
              <a:effectLst/>
              <a:uFillTx/>
            </a:endParaRPr>
          </a:p>
        </p:txBody>
      </p:sp>
      <p:pic>
        <p:nvPicPr>
          <p:cNvPr id="3" name="Picture 2">
            <a:extLst>
              <a:ext uri="{FF2B5EF4-FFF2-40B4-BE49-F238E27FC236}">
                <a16:creationId xmlns:a16="http://schemas.microsoft.com/office/drawing/2014/main" id="{AA7F1706-050C-9765-1734-4237C64111CA}"/>
              </a:ext>
            </a:extLst>
          </p:cNvPr>
          <p:cNvPicPr>
            <a:picLocks noChangeAspect="1"/>
          </p:cNvPicPr>
          <p:nvPr/>
        </p:nvPicPr>
        <p:blipFill>
          <a:blip r:embed="rId5"/>
          <a:stretch>
            <a:fillRect/>
          </a:stretch>
        </p:blipFill>
        <p:spPr>
          <a:xfrm>
            <a:off x="1131200" y="6438946"/>
            <a:ext cx="978120" cy="342054"/>
          </a:xfrm>
          <a:prstGeom prst="rect">
            <a:avLst/>
          </a:prstGeom>
        </p:spPr>
      </p:pic>
      <p:sp>
        <p:nvSpPr>
          <p:cNvPr id="4" name="TextBox 4">
            <a:extLst>
              <a:ext uri="{FF2B5EF4-FFF2-40B4-BE49-F238E27FC236}">
                <a16:creationId xmlns:a16="http://schemas.microsoft.com/office/drawing/2014/main" id="{A4B32552-ED11-812F-7BB1-4B628CFC9692}"/>
              </a:ext>
            </a:extLst>
          </p:cNvPr>
          <p:cNvSpPr/>
          <p:nvPr/>
        </p:nvSpPr>
        <p:spPr>
          <a:xfrm>
            <a:off x="6959600" y="5280396"/>
            <a:ext cx="4798080" cy="1075764"/>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u="none" strike="noStrike" dirty="0">
                <a:solidFill>
                  <a:schemeClr val="dk1"/>
                </a:solidFill>
                <a:effectLst/>
                <a:uFillTx/>
              </a:rPr>
              <a:t>Time to segment:</a:t>
            </a:r>
            <a:endParaRPr lang="en-US" sz="2400" b="0" u="none" strike="noStrike" dirty="0">
              <a:solidFill>
                <a:srgbClr val="000000"/>
              </a:solidFill>
              <a:effectLst/>
              <a:uFillTx/>
            </a:endParaRPr>
          </a:p>
          <a:p>
            <a:pPr defTabSz="914400">
              <a:lnSpc>
                <a:spcPct val="100000"/>
              </a:lnSpc>
            </a:pPr>
            <a:r>
              <a:rPr lang="en-US" sz="4000" b="1" u="none" strike="noStrike" dirty="0">
                <a:solidFill>
                  <a:schemeClr val="dk1"/>
                </a:solidFill>
                <a:effectLst/>
                <a:uFillTx/>
              </a:rPr>
              <a:t>~ 42 hours/image </a:t>
            </a:r>
            <a:endParaRPr lang="en-US" sz="4000" b="0" u="none" strike="noStrike" dirty="0">
              <a:solidFill>
                <a:srgbClr val="000000"/>
              </a:solidFill>
              <a:effectLst/>
              <a:uFillTx/>
            </a:endParaRPr>
          </a:p>
        </p:txBody>
      </p:sp>
      <p:sp>
        <p:nvSpPr>
          <p:cNvPr id="5" name="Picture 71" descr="A yellow and black pattern&#10;&#10;AI-generated content may be incorrect.">
            <a:extLst>
              <a:ext uri="{FF2B5EF4-FFF2-40B4-BE49-F238E27FC236}">
                <a16:creationId xmlns:a16="http://schemas.microsoft.com/office/drawing/2014/main" id="{0B72368F-EA42-CDFF-EF4E-9BB460C7EB3E}"/>
              </a:ext>
            </a:extLst>
          </p:cNvPr>
          <p:cNvSpPr/>
          <p:nvPr/>
        </p:nvSpPr>
        <p:spPr>
          <a:xfrm>
            <a:off x="7020920" y="2562203"/>
            <a:ext cx="4013053" cy="2352748"/>
          </a:xfrm>
          <a:prstGeom prst="roundRect">
            <a:avLst>
              <a:gd name="adj" fmla="val 4167"/>
            </a:avLst>
          </a:prstGeom>
          <a:blipFill rotWithShape="0">
            <a:blip r:embed="rId6"/>
            <a:srcRect/>
            <a:stretch/>
          </a:blipFill>
          <a:ln w="76200" cap="sq">
            <a:solidFill>
              <a:srgbClr val="292929"/>
            </a:solidFill>
            <a:miter/>
          </a:ln>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6" name="Picture 72" descr="A purple and grey background&#10;&#10;AI-generated content may be incorrect.">
            <a:extLst>
              <a:ext uri="{FF2B5EF4-FFF2-40B4-BE49-F238E27FC236}">
                <a16:creationId xmlns:a16="http://schemas.microsoft.com/office/drawing/2014/main" id="{D79C85DB-574E-7613-5996-191E0A015F8C}"/>
              </a:ext>
            </a:extLst>
          </p:cNvPr>
          <p:cNvSpPr/>
          <p:nvPr/>
        </p:nvSpPr>
        <p:spPr>
          <a:xfrm>
            <a:off x="7010480" y="2571127"/>
            <a:ext cx="4013053" cy="2357774"/>
          </a:xfrm>
          <a:prstGeom prst="roundRect">
            <a:avLst>
              <a:gd name="adj" fmla="val 4167"/>
            </a:avLst>
          </a:prstGeom>
          <a:blipFill rotWithShape="0">
            <a:blip r:embed="rId7"/>
            <a:srcRect/>
            <a:stretch/>
          </a:blipFill>
          <a:ln w="76200" cap="sq">
            <a:solidFill>
              <a:srgbClr val="292929"/>
            </a:solidFill>
            <a:miter/>
          </a:ln>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7" name="Picture 73" descr="A close-up of a microscope&#10;&#10;AI-generated content may be incorrect.">
            <a:extLst>
              <a:ext uri="{FF2B5EF4-FFF2-40B4-BE49-F238E27FC236}">
                <a16:creationId xmlns:a16="http://schemas.microsoft.com/office/drawing/2014/main" id="{CF9B78EE-659A-012C-68B4-5202427B6FED}"/>
              </a:ext>
            </a:extLst>
          </p:cNvPr>
          <p:cNvSpPr/>
          <p:nvPr/>
        </p:nvSpPr>
        <p:spPr>
          <a:xfrm>
            <a:off x="6997880" y="2549882"/>
            <a:ext cx="4027329" cy="2368741"/>
          </a:xfrm>
          <a:prstGeom prst="roundRect">
            <a:avLst>
              <a:gd name="adj" fmla="val 4167"/>
            </a:avLst>
          </a:prstGeom>
          <a:blipFill rotWithShape="0">
            <a:blip r:embed="rId8"/>
            <a:srcRect/>
            <a:stretch/>
          </a:blipFill>
          <a:ln w="76200" cap="sq">
            <a:solidFill>
              <a:srgbClr val="292929"/>
            </a:solidFill>
            <a:miter/>
          </a:ln>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8" name="Picture 74" descr="A yellow and purple circle pattern&#10;&#10;AI-generated content may be incorrect.">
            <a:extLst>
              <a:ext uri="{FF2B5EF4-FFF2-40B4-BE49-F238E27FC236}">
                <a16:creationId xmlns:a16="http://schemas.microsoft.com/office/drawing/2014/main" id="{9D757032-65AA-01D7-767B-B5CAE3A26367}"/>
              </a:ext>
            </a:extLst>
          </p:cNvPr>
          <p:cNvSpPr/>
          <p:nvPr/>
        </p:nvSpPr>
        <p:spPr>
          <a:xfrm>
            <a:off x="6980600" y="2565351"/>
            <a:ext cx="4027329" cy="2360972"/>
          </a:xfrm>
          <a:prstGeom prst="roundRect">
            <a:avLst>
              <a:gd name="adj" fmla="val 4167"/>
            </a:avLst>
          </a:prstGeom>
          <a:blipFill rotWithShape="0">
            <a:blip r:embed="rId9"/>
            <a:srcRect/>
            <a:stretch/>
          </a:blipFill>
          <a:ln w="76200" cap="sq">
            <a:solidFill>
              <a:srgbClr val="292929"/>
            </a:solidFill>
            <a:miter/>
          </a:ln>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9" name="Picture 76" descr="A colorful pattern with purple and yellow circles&#10;&#10;AI-generated content may be incorrect.">
            <a:extLst>
              <a:ext uri="{FF2B5EF4-FFF2-40B4-BE49-F238E27FC236}">
                <a16:creationId xmlns:a16="http://schemas.microsoft.com/office/drawing/2014/main" id="{1DB2D799-06C0-0BD4-6D17-65EBA9A90409}"/>
              </a:ext>
            </a:extLst>
          </p:cNvPr>
          <p:cNvSpPr/>
          <p:nvPr/>
        </p:nvSpPr>
        <p:spPr>
          <a:xfrm>
            <a:off x="6962240" y="2554600"/>
            <a:ext cx="4044240" cy="2381080"/>
          </a:xfrm>
          <a:prstGeom prst="roundRect">
            <a:avLst>
              <a:gd name="adj" fmla="val 4167"/>
            </a:avLst>
          </a:prstGeom>
          <a:blipFill rotWithShape="0">
            <a:blip r:embed="rId10"/>
            <a:srcRect/>
            <a:stretch/>
          </a:blipFill>
          <a:ln w="76200" cap="sq">
            <a:solidFill>
              <a:srgbClr val="292929"/>
            </a:solidFill>
            <a:miter/>
          </a:ln>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additive="repl">
                                        <p:cTn id="7" dur="500"/>
                                        <p:tgtEl>
                                          <p:spTgt spid="5"/>
                                        </p:tgtEl>
                                      </p:cBhvr>
                                    </p:animEffect>
                                  </p:childTnLst>
                                </p:cTn>
                              </p:par>
                              <p:par>
                                <p:cTn id="8" presetID="10" presetClass="entr" fill="hold" nodeType="withEffect">
                                  <p:stCondLst>
                                    <p:cond delay="0"/>
                                  </p:stCondLst>
                                  <p:childTnLst>
                                    <p:set>
                                      <p:cBhvr>
                                        <p:cTn id="9" dur="1" fill="hold">
                                          <p:stCondLst>
                                            <p:cond delay="0"/>
                                          </p:stCondLst>
                                        </p:cTn>
                                        <p:tgtEl>
                                          <p:spTgt spid="186"/>
                                        </p:tgtEl>
                                        <p:attrNameLst>
                                          <p:attrName>style.visibility</p:attrName>
                                        </p:attrNameLst>
                                      </p:cBhvr>
                                      <p:to>
                                        <p:strVal val="visible"/>
                                      </p:to>
                                    </p:set>
                                    <p:animEffect transition="in" filter="fade">
                                      <p:cBhvr additive="repl">
                                        <p:cTn id="10" dur="500"/>
                                        <p:tgtEl>
                                          <p:spTgt spid="18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additive="repl">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additive="repl">
                                        <p:cTn id="20" dur="500"/>
                                        <p:tgtEl>
                                          <p:spTgt spid="7"/>
                                        </p:tgtEl>
                                      </p:cBhvr>
                                    </p:animEffect>
                                  </p:childTnLst>
                                </p:cTn>
                              </p:par>
                              <p:par>
                                <p:cTn id="21" presetID="10" presetClass="entr"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additive="repl">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additive="repl">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F472631C-8096-BEAD-EE25-A8B929CD7D7F}"/>
            </a:ext>
          </a:extLst>
        </p:cNvPr>
        <p:cNvGrpSpPr/>
        <p:nvPr/>
      </p:nvGrpSpPr>
      <p:grpSpPr>
        <a:xfrm>
          <a:off x="0" y="0"/>
          <a:ext cx="0" cy="0"/>
          <a:chOff x="0" y="0"/>
          <a:chExt cx="0" cy="0"/>
        </a:xfrm>
      </p:grpSpPr>
      <p:sp>
        <p:nvSpPr>
          <p:cNvPr id="397" name="Picture 50" descr="A yellow and black pattern&#10;&#10;AI-generated content may be incorrect.">
            <a:extLst>
              <a:ext uri="{FF2B5EF4-FFF2-40B4-BE49-F238E27FC236}">
                <a16:creationId xmlns:a16="http://schemas.microsoft.com/office/drawing/2014/main" id="{0463D88F-D70D-C9AA-4A99-96471CC1463D}"/>
              </a:ext>
            </a:extLst>
          </p:cNvPr>
          <p:cNvSpPr/>
          <p:nvPr/>
        </p:nvSpPr>
        <p:spPr>
          <a:xfrm>
            <a:off x="3052120" y="3848960"/>
            <a:ext cx="4401000" cy="2565000"/>
          </a:xfrm>
          <a:prstGeom prst="roundRect">
            <a:avLst>
              <a:gd name="adj" fmla="val 4167"/>
            </a:avLst>
          </a:prstGeom>
          <a:blipFill rotWithShape="0">
            <a:blip r:embed="rId3"/>
            <a:srcRect/>
            <a:stretch/>
          </a:blipFill>
          <a:ln w="76200" cap="sq">
            <a:solidFill>
              <a:srgbClr val="292929"/>
            </a:solidFill>
            <a:miter/>
          </a:ln>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grpSp>
        <p:nvGrpSpPr>
          <p:cNvPr id="398" name="Group 11">
            <a:extLst>
              <a:ext uri="{FF2B5EF4-FFF2-40B4-BE49-F238E27FC236}">
                <a16:creationId xmlns:a16="http://schemas.microsoft.com/office/drawing/2014/main" id="{3A98E2A0-E991-0B48-5406-BA91656AEF80}"/>
              </a:ext>
            </a:extLst>
          </p:cNvPr>
          <p:cNvGrpSpPr/>
          <p:nvPr/>
        </p:nvGrpSpPr>
        <p:grpSpPr>
          <a:xfrm>
            <a:off x="965200" y="2367680"/>
            <a:ext cx="3336120" cy="1392251"/>
            <a:chOff x="457200" y="1778400"/>
            <a:chExt cx="3336120" cy="1392251"/>
          </a:xfrm>
        </p:grpSpPr>
        <p:grpSp>
          <p:nvGrpSpPr>
            <p:cNvPr id="399" name="Group 10">
              <a:extLst>
                <a:ext uri="{FF2B5EF4-FFF2-40B4-BE49-F238E27FC236}">
                  <a16:creationId xmlns:a16="http://schemas.microsoft.com/office/drawing/2014/main" id="{09E706D9-EAC3-47F8-C03E-2B426F59ADFF}"/>
                </a:ext>
              </a:extLst>
            </p:cNvPr>
            <p:cNvGrpSpPr/>
            <p:nvPr/>
          </p:nvGrpSpPr>
          <p:grpSpPr>
            <a:xfrm>
              <a:off x="457200" y="1778400"/>
              <a:ext cx="3336120" cy="1392251"/>
              <a:chOff x="457200" y="1778400"/>
              <a:chExt cx="3336120" cy="1392251"/>
            </a:xfrm>
          </p:grpSpPr>
          <p:sp>
            <p:nvSpPr>
              <p:cNvPr id="400" name="TextBox 13">
                <a:extLst>
                  <a:ext uri="{FF2B5EF4-FFF2-40B4-BE49-F238E27FC236}">
                    <a16:creationId xmlns:a16="http://schemas.microsoft.com/office/drawing/2014/main" id="{199E533B-D8FF-0A75-77EE-778470F557A3}"/>
                  </a:ext>
                </a:extLst>
              </p:cNvPr>
              <p:cNvSpPr/>
              <p:nvPr/>
            </p:nvSpPr>
            <p:spPr>
              <a:xfrm>
                <a:off x="457200" y="2358000"/>
                <a:ext cx="61812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FFFF00"/>
                    </a:solidFill>
                    <a:effectLst/>
                    <a:uFillTx/>
                  </a:rPr>
                  <a:t>f</a:t>
                </a:r>
                <a:r>
                  <a:rPr lang="en-US" sz="2400" b="0" i="1" u="none" strike="noStrike" baseline="-25000">
                    <a:solidFill>
                      <a:srgbClr val="FFFF00"/>
                    </a:solidFill>
                    <a:effectLst/>
                    <a:uFillTx/>
                  </a:rPr>
                  <a:t>ax</a:t>
                </a:r>
                <a:endParaRPr lang="en-US" sz="2400" b="0" u="none" strike="noStrike">
                  <a:solidFill>
                    <a:srgbClr val="000000"/>
                  </a:solidFill>
                  <a:effectLst/>
                  <a:uFillTx/>
                </a:endParaRPr>
              </a:p>
            </p:txBody>
          </p:sp>
          <p:sp>
            <p:nvSpPr>
              <p:cNvPr id="401" name="TextBox 14">
                <a:extLst>
                  <a:ext uri="{FF2B5EF4-FFF2-40B4-BE49-F238E27FC236}">
                    <a16:creationId xmlns:a16="http://schemas.microsoft.com/office/drawing/2014/main" id="{A4B60CD1-E396-D02F-E04F-2483BC040520}"/>
                  </a:ext>
                </a:extLst>
              </p:cNvPr>
              <p:cNvSpPr/>
              <p:nvPr/>
            </p:nvSpPr>
            <p:spPr>
              <a:xfrm>
                <a:off x="1862640" y="2710440"/>
                <a:ext cx="163944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u="none" strike="noStrike">
                    <a:solidFill>
                      <a:schemeClr val="dk1"/>
                    </a:solidFill>
                    <a:effectLst/>
                    <a:uFillTx/>
                  </a:rPr>
                  <a:t>Total Area</a:t>
                </a:r>
                <a:endParaRPr lang="en-US" sz="2400" b="0" u="none" strike="noStrike">
                  <a:solidFill>
                    <a:srgbClr val="000000"/>
                  </a:solidFill>
                  <a:effectLst/>
                  <a:uFillTx/>
                </a:endParaRPr>
              </a:p>
            </p:txBody>
          </p:sp>
          <p:sp>
            <p:nvSpPr>
              <p:cNvPr id="402" name="TextBox 15">
                <a:extLst>
                  <a:ext uri="{FF2B5EF4-FFF2-40B4-BE49-F238E27FC236}">
                    <a16:creationId xmlns:a16="http://schemas.microsoft.com/office/drawing/2014/main" id="{9BCB02CD-03ED-5B92-9B2C-7A8B8DFB1DC7}"/>
                  </a:ext>
                </a:extLst>
              </p:cNvPr>
              <p:cNvSpPr/>
              <p:nvPr/>
            </p:nvSpPr>
            <p:spPr>
              <a:xfrm>
                <a:off x="1438560" y="1778400"/>
                <a:ext cx="2354760" cy="829543"/>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defTabSz="914400">
                  <a:lnSpc>
                    <a:spcPct val="100000"/>
                  </a:lnSpc>
                </a:pPr>
                <a:r>
                  <a:rPr lang="en-US" sz="2400" b="0" u="none" strike="noStrike" dirty="0">
                    <a:solidFill>
                      <a:srgbClr val="FFFF00"/>
                    </a:solidFill>
                    <a:effectLst/>
                    <a:uFillTx/>
                  </a:rPr>
                  <a:t>Intra-Axonal Area</a:t>
                </a:r>
                <a:endParaRPr lang="en-US" sz="2400" b="0" u="none" strike="noStrike" dirty="0">
                  <a:solidFill>
                    <a:srgbClr val="000000"/>
                  </a:solidFill>
                  <a:effectLst/>
                  <a:uFillTx/>
                </a:endParaRPr>
              </a:p>
            </p:txBody>
          </p:sp>
          <p:sp>
            <p:nvSpPr>
              <p:cNvPr id="403" name="Equals 25">
                <a:extLst>
                  <a:ext uri="{FF2B5EF4-FFF2-40B4-BE49-F238E27FC236}">
                    <a16:creationId xmlns:a16="http://schemas.microsoft.com/office/drawing/2014/main" id="{D9022948-2D82-8BBE-E8CC-3B384230020E}"/>
                  </a:ext>
                </a:extLst>
              </p:cNvPr>
              <p:cNvSpPr/>
              <p:nvPr/>
            </p:nvSpPr>
            <p:spPr>
              <a:xfrm>
                <a:off x="1030320" y="2404080"/>
                <a:ext cx="595080" cy="366480"/>
              </a:xfrm>
              <a:prstGeom prst="mathEqual">
                <a:avLst>
                  <a:gd name="adj1" fmla="val 23520"/>
                  <a:gd name="adj2" fmla="val 1176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endParaRPr lang="en-CA" sz="1800" b="0" u="none" strike="noStrike">
                  <a:solidFill>
                    <a:schemeClr val="dk1"/>
                  </a:solidFill>
                  <a:effectLst/>
                  <a:uFillTx/>
                </a:endParaRPr>
              </a:p>
            </p:txBody>
          </p:sp>
        </p:grpSp>
        <p:sp>
          <p:nvSpPr>
            <p:cNvPr id="404" name="Minus Sign 29">
              <a:extLst>
                <a:ext uri="{FF2B5EF4-FFF2-40B4-BE49-F238E27FC236}">
                  <a16:creationId xmlns:a16="http://schemas.microsoft.com/office/drawing/2014/main" id="{B9E6E7C5-E3D8-C84C-C549-AA65157ED345}"/>
                </a:ext>
              </a:extLst>
            </p:cNvPr>
            <p:cNvSpPr/>
            <p:nvPr/>
          </p:nvSpPr>
          <p:spPr>
            <a:xfrm>
              <a:off x="1438560" y="2491200"/>
              <a:ext cx="2342160" cy="233280"/>
            </a:xfrm>
            <a:prstGeom prst="mathMinus">
              <a:avLst>
                <a:gd name="adj1" fmla="val 2352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10800" rIns="90000" bIns="10800" anchor="ctr">
              <a:noAutofit/>
            </a:bodyPr>
            <a:lstStyle/>
            <a:p>
              <a:pPr defTabSz="914400">
                <a:lnSpc>
                  <a:spcPct val="100000"/>
                </a:lnSpc>
              </a:pPr>
              <a:endParaRPr lang="en-CA" sz="1800" b="0" u="none" strike="noStrike">
                <a:solidFill>
                  <a:schemeClr val="lt1"/>
                </a:solidFill>
                <a:effectLst/>
                <a:uFillTx/>
              </a:endParaRPr>
            </a:p>
          </p:txBody>
        </p:sp>
      </p:grpSp>
      <p:grpSp>
        <p:nvGrpSpPr>
          <p:cNvPr id="405" name="Group 12">
            <a:extLst>
              <a:ext uri="{FF2B5EF4-FFF2-40B4-BE49-F238E27FC236}">
                <a16:creationId xmlns:a16="http://schemas.microsoft.com/office/drawing/2014/main" id="{C51CA62A-8457-5126-DC55-E8048ACE046B}"/>
              </a:ext>
            </a:extLst>
          </p:cNvPr>
          <p:cNvGrpSpPr/>
          <p:nvPr/>
        </p:nvGrpSpPr>
        <p:grpSpPr>
          <a:xfrm>
            <a:off x="4851400" y="2361200"/>
            <a:ext cx="2767320" cy="1404491"/>
            <a:chOff x="4343400" y="1771920"/>
            <a:chExt cx="2767320" cy="1404491"/>
          </a:xfrm>
        </p:grpSpPr>
        <p:sp>
          <p:nvSpPr>
            <p:cNvPr id="406" name="TextBox 16">
              <a:extLst>
                <a:ext uri="{FF2B5EF4-FFF2-40B4-BE49-F238E27FC236}">
                  <a16:creationId xmlns:a16="http://schemas.microsoft.com/office/drawing/2014/main" id="{B2EAA222-CF2E-86E7-6CC2-A4D27D9A3461}"/>
                </a:ext>
              </a:extLst>
            </p:cNvPr>
            <p:cNvSpPr/>
            <p:nvPr/>
          </p:nvSpPr>
          <p:spPr>
            <a:xfrm>
              <a:off x="4343400" y="2351880"/>
              <a:ext cx="61632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9D3A9D"/>
                  </a:solidFill>
                  <a:effectLst/>
                  <a:uFillTx/>
                </a:rPr>
                <a:t>f</a:t>
              </a:r>
              <a:r>
                <a:rPr lang="en-US" sz="2400" b="0" i="1" u="none" strike="noStrike" baseline="-25000">
                  <a:solidFill>
                    <a:srgbClr val="9D3A9D"/>
                  </a:solidFill>
                  <a:effectLst/>
                  <a:uFillTx/>
                </a:rPr>
                <a:t>m</a:t>
              </a:r>
              <a:endParaRPr lang="en-US" sz="2400" b="0" u="none" strike="noStrike">
                <a:solidFill>
                  <a:srgbClr val="000000"/>
                </a:solidFill>
                <a:effectLst/>
                <a:uFillTx/>
              </a:endParaRPr>
            </a:p>
          </p:txBody>
        </p:sp>
        <p:sp>
          <p:nvSpPr>
            <p:cNvPr id="407" name="TextBox 17">
              <a:extLst>
                <a:ext uri="{FF2B5EF4-FFF2-40B4-BE49-F238E27FC236}">
                  <a16:creationId xmlns:a16="http://schemas.microsoft.com/office/drawing/2014/main" id="{5079B29A-7DAE-265F-6B50-073E7EBC2AA4}"/>
                </a:ext>
              </a:extLst>
            </p:cNvPr>
            <p:cNvSpPr/>
            <p:nvPr/>
          </p:nvSpPr>
          <p:spPr>
            <a:xfrm>
              <a:off x="5542560" y="1771920"/>
              <a:ext cx="1236240" cy="82954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2400" b="0" u="none" strike="noStrike" dirty="0">
                  <a:solidFill>
                    <a:schemeClr val="accent5"/>
                  </a:solidFill>
                  <a:effectLst/>
                  <a:uFillTx/>
                </a:rPr>
                <a:t>Myelin Area</a:t>
              </a:r>
              <a:endParaRPr lang="en-US" sz="2400" b="0" u="none" strike="noStrike" dirty="0">
                <a:solidFill>
                  <a:srgbClr val="000000"/>
                </a:solidFill>
                <a:effectLst/>
                <a:uFillTx/>
              </a:endParaRPr>
            </a:p>
          </p:txBody>
        </p:sp>
        <p:sp>
          <p:nvSpPr>
            <p:cNvPr id="408" name="TextBox 23">
              <a:extLst>
                <a:ext uri="{FF2B5EF4-FFF2-40B4-BE49-F238E27FC236}">
                  <a16:creationId xmlns:a16="http://schemas.microsoft.com/office/drawing/2014/main" id="{075150C6-FFAD-B8A1-7ED6-CC426878A611}"/>
                </a:ext>
              </a:extLst>
            </p:cNvPr>
            <p:cNvSpPr/>
            <p:nvPr/>
          </p:nvSpPr>
          <p:spPr>
            <a:xfrm>
              <a:off x="5471280" y="2716200"/>
              <a:ext cx="1639440" cy="460211"/>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n-US" sz="2400" b="0" u="none" strike="noStrike" dirty="0">
                  <a:solidFill>
                    <a:schemeClr val="dk1"/>
                  </a:solidFill>
                  <a:effectLst/>
                  <a:uFillTx/>
                </a:rPr>
                <a:t>Total Area</a:t>
              </a:r>
              <a:endParaRPr lang="en-US" sz="2400" b="0" u="none" strike="noStrike" dirty="0">
                <a:solidFill>
                  <a:srgbClr val="000000"/>
                </a:solidFill>
                <a:effectLst/>
                <a:uFillTx/>
              </a:endParaRPr>
            </a:p>
          </p:txBody>
        </p:sp>
        <p:sp>
          <p:nvSpPr>
            <p:cNvPr id="409" name="Equals 26">
              <a:extLst>
                <a:ext uri="{FF2B5EF4-FFF2-40B4-BE49-F238E27FC236}">
                  <a16:creationId xmlns:a16="http://schemas.microsoft.com/office/drawing/2014/main" id="{6C3ECC1A-E316-61D9-E4EA-948F6D1C3C06}"/>
                </a:ext>
              </a:extLst>
            </p:cNvPr>
            <p:cNvSpPr/>
            <p:nvPr/>
          </p:nvSpPr>
          <p:spPr>
            <a:xfrm>
              <a:off x="4778640" y="2346840"/>
              <a:ext cx="616320" cy="366480"/>
            </a:xfrm>
            <a:prstGeom prst="mathEqual">
              <a:avLst>
                <a:gd name="adj1" fmla="val 23520"/>
                <a:gd name="adj2" fmla="val 1176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endParaRPr lang="en-CA" sz="1800" b="0" u="none" strike="noStrike">
                <a:solidFill>
                  <a:schemeClr val="dk1"/>
                </a:solidFill>
                <a:effectLst/>
                <a:uFillTx/>
              </a:endParaRPr>
            </a:p>
          </p:txBody>
        </p:sp>
        <p:sp>
          <p:nvSpPr>
            <p:cNvPr id="410" name="Minus Sign 30">
              <a:extLst>
                <a:ext uri="{FF2B5EF4-FFF2-40B4-BE49-F238E27FC236}">
                  <a16:creationId xmlns:a16="http://schemas.microsoft.com/office/drawing/2014/main" id="{F7B6F476-754A-3A95-F383-075119FB5819}"/>
                </a:ext>
              </a:extLst>
            </p:cNvPr>
            <p:cNvSpPr/>
            <p:nvPr/>
          </p:nvSpPr>
          <p:spPr>
            <a:xfrm>
              <a:off x="5282280" y="2464560"/>
              <a:ext cx="1758600" cy="233280"/>
            </a:xfrm>
            <a:prstGeom prst="mathMinus">
              <a:avLst>
                <a:gd name="adj1" fmla="val 2352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10800" rIns="90000" bIns="10800" anchor="ctr">
              <a:noAutofit/>
            </a:bodyPr>
            <a:lstStyle/>
            <a:p>
              <a:pPr defTabSz="914400">
                <a:lnSpc>
                  <a:spcPct val="100000"/>
                </a:lnSpc>
              </a:pPr>
              <a:endParaRPr lang="en-CA" sz="1800" b="0" u="none" strike="noStrike">
                <a:solidFill>
                  <a:schemeClr val="lt1"/>
                </a:solidFill>
                <a:effectLst/>
                <a:uFillTx/>
              </a:endParaRPr>
            </a:p>
          </p:txBody>
        </p:sp>
      </p:grpSp>
      <p:grpSp>
        <p:nvGrpSpPr>
          <p:cNvPr id="411" name="Group 7">
            <a:extLst>
              <a:ext uri="{FF2B5EF4-FFF2-40B4-BE49-F238E27FC236}">
                <a16:creationId xmlns:a16="http://schemas.microsoft.com/office/drawing/2014/main" id="{9CF2EDEE-515A-B898-D856-8EB40B1C9FBC}"/>
              </a:ext>
            </a:extLst>
          </p:cNvPr>
          <p:cNvGrpSpPr/>
          <p:nvPr/>
        </p:nvGrpSpPr>
        <p:grpSpPr>
          <a:xfrm>
            <a:off x="8678920" y="2357600"/>
            <a:ext cx="3027960" cy="1402331"/>
            <a:chOff x="8170920" y="1768320"/>
            <a:chExt cx="3027960" cy="1402331"/>
          </a:xfrm>
        </p:grpSpPr>
        <p:sp>
          <p:nvSpPr>
            <p:cNvPr id="412" name="TextBox 19">
              <a:extLst>
                <a:ext uri="{FF2B5EF4-FFF2-40B4-BE49-F238E27FC236}">
                  <a16:creationId xmlns:a16="http://schemas.microsoft.com/office/drawing/2014/main" id="{428427D4-F623-2D3D-B162-7AD1F41BB583}"/>
                </a:ext>
              </a:extLst>
            </p:cNvPr>
            <p:cNvSpPr/>
            <p:nvPr/>
          </p:nvSpPr>
          <p:spPr>
            <a:xfrm>
              <a:off x="9302400" y="1768320"/>
              <a:ext cx="1703160" cy="82954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2400" b="0" u="none" strike="noStrike">
                  <a:solidFill>
                    <a:srgbClr val="FF0000"/>
                  </a:solidFill>
                  <a:effectLst/>
                  <a:uFillTx/>
                </a:rPr>
                <a:t>Other Cell Area</a:t>
              </a:r>
              <a:endParaRPr lang="en-US" sz="2400" b="0" u="none" strike="noStrike">
                <a:solidFill>
                  <a:srgbClr val="000000"/>
                </a:solidFill>
                <a:effectLst/>
                <a:uFillTx/>
              </a:endParaRPr>
            </a:p>
          </p:txBody>
        </p:sp>
        <p:grpSp>
          <p:nvGrpSpPr>
            <p:cNvPr id="413" name="Group 4">
              <a:extLst>
                <a:ext uri="{FF2B5EF4-FFF2-40B4-BE49-F238E27FC236}">
                  <a16:creationId xmlns:a16="http://schemas.microsoft.com/office/drawing/2014/main" id="{A0A6A9B0-BE13-3519-B2EC-544DB21DE30F}"/>
                </a:ext>
              </a:extLst>
            </p:cNvPr>
            <p:cNvGrpSpPr/>
            <p:nvPr/>
          </p:nvGrpSpPr>
          <p:grpSpPr>
            <a:xfrm>
              <a:off x="8170920" y="2354760"/>
              <a:ext cx="3027960" cy="815891"/>
              <a:chOff x="8170920" y="2354760"/>
              <a:chExt cx="3027960" cy="815891"/>
            </a:xfrm>
          </p:grpSpPr>
          <p:sp>
            <p:nvSpPr>
              <p:cNvPr id="414" name="TextBox 18">
                <a:extLst>
                  <a:ext uri="{FF2B5EF4-FFF2-40B4-BE49-F238E27FC236}">
                    <a16:creationId xmlns:a16="http://schemas.microsoft.com/office/drawing/2014/main" id="{08E7999C-BCA9-9225-2CEF-D846F81BDCC8}"/>
                  </a:ext>
                </a:extLst>
              </p:cNvPr>
              <p:cNvSpPr/>
              <p:nvPr/>
            </p:nvSpPr>
            <p:spPr>
              <a:xfrm>
                <a:off x="8170920" y="2354760"/>
                <a:ext cx="47412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rgbClr val="FF0000"/>
                    </a:solidFill>
                    <a:effectLst/>
                    <a:uFillTx/>
                  </a:rPr>
                  <a:t>f</a:t>
                </a:r>
                <a:r>
                  <a:rPr lang="en-US" sz="2400" b="0" i="1" u="none" strike="noStrike" baseline="-25000">
                    <a:solidFill>
                      <a:srgbClr val="FF0000"/>
                    </a:solidFill>
                    <a:effectLst/>
                    <a:uFillTx/>
                  </a:rPr>
                  <a:t>c</a:t>
                </a:r>
                <a:endParaRPr lang="en-US" sz="2400" b="0" u="none" strike="noStrike">
                  <a:solidFill>
                    <a:srgbClr val="000000"/>
                  </a:solidFill>
                  <a:effectLst/>
                  <a:uFillTx/>
                </a:endParaRPr>
              </a:p>
            </p:txBody>
          </p:sp>
          <p:sp>
            <p:nvSpPr>
              <p:cNvPr id="415" name="TextBox 24">
                <a:extLst>
                  <a:ext uri="{FF2B5EF4-FFF2-40B4-BE49-F238E27FC236}">
                    <a16:creationId xmlns:a16="http://schemas.microsoft.com/office/drawing/2014/main" id="{31D1BFDB-95A0-8EFC-DD18-C9C5F003115B}"/>
                  </a:ext>
                </a:extLst>
              </p:cNvPr>
              <p:cNvSpPr/>
              <p:nvPr/>
            </p:nvSpPr>
            <p:spPr>
              <a:xfrm>
                <a:off x="9458640" y="2710440"/>
                <a:ext cx="1540080" cy="460211"/>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n-US" sz="2400" b="0" u="none" strike="noStrike" dirty="0">
                    <a:solidFill>
                      <a:schemeClr val="dk1"/>
                    </a:solidFill>
                    <a:effectLst/>
                    <a:uFillTx/>
                  </a:rPr>
                  <a:t>Total Area</a:t>
                </a:r>
                <a:endParaRPr lang="en-US" sz="2400" b="0" u="none" strike="noStrike" dirty="0">
                  <a:solidFill>
                    <a:srgbClr val="000000"/>
                  </a:solidFill>
                  <a:effectLst/>
                  <a:uFillTx/>
                </a:endParaRPr>
              </a:p>
            </p:txBody>
          </p:sp>
          <p:sp>
            <p:nvSpPr>
              <p:cNvPr id="416" name="Equals 27">
                <a:extLst>
                  <a:ext uri="{FF2B5EF4-FFF2-40B4-BE49-F238E27FC236}">
                    <a16:creationId xmlns:a16="http://schemas.microsoft.com/office/drawing/2014/main" id="{15426965-FA6C-A923-014D-788F14120638}"/>
                  </a:ext>
                </a:extLst>
              </p:cNvPr>
              <p:cNvSpPr/>
              <p:nvPr/>
            </p:nvSpPr>
            <p:spPr>
              <a:xfrm>
                <a:off x="8628120" y="2363040"/>
                <a:ext cx="583920" cy="366480"/>
              </a:xfrm>
              <a:prstGeom prst="mathEqual">
                <a:avLst>
                  <a:gd name="adj1" fmla="val 23520"/>
                  <a:gd name="adj2" fmla="val 1176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endParaRPr lang="en-CA" sz="1800" b="0" u="none" strike="noStrike">
                  <a:solidFill>
                    <a:schemeClr val="dk1"/>
                  </a:solidFill>
                  <a:effectLst/>
                  <a:uFillTx/>
                </a:endParaRPr>
              </a:p>
            </p:txBody>
          </p:sp>
          <p:sp>
            <p:nvSpPr>
              <p:cNvPr id="417" name="Minus Sign 31">
                <a:extLst>
                  <a:ext uri="{FF2B5EF4-FFF2-40B4-BE49-F238E27FC236}">
                    <a16:creationId xmlns:a16="http://schemas.microsoft.com/office/drawing/2014/main" id="{9960EA93-9CED-C7FD-B58D-692ED64ABFDF}"/>
                  </a:ext>
                </a:extLst>
              </p:cNvPr>
              <p:cNvSpPr/>
              <p:nvPr/>
            </p:nvSpPr>
            <p:spPr>
              <a:xfrm>
                <a:off x="9131760" y="2467080"/>
                <a:ext cx="2067120" cy="233280"/>
              </a:xfrm>
              <a:prstGeom prst="mathMinus">
                <a:avLst>
                  <a:gd name="adj1" fmla="val 2352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10800" rIns="90000" bIns="10800" anchor="ctr">
                <a:noAutofit/>
              </a:bodyPr>
              <a:lstStyle/>
              <a:p>
                <a:pPr defTabSz="914400">
                  <a:lnSpc>
                    <a:spcPct val="100000"/>
                  </a:lnSpc>
                </a:pPr>
                <a:endParaRPr lang="en-CA" sz="1800" b="0" u="none" strike="noStrike">
                  <a:solidFill>
                    <a:schemeClr val="lt1"/>
                  </a:solidFill>
                  <a:effectLst/>
                  <a:uFillTx/>
                </a:endParaRPr>
              </a:p>
            </p:txBody>
          </p:sp>
        </p:grpSp>
      </p:grpSp>
      <p:grpSp>
        <p:nvGrpSpPr>
          <p:cNvPr id="418" name="Group 54">
            <a:extLst>
              <a:ext uri="{FF2B5EF4-FFF2-40B4-BE49-F238E27FC236}">
                <a16:creationId xmlns:a16="http://schemas.microsoft.com/office/drawing/2014/main" id="{CFF024EB-06A4-003F-EA17-ECE6798FE1F3}"/>
              </a:ext>
            </a:extLst>
          </p:cNvPr>
          <p:cNvGrpSpPr/>
          <p:nvPr/>
        </p:nvGrpSpPr>
        <p:grpSpPr>
          <a:xfrm>
            <a:off x="8951440" y="4825160"/>
            <a:ext cx="2856600" cy="480371"/>
            <a:chOff x="8443440" y="3717720"/>
            <a:chExt cx="2856600" cy="480371"/>
          </a:xfrm>
        </p:grpSpPr>
        <p:sp>
          <p:nvSpPr>
            <p:cNvPr id="419" name="Equals 32">
              <a:extLst>
                <a:ext uri="{FF2B5EF4-FFF2-40B4-BE49-F238E27FC236}">
                  <a16:creationId xmlns:a16="http://schemas.microsoft.com/office/drawing/2014/main" id="{74E9E5DC-6907-7D14-FAB9-715ED5FBA4E5}"/>
                </a:ext>
              </a:extLst>
            </p:cNvPr>
            <p:cNvSpPr/>
            <p:nvPr/>
          </p:nvSpPr>
          <p:spPr>
            <a:xfrm>
              <a:off x="9399240" y="3790800"/>
              <a:ext cx="545760" cy="366480"/>
            </a:xfrm>
            <a:prstGeom prst="mathEqual">
              <a:avLst>
                <a:gd name="adj1" fmla="val 23520"/>
                <a:gd name="adj2" fmla="val 11760"/>
              </a:avLst>
            </a:prstGeom>
            <a:solidFill>
              <a:schemeClr val="tx1">
                <a:lumMod val="50000"/>
                <a:lumOff val="50000"/>
              </a:schemeClr>
            </a:solidFill>
            <a:ln>
              <a:solidFill>
                <a:srgbClr val="092A38"/>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endParaRPr lang="en-CA" sz="1800" b="0" u="none" strike="noStrike">
                <a:solidFill>
                  <a:schemeClr val="dk1"/>
                </a:solidFill>
                <a:effectLst/>
                <a:uFillTx/>
              </a:endParaRPr>
            </a:p>
          </p:txBody>
        </p:sp>
        <p:grpSp>
          <p:nvGrpSpPr>
            <p:cNvPr id="420" name="Group 53">
              <a:extLst>
                <a:ext uri="{FF2B5EF4-FFF2-40B4-BE49-F238E27FC236}">
                  <a16:creationId xmlns:a16="http://schemas.microsoft.com/office/drawing/2014/main" id="{E7FB75F6-B830-ACA1-B101-96CEBEFA9ECC}"/>
                </a:ext>
              </a:extLst>
            </p:cNvPr>
            <p:cNvGrpSpPr/>
            <p:nvPr/>
          </p:nvGrpSpPr>
          <p:grpSpPr>
            <a:xfrm>
              <a:off x="8443440" y="3717720"/>
              <a:ext cx="2856600" cy="480371"/>
              <a:chOff x="8443440" y="3717720"/>
              <a:chExt cx="2856600" cy="480371"/>
            </a:xfrm>
          </p:grpSpPr>
          <p:sp>
            <p:nvSpPr>
              <p:cNvPr id="421" name="TextBox 20">
                <a:extLst>
                  <a:ext uri="{FF2B5EF4-FFF2-40B4-BE49-F238E27FC236}">
                    <a16:creationId xmlns:a16="http://schemas.microsoft.com/office/drawing/2014/main" id="{217E3076-607C-5B0A-2E86-66AF6FF996DB}"/>
                  </a:ext>
                </a:extLst>
              </p:cNvPr>
              <p:cNvSpPr/>
              <p:nvPr/>
            </p:nvSpPr>
            <p:spPr>
              <a:xfrm>
                <a:off x="8443440" y="3717720"/>
                <a:ext cx="86040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chemeClr val="dk1"/>
                    </a:solidFill>
                    <a:effectLst/>
                    <a:uFillTx/>
                  </a:rPr>
                  <a:t>f</a:t>
                </a:r>
                <a:r>
                  <a:rPr lang="en-US" sz="2400" b="0" i="1" u="none" strike="noStrike" baseline="-25000">
                    <a:solidFill>
                      <a:schemeClr val="dk1"/>
                    </a:solidFill>
                    <a:effectLst/>
                    <a:uFillTx/>
                  </a:rPr>
                  <a:t>ax+m</a:t>
                </a:r>
                <a:endParaRPr lang="en-US" sz="2400" b="0" u="none" strike="noStrike">
                  <a:solidFill>
                    <a:srgbClr val="000000"/>
                  </a:solidFill>
                  <a:effectLst/>
                  <a:uFillTx/>
                </a:endParaRPr>
              </a:p>
            </p:txBody>
          </p:sp>
          <p:sp>
            <p:nvSpPr>
              <p:cNvPr id="422" name="TextBox 37">
                <a:extLst>
                  <a:ext uri="{FF2B5EF4-FFF2-40B4-BE49-F238E27FC236}">
                    <a16:creationId xmlns:a16="http://schemas.microsoft.com/office/drawing/2014/main" id="{B1984922-AD2E-DCDF-A55D-C3494BB25FC5}"/>
                  </a:ext>
                </a:extLst>
              </p:cNvPr>
              <p:cNvSpPr/>
              <p:nvPr/>
            </p:nvSpPr>
            <p:spPr>
              <a:xfrm>
                <a:off x="10026000" y="3731760"/>
                <a:ext cx="56700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dirty="0">
                    <a:solidFill>
                      <a:srgbClr val="FFFF00"/>
                    </a:solidFill>
                    <a:effectLst/>
                    <a:uFillTx/>
                  </a:rPr>
                  <a:t>f</a:t>
                </a:r>
                <a:r>
                  <a:rPr lang="en-US" sz="2400" b="0" i="1" u="none" strike="noStrike" baseline="-25000" dirty="0">
                    <a:solidFill>
                      <a:srgbClr val="FFFF00"/>
                    </a:solidFill>
                    <a:effectLst/>
                    <a:uFillTx/>
                  </a:rPr>
                  <a:t>ax</a:t>
                </a:r>
                <a:endParaRPr lang="en-US" sz="2400" b="0" u="none" strike="noStrike" dirty="0">
                  <a:solidFill>
                    <a:srgbClr val="000000"/>
                  </a:solidFill>
                  <a:effectLst/>
                  <a:uFillTx/>
                </a:endParaRPr>
              </a:p>
            </p:txBody>
          </p:sp>
          <p:sp>
            <p:nvSpPr>
              <p:cNvPr id="423" name="TextBox 40">
                <a:extLst>
                  <a:ext uri="{FF2B5EF4-FFF2-40B4-BE49-F238E27FC236}">
                    <a16:creationId xmlns:a16="http://schemas.microsoft.com/office/drawing/2014/main" id="{34D32AED-77CB-D643-580C-4EE4A368ECD6}"/>
                  </a:ext>
                </a:extLst>
              </p:cNvPr>
              <p:cNvSpPr/>
              <p:nvPr/>
            </p:nvSpPr>
            <p:spPr>
              <a:xfrm>
                <a:off x="10754280" y="3737880"/>
                <a:ext cx="54576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i="1" u="none" strike="noStrike">
                    <a:solidFill>
                      <a:schemeClr val="accent5"/>
                    </a:solidFill>
                    <a:effectLst/>
                    <a:uFillTx/>
                  </a:rPr>
                  <a:t>f</a:t>
                </a:r>
                <a:r>
                  <a:rPr lang="en-US" sz="2400" b="0" i="1" u="none" strike="noStrike" baseline="-25000">
                    <a:solidFill>
                      <a:schemeClr val="accent5"/>
                    </a:solidFill>
                    <a:effectLst/>
                    <a:uFillTx/>
                  </a:rPr>
                  <a:t>m</a:t>
                </a:r>
                <a:endParaRPr lang="en-US" sz="2400" b="0" u="none" strike="noStrike">
                  <a:solidFill>
                    <a:srgbClr val="000000"/>
                  </a:solidFill>
                  <a:effectLst/>
                  <a:uFillTx/>
                </a:endParaRPr>
              </a:p>
            </p:txBody>
          </p:sp>
          <p:sp>
            <p:nvSpPr>
              <p:cNvPr id="424" name="Plus Sign 42">
                <a:extLst>
                  <a:ext uri="{FF2B5EF4-FFF2-40B4-BE49-F238E27FC236}">
                    <a16:creationId xmlns:a16="http://schemas.microsoft.com/office/drawing/2014/main" id="{ACC01DC2-E858-387F-2568-3CA4F619B6C9}"/>
                  </a:ext>
                </a:extLst>
              </p:cNvPr>
              <p:cNvSpPr/>
              <p:nvPr/>
            </p:nvSpPr>
            <p:spPr>
              <a:xfrm>
                <a:off x="10473480" y="3899160"/>
                <a:ext cx="241560" cy="240480"/>
              </a:xfrm>
              <a:prstGeom prst="mathPlus">
                <a:avLst>
                  <a:gd name="adj1" fmla="val 23520"/>
                </a:avLst>
              </a:prstGeom>
              <a:solidFill>
                <a:schemeClr val="tx1">
                  <a:lumMod val="50000"/>
                  <a:lumOff val="50000"/>
                </a:schemeClr>
              </a:solidFill>
              <a:ln>
                <a:solidFill>
                  <a:srgbClr val="000000"/>
                </a:solidFill>
              </a:ln>
            </p:spPr>
            <p:style>
              <a:lnRef idx="1">
                <a:schemeClr val="accent6"/>
              </a:lnRef>
              <a:fillRef idx="3">
                <a:schemeClr val="accent6"/>
              </a:fillRef>
              <a:effectRef idx="2">
                <a:schemeClr val="accent6"/>
              </a:effectRef>
              <a:fontRef idx="minor"/>
            </p:style>
            <p:txBody>
              <a:bodyPr lIns="90000" tIns="12240" rIns="90000" bIns="12240" anchor="ctr">
                <a:noAutofit/>
              </a:bodyPr>
              <a:lstStyle/>
              <a:p>
                <a:pPr defTabSz="914400">
                  <a:lnSpc>
                    <a:spcPct val="100000"/>
                  </a:lnSpc>
                </a:pPr>
                <a:endParaRPr lang="en-CA" sz="1800" b="0" u="none" strike="noStrike">
                  <a:solidFill>
                    <a:schemeClr val="lt1"/>
                  </a:solidFill>
                  <a:effectLst/>
                  <a:uFillTx/>
                </a:endParaRPr>
              </a:p>
            </p:txBody>
          </p:sp>
        </p:grpSp>
      </p:grpSp>
      <p:sp>
        <p:nvSpPr>
          <p:cNvPr id="439" name="Picture 48" descr="A purple and grey background&#10;&#10;AI-generated content may be incorrect.">
            <a:extLst>
              <a:ext uri="{FF2B5EF4-FFF2-40B4-BE49-F238E27FC236}">
                <a16:creationId xmlns:a16="http://schemas.microsoft.com/office/drawing/2014/main" id="{078F1F37-2C1F-3A53-A92D-AF0ECE76760D}"/>
              </a:ext>
            </a:extLst>
          </p:cNvPr>
          <p:cNvSpPr/>
          <p:nvPr/>
        </p:nvSpPr>
        <p:spPr>
          <a:xfrm>
            <a:off x="3045280" y="3853280"/>
            <a:ext cx="4401000" cy="2570400"/>
          </a:xfrm>
          <a:prstGeom prst="roundRect">
            <a:avLst>
              <a:gd name="adj" fmla="val 4167"/>
            </a:avLst>
          </a:prstGeom>
          <a:blipFill rotWithShape="0">
            <a:blip r:embed="rId4"/>
            <a:srcRect/>
            <a:stretch/>
          </a:blipFill>
          <a:ln w="76200" cap="sq">
            <a:solidFill>
              <a:srgbClr val="292929"/>
            </a:solidFill>
            <a:miter/>
          </a:ln>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440" name="Picture 52" descr="A close-up of a microscope&#10;&#10;AI-generated content may be incorrect.">
            <a:extLst>
              <a:ext uri="{FF2B5EF4-FFF2-40B4-BE49-F238E27FC236}">
                <a16:creationId xmlns:a16="http://schemas.microsoft.com/office/drawing/2014/main" id="{D1BDCFC9-374E-E1CB-D37D-7218C167B5DC}"/>
              </a:ext>
            </a:extLst>
          </p:cNvPr>
          <p:cNvSpPr/>
          <p:nvPr/>
        </p:nvSpPr>
        <p:spPr>
          <a:xfrm>
            <a:off x="3036640" y="3834200"/>
            <a:ext cx="4416840" cy="2582640"/>
          </a:xfrm>
          <a:prstGeom prst="roundRect">
            <a:avLst>
              <a:gd name="adj" fmla="val 4167"/>
            </a:avLst>
          </a:prstGeom>
          <a:blipFill rotWithShape="0">
            <a:blip r:embed="rId5"/>
            <a:srcRect/>
            <a:stretch/>
          </a:blipFill>
          <a:ln w="76200" cap="sq">
            <a:solidFill>
              <a:srgbClr val="292929"/>
            </a:solidFill>
            <a:miter/>
          </a:ln>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441" name="Picture 59" descr="A yellow and purple circle pattern&#10;&#10;AI-generated content may be incorrect.">
            <a:extLst>
              <a:ext uri="{FF2B5EF4-FFF2-40B4-BE49-F238E27FC236}">
                <a16:creationId xmlns:a16="http://schemas.microsoft.com/office/drawing/2014/main" id="{FE9C7995-7EDA-A51F-5A44-A4F74CCB8D61}"/>
              </a:ext>
            </a:extLst>
          </p:cNvPr>
          <p:cNvSpPr/>
          <p:nvPr/>
        </p:nvSpPr>
        <p:spPr>
          <a:xfrm>
            <a:off x="3025120" y="3847880"/>
            <a:ext cx="4416840" cy="2574000"/>
          </a:xfrm>
          <a:prstGeom prst="roundRect">
            <a:avLst>
              <a:gd name="adj" fmla="val 4167"/>
            </a:avLst>
          </a:prstGeom>
          <a:blipFill rotWithShape="0">
            <a:blip r:embed="rId6"/>
            <a:srcRect/>
            <a:stretch/>
          </a:blipFill>
          <a:ln w="76200" cap="sq">
            <a:solidFill>
              <a:srgbClr val="292929"/>
            </a:solidFill>
            <a:miter/>
          </a:ln>
          <a:effectLst/>
          <a:scene3d>
            <a:camera prst="orthographicFront"/>
            <a:lightRig rig="threePt" dir="t">
              <a:rot lat="0" lon="0" rev="2700000"/>
            </a:lightRig>
          </a:scene3d>
          <a:sp3d>
            <a:bevelT h="38100"/>
            <a:contourClr>
              <a:srgbClr val="C0C0C0"/>
            </a:contourClr>
          </a:sp3d>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endParaRPr lang="en-US" sz="1800" b="0" u="none" strike="noStrike">
              <a:solidFill>
                <a:srgbClr val="000000"/>
              </a:solidFill>
              <a:effectLst/>
              <a:uFillTx/>
            </a:endParaRPr>
          </a:p>
        </p:txBody>
      </p:sp>
      <p:sp>
        <p:nvSpPr>
          <p:cNvPr id="444" name="PlaceHolder 1">
            <a:extLst>
              <a:ext uri="{FF2B5EF4-FFF2-40B4-BE49-F238E27FC236}">
                <a16:creationId xmlns:a16="http://schemas.microsoft.com/office/drawing/2014/main" id="{FB42EBE5-47CB-A5FB-2CB8-BC731415ECAE}"/>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Packing Fractions (</a:t>
            </a:r>
            <a:r>
              <a:rPr lang="en-CA" sz="4400" b="0" i="1" u="none" strike="noStrike" dirty="0">
                <a:solidFill>
                  <a:srgbClr val="C00000"/>
                </a:solidFill>
                <a:effectLst/>
                <a:uFillTx/>
                <a:latin typeface="+mn-lt"/>
              </a:rPr>
              <a:t>f</a:t>
            </a:r>
            <a:r>
              <a:rPr lang="en-CA" sz="4400" b="0" u="none" strike="noStrike" dirty="0">
                <a:solidFill>
                  <a:srgbClr val="C00000"/>
                </a:solidFill>
                <a:effectLst/>
                <a:uFillTx/>
                <a:latin typeface="+mn-lt"/>
              </a:rPr>
              <a:t>)</a:t>
            </a:r>
            <a:endParaRPr lang="en-US" sz="4400" b="0" u="none" strike="noStrike" dirty="0">
              <a:solidFill>
                <a:srgbClr val="000000"/>
              </a:solidFill>
              <a:effectLst/>
              <a:uFillTx/>
              <a:latin typeface="+mn-lt"/>
            </a:endParaRPr>
          </a:p>
        </p:txBody>
      </p:sp>
      <p:pic>
        <p:nvPicPr>
          <p:cNvPr id="445" name="Picture 6" descr="Logos | Branding | The University of Winnipeg">
            <a:extLst>
              <a:ext uri="{FF2B5EF4-FFF2-40B4-BE49-F238E27FC236}">
                <a16:creationId xmlns:a16="http://schemas.microsoft.com/office/drawing/2014/main" id="{6A095A6B-6591-5D27-7E60-D2B7C22E60F7}"/>
              </a:ext>
            </a:extLst>
          </p:cNvPr>
          <p:cNvPicPr/>
          <p:nvPr/>
        </p:nvPicPr>
        <p:blipFill>
          <a:blip r:embed="rId7"/>
          <a:stretch/>
        </p:blipFill>
        <p:spPr>
          <a:xfrm>
            <a:off x="91080" y="6452640"/>
            <a:ext cx="978120" cy="313920"/>
          </a:xfrm>
          <a:prstGeom prst="rect">
            <a:avLst/>
          </a:prstGeom>
          <a:noFill/>
          <a:ln w="0">
            <a:noFill/>
          </a:ln>
        </p:spPr>
      </p:pic>
      <p:sp>
        <p:nvSpPr>
          <p:cNvPr id="447" name="Slide Number Placeholder 15">
            <a:extLst>
              <a:ext uri="{FF2B5EF4-FFF2-40B4-BE49-F238E27FC236}">
                <a16:creationId xmlns:a16="http://schemas.microsoft.com/office/drawing/2014/main" id="{E6310273-DFEA-C411-08B3-8A1CF8B934B3}"/>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6</a:t>
            </a:r>
            <a:endParaRPr lang="en-US" sz="1500" b="0" u="none" strike="noStrike" dirty="0">
              <a:solidFill>
                <a:srgbClr val="000000"/>
              </a:solidFill>
              <a:effectLst/>
              <a:uFillTx/>
            </a:endParaRPr>
          </a:p>
        </p:txBody>
      </p:sp>
      <p:sp>
        <p:nvSpPr>
          <p:cNvPr id="448" name="PlaceHolder 2">
            <a:extLst>
              <a:ext uri="{FF2B5EF4-FFF2-40B4-BE49-F238E27FC236}">
                <a16:creationId xmlns:a16="http://schemas.microsoft.com/office/drawing/2014/main" id="{48FDCF43-EDB3-D249-9D7D-D1DA1E73DABA}"/>
              </a:ext>
            </a:extLst>
          </p:cNvPr>
          <p:cNvSpPr>
            <a:spLocks noGrp="1"/>
          </p:cNvSpPr>
          <p:nvPr>
            <p:ph/>
          </p:nvPr>
        </p:nvSpPr>
        <p:spPr>
          <a:xfrm>
            <a:off x="91080" y="976799"/>
            <a:ext cx="12058560" cy="1602732"/>
          </a:xfrm>
          <a:prstGeom prst="rect">
            <a:avLst/>
          </a:prstGeom>
          <a:noFill/>
          <a:ln w="0">
            <a:noFill/>
          </a:ln>
        </p:spPr>
        <p:txBody>
          <a:bodyPr lIns="91440" tIns="45720" rIns="91440" bIns="4572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solidFill>
                  <a:schemeClr val="dk1"/>
                </a:solidFill>
                <a:effectLst/>
                <a:uFillTx/>
                <a:latin typeface="+mn-lt"/>
              </a:rPr>
              <a:t>Ratio of a specific area of tissue to the total area of tissue</a:t>
            </a:r>
          </a:p>
          <a:p>
            <a:pPr marL="457200" indent="-457200" defTabSz="914400">
              <a:lnSpc>
                <a:spcPct val="90000"/>
              </a:lnSpc>
              <a:spcBef>
                <a:spcPts val="1001"/>
              </a:spcBef>
              <a:buClr>
                <a:srgbClr val="C00000"/>
              </a:buClr>
              <a:buFont typeface="Aptos"/>
              <a:buChar char="◦"/>
            </a:pPr>
            <a:r>
              <a:rPr lang="en-US" sz="2800" dirty="0">
                <a:solidFill>
                  <a:schemeClr val="dk1"/>
                </a:solidFill>
                <a:latin typeface="+mn-lt"/>
              </a:rPr>
              <a:t>To understand when, how, why axon sizes change over time</a:t>
            </a:r>
          </a:p>
          <a:p>
            <a:pPr marL="457200" indent="-457200" defTabSz="914400">
              <a:lnSpc>
                <a:spcPct val="90000"/>
              </a:lnSpc>
              <a:spcBef>
                <a:spcPts val="1001"/>
              </a:spcBef>
              <a:buClr>
                <a:srgbClr val="C00000"/>
              </a:buClr>
              <a:buFont typeface="Aptos"/>
              <a:buChar char="◦"/>
            </a:pPr>
            <a:endParaRPr lang="en-US" sz="2800" b="0" u="none" strike="noStrike" dirty="0">
              <a:solidFill>
                <a:srgbClr val="000000"/>
              </a:solidFill>
              <a:effectLst/>
              <a:uFillTx/>
              <a:latin typeface="+mn-lt"/>
            </a:endParaRPr>
          </a:p>
        </p:txBody>
      </p:sp>
      <p:sp>
        <p:nvSpPr>
          <p:cNvPr id="449" name="TextBox 1">
            <a:extLst>
              <a:ext uri="{FF2B5EF4-FFF2-40B4-BE49-F238E27FC236}">
                <a16:creationId xmlns:a16="http://schemas.microsoft.com/office/drawing/2014/main" id="{1619D09B-3977-F55B-8590-E1D7C15420AC}"/>
              </a:ext>
            </a:extLst>
          </p:cNvPr>
          <p:cNvSpPr/>
          <p:nvPr/>
        </p:nvSpPr>
        <p:spPr>
          <a:xfrm>
            <a:off x="7949200" y="3053840"/>
            <a:ext cx="274732" cy="46021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CA" sz="2400" b="1" u="none" strike="noStrike">
                <a:solidFill>
                  <a:schemeClr val="dk1"/>
                </a:solidFill>
                <a:effectLst/>
                <a:uFillTx/>
              </a:rPr>
              <a:t>,</a:t>
            </a:r>
            <a:endParaRPr lang="en-US" sz="2400" b="0" u="none" strike="noStrike">
              <a:solidFill>
                <a:srgbClr val="000000"/>
              </a:solidFill>
              <a:effectLst/>
              <a:uFillTx/>
            </a:endParaRPr>
          </a:p>
        </p:txBody>
      </p:sp>
      <p:sp>
        <p:nvSpPr>
          <p:cNvPr id="450" name="TextBox 2">
            <a:extLst>
              <a:ext uri="{FF2B5EF4-FFF2-40B4-BE49-F238E27FC236}">
                <a16:creationId xmlns:a16="http://schemas.microsoft.com/office/drawing/2014/main" id="{B4FD78AD-8A35-42A5-5367-406228DB431C}"/>
              </a:ext>
            </a:extLst>
          </p:cNvPr>
          <p:cNvSpPr/>
          <p:nvPr/>
        </p:nvSpPr>
        <p:spPr>
          <a:xfrm>
            <a:off x="4381240" y="3058520"/>
            <a:ext cx="274732" cy="460211"/>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CA" sz="2400" b="1" u="none" strike="noStrike">
                <a:solidFill>
                  <a:schemeClr val="dk1"/>
                </a:solidFill>
                <a:effectLst/>
                <a:uFillTx/>
              </a:rPr>
              <a:t>,</a:t>
            </a:r>
            <a:endParaRPr lang="en-US" sz="2400" b="0" u="none" strike="noStrike">
              <a:solidFill>
                <a:srgbClr val="000000"/>
              </a:solidFill>
              <a:effectLst/>
              <a:uFillTx/>
            </a:endParaRPr>
          </a:p>
        </p:txBody>
      </p:sp>
      <p:sp>
        <p:nvSpPr>
          <p:cNvPr id="451" name="TextBox 6">
            <a:extLst>
              <a:ext uri="{FF2B5EF4-FFF2-40B4-BE49-F238E27FC236}">
                <a16:creationId xmlns:a16="http://schemas.microsoft.com/office/drawing/2014/main" id="{5838FEC2-0A00-D200-A931-633A092A2126}"/>
              </a:ext>
            </a:extLst>
          </p:cNvPr>
          <p:cNvSpPr/>
          <p:nvPr/>
        </p:nvSpPr>
        <p:spPr>
          <a:xfrm>
            <a:off x="5151600" y="6541920"/>
            <a:ext cx="1579576" cy="244767"/>
          </a:xfrm>
          <a:prstGeom prst="rect">
            <a:avLst/>
          </a:prstGeom>
          <a:noFill/>
          <a:ln w="0">
            <a:noFill/>
          </a:ln>
          <a:effectLst/>
        </p:spPr>
        <p:style>
          <a:lnRef idx="0">
            <a:scrgbClr r="0" g="0" b="0"/>
          </a:lnRef>
          <a:fillRef idx="0">
            <a:scrgbClr r="0" g="0" b="0"/>
          </a:fillRef>
          <a:effectRef idx="0">
            <a:scrgbClr r="0" g="0" b="0"/>
          </a:effectRef>
          <a:fontRef idx="minor"/>
        </p:style>
        <p:txBody>
          <a:bodyPr wrap="none" lIns="90000" tIns="45000" rIns="90000" bIns="45000" anchor="t">
            <a:spAutoFit/>
          </a:bodyPr>
          <a:lstStyle/>
          <a:p>
            <a:pPr marL="625475" indent="-625475" defTabSz="914400">
              <a:lnSpc>
                <a:spcPct val="100000"/>
              </a:lnSpc>
            </a:pPr>
            <a:r>
              <a:rPr lang="en-CA" sz="1000" b="0" u="none" strike="noStrike" dirty="0">
                <a:solidFill>
                  <a:schemeClr val="dk1"/>
                </a:solidFill>
                <a:effectLst/>
                <a:uFillTx/>
              </a:rPr>
              <a:t>Courtesy of Daniel Girard</a:t>
            </a:r>
            <a:endParaRPr lang="en-US" sz="1000" b="0" u="none" strike="noStrike" dirty="0">
              <a:solidFill>
                <a:srgbClr val="000000"/>
              </a:solidFill>
              <a:effectLst/>
              <a:uFillTx/>
            </a:endParaRPr>
          </a:p>
        </p:txBody>
      </p:sp>
      <p:cxnSp>
        <p:nvCxnSpPr>
          <p:cNvPr id="2" name="Straight Connector 33">
            <a:extLst>
              <a:ext uri="{FF2B5EF4-FFF2-40B4-BE49-F238E27FC236}">
                <a16:creationId xmlns:a16="http://schemas.microsoft.com/office/drawing/2014/main" id="{C0764339-9769-5370-BFE9-A10BF1F884F7}"/>
              </a:ext>
            </a:extLst>
          </p:cNvPr>
          <p:cNvCxnSpPr/>
          <p:nvPr/>
        </p:nvCxnSpPr>
        <p:spPr>
          <a:xfrm>
            <a:off x="90720" y="6312240"/>
            <a:ext cx="2037960" cy="2880"/>
          </a:xfrm>
          <a:prstGeom prst="straightConnector1">
            <a:avLst/>
          </a:prstGeom>
          <a:ln w="95250">
            <a:solidFill>
              <a:srgbClr val="FFC000"/>
            </a:solidFill>
            <a:round/>
          </a:ln>
        </p:spPr>
      </p:cxnSp>
    </p:spTree>
    <p:extLst>
      <p:ext uri="{BB962C8B-B14F-4D97-AF65-F5344CB8AC3E}">
        <p14:creationId xmlns:p14="http://schemas.microsoft.com/office/powerpoint/2010/main" val="2984058274"/>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397"/>
                                        </p:tgtEl>
                                        <p:attrNameLst>
                                          <p:attrName>style.visibility</p:attrName>
                                        </p:attrNameLst>
                                      </p:cBhvr>
                                      <p:to>
                                        <p:strVal val="visible"/>
                                      </p:to>
                                    </p:set>
                                    <p:animEffect transition="in" filter="fade">
                                      <p:cBhvr additive="repl">
                                        <p:cTn id="7" dur="500"/>
                                        <p:tgtEl>
                                          <p:spTgt spid="397"/>
                                        </p:tgtEl>
                                      </p:cBhvr>
                                    </p:animEffect>
                                  </p:childTnLst>
                                </p:cTn>
                              </p:par>
                              <p:par>
                                <p:cTn id="8" presetID="10" presetClass="entr" fill="hold" nodeType="withEffect">
                                  <p:stCondLst>
                                    <p:cond delay="0"/>
                                  </p:stCondLst>
                                  <p:childTnLst>
                                    <p:set>
                                      <p:cBhvr>
                                        <p:cTn id="9" dur="1" fill="hold">
                                          <p:stCondLst>
                                            <p:cond delay="0"/>
                                          </p:stCondLst>
                                        </p:cTn>
                                        <p:tgtEl>
                                          <p:spTgt spid="398"/>
                                        </p:tgtEl>
                                        <p:attrNameLst>
                                          <p:attrName>style.visibility</p:attrName>
                                        </p:attrNameLst>
                                      </p:cBhvr>
                                      <p:to>
                                        <p:strVal val="visible"/>
                                      </p:to>
                                    </p:set>
                                    <p:animEffect transition="in" filter="fade">
                                      <p:cBhvr additive="repl">
                                        <p:cTn id="10" dur="500"/>
                                        <p:tgtEl>
                                          <p:spTgt spid="3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nodeType="clickEffect">
                                  <p:stCondLst>
                                    <p:cond delay="0"/>
                                  </p:stCondLst>
                                  <p:childTnLst>
                                    <p:set>
                                      <p:cBhvr>
                                        <p:cTn id="14" dur="1" fill="hold">
                                          <p:stCondLst>
                                            <p:cond delay="0"/>
                                          </p:stCondLst>
                                        </p:cTn>
                                        <p:tgtEl>
                                          <p:spTgt spid="439"/>
                                        </p:tgtEl>
                                        <p:attrNameLst>
                                          <p:attrName>style.visibility</p:attrName>
                                        </p:attrNameLst>
                                      </p:cBhvr>
                                      <p:to>
                                        <p:strVal val="visible"/>
                                      </p:to>
                                    </p:set>
                                    <p:animEffect transition="in" filter="fade">
                                      <p:cBhvr additive="repl">
                                        <p:cTn id="15" dur="500"/>
                                        <p:tgtEl>
                                          <p:spTgt spid="439"/>
                                        </p:tgtEl>
                                      </p:cBhvr>
                                    </p:animEffect>
                                  </p:childTnLst>
                                </p:cTn>
                              </p:par>
                              <p:par>
                                <p:cTn id="16" presetID="10" presetClass="entr" fill="hold" nodeType="withEffect">
                                  <p:stCondLst>
                                    <p:cond delay="0"/>
                                  </p:stCondLst>
                                  <p:childTnLst>
                                    <p:set>
                                      <p:cBhvr>
                                        <p:cTn id="17" dur="1" fill="hold">
                                          <p:stCondLst>
                                            <p:cond delay="0"/>
                                          </p:stCondLst>
                                        </p:cTn>
                                        <p:tgtEl>
                                          <p:spTgt spid="405"/>
                                        </p:tgtEl>
                                        <p:attrNameLst>
                                          <p:attrName>style.visibility</p:attrName>
                                        </p:attrNameLst>
                                      </p:cBhvr>
                                      <p:to>
                                        <p:strVal val="visible"/>
                                      </p:to>
                                    </p:set>
                                    <p:animEffect transition="in" filter="fade">
                                      <p:cBhvr additive="repl">
                                        <p:cTn id="18" dur="500"/>
                                        <p:tgtEl>
                                          <p:spTgt spid="405"/>
                                        </p:tgtEl>
                                      </p:cBhvr>
                                    </p:animEffect>
                                  </p:childTnLst>
                                </p:cTn>
                              </p:par>
                              <p:par>
                                <p:cTn id="19" presetID="10" presetClass="entr" fill="hold" nodeType="withEffect">
                                  <p:stCondLst>
                                    <p:cond delay="0"/>
                                  </p:stCondLst>
                                  <p:childTnLst>
                                    <p:set>
                                      <p:cBhvr>
                                        <p:cTn id="20" dur="1" fill="hold">
                                          <p:stCondLst>
                                            <p:cond delay="0"/>
                                          </p:stCondLst>
                                        </p:cTn>
                                        <p:tgtEl>
                                          <p:spTgt spid="450"/>
                                        </p:tgtEl>
                                        <p:attrNameLst>
                                          <p:attrName>style.visibility</p:attrName>
                                        </p:attrNameLst>
                                      </p:cBhvr>
                                      <p:to>
                                        <p:strVal val="visible"/>
                                      </p:to>
                                    </p:set>
                                    <p:animEffect transition="in" filter="fade">
                                      <p:cBhvr additive="repl">
                                        <p:cTn id="21" dur="500"/>
                                        <p:tgtEl>
                                          <p:spTgt spid="45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fill="hold" nodeType="clickEffect">
                                  <p:stCondLst>
                                    <p:cond delay="0"/>
                                  </p:stCondLst>
                                  <p:childTnLst>
                                    <p:set>
                                      <p:cBhvr>
                                        <p:cTn id="25" dur="1" fill="hold">
                                          <p:stCondLst>
                                            <p:cond delay="0"/>
                                          </p:stCondLst>
                                        </p:cTn>
                                        <p:tgtEl>
                                          <p:spTgt spid="440"/>
                                        </p:tgtEl>
                                        <p:attrNameLst>
                                          <p:attrName>style.visibility</p:attrName>
                                        </p:attrNameLst>
                                      </p:cBhvr>
                                      <p:to>
                                        <p:strVal val="visible"/>
                                      </p:to>
                                    </p:set>
                                    <p:animEffect transition="in" filter="fade">
                                      <p:cBhvr additive="repl">
                                        <p:cTn id="26" dur="500"/>
                                        <p:tgtEl>
                                          <p:spTgt spid="440"/>
                                        </p:tgtEl>
                                      </p:cBhvr>
                                    </p:animEffect>
                                  </p:childTnLst>
                                </p:cTn>
                              </p:par>
                              <p:par>
                                <p:cTn id="27" presetID="10" presetClass="entr" fill="hold" nodeType="withEffect">
                                  <p:stCondLst>
                                    <p:cond delay="0"/>
                                  </p:stCondLst>
                                  <p:childTnLst>
                                    <p:set>
                                      <p:cBhvr>
                                        <p:cTn id="28" dur="1" fill="hold">
                                          <p:stCondLst>
                                            <p:cond delay="0"/>
                                          </p:stCondLst>
                                        </p:cTn>
                                        <p:tgtEl>
                                          <p:spTgt spid="411"/>
                                        </p:tgtEl>
                                        <p:attrNameLst>
                                          <p:attrName>style.visibility</p:attrName>
                                        </p:attrNameLst>
                                      </p:cBhvr>
                                      <p:to>
                                        <p:strVal val="visible"/>
                                      </p:to>
                                    </p:set>
                                    <p:animEffect transition="in" filter="fade">
                                      <p:cBhvr additive="repl">
                                        <p:cTn id="29" dur="500"/>
                                        <p:tgtEl>
                                          <p:spTgt spid="411"/>
                                        </p:tgtEl>
                                      </p:cBhvr>
                                    </p:animEffect>
                                  </p:childTnLst>
                                </p:cTn>
                              </p:par>
                              <p:par>
                                <p:cTn id="30" presetID="10" presetClass="entr" fill="hold" nodeType="withEffect">
                                  <p:stCondLst>
                                    <p:cond delay="0"/>
                                  </p:stCondLst>
                                  <p:childTnLst>
                                    <p:set>
                                      <p:cBhvr>
                                        <p:cTn id="31" dur="1" fill="hold">
                                          <p:stCondLst>
                                            <p:cond delay="0"/>
                                          </p:stCondLst>
                                        </p:cTn>
                                        <p:tgtEl>
                                          <p:spTgt spid="449"/>
                                        </p:tgtEl>
                                        <p:attrNameLst>
                                          <p:attrName>style.visibility</p:attrName>
                                        </p:attrNameLst>
                                      </p:cBhvr>
                                      <p:to>
                                        <p:strVal val="visible"/>
                                      </p:to>
                                    </p:set>
                                    <p:animEffect transition="in" filter="fade">
                                      <p:cBhvr additive="repl">
                                        <p:cTn id="32" dur="500"/>
                                        <p:tgtEl>
                                          <p:spTgt spid="44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fill="hold" nodeType="clickEffect">
                                  <p:stCondLst>
                                    <p:cond delay="0"/>
                                  </p:stCondLst>
                                  <p:childTnLst>
                                    <p:set>
                                      <p:cBhvr>
                                        <p:cTn id="36" dur="1" fill="hold">
                                          <p:stCondLst>
                                            <p:cond delay="0"/>
                                          </p:stCondLst>
                                        </p:cTn>
                                        <p:tgtEl>
                                          <p:spTgt spid="418"/>
                                        </p:tgtEl>
                                        <p:attrNameLst>
                                          <p:attrName>style.visibility</p:attrName>
                                        </p:attrNameLst>
                                      </p:cBhvr>
                                      <p:to>
                                        <p:strVal val="visible"/>
                                      </p:to>
                                    </p:set>
                                    <p:animEffect transition="in" filter="fade">
                                      <p:cBhvr additive="repl">
                                        <p:cTn id="37" dur="500"/>
                                        <p:tgtEl>
                                          <p:spTgt spid="418"/>
                                        </p:tgtEl>
                                      </p:cBhvr>
                                    </p:animEffect>
                                  </p:childTnLst>
                                </p:cTn>
                              </p:par>
                              <p:par>
                                <p:cTn id="38" presetID="10" presetClass="entr" fill="hold" nodeType="withEffect">
                                  <p:stCondLst>
                                    <p:cond delay="0"/>
                                  </p:stCondLst>
                                  <p:childTnLst>
                                    <p:set>
                                      <p:cBhvr>
                                        <p:cTn id="39" dur="1" fill="hold">
                                          <p:stCondLst>
                                            <p:cond delay="0"/>
                                          </p:stCondLst>
                                        </p:cTn>
                                        <p:tgtEl>
                                          <p:spTgt spid="441"/>
                                        </p:tgtEl>
                                        <p:attrNameLst>
                                          <p:attrName>style.visibility</p:attrName>
                                        </p:attrNameLst>
                                      </p:cBhvr>
                                      <p:to>
                                        <p:strVal val="visible"/>
                                      </p:to>
                                    </p:set>
                                    <p:animEffect transition="in" filter="fade">
                                      <p:cBhvr additive="repl">
                                        <p:cTn id="40" dur="500"/>
                                        <p:tgtEl>
                                          <p:spTgt spid="4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lumMod val="85000"/>
          </a:schemeClr>
        </a:solidFill>
        <a:effectLst/>
      </p:bgPr>
    </p:bg>
    <p:spTree>
      <p:nvGrpSpPr>
        <p:cNvPr id="1" name=""/>
        <p:cNvGrpSpPr/>
        <p:nvPr/>
      </p:nvGrpSpPr>
      <p:grpSpPr>
        <a:xfrm>
          <a:off x="0" y="0"/>
          <a:ext cx="0" cy="0"/>
          <a:chOff x="0" y="0"/>
          <a:chExt cx="0" cy="0"/>
        </a:xfrm>
      </p:grpSpPr>
      <p:sp>
        <p:nvSpPr>
          <p:cNvPr id="196" name="PlaceHolder 1"/>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a:solidFill>
                  <a:srgbClr val="C00000"/>
                </a:solidFill>
                <a:effectLst/>
                <a:uFillTx/>
                <a:latin typeface="+mn-lt"/>
              </a:rPr>
              <a:t>Honours Thesis Objective</a:t>
            </a:r>
            <a:endParaRPr lang="en-US" sz="4400" b="0" u="none" strike="noStrike">
              <a:solidFill>
                <a:srgbClr val="000000"/>
              </a:solidFill>
              <a:effectLst/>
              <a:uFillTx/>
              <a:latin typeface="+mn-lt"/>
            </a:endParaRPr>
          </a:p>
        </p:txBody>
      </p:sp>
      <p:pic>
        <p:nvPicPr>
          <p:cNvPr id="197" name="Picture 6" descr="Logos | Branding | The University of Winnipeg"/>
          <p:cNvPicPr/>
          <p:nvPr/>
        </p:nvPicPr>
        <p:blipFill>
          <a:blip r:embed="rId3"/>
          <a:stretch/>
        </p:blipFill>
        <p:spPr>
          <a:xfrm>
            <a:off x="91080" y="6452640"/>
            <a:ext cx="978120" cy="313920"/>
          </a:xfrm>
          <a:prstGeom prst="rect">
            <a:avLst/>
          </a:prstGeom>
          <a:noFill/>
          <a:ln w="0">
            <a:noFill/>
          </a:ln>
        </p:spPr>
      </p:pic>
      <p:sp>
        <p:nvSpPr>
          <p:cNvPr id="198" name="Rectangle: Rounded Corners 7"/>
          <p:cNvSpPr/>
          <p:nvPr/>
        </p:nvSpPr>
        <p:spPr>
          <a:xfrm>
            <a:off x="324720" y="1400760"/>
            <a:ext cx="11539800" cy="4053240"/>
          </a:xfrm>
          <a:prstGeom prst="roundRect">
            <a:avLst>
              <a:gd name="adj" fmla="val 16667"/>
            </a:avLst>
          </a:prstGeom>
          <a:solidFill>
            <a:schemeClr val="bg1"/>
          </a:solidFill>
          <a:ln w="76200">
            <a:solidFill>
              <a:srgbClr val="FFC000"/>
            </a:solid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en-US" sz="4000" b="0" u="none" strike="noStrike" dirty="0">
                <a:solidFill>
                  <a:schemeClr val="dk1"/>
                </a:solidFill>
                <a:effectLst/>
                <a:uFillTx/>
                <a:ea typeface="Noto Sans CJK SC"/>
              </a:rPr>
              <a:t>Compare </a:t>
            </a:r>
            <a:r>
              <a:rPr lang="en-US" sz="4000" b="0" u="none" strike="noStrike" dirty="0">
                <a:solidFill>
                  <a:srgbClr val="C00000"/>
                </a:solidFill>
                <a:effectLst/>
                <a:uFillTx/>
                <a:ea typeface="Noto Sans CJK SC"/>
              </a:rPr>
              <a:t>manual segmentations</a:t>
            </a:r>
            <a:r>
              <a:rPr lang="en-US" sz="4000" b="0" u="none" strike="noStrike" dirty="0">
                <a:solidFill>
                  <a:schemeClr val="dk1"/>
                </a:solidFill>
                <a:effectLst/>
                <a:uFillTx/>
                <a:ea typeface="Noto Sans CJK SC"/>
              </a:rPr>
              <a:t> to those of an </a:t>
            </a:r>
            <a:r>
              <a:rPr lang="en-US" sz="4000" b="0" u="none" strike="noStrike" dirty="0">
                <a:solidFill>
                  <a:srgbClr val="C00000"/>
                </a:solidFill>
                <a:effectLst/>
                <a:uFillTx/>
                <a:ea typeface="Noto Sans CJK SC"/>
              </a:rPr>
              <a:t>automated</a:t>
            </a:r>
            <a:r>
              <a:rPr lang="en-US" sz="4000" b="0" u="none" strike="noStrike" dirty="0">
                <a:solidFill>
                  <a:schemeClr val="dk1"/>
                </a:solidFill>
                <a:effectLst/>
                <a:uFillTx/>
                <a:ea typeface="Noto Sans CJK SC"/>
              </a:rPr>
              <a:t> segmentation model.</a:t>
            </a:r>
            <a:endParaRPr lang="en-US" sz="4000" b="0" u="none" strike="noStrike" dirty="0">
              <a:solidFill>
                <a:srgbClr val="000000"/>
              </a:solidFill>
              <a:effectLst/>
              <a:uFillTx/>
            </a:endParaRPr>
          </a:p>
          <a:p>
            <a:pPr algn="ctr" defTabSz="914400">
              <a:lnSpc>
                <a:spcPct val="100000"/>
              </a:lnSpc>
            </a:pPr>
            <a:endParaRPr lang="en-US" sz="4000" b="0" u="none" strike="noStrike" dirty="0">
              <a:solidFill>
                <a:srgbClr val="000000"/>
              </a:solidFill>
              <a:effectLst/>
              <a:uFillTx/>
            </a:endParaRPr>
          </a:p>
          <a:p>
            <a:pPr marL="1028880" lvl="1" indent="-571680" defTabSz="914400">
              <a:lnSpc>
                <a:spcPct val="100000"/>
              </a:lnSpc>
              <a:buClr>
                <a:srgbClr val="A3262D"/>
              </a:buClr>
              <a:buFont typeface="Wingdings" charset="2"/>
              <a:buChar char=""/>
            </a:pPr>
            <a:r>
              <a:rPr lang="en-CA" sz="4000" b="0" u="none" strike="noStrike" dirty="0">
                <a:solidFill>
                  <a:schemeClr val="dk1"/>
                </a:solidFill>
                <a:effectLst/>
                <a:uFillTx/>
                <a:ea typeface="Noto Sans CJK SC"/>
              </a:rPr>
              <a:t>Using 8 EM images from a male mouse</a:t>
            </a:r>
            <a:endParaRPr lang="en-US" sz="4000" b="0" u="none" strike="noStrike" dirty="0">
              <a:solidFill>
                <a:srgbClr val="000000"/>
              </a:solidFill>
              <a:effectLst/>
              <a:uFillTx/>
            </a:endParaRPr>
          </a:p>
          <a:p>
            <a:pPr marL="1028880" lvl="1" indent="-571680" defTabSz="914400">
              <a:lnSpc>
                <a:spcPct val="100000"/>
              </a:lnSpc>
              <a:buClr>
                <a:srgbClr val="A3262D"/>
              </a:buClr>
              <a:buFont typeface="Wingdings" charset="2"/>
              <a:buChar char=""/>
            </a:pPr>
            <a:r>
              <a:rPr lang="en-US" sz="4000" dirty="0">
                <a:solidFill>
                  <a:schemeClr val="dk1"/>
                </a:solidFill>
                <a:ea typeface="Noto Sans CJK SC"/>
              </a:rPr>
              <a:t>Using </a:t>
            </a:r>
            <a:r>
              <a:rPr lang="en-CA" sz="4000" b="0" u="none" strike="noStrike" dirty="0">
                <a:solidFill>
                  <a:schemeClr val="dk1"/>
                </a:solidFill>
                <a:effectLst/>
                <a:uFillTx/>
                <a:ea typeface="Noto Sans CJK SC"/>
              </a:rPr>
              <a:t>Segment Anything for Microscopy (</a:t>
            </a:r>
            <a:r>
              <a:rPr lang="en-CA" sz="4000" b="0" u="none" strike="noStrike" dirty="0" err="1">
                <a:solidFill>
                  <a:srgbClr val="C00000"/>
                </a:solidFill>
                <a:effectLst/>
                <a:uFillTx/>
                <a:ea typeface="Noto Sans CJK SC"/>
              </a:rPr>
              <a:t>micro_sam</a:t>
            </a:r>
            <a:r>
              <a:rPr lang="en-CA" sz="4000" b="0" u="none" strike="noStrike" dirty="0">
                <a:solidFill>
                  <a:schemeClr val="dk1"/>
                </a:solidFill>
                <a:effectLst/>
                <a:uFillTx/>
                <a:ea typeface="Noto Sans CJK SC"/>
              </a:rPr>
              <a:t>)</a:t>
            </a:r>
          </a:p>
        </p:txBody>
      </p:sp>
      <p:sp>
        <p:nvSpPr>
          <p:cNvPr id="199" name="Slide Number Placeholder 15"/>
          <p:cNvSpPr/>
          <p:nvPr/>
        </p:nvSpPr>
        <p:spPr>
          <a:xfrm>
            <a:off x="11755080" y="6482160"/>
            <a:ext cx="39456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7</a:t>
            </a:r>
            <a:endParaRPr lang="en-US" sz="1500" b="0" u="none" strike="noStrike" dirty="0">
              <a:solidFill>
                <a:srgbClr val="000000"/>
              </a:solidFill>
              <a:effectLst/>
              <a:uFillTx/>
            </a:endParaRPr>
          </a:p>
        </p:txBody>
      </p:sp>
      <p:cxnSp>
        <p:nvCxnSpPr>
          <p:cNvPr id="200" name="Straight Connector 2"/>
          <p:cNvCxnSpPr/>
          <p:nvPr/>
        </p:nvCxnSpPr>
        <p:spPr>
          <a:xfrm>
            <a:off x="90720" y="6312240"/>
            <a:ext cx="2037960" cy="2880"/>
          </a:xfrm>
          <a:prstGeom prst="straightConnector1">
            <a:avLst/>
          </a:prstGeom>
          <a:ln w="95250">
            <a:solidFill>
              <a:srgbClr val="FFC000"/>
            </a:solidFill>
            <a:round/>
          </a:ln>
        </p:spPr>
      </p:cxnSp>
      <p:pic>
        <p:nvPicPr>
          <p:cNvPr id="2" name="Picture 3" descr="micro_sam API documentation">
            <a:extLst>
              <a:ext uri="{FF2B5EF4-FFF2-40B4-BE49-F238E27FC236}">
                <a16:creationId xmlns:a16="http://schemas.microsoft.com/office/drawing/2014/main" id="{1DF3EB15-188C-20F2-E448-83BBA7166D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68200" y="6461842"/>
            <a:ext cx="843480" cy="2640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67C37A02-BE2D-9485-F2E5-218CB46F4632}"/>
            </a:ext>
          </a:extLst>
        </p:cNvPr>
        <p:cNvGrpSpPr/>
        <p:nvPr/>
      </p:nvGrpSpPr>
      <p:grpSpPr>
        <a:xfrm>
          <a:off x="0" y="0"/>
          <a:ext cx="0" cy="0"/>
          <a:chOff x="0" y="0"/>
          <a:chExt cx="0" cy="0"/>
        </a:xfrm>
      </p:grpSpPr>
      <p:sp>
        <p:nvSpPr>
          <p:cNvPr id="252" name="Content Placeholder 13">
            <a:extLst>
              <a:ext uri="{FF2B5EF4-FFF2-40B4-BE49-F238E27FC236}">
                <a16:creationId xmlns:a16="http://schemas.microsoft.com/office/drawing/2014/main" id="{C8DD168C-392C-57FF-217F-B43D41B2E291}"/>
              </a:ext>
            </a:extLst>
          </p:cNvPr>
          <p:cNvSpPr/>
          <p:nvPr/>
        </p:nvSpPr>
        <p:spPr>
          <a:xfrm>
            <a:off x="91080" y="977160"/>
            <a:ext cx="8074799" cy="544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457200" indent="-457200" defTabSz="914400">
              <a:lnSpc>
                <a:spcPct val="90000"/>
              </a:lnSpc>
              <a:spcBef>
                <a:spcPts val="1001"/>
              </a:spcBef>
              <a:buClr>
                <a:srgbClr val="C00000"/>
              </a:buClr>
              <a:buFont typeface="Aptos"/>
              <a:buChar char="◦"/>
            </a:pPr>
            <a:r>
              <a:rPr lang="en-US" sz="2800" b="0" u="none" strike="noStrike" dirty="0">
                <a:effectLst/>
                <a:uFillTx/>
              </a:rPr>
              <a:t>Models = same deep-learning architecture, 			trained </a:t>
            </a:r>
            <a:r>
              <a:rPr lang="en-US" sz="2800" dirty="0"/>
              <a:t>on </a:t>
            </a:r>
            <a:r>
              <a:rPr lang="en-US" sz="2800" b="0" u="none" strike="noStrike" dirty="0">
                <a:effectLst/>
                <a:uFillTx/>
              </a:rPr>
              <a:t>different segmentations </a:t>
            </a:r>
          </a:p>
          <a:p>
            <a:pPr marL="457200" indent="-457200" defTabSz="914400">
              <a:lnSpc>
                <a:spcPct val="90000"/>
              </a:lnSpc>
              <a:spcBef>
                <a:spcPts val="1001"/>
              </a:spcBef>
              <a:buClr>
                <a:srgbClr val="C00000"/>
              </a:buClr>
              <a:buFont typeface="Aptos"/>
              <a:buChar char="◦"/>
            </a:pPr>
            <a:endParaRPr lang="en-US" sz="900" b="0" u="none" strike="noStrike" dirty="0">
              <a:effectLst/>
              <a:uFillTx/>
            </a:endParaRPr>
          </a:p>
          <a:p>
            <a:pPr marL="457200" indent="-457200" defTabSz="914400">
              <a:lnSpc>
                <a:spcPct val="90000"/>
              </a:lnSpc>
              <a:spcBef>
                <a:spcPts val="1001"/>
              </a:spcBef>
              <a:buClr>
                <a:srgbClr val="C00000"/>
              </a:buClr>
              <a:buFont typeface="Aptos"/>
              <a:buChar char="◦"/>
            </a:pPr>
            <a:r>
              <a:rPr lang="en-US" sz="2800" b="0" u="none" strike="noStrike" dirty="0">
                <a:effectLst/>
                <a:uFillTx/>
              </a:rPr>
              <a:t>Test two models:</a:t>
            </a:r>
          </a:p>
          <a:p>
            <a:pPr marL="457200" indent="-457200" defTabSz="914400">
              <a:lnSpc>
                <a:spcPct val="90000"/>
              </a:lnSpc>
              <a:spcBef>
                <a:spcPts val="1001"/>
              </a:spcBef>
              <a:buClr>
                <a:srgbClr val="C00000"/>
              </a:buClr>
              <a:buFont typeface="Aptos"/>
              <a:buChar char="◦"/>
            </a:pPr>
            <a:endParaRPr lang="en-US" sz="900" b="0" u="none" strike="noStrike" dirty="0">
              <a:effectLst/>
              <a:uFillTx/>
            </a:endParaRPr>
          </a:p>
          <a:p>
            <a:pPr defTabSz="914400">
              <a:lnSpc>
                <a:spcPct val="90000"/>
              </a:lnSpc>
              <a:spcBef>
                <a:spcPts val="1001"/>
              </a:spcBef>
              <a:buClr>
                <a:srgbClr val="C00000"/>
              </a:buClr>
            </a:pPr>
            <a:r>
              <a:rPr lang="en-US" sz="2800" b="0" u="none" strike="noStrike" dirty="0">
                <a:effectLst/>
                <a:uFillTx/>
              </a:rPr>
              <a:t>	1. </a:t>
            </a:r>
            <a:r>
              <a:rPr lang="en-US" sz="2800" b="0" u="none" strike="noStrike" dirty="0">
                <a:solidFill>
                  <a:srgbClr val="C00000"/>
                </a:solidFill>
                <a:effectLst/>
                <a:uFillTx/>
              </a:rPr>
              <a:t>Electron microscopy </a:t>
            </a:r>
            <a:r>
              <a:rPr lang="en-US" sz="2800" b="0" u="none" strike="noStrike" dirty="0">
                <a:effectLst/>
                <a:uFillTx/>
              </a:rPr>
              <a:t>(</a:t>
            </a:r>
            <a:r>
              <a:rPr lang="en-US" sz="2800" b="0" u="none" strike="noStrike" dirty="0">
                <a:solidFill>
                  <a:srgbClr val="C00000"/>
                </a:solidFill>
                <a:effectLst/>
                <a:uFillTx/>
              </a:rPr>
              <a:t>EM</a:t>
            </a:r>
            <a:r>
              <a:rPr lang="en-US" sz="2800" b="0" u="none" strike="noStrike" dirty="0">
                <a:effectLst/>
                <a:uFillTx/>
              </a:rPr>
              <a:t>)</a:t>
            </a:r>
            <a:r>
              <a:rPr lang="en-US" sz="2800" b="0" u="none" strike="noStrike" dirty="0">
                <a:solidFill>
                  <a:srgbClr val="C00000"/>
                </a:solidFill>
                <a:effectLst/>
                <a:uFillTx/>
              </a:rPr>
              <a:t> </a:t>
            </a:r>
            <a:r>
              <a:rPr lang="en-US" sz="2800" b="0" u="none" strike="noStrike" dirty="0">
                <a:solidFill>
                  <a:schemeClr val="dk1"/>
                </a:solidFill>
                <a:effectLst/>
                <a:uFillTx/>
              </a:rPr>
              <a:t>model</a:t>
            </a:r>
            <a:endParaRPr lang="en-US" sz="1000" b="0" u="none" strike="noStrike" dirty="0">
              <a:solidFill>
                <a:schemeClr val="dk1"/>
              </a:solidFill>
              <a:effectLst/>
              <a:uFillTx/>
            </a:endParaRPr>
          </a:p>
          <a:p>
            <a:pPr marL="1828800" lvl="3" indent="-457200">
              <a:lnSpc>
                <a:spcPct val="90000"/>
              </a:lnSpc>
              <a:spcBef>
                <a:spcPts val="1001"/>
              </a:spcBef>
              <a:buClr>
                <a:srgbClr val="C00000"/>
              </a:buClr>
              <a:buFont typeface="Aptos"/>
              <a:buChar char="◦"/>
            </a:pPr>
            <a:r>
              <a:rPr lang="en-US" sz="2800" dirty="0">
                <a:solidFill>
                  <a:schemeClr val="dk1"/>
                </a:solidFill>
              </a:rPr>
              <a:t>Trained to segment mitochondrion and nuclei</a:t>
            </a:r>
          </a:p>
          <a:p>
            <a:pPr marL="914400" lvl="1" indent="-457200">
              <a:lnSpc>
                <a:spcPct val="90000"/>
              </a:lnSpc>
              <a:spcBef>
                <a:spcPts val="1001"/>
              </a:spcBef>
              <a:buClr>
                <a:srgbClr val="C00000"/>
              </a:buClr>
              <a:buFont typeface="Aptos"/>
              <a:buChar char="◦"/>
            </a:pPr>
            <a:endParaRPr lang="en-US" sz="900" b="0" u="none" strike="noStrike" dirty="0">
              <a:solidFill>
                <a:schemeClr val="dk1"/>
              </a:solidFill>
              <a:effectLst/>
              <a:uFillTx/>
            </a:endParaRPr>
          </a:p>
          <a:p>
            <a:pPr defTabSz="914400">
              <a:lnSpc>
                <a:spcPct val="90000"/>
              </a:lnSpc>
              <a:spcBef>
                <a:spcPts val="1001"/>
              </a:spcBef>
              <a:buClr>
                <a:srgbClr val="C00000"/>
              </a:buClr>
            </a:pPr>
            <a:r>
              <a:rPr lang="en-US" sz="2800" b="0" u="none" strike="noStrike" dirty="0">
                <a:effectLst/>
                <a:uFillTx/>
              </a:rPr>
              <a:t>	2. </a:t>
            </a:r>
            <a:r>
              <a:rPr lang="en-US" sz="2800" b="0" u="none" strike="noStrike" dirty="0">
                <a:solidFill>
                  <a:srgbClr val="C00000"/>
                </a:solidFill>
                <a:effectLst/>
                <a:uFillTx/>
              </a:rPr>
              <a:t>Light microscopy </a:t>
            </a:r>
            <a:r>
              <a:rPr lang="en-US" sz="2800" b="0" u="none" strike="noStrike" dirty="0">
                <a:effectLst/>
                <a:uFillTx/>
              </a:rPr>
              <a:t>(</a:t>
            </a:r>
            <a:r>
              <a:rPr lang="en-US" sz="2800" b="0" u="none" strike="noStrike" dirty="0">
                <a:solidFill>
                  <a:srgbClr val="C00000"/>
                </a:solidFill>
                <a:effectLst/>
                <a:uFillTx/>
              </a:rPr>
              <a:t>LM</a:t>
            </a:r>
            <a:r>
              <a:rPr lang="en-US" sz="2800" b="0" u="none" strike="noStrike" dirty="0">
                <a:effectLst/>
                <a:uFillTx/>
              </a:rPr>
              <a:t>)</a:t>
            </a:r>
            <a:r>
              <a:rPr lang="en-US" sz="2800" b="0" u="none" strike="noStrike" dirty="0">
                <a:solidFill>
                  <a:srgbClr val="C00000"/>
                </a:solidFill>
                <a:effectLst/>
                <a:uFillTx/>
              </a:rPr>
              <a:t> </a:t>
            </a:r>
            <a:r>
              <a:rPr lang="en-US" sz="2800" b="0" u="none" strike="noStrike" dirty="0">
                <a:solidFill>
                  <a:schemeClr val="dk1"/>
                </a:solidFill>
                <a:effectLst/>
                <a:uFillTx/>
              </a:rPr>
              <a:t>model</a:t>
            </a:r>
            <a:endParaRPr lang="en-US" sz="1000" b="0" u="none" strike="noStrike" dirty="0">
              <a:solidFill>
                <a:schemeClr val="dk1"/>
              </a:solidFill>
              <a:effectLst/>
              <a:uFillTx/>
            </a:endParaRPr>
          </a:p>
          <a:p>
            <a:pPr marL="1828800" lvl="3" indent="-457200">
              <a:lnSpc>
                <a:spcPct val="90000"/>
              </a:lnSpc>
              <a:spcBef>
                <a:spcPts val="1001"/>
              </a:spcBef>
              <a:buClr>
                <a:srgbClr val="C00000"/>
              </a:buClr>
              <a:buFont typeface="Aptos"/>
              <a:buChar char="◦"/>
            </a:pPr>
            <a:r>
              <a:rPr lang="en-US" sz="2800" dirty="0">
                <a:solidFill>
                  <a:schemeClr val="dk1"/>
                </a:solidFill>
              </a:rPr>
              <a:t>Trained to segment cells and nuclei</a:t>
            </a:r>
            <a:endParaRPr lang="en-US" sz="2800" b="0" u="none" strike="noStrike" dirty="0">
              <a:solidFill>
                <a:schemeClr val="dk1"/>
              </a:solidFill>
              <a:effectLst/>
              <a:uFillTx/>
            </a:endParaRPr>
          </a:p>
        </p:txBody>
      </p:sp>
      <p:sp>
        <p:nvSpPr>
          <p:cNvPr id="246" name="PlaceHolder 1">
            <a:extLst>
              <a:ext uri="{FF2B5EF4-FFF2-40B4-BE49-F238E27FC236}">
                <a16:creationId xmlns:a16="http://schemas.microsoft.com/office/drawing/2014/main" id="{579F96F3-7378-02BE-93D8-2C56672254CE}"/>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dirty="0" err="1">
                <a:solidFill>
                  <a:srgbClr val="C00000"/>
                </a:solidFill>
                <a:latin typeface="+mn-lt"/>
              </a:rPr>
              <a:t>m</a:t>
            </a:r>
            <a:r>
              <a:rPr lang="en-CA" sz="4400" b="0" u="none" strike="noStrike" dirty="0" err="1">
                <a:solidFill>
                  <a:srgbClr val="C00000"/>
                </a:solidFill>
                <a:effectLst/>
                <a:uFillTx/>
                <a:latin typeface="+mn-lt"/>
              </a:rPr>
              <a:t>icro_sam</a:t>
            </a:r>
            <a:r>
              <a:rPr lang="en-CA" sz="4400" b="0" u="none" strike="noStrike" dirty="0">
                <a:solidFill>
                  <a:srgbClr val="C00000"/>
                </a:solidFill>
                <a:effectLst/>
                <a:uFillTx/>
                <a:latin typeface="+mn-lt"/>
              </a:rPr>
              <a:t> Models</a:t>
            </a:r>
            <a:endParaRPr lang="en-US" sz="4400" b="0" u="none" strike="noStrike" dirty="0">
              <a:solidFill>
                <a:srgbClr val="000000"/>
              </a:solidFill>
              <a:effectLst/>
              <a:uFillTx/>
              <a:latin typeface="+mn-lt"/>
            </a:endParaRPr>
          </a:p>
        </p:txBody>
      </p:sp>
      <p:pic>
        <p:nvPicPr>
          <p:cNvPr id="247" name="Picture 22" descr="Logos | Branding | The University of Winnipeg">
            <a:extLst>
              <a:ext uri="{FF2B5EF4-FFF2-40B4-BE49-F238E27FC236}">
                <a16:creationId xmlns:a16="http://schemas.microsoft.com/office/drawing/2014/main" id="{3F789915-1BAF-58AF-1434-F0F379D8457C}"/>
              </a:ext>
            </a:extLst>
          </p:cNvPr>
          <p:cNvPicPr/>
          <p:nvPr/>
        </p:nvPicPr>
        <p:blipFill>
          <a:blip r:embed="rId3"/>
          <a:stretch/>
        </p:blipFill>
        <p:spPr>
          <a:xfrm>
            <a:off x="91080" y="6452640"/>
            <a:ext cx="978120" cy="313920"/>
          </a:xfrm>
          <a:prstGeom prst="rect">
            <a:avLst/>
          </a:prstGeom>
          <a:noFill/>
          <a:ln w="0">
            <a:noFill/>
          </a:ln>
        </p:spPr>
      </p:pic>
      <p:sp>
        <p:nvSpPr>
          <p:cNvPr id="248" name="Slide Number Placeholder 5">
            <a:extLst>
              <a:ext uri="{FF2B5EF4-FFF2-40B4-BE49-F238E27FC236}">
                <a16:creationId xmlns:a16="http://schemas.microsoft.com/office/drawing/2014/main" id="{48E5CEDA-D6AA-96F8-B88E-575C83DAAFEE}"/>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u="none" strike="noStrike" dirty="0">
                <a:solidFill>
                  <a:srgbClr val="C00000"/>
                </a:solidFill>
                <a:effectLst/>
                <a:uFillTx/>
              </a:rPr>
              <a:t>8</a:t>
            </a:r>
            <a:endParaRPr lang="en-US" sz="1500" b="0" u="none" strike="noStrike" dirty="0">
              <a:solidFill>
                <a:srgbClr val="000000"/>
              </a:solidFill>
              <a:effectLst/>
              <a:uFillTx/>
            </a:endParaRPr>
          </a:p>
        </p:txBody>
      </p:sp>
      <p:cxnSp>
        <p:nvCxnSpPr>
          <p:cNvPr id="249" name="Straight Connector 24">
            <a:extLst>
              <a:ext uri="{FF2B5EF4-FFF2-40B4-BE49-F238E27FC236}">
                <a16:creationId xmlns:a16="http://schemas.microsoft.com/office/drawing/2014/main" id="{EE61C7F7-31D8-6CFE-182B-D9C927B82C73}"/>
              </a:ext>
            </a:extLst>
          </p:cNvPr>
          <p:cNvCxnSpPr/>
          <p:nvPr/>
        </p:nvCxnSpPr>
        <p:spPr>
          <a:xfrm>
            <a:off x="90720" y="6312240"/>
            <a:ext cx="2037960" cy="2880"/>
          </a:xfrm>
          <a:prstGeom prst="straightConnector1">
            <a:avLst/>
          </a:prstGeom>
          <a:ln w="95250">
            <a:solidFill>
              <a:srgbClr val="FFC000"/>
            </a:solidFill>
            <a:round/>
          </a:ln>
        </p:spPr>
      </p:cxnSp>
      <p:sp>
        <p:nvSpPr>
          <p:cNvPr id="2" name="TextBox 51">
            <a:extLst>
              <a:ext uri="{FF2B5EF4-FFF2-40B4-BE49-F238E27FC236}">
                <a16:creationId xmlns:a16="http://schemas.microsoft.com/office/drawing/2014/main" id="{363FA554-BC48-65CE-06EC-7C3DCA58369A}"/>
              </a:ext>
            </a:extLst>
          </p:cNvPr>
          <p:cNvSpPr/>
          <p:nvPr/>
        </p:nvSpPr>
        <p:spPr>
          <a:xfrm>
            <a:off x="3034320" y="6369480"/>
            <a:ext cx="6101640" cy="55254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r>
              <a:rPr lang="en-US" sz="1000" dirty="0">
                <a:solidFill>
                  <a:schemeClr val="dk1"/>
                </a:solidFill>
              </a:rPr>
              <a:t>* A. Archit, L. Freckmann, S. Nair, et al. Segment anything for microscopy. </a:t>
            </a:r>
            <a:r>
              <a:rPr lang="en-US" sz="1000" i="1" dirty="0" err="1">
                <a:solidFill>
                  <a:schemeClr val="dk1"/>
                </a:solidFill>
              </a:rPr>
              <a:t>NatureMethods</a:t>
            </a:r>
            <a:r>
              <a:rPr lang="en-US" sz="1000" dirty="0">
                <a:solidFill>
                  <a:schemeClr val="dk1"/>
                </a:solidFill>
              </a:rPr>
              <a:t>, 22:579–591, 2025</a:t>
            </a:r>
          </a:p>
          <a:p>
            <a:pPr algn="ctr"/>
            <a:r>
              <a:rPr lang="en-CA" sz="1000" dirty="0">
                <a:solidFill>
                  <a:schemeClr val="dk1"/>
                </a:solidFill>
              </a:rPr>
              <a:t>Images made in </a:t>
            </a:r>
            <a:r>
              <a:rPr lang="en-CA" sz="1000" dirty="0" err="1">
                <a:solidFill>
                  <a:schemeClr val="dk1"/>
                </a:solidFill>
              </a:rPr>
              <a:t>BioRender</a:t>
            </a:r>
            <a:endParaRPr lang="en-US" sz="1000" dirty="0">
              <a:solidFill>
                <a:schemeClr val="dk1"/>
              </a:solidFill>
            </a:endParaRPr>
          </a:p>
          <a:p>
            <a:pPr marL="171450" indent="-171450" defTabSz="914400">
              <a:lnSpc>
                <a:spcPct val="100000"/>
              </a:lnSpc>
              <a:buFont typeface="Arial" panose="020B0604020202020204" pitchFamily="34" charset="0"/>
              <a:buChar char="•"/>
            </a:pPr>
            <a:endParaRPr lang="en-US" sz="1000" b="0" u="none" strike="noStrike" dirty="0">
              <a:solidFill>
                <a:srgbClr val="000000"/>
              </a:solidFill>
              <a:effectLst/>
              <a:uFillTx/>
            </a:endParaRPr>
          </a:p>
        </p:txBody>
      </p:sp>
      <p:pic>
        <p:nvPicPr>
          <p:cNvPr id="3" name="Picture 2">
            <a:extLst>
              <a:ext uri="{FF2B5EF4-FFF2-40B4-BE49-F238E27FC236}">
                <a16:creationId xmlns:a16="http://schemas.microsoft.com/office/drawing/2014/main" id="{651350C5-D2FE-20B8-A15A-64A9F04DAC4B}"/>
              </a:ext>
            </a:extLst>
          </p:cNvPr>
          <p:cNvPicPr/>
          <p:nvPr/>
        </p:nvPicPr>
        <p:blipFill>
          <a:blip r:embed="rId4"/>
          <a:stretch/>
        </p:blipFill>
        <p:spPr>
          <a:xfrm rot="5400000">
            <a:off x="6739560" y="1678545"/>
            <a:ext cx="6101640" cy="2924280"/>
          </a:xfrm>
          <a:prstGeom prst="rect">
            <a:avLst/>
          </a:prstGeom>
          <a:noFill/>
          <a:ln w="0">
            <a:noFill/>
          </a:ln>
        </p:spPr>
      </p:pic>
      <p:pic>
        <p:nvPicPr>
          <p:cNvPr id="4" name="Picture 128">
            <a:extLst>
              <a:ext uri="{FF2B5EF4-FFF2-40B4-BE49-F238E27FC236}">
                <a16:creationId xmlns:a16="http://schemas.microsoft.com/office/drawing/2014/main" id="{5CBE3A25-D473-8269-C97E-EF6DCCB28EDA}"/>
              </a:ext>
            </a:extLst>
          </p:cNvPr>
          <p:cNvPicPr/>
          <p:nvPr/>
        </p:nvPicPr>
        <p:blipFill>
          <a:blip r:embed="rId5"/>
          <a:srcRect l="9804"/>
          <a:stretch/>
        </p:blipFill>
        <p:spPr>
          <a:xfrm rot="5400000">
            <a:off x="9114792" y="4453808"/>
            <a:ext cx="571055" cy="584600"/>
          </a:xfrm>
          <a:prstGeom prst="rect">
            <a:avLst/>
          </a:prstGeom>
          <a:noFill/>
          <a:ln w="0">
            <a:noFill/>
          </a:ln>
        </p:spPr>
      </p:pic>
      <p:sp>
        <p:nvSpPr>
          <p:cNvPr id="5" name="TextBox 61">
            <a:extLst>
              <a:ext uri="{FF2B5EF4-FFF2-40B4-BE49-F238E27FC236}">
                <a16:creationId xmlns:a16="http://schemas.microsoft.com/office/drawing/2014/main" id="{9EB2092F-57B6-0758-78A2-8C110FE469A7}"/>
              </a:ext>
            </a:extLst>
          </p:cNvPr>
          <p:cNvSpPr/>
          <p:nvPr/>
        </p:nvSpPr>
        <p:spPr>
          <a:xfrm>
            <a:off x="8165879" y="2851440"/>
            <a:ext cx="2468880" cy="52176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CA" sz="2800" b="1" u="sng" dirty="0">
                <a:solidFill>
                  <a:schemeClr val="accent3">
                    <a:lumMod val="50000"/>
                  </a:schemeClr>
                </a:solidFill>
              </a:rPr>
              <a:t>Nuclei</a:t>
            </a:r>
            <a:endParaRPr lang="en-US" sz="2800" b="0" u="none" strike="noStrike" dirty="0">
              <a:solidFill>
                <a:schemeClr val="accent3">
                  <a:lumMod val="50000"/>
                </a:schemeClr>
              </a:solidFill>
              <a:effectLst/>
              <a:uFillTx/>
            </a:endParaRPr>
          </a:p>
        </p:txBody>
      </p:sp>
      <p:cxnSp>
        <p:nvCxnSpPr>
          <p:cNvPr id="6" name="Straight Connector 48">
            <a:extLst>
              <a:ext uri="{FF2B5EF4-FFF2-40B4-BE49-F238E27FC236}">
                <a16:creationId xmlns:a16="http://schemas.microsoft.com/office/drawing/2014/main" id="{27712A77-9F14-3EFA-040C-C1B4C5EFA336}"/>
              </a:ext>
            </a:extLst>
          </p:cNvPr>
          <p:cNvCxnSpPr>
            <a:cxnSpLocks/>
          </p:cNvCxnSpPr>
          <p:nvPr/>
        </p:nvCxnSpPr>
        <p:spPr>
          <a:xfrm flipV="1">
            <a:off x="9692620" y="1546860"/>
            <a:ext cx="0" cy="1389380"/>
          </a:xfrm>
          <a:prstGeom prst="straightConnector1">
            <a:avLst/>
          </a:prstGeom>
          <a:ln w="47625">
            <a:solidFill>
              <a:schemeClr val="accent3">
                <a:lumMod val="50000"/>
              </a:schemeClr>
            </a:solidFill>
            <a:round/>
            <a:tailEnd type="arrow" w="med" len="med"/>
          </a:ln>
        </p:spPr>
      </p:cxnSp>
      <p:cxnSp>
        <p:nvCxnSpPr>
          <p:cNvPr id="8" name="Straight Connector 48">
            <a:extLst>
              <a:ext uri="{FF2B5EF4-FFF2-40B4-BE49-F238E27FC236}">
                <a16:creationId xmlns:a16="http://schemas.microsoft.com/office/drawing/2014/main" id="{198288F9-57E8-F809-EA2B-2F941A4FFAAB}"/>
              </a:ext>
            </a:extLst>
          </p:cNvPr>
          <p:cNvCxnSpPr>
            <a:cxnSpLocks/>
          </p:cNvCxnSpPr>
          <p:nvPr/>
        </p:nvCxnSpPr>
        <p:spPr>
          <a:xfrm>
            <a:off x="9369840" y="3339873"/>
            <a:ext cx="0" cy="1212148"/>
          </a:xfrm>
          <a:prstGeom prst="straightConnector1">
            <a:avLst/>
          </a:prstGeom>
          <a:ln w="47625">
            <a:solidFill>
              <a:schemeClr val="accent3">
                <a:lumMod val="50000"/>
              </a:schemeClr>
            </a:solidFill>
            <a:round/>
            <a:tailEnd type="arrow" w="med" len="med"/>
          </a:ln>
        </p:spPr>
      </p:cxnSp>
      <p:pic>
        <p:nvPicPr>
          <p:cNvPr id="14" name="Picture 3" descr="micro_sam API documentation">
            <a:extLst>
              <a:ext uri="{FF2B5EF4-FFF2-40B4-BE49-F238E27FC236}">
                <a16:creationId xmlns:a16="http://schemas.microsoft.com/office/drawing/2014/main" id="{DE5E81CC-2B02-E315-1608-0886B01B670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68200" y="6461842"/>
            <a:ext cx="843480" cy="26402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2">
            <a:extLst>
              <a:ext uri="{FF2B5EF4-FFF2-40B4-BE49-F238E27FC236}">
                <a16:creationId xmlns:a16="http://schemas.microsoft.com/office/drawing/2014/main" id="{9C05E9F3-4C6B-08A5-3347-010AFB4DF408}"/>
              </a:ext>
            </a:extLst>
          </p:cNvPr>
          <p:cNvSpPr/>
          <p:nvPr/>
        </p:nvSpPr>
        <p:spPr>
          <a:xfrm>
            <a:off x="2901879" y="3760614"/>
            <a:ext cx="361440" cy="243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dirty="0">
                <a:solidFill>
                  <a:schemeClr val="dk1"/>
                </a:solidFill>
                <a:effectLst/>
                <a:uFillTx/>
              </a:rPr>
              <a:t>*</a:t>
            </a:r>
            <a:endParaRPr lang="en-US" sz="1000" b="0" u="none" strike="noStrike" dirty="0">
              <a:solidFill>
                <a:srgbClr val="000000"/>
              </a:solidFill>
              <a:effectLst/>
              <a:uFillTx/>
            </a:endParaRPr>
          </a:p>
        </p:txBody>
      </p:sp>
      <p:sp>
        <p:nvSpPr>
          <p:cNvPr id="16" name="TextBox 2">
            <a:extLst>
              <a:ext uri="{FF2B5EF4-FFF2-40B4-BE49-F238E27FC236}">
                <a16:creationId xmlns:a16="http://schemas.microsoft.com/office/drawing/2014/main" id="{7A57F6FC-6DD5-1F62-FAF9-2991896A1ADA}"/>
              </a:ext>
            </a:extLst>
          </p:cNvPr>
          <p:cNvSpPr/>
          <p:nvPr/>
        </p:nvSpPr>
        <p:spPr>
          <a:xfrm>
            <a:off x="7344400" y="5011556"/>
            <a:ext cx="361440" cy="243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dirty="0">
                <a:solidFill>
                  <a:schemeClr val="dk1"/>
                </a:solidFill>
                <a:effectLst/>
                <a:uFillTx/>
              </a:rPr>
              <a:t>*</a:t>
            </a:r>
            <a:endParaRPr lang="en-US" sz="1000" b="0" u="none" strike="noStrike" dirty="0">
              <a:solidFill>
                <a:srgbClr val="000000"/>
              </a:solidFill>
              <a:effectLst/>
              <a:uFillTx/>
            </a:endParaRPr>
          </a:p>
        </p:txBody>
      </p:sp>
    </p:spTree>
    <p:extLst>
      <p:ext uri="{BB962C8B-B14F-4D97-AF65-F5344CB8AC3E}">
        <p14:creationId xmlns:p14="http://schemas.microsoft.com/office/powerpoint/2010/main" val="2243002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a:extLst>
            <a:ext uri="{FF2B5EF4-FFF2-40B4-BE49-F238E27FC236}">
              <a16:creationId xmlns:a16="http://schemas.microsoft.com/office/drawing/2014/main" id="{B21CDA51-8FEF-FD34-A7E9-5E487C172D03}"/>
            </a:ext>
          </a:extLst>
        </p:cNvPr>
        <p:cNvGrpSpPr/>
        <p:nvPr/>
      </p:nvGrpSpPr>
      <p:grpSpPr>
        <a:xfrm>
          <a:off x="0" y="0"/>
          <a:ext cx="0" cy="0"/>
          <a:chOff x="0" y="0"/>
          <a:chExt cx="0" cy="0"/>
        </a:xfrm>
      </p:grpSpPr>
      <p:sp>
        <p:nvSpPr>
          <p:cNvPr id="246" name="PlaceHolder 1">
            <a:extLst>
              <a:ext uri="{FF2B5EF4-FFF2-40B4-BE49-F238E27FC236}">
                <a16:creationId xmlns:a16="http://schemas.microsoft.com/office/drawing/2014/main" id="{BE29964A-CC74-00F0-ACAA-F7206276BAE9}"/>
              </a:ext>
            </a:extLst>
          </p:cNvPr>
          <p:cNvSpPr>
            <a:spLocks noGrp="1"/>
          </p:cNvSpPr>
          <p:nvPr>
            <p:ph type="title"/>
          </p:nvPr>
        </p:nvSpPr>
        <p:spPr>
          <a:xfrm>
            <a:off x="91080" y="127800"/>
            <a:ext cx="10512720" cy="933480"/>
          </a:xfrm>
          <a:prstGeom prst="rect">
            <a:avLst/>
          </a:prstGeom>
          <a:noFill/>
          <a:ln w="0">
            <a:noFill/>
          </a:ln>
        </p:spPr>
        <p:txBody>
          <a:bodyPr lIns="91440" tIns="45720" rIns="91440" bIns="45720" anchor="ctr">
            <a:noAutofit/>
          </a:bodyPr>
          <a:lstStyle/>
          <a:p>
            <a:pPr indent="0" defTabSz="914400">
              <a:lnSpc>
                <a:spcPct val="90000"/>
              </a:lnSpc>
              <a:buNone/>
              <a:tabLst>
                <a:tab pos="0" algn="l"/>
              </a:tabLst>
            </a:pPr>
            <a:r>
              <a:rPr lang="en-CA" sz="4400" b="0" u="none" strike="noStrike" dirty="0">
                <a:solidFill>
                  <a:srgbClr val="C00000"/>
                </a:solidFill>
                <a:effectLst/>
                <a:uFillTx/>
                <a:latin typeface="+mn-lt"/>
              </a:rPr>
              <a:t>Segmentations</a:t>
            </a:r>
            <a:endParaRPr lang="en-US" sz="4400" b="0" u="none" strike="noStrike" dirty="0">
              <a:solidFill>
                <a:srgbClr val="000000"/>
              </a:solidFill>
              <a:effectLst/>
              <a:uFillTx/>
              <a:latin typeface="+mn-lt"/>
            </a:endParaRPr>
          </a:p>
        </p:txBody>
      </p:sp>
      <p:pic>
        <p:nvPicPr>
          <p:cNvPr id="247" name="Picture 22" descr="Logos | Branding | The University of Winnipeg">
            <a:extLst>
              <a:ext uri="{FF2B5EF4-FFF2-40B4-BE49-F238E27FC236}">
                <a16:creationId xmlns:a16="http://schemas.microsoft.com/office/drawing/2014/main" id="{E4E5BF5F-7A9B-A4BD-9102-BFD8DDEEDB26}"/>
              </a:ext>
            </a:extLst>
          </p:cNvPr>
          <p:cNvPicPr/>
          <p:nvPr/>
        </p:nvPicPr>
        <p:blipFill>
          <a:blip r:embed="rId3"/>
          <a:stretch/>
        </p:blipFill>
        <p:spPr>
          <a:xfrm>
            <a:off x="91080" y="6452640"/>
            <a:ext cx="978120" cy="313920"/>
          </a:xfrm>
          <a:prstGeom prst="rect">
            <a:avLst/>
          </a:prstGeom>
          <a:noFill/>
          <a:ln w="0">
            <a:noFill/>
          </a:ln>
        </p:spPr>
      </p:pic>
      <p:sp>
        <p:nvSpPr>
          <p:cNvPr id="248" name="Slide Number Placeholder 5">
            <a:extLst>
              <a:ext uri="{FF2B5EF4-FFF2-40B4-BE49-F238E27FC236}">
                <a16:creationId xmlns:a16="http://schemas.microsoft.com/office/drawing/2014/main" id="{0ED9F12E-4DAE-B5F9-0B6B-63F327D8D7EB}"/>
              </a:ext>
            </a:extLst>
          </p:cNvPr>
          <p:cNvSpPr/>
          <p:nvPr/>
        </p:nvSpPr>
        <p:spPr>
          <a:xfrm>
            <a:off x="11658600" y="6482160"/>
            <a:ext cx="491040" cy="362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defTabSz="914400">
              <a:lnSpc>
                <a:spcPct val="100000"/>
              </a:lnSpc>
            </a:pPr>
            <a:r>
              <a:rPr lang="en-CA" sz="1500" b="1" dirty="0">
                <a:solidFill>
                  <a:srgbClr val="C00000"/>
                </a:solidFill>
              </a:rPr>
              <a:t>9</a:t>
            </a:r>
            <a:endParaRPr lang="en-US" sz="1500" b="0" u="none" strike="noStrike" dirty="0">
              <a:solidFill>
                <a:srgbClr val="000000"/>
              </a:solidFill>
              <a:effectLst/>
              <a:uFillTx/>
            </a:endParaRPr>
          </a:p>
        </p:txBody>
      </p:sp>
      <p:cxnSp>
        <p:nvCxnSpPr>
          <p:cNvPr id="249" name="Straight Connector 24">
            <a:extLst>
              <a:ext uri="{FF2B5EF4-FFF2-40B4-BE49-F238E27FC236}">
                <a16:creationId xmlns:a16="http://schemas.microsoft.com/office/drawing/2014/main" id="{C2B41A5F-40FB-0F49-4623-61E3113238DA}"/>
              </a:ext>
            </a:extLst>
          </p:cNvPr>
          <p:cNvCxnSpPr/>
          <p:nvPr/>
        </p:nvCxnSpPr>
        <p:spPr>
          <a:xfrm>
            <a:off x="90720" y="6312240"/>
            <a:ext cx="2037960" cy="2880"/>
          </a:xfrm>
          <a:prstGeom prst="straightConnector1">
            <a:avLst/>
          </a:prstGeom>
          <a:ln w="95250">
            <a:solidFill>
              <a:srgbClr val="FFC000"/>
            </a:solidFill>
            <a:round/>
          </a:ln>
        </p:spPr>
      </p:cxnSp>
      <p:pic>
        <p:nvPicPr>
          <p:cNvPr id="250" name="Picture 248">
            <a:extLst>
              <a:ext uri="{FF2B5EF4-FFF2-40B4-BE49-F238E27FC236}">
                <a16:creationId xmlns:a16="http://schemas.microsoft.com/office/drawing/2014/main" id="{6E566D58-01CA-91C5-6B1E-B6D1DC417148}"/>
              </a:ext>
            </a:extLst>
          </p:cNvPr>
          <p:cNvPicPr/>
          <p:nvPr/>
        </p:nvPicPr>
        <p:blipFill>
          <a:blip r:embed="rId4"/>
          <a:stretch/>
        </p:blipFill>
        <p:spPr>
          <a:xfrm>
            <a:off x="6354000" y="1749280"/>
            <a:ext cx="5454720" cy="3191040"/>
          </a:xfrm>
          <a:prstGeom prst="rect">
            <a:avLst/>
          </a:prstGeom>
          <a:noFill/>
          <a:ln w="0">
            <a:noFill/>
          </a:ln>
        </p:spPr>
      </p:pic>
      <p:pic>
        <p:nvPicPr>
          <p:cNvPr id="251" name="Picture 249">
            <a:extLst>
              <a:ext uri="{FF2B5EF4-FFF2-40B4-BE49-F238E27FC236}">
                <a16:creationId xmlns:a16="http://schemas.microsoft.com/office/drawing/2014/main" id="{43207ABA-87BD-3D6F-6FF8-5D28187C9F7F}"/>
              </a:ext>
            </a:extLst>
          </p:cNvPr>
          <p:cNvPicPr/>
          <p:nvPr/>
        </p:nvPicPr>
        <p:blipFill>
          <a:blip r:embed="rId5"/>
          <a:stretch/>
        </p:blipFill>
        <p:spPr>
          <a:xfrm>
            <a:off x="384120" y="1742440"/>
            <a:ext cx="5458680" cy="3197880"/>
          </a:xfrm>
          <a:prstGeom prst="rect">
            <a:avLst/>
          </a:prstGeom>
          <a:noFill/>
          <a:ln w="0">
            <a:noFill/>
          </a:ln>
        </p:spPr>
      </p:pic>
      <p:sp>
        <p:nvSpPr>
          <p:cNvPr id="252" name="Content Placeholder 13">
            <a:extLst>
              <a:ext uri="{FF2B5EF4-FFF2-40B4-BE49-F238E27FC236}">
                <a16:creationId xmlns:a16="http://schemas.microsoft.com/office/drawing/2014/main" id="{99AFD85E-226E-2424-243F-962B56FD1BB3}"/>
              </a:ext>
            </a:extLst>
          </p:cNvPr>
          <p:cNvSpPr/>
          <p:nvPr/>
        </p:nvSpPr>
        <p:spPr>
          <a:xfrm>
            <a:off x="91080" y="1033040"/>
            <a:ext cx="11449080" cy="585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defTabSz="914400">
              <a:lnSpc>
                <a:spcPct val="90000"/>
              </a:lnSpc>
              <a:spcBef>
                <a:spcPts val="1001"/>
              </a:spcBef>
              <a:buClr>
                <a:srgbClr val="C00000"/>
              </a:buClr>
            </a:pPr>
            <a:r>
              <a:rPr lang="en-US" sz="2800" b="0" u="none" strike="noStrike" dirty="0">
                <a:solidFill>
                  <a:srgbClr val="000000"/>
                </a:solidFill>
                <a:effectLst/>
                <a:uFillTx/>
              </a:rPr>
              <a:t>                                </a:t>
            </a:r>
            <a:r>
              <a:rPr lang="en-US" sz="2800" b="0" u="sng" strike="noStrike" dirty="0">
                <a:solidFill>
                  <a:srgbClr val="000000"/>
                </a:solidFill>
                <a:effectLst/>
                <a:uFillTx/>
              </a:rPr>
              <a:t>Manual</a:t>
            </a:r>
            <a:r>
              <a:rPr lang="en-US" sz="2800" b="0" u="none" strike="noStrike" dirty="0">
                <a:solidFill>
                  <a:srgbClr val="000000"/>
                </a:solidFill>
                <a:effectLst/>
                <a:uFillTx/>
              </a:rPr>
              <a:t>                                                               </a:t>
            </a:r>
            <a:r>
              <a:rPr lang="en-US" sz="2800" b="0" u="sng" strike="noStrike" dirty="0">
                <a:solidFill>
                  <a:srgbClr val="000000"/>
                </a:solidFill>
                <a:effectLst/>
                <a:uFillTx/>
              </a:rPr>
              <a:t>EM Model</a:t>
            </a:r>
          </a:p>
        </p:txBody>
      </p:sp>
      <p:sp>
        <p:nvSpPr>
          <p:cNvPr id="253" name="TextBox 28">
            <a:extLst>
              <a:ext uri="{FF2B5EF4-FFF2-40B4-BE49-F238E27FC236}">
                <a16:creationId xmlns:a16="http://schemas.microsoft.com/office/drawing/2014/main" id="{6692C49E-6BB6-4EB8-04D8-548B9081F301}"/>
              </a:ext>
            </a:extLst>
          </p:cNvPr>
          <p:cNvSpPr/>
          <p:nvPr/>
        </p:nvSpPr>
        <p:spPr>
          <a:xfrm>
            <a:off x="6354000" y="5094600"/>
            <a:ext cx="5959920" cy="107576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n-US" sz="2400" b="0" u="none" strike="noStrike" dirty="0">
                <a:solidFill>
                  <a:schemeClr val="dk1"/>
                </a:solidFill>
                <a:effectLst/>
                <a:uFillTx/>
              </a:rPr>
              <a:t>Time to segment:</a:t>
            </a:r>
            <a:endParaRPr lang="en-US" sz="2400" b="0" u="none" strike="noStrike" dirty="0">
              <a:solidFill>
                <a:srgbClr val="000000"/>
              </a:solidFill>
              <a:effectLst/>
              <a:uFillTx/>
            </a:endParaRPr>
          </a:p>
          <a:p>
            <a:pPr defTabSz="914400">
              <a:lnSpc>
                <a:spcPct val="100000"/>
              </a:lnSpc>
            </a:pPr>
            <a:r>
              <a:rPr lang="en-US" sz="4000" b="1" u="none" strike="noStrike" dirty="0">
                <a:solidFill>
                  <a:schemeClr val="dk1"/>
                </a:solidFill>
                <a:effectLst/>
                <a:uFillTx/>
              </a:rPr>
              <a:t>1.5 </a:t>
            </a:r>
            <a:r>
              <a:rPr lang="en-US" sz="4000" b="1" u="none" strike="noStrike" dirty="0">
                <a:solidFill>
                  <a:schemeClr val="dk1"/>
                </a:solidFill>
                <a:effectLst/>
                <a:uFillTx/>
                <a:ea typeface="DejaVu Sans"/>
              </a:rPr>
              <a:t>± 0.2 seconds/image</a:t>
            </a:r>
            <a:endParaRPr lang="en-US" sz="4000" b="0" u="none" strike="noStrike" dirty="0">
              <a:solidFill>
                <a:srgbClr val="000000"/>
              </a:solidFill>
              <a:effectLst/>
              <a:uFillTx/>
            </a:endParaRPr>
          </a:p>
        </p:txBody>
      </p:sp>
      <p:sp>
        <p:nvSpPr>
          <p:cNvPr id="3" name="TextBox 4">
            <a:extLst>
              <a:ext uri="{FF2B5EF4-FFF2-40B4-BE49-F238E27FC236}">
                <a16:creationId xmlns:a16="http://schemas.microsoft.com/office/drawing/2014/main" id="{9C152A33-A680-E6BC-EBEE-D439591B7DCC}"/>
              </a:ext>
            </a:extLst>
          </p:cNvPr>
          <p:cNvSpPr/>
          <p:nvPr/>
        </p:nvSpPr>
        <p:spPr>
          <a:xfrm>
            <a:off x="384120" y="5087356"/>
            <a:ext cx="4840680" cy="107576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defTabSz="914400">
              <a:lnSpc>
                <a:spcPct val="100000"/>
              </a:lnSpc>
            </a:pPr>
            <a:r>
              <a:rPr lang="en-US" sz="2400" b="0" u="none" strike="noStrike" dirty="0">
                <a:solidFill>
                  <a:schemeClr val="dk1"/>
                </a:solidFill>
                <a:effectLst/>
                <a:uFillTx/>
              </a:rPr>
              <a:t>Time to segment:</a:t>
            </a:r>
            <a:endParaRPr lang="en-US" sz="2400" b="0" u="none" strike="noStrike" dirty="0">
              <a:solidFill>
                <a:srgbClr val="000000"/>
              </a:solidFill>
              <a:effectLst/>
              <a:uFillTx/>
            </a:endParaRPr>
          </a:p>
          <a:p>
            <a:pPr defTabSz="914400">
              <a:lnSpc>
                <a:spcPct val="100000"/>
              </a:lnSpc>
            </a:pPr>
            <a:r>
              <a:rPr lang="en-US" sz="4000" b="1" u="none" strike="noStrike" dirty="0">
                <a:solidFill>
                  <a:schemeClr val="dk1"/>
                </a:solidFill>
                <a:effectLst/>
                <a:uFillTx/>
              </a:rPr>
              <a:t>~ 42 hours/image </a:t>
            </a:r>
            <a:endParaRPr lang="en-US" sz="4000" b="0" u="none" strike="noStrike" dirty="0">
              <a:solidFill>
                <a:srgbClr val="000000"/>
              </a:solidFill>
              <a:effectLst/>
              <a:uFillTx/>
            </a:endParaRPr>
          </a:p>
        </p:txBody>
      </p:sp>
    </p:spTree>
    <p:extLst>
      <p:ext uri="{BB962C8B-B14F-4D97-AF65-F5344CB8AC3E}">
        <p14:creationId xmlns:p14="http://schemas.microsoft.com/office/powerpoint/2010/main" val="368689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3"/>
                                        </p:tgtEl>
                                        <p:attrNameLst>
                                          <p:attrName>style.visibility</p:attrName>
                                        </p:attrNameLst>
                                      </p:cBhvr>
                                      <p:to>
                                        <p:strVal val="visible"/>
                                      </p:to>
                                    </p:set>
                                    <p:animEffect transition="in" filter="fade">
                                      <p:cBhvr>
                                        <p:cTn id="7" dur="500"/>
                                        <p:tgtEl>
                                          <p:spTgt spid="2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 grpId="0"/>
      <p:bldP spid="3" grpId="0"/>
    </p:bldLst>
  </p:timing>
</p:sld>
</file>

<file path=ppt/theme/theme1.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majorFont>
      <a:minorFont>
        <a:latin typeface="Aptos" panose="0211000402020202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majorFont>
      <a:minorFont>
        <a:latin typeface="Aptos" panose="02110004020202020204"/>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32830</TotalTime>
  <Words>2420</Words>
  <Application>Microsoft Office PowerPoint</Application>
  <PresentationFormat>Widescreen</PresentationFormat>
  <Paragraphs>648</Paragraphs>
  <Slides>41</Slides>
  <Notes>41</Notes>
  <HiddenSlides>0</HiddenSlides>
  <MMClips>1</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41</vt:i4>
      </vt:variant>
    </vt:vector>
  </HeadingPairs>
  <TitlesOfParts>
    <vt:vector size="52" baseType="lpstr">
      <vt:lpstr>Aptos</vt:lpstr>
      <vt:lpstr>Aptos Display</vt:lpstr>
      <vt:lpstr>Arial</vt:lpstr>
      <vt:lpstr>Cambria Math</vt:lpstr>
      <vt:lpstr>DejaVu Sans</vt:lpstr>
      <vt:lpstr>Noto Sans CJK SC</vt:lpstr>
      <vt:lpstr>Symbol</vt:lpstr>
      <vt:lpstr>Times New Roman</vt:lpstr>
      <vt:lpstr>Wingdings</vt:lpstr>
      <vt:lpstr>Office Theme</vt:lpstr>
      <vt:lpstr>Office Theme</vt:lpstr>
      <vt:lpstr>PowerPoint Presentation</vt:lpstr>
      <vt:lpstr>Neurons &amp; Axons</vt:lpstr>
      <vt:lpstr>Past Literature</vt:lpstr>
      <vt:lpstr>Electron Microscopy (EM) Imaging</vt:lpstr>
      <vt:lpstr>Manual Segmentation</vt:lpstr>
      <vt:lpstr>Packing Fractions (f)</vt:lpstr>
      <vt:lpstr>Honours Thesis Objective</vt:lpstr>
      <vt:lpstr>micro_sam Models</vt:lpstr>
      <vt:lpstr>Segmentations</vt:lpstr>
      <vt:lpstr>Segmentations</vt:lpstr>
      <vt:lpstr>Measurements</vt:lpstr>
      <vt:lpstr>Metrics</vt:lpstr>
      <vt:lpstr>Metric Results</vt:lpstr>
      <vt:lpstr>f Results</vt:lpstr>
      <vt:lpstr>Two-Sample T-Test </vt:lpstr>
      <vt:lpstr>Conclusion</vt:lpstr>
      <vt:lpstr>Next Steps</vt:lpstr>
      <vt:lpstr>Acknowledgements</vt:lpstr>
      <vt:lpstr>PowerPoint Presentation</vt:lpstr>
      <vt:lpstr>Magnetic Resonance Imaging (MRI)</vt:lpstr>
      <vt:lpstr>EM Image</vt:lpstr>
      <vt:lpstr>Manual Segmentations</vt:lpstr>
      <vt:lpstr>Packing Fractions (f)</vt:lpstr>
      <vt:lpstr>Why micro_sam?</vt:lpstr>
      <vt:lpstr>micro_sam</vt:lpstr>
      <vt:lpstr>Parameters</vt:lpstr>
      <vt:lpstr>Manual vs EM Automatic Segmentation</vt:lpstr>
      <vt:lpstr>Manual vs LM Automatic Segmentation</vt:lpstr>
      <vt:lpstr>Binary Map Comparison</vt:lpstr>
      <vt:lpstr>Binary Map Comparison</vt:lpstr>
      <vt:lpstr>Binary Map Comparison</vt:lpstr>
      <vt:lpstr>Binary Map Comparison</vt:lpstr>
      <vt:lpstr>f Results</vt:lpstr>
      <vt:lpstr>Metric Results</vt:lpstr>
      <vt:lpstr>Two-Sample T-Test</vt:lpstr>
      <vt:lpstr>Two-Sample T-Test</vt:lpstr>
      <vt:lpstr>Two-Sample T-Test</vt:lpstr>
      <vt:lpstr>PowerPoint Presentation</vt:lpstr>
      <vt:lpstr>Human f </vt:lpstr>
      <vt:lpstr>Female Mouse Results</vt:lpstr>
      <vt:lpstr>Human 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Jessica Catharina de Kort</dc:creator>
  <dc:description/>
  <cp:lastModifiedBy>Jessica Catharina de Kort</cp:lastModifiedBy>
  <cp:revision>105</cp:revision>
  <dcterms:created xsi:type="dcterms:W3CDTF">2025-07-19T23:27:02Z</dcterms:created>
  <dcterms:modified xsi:type="dcterms:W3CDTF">2026-06-21T05:27:56Z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MClips">
    <vt:i4>1</vt:i4>
  </property>
  <property fmtid="{D5CDD505-2E9C-101B-9397-08002B2CF9AE}" pid="3" name="Notes">
    <vt:i4>29</vt:i4>
  </property>
  <property fmtid="{D5CDD505-2E9C-101B-9397-08002B2CF9AE}" pid="4" name="PresentationFormat">
    <vt:lpwstr>Widescreen</vt:lpwstr>
  </property>
  <property fmtid="{D5CDD505-2E9C-101B-9397-08002B2CF9AE}" pid="5" name="Slides">
    <vt:i4>29</vt:i4>
  </property>
</Properties>
</file>