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27.jpg" ContentType="image/pn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7"/>
  </p:notesMasterIdLst>
  <p:sldIdLst>
    <p:sldId id="317" r:id="rId5"/>
    <p:sldId id="260" r:id="rId6"/>
    <p:sldId id="278" r:id="rId7"/>
    <p:sldId id="311" r:id="rId8"/>
    <p:sldId id="298" r:id="rId9"/>
    <p:sldId id="277" r:id="rId10"/>
    <p:sldId id="295" r:id="rId11"/>
    <p:sldId id="318" r:id="rId12"/>
    <p:sldId id="297" r:id="rId13"/>
    <p:sldId id="270" r:id="rId14"/>
    <p:sldId id="302" r:id="rId15"/>
    <p:sldId id="289" r:id="rId16"/>
    <p:sldId id="301" r:id="rId17"/>
    <p:sldId id="292" r:id="rId18"/>
    <p:sldId id="293" r:id="rId19"/>
    <p:sldId id="303" r:id="rId20"/>
    <p:sldId id="304" r:id="rId21"/>
    <p:sldId id="299" r:id="rId22"/>
    <p:sldId id="310" r:id="rId23"/>
    <p:sldId id="306" r:id="rId24"/>
    <p:sldId id="308" r:id="rId25"/>
    <p:sldId id="30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495CAD-3D38-A08E-22CF-ED2F3B1B1D98}" name="Marie-Cécile Piro" initials="MP" userId="532a44198581926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4D29"/>
    <a:srgbClr val="9CA383"/>
    <a:srgbClr val="203BDE"/>
    <a:srgbClr val="4A4FAB"/>
    <a:srgbClr val="595959"/>
    <a:srgbClr val="793E1D"/>
    <a:srgbClr val="F2F2F2"/>
    <a:srgbClr val="9900CC"/>
    <a:srgbClr val="0DFE05"/>
    <a:srgbClr val="161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58"/>
  </p:normalViewPr>
  <p:slideViewPr>
    <p:cSldViewPr snapToGrid="0">
      <p:cViewPr varScale="1">
        <p:scale>
          <a:sx n="79" d="100"/>
          <a:sy n="79" d="100"/>
        </p:scale>
        <p:origin x="835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49474-3455-4C5B-A3A8-EF2EB12F01BA}" type="datetimeFigureOut">
              <a:rPr lang="en-CA" smtClean="0"/>
              <a:t>2026-06-23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7D06D-2395-4C29-AC5B-C333BE32A8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133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C27C3-72EB-3973-26FA-D4BC93F9A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D41222-660A-A145-5505-E655742FD6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A9A379-1572-FA46-D931-A6AE6F9B66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Focuses on ionization detection method. </a:t>
            </a:r>
            <a:br>
              <a:rPr lang="en-US" dirty="0"/>
            </a:br>
            <a:r>
              <a:rPr lang="en-US" dirty="0"/>
              <a:t>WIMP miracle – WIMPs match relic density very well!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81346-5C3E-BE1D-ABEB-A50B0F0A0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6364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3B35C-BBE7-04DE-9B50-1B241581D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192D65-FCAA-62C1-ABFD-1F5C480EE5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37FA75-84C1-374F-AEAC-C994F90D99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5C674-67B5-91E4-26F7-DC82552330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6717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12FC9-6F8F-ED29-EEB7-CB320FA06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F7FD44-1AAF-15E5-F878-CCEBE5B5A7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34C1B5-37BE-E616-F365-53B51C848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98BA1-C10A-F441-CD84-0CBBF35212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1852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791C2-F58F-2EB3-0618-B710CF529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954967-0E66-BD11-FCF6-118BADD469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0BB416-FEA7-1BF8-DB78-72AF4A5159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BE1F6-9306-CAF6-BE19-C30820FA3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7926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8F3AD-12D8-0762-20F5-2D24A6038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91067F-838F-B66E-5E31-AF38B43DE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D0857E-A676-84FC-2660-888C46E35E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F8B7F-754C-A14F-D0B6-E89BA2FB05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7558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5384C-E1E4-1F48-8FBD-A04687E0B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B74C09-3A59-14FF-65CD-0E2954B620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7CA0A9-C7A6-6F4F-AFC7-CB6A026CA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0ADA4-8660-7CB8-F472-E6A5B76BF6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8063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0BD56-CEA6-228C-8B7E-45AFB642F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98B1D1-6FDF-10A9-7F66-F94565A09B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20C376-12BB-BCCB-CE15-E49D881E0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E0F9E-B510-C15D-5740-308DA61AB9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3845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C37A6-C7A9-6292-B08B-1A6712C91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0942CF-00C0-7E53-B70F-CC1BA3DA5C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555E25-B884-57D7-7ED3-5987F51AC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B41C0-8415-1541-6254-661C4211B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47977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8A9AF-3586-0AB0-82F6-BF97279FD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B3D688-54FF-0A5D-45C0-474846954D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B6D188-900B-C34E-253C-E0456E5CB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87665-D328-0EC5-60D6-1AD5144804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046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97DB2-6D4C-B55C-2BB1-1D208AACC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68863E-37C2-2FF9-AE7C-A3129BE6C9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BFEC22-AE2A-0E57-1B96-F61AFAFEF1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do summary and combine with this? Photo of sphere and </a:t>
            </a:r>
            <a:r>
              <a:rPr lang="en-US" dirty="0" err="1"/>
              <a:t>achinos</a:t>
            </a:r>
            <a:r>
              <a:rPr lang="en-US" dirty="0"/>
              <a:t>??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B3858-A62C-E57C-7B1D-D97B19091C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741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43F98-AF34-C867-90B4-582B83B99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5A9D4D-914D-93CD-80FB-F072BC2DE0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6B20B6-B097-71E0-DADF-B7900AF9F7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BA88D-136D-941E-B23C-A9E9E5A900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5474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BE8B6-D880-8260-8D78-7A187B254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326198-5009-D361-D19A-578E4C4DF5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57CCB4-CFAD-A3AC-17D9-D5BD4C042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Paper?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6E158-CD6A-D76F-316A-ECFBAF8B81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3659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6063D-F6B1-00E4-9815-E1F17C464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0271CA-00F6-F3F7-40A4-80F11D5F41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1EB352-A4B6-99BF-D6C6-58AAEA170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Noble, low A gas - higher sensitivity to low mass DM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S30: Argon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73A3B3-1CAF-C988-5B55-A42677D746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7285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7AE0B-7D9F-1BBE-1040-91E6E1878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0D3311-4F60-B430-3AD7-A89E0BF6A6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8E138E-FAFE-9C66-CC78-B39A3C6328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induced by secondary ions drifting away from the anode</a:t>
            </a:r>
          </a:p>
          <a:p>
            <a:r>
              <a:rPr lang="en-US" dirty="0"/>
              <a:t>Cathode: sphere walls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AAFD35-B867-1A3A-D11A-525C3B2BCE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5910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525A5-A20D-20AE-6261-13810370A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6EE85E-B337-7736-82D3-66058CF036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0CF7E9-F4D7-EB77-D91C-6495BB6864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651715-0D06-10F7-FA9C-5C05C7B94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2844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0A030-EC60-3E3C-F29E-897BA78B8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ED8320-9062-9B06-BB88-D36B005420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CA0FB8-C91C-DEAD-7E76-CE72AA9F9E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Plan: take data and compare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1E00E-B570-7BF9-241F-A1EDC4FAEE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4138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F31C0-3624-2CAD-7D6C-0BAE6B9E8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372B33-AB70-7FB3-7130-9DF7E1CE28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43519-9AF1-1797-348C-9F951EEA1A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17BD8-3890-0053-3706-5DFD8E6109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0084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4012E5-4D49-4C1B-CDDB-3384E5669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FFD93B-559C-8A75-53A3-DEE925C27D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BFF126-8A9E-DAC1-62D2-128174968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9FA02-F2CD-6979-B259-755FF94B8B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7D06D-2395-4C29-AC5B-C333BE32A866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6729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9F6D-CC10-4CB7-BD42-5639285F4D1F}" type="datetime1">
              <a:rPr lang="en-CA" smtClean="0"/>
              <a:t>2026-06-23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7216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C935-8BAB-49CE-96CC-D2366D1FAC90}" type="datetime1">
              <a:rPr lang="en-CA" smtClean="0"/>
              <a:t>2026-06-23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61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F0EE-49C8-4F6C-B72D-61E552B4E702}" type="datetime1">
              <a:rPr lang="en-CA" smtClean="0"/>
              <a:t>2026-06-23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862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97A64-2E47-4E58-AF93-0DB4E44ABDB5}" type="datetime1">
              <a:rPr lang="en-CA" smtClean="0"/>
              <a:t>2026-06-23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0F133ACB-F35C-BE00-D83F-E262B6AFF8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28"/>
          <a:stretch>
            <a:fillRect/>
          </a:stretch>
        </p:blipFill>
        <p:spPr>
          <a:xfrm>
            <a:off x="198638" y="6167376"/>
            <a:ext cx="485015" cy="53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D2F3-F2BA-4619-BBC2-0B541DA66A73}" type="datetime1">
              <a:rPr lang="en-CA" smtClean="0"/>
              <a:t>2026-06-23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19947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C134-6640-44CF-B178-2B4AC02616C8}" type="datetime1">
              <a:rPr lang="en-CA" smtClean="0"/>
              <a:t>2026-06-23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6482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407C-3532-42EF-A710-7BA48D62ED89}" type="datetime1">
              <a:rPr lang="en-CA" smtClean="0"/>
              <a:t>2026-06-23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3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9F58-F391-4BAD-9127-487ABA9F88DB}" type="datetime1">
              <a:rPr lang="en-CA" smtClean="0"/>
              <a:t>2026-06-23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971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D5C3-39A0-4164-A5C2-9F2DEC857B87}" type="datetime1">
              <a:rPr lang="en-CA" smtClean="0"/>
              <a:t>2026-06-23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067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AF13-2F68-4BEE-9ACD-8F0C24720087}" type="datetime1">
              <a:rPr lang="en-CA" smtClean="0"/>
              <a:t>2026-06-23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128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608091-B75D-4750-B006-1AEC4E981767}" type="datetime1">
              <a:rPr lang="en-CA" smtClean="0"/>
              <a:t>2026-06-23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317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975509B-939E-4960-AE8E-78FEDEEBFE6D}" type="datetime1">
              <a:rPr lang="en-CA" smtClean="0"/>
              <a:t>2026-06-23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EF865125-25F7-4A9F-8A58-194865C922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642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3.png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43514-603F-1184-FAE0-0CFF80D31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66E13-B5F3-7874-6A08-C8774FE9B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3792" y="917867"/>
            <a:ext cx="9424416" cy="2359312"/>
          </a:xfrm>
        </p:spPr>
        <p:txBody>
          <a:bodyPr>
            <a:normAutofit/>
          </a:bodyPr>
          <a:lstStyle/>
          <a:p>
            <a:r>
              <a:rPr lang="en-CA" cap="none" dirty="0"/>
              <a:t>Developing Scalable Readout Electronics for Directional Sensitivity of the NEWS-G Dark Matter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8E5364-8281-C0AB-7896-C65B0B3F71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2698" y="3719532"/>
            <a:ext cx="4801590" cy="1847088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Julia Redinger</a:t>
            </a:r>
          </a:p>
          <a:p>
            <a:endParaRPr lang="en-U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 of Alberta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Supervisor: Dr. Marie-Cécile Piro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BD0DD5-5D48-422D-A7D6-D5F8335CE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890"/>
          <a:stretch>
            <a:fillRect/>
          </a:stretch>
        </p:blipFill>
        <p:spPr>
          <a:xfrm>
            <a:off x="198638" y="6167376"/>
            <a:ext cx="2053674" cy="535176"/>
          </a:xfrm>
          <a:prstGeom prst="rect">
            <a:avLst/>
          </a:prstGeom>
        </p:spPr>
      </p:pic>
      <p:pic>
        <p:nvPicPr>
          <p:cNvPr id="3074" name="Picture 2" descr="NEWS-G installation at SNOLAB - McDonald Institute">
            <a:extLst>
              <a:ext uri="{FF2B5EF4-FFF2-40B4-BE49-F238E27FC236}">
                <a16:creationId xmlns:a16="http://schemas.microsoft.com/office/drawing/2014/main" id="{E2259E9A-D480-FA6A-2325-5EEFDACFE6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r="9078"/>
          <a:stretch>
            <a:fillRect/>
          </a:stretch>
        </p:blipFill>
        <p:spPr bwMode="auto">
          <a:xfrm>
            <a:off x="2252312" y="3632164"/>
            <a:ext cx="1645920" cy="164592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APhys | Renfrew ON">
            <a:extLst>
              <a:ext uri="{FF2B5EF4-FFF2-40B4-BE49-F238E27FC236}">
                <a16:creationId xmlns:a16="http://schemas.microsoft.com/office/drawing/2014/main" id="{15657434-687F-4851-CC6A-7C98489AD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384" y="5842856"/>
            <a:ext cx="978568" cy="9785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47474B-D730-B444-6D74-840099DBCEA3}"/>
              </a:ext>
            </a:extLst>
          </p:cNvPr>
          <p:cNvSpPr txBox="1"/>
          <p:nvPr/>
        </p:nvSpPr>
        <p:spPr>
          <a:xfrm>
            <a:off x="8851392" y="6008974"/>
            <a:ext cx="2221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2026 CAP Congress</a:t>
            </a:r>
          </a:p>
          <a:p>
            <a:pPr algn="r"/>
            <a:r>
              <a:rPr lang="en-US" dirty="0"/>
              <a:t>June 23, 2026</a:t>
            </a:r>
            <a:endParaRPr lang="en-C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9518AF-797C-65CC-E883-C14C7E26F3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472" y="3741892"/>
            <a:ext cx="1162142" cy="1536192"/>
          </a:xfrm>
          <a:prstGeom prst="rect">
            <a:avLst/>
          </a:prstGeom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DB3192C-E1A2-D472-A7D3-AE85BF4A96E9}"/>
              </a:ext>
            </a:extLst>
          </p:cNvPr>
          <p:cNvSpPr/>
          <p:nvPr/>
        </p:nvSpPr>
        <p:spPr>
          <a:xfrm rot="4160418">
            <a:off x="8549889" y="3944146"/>
            <a:ext cx="1364634" cy="425202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ArchUp">
              <a:avLst>
                <a:gd name="adj" fmla="val 11663533"/>
              </a:avLst>
            </a:prstTxWarp>
            <a:spAutoFit/>
          </a:bodyPr>
          <a:lstStyle/>
          <a:p>
            <a:pPr algn="ctr"/>
            <a:r>
              <a:rPr lang="en-US" sz="2800" b="1" dirty="0">
                <a:ln w="3175">
                  <a:solidFill>
                    <a:srgbClr val="734D29"/>
                  </a:solidFill>
                  <a:prstDash val="solid"/>
                </a:ln>
                <a:solidFill>
                  <a:srgbClr val="9CA383"/>
                </a:solidFill>
                <a:latin typeface="Baguet Script" panose="00000500000000000000" pitchFamily="2" charset="0"/>
                <a:cs typeface="DaunPenh" panose="020F0502020204030204" pitchFamily="2" charset="0"/>
              </a:rPr>
              <a:t>Globie</a:t>
            </a:r>
          </a:p>
        </p:txBody>
      </p:sp>
    </p:spTree>
    <p:extLst>
      <p:ext uri="{BB962C8B-B14F-4D97-AF65-F5344CB8AC3E}">
        <p14:creationId xmlns:p14="http://schemas.microsoft.com/office/powerpoint/2010/main" val="1702421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D747F-5201-86ED-2746-08FC6C4CD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68323B8-13C5-6279-8988-FF58457FA6A5}"/>
              </a:ext>
            </a:extLst>
          </p:cNvPr>
          <p:cNvSpPr/>
          <p:nvPr/>
        </p:nvSpPr>
        <p:spPr>
          <a:xfrm>
            <a:off x="5290084" y="2428689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D1D22C-FFC8-FDF5-D76C-2C9E5831A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>
            <a:normAutofit fontScale="90000"/>
          </a:bodyPr>
          <a:lstStyle/>
          <a:p>
            <a:r>
              <a:rPr lang="en-US" dirty="0"/>
              <a:t>Signal Processing</a:t>
            </a:r>
            <a:br>
              <a:rPr lang="en-US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(single anode)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FA02A-498A-02DB-0A5D-C86BE2ABE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10</a:t>
            </a:fld>
            <a:endParaRPr lang="en-CA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8B639C-479A-3A35-5CDD-0A24FCD307D1}"/>
              </a:ext>
            </a:extLst>
          </p:cNvPr>
          <p:cNvGrpSpPr/>
          <p:nvPr/>
        </p:nvGrpSpPr>
        <p:grpSpPr>
          <a:xfrm>
            <a:off x="456398" y="3604631"/>
            <a:ext cx="2002536" cy="2281428"/>
            <a:chOff x="1106614" y="1929384"/>
            <a:chExt cx="2002536" cy="2281428"/>
          </a:xfrm>
          <a:gradFill>
            <a:gsLst>
              <a:gs pos="0">
                <a:srgbClr val="CE6C36"/>
              </a:gs>
              <a:gs pos="0">
                <a:srgbClr val="E3A989"/>
              </a:gs>
              <a:gs pos="100000">
                <a:srgbClr val="CE6C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887B76-5515-1001-E728-494718C825B8}"/>
                </a:ext>
              </a:extLst>
            </p:cNvPr>
            <p:cNvSpPr/>
            <p:nvPr/>
          </p:nvSpPr>
          <p:spPr>
            <a:xfrm>
              <a:off x="1879282" y="1929384"/>
              <a:ext cx="457200" cy="347472"/>
            </a:xfrm>
            <a:prstGeom prst="rect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B9B0029-0D5E-3D52-DD60-401527BE3B9C}"/>
                </a:ext>
              </a:extLst>
            </p:cNvPr>
            <p:cNvSpPr/>
            <p:nvPr/>
          </p:nvSpPr>
          <p:spPr>
            <a:xfrm>
              <a:off x="1106614" y="2208276"/>
              <a:ext cx="2002536" cy="2002536"/>
            </a:xfrm>
            <a:prstGeom prst="ellips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D352D2-8275-08A0-4BB5-35B443EA7E52}"/>
                </a:ext>
              </a:extLst>
            </p:cNvPr>
            <p:cNvSpPr/>
            <p:nvPr/>
          </p:nvSpPr>
          <p:spPr>
            <a:xfrm>
              <a:off x="1900616" y="2074736"/>
              <a:ext cx="418721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506137-1A2B-D1FF-8F7F-CBA02762C404}"/>
                </a:ext>
              </a:extLst>
            </p:cNvPr>
            <p:cNvSpPr/>
            <p:nvPr/>
          </p:nvSpPr>
          <p:spPr>
            <a:xfrm>
              <a:off x="1905381" y="2077117"/>
              <a:ext cx="416338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58B24AB-4532-1460-2B3C-8B3040C33ECE}"/>
                </a:ext>
              </a:extLst>
            </p:cNvPr>
            <p:cNvSpPr/>
            <p:nvPr/>
          </p:nvSpPr>
          <p:spPr>
            <a:xfrm>
              <a:off x="2082641" y="3252407"/>
              <a:ext cx="45719" cy="45719"/>
            </a:xfrm>
            <a:prstGeom prst="ellipse">
              <a:avLst/>
            </a:prstGeom>
            <a:solidFill>
              <a:srgbClr val="793E1D"/>
            </a:solidFill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9C163A-1EEC-F7F0-8FC4-F5888249C9FB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>
              <a:off x="2107882" y="1929384"/>
              <a:ext cx="0" cy="1344168"/>
            </a:xfrm>
            <a:prstGeom prst="lin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5D736728-89BA-4A03-F524-D6654CC656BF}"/>
              </a:ext>
            </a:extLst>
          </p:cNvPr>
          <p:cNvCxnSpPr>
            <a:cxnSpLocks/>
            <a:stCxn id="14" idx="0"/>
            <a:endCxn id="26" idx="1"/>
          </p:cNvCxnSpPr>
          <p:nvPr/>
        </p:nvCxnSpPr>
        <p:spPr>
          <a:xfrm rot="5400000" flipH="1" flipV="1">
            <a:off x="1906630" y="2633611"/>
            <a:ext cx="522056" cy="1419985"/>
          </a:xfrm>
          <a:prstGeom prst="curvedConnector2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5F8C427-90EA-583C-A56D-481EBE86FE88}"/>
              </a:ext>
            </a:extLst>
          </p:cNvPr>
          <p:cNvSpPr/>
          <p:nvPr/>
        </p:nvSpPr>
        <p:spPr>
          <a:xfrm>
            <a:off x="2877651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C61CE77-DBE5-92B9-8150-F058B9BB93A5}"/>
              </a:ext>
            </a:extLst>
          </p:cNvPr>
          <p:cNvSpPr/>
          <p:nvPr/>
        </p:nvSpPr>
        <p:spPr>
          <a:xfrm>
            <a:off x="533694" y="1543440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FDD16A1-4815-6538-D96E-5D280E8CD392}"/>
              </a:ext>
            </a:extLst>
          </p:cNvPr>
          <p:cNvSpPr/>
          <p:nvPr/>
        </p:nvSpPr>
        <p:spPr>
          <a:xfrm>
            <a:off x="5506820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6107905-4E7F-83DF-F7AC-B5AFCEE98B0E}"/>
              </a:ext>
            </a:extLst>
          </p:cNvPr>
          <p:cNvSpPr/>
          <p:nvPr/>
        </p:nvSpPr>
        <p:spPr>
          <a:xfrm>
            <a:off x="7594317" y="263299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FA5865C-8252-818A-D2AA-D3049894B9C3}"/>
              </a:ext>
            </a:extLst>
          </p:cNvPr>
          <p:cNvSpPr/>
          <p:nvPr/>
        </p:nvSpPr>
        <p:spPr>
          <a:xfrm>
            <a:off x="9951202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54CED23-26A1-2D16-9B9A-186F4EF8C05F}"/>
              </a:ext>
            </a:extLst>
          </p:cNvPr>
          <p:cNvCxnSpPr>
            <a:cxnSpLocks/>
            <a:stCxn id="26" idx="3"/>
            <a:endCxn id="32" idx="1"/>
          </p:cNvCxnSpPr>
          <p:nvPr/>
        </p:nvCxnSpPr>
        <p:spPr>
          <a:xfrm>
            <a:off x="4736931" y="3082575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206F771-B148-370A-1DC2-16D26B41366D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>
          <a:xfrm>
            <a:off x="7366100" y="3082575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C90F9E6-0366-9B13-4871-DC8C158A93B2}"/>
              </a:ext>
            </a:extLst>
          </p:cNvPr>
          <p:cNvCxnSpPr>
            <a:cxnSpLocks/>
            <a:stCxn id="33" idx="3"/>
            <a:endCxn id="34" idx="1"/>
          </p:cNvCxnSpPr>
          <p:nvPr/>
        </p:nvCxnSpPr>
        <p:spPr>
          <a:xfrm flipV="1">
            <a:off x="9453597" y="3082575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Curved 76">
            <a:extLst>
              <a:ext uri="{FF2B5EF4-FFF2-40B4-BE49-F238E27FC236}">
                <a16:creationId xmlns:a16="http://schemas.microsoft.com/office/drawing/2014/main" id="{3595FABB-7442-603A-2E7E-B5804A0994EC}"/>
              </a:ext>
            </a:extLst>
          </p:cNvPr>
          <p:cNvCxnSpPr>
            <a:cxnSpLocks/>
            <a:stCxn id="31" idx="2"/>
            <a:endCxn id="26" idx="1"/>
          </p:cNvCxnSpPr>
          <p:nvPr/>
        </p:nvCxnSpPr>
        <p:spPr>
          <a:xfrm rot="16200000" flipH="1">
            <a:off x="1850505" y="2055428"/>
            <a:ext cx="639975" cy="1414317"/>
          </a:xfrm>
          <a:prstGeom prst="curvedConnector2">
            <a:avLst/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074" name="Picture 2">
            <a:extLst>
              <a:ext uri="{FF2B5EF4-FFF2-40B4-BE49-F238E27FC236}">
                <a16:creationId xmlns:a16="http://schemas.microsoft.com/office/drawing/2014/main" id="{6E2AA9F2-5B07-C080-1337-E9235F393B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2" t="23562" r="38116"/>
          <a:stretch>
            <a:fillRect/>
          </a:stretch>
        </p:blipFill>
        <p:spPr bwMode="auto">
          <a:xfrm>
            <a:off x="2810255" y="5121932"/>
            <a:ext cx="1390651" cy="81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3EF11B7-9706-26A6-D159-00447C7655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0" t="20107" r="37776"/>
          <a:stretch>
            <a:fillRect/>
          </a:stretch>
        </p:blipFill>
        <p:spPr bwMode="auto">
          <a:xfrm>
            <a:off x="4645974" y="4627689"/>
            <a:ext cx="2117259" cy="132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7DE3409B-576F-A46F-A0E7-BA1FB4F886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9" t="20107" r="30668"/>
          <a:stretch>
            <a:fillRect/>
          </a:stretch>
        </p:blipFill>
        <p:spPr bwMode="auto">
          <a:xfrm>
            <a:off x="7087885" y="4552096"/>
            <a:ext cx="2238273" cy="139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Explosion: 14 Points 81">
            <a:extLst>
              <a:ext uri="{FF2B5EF4-FFF2-40B4-BE49-F238E27FC236}">
                <a16:creationId xmlns:a16="http://schemas.microsoft.com/office/drawing/2014/main" id="{AD21C443-8C45-0B67-E354-2A33F9FE304C}"/>
              </a:ext>
            </a:extLst>
          </p:cNvPr>
          <p:cNvSpPr/>
          <p:nvPr/>
        </p:nvSpPr>
        <p:spPr>
          <a:xfrm rot="21109738">
            <a:off x="792340" y="4158331"/>
            <a:ext cx="342445" cy="299965"/>
          </a:xfrm>
          <a:prstGeom prst="irregularSeal2">
            <a:avLst/>
          </a:prstGeom>
          <a:solidFill>
            <a:srgbClr val="F4C72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9" name="Connector: Curved 88">
            <a:extLst>
              <a:ext uri="{FF2B5EF4-FFF2-40B4-BE49-F238E27FC236}">
                <a16:creationId xmlns:a16="http://schemas.microsoft.com/office/drawing/2014/main" id="{C3E986E8-490A-BD90-6D17-EB520B0AE6C4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10868" y="3546929"/>
            <a:ext cx="2118130" cy="1498222"/>
          </a:xfrm>
          <a:prstGeom prst="curvedConnector3">
            <a:avLst>
              <a:gd name="adj1" fmla="val 46115"/>
            </a:avLst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CAF4E193-2EFA-7CE6-B237-84AC4E91E8BB}"/>
              </a:ext>
            </a:extLst>
          </p:cNvPr>
          <p:cNvSpPr txBox="1"/>
          <p:nvPr/>
        </p:nvSpPr>
        <p:spPr>
          <a:xfrm>
            <a:off x="6242719" y="2020080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cxnSp>
        <p:nvCxnSpPr>
          <p:cNvPr id="95" name="Connector: Curved 94">
            <a:extLst>
              <a:ext uri="{FF2B5EF4-FFF2-40B4-BE49-F238E27FC236}">
                <a16:creationId xmlns:a16="http://schemas.microsoft.com/office/drawing/2014/main" id="{F34E7C98-4B87-7C64-EC6A-557FAE5700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4329728" y="3775532"/>
            <a:ext cx="1540231" cy="164082"/>
          </a:xfrm>
          <a:prstGeom prst="curvedConnector3">
            <a:avLst>
              <a:gd name="adj1" fmla="val 50000"/>
            </a:avLst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Curved 96">
            <a:extLst>
              <a:ext uri="{FF2B5EF4-FFF2-40B4-BE49-F238E27FC236}">
                <a16:creationId xmlns:a16="http://schemas.microsoft.com/office/drawing/2014/main" id="{5B366770-791C-BD45-9C49-9978BECF36F5}"/>
              </a:ext>
            </a:extLst>
          </p:cNvPr>
          <p:cNvCxnSpPr>
            <a:cxnSpLocks/>
          </p:cNvCxnSpPr>
          <p:nvPr/>
        </p:nvCxnSpPr>
        <p:spPr>
          <a:xfrm rot="16200000" flipH="1">
            <a:off x="6781564" y="3677657"/>
            <a:ext cx="985122" cy="745693"/>
          </a:xfrm>
          <a:prstGeom prst="curvedConnector3">
            <a:avLst>
              <a:gd name="adj1" fmla="val 50000"/>
            </a:avLst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C06140B-24CB-C857-2049-F28964EB0F34}"/>
              </a:ext>
            </a:extLst>
          </p:cNvPr>
          <p:cNvSpPr/>
          <p:nvPr/>
        </p:nvSpPr>
        <p:spPr>
          <a:xfrm>
            <a:off x="998461" y="4401259"/>
            <a:ext cx="430849" cy="531867"/>
          </a:xfrm>
          <a:custGeom>
            <a:avLst/>
            <a:gdLst>
              <a:gd name="csX0" fmla="*/ 0 w 895350"/>
              <a:gd name="csY0" fmla="*/ 0 h 1123950"/>
              <a:gd name="csX1" fmla="*/ 9525 w 895350"/>
              <a:gd name="csY1" fmla="*/ 85725 h 1123950"/>
              <a:gd name="csX2" fmla="*/ 47625 w 895350"/>
              <a:gd name="csY2" fmla="*/ 95250 h 1123950"/>
              <a:gd name="csX3" fmla="*/ 76200 w 895350"/>
              <a:gd name="csY3" fmla="*/ 171450 h 1123950"/>
              <a:gd name="csX4" fmla="*/ 114300 w 895350"/>
              <a:gd name="csY4" fmla="*/ 238125 h 1123950"/>
              <a:gd name="csX5" fmla="*/ 152400 w 895350"/>
              <a:gd name="csY5" fmla="*/ 333375 h 1123950"/>
              <a:gd name="csX6" fmla="*/ 180975 w 895350"/>
              <a:gd name="csY6" fmla="*/ 342900 h 1123950"/>
              <a:gd name="csX7" fmla="*/ 209550 w 895350"/>
              <a:gd name="csY7" fmla="*/ 381000 h 1123950"/>
              <a:gd name="csX8" fmla="*/ 257175 w 895350"/>
              <a:gd name="csY8" fmla="*/ 400050 h 1123950"/>
              <a:gd name="csX9" fmla="*/ 266700 w 895350"/>
              <a:gd name="csY9" fmla="*/ 438150 h 1123950"/>
              <a:gd name="csX10" fmla="*/ 285750 w 895350"/>
              <a:gd name="csY10" fmla="*/ 504825 h 1123950"/>
              <a:gd name="csX11" fmla="*/ 342900 w 895350"/>
              <a:gd name="csY11" fmla="*/ 495300 h 1123950"/>
              <a:gd name="csX12" fmla="*/ 361950 w 895350"/>
              <a:gd name="csY12" fmla="*/ 523875 h 1123950"/>
              <a:gd name="csX13" fmla="*/ 400050 w 895350"/>
              <a:gd name="csY13" fmla="*/ 552450 h 1123950"/>
              <a:gd name="csX14" fmla="*/ 419100 w 895350"/>
              <a:gd name="csY14" fmla="*/ 609600 h 1123950"/>
              <a:gd name="csX15" fmla="*/ 438150 w 895350"/>
              <a:gd name="csY15" fmla="*/ 685800 h 1123950"/>
              <a:gd name="csX16" fmla="*/ 495300 w 895350"/>
              <a:gd name="csY16" fmla="*/ 676275 h 1123950"/>
              <a:gd name="csX17" fmla="*/ 523875 w 895350"/>
              <a:gd name="csY17" fmla="*/ 714375 h 1123950"/>
              <a:gd name="csX18" fmla="*/ 552450 w 895350"/>
              <a:gd name="csY18" fmla="*/ 742950 h 1123950"/>
              <a:gd name="csX19" fmla="*/ 561975 w 895350"/>
              <a:gd name="csY19" fmla="*/ 809625 h 1123950"/>
              <a:gd name="csX20" fmla="*/ 590550 w 895350"/>
              <a:gd name="csY20" fmla="*/ 819150 h 1123950"/>
              <a:gd name="csX21" fmla="*/ 619125 w 895350"/>
              <a:gd name="csY21" fmla="*/ 876300 h 1123950"/>
              <a:gd name="csX22" fmla="*/ 704850 w 895350"/>
              <a:gd name="csY22" fmla="*/ 933450 h 1123950"/>
              <a:gd name="csX23" fmla="*/ 752475 w 895350"/>
              <a:gd name="csY23" fmla="*/ 1009650 h 1123950"/>
              <a:gd name="csX24" fmla="*/ 771525 w 895350"/>
              <a:gd name="csY24" fmla="*/ 1047750 h 1123950"/>
              <a:gd name="csX25" fmla="*/ 847725 w 895350"/>
              <a:gd name="csY25" fmla="*/ 1085850 h 1123950"/>
              <a:gd name="csX26" fmla="*/ 895350 w 895350"/>
              <a:gd name="csY26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895350" h="1123950">
                <a:moveTo>
                  <a:pt x="0" y="0"/>
                </a:moveTo>
                <a:cubicBezTo>
                  <a:pt x="3175" y="28575"/>
                  <a:pt x="-3333" y="60009"/>
                  <a:pt x="9525" y="85725"/>
                </a:cubicBezTo>
                <a:cubicBezTo>
                  <a:pt x="15379" y="97434"/>
                  <a:pt x="37568" y="86869"/>
                  <a:pt x="47625" y="95250"/>
                </a:cubicBezTo>
                <a:cubicBezTo>
                  <a:pt x="66911" y="111322"/>
                  <a:pt x="68411" y="150679"/>
                  <a:pt x="76200" y="171450"/>
                </a:cubicBezTo>
                <a:cubicBezTo>
                  <a:pt x="101248" y="238246"/>
                  <a:pt x="86665" y="182855"/>
                  <a:pt x="114300" y="238125"/>
                </a:cubicBezTo>
                <a:cubicBezTo>
                  <a:pt x="136967" y="283460"/>
                  <a:pt x="106634" y="272353"/>
                  <a:pt x="152400" y="333375"/>
                </a:cubicBezTo>
                <a:cubicBezTo>
                  <a:pt x="158424" y="341407"/>
                  <a:pt x="171450" y="339725"/>
                  <a:pt x="180975" y="342900"/>
                </a:cubicBezTo>
                <a:cubicBezTo>
                  <a:pt x="190500" y="355600"/>
                  <a:pt x="196850" y="371475"/>
                  <a:pt x="209550" y="381000"/>
                </a:cubicBezTo>
                <a:cubicBezTo>
                  <a:pt x="223228" y="391259"/>
                  <a:pt x="245085" y="387960"/>
                  <a:pt x="257175" y="400050"/>
                </a:cubicBezTo>
                <a:cubicBezTo>
                  <a:pt x="266432" y="409307"/>
                  <a:pt x="263104" y="425563"/>
                  <a:pt x="266700" y="438150"/>
                </a:cubicBezTo>
                <a:cubicBezTo>
                  <a:pt x="294029" y="533803"/>
                  <a:pt x="255973" y="385718"/>
                  <a:pt x="285750" y="504825"/>
                </a:cubicBezTo>
                <a:cubicBezTo>
                  <a:pt x="304800" y="501650"/>
                  <a:pt x="324164" y="490616"/>
                  <a:pt x="342900" y="495300"/>
                </a:cubicBezTo>
                <a:cubicBezTo>
                  <a:pt x="354006" y="498076"/>
                  <a:pt x="353855" y="515780"/>
                  <a:pt x="361950" y="523875"/>
                </a:cubicBezTo>
                <a:cubicBezTo>
                  <a:pt x="373175" y="535100"/>
                  <a:pt x="387350" y="542925"/>
                  <a:pt x="400050" y="552450"/>
                </a:cubicBezTo>
                <a:cubicBezTo>
                  <a:pt x="406400" y="571500"/>
                  <a:pt x="414230" y="590119"/>
                  <a:pt x="419100" y="609600"/>
                </a:cubicBezTo>
                <a:lnTo>
                  <a:pt x="438150" y="685800"/>
                </a:lnTo>
                <a:cubicBezTo>
                  <a:pt x="457200" y="682625"/>
                  <a:pt x="476978" y="670168"/>
                  <a:pt x="495300" y="676275"/>
                </a:cubicBezTo>
                <a:cubicBezTo>
                  <a:pt x="510360" y="681295"/>
                  <a:pt x="513544" y="702322"/>
                  <a:pt x="523875" y="714375"/>
                </a:cubicBezTo>
                <a:cubicBezTo>
                  <a:pt x="532641" y="724602"/>
                  <a:pt x="542925" y="733425"/>
                  <a:pt x="552450" y="742950"/>
                </a:cubicBezTo>
                <a:cubicBezTo>
                  <a:pt x="555625" y="765175"/>
                  <a:pt x="551935" y="789545"/>
                  <a:pt x="561975" y="809625"/>
                </a:cubicBezTo>
                <a:cubicBezTo>
                  <a:pt x="566465" y="818605"/>
                  <a:pt x="584016" y="811527"/>
                  <a:pt x="590550" y="819150"/>
                </a:cubicBezTo>
                <a:cubicBezTo>
                  <a:pt x="604411" y="835321"/>
                  <a:pt x="606049" y="859488"/>
                  <a:pt x="619125" y="876300"/>
                </a:cubicBezTo>
                <a:cubicBezTo>
                  <a:pt x="630699" y="891181"/>
                  <a:pt x="691818" y="925631"/>
                  <a:pt x="704850" y="933450"/>
                </a:cubicBezTo>
                <a:cubicBezTo>
                  <a:pt x="727520" y="1001460"/>
                  <a:pt x="707192" y="979461"/>
                  <a:pt x="752475" y="1009650"/>
                </a:cubicBezTo>
                <a:cubicBezTo>
                  <a:pt x="758825" y="1022350"/>
                  <a:pt x="760437" y="1038880"/>
                  <a:pt x="771525" y="1047750"/>
                </a:cubicBezTo>
                <a:cubicBezTo>
                  <a:pt x="793700" y="1065490"/>
                  <a:pt x="824096" y="1070098"/>
                  <a:pt x="847725" y="1085850"/>
                </a:cubicBezTo>
                <a:cubicBezTo>
                  <a:pt x="883772" y="1109881"/>
                  <a:pt x="868205" y="1096805"/>
                  <a:pt x="895350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D0231C0-0956-328D-3E4E-061419067DA3}"/>
              </a:ext>
            </a:extLst>
          </p:cNvPr>
          <p:cNvSpPr/>
          <p:nvPr/>
        </p:nvSpPr>
        <p:spPr>
          <a:xfrm>
            <a:off x="1038331" y="4367370"/>
            <a:ext cx="401217" cy="558911"/>
          </a:xfrm>
          <a:custGeom>
            <a:avLst/>
            <a:gdLst>
              <a:gd name="csX0" fmla="*/ 0 w 847858"/>
              <a:gd name="csY0" fmla="*/ 0 h 1181100"/>
              <a:gd name="csX1" fmla="*/ 57150 w 847858"/>
              <a:gd name="csY1" fmla="*/ 19050 h 1181100"/>
              <a:gd name="csX2" fmla="*/ 95250 w 847858"/>
              <a:gd name="csY2" fmla="*/ 114300 h 1181100"/>
              <a:gd name="csX3" fmla="*/ 171450 w 847858"/>
              <a:gd name="csY3" fmla="*/ 133350 h 1181100"/>
              <a:gd name="csX4" fmla="*/ 238125 w 847858"/>
              <a:gd name="csY4" fmla="*/ 114300 h 1181100"/>
              <a:gd name="csX5" fmla="*/ 257175 w 847858"/>
              <a:gd name="csY5" fmla="*/ 161925 h 1181100"/>
              <a:gd name="csX6" fmla="*/ 285750 w 847858"/>
              <a:gd name="csY6" fmla="*/ 219075 h 1181100"/>
              <a:gd name="csX7" fmla="*/ 295275 w 847858"/>
              <a:gd name="csY7" fmla="*/ 276225 h 1181100"/>
              <a:gd name="csX8" fmla="*/ 323850 w 847858"/>
              <a:gd name="csY8" fmla="*/ 285750 h 1181100"/>
              <a:gd name="csX9" fmla="*/ 333375 w 847858"/>
              <a:gd name="csY9" fmla="*/ 323850 h 1181100"/>
              <a:gd name="csX10" fmla="*/ 438150 w 847858"/>
              <a:gd name="csY10" fmla="*/ 352425 h 1181100"/>
              <a:gd name="csX11" fmla="*/ 476250 w 847858"/>
              <a:gd name="csY11" fmla="*/ 371475 h 1181100"/>
              <a:gd name="csX12" fmla="*/ 485775 w 847858"/>
              <a:gd name="csY12" fmla="*/ 419100 h 1181100"/>
              <a:gd name="csX13" fmla="*/ 447675 w 847858"/>
              <a:gd name="csY13" fmla="*/ 457200 h 1181100"/>
              <a:gd name="csX14" fmla="*/ 504825 w 847858"/>
              <a:gd name="csY14" fmla="*/ 523875 h 1181100"/>
              <a:gd name="csX15" fmla="*/ 523875 w 847858"/>
              <a:gd name="csY15" fmla="*/ 561975 h 1181100"/>
              <a:gd name="csX16" fmla="*/ 552450 w 847858"/>
              <a:gd name="csY16" fmla="*/ 581025 h 1181100"/>
              <a:gd name="csX17" fmla="*/ 542925 w 847858"/>
              <a:gd name="csY17" fmla="*/ 628650 h 1181100"/>
              <a:gd name="csX18" fmla="*/ 571500 w 847858"/>
              <a:gd name="csY18" fmla="*/ 657225 h 1181100"/>
              <a:gd name="csX19" fmla="*/ 647700 w 847858"/>
              <a:gd name="csY19" fmla="*/ 704850 h 1181100"/>
              <a:gd name="csX20" fmla="*/ 657225 w 847858"/>
              <a:gd name="csY20" fmla="*/ 742950 h 1181100"/>
              <a:gd name="csX21" fmla="*/ 685800 w 847858"/>
              <a:gd name="csY21" fmla="*/ 828675 h 1181100"/>
              <a:gd name="csX22" fmla="*/ 695325 w 847858"/>
              <a:gd name="csY22" fmla="*/ 857250 h 1181100"/>
              <a:gd name="csX23" fmla="*/ 714375 w 847858"/>
              <a:gd name="csY23" fmla="*/ 952500 h 1181100"/>
              <a:gd name="csX24" fmla="*/ 733425 w 847858"/>
              <a:gd name="csY24" fmla="*/ 990600 h 1181100"/>
              <a:gd name="csX25" fmla="*/ 771525 w 847858"/>
              <a:gd name="csY25" fmla="*/ 1038225 h 1181100"/>
              <a:gd name="csX26" fmla="*/ 800100 w 847858"/>
              <a:gd name="csY26" fmla="*/ 1104900 h 1181100"/>
              <a:gd name="csX27" fmla="*/ 838200 w 847858"/>
              <a:gd name="csY27" fmla="*/ 1133475 h 1181100"/>
              <a:gd name="csX28" fmla="*/ 847725 w 847858"/>
              <a:gd name="csY28" fmla="*/ 1181100 h 1181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847858" h="1181100">
                <a:moveTo>
                  <a:pt x="0" y="0"/>
                </a:moveTo>
                <a:cubicBezTo>
                  <a:pt x="19050" y="6350"/>
                  <a:pt x="42951" y="4851"/>
                  <a:pt x="57150" y="19050"/>
                </a:cubicBezTo>
                <a:cubicBezTo>
                  <a:pt x="123582" y="85482"/>
                  <a:pt x="-2578" y="52046"/>
                  <a:pt x="95250" y="114300"/>
                </a:cubicBezTo>
                <a:cubicBezTo>
                  <a:pt x="117339" y="128356"/>
                  <a:pt x="146050" y="127000"/>
                  <a:pt x="171450" y="133350"/>
                </a:cubicBezTo>
                <a:cubicBezTo>
                  <a:pt x="193675" y="127000"/>
                  <a:pt x="216197" y="106991"/>
                  <a:pt x="238125" y="114300"/>
                </a:cubicBezTo>
                <a:cubicBezTo>
                  <a:pt x="254345" y="119707"/>
                  <a:pt x="250100" y="146360"/>
                  <a:pt x="257175" y="161925"/>
                </a:cubicBezTo>
                <a:cubicBezTo>
                  <a:pt x="265988" y="181314"/>
                  <a:pt x="276225" y="200025"/>
                  <a:pt x="285750" y="219075"/>
                </a:cubicBezTo>
                <a:cubicBezTo>
                  <a:pt x="288925" y="238125"/>
                  <a:pt x="285693" y="259457"/>
                  <a:pt x="295275" y="276225"/>
                </a:cubicBezTo>
                <a:cubicBezTo>
                  <a:pt x="300256" y="284942"/>
                  <a:pt x="317578" y="277910"/>
                  <a:pt x="323850" y="285750"/>
                </a:cubicBezTo>
                <a:cubicBezTo>
                  <a:pt x="332028" y="295972"/>
                  <a:pt x="322067" y="317254"/>
                  <a:pt x="333375" y="323850"/>
                </a:cubicBezTo>
                <a:cubicBezTo>
                  <a:pt x="364644" y="342090"/>
                  <a:pt x="403807" y="340977"/>
                  <a:pt x="438150" y="352425"/>
                </a:cubicBezTo>
                <a:cubicBezTo>
                  <a:pt x="451620" y="356915"/>
                  <a:pt x="463550" y="365125"/>
                  <a:pt x="476250" y="371475"/>
                </a:cubicBezTo>
                <a:cubicBezTo>
                  <a:pt x="479425" y="387350"/>
                  <a:pt x="490895" y="403741"/>
                  <a:pt x="485775" y="419100"/>
                </a:cubicBezTo>
                <a:cubicBezTo>
                  <a:pt x="480095" y="436139"/>
                  <a:pt x="449658" y="439349"/>
                  <a:pt x="447675" y="457200"/>
                </a:cubicBezTo>
                <a:cubicBezTo>
                  <a:pt x="444110" y="489288"/>
                  <a:pt x="484362" y="510233"/>
                  <a:pt x="504825" y="523875"/>
                </a:cubicBezTo>
                <a:cubicBezTo>
                  <a:pt x="511175" y="536575"/>
                  <a:pt x="514785" y="551067"/>
                  <a:pt x="523875" y="561975"/>
                </a:cubicBezTo>
                <a:cubicBezTo>
                  <a:pt x="531204" y="570769"/>
                  <a:pt x="549305" y="570018"/>
                  <a:pt x="552450" y="581025"/>
                </a:cubicBezTo>
                <a:cubicBezTo>
                  <a:pt x="556898" y="596591"/>
                  <a:pt x="546100" y="612775"/>
                  <a:pt x="542925" y="628650"/>
                </a:cubicBezTo>
                <a:cubicBezTo>
                  <a:pt x="552450" y="638175"/>
                  <a:pt x="560606" y="649302"/>
                  <a:pt x="571500" y="657225"/>
                </a:cubicBezTo>
                <a:cubicBezTo>
                  <a:pt x="595724" y="674842"/>
                  <a:pt x="626520" y="683670"/>
                  <a:pt x="647700" y="704850"/>
                </a:cubicBezTo>
                <a:cubicBezTo>
                  <a:pt x="656957" y="714107"/>
                  <a:pt x="654050" y="730250"/>
                  <a:pt x="657225" y="742950"/>
                </a:cubicBezTo>
                <a:cubicBezTo>
                  <a:pt x="632321" y="817663"/>
                  <a:pt x="620956" y="789769"/>
                  <a:pt x="685800" y="828675"/>
                </a:cubicBezTo>
                <a:cubicBezTo>
                  <a:pt x="688975" y="838200"/>
                  <a:pt x="693147" y="847449"/>
                  <a:pt x="695325" y="857250"/>
                </a:cubicBezTo>
                <a:cubicBezTo>
                  <a:pt x="701311" y="884186"/>
                  <a:pt x="704024" y="924897"/>
                  <a:pt x="714375" y="952500"/>
                </a:cubicBezTo>
                <a:cubicBezTo>
                  <a:pt x="719361" y="965795"/>
                  <a:pt x="728439" y="977305"/>
                  <a:pt x="733425" y="990600"/>
                </a:cubicBezTo>
                <a:cubicBezTo>
                  <a:pt x="752219" y="1040719"/>
                  <a:pt x="725289" y="1022813"/>
                  <a:pt x="771525" y="1038225"/>
                </a:cubicBezTo>
                <a:cubicBezTo>
                  <a:pt x="777974" y="1057572"/>
                  <a:pt x="787260" y="1089920"/>
                  <a:pt x="800100" y="1104900"/>
                </a:cubicBezTo>
                <a:cubicBezTo>
                  <a:pt x="810431" y="1116953"/>
                  <a:pt x="825500" y="1123950"/>
                  <a:pt x="838200" y="1133475"/>
                </a:cubicBezTo>
                <a:cubicBezTo>
                  <a:pt x="849733" y="1168074"/>
                  <a:pt x="847725" y="1152010"/>
                  <a:pt x="847725" y="118110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AD80001-3277-4002-D9A0-0A46EB2F1739}"/>
              </a:ext>
            </a:extLst>
          </p:cNvPr>
          <p:cNvSpPr/>
          <p:nvPr/>
        </p:nvSpPr>
        <p:spPr>
          <a:xfrm>
            <a:off x="914190" y="4438234"/>
            <a:ext cx="509330" cy="531867"/>
          </a:xfrm>
          <a:custGeom>
            <a:avLst/>
            <a:gdLst>
              <a:gd name="csX0" fmla="*/ 76200 w 1076325"/>
              <a:gd name="csY0" fmla="*/ 0 h 1123950"/>
              <a:gd name="csX1" fmla="*/ 47625 w 1076325"/>
              <a:gd name="csY1" fmla="*/ 47625 h 1123950"/>
              <a:gd name="csX2" fmla="*/ 28575 w 1076325"/>
              <a:gd name="csY2" fmla="*/ 85725 h 1123950"/>
              <a:gd name="csX3" fmla="*/ 0 w 1076325"/>
              <a:gd name="csY3" fmla="*/ 114300 h 1123950"/>
              <a:gd name="csX4" fmla="*/ 19050 w 1076325"/>
              <a:gd name="csY4" fmla="*/ 152400 h 1123950"/>
              <a:gd name="csX5" fmla="*/ 28575 w 1076325"/>
              <a:gd name="csY5" fmla="*/ 219075 h 1123950"/>
              <a:gd name="csX6" fmla="*/ 76200 w 1076325"/>
              <a:gd name="csY6" fmla="*/ 247650 h 1123950"/>
              <a:gd name="csX7" fmla="*/ 66675 w 1076325"/>
              <a:gd name="csY7" fmla="*/ 295275 h 1123950"/>
              <a:gd name="csX8" fmla="*/ 200025 w 1076325"/>
              <a:gd name="csY8" fmla="*/ 342900 h 1123950"/>
              <a:gd name="csX9" fmla="*/ 209550 w 1076325"/>
              <a:gd name="csY9" fmla="*/ 400050 h 1123950"/>
              <a:gd name="csX10" fmla="*/ 323850 w 1076325"/>
              <a:gd name="csY10" fmla="*/ 485775 h 1123950"/>
              <a:gd name="csX11" fmla="*/ 361950 w 1076325"/>
              <a:gd name="csY11" fmla="*/ 514350 h 1123950"/>
              <a:gd name="csX12" fmla="*/ 371475 w 1076325"/>
              <a:gd name="csY12" fmla="*/ 552450 h 1123950"/>
              <a:gd name="csX13" fmla="*/ 381000 w 1076325"/>
              <a:gd name="csY13" fmla="*/ 600075 h 1123950"/>
              <a:gd name="csX14" fmla="*/ 390525 w 1076325"/>
              <a:gd name="csY14" fmla="*/ 628650 h 1123950"/>
              <a:gd name="csX15" fmla="*/ 457200 w 1076325"/>
              <a:gd name="csY15" fmla="*/ 638175 h 1123950"/>
              <a:gd name="csX16" fmla="*/ 485775 w 1076325"/>
              <a:gd name="csY16" fmla="*/ 628650 h 1123950"/>
              <a:gd name="csX17" fmla="*/ 533400 w 1076325"/>
              <a:gd name="csY17" fmla="*/ 704850 h 1123950"/>
              <a:gd name="csX18" fmla="*/ 561975 w 1076325"/>
              <a:gd name="csY18" fmla="*/ 714375 h 1123950"/>
              <a:gd name="csX19" fmla="*/ 590550 w 1076325"/>
              <a:gd name="csY19" fmla="*/ 762000 h 1123950"/>
              <a:gd name="csX20" fmla="*/ 609600 w 1076325"/>
              <a:gd name="csY20" fmla="*/ 790575 h 1123950"/>
              <a:gd name="csX21" fmla="*/ 638175 w 1076325"/>
              <a:gd name="csY21" fmla="*/ 857250 h 1123950"/>
              <a:gd name="csX22" fmla="*/ 704850 w 1076325"/>
              <a:gd name="csY22" fmla="*/ 866775 h 1123950"/>
              <a:gd name="csX23" fmla="*/ 714375 w 1076325"/>
              <a:gd name="csY23" fmla="*/ 914400 h 1123950"/>
              <a:gd name="csX24" fmla="*/ 752475 w 1076325"/>
              <a:gd name="csY24" fmla="*/ 923925 h 1123950"/>
              <a:gd name="csX25" fmla="*/ 781050 w 1076325"/>
              <a:gd name="csY25" fmla="*/ 933450 h 1123950"/>
              <a:gd name="csX26" fmla="*/ 800100 w 1076325"/>
              <a:gd name="csY26" fmla="*/ 971550 h 1123950"/>
              <a:gd name="csX27" fmla="*/ 828675 w 1076325"/>
              <a:gd name="csY27" fmla="*/ 981075 h 1123950"/>
              <a:gd name="csX28" fmla="*/ 876300 w 1076325"/>
              <a:gd name="csY28" fmla="*/ 1000125 h 1123950"/>
              <a:gd name="csX29" fmla="*/ 942975 w 1076325"/>
              <a:gd name="csY29" fmla="*/ 1057275 h 1123950"/>
              <a:gd name="csX30" fmla="*/ 1019175 w 1076325"/>
              <a:gd name="csY30" fmla="*/ 1104900 h 1123950"/>
              <a:gd name="csX31" fmla="*/ 1076325 w 1076325"/>
              <a:gd name="csY31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1076325" h="1123950">
                <a:moveTo>
                  <a:pt x="76200" y="0"/>
                </a:moveTo>
                <a:cubicBezTo>
                  <a:pt x="66675" y="15875"/>
                  <a:pt x="56616" y="31441"/>
                  <a:pt x="47625" y="47625"/>
                </a:cubicBezTo>
                <a:cubicBezTo>
                  <a:pt x="40729" y="60037"/>
                  <a:pt x="36828" y="74171"/>
                  <a:pt x="28575" y="85725"/>
                </a:cubicBezTo>
                <a:cubicBezTo>
                  <a:pt x="20745" y="96686"/>
                  <a:pt x="9525" y="104775"/>
                  <a:pt x="0" y="114300"/>
                </a:cubicBezTo>
                <a:cubicBezTo>
                  <a:pt x="6350" y="127000"/>
                  <a:pt x="15314" y="138701"/>
                  <a:pt x="19050" y="152400"/>
                </a:cubicBezTo>
                <a:cubicBezTo>
                  <a:pt x="24957" y="174060"/>
                  <a:pt x="17024" y="199824"/>
                  <a:pt x="28575" y="219075"/>
                </a:cubicBezTo>
                <a:cubicBezTo>
                  <a:pt x="38100" y="234950"/>
                  <a:pt x="60325" y="238125"/>
                  <a:pt x="76200" y="247650"/>
                </a:cubicBezTo>
                <a:cubicBezTo>
                  <a:pt x="73025" y="263525"/>
                  <a:pt x="66675" y="279086"/>
                  <a:pt x="66675" y="295275"/>
                </a:cubicBezTo>
                <a:cubicBezTo>
                  <a:pt x="66675" y="372031"/>
                  <a:pt x="125018" y="337130"/>
                  <a:pt x="200025" y="342900"/>
                </a:cubicBezTo>
                <a:cubicBezTo>
                  <a:pt x="203200" y="361950"/>
                  <a:pt x="198837" y="383981"/>
                  <a:pt x="209550" y="400050"/>
                </a:cubicBezTo>
                <a:cubicBezTo>
                  <a:pt x="237202" y="441528"/>
                  <a:pt x="284695" y="459671"/>
                  <a:pt x="323850" y="485775"/>
                </a:cubicBezTo>
                <a:cubicBezTo>
                  <a:pt x="337059" y="494581"/>
                  <a:pt x="349250" y="504825"/>
                  <a:pt x="361950" y="514350"/>
                </a:cubicBezTo>
                <a:cubicBezTo>
                  <a:pt x="365125" y="527050"/>
                  <a:pt x="368635" y="539671"/>
                  <a:pt x="371475" y="552450"/>
                </a:cubicBezTo>
                <a:cubicBezTo>
                  <a:pt x="374987" y="568254"/>
                  <a:pt x="377073" y="584369"/>
                  <a:pt x="381000" y="600075"/>
                </a:cubicBezTo>
                <a:cubicBezTo>
                  <a:pt x="383435" y="609815"/>
                  <a:pt x="381545" y="624160"/>
                  <a:pt x="390525" y="628650"/>
                </a:cubicBezTo>
                <a:cubicBezTo>
                  <a:pt x="410605" y="638690"/>
                  <a:pt x="434975" y="635000"/>
                  <a:pt x="457200" y="638175"/>
                </a:cubicBezTo>
                <a:cubicBezTo>
                  <a:pt x="466725" y="635000"/>
                  <a:pt x="475871" y="626999"/>
                  <a:pt x="485775" y="628650"/>
                </a:cubicBezTo>
                <a:cubicBezTo>
                  <a:pt x="529466" y="635932"/>
                  <a:pt x="513522" y="677021"/>
                  <a:pt x="533400" y="704850"/>
                </a:cubicBezTo>
                <a:cubicBezTo>
                  <a:pt x="539236" y="713020"/>
                  <a:pt x="552450" y="711200"/>
                  <a:pt x="561975" y="714375"/>
                </a:cubicBezTo>
                <a:cubicBezTo>
                  <a:pt x="571500" y="730250"/>
                  <a:pt x="580738" y="746301"/>
                  <a:pt x="590550" y="762000"/>
                </a:cubicBezTo>
                <a:cubicBezTo>
                  <a:pt x="596617" y="771708"/>
                  <a:pt x="605091" y="780053"/>
                  <a:pt x="609600" y="790575"/>
                </a:cubicBezTo>
                <a:cubicBezTo>
                  <a:pt x="615942" y="805372"/>
                  <a:pt x="617075" y="847872"/>
                  <a:pt x="638175" y="857250"/>
                </a:cubicBezTo>
                <a:cubicBezTo>
                  <a:pt x="658691" y="866368"/>
                  <a:pt x="682625" y="863600"/>
                  <a:pt x="704850" y="866775"/>
                </a:cubicBezTo>
                <a:cubicBezTo>
                  <a:pt x="708025" y="882650"/>
                  <a:pt x="704011" y="901963"/>
                  <a:pt x="714375" y="914400"/>
                </a:cubicBezTo>
                <a:cubicBezTo>
                  <a:pt x="722756" y="924457"/>
                  <a:pt x="739888" y="920329"/>
                  <a:pt x="752475" y="923925"/>
                </a:cubicBezTo>
                <a:cubicBezTo>
                  <a:pt x="762129" y="926683"/>
                  <a:pt x="771525" y="930275"/>
                  <a:pt x="781050" y="933450"/>
                </a:cubicBezTo>
                <a:cubicBezTo>
                  <a:pt x="787400" y="946150"/>
                  <a:pt x="790060" y="961510"/>
                  <a:pt x="800100" y="971550"/>
                </a:cubicBezTo>
                <a:cubicBezTo>
                  <a:pt x="807200" y="978650"/>
                  <a:pt x="819274" y="977550"/>
                  <a:pt x="828675" y="981075"/>
                </a:cubicBezTo>
                <a:cubicBezTo>
                  <a:pt x="844684" y="987078"/>
                  <a:pt x="860425" y="993775"/>
                  <a:pt x="876300" y="1000125"/>
                </a:cubicBezTo>
                <a:cubicBezTo>
                  <a:pt x="908461" y="1048366"/>
                  <a:pt x="880938" y="1015917"/>
                  <a:pt x="942975" y="1057275"/>
                </a:cubicBezTo>
                <a:cubicBezTo>
                  <a:pt x="981506" y="1082962"/>
                  <a:pt x="976651" y="1088953"/>
                  <a:pt x="1019175" y="1104900"/>
                </a:cubicBezTo>
                <a:cubicBezTo>
                  <a:pt x="1109150" y="1138641"/>
                  <a:pt x="1021168" y="1096372"/>
                  <a:pt x="1076325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2D86B0C-0AF9-6515-3A71-B40EDB10A5DB}"/>
              </a:ext>
            </a:extLst>
          </p:cNvPr>
          <p:cNvCxnSpPr>
            <a:cxnSpLocks/>
          </p:cNvCxnSpPr>
          <p:nvPr/>
        </p:nvCxnSpPr>
        <p:spPr>
          <a:xfrm flipV="1">
            <a:off x="1490647" y="4292449"/>
            <a:ext cx="672675" cy="635193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B93A59B-D064-0960-2D38-473EDC3646FC}"/>
              </a:ext>
            </a:extLst>
          </p:cNvPr>
          <p:cNvCxnSpPr>
            <a:cxnSpLocks/>
          </p:cNvCxnSpPr>
          <p:nvPr/>
        </p:nvCxnSpPr>
        <p:spPr>
          <a:xfrm flipV="1">
            <a:off x="1485164" y="4391280"/>
            <a:ext cx="766650" cy="541846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E4D6A8D-D1B4-5949-EEF5-286DE9A4B8EA}"/>
              </a:ext>
            </a:extLst>
          </p:cNvPr>
          <p:cNvCxnSpPr>
            <a:cxnSpLocks/>
          </p:cNvCxnSpPr>
          <p:nvPr/>
        </p:nvCxnSpPr>
        <p:spPr>
          <a:xfrm flipV="1">
            <a:off x="1485164" y="4523497"/>
            <a:ext cx="824979" cy="409629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1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640B73-08A8-633B-DA6C-2A450D1B3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E4B9-37D3-8A94-7313-B4CA554B42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393" y="2724912"/>
            <a:ext cx="6163055" cy="1408176"/>
          </a:xfrm>
        </p:spPr>
        <p:txBody>
          <a:bodyPr>
            <a:normAutofit/>
          </a:bodyPr>
          <a:lstStyle/>
          <a:p>
            <a:r>
              <a:rPr lang="en-US" sz="3200" cap="none" dirty="0">
                <a:latin typeface="+mn-lt"/>
              </a:rPr>
              <a:t>Single Anode S30 Setup</a:t>
            </a:r>
            <a:endParaRPr lang="en-CA" sz="3200" cap="none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96CF1A-A02B-644A-DE58-6BE878281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1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97" y="-10"/>
            <a:ext cx="38258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66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49936-DF71-5994-E93C-7F7C80702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0DB0A-4446-6819-5D51-DF2CE0C47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Single anode S30 Setup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EF1CF-66E5-3CBD-8DAB-C4D44B7C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12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B0ACC2-8937-F7A9-EBD6-F76CA10A5859}"/>
              </a:ext>
            </a:extLst>
          </p:cNvPr>
          <p:cNvSpPr/>
          <p:nvPr/>
        </p:nvSpPr>
        <p:spPr>
          <a:xfrm>
            <a:off x="5290084" y="2428689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C9D808A-5864-790F-06C6-700BE839CA38}"/>
              </a:ext>
            </a:extLst>
          </p:cNvPr>
          <p:cNvGrpSpPr/>
          <p:nvPr/>
        </p:nvGrpSpPr>
        <p:grpSpPr>
          <a:xfrm>
            <a:off x="456398" y="3604631"/>
            <a:ext cx="2002536" cy="2281428"/>
            <a:chOff x="1106614" y="1929384"/>
            <a:chExt cx="2002536" cy="2281428"/>
          </a:xfrm>
          <a:gradFill>
            <a:gsLst>
              <a:gs pos="0">
                <a:srgbClr val="CE6C36"/>
              </a:gs>
              <a:gs pos="0">
                <a:srgbClr val="E3A989"/>
              </a:gs>
              <a:gs pos="100000">
                <a:srgbClr val="CE6C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F3E15A-71B6-3BF6-1EF7-465DD93BA438}"/>
                </a:ext>
              </a:extLst>
            </p:cNvPr>
            <p:cNvSpPr/>
            <p:nvPr/>
          </p:nvSpPr>
          <p:spPr>
            <a:xfrm>
              <a:off x="1879282" y="1929384"/>
              <a:ext cx="457200" cy="347472"/>
            </a:xfrm>
            <a:prstGeom prst="rect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6B34747-4EE5-E020-C388-B3FF1DF8FF8C}"/>
                </a:ext>
              </a:extLst>
            </p:cNvPr>
            <p:cNvSpPr/>
            <p:nvPr/>
          </p:nvSpPr>
          <p:spPr>
            <a:xfrm>
              <a:off x="1106614" y="2208276"/>
              <a:ext cx="2002536" cy="2002536"/>
            </a:xfrm>
            <a:prstGeom prst="ellips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900F77-EA3D-D4B9-3FA9-C2057345A5C4}"/>
                </a:ext>
              </a:extLst>
            </p:cNvPr>
            <p:cNvSpPr/>
            <p:nvPr/>
          </p:nvSpPr>
          <p:spPr>
            <a:xfrm>
              <a:off x="1900616" y="2074736"/>
              <a:ext cx="418721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76DBFF-A3D8-04B2-CEE5-B7C3C6E8564E}"/>
                </a:ext>
              </a:extLst>
            </p:cNvPr>
            <p:cNvSpPr/>
            <p:nvPr/>
          </p:nvSpPr>
          <p:spPr>
            <a:xfrm>
              <a:off x="1905381" y="2077117"/>
              <a:ext cx="416338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CFBC80A-66D8-F450-5B50-071077DD2295}"/>
                </a:ext>
              </a:extLst>
            </p:cNvPr>
            <p:cNvSpPr/>
            <p:nvPr/>
          </p:nvSpPr>
          <p:spPr>
            <a:xfrm>
              <a:off x="2082641" y="3252407"/>
              <a:ext cx="45719" cy="45719"/>
            </a:xfrm>
            <a:prstGeom prst="ellipse">
              <a:avLst/>
            </a:prstGeom>
            <a:solidFill>
              <a:srgbClr val="793E1D"/>
            </a:solidFill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5F0A6C9-BA04-FD24-D3F2-2C150C426F71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>
              <a:off x="2107882" y="1929384"/>
              <a:ext cx="0" cy="1344168"/>
            </a:xfrm>
            <a:prstGeom prst="lin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2113963B-FE83-0B08-BBFB-CB42262CE24A}"/>
              </a:ext>
            </a:extLst>
          </p:cNvPr>
          <p:cNvCxnSpPr>
            <a:cxnSpLocks/>
            <a:stCxn id="8" idx="0"/>
            <a:endCxn id="15" idx="1"/>
          </p:cNvCxnSpPr>
          <p:nvPr/>
        </p:nvCxnSpPr>
        <p:spPr>
          <a:xfrm rot="5400000" flipH="1" flipV="1">
            <a:off x="1906630" y="2633611"/>
            <a:ext cx="522056" cy="1419985"/>
          </a:xfrm>
          <a:prstGeom prst="curvedConnector2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D6029C7-05E3-E417-940D-D48025BA70E4}"/>
              </a:ext>
            </a:extLst>
          </p:cNvPr>
          <p:cNvSpPr/>
          <p:nvPr/>
        </p:nvSpPr>
        <p:spPr>
          <a:xfrm>
            <a:off x="2877651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B51BFB7-A350-1ACF-1AFB-4AF8D4730A23}"/>
              </a:ext>
            </a:extLst>
          </p:cNvPr>
          <p:cNvSpPr/>
          <p:nvPr/>
        </p:nvSpPr>
        <p:spPr>
          <a:xfrm>
            <a:off x="533694" y="1543440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6191067-1F3C-0BF5-9DDE-FBFAEA12F1D1}"/>
              </a:ext>
            </a:extLst>
          </p:cNvPr>
          <p:cNvSpPr/>
          <p:nvPr/>
        </p:nvSpPr>
        <p:spPr>
          <a:xfrm>
            <a:off x="5506820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870EE7D-3CBD-9C4E-4F27-5279691DE31B}"/>
              </a:ext>
            </a:extLst>
          </p:cNvPr>
          <p:cNvSpPr/>
          <p:nvPr/>
        </p:nvSpPr>
        <p:spPr>
          <a:xfrm>
            <a:off x="7594317" y="263299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551059F-BCEE-A375-AA36-847A9CA54E4E}"/>
              </a:ext>
            </a:extLst>
          </p:cNvPr>
          <p:cNvSpPr/>
          <p:nvPr/>
        </p:nvSpPr>
        <p:spPr>
          <a:xfrm>
            <a:off x="9951202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8DD0ADA-31AF-5610-CF29-A02B06919357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6931" y="3082575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8AC018A-9570-F71F-B634-0D943A8C57D4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6100" y="3082575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34BE53B-0C3D-24FF-E391-0D11B86C7320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53597" y="3082575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E3D5A4E7-7A9B-0917-4127-FD0158670D81}"/>
              </a:ext>
            </a:extLst>
          </p:cNvPr>
          <p:cNvCxnSpPr>
            <a:cxnSpLocks/>
            <a:stCxn id="16" idx="2"/>
            <a:endCxn id="15" idx="1"/>
          </p:cNvCxnSpPr>
          <p:nvPr/>
        </p:nvCxnSpPr>
        <p:spPr>
          <a:xfrm rot="16200000" flipH="1">
            <a:off x="1850505" y="2055428"/>
            <a:ext cx="639975" cy="1414317"/>
          </a:xfrm>
          <a:prstGeom prst="curvedConnector2">
            <a:avLst/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Explosion: 14 Points 26">
            <a:extLst>
              <a:ext uri="{FF2B5EF4-FFF2-40B4-BE49-F238E27FC236}">
                <a16:creationId xmlns:a16="http://schemas.microsoft.com/office/drawing/2014/main" id="{D6B49321-646C-A54D-1634-812406AB5C2C}"/>
              </a:ext>
            </a:extLst>
          </p:cNvPr>
          <p:cNvSpPr/>
          <p:nvPr/>
        </p:nvSpPr>
        <p:spPr>
          <a:xfrm rot="21109738">
            <a:off x="792340" y="4158331"/>
            <a:ext cx="342445" cy="299965"/>
          </a:xfrm>
          <a:prstGeom prst="irregularSeal2">
            <a:avLst/>
          </a:prstGeom>
          <a:solidFill>
            <a:srgbClr val="F4C72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B2A34A-DF93-41BD-3EC7-F15337E3C743}"/>
              </a:ext>
            </a:extLst>
          </p:cNvPr>
          <p:cNvSpPr txBox="1"/>
          <p:nvPr/>
        </p:nvSpPr>
        <p:spPr>
          <a:xfrm>
            <a:off x="6242719" y="2020080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51FA3E2-A2B2-5A8D-708B-39BE16F36AB7}"/>
              </a:ext>
            </a:extLst>
          </p:cNvPr>
          <p:cNvSpPr/>
          <p:nvPr/>
        </p:nvSpPr>
        <p:spPr>
          <a:xfrm>
            <a:off x="998461" y="4401259"/>
            <a:ext cx="430849" cy="531867"/>
          </a:xfrm>
          <a:custGeom>
            <a:avLst/>
            <a:gdLst>
              <a:gd name="csX0" fmla="*/ 0 w 895350"/>
              <a:gd name="csY0" fmla="*/ 0 h 1123950"/>
              <a:gd name="csX1" fmla="*/ 9525 w 895350"/>
              <a:gd name="csY1" fmla="*/ 85725 h 1123950"/>
              <a:gd name="csX2" fmla="*/ 47625 w 895350"/>
              <a:gd name="csY2" fmla="*/ 95250 h 1123950"/>
              <a:gd name="csX3" fmla="*/ 76200 w 895350"/>
              <a:gd name="csY3" fmla="*/ 171450 h 1123950"/>
              <a:gd name="csX4" fmla="*/ 114300 w 895350"/>
              <a:gd name="csY4" fmla="*/ 238125 h 1123950"/>
              <a:gd name="csX5" fmla="*/ 152400 w 895350"/>
              <a:gd name="csY5" fmla="*/ 333375 h 1123950"/>
              <a:gd name="csX6" fmla="*/ 180975 w 895350"/>
              <a:gd name="csY6" fmla="*/ 342900 h 1123950"/>
              <a:gd name="csX7" fmla="*/ 209550 w 895350"/>
              <a:gd name="csY7" fmla="*/ 381000 h 1123950"/>
              <a:gd name="csX8" fmla="*/ 257175 w 895350"/>
              <a:gd name="csY8" fmla="*/ 400050 h 1123950"/>
              <a:gd name="csX9" fmla="*/ 266700 w 895350"/>
              <a:gd name="csY9" fmla="*/ 438150 h 1123950"/>
              <a:gd name="csX10" fmla="*/ 285750 w 895350"/>
              <a:gd name="csY10" fmla="*/ 504825 h 1123950"/>
              <a:gd name="csX11" fmla="*/ 342900 w 895350"/>
              <a:gd name="csY11" fmla="*/ 495300 h 1123950"/>
              <a:gd name="csX12" fmla="*/ 361950 w 895350"/>
              <a:gd name="csY12" fmla="*/ 523875 h 1123950"/>
              <a:gd name="csX13" fmla="*/ 400050 w 895350"/>
              <a:gd name="csY13" fmla="*/ 552450 h 1123950"/>
              <a:gd name="csX14" fmla="*/ 419100 w 895350"/>
              <a:gd name="csY14" fmla="*/ 609600 h 1123950"/>
              <a:gd name="csX15" fmla="*/ 438150 w 895350"/>
              <a:gd name="csY15" fmla="*/ 685800 h 1123950"/>
              <a:gd name="csX16" fmla="*/ 495300 w 895350"/>
              <a:gd name="csY16" fmla="*/ 676275 h 1123950"/>
              <a:gd name="csX17" fmla="*/ 523875 w 895350"/>
              <a:gd name="csY17" fmla="*/ 714375 h 1123950"/>
              <a:gd name="csX18" fmla="*/ 552450 w 895350"/>
              <a:gd name="csY18" fmla="*/ 742950 h 1123950"/>
              <a:gd name="csX19" fmla="*/ 561975 w 895350"/>
              <a:gd name="csY19" fmla="*/ 809625 h 1123950"/>
              <a:gd name="csX20" fmla="*/ 590550 w 895350"/>
              <a:gd name="csY20" fmla="*/ 819150 h 1123950"/>
              <a:gd name="csX21" fmla="*/ 619125 w 895350"/>
              <a:gd name="csY21" fmla="*/ 876300 h 1123950"/>
              <a:gd name="csX22" fmla="*/ 704850 w 895350"/>
              <a:gd name="csY22" fmla="*/ 933450 h 1123950"/>
              <a:gd name="csX23" fmla="*/ 752475 w 895350"/>
              <a:gd name="csY23" fmla="*/ 1009650 h 1123950"/>
              <a:gd name="csX24" fmla="*/ 771525 w 895350"/>
              <a:gd name="csY24" fmla="*/ 1047750 h 1123950"/>
              <a:gd name="csX25" fmla="*/ 847725 w 895350"/>
              <a:gd name="csY25" fmla="*/ 1085850 h 1123950"/>
              <a:gd name="csX26" fmla="*/ 895350 w 895350"/>
              <a:gd name="csY26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895350" h="1123950">
                <a:moveTo>
                  <a:pt x="0" y="0"/>
                </a:moveTo>
                <a:cubicBezTo>
                  <a:pt x="3175" y="28575"/>
                  <a:pt x="-3333" y="60009"/>
                  <a:pt x="9525" y="85725"/>
                </a:cubicBezTo>
                <a:cubicBezTo>
                  <a:pt x="15379" y="97434"/>
                  <a:pt x="37568" y="86869"/>
                  <a:pt x="47625" y="95250"/>
                </a:cubicBezTo>
                <a:cubicBezTo>
                  <a:pt x="66911" y="111322"/>
                  <a:pt x="68411" y="150679"/>
                  <a:pt x="76200" y="171450"/>
                </a:cubicBezTo>
                <a:cubicBezTo>
                  <a:pt x="101248" y="238246"/>
                  <a:pt x="86665" y="182855"/>
                  <a:pt x="114300" y="238125"/>
                </a:cubicBezTo>
                <a:cubicBezTo>
                  <a:pt x="136967" y="283460"/>
                  <a:pt x="106634" y="272353"/>
                  <a:pt x="152400" y="333375"/>
                </a:cubicBezTo>
                <a:cubicBezTo>
                  <a:pt x="158424" y="341407"/>
                  <a:pt x="171450" y="339725"/>
                  <a:pt x="180975" y="342900"/>
                </a:cubicBezTo>
                <a:cubicBezTo>
                  <a:pt x="190500" y="355600"/>
                  <a:pt x="196850" y="371475"/>
                  <a:pt x="209550" y="381000"/>
                </a:cubicBezTo>
                <a:cubicBezTo>
                  <a:pt x="223228" y="391259"/>
                  <a:pt x="245085" y="387960"/>
                  <a:pt x="257175" y="400050"/>
                </a:cubicBezTo>
                <a:cubicBezTo>
                  <a:pt x="266432" y="409307"/>
                  <a:pt x="263104" y="425563"/>
                  <a:pt x="266700" y="438150"/>
                </a:cubicBezTo>
                <a:cubicBezTo>
                  <a:pt x="294029" y="533803"/>
                  <a:pt x="255973" y="385718"/>
                  <a:pt x="285750" y="504825"/>
                </a:cubicBezTo>
                <a:cubicBezTo>
                  <a:pt x="304800" y="501650"/>
                  <a:pt x="324164" y="490616"/>
                  <a:pt x="342900" y="495300"/>
                </a:cubicBezTo>
                <a:cubicBezTo>
                  <a:pt x="354006" y="498076"/>
                  <a:pt x="353855" y="515780"/>
                  <a:pt x="361950" y="523875"/>
                </a:cubicBezTo>
                <a:cubicBezTo>
                  <a:pt x="373175" y="535100"/>
                  <a:pt x="387350" y="542925"/>
                  <a:pt x="400050" y="552450"/>
                </a:cubicBezTo>
                <a:cubicBezTo>
                  <a:pt x="406400" y="571500"/>
                  <a:pt x="414230" y="590119"/>
                  <a:pt x="419100" y="609600"/>
                </a:cubicBezTo>
                <a:lnTo>
                  <a:pt x="438150" y="685800"/>
                </a:lnTo>
                <a:cubicBezTo>
                  <a:pt x="457200" y="682625"/>
                  <a:pt x="476978" y="670168"/>
                  <a:pt x="495300" y="676275"/>
                </a:cubicBezTo>
                <a:cubicBezTo>
                  <a:pt x="510360" y="681295"/>
                  <a:pt x="513544" y="702322"/>
                  <a:pt x="523875" y="714375"/>
                </a:cubicBezTo>
                <a:cubicBezTo>
                  <a:pt x="532641" y="724602"/>
                  <a:pt x="542925" y="733425"/>
                  <a:pt x="552450" y="742950"/>
                </a:cubicBezTo>
                <a:cubicBezTo>
                  <a:pt x="555625" y="765175"/>
                  <a:pt x="551935" y="789545"/>
                  <a:pt x="561975" y="809625"/>
                </a:cubicBezTo>
                <a:cubicBezTo>
                  <a:pt x="566465" y="818605"/>
                  <a:pt x="584016" y="811527"/>
                  <a:pt x="590550" y="819150"/>
                </a:cubicBezTo>
                <a:cubicBezTo>
                  <a:pt x="604411" y="835321"/>
                  <a:pt x="606049" y="859488"/>
                  <a:pt x="619125" y="876300"/>
                </a:cubicBezTo>
                <a:cubicBezTo>
                  <a:pt x="630699" y="891181"/>
                  <a:pt x="691818" y="925631"/>
                  <a:pt x="704850" y="933450"/>
                </a:cubicBezTo>
                <a:cubicBezTo>
                  <a:pt x="727520" y="1001460"/>
                  <a:pt x="707192" y="979461"/>
                  <a:pt x="752475" y="1009650"/>
                </a:cubicBezTo>
                <a:cubicBezTo>
                  <a:pt x="758825" y="1022350"/>
                  <a:pt x="760437" y="1038880"/>
                  <a:pt x="771525" y="1047750"/>
                </a:cubicBezTo>
                <a:cubicBezTo>
                  <a:pt x="793700" y="1065490"/>
                  <a:pt x="824096" y="1070098"/>
                  <a:pt x="847725" y="1085850"/>
                </a:cubicBezTo>
                <a:cubicBezTo>
                  <a:pt x="883772" y="1109881"/>
                  <a:pt x="868205" y="1096805"/>
                  <a:pt x="895350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5EB30ED-97A9-51CC-D093-0C3FCECE843E}"/>
              </a:ext>
            </a:extLst>
          </p:cNvPr>
          <p:cNvSpPr/>
          <p:nvPr/>
        </p:nvSpPr>
        <p:spPr>
          <a:xfrm>
            <a:off x="1038331" y="4367370"/>
            <a:ext cx="401217" cy="558911"/>
          </a:xfrm>
          <a:custGeom>
            <a:avLst/>
            <a:gdLst>
              <a:gd name="csX0" fmla="*/ 0 w 847858"/>
              <a:gd name="csY0" fmla="*/ 0 h 1181100"/>
              <a:gd name="csX1" fmla="*/ 57150 w 847858"/>
              <a:gd name="csY1" fmla="*/ 19050 h 1181100"/>
              <a:gd name="csX2" fmla="*/ 95250 w 847858"/>
              <a:gd name="csY2" fmla="*/ 114300 h 1181100"/>
              <a:gd name="csX3" fmla="*/ 171450 w 847858"/>
              <a:gd name="csY3" fmla="*/ 133350 h 1181100"/>
              <a:gd name="csX4" fmla="*/ 238125 w 847858"/>
              <a:gd name="csY4" fmla="*/ 114300 h 1181100"/>
              <a:gd name="csX5" fmla="*/ 257175 w 847858"/>
              <a:gd name="csY5" fmla="*/ 161925 h 1181100"/>
              <a:gd name="csX6" fmla="*/ 285750 w 847858"/>
              <a:gd name="csY6" fmla="*/ 219075 h 1181100"/>
              <a:gd name="csX7" fmla="*/ 295275 w 847858"/>
              <a:gd name="csY7" fmla="*/ 276225 h 1181100"/>
              <a:gd name="csX8" fmla="*/ 323850 w 847858"/>
              <a:gd name="csY8" fmla="*/ 285750 h 1181100"/>
              <a:gd name="csX9" fmla="*/ 333375 w 847858"/>
              <a:gd name="csY9" fmla="*/ 323850 h 1181100"/>
              <a:gd name="csX10" fmla="*/ 438150 w 847858"/>
              <a:gd name="csY10" fmla="*/ 352425 h 1181100"/>
              <a:gd name="csX11" fmla="*/ 476250 w 847858"/>
              <a:gd name="csY11" fmla="*/ 371475 h 1181100"/>
              <a:gd name="csX12" fmla="*/ 485775 w 847858"/>
              <a:gd name="csY12" fmla="*/ 419100 h 1181100"/>
              <a:gd name="csX13" fmla="*/ 447675 w 847858"/>
              <a:gd name="csY13" fmla="*/ 457200 h 1181100"/>
              <a:gd name="csX14" fmla="*/ 504825 w 847858"/>
              <a:gd name="csY14" fmla="*/ 523875 h 1181100"/>
              <a:gd name="csX15" fmla="*/ 523875 w 847858"/>
              <a:gd name="csY15" fmla="*/ 561975 h 1181100"/>
              <a:gd name="csX16" fmla="*/ 552450 w 847858"/>
              <a:gd name="csY16" fmla="*/ 581025 h 1181100"/>
              <a:gd name="csX17" fmla="*/ 542925 w 847858"/>
              <a:gd name="csY17" fmla="*/ 628650 h 1181100"/>
              <a:gd name="csX18" fmla="*/ 571500 w 847858"/>
              <a:gd name="csY18" fmla="*/ 657225 h 1181100"/>
              <a:gd name="csX19" fmla="*/ 647700 w 847858"/>
              <a:gd name="csY19" fmla="*/ 704850 h 1181100"/>
              <a:gd name="csX20" fmla="*/ 657225 w 847858"/>
              <a:gd name="csY20" fmla="*/ 742950 h 1181100"/>
              <a:gd name="csX21" fmla="*/ 685800 w 847858"/>
              <a:gd name="csY21" fmla="*/ 828675 h 1181100"/>
              <a:gd name="csX22" fmla="*/ 695325 w 847858"/>
              <a:gd name="csY22" fmla="*/ 857250 h 1181100"/>
              <a:gd name="csX23" fmla="*/ 714375 w 847858"/>
              <a:gd name="csY23" fmla="*/ 952500 h 1181100"/>
              <a:gd name="csX24" fmla="*/ 733425 w 847858"/>
              <a:gd name="csY24" fmla="*/ 990600 h 1181100"/>
              <a:gd name="csX25" fmla="*/ 771525 w 847858"/>
              <a:gd name="csY25" fmla="*/ 1038225 h 1181100"/>
              <a:gd name="csX26" fmla="*/ 800100 w 847858"/>
              <a:gd name="csY26" fmla="*/ 1104900 h 1181100"/>
              <a:gd name="csX27" fmla="*/ 838200 w 847858"/>
              <a:gd name="csY27" fmla="*/ 1133475 h 1181100"/>
              <a:gd name="csX28" fmla="*/ 847725 w 847858"/>
              <a:gd name="csY28" fmla="*/ 1181100 h 1181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847858" h="1181100">
                <a:moveTo>
                  <a:pt x="0" y="0"/>
                </a:moveTo>
                <a:cubicBezTo>
                  <a:pt x="19050" y="6350"/>
                  <a:pt x="42951" y="4851"/>
                  <a:pt x="57150" y="19050"/>
                </a:cubicBezTo>
                <a:cubicBezTo>
                  <a:pt x="123582" y="85482"/>
                  <a:pt x="-2578" y="52046"/>
                  <a:pt x="95250" y="114300"/>
                </a:cubicBezTo>
                <a:cubicBezTo>
                  <a:pt x="117339" y="128356"/>
                  <a:pt x="146050" y="127000"/>
                  <a:pt x="171450" y="133350"/>
                </a:cubicBezTo>
                <a:cubicBezTo>
                  <a:pt x="193675" y="127000"/>
                  <a:pt x="216197" y="106991"/>
                  <a:pt x="238125" y="114300"/>
                </a:cubicBezTo>
                <a:cubicBezTo>
                  <a:pt x="254345" y="119707"/>
                  <a:pt x="250100" y="146360"/>
                  <a:pt x="257175" y="161925"/>
                </a:cubicBezTo>
                <a:cubicBezTo>
                  <a:pt x="265988" y="181314"/>
                  <a:pt x="276225" y="200025"/>
                  <a:pt x="285750" y="219075"/>
                </a:cubicBezTo>
                <a:cubicBezTo>
                  <a:pt x="288925" y="238125"/>
                  <a:pt x="285693" y="259457"/>
                  <a:pt x="295275" y="276225"/>
                </a:cubicBezTo>
                <a:cubicBezTo>
                  <a:pt x="300256" y="284942"/>
                  <a:pt x="317578" y="277910"/>
                  <a:pt x="323850" y="285750"/>
                </a:cubicBezTo>
                <a:cubicBezTo>
                  <a:pt x="332028" y="295972"/>
                  <a:pt x="322067" y="317254"/>
                  <a:pt x="333375" y="323850"/>
                </a:cubicBezTo>
                <a:cubicBezTo>
                  <a:pt x="364644" y="342090"/>
                  <a:pt x="403807" y="340977"/>
                  <a:pt x="438150" y="352425"/>
                </a:cubicBezTo>
                <a:cubicBezTo>
                  <a:pt x="451620" y="356915"/>
                  <a:pt x="463550" y="365125"/>
                  <a:pt x="476250" y="371475"/>
                </a:cubicBezTo>
                <a:cubicBezTo>
                  <a:pt x="479425" y="387350"/>
                  <a:pt x="490895" y="403741"/>
                  <a:pt x="485775" y="419100"/>
                </a:cubicBezTo>
                <a:cubicBezTo>
                  <a:pt x="480095" y="436139"/>
                  <a:pt x="449658" y="439349"/>
                  <a:pt x="447675" y="457200"/>
                </a:cubicBezTo>
                <a:cubicBezTo>
                  <a:pt x="444110" y="489288"/>
                  <a:pt x="484362" y="510233"/>
                  <a:pt x="504825" y="523875"/>
                </a:cubicBezTo>
                <a:cubicBezTo>
                  <a:pt x="511175" y="536575"/>
                  <a:pt x="514785" y="551067"/>
                  <a:pt x="523875" y="561975"/>
                </a:cubicBezTo>
                <a:cubicBezTo>
                  <a:pt x="531204" y="570769"/>
                  <a:pt x="549305" y="570018"/>
                  <a:pt x="552450" y="581025"/>
                </a:cubicBezTo>
                <a:cubicBezTo>
                  <a:pt x="556898" y="596591"/>
                  <a:pt x="546100" y="612775"/>
                  <a:pt x="542925" y="628650"/>
                </a:cubicBezTo>
                <a:cubicBezTo>
                  <a:pt x="552450" y="638175"/>
                  <a:pt x="560606" y="649302"/>
                  <a:pt x="571500" y="657225"/>
                </a:cubicBezTo>
                <a:cubicBezTo>
                  <a:pt x="595724" y="674842"/>
                  <a:pt x="626520" y="683670"/>
                  <a:pt x="647700" y="704850"/>
                </a:cubicBezTo>
                <a:cubicBezTo>
                  <a:pt x="656957" y="714107"/>
                  <a:pt x="654050" y="730250"/>
                  <a:pt x="657225" y="742950"/>
                </a:cubicBezTo>
                <a:cubicBezTo>
                  <a:pt x="632321" y="817663"/>
                  <a:pt x="620956" y="789769"/>
                  <a:pt x="685800" y="828675"/>
                </a:cubicBezTo>
                <a:cubicBezTo>
                  <a:pt x="688975" y="838200"/>
                  <a:pt x="693147" y="847449"/>
                  <a:pt x="695325" y="857250"/>
                </a:cubicBezTo>
                <a:cubicBezTo>
                  <a:pt x="701311" y="884186"/>
                  <a:pt x="704024" y="924897"/>
                  <a:pt x="714375" y="952500"/>
                </a:cubicBezTo>
                <a:cubicBezTo>
                  <a:pt x="719361" y="965795"/>
                  <a:pt x="728439" y="977305"/>
                  <a:pt x="733425" y="990600"/>
                </a:cubicBezTo>
                <a:cubicBezTo>
                  <a:pt x="752219" y="1040719"/>
                  <a:pt x="725289" y="1022813"/>
                  <a:pt x="771525" y="1038225"/>
                </a:cubicBezTo>
                <a:cubicBezTo>
                  <a:pt x="777974" y="1057572"/>
                  <a:pt x="787260" y="1089920"/>
                  <a:pt x="800100" y="1104900"/>
                </a:cubicBezTo>
                <a:cubicBezTo>
                  <a:pt x="810431" y="1116953"/>
                  <a:pt x="825500" y="1123950"/>
                  <a:pt x="838200" y="1133475"/>
                </a:cubicBezTo>
                <a:cubicBezTo>
                  <a:pt x="849733" y="1168074"/>
                  <a:pt x="847725" y="1152010"/>
                  <a:pt x="847725" y="118110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E64CD35-95C5-48EE-0088-5C81DDA005FA}"/>
              </a:ext>
            </a:extLst>
          </p:cNvPr>
          <p:cNvSpPr/>
          <p:nvPr/>
        </p:nvSpPr>
        <p:spPr>
          <a:xfrm>
            <a:off x="914190" y="4438234"/>
            <a:ext cx="509330" cy="531867"/>
          </a:xfrm>
          <a:custGeom>
            <a:avLst/>
            <a:gdLst>
              <a:gd name="csX0" fmla="*/ 76200 w 1076325"/>
              <a:gd name="csY0" fmla="*/ 0 h 1123950"/>
              <a:gd name="csX1" fmla="*/ 47625 w 1076325"/>
              <a:gd name="csY1" fmla="*/ 47625 h 1123950"/>
              <a:gd name="csX2" fmla="*/ 28575 w 1076325"/>
              <a:gd name="csY2" fmla="*/ 85725 h 1123950"/>
              <a:gd name="csX3" fmla="*/ 0 w 1076325"/>
              <a:gd name="csY3" fmla="*/ 114300 h 1123950"/>
              <a:gd name="csX4" fmla="*/ 19050 w 1076325"/>
              <a:gd name="csY4" fmla="*/ 152400 h 1123950"/>
              <a:gd name="csX5" fmla="*/ 28575 w 1076325"/>
              <a:gd name="csY5" fmla="*/ 219075 h 1123950"/>
              <a:gd name="csX6" fmla="*/ 76200 w 1076325"/>
              <a:gd name="csY6" fmla="*/ 247650 h 1123950"/>
              <a:gd name="csX7" fmla="*/ 66675 w 1076325"/>
              <a:gd name="csY7" fmla="*/ 295275 h 1123950"/>
              <a:gd name="csX8" fmla="*/ 200025 w 1076325"/>
              <a:gd name="csY8" fmla="*/ 342900 h 1123950"/>
              <a:gd name="csX9" fmla="*/ 209550 w 1076325"/>
              <a:gd name="csY9" fmla="*/ 400050 h 1123950"/>
              <a:gd name="csX10" fmla="*/ 323850 w 1076325"/>
              <a:gd name="csY10" fmla="*/ 485775 h 1123950"/>
              <a:gd name="csX11" fmla="*/ 361950 w 1076325"/>
              <a:gd name="csY11" fmla="*/ 514350 h 1123950"/>
              <a:gd name="csX12" fmla="*/ 371475 w 1076325"/>
              <a:gd name="csY12" fmla="*/ 552450 h 1123950"/>
              <a:gd name="csX13" fmla="*/ 381000 w 1076325"/>
              <a:gd name="csY13" fmla="*/ 600075 h 1123950"/>
              <a:gd name="csX14" fmla="*/ 390525 w 1076325"/>
              <a:gd name="csY14" fmla="*/ 628650 h 1123950"/>
              <a:gd name="csX15" fmla="*/ 457200 w 1076325"/>
              <a:gd name="csY15" fmla="*/ 638175 h 1123950"/>
              <a:gd name="csX16" fmla="*/ 485775 w 1076325"/>
              <a:gd name="csY16" fmla="*/ 628650 h 1123950"/>
              <a:gd name="csX17" fmla="*/ 533400 w 1076325"/>
              <a:gd name="csY17" fmla="*/ 704850 h 1123950"/>
              <a:gd name="csX18" fmla="*/ 561975 w 1076325"/>
              <a:gd name="csY18" fmla="*/ 714375 h 1123950"/>
              <a:gd name="csX19" fmla="*/ 590550 w 1076325"/>
              <a:gd name="csY19" fmla="*/ 762000 h 1123950"/>
              <a:gd name="csX20" fmla="*/ 609600 w 1076325"/>
              <a:gd name="csY20" fmla="*/ 790575 h 1123950"/>
              <a:gd name="csX21" fmla="*/ 638175 w 1076325"/>
              <a:gd name="csY21" fmla="*/ 857250 h 1123950"/>
              <a:gd name="csX22" fmla="*/ 704850 w 1076325"/>
              <a:gd name="csY22" fmla="*/ 866775 h 1123950"/>
              <a:gd name="csX23" fmla="*/ 714375 w 1076325"/>
              <a:gd name="csY23" fmla="*/ 914400 h 1123950"/>
              <a:gd name="csX24" fmla="*/ 752475 w 1076325"/>
              <a:gd name="csY24" fmla="*/ 923925 h 1123950"/>
              <a:gd name="csX25" fmla="*/ 781050 w 1076325"/>
              <a:gd name="csY25" fmla="*/ 933450 h 1123950"/>
              <a:gd name="csX26" fmla="*/ 800100 w 1076325"/>
              <a:gd name="csY26" fmla="*/ 971550 h 1123950"/>
              <a:gd name="csX27" fmla="*/ 828675 w 1076325"/>
              <a:gd name="csY27" fmla="*/ 981075 h 1123950"/>
              <a:gd name="csX28" fmla="*/ 876300 w 1076325"/>
              <a:gd name="csY28" fmla="*/ 1000125 h 1123950"/>
              <a:gd name="csX29" fmla="*/ 942975 w 1076325"/>
              <a:gd name="csY29" fmla="*/ 1057275 h 1123950"/>
              <a:gd name="csX30" fmla="*/ 1019175 w 1076325"/>
              <a:gd name="csY30" fmla="*/ 1104900 h 1123950"/>
              <a:gd name="csX31" fmla="*/ 1076325 w 1076325"/>
              <a:gd name="csY31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1076325" h="1123950">
                <a:moveTo>
                  <a:pt x="76200" y="0"/>
                </a:moveTo>
                <a:cubicBezTo>
                  <a:pt x="66675" y="15875"/>
                  <a:pt x="56616" y="31441"/>
                  <a:pt x="47625" y="47625"/>
                </a:cubicBezTo>
                <a:cubicBezTo>
                  <a:pt x="40729" y="60037"/>
                  <a:pt x="36828" y="74171"/>
                  <a:pt x="28575" y="85725"/>
                </a:cubicBezTo>
                <a:cubicBezTo>
                  <a:pt x="20745" y="96686"/>
                  <a:pt x="9525" y="104775"/>
                  <a:pt x="0" y="114300"/>
                </a:cubicBezTo>
                <a:cubicBezTo>
                  <a:pt x="6350" y="127000"/>
                  <a:pt x="15314" y="138701"/>
                  <a:pt x="19050" y="152400"/>
                </a:cubicBezTo>
                <a:cubicBezTo>
                  <a:pt x="24957" y="174060"/>
                  <a:pt x="17024" y="199824"/>
                  <a:pt x="28575" y="219075"/>
                </a:cubicBezTo>
                <a:cubicBezTo>
                  <a:pt x="38100" y="234950"/>
                  <a:pt x="60325" y="238125"/>
                  <a:pt x="76200" y="247650"/>
                </a:cubicBezTo>
                <a:cubicBezTo>
                  <a:pt x="73025" y="263525"/>
                  <a:pt x="66675" y="279086"/>
                  <a:pt x="66675" y="295275"/>
                </a:cubicBezTo>
                <a:cubicBezTo>
                  <a:pt x="66675" y="372031"/>
                  <a:pt x="125018" y="337130"/>
                  <a:pt x="200025" y="342900"/>
                </a:cubicBezTo>
                <a:cubicBezTo>
                  <a:pt x="203200" y="361950"/>
                  <a:pt x="198837" y="383981"/>
                  <a:pt x="209550" y="400050"/>
                </a:cubicBezTo>
                <a:cubicBezTo>
                  <a:pt x="237202" y="441528"/>
                  <a:pt x="284695" y="459671"/>
                  <a:pt x="323850" y="485775"/>
                </a:cubicBezTo>
                <a:cubicBezTo>
                  <a:pt x="337059" y="494581"/>
                  <a:pt x="349250" y="504825"/>
                  <a:pt x="361950" y="514350"/>
                </a:cubicBezTo>
                <a:cubicBezTo>
                  <a:pt x="365125" y="527050"/>
                  <a:pt x="368635" y="539671"/>
                  <a:pt x="371475" y="552450"/>
                </a:cubicBezTo>
                <a:cubicBezTo>
                  <a:pt x="374987" y="568254"/>
                  <a:pt x="377073" y="584369"/>
                  <a:pt x="381000" y="600075"/>
                </a:cubicBezTo>
                <a:cubicBezTo>
                  <a:pt x="383435" y="609815"/>
                  <a:pt x="381545" y="624160"/>
                  <a:pt x="390525" y="628650"/>
                </a:cubicBezTo>
                <a:cubicBezTo>
                  <a:pt x="410605" y="638690"/>
                  <a:pt x="434975" y="635000"/>
                  <a:pt x="457200" y="638175"/>
                </a:cubicBezTo>
                <a:cubicBezTo>
                  <a:pt x="466725" y="635000"/>
                  <a:pt x="475871" y="626999"/>
                  <a:pt x="485775" y="628650"/>
                </a:cubicBezTo>
                <a:cubicBezTo>
                  <a:pt x="529466" y="635932"/>
                  <a:pt x="513522" y="677021"/>
                  <a:pt x="533400" y="704850"/>
                </a:cubicBezTo>
                <a:cubicBezTo>
                  <a:pt x="539236" y="713020"/>
                  <a:pt x="552450" y="711200"/>
                  <a:pt x="561975" y="714375"/>
                </a:cubicBezTo>
                <a:cubicBezTo>
                  <a:pt x="571500" y="730250"/>
                  <a:pt x="580738" y="746301"/>
                  <a:pt x="590550" y="762000"/>
                </a:cubicBezTo>
                <a:cubicBezTo>
                  <a:pt x="596617" y="771708"/>
                  <a:pt x="605091" y="780053"/>
                  <a:pt x="609600" y="790575"/>
                </a:cubicBezTo>
                <a:cubicBezTo>
                  <a:pt x="615942" y="805372"/>
                  <a:pt x="617075" y="847872"/>
                  <a:pt x="638175" y="857250"/>
                </a:cubicBezTo>
                <a:cubicBezTo>
                  <a:pt x="658691" y="866368"/>
                  <a:pt x="682625" y="863600"/>
                  <a:pt x="704850" y="866775"/>
                </a:cubicBezTo>
                <a:cubicBezTo>
                  <a:pt x="708025" y="882650"/>
                  <a:pt x="704011" y="901963"/>
                  <a:pt x="714375" y="914400"/>
                </a:cubicBezTo>
                <a:cubicBezTo>
                  <a:pt x="722756" y="924457"/>
                  <a:pt x="739888" y="920329"/>
                  <a:pt x="752475" y="923925"/>
                </a:cubicBezTo>
                <a:cubicBezTo>
                  <a:pt x="762129" y="926683"/>
                  <a:pt x="771525" y="930275"/>
                  <a:pt x="781050" y="933450"/>
                </a:cubicBezTo>
                <a:cubicBezTo>
                  <a:pt x="787400" y="946150"/>
                  <a:pt x="790060" y="961510"/>
                  <a:pt x="800100" y="971550"/>
                </a:cubicBezTo>
                <a:cubicBezTo>
                  <a:pt x="807200" y="978650"/>
                  <a:pt x="819274" y="977550"/>
                  <a:pt x="828675" y="981075"/>
                </a:cubicBezTo>
                <a:cubicBezTo>
                  <a:pt x="844684" y="987078"/>
                  <a:pt x="860425" y="993775"/>
                  <a:pt x="876300" y="1000125"/>
                </a:cubicBezTo>
                <a:cubicBezTo>
                  <a:pt x="908461" y="1048366"/>
                  <a:pt x="880938" y="1015917"/>
                  <a:pt x="942975" y="1057275"/>
                </a:cubicBezTo>
                <a:cubicBezTo>
                  <a:pt x="981506" y="1082962"/>
                  <a:pt x="976651" y="1088953"/>
                  <a:pt x="1019175" y="1104900"/>
                </a:cubicBezTo>
                <a:cubicBezTo>
                  <a:pt x="1109150" y="1138641"/>
                  <a:pt x="1021168" y="1096372"/>
                  <a:pt x="1076325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8008B5-A12D-BEA8-FFD7-6E246995878C}"/>
              </a:ext>
            </a:extLst>
          </p:cNvPr>
          <p:cNvCxnSpPr>
            <a:cxnSpLocks/>
          </p:cNvCxnSpPr>
          <p:nvPr/>
        </p:nvCxnSpPr>
        <p:spPr>
          <a:xfrm flipV="1">
            <a:off x="1490647" y="4292449"/>
            <a:ext cx="672675" cy="635193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8CE4DD2-5992-37C9-4CE8-6E4BA032750A}"/>
              </a:ext>
            </a:extLst>
          </p:cNvPr>
          <p:cNvCxnSpPr>
            <a:cxnSpLocks/>
          </p:cNvCxnSpPr>
          <p:nvPr/>
        </p:nvCxnSpPr>
        <p:spPr>
          <a:xfrm flipV="1">
            <a:off x="1485164" y="4391280"/>
            <a:ext cx="766650" cy="541846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F17A60E-4198-92F1-9658-1DBCC6342C1C}"/>
              </a:ext>
            </a:extLst>
          </p:cNvPr>
          <p:cNvCxnSpPr>
            <a:cxnSpLocks/>
          </p:cNvCxnSpPr>
          <p:nvPr/>
        </p:nvCxnSpPr>
        <p:spPr>
          <a:xfrm flipV="1">
            <a:off x="1485164" y="4523497"/>
            <a:ext cx="824979" cy="409629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FC81973-5E9B-9C06-7CC9-3E57C47666C4}"/>
              </a:ext>
            </a:extLst>
          </p:cNvPr>
          <p:cNvSpPr txBox="1"/>
          <p:nvPr/>
        </p:nvSpPr>
        <p:spPr>
          <a:xfrm>
            <a:off x="1094818" y="5158134"/>
            <a:ext cx="72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93E1D"/>
                </a:solidFill>
              </a:rPr>
              <a:t>S30</a:t>
            </a:r>
            <a:endParaRPr lang="en-CA" sz="2400" dirty="0">
              <a:solidFill>
                <a:srgbClr val="793E1D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DFC1C82-D50B-3875-CE26-EA16F1013833}"/>
              </a:ext>
            </a:extLst>
          </p:cNvPr>
          <p:cNvSpPr/>
          <p:nvPr/>
        </p:nvSpPr>
        <p:spPr>
          <a:xfrm>
            <a:off x="2872046" y="1746504"/>
            <a:ext cx="9216322" cy="2389006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4AF2F84-CCF8-CD35-EBBE-01BC29F02E74}"/>
              </a:ext>
            </a:extLst>
          </p:cNvPr>
          <p:cNvSpPr/>
          <p:nvPr/>
        </p:nvSpPr>
        <p:spPr>
          <a:xfrm>
            <a:off x="234263" y="1250128"/>
            <a:ext cx="2637783" cy="2329929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9AFE29-ACC1-3C5A-7965-BBA7AA3C3779}"/>
              </a:ext>
            </a:extLst>
          </p:cNvPr>
          <p:cNvSpPr txBox="1"/>
          <p:nvPr/>
        </p:nvSpPr>
        <p:spPr>
          <a:xfrm>
            <a:off x="3407374" y="4704167"/>
            <a:ext cx="3958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Single anode currently installed!</a:t>
            </a:r>
            <a:endParaRPr lang="en-CA" sz="2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F9A8E80-144E-02B1-C36B-41F1003B891C}"/>
              </a:ext>
            </a:extLst>
          </p:cNvPr>
          <p:cNvCxnSpPr>
            <a:cxnSpLocks/>
            <a:stCxn id="3" idx="1"/>
            <a:endCxn id="9" idx="6"/>
          </p:cNvCxnSpPr>
          <p:nvPr/>
        </p:nvCxnSpPr>
        <p:spPr>
          <a:xfrm flipH="1" flipV="1">
            <a:off x="2458934" y="4884791"/>
            <a:ext cx="948440" cy="194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223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14158-A7FE-3758-3DA9-9FD9311FC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F310A-3FF4-B95D-69BF-A10191CF2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13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C80D65-E88D-3C3F-B0C1-C7FB576B0B95}"/>
              </a:ext>
            </a:extLst>
          </p:cNvPr>
          <p:cNvSpPr/>
          <p:nvPr/>
        </p:nvSpPr>
        <p:spPr>
          <a:xfrm>
            <a:off x="5284479" y="323132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60F9D3-E999-B85E-06B5-B7D6E515AA4A}"/>
              </a:ext>
            </a:extLst>
          </p:cNvPr>
          <p:cNvGrpSpPr/>
          <p:nvPr/>
        </p:nvGrpSpPr>
        <p:grpSpPr>
          <a:xfrm>
            <a:off x="456398" y="2588629"/>
            <a:ext cx="2002536" cy="2281428"/>
            <a:chOff x="1106614" y="1929384"/>
            <a:chExt cx="2002536" cy="2281428"/>
          </a:xfrm>
          <a:gradFill>
            <a:gsLst>
              <a:gs pos="0">
                <a:srgbClr val="CE6C36"/>
              </a:gs>
              <a:gs pos="0">
                <a:srgbClr val="E3A989"/>
              </a:gs>
              <a:gs pos="100000">
                <a:srgbClr val="CE6C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EF126C-DCC3-B9CC-FCE4-A9B9BE75C5FB}"/>
                </a:ext>
              </a:extLst>
            </p:cNvPr>
            <p:cNvSpPr/>
            <p:nvPr/>
          </p:nvSpPr>
          <p:spPr>
            <a:xfrm>
              <a:off x="1879282" y="1929384"/>
              <a:ext cx="457200" cy="347472"/>
            </a:xfrm>
            <a:prstGeom prst="rect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B60B8FB-5062-A4F5-EF34-92A9FD26E49F}"/>
                </a:ext>
              </a:extLst>
            </p:cNvPr>
            <p:cNvSpPr/>
            <p:nvPr/>
          </p:nvSpPr>
          <p:spPr>
            <a:xfrm>
              <a:off x="1106614" y="2208276"/>
              <a:ext cx="2002536" cy="2002536"/>
            </a:xfrm>
            <a:prstGeom prst="ellips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99AECC4-3A17-E8B7-E967-19429AA4753F}"/>
                </a:ext>
              </a:extLst>
            </p:cNvPr>
            <p:cNvSpPr/>
            <p:nvPr/>
          </p:nvSpPr>
          <p:spPr>
            <a:xfrm>
              <a:off x="1900616" y="2074736"/>
              <a:ext cx="418721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5D28CD-BB0A-29DC-6AD1-B7D8FE2D41F8}"/>
                </a:ext>
              </a:extLst>
            </p:cNvPr>
            <p:cNvSpPr/>
            <p:nvPr/>
          </p:nvSpPr>
          <p:spPr>
            <a:xfrm>
              <a:off x="1905381" y="2077117"/>
              <a:ext cx="416338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03B9337-A475-53B4-FB2D-5CAEB619C86A}"/>
                </a:ext>
              </a:extLst>
            </p:cNvPr>
            <p:cNvSpPr/>
            <p:nvPr/>
          </p:nvSpPr>
          <p:spPr>
            <a:xfrm>
              <a:off x="2082641" y="3252407"/>
              <a:ext cx="45719" cy="45719"/>
            </a:xfrm>
            <a:prstGeom prst="ellipse">
              <a:avLst/>
            </a:prstGeom>
            <a:solidFill>
              <a:srgbClr val="793E1D"/>
            </a:solidFill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C1873F6-7B57-56FD-BC51-F8CCC9C5E842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>
              <a:off x="2107882" y="1929384"/>
              <a:ext cx="0" cy="1344168"/>
            </a:xfrm>
            <a:prstGeom prst="lin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DED1C77D-EF3E-0D58-E1C9-4BB9D5905207}"/>
              </a:ext>
            </a:extLst>
          </p:cNvPr>
          <p:cNvCxnSpPr>
            <a:cxnSpLocks/>
            <a:stCxn id="8" idx="0"/>
            <a:endCxn id="15" idx="1"/>
          </p:cNvCxnSpPr>
          <p:nvPr/>
        </p:nvCxnSpPr>
        <p:spPr>
          <a:xfrm rot="5400000" flipH="1" flipV="1">
            <a:off x="1359051" y="1075634"/>
            <a:ext cx="1611611" cy="1414380"/>
          </a:xfrm>
          <a:prstGeom prst="curvedConnector2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712B456-87C3-7704-FBCB-56C66C33306C}"/>
              </a:ext>
            </a:extLst>
          </p:cNvPr>
          <p:cNvSpPr/>
          <p:nvPr/>
        </p:nvSpPr>
        <p:spPr>
          <a:xfrm>
            <a:off x="2872046" y="527438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803AC8D-A8ED-A7F0-5EF3-4A275B4F3AE6}"/>
              </a:ext>
            </a:extLst>
          </p:cNvPr>
          <p:cNvSpPr/>
          <p:nvPr/>
        </p:nvSpPr>
        <p:spPr>
          <a:xfrm>
            <a:off x="533694" y="527438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5B2BDB0-65B4-212B-3112-C9FD90BDBBED}"/>
              </a:ext>
            </a:extLst>
          </p:cNvPr>
          <p:cNvSpPr/>
          <p:nvPr/>
        </p:nvSpPr>
        <p:spPr>
          <a:xfrm>
            <a:off x="5501215" y="527438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90A1988-88F4-454B-F799-275981E4341E}"/>
              </a:ext>
            </a:extLst>
          </p:cNvPr>
          <p:cNvSpPr/>
          <p:nvPr/>
        </p:nvSpPr>
        <p:spPr>
          <a:xfrm>
            <a:off x="7588712" y="527439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9BDE613-1014-6267-FF6A-27ADF7F8EECC}"/>
              </a:ext>
            </a:extLst>
          </p:cNvPr>
          <p:cNvSpPr/>
          <p:nvPr/>
        </p:nvSpPr>
        <p:spPr>
          <a:xfrm>
            <a:off x="9945597" y="527438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AAF7D0-19C6-4916-85ED-8D05B33356A7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1326" y="977018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82443FD-A2CB-2AC5-FC34-47564EF41E78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0495" y="977018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7BF704A-E536-B87D-EF59-4899419419CB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47992" y="977018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D41C42DB-14E8-660B-CB6E-105AC358ED48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2392974" y="977018"/>
            <a:ext cx="479072" cy="12700"/>
          </a:xfrm>
          <a:prstGeom prst="curvedConnector3">
            <a:avLst>
              <a:gd name="adj1" fmla="val 50000"/>
            </a:avLst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Explosion: 14 Points 26">
            <a:extLst>
              <a:ext uri="{FF2B5EF4-FFF2-40B4-BE49-F238E27FC236}">
                <a16:creationId xmlns:a16="http://schemas.microsoft.com/office/drawing/2014/main" id="{8CA53D6F-ECC9-E901-96C0-405F6F369F24}"/>
              </a:ext>
            </a:extLst>
          </p:cNvPr>
          <p:cNvSpPr/>
          <p:nvPr/>
        </p:nvSpPr>
        <p:spPr>
          <a:xfrm rot="21109738">
            <a:off x="792340" y="3142329"/>
            <a:ext cx="342445" cy="299965"/>
          </a:xfrm>
          <a:prstGeom prst="irregularSeal2">
            <a:avLst/>
          </a:prstGeom>
          <a:solidFill>
            <a:srgbClr val="F4C72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D8C0E3-B9AD-A8C0-0029-F97EA1BB7C69}"/>
              </a:ext>
            </a:extLst>
          </p:cNvPr>
          <p:cNvSpPr txBox="1"/>
          <p:nvPr/>
        </p:nvSpPr>
        <p:spPr>
          <a:xfrm>
            <a:off x="6237114" y="1633225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B00BAB3-3216-F4BD-9A29-EEDBC0B68A85}"/>
              </a:ext>
            </a:extLst>
          </p:cNvPr>
          <p:cNvSpPr/>
          <p:nvPr/>
        </p:nvSpPr>
        <p:spPr>
          <a:xfrm>
            <a:off x="998461" y="3385257"/>
            <a:ext cx="430849" cy="531867"/>
          </a:xfrm>
          <a:custGeom>
            <a:avLst/>
            <a:gdLst>
              <a:gd name="csX0" fmla="*/ 0 w 895350"/>
              <a:gd name="csY0" fmla="*/ 0 h 1123950"/>
              <a:gd name="csX1" fmla="*/ 9525 w 895350"/>
              <a:gd name="csY1" fmla="*/ 85725 h 1123950"/>
              <a:gd name="csX2" fmla="*/ 47625 w 895350"/>
              <a:gd name="csY2" fmla="*/ 95250 h 1123950"/>
              <a:gd name="csX3" fmla="*/ 76200 w 895350"/>
              <a:gd name="csY3" fmla="*/ 171450 h 1123950"/>
              <a:gd name="csX4" fmla="*/ 114300 w 895350"/>
              <a:gd name="csY4" fmla="*/ 238125 h 1123950"/>
              <a:gd name="csX5" fmla="*/ 152400 w 895350"/>
              <a:gd name="csY5" fmla="*/ 333375 h 1123950"/>
              <a:gd name="csX6" fmla="*/ 180975 w 895350"/>
              <a:gd name="csY6" fmla="*/ 342900 h 1123950"/>
              <a:gd name="csX7" fmla="*/ 209550 w 895350"/>
              <a:gd name="csY7" fmla="*/ 381000 h 1123950"/>
              <a:gd name="csX8" fmla="*/ 257175 w 895350"/>
              <a:gd name="csY8" fmla="*/ 400050 h 1123950"/>
              <a:gd name="csX9" fmla="*/ 266700 w 895350"/>
              <a:gd name="csY9" fmla="*/ 438150 h 1123950"/>
              <a:gd name="csX10" fmla="*/ 285750 w 895350"/>
              <a:gd name="csY10" fmla="*/ 504825 h 1123950"/>
              <a:gd name="csX11" fmla="*/ 342900 w 895350"/>
              <a:gd name="csY11" fmla="*/ 495300 h 1123950"/>
              <a:gd name="csX12" fmla="*/ 361950 w 895350"/>
              <a:gd name="csY12" fmla="*/ 523875 h 1123950"/>
              <a:gd name="csX13" fmla="*/ 400050 w 895350"/>
              <a:gd name="csY13" fmla="*/ 552450 h 1123950"/>
              <a:gd name="csX14" fmla="*/ 419100 w 895350"/>
              <a:gd name="csY14" fmla="*/ 609600 h 1123950"/>
              <a:gd name="csX15" fmla="*/ 438150 w 895350"/>
              <a:gd name="csY15" fmla="*/ 685800 h 1123950"/>
              <a:gd name="csX16" fmla="*/ 495300 w 895350"/>
              <a:gd name="csY16" fmla="*/ 676275 h 1123950"/>
              <a:gd name="csX17" fmla="*/ 523875 w 895350"/>
              <a:gd name="csY17" fmla="*/ 714375 h 1123950"/>
              <a:gd name="csX18" fmla="*/ 552450 w 895350"/>
              <a:gd name="csY18" fmla="*/ 742950 h 1123950"/>
              <a:gd name="csX19" fmla="*/ 561975 w 895350"/>
              <a:gd name="csY19" fmla="*/ 809625 h 1123950"/>
              <a:gd name="csX20" fmla="*/ 590550 w 895350"/>
              <a:gd name="csY20" fmla="*/ 819150 h 1123950"/>
              <a:gd name="csX21" fmla="*/ 619125 w 895350"/>
              <a:gd name="csY21" fmla="*/ 876300 h 1123950"/>
              <a:gd name="csX22" fmla="*/ 704850 w 895350"/>
              <a:gd name="csY22" fmla="*/ 933450 h 1123950"/>
              <a:gd name="csX23" fmla="*/ 752475 w 895350"/>
              <a:gd name="csY23" fmla="*/ 1009650 h 1123950"/>
              <a:gd name="csX24" fmla="*/ 771525 w 895350"/>
              <a:gd name="csY24" fmla="*/ 1047750 h 1123950"/>
              <a:gd name="csX25" fmla="*/ 847725 w 895350"/>
              <a:gd name="csY25" fmla="*/ 1085850 h 1123950"/>
              <a:gd name="csX26" fmla="*/ 895350 w 895350"/>
              <a:gd name="csY26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895350" h="1123950">
                <a:moveTo>
                  <a:pt x="0" y="0"/>
                </a:moveTo>
                <a:cubicBezTo>
                  <a:pt x="3175" y="28575"/>
                  <a:pt x="-3333" y="60009"/>
                  <a:pt x="9525" y="85725"/>
                </a:cubicBezTo>
                <a:cubicBezTo>
                  <a:pt x="15379" y="97434"/>
                  <a:pt x="37568" y="86869"/>
                  <a:pt x="47625" y="95250"/>
                </a:cubicBezTo>
                <a:cubicBezTo>
                  <a:pt x="66911" y="111322"/>
                  <a:pt x="68411" y="150679"/>
                  <a:pt x="76200" y="171450"/>
                </a:cubicBezTo>
                <a:cubicBezTo>
                  <a:pt x="101248" y="238246"/>
                  <a:pt x="86665" y="182855"/>
                  <a:pt x="114300" y="238125"/>
                </a:cubicBezTo>
                <a:cubicBezTo>
                  <a:pt x="136967" y="283460"/>
                  <a:pt x="106634" y="272353"/>
                  <a:pt x="152400" y="333375"/>
                </a:cubicBezTo>
                <a:cubicBezTo>
                  <a:pt x="158424" y="341407"/>
                  <a:pt x="171450" y="339725"/>
                  <a:pt x="180975" y="342900"/>
                </a:cubicBezTo>
                <a:cubicBezTo>
                  <a:pt x="190500" y="355600"/>
                  <a:pt x="196850" y="371475"/>
                  <a:pt x="209550" y="381000"/>
                </a:cubicBezTo>
                <a:cubicBezTo>
                  <a:pt x="223228" y="391259"/>
                  <a:pt x="245085" y="387960"/>
                  <a:pt x="257175" y="400050"/>
                </a:cubicBezTo>
                <a:cubicBezTo>
                  <a:pt x="266432" y="409307"/>
                  <a:pt x="263104" y="425563"/>
                  <a:pt x="266700" y="438150"/>
                </a:cubicBezTo>
                <a:cubicBezTo>
                  <a:pt x="294029" y="533803"/>
                  <a:pt x="255973" y="385718"/>
                  <a:pt x="285750" y="504825"/>
                </a:cubicBezTo>
                <a:cubicBezTo>
                  <a:pt x="304800" y="501650"/>
                  <a:pt x="324164" y="490616"/>
                  <a:pt x="342900" y="495300"/>
                </a:cubicBezTo>
                <a:cubicBezTo>
                  <a:pt x="354006" y="498076"/>
                  <a:pt x="353855" y="515780"/>
                  <a:pt x="361950" y="523875"/>
                </a:cubicBezTo>
                <a:cubicBezTo>
                  <a:pt x="373175" y="535100"/>
                  <a:pt x="387350" y="542925"/>
                  <a:pt x="400050" y="552450"/>
                </a:cubicBezTo>
                <a:cubicBezTo>
                  <a:pt x="406400" y="571500"/>
                  <a:pt x="414230" y="590119"/>
                  <a:pt x="419100" y="609600"/>
                </a:cubicBezTo>
                <a:lnTo>
                  <a:pt x="438150" y="685800"/>
                </a:lnTo>
                <a:cubicBezTo>
                  <a:pt x="457200" y="682625"/>
                  <a:pt x="476978" y="670168"/>
                  <a:pt x="495300" y="676275"/>
                </a:cubicBezTo>
                <a:cubicBezTo>
                  <a:pt x="510360" y="681295"/>
                  <a:pt x="513544" y="702322"/>
                  <a:pt x="523875" y="714375"/>
                </a:cubicBezTo>
                <a:cubicBezTo>
                  <a:pt x="532641" y="724602"/>
                  <a:pt x="542925" y="733425"/>
                  <a:pt x="552450" y="742950"/>
                </a:cubicBezTo>
                <a:cubicBezTo>
                  <a:pt x="555625" y="765175"/>
                  <a:pt x="551935" y="789545"/>
                  <a:pt x="561975" y="809625"/>
                </a:cubicBezTo>
                <a:cubicBezTo>
                  <a:pt x="566465" y="818605"/>
                  <a:pt x="584016" y="811527"/>
                  <a:pt x="590550" y="819150"/>
                </a:cubicBezTo>
                <a:cubicBezTo>
                  <a:pt x="604411" y="835321"/>
                  <a:pt x="606049" y="859488"/>
                  <a:pt x="619125" y="876300"/>
                </a:cubicBezTo>
                <a:cubicBezTo>
                  <a:pt x="630699" y="891181"/>
                  <a:pt x="691818" y="925631"/>
                  <a:pt x="704850" y="933450"/>
                </a:cubicBezTo>
                <a:cubicBezTo>
                  <a:pt x="727520" y="1001460"/>
                  <a:pt x="707192" y="979461"/>
                  <a:pt x="752475" y="1009650"/>
                </a:cubicBezTo>
                <a:cubicBezTo>
                  <a:pt x="758825" y="1022350"/>
                  <a:pt x="760437" y="1038880"/>
                  <a:pt x="771525" y="1047750"/>
                </a:cubicBezTo>
                <a:cubicBezTo>
                  <a:pt x="793700" y="1065490"/>
                  <a:pt x="824096" y="1070098"/>
                  <a:pt x="847725" y="1085850"/>
                </a:cubicBezTo>
                <a:cubicBezTo>
                  <a:pt x="883772" y="1109881"/>
                  <a:pt x="868205" y="1096805"/>
                  <a:pt x="895350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A19CD6A-82F6-A80D-17A1-F0622EC59459}"/>
              </a:ext>
            </a:extLst>
          </p:cNvPr>
          <p:cNvSpPr/>
          <p:nvPr/>
        </p:nvSpPr>
        <p:spPr>
          <a:xfrm>
            <a:off x="1038331" y="3351368"/>
            <a:ext cx="401217" cy="558911"/>
          </a:xfrm>
          <a:custGeom>
            <a:avLst/>
            <a:gdLst>
              <a:gd name="csX0" fmla="*/ 0 w 847858"/>
              <a:gd name="csY0" fmla="*/ 0 h 1181100"/>
              <a:gd name="csX1" fmla="*/ 57150 w 847858"/>
              <a:gd name="csY1" fmla="*/ 19050 h 1181100"/>
              <a:gd name="csX2" fmla="*/ 95250 w 847858"/>
              <a:gd name="csY2" fmla="*/ 114300 h 1181100"/>
              <a:gd name="csX3" fmla="*/ 171450 w 847858"/>
              <a:gd name="csY3" fmla="*/ 133350 h 1181100"/>
              <a:gd name="csX4" fmla="*/ 238125 w 847858"/>
              <a:gd name="csY4" fmla="*/ 114300 h 1181100"/>
              <a:gd name="csX5" fmla="*/ 257175 w 847858"/>
              <a:gd name="csY5" fmla="*/ 161925 h 1181100"/>
              <a:gd name="csX6" fmla="*/ 285750 w 847858"/>
              <a:gd name="csY6" fmla="*/ 219075 h 1181100"/>
              <a:gd name="csX7" fmla="*/ 295275 w 847858"/>
              <a:gd name="csY7" fmla="*/ 276225 h 1181100"/>
              <a:gd name="csX8" fmla="*/ 323850 w 847858"/>
              <a:gd name="csY8" fmla="*/ 285750 h 1181100"/>
              <a:gd name="csX9" fmla="*/ 333375 w 847858"/>
              <a:gd name="csY9" fmla="*/ 323850 h 1181100"/>
              <a:gd name="csX10" fmla="*/ 438150 w 847858"/>
              <a:gd name="csY10" fmla="*/ 352425 h 1181100"/>
              <a:gd name="csX11" fmla="*/ 476250 w 847858"/>
              <a:gd name="csY11" fmla="*/ 371475 h 1181100"/>
              <a:gd name="csX12" fmla="*/ 485775 w 847858"/>
              <a:gd name="csY12" fmla="*/ 419100 h 1181100"/>
              <a:gd name="csX13" fmla="*/ 447675 w 847858"/>
              <a:gd name="csY13" fmla="*/ 457200 h 1181100"/>
              <a:gd name="csX14" fmla="*/ 504825 w 847858"/>
              <a:gd name="csY14" fmla="*/ 523875 h 1181100"/>
              <a:gd name="csX15" fmla="*/ 523875 w 847858"/>
              <a:gd name="csY15" fmla="*/ 561975 h 1181100"/>
              <a:gd name="csX16" fmla="*/ 552450 w 847858"/>
              <a:gd name="csY16" fmla="*/ 581025 h 1181100"/>
              <a:gd name="csX17" fmla="*/ 542925 w 847858"/>
              <a:gd name="csY17" fmla="*/ 628650 h 1181100"/>
              <a:gd name="csX18" fmla="*/ 571500 w 847858"/>
              <a:gd name="csY18" fmla="*/ 657225 h 1181100"/>
              <a:gd name="csX19" fmla="*/ 647700 w 847858"/>
              <a:gd name="csY19" fmla="*/ 704850 h 1181100"/>
              <a:gd name="csX20" fmla="*/ 657225 w 847858"/>
              <a:gd name="csY20" fmla="*/ 742950 h 1181100"/>
              <a:gd name="csX21" fmla="*/ 685800 w 847858"/>
              <a:gd name="csY21" fmla="*/ 828675 h 1181100"/>
              <a:gd name="csX22" fmla="*/ 695325 w 847858"/>
              <a:gd name="csY22" fmla="*/ 857250 h 1181100"/>
              <a:gd name="csX23" fmla="*/ 714375 w 847858"/>
              <a:gd name="csY23" fmla="*/ 952500 h 1181100"/>
              <a:gd name="csX24" fmla="*/ 733425 w 847858"/>
              <a:gd name="csY24" fmla="*/ 990600 h 1181100"/>
              <a:gd name="csX25" fmla="*/ 771525 w 847858"/>
              <a:gd name="csY25" fmla="*/ 1038225 h 1181100"/>
              <a:gd name="csX26" fmla="*/ 800100 w 847858"/>
              <a:gd name="csY26" fmla="*/ 1104900 h 1181100"/>
              <a:gd name="csX27" fmla="*/ 838200 w 847858"/>
              <a:gd name="csY27" fmla="*/ 1133475 h 1181100"/>
              <a:gd name="csX28" fmla="*/ 847725 w 847858"/>
              <a:gd name="csY28" fmla="*/ 1181100 h 1181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847858" h="1181100">
                <a:moveTo>
                  <a:pt x="0" y="0"/>
                </a:moveTo>
                <a:cubicBezTo>
                  <a:pt x="19050" y="6350"/>
                  <a:pt x="42951" y="4851"/>
                  <a:pt x="57150" y="19050"/>
                </a:cubicBezTo>
                <a:cubicBezTo>
                  <a:pt x="123582" y="85482"/>
                  <a:pt x="-2578" y="52046"/>
                  <a:pt x="95250" y="114300"/>
                </a:cubicBezTo>
                <a:cubicBezTo>
                  <a:pt x="117339" y="128356"/>
                  <a:pt x="146050" y="127000"/>
                  <a:pt x="171450" y="133350"/>
                </a:cubicBezTo>
                <a:cubicBezTo>
                  <a:pt x="193675" y="127000"/>
                  <a:pt x="216197" y="106991"/>
                  <a:pt x="238125" y="114300"/>
                </a:cubicBezTo>
                <a:cubicBezTo>
                  <a:pt x="254345" y="119707"/>
                  <a:pt x="250100" y="146360"/>
                  <a:pt x="257175" y="161925"/>
                </a:cubicBezTo>
                <a:cubicBezTo>
                  <a:pt x="265988" y="181314"/>
                  <a:pt x="276225" y="200025"/>
                  <a:pt x="285750" y="219075"/>
                </a:cubicBezTo>
                <a:cubicBezTo>
                  <a:pt x="288925" y="238125"/>
                  <a:pt x="285693" y="259457"/>
                  <a:pt x="295275" y="276225"/>
                </a:cubicBezTo>
                <a:cubicBezTo>
                  <a:pt x="300256" y="284942"/>
                  <a:pt x="317578" y="277910"/>
                  <a:pt x="323850" y="285750"/>
                </a:cubicBezTo>
                <a:cubicBezTo>
                  <a:pt x="332028" y="295972"/>
                  <a:pt x="322067" y="317254"/>
                  <a:pt x="333375" y="323850"/>
                </a:cubicBezTo>
                <a:cubicBezTo>
                  <a:pt x="364644" y="342090"/>
                  <a:pt x="403807" y="340977"/>
                  <a:pt x="438150" y="352425"/>
                </a:cubicBezTo>
                <a:cubicBezTo>
                  <a:pt x="451620" y="356915"/>
                  <a:pt x="463550" y="365125"/>
                  <a:pt x="476250" y="371475"/>
                </a:cubicBezTo>
                <a:cubicBezTo>
                  <a:pt x="479425" y="387350"/>
                  <a:pt x="490895" y="403741"/>
                  <a:pt x="485775" y="419100"/>
                </a:cubicBezTo>
                <a:cubicBezTo>
                  <a:pt x="480095" y="436139"/>
                  <a:pt x="449658" y="439349"/>
                  <a:pt x="447675" y="457200"/>
                </a:cubicBezTo>
                <a:cubicBezTo>
                  <a:pt x="444110" y="489288"/>
                  <a:pt x="484362" y="510233"/>
                  <a:pt x="504825" y="523875"/>
                </a:cubicBezTo>
                <a:cubicBezTo>
                  <a:pt x="511175" y="536575"/>
                  <a:pt x="514785" y="551067"/>
                  <a:pt x="523875" y="561975"/>
                </a:cubicBezTo>
                <a:cubicBezTo>
                  <a:pt x="531204" y="570769"/>
                  <a:pt x="549305" y="570018"/>
                  <a:pt x="552450" y="581025"/>
                </a:cubicBezTo>
                <a:cubicBezTo>
                  <a:pt x="556898" y="596591"/>
                  <a:pt x="546100" y="612775"/>
                  <a:pt x="542925" y="628650"/>
                </a:cubicBezTo>
                <a:cubicBezTo>
                  <a:pt x="552450" y="638175"/>
                  <a:pt x="560606" y="649302"/>
                  <a:pt x="571500" y="657225"/>
                </a:cubicBezTo>
                <a:cubicBezTo>
                  <a:pt x="595724" y="674842"/>
                  <a:pt x="626520" y="683670"/>
                  <a:pt x="647700" y="704850"/>
                </a:cubicBezTo>
                <a:cubicBezTo>
                  <a:pt x="656957" y="714107"/>
                  <a:pt x="654050" y="730250"/>
                  <a:pt x="657225" y="742950"/>
                </a:cubicBezTo>
                <a:cubicBezTo>
                  <a:pt x="632321" y="817663"/>
                  <a:pt x="620956" y="789769"/>
                  <a:pt x="685800" y="828675"/>
                </a:cubicBezTo>
                <a:cubicBezTo>
                  <a:pt x="688975" y="838200"/>
                  <a:pt x="693147" y="847449"/>
                  <a:pt x="695325" y="857250"/>
                </a:cubicBezTo>
                <a:cubicBezTo>
                  <a:pt x="701311" y="884186"/>
                  <a:pt x="704024" y="924897"/>
                  <a:pt x="714375" y="952500"/>
                </a:cubicBezTo>
                <a:cubicBezTo>
                  <a:pt x="719361" y="965795"/>
                  <a:pt x="728439" y="977305"/>
                  <a:pt x="733425" y="990600"/>
                </a:cubicBezTo>
                <a:cubicBezTo>
                  <a:pt x="752219" y="1040719"/>
                  <a:pt x="725289" y="1022813"/>
                  <a:pt x="771525" y="1038225"/>
                </a:cubicBezTo>
                <a:cubicBezTo>
                  <a:pt x="777974" y="1057572"/>
                  <a:pt x="787260" y="1089920"/>
                  <a:pt x="800100" y="1104900"/>
                </a:cubicBezTo>
                <a:cubicBezTo>
                  <a:pt x="810431" y="1116953"/>
                  <a:pt x="825500" y="1123950"/>
                  <a:pt x="838200" y="1133475"/>
                </a:cubicBezTo>
                <a:cubicBezTo>
                  <a:pt x="849733" y="1168074"/>
                  <a:pt x="847725" y="1152010"/>
                  <a:pt x="847725" y="118110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2C5B849-CA6F-AB16-D5A0-82683B0D1C96}"/>
              </a:ext>
            </a:extLst>
          </p:cNvPr>
          <p:cNvSpPr/>
          <p:nvPr/>
        </p:nvSpPr>
        <p:spPr>
          <a:xfrm>
            <a:off x="914190" y="3422232"/>
            <a:ext cx="509330" cy="531867"/>
          </a:xfrm>
          <a:custGeom>
            <a:avLst/>
            <a:gdLst>
              <a:gd name="csX0" fmla="*/ 76200 w 1076325"/>
              <a:gd name="csY0" fmla="*/ 0 h 1123950"/>
              <a:gd name="csX1" fmla="*/ 47625 w 1076325"/>
              <a:gd name="csY1" fmla="*/ 47625 h 1123950"/>
              <a:gd name="csX2" fmla="*/ 28575 w 1076325"/>
              <a:gd name="csY2" fmla="*/ 85725 h 1123950"/>
              <a:gd name="csX3" fmla="*/ 0 w 1076325"/>
              <a:gd name="csY3" fmla="*/ 114300 h 1123950"/>
              <a:gd name="csX4" fmla="*/ 19050 w 1076325"/>
              <a:gd name="csY4" fmla="*/ 152400 h 1123950"/>
              <a:gd name="csX5" fmla="*/ 28575 w 1076325"/>
              <a:gd name="csY5" fmla="*/ 219075 h 1123950"/>
              <a:gd name="csX6" fmla="*/ 76200 w 1076325"/>
              <a:gd name="csY6" fmla="*/ 247650 h 1123950"/>
              <a:gd name="csX7" fmla="*/ 66675 w 1076325"/>
              <a:gd name="csY7" fmla="*/ 295275 h 1123950"/>
              <a:gd name="csX8" fmla="*/ 200025 w 1076325"/>
              <a:gd name="csY8" fmla="*/ 342900 h 1123950"/>
              <a:gd name="csX9" fmla="*/ 209550 w 1076325"/>
              <a:gd name="csY9" fmla="*/ 400050 h 1123950"/>
              <a:gd name="csX10" fmla="*/ 323850 w 1076325"/>
              <a:gd name="csY10" fmla="*/ 485775 h 1123950"/>
              <a:gd name="csX11" fmla="*/ 361950 w 1076325"/>
              <a:gd name="csY11" fmla="*/ 514350 h 1123950"/>
              <a:gd name="csX12" fmla="*/ 371475 w 1076325"/>
              <a:gd name="csY12" fmla="*/ 552450 h 1123950"/>
              <a:gd name="csX13" fmla="*/ 381000 w 1076325"/>
              <a:gd name="csY13" fmla="*/ 600075 h 1123950"/>
              <a:gd name="csX14" fmla="*/ 390525 w 1076325"/>
              <a:gd name="csY14" fmla="*/ 628650 h 1123950"/>
              <a:gd name="csX15" fmla="*/ 457200 w 1076325"/>
              <a:gd name="csY15" fmla="*/ 638175 h 1123950"/>
              <a:gd name="csX16" fmla="*/ 485775 w 1076325"/>
              <a:gd name="csY16" fmla="*/ 628650 h 1123950"/>
              <a:gd name="csX17" fmla="*/ 533400 w 1076325"/>
              <a:gd name="csY17" fmla="*/ 704850 h 1123950"/>
              <a:gd name="csX18" fmla="*/ 561975 w 1076325"/>
              <a:gd name="csY18" fmla="*/ 714375 h 1123950"/>
              <a:gd name="csX19" fmla="*/ 590550 w 1076325"/>
              <a:gd name="csY19" fmla="*/ 762000 h 1123950"/>
              <a:gd name="csX20" fmla="*/ 609600 w 1076325"/>
              <a:gd name="csY20" fmla="*/ 790575 h 1123950"/>
              <a:gd name="csX21" fmla="*/ 638175 w 1076325"/>
              <a:gd name="csY21" fmla="*/ 857250 h 1123950"/>
              <a:gd name="csX22" fmla="*/ 704850 w 1076325"/>
              <a:gd name="csY22" fmla="*/ 866775 h 1123950"/>
              <a:gd name="csX23" fmla="*/ 714375 w 1076325"/>
              <a:gd name="csY23" fmla="*/ 914400 h 1123950"/>
              <a:gd name="csX24" fmla="*/ 752475 w 1076325"/>
              <a:gd name="csY24" fmla="*/ 923925 h 1123950"/>
              <a:gd name="csX25" fmla="*/ 781050 w 1076325"/>
              <a:gd name="csY25" fmla="*/ 933450 h 1123950"/>
              <a:gd name="csX26" fmla="*/ 800100 w 1076325"/>
              <a:gd name="csY26" fmla="*/ 971550 h 1123950"/>
              <a:gd name="csX27" fmla="*/ 828675 w 1076325"/>
              <a:gd name="csY27" fmla="*/ 981075 h 1123950"/>
              <a:gd name="csX28" fmla="*/ 876300 w 1076325"/>
              <a:gd name="csY28" fmla="*/ 1000125 h 1123950"/>
              <a:gd name="csX29" fmla="*/ 942975 w 1076325"/>
              <a:gd name="csY29" fmla="*/ 1057275 h 1123950"/>
              <a:gd name="csX30" fmla="*/ 1019175 w 1076325"/>
              <a:gd name="csY30" fmla="*/ 1104900 h 1123950"/>
              <a:gd name="csX31" fmla="*/ 1076325 w 1076325"/>
              <a:gd name="csY31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1076325" h="1123950">
                <a:moveTo>
                  <a:pt x="76200" y="0"/>
                </a:moveTo>
                <a:cubicBezTo>
                  <a:pt x="66675" y="15875"/>
                  <a:pt x="56616" y="31441"/>
                  <a:pt x="47625" y="47625"/>
                </a:cubicBezTo>
                <a:cubicBezTo>
                  <a:pt x="40729" y="60037"/>
                  <a:pt x="36828" y="74171"/>
                  <a:pt x="28575" y="85725"/>
                </a:cubicBezTo>
                <a:cubicBezTo>
                  <a:pt x="20745" y="96686"/>
                  <a:pt x="9525" y="104775"/>
                  <a:pt x="0" y="114300"/>
                </a:cubicBezTo>
                <a:cubicBezTo>
                  <a:pt x="6350" y="127000"/>
                  <a:pt x="15314" y="138701"/>
                  <a:pt x="19050" y="152400"/>
                </a:cubicBezTo>
                <a:cubicBezTo>
                  <a:pt x="24957" y="174060"/>
                  <a:pt x="17024" y="199824"/>
                  <a:pt x="28575" y="219075"/>
                </a:cubicBezTo>
                <a:cubicBezTo>
                  <a:pt x="38100" y="234950"/>
                  <a:pt x="60325" y="238125"/>
                  <a:pt x="76200" y="247650"/>
                </a:cubicBezTo>
                <a:cubicBezTo>
                  <a:pt x="73025" y="263525"/>
                  <a:pt x="66675" y="279086"/>
                  <a:pt x="66675" y="295275"/>
                </a:cubicBezTo>
                <a:cubicBezTo>
                  <a:pt x="66675" y="372031"/>
                  <a:pt x="125018" y="337130"/>
                  <a:pt x="200025" y="342900"/>
                </a:cubicBezTo>
                <a:cubicBezTo>
                  <a:pt x="203200" y="361950"/>
                  <a:pt x="198837" y="383981"/>
                  <a:pt x="209550" y="400050"/>
                </a:cubicBezTo>
                <a:cubicBezTo>
                  <a:pt x="237202" y="441528"/>
                  <a:pt x="284695" y="459671"/>
                  <a:pt x="323850" y="485775"/>
                </a:cubicBezTo>
                <a:cubicBezTo>
                  <a:pt x="337059" y="494581"/>
                  <a:pt x="349250" y="504825"/>
                  <a:pt x="361950" y="514350"/>
                </a:cubicBezTo>
                <a:cubicBezTo>
                  <a:pt x="365125" y="527050"/>
                  <a:pt x="368635" y="539671"/>
                  <a:pt x="371475" y="552450"/>
                </a:cubicBezTo>
                <a:cubicBezTo>
                  <a:pt x="374987" y="568254"/>
                  <a:pt x="377073" y="584369"/>
                  <a:pt x="381000" y="600075"/>
                </a:cubicBezTo>
                <a:cubicBezTo>
                  <a:pt x="383435" y="609815"/>
                  <a:pt x="381545" y="624160"/>
                  <a:pt x="390525" y="628650"/>
                </a:cubicBezTo>
                <a:cubicBezTo>
                  <a:pt x="410605" y="638690"/>
                  <a:pt x="434975" y="635000"/>
                  <a:pt x="457200" y="638175"/>
                </a:cubicBezTo>
                <a:cubicBezTo>
                  <a:pt x="466725" y="635000"/>
                  <a:pt x="475871" y="626999"/>
                  <a:pt x="485775" y="628650"/>
                </a:cubicBezTo>
                <a:cubicBezTo>
                  <a:pt x="529466" y="635932"/>
                  <a:pt x="513522" y="677021"/>
                  <a:pt x="533400" y="704850"/>
                </a:cubicBezTo>
                <a:cubicBezTo>
                  <a:pt x="539236" y="713020"/>
                  <a:pt x="552450" y="711200"/>
                  <a:pt x="561975" y="714375"/>
                </a:cubicBezTo>
                <a:cubicBezTo>
                  <a:pt x="571500" y="730250"/>
                  <a:pt x="580738" y="746301"/>
                  <a:pt x="590550" y="762000"/>
                </a:cubicBezTo>
                <a:cubicBezTo>
                  <a:pt x="596617" y="771708"/>
                  <a:pt x="605091" y="780053"/>
                  <a:pt x="609600" y="790575"/>
                </a:cubicBezTo>
                <a:cubicBezTo>
                  <a:pt x="615942" y="805372"/>
                  <a:pt x="617075" y="847872"/>
                  <a:pt x="638175" y="857250"/>
                </a:cubicBezTo>
                <a:cubicBezTo>
                  <a:pt x="658691" y="866368"/>
                  <a:pt x="682625" y="863600"/>
                  <a:pt x="704850" y="866775"/>
                </a:cubicBezTo>
                <a:cubicBezTo>
                  <a:pt x="708025" y="882650"/>
                  <a:pt x="704011" y="901963"/>
                  <a:pt x="714375" y="914400"/>
                </a:cubicBezTo>
                <a:cubicBezTo>
                  <a:pt x="722756" y="924457"/>
                  <a:pt x="739888" y="920329"/>
                  <a:pt x="752475" y="923925"/>
                </a:cubicBezTo>
                <a:cubicBezTo>
                  <a:pt x="762129" y="926683"/>
                  <a:pt x="771525" y="930275"/>
                  <a:pt x="781050" y="933450"/>
                </a:cubicBezTo>
                <a:cubicBezTo>
                  <a:pt x="787400" y="946150"/>
                  <a:pt x="790060" y="961510"/>
                  <a:pt x="800100" y="971550"/>
                </a:cubicBezTo>
                <a:cubicBezTo>
                  <a:pt x="807200" y="978650"/>
                  <a:pt x="819274" y="977550"/>
                  <a:pt x="828675" y="981075"/>
                </a:cubicBezTo>
                <a:cubicBezTo>
                  <a:pt x="844684" y="987078"/>
                  <a:pt x="860425" y="993775"/>
                  <a:pt x="876300" y="1000125"/>
                </a:cubicBezTo>
                <a:cubicBezTo>
                  <a:pt x="908461" y="1048366"/>
                  <a:pt x="880938" y="1015917"/>
                  <a:pt x="942975" y="1057275"/>
                </a:cubicBezTo>
                <a:cubicBezTo>
                  <a:pt x="981506" y="1082962"/>
                  <a:pt x="976651" y="1088953"/>
                  <a:pt x="1019175" y="1104900"/>
                </a:cubicBezTo>
                <a:cubicBezTo>
                  <a:pt x="1109150" y="1138641"/>
                  <a:pt x="1021168" y="1096372"/>
                  <a:pt x="1076325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494F9CF-4C9A-48C6-8279-F8569C5E22B7}"/>
              </a:ext>
            </a:extLst>
          </p:cNvPr>
          <p:cNvCxnSpPr>
            <a:cxnSpLocks/>
          </p:cNvCxnSpPr>
          <p:nvPr/>
        </p:nvCxnSpPr>
        <p:spPr>
          <a:xfrm flipV="1">
            <a:off x="1490647" y="3276447"/>
            <a:ext cx="672675" cy="635193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B498405-FC0C-2558-7935-2149986DDED7}"/>
              </a:ext>
            </a:extLst>
          </p:cNvPr>
          <p:cNvCxnSpPr>
            <a:cxnSpLocks/>
          </p:cNvCxnSpPr>
          <p:nvPr/>
        </p:nvCxnSpPr>
        <p:spPr>
          <a:xfrm flipV="1">
            <a:off x="1485164" y="3375278"/>
            <a:ext cx="766650" cy="541846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6AD247E-1565-63D0-C0A7-BA6C10D1471B}"/>
              </a:ext>
            </a:extLst>
          </p:cNvPr>
          <p:cNvCxnSpPr>
            <a:cxnSpLocks/>
          </p:cNvCxnSpPr>
          <p:nvPr/>
        </p:nvCxnSpPr>
        <p:spPr>
          <a:xfrm flipV="1">
            <a:off x="1485164" y="3507495"/>
            <a:ext cx="824979" cy="409629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C585483-E6A1-C3B7-B6F1-47FD9D551297}"/>
              </a:ext>
            </a:extLst>
          </p:cNvPr>
          <p:cNvSpPr txBox="1"/>
          <p:nvPr/>
        </p:nvSpPr>
        <p:spPr>
          <a:xfrm>
            <a:off x="1094818" y="4142132"/>
            <a:ext cx="72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93E1D"/>
                </a:solidFill>
              </a:rPr>
              <a:t>S30</a:t>
            </a:r>
            <a:endParaRPr lang="en-CA" sz="2400" dirty="0">
              <a:solidFill>
                <a:srgbClr val="793E1D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E66D9C2-88AD-0CB1-7BFD-9230A837F7A0}"/>
              </a:ext>
            </a:extLst>
          </p:cNvPr>
          <p:cNvSpPr/>
          <p:nvPr/>
        </p:nvSpPr>
        <p:spPr>
          <a:xfrm>
            <a:off x="4755356" y="136141"/>
            <a:ext cx="7333012" cy="1898171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FF69127-1F1A-F96F-D70C-BFC7D354380A}"/>
              </a:ext>
            </a:extLst>
          </p:cNvPr>
          <p:cNvSpPr/>
          <p:nvPr/>
        </p:nvSpPr>
        <p:spPr>
          <a:xfrm>
            <a:off x="225118" y="323132"/>
            <a:ext cx="2637783" cy="4732482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8D1BAA-98F7-76DE-B135-AE1CEB8AA2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024" y="2549897"/>
            <a:ext cx="2637783" cy="2637783"/>
          </a:xfrm>
          <a:prstGeom prst="rect">
            <a:avLst/>
          </a:prstGeom>
        </p:spPr>
      </p:pic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162CC08E-3102-A426-22E3-B23E90D6D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3453" y="2588629"/>
            <a:ext cx="5737273" cy="1898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Cremat charge-sensitive pre-amplifier</a:t>
            </a:r>
          </a:p>
          <a:p>
            <a:r>
              <a:rPr lang="en-US" sz="2000" dirty="0"/>
              <a:t>Commercially available</a:t>
            </a:r>
          </a:p>
          <a:p>
            <a:r>
              <a:rPr lang="en-US" sz="2000" dirty="0"/>
              <a:t>More expensive</a:t>
            </a:r>
          </a:p>
          <a:p>
            <a:r>
              <a:rPr lang="en-US" sz="2000" dirty="0"/>
              <a:t>Breakout board discontinued</a:t>
            </a:r>
            <a:endParaRPr lang="en-CA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EB279-058E-1A23-D673-462A95204044}"/>
              </a:ext>
            </a:extLst>
          </p:cNvPr>
          <p:cNvSpPr txBox="1"/>
          <p:nvPr/>
        </p:nvSpPr>
        <p:spPr>
          <a:xfrm>
            <a:off x="4934842" y="2598190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[6]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3401382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E8AA5-34A3-8F23-7F24-F5D9BE2DF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BF1B9-6BBC-DC3A-5178-FDEE996B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14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FAE99E-3DB7-F174-F83D-FF2CE3D45741}"/>
              </a:ext>
            </a:extLst>
          </p:cNvPr>
          <p:cNvSpPr/>
          <p:nvPr/>
        </p:nvSpPr>
        <p:spPr>
          <a:xfrm>
            <a:off x="5284479" y="323141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F2B82E-973D-1442-B974-7C0D4870CBC2}"/>
              </a:ext>
            </a:extLst>
          </p:cNvPr>
          <p:cNvGrpSpPr/>
          <p:nvPr/>
        </p:nvGrpSpPr>
        <p:grpSpPr>
          <a:xfrm>
            <a:off x="456398" y="2588638"/>
            <a:ext cx="2002536" cy="2281428"/>
            <a:chOff x="1106614" y="1929384"/>
            <a:chExt cx="2002536" cy="2281428"/>
          </a:xfrm>
          <a:gradFill>
            <a:gsLst>
              <a:gs pos="0">
                <a:srgbClr val="CE6C36"/>
              </a:gs>
              <a:gs pos="0">
                <a:srgbClr val="E3A989"/>
              </a:gs>
              <a:gs pos="100000">
                <a:srgbClr val="CE6C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8770CD-A382-935D-0F36-F632E1447DA0}"/>
                </a:ext>
              </a:extLst>
            </p:cNvPr>
            <p:cNvSpPr/>
            <p:nvPr/>
          </p:nvSpPr>
          <p:spPr>
            <a:xfrm>
              <a:off x="1879282" y="1929384"/>
              <a:ext cx="457200" cy="347472"/>
            </a:xfrm>
            <a:prstGeom prst="rect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E9131E4-44CB-E578-A83A-2BD4044A8393}"/>
                </a:ext>
              </a:extLst>
            </p:cNvPr>
            <p:cNvSpPr/>
            <p:nvPr/>
          </p:nvSpPr>
          <p:spPr>
            <a:xfrm>
              <a:off x="1106614" y="2208276"/>
              <a:ext cx="2002536" cy="2002536"/>
            </a:xfrm>
            <a:prstGeom prst="ellips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43E8E69-00FA-808F-3CE6-ED3323BAE1D1}"/>
                </a:ext>
              </a:extLst>
            </p:cNvPr>
            <p:cNvSpPr/>
            <p:nvPr/>
          </p:nvSpPr>
          <p:spPr>
            <a:xfrm>
              <a:off x="1900616" y="2074736"/>
              <a:ext cx="418721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27ECFA7-61E8-212F-0FB8-EE8A0B8ACAE3}"/>
                </a:ext>
              </a:extLst>
            </p:cNvPr>
            <p:cNvSpPr/>
            <p:nvPr/>
          </p:nvSpPr>
          <p:spPr>
            <a:xfrm>
              <a:off x="1905381" y="2077117"/>
              <a:ext cx="416338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124B12A-22F0-BE30-4F2B-9B853296C9A3}"/>
                </a:ext>
              </a:extLst>
            </p:cNvPr>
            <p:cNvSpPr/>
            <p:nvPr/>
          </p:nvSpPr>
          <p:spPr>
            <a:xfrm>
              <a:off x="2082641" y="3252407"/>
              <a:ext cx="45719" cy="45719"/>
            </a:xfrm>
            <a:prstGeom prst="ellipse">
              <a:avLst/>
            </a:prstGeom>
            <a:solidFill>
              <a:srgbClr val="793E1D"/>
            </a:solidFill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F98E109-8C8D-6DAF-8663-E590685FDDF1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>
              <a:off x="2107882" y="1929384"/>
              <a:ext cx="0" cy="1344168"/>
            </a:xfrm>
            <a:prstGeom prst="lin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DDFA3F0D-AEC3-A64E-973F-56ED5DA4BD44}"/>
              </a:ext>
            </a:extLst>
          </p:cNvPr>
          <p:cNvCxnSpPr>
            <a:cxnSpLocks/>
            <a:stCxn id="8" idx="0"/>
            <a:endCxn id="15" idx="1"/>
          </p:cNvCxnSpPr>
          <p:nvPr/>
        </p:nvCxnSpPr>
        <p:spPr>
          <a:xfrm rot="5400000" flipH="1" flipV="1">
            <a:off x="1359051" y="1075643"/>
            <a:ext cx="1611611" cy="1414380"/>
          </a:xfrm>
          <a:prstGeom prst="curvedConnector2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C2290D0-063D-E51B-E8B7-BA0F1DE6E21E}"/>
              </a:ext>
            </a:extLst>
          </p:cNvPr>
          <p:cNvSpPr/>
          <p:nvPr/>
        </p:nvSpPr>
        <p:spPr>
          <a:xfrm>
            <a:off x="2872046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4C8C78-BA65-DD71-3F08-65E24D560E82}"/>
              </a:ext>
            </a:extLst>
          </p:cNvPr>
          <p:cNvSpPr/>
          <p:nvPr/>
        </p:nvSpPr>
        <p:spPr>
          <a:xfrm>
            <a:off x="533694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77B5D14-66EF-2C93-80C5-67787AF46EE8}"/>
              </a:ext>
            </a:extLst>
          </p:cNvPr>
          <p:cNvSpPr/>
          <p:nvPr/>
        </p:nvSpPr>
        <p:spPr>
          <a:xfrm>
            <a:off x="5501215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A2AC672-F127-90CE-9486-5CCBDEEF23F3}"/>
              </a:ext>
            </a:extLst>
          </p:cNvPr>
          <p:cNvSpPr/>
          <p:nvPr/>
        </p:nvSpPr>
        <p:spPr>
          <a:xfrm>
            <a:off x="7588712" y="527448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237F6D3-B9EA-071B-FB48-AE4CCB66D7B8}"/>
              </a:ext>
            </a:extLst>
          </p:cNvPr>
          <p:cNvSpPr/>
          <p:nvPr/>
        </p:nvSpPr>
        <p:spPr>
          <a:xfrm>
            <a:off x="9945597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EF35C9-8581-04A3-13C0-CFD350B5B080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1326" y="977027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6A22D4-2887-4EC1-87A8-7E1AB6BB5CCA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0495" y="977027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5B13FB-1745-CB7B-6133-E58CADA66DD3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47992" y="977027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D416A165-159F-6144-0397-9806F434BC09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2392974" y="977027"/>
            <a:ext cx="479072" cy="12700"/>
          </a:xfrm>
          <a:prstGeom prst="curvedConnector3">
            <a:avLst>
              <a:gd name="adj1" fmla="val 50000"/>
            </a:avLst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Explosion: 14 Points 26">
            <a:extLst>
              <a:ext uri="{FF2B5EF4-FFF2-40B4-BE49-F238E27FC236}">
                <a16:creationId xmlns:a16="http://schemas.microsoft.com/office/drawing/2014/main" id="{6AFE056B-F732-C3CC-0EB1-D6CC47810293}"/>
              </a:ext>
            </a:extLst>
          </p:cNvPr>
          <p:cNvSpPr/>
          <p:nvPr/>
        </p:nvSpPr>
        <p:spPr>
          <a:xfrm rot="21109738">
            <a:off x="792340" y="3142338"/>
            <a:ext cx="342445" cy="299965"/>
          </a:xfrm>
          <a:prstGeom prst="irregularSeal2">
            <a:avLst/>
          </a:prstGeom>
          <a:solidFill>
            <a:srgbClr val="F4C72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BA2EC1-6D91-BF07-8A9B-1D6AEA6A2894}"/>
              </a:ext>
            </a:extLst>
          </p:cNvPr>
          <p:cNvSpPr txBox="1"/>
          <p:nvPr/>
        </p:nvSpPr>
        <p:spPr>
          <a:xfrm>
            <a:off x="6237114" y="1633234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2BC7037-EA27-1388-080C-38AF34AFB0C0}"/>
              </a:ext>
            </a:extLst>
          </p:cNvPr>
          <p:cNvSpPr/>
          <p:nvPr/>
        </p:nvSpPr>
        <p:spPr>
          <a:xfrm>
            <a:off x="998461" y="3385266"/>
            <a:ext cx="430849" cy="531867"/>
          </a:xfrm>
          <a:custGeom>
            <a:avLst/>
            <a:gdLst>
              <a:gd name="csX0" fmla="*/ 0 w 895350"/>
              <a:gd name="csY0" fmla="*/ 0 h 1123950"/>
              <a:gd name="csX1" fmla="*/ 9525 w 895350"/>
              <a:gd name="csY1" fmla="*/ 85725 h 1123950"/>
              <a:gd name="csX2" fmla="*/ 47625 w 895350"/>
              <a:gd name="csY2" fmla="*/ 95250 h 1123950"/>
              <a:gd name="csX3" fmla="*/ 76200 w 895350"/>
              <a:gd name="csY3" fmla="*/ 171450 h 1123950"/>
              <a:gd name="csX4" fmla="*/ 114300 w 895350"/>
              <a:gd name="csY4" fmla="*/ 238125 h 1123950"/>
              <a:gd name="csX5" fmla="*/ 152400 w 895350"/>
              <a:gd name="csY5" fmla="*/ 333375 h 1123950"/>
              <a:gd name="csX6" fmla="*/ 180975 w 895350"/>
              <a:gd name="csY6" fmla="*/ 342900 h 1123950"/>
              <a:gd name="csX7" fmla="*/ 209550 w 895350"/>
              <a:gd name="csY7" fmla="*/ 381000 h 1123950"/>
              <a:gd name="csX8" fmla="*/ 257175 w 895350"/>
              <a:gd name="csY8" fmla="*/ 400050 h 1123950"/>
              <a:gd name="csX9" fmla="*/ 266700 w 895350"/>
              <a:gd name="csY9" fmla="*/ 438150 h 1123950"/>
              <a:gd name="csX10" fmla="*/ 285750 w 895350"/>
              <a:gd name="csY10" fmla="*/ 504825 h 1123950"/>
              <a:gd name="csX11" fmla="*/ 342900 w 895350"/>
              <a:gd name="csY11" fmla="*/ 495300 h 1123950"/>
              <a:gd name="csX12" fmla="*/ 361950 w 895350"/>
              <a:gd name="csY12" fmla="*/ 523875 h 1123950"/>
              <a:gd name="csX13" fmla="*/ 400050 w 895350"/>
              <a:gd name="csY13" fmla="*/ 552450 h 1123950"/>
              <a:gd name="csX14" fmla="*/ 419100 w 895350"/>
              <a:gd name="csY14" fmla="*/ 609600 h 1123950"/>
              <a:gd name="csX15" fmla="*/ 438150 w 895350"/>
              <a:gd name="csY15" fmla="*/ 685800 h 1123950"/>
              <a:gd name="csX16" fmla="*/ 495300 w 895350"/>
              <a:gd name="csY16" fmla="*/ 676275 h 1123950"/>
              <a:gd name="csX17" fmla="*/ 523875 w 895350"/>
              <a:gd name="csY17" fmla="*/ 714375 h 1123950"/>
              <a:gd name="csX18" fmla="*/ 552450 w 895350"/>
              <a:gd name="csY18" fmla="*/ 742950 h 1123950"/>
              <a:gd name="csX19" fmla="*/ 561975 w 895350"/>
              <a:gd name="csY19" fmla="*/ 809625 h 1123950"/>
              <a:gd name="csX20" fmla="*/ 590550 w 895350"/>
              <a:gd name="csY20" fmla="*/ 819150 h 1123950"/>
              <a:gd name="csX21" fmla="*/ 619125 w 895350"/>
              <a:gd name="csY21" fmla="*/ 876300 h 1123950"/>
              <a:gd name="csX22" fmla="*/ 704850 w 895350"/>
              <a:gd name="csY22" fmla="*/ 933450 h 1123950"/>
              <a:gd name="csX23" fmla="*/ 752475 w 895350"/>
              <a:gd name="csY23" fmla="*/ 1009650 h 1123950"/>
              <a:gd name="csX24" fmla="*/ 771525 w 895350"/>
              <a:gd name="csY24" fmla="*/ 1047750 h 1123950"/>
              <a:gd name="csX25" fmla="*/ 847725 w 895350"/>
              <a:gd name="csY25" fmla="*/ 1085850 h 1123950"/>
              <a:gd name="csX26" fmla="*/ 895350 w 895350"/>
              <a:gd name="csY26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895350" h="1123950">
                <a:moveTo>
                  <a:pt x="0" y="0"/>
                </a:moveTo>
                <a:cubicBezTo>
                  <a:pt x="3175" y="28575"/>
                  <a:pt x="-3333" y="60009"/>
                  <a:pt x="9525" y="85725"/>
                </a:cubicBezTo>
                <a:cubicBezTo>
                  <a:pt x="15379" y="97434"/>
                  <a:pt x="37568" y="86869"/>
                  <a:pt x="47625" y="95250"/>
                </a:cubicBezTo>
                <a:cubicBezTo>
                  <a:pt x="66911" y="111322"/>
                  <a:pt x="68411" y="150679"/>
                  <a:pt x="76200" y="171450"/>
                </a:cubicBezTo>
                <a:cubicBezTo>
                  <a:pt x="101248" y="238246"/>
                  <a:pt x="86665" y="182855"/>
                  <a:pt x="114300" y="238125"/>
                </a:cubicBezTo>
                <a:cubicBezTo>
                  <a:pt x="136967" y="283460"/>
                  <a:pt x="106634" y="272353"/>
                  <a:pt x="152400" y="333375"/>
                </a:cubicBezTo>
                <a:cubicBezTo>
                  <a:pt x="158424" y="341407"/>
                  <a:pt x="171450" y="339725"/>
                  <a:pt x="180975" y="342900"/>
                </a:cubicBezTo>
                <a:cubicBezTo>
                  <a:pt x="190500" y="355600"/>
                  <a:pt x="196850" y="371475"/>
                  <a:pt x="209550" y="381000"/>
                </a:cubicBezTo>
                <a:cubicBezTo>
                  <a:pt x="223228" y="391259"/>
                  <a:pt x="245085" y="387960"/>
                  <a:pt x="257175" y="400050"/>
                </a:cubicBezTo>
                <a:cubicBezTo>
                  <a:pt x="266432" y="409307"/>
                  <a:pt x="263104" y="425563"/>
                  <a:pt x="266700" y="438150"/>
                </a:cubicBezTo>
                <a:cubicBezTo>
                  <a:pt x="294029" y="533803"/>
                  <a:pt x="255973" y="385718"/>
                  <a:pt x="285750" y="504825"/>
                </a:cubicBezTo>
                <a:cubicBezTo>
                  <a:pt x="304800" y="501650"/>
                  <a:pt x="324164" y="490616"/>
                  <a:pt x="342900" y="495300"/>
                </a:cubicBezTo>
                <a:cubicBezTo>
                  <a:pt x="354006" y="498076"/>
                  <a:pt x="353855" y="515780"/>
                  <a:pt x="361950" y="523875"/>
                </a:cubicBezTo>
                <a:cubicBezTo>
                  <a:pt x="373175" y="535100"/>
                  <a:pt x="387350" y="542925"/>
                  <a:pt x="400050" y="552450"/>
                </a:cubicBezTo>
                <a:cubicBezTo>
                  <a:pt x="406400" y="571500"/>
                  <a:pt x="414230" y="590119"/>
                  <a:pt x="419100" y="609600"/>
                </a:cubicBezTo>
                <a:lnTo>
                  <a:pt x="438150" y="685800"/>
                </a:lnTo>
                <a:cubicBezTo>
                  <a:pt x="457200" y="682625"/>
                  <a:pt x="476978" y="670168"/>
                  <a:pt x="495300" y="676275"/>
                </a:cubicBezTo>
                <a:cubicBezTo>
                  <a:pt x="510360" y="681295"/>
                  <a:pt x="513544" y="702322"/>
                  <a:pt x="523875" y="714375"/>
                </a:cubicBezTo>
                <a:cubicBezTo>
                  <a:pt x="532641" y="724602"/>
                  <a:pt x="542925" y="733425"/>
                  <a:pt x="552450" y="742950"/>
                </a:cubicBezTo>
                <a:cubicBezTo>
                  <a:pt x="555625" y="765175"/>
                  <a:pt x="551935" y="789545"/>
                  <a:pt x="561975" y="809625"/>
                </a:cubicBezTo>
                <a:cubicBezTo>
                  <a:pt x="566465" y="818605"/>
                  <a:pt x="584016" y="811527"/>
                  <a:pt x="590550" y="819150"/>
                </a:cubicBezTo>
                <a:cubicBezTo>
                  <a:pt x="604411" y="835321"/>
                  <a:pt x="606049" y="859488"/>
                  <a:pt x="619125" y="876300"/>
                </a:cubicBezTo>
                <a:cubicBezTo>
                  <a:pt x="630699" y="891181"/>
                  <a:pt x="691818" y="925631"/>
                  <a:pt x="704850" y="933450"/>
                </a:cubicBezTo>
                <a:cubicBezTo>
                  <a:pt x="727520" y="1001460"/>
                  <a:pt x="707192" y="979461"/>
                  <a:pt x="752475" y="1009650"/>
                </a:cubicBezTo>
                <a:cubicBezTo>
                  <a:pt x="758825" y="1022350"/>
                  <a:pt x="760437" y="1038880"/>
                  <a:pt x="771525" y="1047750"/>
                </a:cubicBezTo>
                <a:cubicBezTo>
                  <a:pt x="793700" y="1065490"/>
                  <a:pt x="824096" y="1070098"/>
                  <a:pt x="847725" y="1085850"/>
                </a:cubicBezTo>
                <a:cubicBezTo>
                  <a:pt x="883772" y="1109881"/>
                  <a:pt x="868205" y="1096805"/>
                  <a:pt x="895350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63567F0-0AB3-FC8E-2073-E50A44959276}"/>
              </a:ext>
            </a:extLst>
          </p:cNvPr>
          <p:cNvSpPr/>
          <p:nvPr/>
        </p:nvSpPr>
        <p:spPr>
          <a:xfrm>
            <a:off x="1038331" y="3351377"/>
            <a:ext cx="401217" cy="558911"/>
          </a:xfrm>
          <a:custGeom>
            <a:avLst/>
            <a:gdLst>
              <a:gd name="csX0" fmla="*/ 0 w 847858"/>
              <a:gd name="csY0" fmla="*/ 0 h 1181100"/>
              <a:gd name="csX1" fmla="*/ 57150 w 847858"/>
              <a:gd name="csY1" fmla="*/ 19050 h 1181100"/>
              <a:gd name="csX2" fmla="*/ 95250 w 847858"/>
              <a:gd name="csY2" fmla="*/ 114300 h 1181100"/>
              <a:gd name="csX3" fmla="*/ 171450 w 847858"/>
              <a:gd name="csY3" fmla="*/ 133350 h 1181100"/>
              <a:gd name="csX4" fmla="*/ 238125 w 847858"/>
              <a:gd name="csY4" fmla="*/ 114300 h 1181100"/>
              <a:gd name="csX5" fmla="*/ 257175 w 847858"/>
              <a:gd name="csY5" fmla="*/ 161925 h 1181100"/>
              <a:gd name="csX6" fmla="*/ 285750 w 847858"/>
              <a:gd name="csY6" fmla="*/ 219075 h 1181100"/>
              <a:gd name="csX7" fmla="*/ 295275 w 847858"/>
              <a:gd name="csY7" fmla="*/ 276225 h 1181100"/>
              <a:gd name="csX8" fmla="*/ 323850 w 847858"/>
              <a:gd name="csY8" fmla="*/ 285750 h 1181100"/>
              <a:gd name="csX9" fmla="*/ 333375 w 847858"/>
              <a:gd name="csY9" fmla="*/ 323850 h 1181100"/>
              <a:gd name="csX10" fmla="*/ 438150 w 847858"/>
              <a:gd name="csY10" fmla="*/ 352425 h 1181100"/>
              <a:gd name="csX11" fmla="*/ 476250 w 847858"/>
              <a:gd name="csY11" fmla="*/ 371475 h 1181100"/>
              <a:gd name="csX12" fmla="*/ 485775 w 847858"/>
              <a:gd name="csY12" fmla="*/ 419100 h 1181100"/>
              <a:gd name="csX13" fmla="*/ 447675 w 847858"/>
              <a:gd name="csY13" fmla="*/ 457200 h 1181100"/>
              <a:gd name="csX14" fmla="*/ 504825 w 847858"/>
              <a:gd name="csY14" fmla="*/ 523875 h 1181100"/>
              <a:gd name="csX15" fmla="*/ 523875 w 847858"/>
              <a:gd name="csY15" fmla="*/ 561975 h 1181100"/>
              <a:gd name="csX16" fmla="*/ 552450 w 847858"/>
              <a:gd name="csY16" fmla="*/ 581025 h 1181100"/>
              <a:gd name="csX17" fmla="*/ 542925 w 847858"/>
              <a:gd name="csY17" fmla="*/ 628650 h 1181100"/>
              <a:gd name="csX18" fmla="*/ 571500 w 847858"/>
              <a:gd name="csY18" fmla="*/ 657225 h 1181100"/>
              <a:gd name="csX19" fmla="*/ 647700 w 847858"/>
              <a:gd name="csY19" fmla="*/ 704850 h 1181100"/>
              <a:gd name="csX20" fmla="*/ 657225 w 847858"/>
              <a:gd name="csY20" fmla="*/ 742950 h 1181100"/>
              <a:gd name="csX21" fmla="*/ 685800 w 847858"/>
              <a:gd name="csY21" fmla="*/ 828675 h 1181100"/>
              <a:gd name="csX22" fmla="*/ 695325 w 847858"/>
              <a:gd name="csY22" fmla="*/ 857250 h 1181100"/>
              <a:gd name="csX23" fmla="*/ 714375 w 847858"/>
              <a:gd name="csY23" fmla="*/ 952500 h 1181100"/>
              <a:gd name="csX24" fmla="*/ 733425 w 847858"/>
              <a:gd name="csY24" fmla="*/ 990600 h 1181100"/>
              <a:gd name="csX25" fmla="*/ 771525 w 847858"/>
              <a:gd name="csY25" fmla="*/ 1038225 h 1181100"/>
              <a:gd name="csX26" fmla="*/ 800100 w 847858"/>
              <a:gd name="csY26" fmla="*/ 1104900 h 1181100"/>
              <a:gd name="csX27" fmla="*/ 838200 w 847858"/>
              <a:gd name="csY27" fmla="*/ 1133475 h 1181100"/>
              <a:gd name="csX28" fmla="*/ 847725 w 847858"/>
              <a:gd name="csY28" fmla="*/ 1181100 h 1181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847858" h="1181100">
                <a:moveTo>
                  <a:pt x="0" y="0"/>
                </a:moveTo>
                <a:cubicBezTo>
                  <a:pt x="19050" y="6350"/>
                  <a:pt x="42951" y="4851"/>
                  <a:pt x="57150" y="19050"/>
                </a:cubicBezTo>
                <a:cubicBezTo>
                  <a:pt x="123582" y="85482"/>
                  <a:pt x="-2578" y="52046"/>
                  <a:pt x="95250" y="114300"/>
                </a:cubicBezTo>
                <a:cubicBezTo>
                  <a:pt x="117339" y="128356"/>
                  <a:pt x="146050" y="127000"/>
                  <a:pt x="171450" y="133350"/>
                </a:cubicBezTo>
                <a:cubicBezTo>
                  <a:pt x="193675" y="127000"/>
                  <a:pt x="216197" y="106991"/>
                  <a:pt x="238125" y="114300"/>
                </a:cubicBezTo>
                <a:cubicBezTo>
                  <a:pt x="254345" y="119707"/>
                  <a:pt x="250100" y="146360"/>
                  <a:pt x="257175" y="161925"/>
                </a:cubicBezTo>
                <a:cubicBezTo>
                  <a:pt x="265988" y="181314"/>
                  <a:pt x="276225" y="200025"/>
                  <a:pt x="285750" y="219075"/>
                </a:cubicBezTo>
                <a:cubicBezTo>
                  <a:pt x="288925" y="238125"/>
                  <a:pt x="285693" y="259457"/>
                  <a:pt x="295275" y="276225"/>
                </a:cubicBezTo>
                <a:cubicBezTo>
                  <a:pt x="300256" y="284942"/>
                  <a:pt x="317578" y="277910"/>
                  <a:pt x="323850" y="285750"/>
                </a:cubicBezTo>
                <a:cubicBezTo>
                  <a:pt x="332028" y="295972"/>
                  <a:pt x="322067" y="317254"/>
                  <a:pt x="333375" y="323850"/>
                </a:cubicBezTo>
                <a:cubicBezTo>
                  <a:pt x="364644" y="342090"/>
                  <a:pt x="403807" y="340977"/>
                  <a:pt x="438150" y="352425"/>
                </a:cubicBezTo>
                <a:cubicBezTo>
                  <a:pt x="451620" y="356915"/>
                  <a:pt x="463550" y="365125"/>
                  <a:pt x="476250" y="371475"/>
                </a:cubicBezTo>
                <a:cubicBezTo>
                  <a:pt x="479425" y="387350"/>
                  <a:pt x="490895" y="403741"/>
                  <a:pt x="485775" y="419100"/>
                </a:cubicBezTo>
                <a:cubicBezTo>
                  <a:pt x="480095" y="436139"/>
                  <a:pt x="449658" y="439349"/>
                  <a:pt x="447675" y="457200"/>
                </a:cubicBezTo>
                <a:cubicBezTo>
                  <a:pt x="444110" y="489288"/>
                  <a:pt x="484362" y="510233"/>
                  <a:pt x="504825" y="523875"/>
                </a:cubicBezTo>
                <a:cubicBezTo>
                  <a:pt x="511175" y="536575"/>
                  <a:pt x="514785" y="551067"/>
                  <a:pt x="523875" y="561975"/>
                </a:cubicBezTo>
                <a:cubicBezTo>
                  <a:pt x="531204" y="570769"/>
                  <a:pt x="549305" y="570018"/>
                  <a:pt x="552450" y="581025"/>
                </a:cubicBezTo>
                <a:cubicBezTo>
                  <a:pt x="556898" y="596591"/>
                  <a:pt x="546100" y="612775"/>
                  <a:pt x="542925" y="628650"/>
                </a:cubicBezTo>
                <a:cubicBezTo>
                  <a:pt x="552450" y="638175"/>
                  <a:pt x="560606" y="649302"/>
                  <a:pt x="571500" y="657225"/>
                </a:cubicBezTo>
                <a:cubicBezTo>
                  <a:pt x="595724" y="674842"/>
                  <a:pt x="626520" y="683670"/>
                  <a:pt x="647700" y="704850"/>
                </a:cubicBezTo>
                <a:cubicBezTo>
                  <a:pt x="656957" y="714107"/>
                  <a:pt x="654050" y="730250"/>
                  <a:pt x="657225" y="742950"/>
                </a:cubicBezTo>
                <a:cubicBezTo>
                  <a:pt x="632321" y="817663"/>
                  <a:pt x="620956" y="789769"/>
                  <a:pt x="685800" y="828675"/>
                </a:cubicBezTo>
                <a:cubicBezTo>
                  <a:pt x="688975" y="838200"/>
                  <a:pt x="693147" y="847449"/>
                  <a:pt x="695325" y="857250"/>
                </a:cubicBezTo>
                <a:cubicBezTo>
                  <a:pt x="701311" y="884186"/>
                  <a:pt x="704024" y="924897"/>
                  <a:pt x="714375" y="952500"/>
                </a:cubicBezTo>
                <a:cubicBezTo>
                  <a:pt x="719361" y="965795"/>
                  <a:pt x="728439" y="977305"/>
                  <a:pt x="733425" y="990600"/>
                </a:cubicBezTo>
                <a:cubicBezTo>
                  <a:pt x="752219" y="1040719"/>
                  <a:pt x="725289" y="1022813"/>
                  <a:pt x="771525" y="1038225"/>
                </a:cubicBezTo>
                <a:cubicBezTo>
                  <a:pt x="777974" y="1057572"/>
                  <a:pt x="787260" y="1089920"/>
                  <a:pt x="800100" y="1104900"/>
                </a:cubicBezTo>
                <a:cubicBezTo>
                  <a:pt x="810431" y="1116953"/>
                  <a:pt x="825500" y="1123950"/>
                  <a:pt x="838200" y="1133475"/>
                </a:cubicBezTo>
                <a:cubicBezTo>
                  <a:pt x="849733" y="1168074"/>
                  <a:pt x="847725" y="1152010"/>
                  <a:pt x="847725" y="118110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088D13A-31FA-1555-2F6F-5775968D05A2}"/>
              </a:ext>
            </a:extLst>
          </p:cNvPr>
          <p:cNvSpPr/>
          <p:nvPr/>
        </p:nvSpPr>
        <p:spPr>
          <a:xfrm>
            <a:off x="914190" y="3422241"/>
            <a:ext cx="509330" cy="531867"/>
          </a:xfrm>
          <a:custGeom>
            <a:avLst/>
            <a:gdLst>
              <a:gd name="csX0" fmla="*/ 76200 w 1076325"/>
              <a:gd name="csY0" fmla="*/ 0 h 1123950"/>
              <a:gd name="csX1" fmla="*/ 47625 w 1076325"/>
              <a:gd name="csY1" fmla="*/ 47625 h 1123950"/>
              <a:gd name="csX2" fmla="*/ 28575 w 1076325"/>
              <a:gd name="csY2" fmla="*/ 85725 h 1123950"/>
              <a:gd name="csX3" fmla="*/ 0 w 1076325"/>
              <a:gd name="csY3" fmla="*/ 114300 h 1123950"/>
              <a:gd name="csX4" fmla="*/ 19050 w 1076325"/>
              <a:gd name="csY4" fmla="*/ 152400 h 1123950"/>
              <a:gd name="csX5" fmla="*/ 28575 w 1076325"/>
              <a:gd name="csY5" fmla="*/ 219075 h 1123950"/>
              <a:gd name="csX6" fmla="*/ 76200 w 1076325"/>
              <a:gd name="csY6" fmla="*/ 247650 h 1123950"/>
              <a:gd name="csX7" fmla="*/ 66675 w 1076325"/>
              <a:gd name="csY7" fmla="*/ 295275 h 1123950"/>
              <a:gd name="csX8" fmla="*/ 200025 w 1076325"/>
              <a:gd name="csY8" fmla="*/ 342900 h 1123950"/>
              <a:gd name="csX9" fmla="*/ 209550 w 1076325"/>
              <a:gd name="csY9" fmla="*/ 400050 h 1123950"/>
              <a:gd name="csX10" fmla="*/ 323850 w 1076325"/>
              <a:gd name="csY10" fmla="*/ 485775 h 1123950"/>
              <a:gd name="csX11" fmla="*/ 361950 w 1076325"/>
              <a:gd name="csY11" fmla="*/ 514350 h 1123950"/>
              <a:gd name="csX12" fmla="*/ 371475 w 1076325"/>
              <a:gd name="csY12" fmla="*/ 552450 h 1123950"/>
              <a:gd name="csX13" fmla="*/ 381000 w 1076325"/>
              <a:gd name="csY13" fmla="*/ 600075 h 1123950"/>
              <a:gd name="csX14" fmla="*/ 390525 w 1076325"/>
              <a:gd name="csY14" fmla="*/ 628650 h 1123950"/>
              <a:gd name="csX15" fmla="*/ 457200 w 1076325"/>
              <a:gd name="csY15" fmla="*/ 638175 h 1123950"/>
              <a:gd name="csX16" fmla="*/ 485775 w 1076325"/>
              <a:gd name="csY16" fmla="*/ 628650 h 1123950"/>
              <a:gd name="csX17" fmla="*/ 533400 w 1076325"/>
              <a:gd name="csY17" fmla="*/ 704850 h 1123950"/>
              <a:gd name="csX18" fmla="*/ 561975 w 1076325"/>
              <a:gd name="csY18" fmla="*/ 714375 h 1123950"/>
              <a:gd name="csX19" fmla="*/ 590550 w 1076325"/>
              <a:gd name="csY19" fmla="*/ 762000 h 1123950"/>
              <a:gd name="csX20" fmla="*/ 609600 w 1076325"/>
              <a:gd name="csY20" fmla="*/ 790575 h 1123950"/>
              <a:gd name="csX21" fmla="*/ 638175 w 1076325"/>
              <a:gd name="csY21" fmla="*/ 857250 h 1123950"/>
              <a:gd name="csX22" fmla="*/ 704850 w 1076325"/>
              <a:gd name="csY22" fmla="*/ 866775 h 1123950"/>
              <a:gd name="csX23" fmla="*/ 714375 w 1076325"/>
              <a:gd name="csY23" fmla="*/ 914400 h 1123950"/>
              <a:gd name="csX24" fmla="*/ 752475 w 1076325"/>
              <a:gd name="csY24" fmla="*/ 923925 h 1123950"/>
              <a:gd name="csX25" fmla="*/ 781050 w 1076325"/>
              <a:gd name="csY25" fmla="*/ 933450 h 1123950"/>
              <a:gd name="csX26" fmla="*/ 800100 w 1076325"/>
              <a:gd name="csY26" fmla="*/ 971550 h 1123950"/>
              <a:gd name="csX27" fmla="*/ 828675 w 1076325"/>
              <a:gd name="csY27" fmla="*/ 981075 h 1123950"/>
              <a:gd name="csX28" fmla="*/ 876300 w 1076325"/>
              <a:gd name="csY28" fmla="*/ 1000125 h 1123950"/>
              <a:gd name="csX29" fmla="*/ 942975 w 1076325"/>
              <a:gd name="csY29" fmla="*/ 1057275 h 1123950"/>
              <a:gd name="csX30" fmla="*/ 1019175 w 1076325"/>
              <a:gd name="csY30" fmla="*/ 1104900 h 1123950"/>
              <a:gd name="csX31" fmla="*/ 1076325 w 1076325"/>
              <a:gd name="csY31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1076325" h="1123950">
                <a:moveTo>
                  <a:pt x="76200" y="0"/>
                </a:moveTo>
                <a:cubicBezTo>
                  <a:pt x="66675" y="15875"/>
                  <a:pt x="56616" y="31441"/>
                  <a:pt x="47625" y="47625"/>
                </a:cubicBezTo>
                <a:cubicBezTo>
                  <a:pt x="40729" y="60037"/>
                  <a:pt x="36828" y="74171"/>
                  <a:pt x="28575" y="85725"/>
                </a:cubicBezTo>
                <a:cubicBezTo>
                  <a:pt x="20745" y="96686"/>
                  <a:pt x="9525" y="104775"/>
                  <a:pt x="0" y="114300"/>
                </a:cubicBezTo>
                <a:cubicBezTo>
                  <a:pt x="6350" y="127000"/>
                  <a:pt x="15314" y="138701"/>
                  <a:pt x="19050" y="152400"/>
                </a:cubicBezTo>
                <a:cubicBezTo>
                  <a:pt x="24957" y="174060"/>
                  <a:pt x="17024" y="199824"/>
                  <a:pt x="28575" y="219075"/>
                </a:cubicBezTo>
                <a:cubicBezTo>
                  <a:pt x="38100" y="234950"/>
                  <a:pt x="60325" y="238125"/>
                  <a:pt x="76200" y="247650"/>
                </a:cubicBezTo>
                <a:cubicBezTo>
                  <a:pt x="73025" y="263525"/>
                  <a:pt x="66675" y="279086"/>
                  <a:pt x="66675" y="295275"/>
                </a:cubicBezTo>
                <a:cubicBezTo>
                  <a:pt x="66675" y="372031"/>
                  <a:pt x="125018" y="337130"/>
                  <a:pt x="200025" y="342900"/>
                </a:cubicBezTo>
                <a:cubicBezTo>
                  <a:pt x="203200" y="361950"/>
                  <a:pt x="198837" y="383981"/>
                  <a:pt x="209550" y="400050"/>
                </a:cubicBezTo>
                <a:cubicBezTo>
                  <a:pt x="237202" y="441528"/>
                  <a:pt x="284695" y="459671"/>
                  <a:pt x="323850" y="485775"/>
                </a:cubicBezTo>
                <a:cubicBezTo>
                  <a:pt x="337059" y="494581"/>
                  <a:pt x="349250" y="504825"/>
                  <a:pt x="361950" y="514350"/>
                </a:cubicBezTo>
                <a:cubicBezTo>
                  <a:pt x="365125" y="527050"/>
                  <a:pt x="368635" y="539671"/>
                  <a:pt x="371475" y="552450"/>
                </a:cubicBezTo>
                <a:cubicBezTo>
                  <a:pt x="374987" y="568254"/>
                  <a:pt x="377073" y="584369"/>
                  <a:pt x="381000" y="600075"/>
                </a:cubicBezTo>
                <a:cubicBezTo>
                  <a:pt x="383435" y="609815"/>
                  <a:pt x="381545" y="624160"/>
                  <a:pt x="390525" y="628650"/>
                </a:cubicBezTo>
                <a:cubicBezTo>
                  <a:pt x="410605" y="638690"/>
                  <a:pt x="434975" y="635000"/>
                  <a:pt x="457200" y="638175"/>
                </a:cubicBezTo>
                <a:cubicBezTo>
                  <a:pt x="466725" y="635000"/>
                  <a:pt x="475871" y="626999"/>
                  <a:pt x="485775" y="628650"/>
                </a:cubicBezTo>
                <a:cubicBezTo>
                  <a:pt x="529466" y="635932"/>
                  <a:pt x="513522" y="677021"/>
                  <a:pt x="533400" y="704850"/>
                </a:cubicBezTo>
                <a:cubicBezTo>
                  <a:pt x="539236" y="713020"/>
                  <a:pt x="552450" y="711200"/>
                  <a:pt x="561975" y="714375"/>
                </a:cubicBezTo>
                <a:cubicBezTo>
                  <a:pt x="571500" y="730250"/>
                  <a:pt x="580738" y="746301"/>
                  <a:pt x="590550" y="762000"/>
                </a:cubicBezTo>
                <a:cubicBezTo>
                  <a:pt x="596617" y="771708"/>
                  <a:pt x="605091" y="780053"/>
                  <a:pt x="609600" y="790575"/>
                </a:cubicBezTo>
                <a:cubicBezTo>
                  <a:pt x="615942" y="805372"/>
                  <a:pt x="617075" y="847872"/>
                  <a:pt x="638175" y="857250"/>
                </a:cubicBezTo>
                <a:cubicBezTo>
                  <a:pt x="658691" y="866368"/>
                  <a:pt x="682625" y="863600"/>
                  <a:pt x="704850" y="866775"/>
                </a:cubicBezTo>
                <a:cubicBezTo>
                  <a:pt x="708025" y="882650"/>
                  <a:pt x="704011" y="901963"/>
                  <a:pt x="714375" y="914400"/>
                </a:cubicBezTo>
                <a:cubicBezTo>
                  <a:pt x="722756" y="924457"/>
                  <a:pt x="739888" y="920329"/>
                  <a:pt x="752475" y="923925"/>
                </a:cubicBezTo>
                <a:cubicBezTo>
                  <a:pt x="762129" y="926683"/>
                  <a:pt x="771525" y="930275"/>
                  <a:pt x="781050" y="933450"/>
                </a:cubicBezTo>
                <a:cubicBezTo>
                  <a:pt x="787400" y="946150"/>
                  <a:pt x="790060" y="961510"/>
                  <a:pt x="800100" y="971550"/>
                </a:cubicBezTo>
                <a:cubicBezTo>
                  <a:pt x="807200" y="978650"/>
                  <a:pt x="819274" y="977550"/>
                  <a:pt x="828675" y="981075"/>
                </a:cubicBezTo>
                <a:cubicBezTo>
                  <a:pt x="844684" y="987078"/>
                  <a:pt x="860425" y="993775"/>
                  <a:pt x="876300" y="1000125"/>
                </a:cubicBezTo>
                <a:cubicBezTo>
                  <a:pt x="908461" y="1048366"/>
                  <a:pt x="880938" y="1015917"/>
                  <a:pt x="942975" y="1057275"/>
                </a:cubicBezTo>
                <a:cubicBezTo>
                  <a:pt x="981506" y="1082962"/>
                  <a:pt x="976651" y="1088953"/>
                  <a:pt x="1019175" y="1104900"/>
                </a:cubicBezTo>
                <a:cubicBezTo>
                  <a:pt x="1109150" y="1138641"/>
                  <a:pt x="1021168" y="1096372"/>
                  <a:pt x="1076325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50E6910-6332-61AA-8B77-81FA5698E4EA}"/>
              </a:ext>
            </a:extLst>
          </p:cNvPr>
          <p:cNvCxnSpPr>
            <a:cxnSpLocks/>
          </p:cNvCxnSpPr>
          <p:nvPr/>
        </p:nvCxnSpPr>
        <p:spPr>
          <a:xfrm flipV="1">
            <a:off x="1490647" y="3276456"/>
            <a:ext cx="672675" cy="635193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9E357CE-BD62-18C7-D8A5-244EA0EC7C54}"/>
              </a:ext>
            </a:extLst>
          </p:cNvPr>
          <p:cNvCxnSpPr>
            <a:cxnSpLocks/>
          </p:cNvCxnSpPr>
          <p:nvPr/>
        </p:nvCxnSpPr>
        <p:spPr>
          <a:xfrm flipV="1">
            <a:off x="1485164" y="3375287"/>
            <a:ext cx="766650" cy="541846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208463E-08B3-43F4-2EE8-DDC269CAB369}"/>
              </a:ext>
            </a:extLst>
          </p:cNvPr>
          <p:cNvCxnSpPr>
            <a:cxnSpLocks/>
          </p:cNvCxnSpPr>
          <p:nvPr/>
        </p:nvCxnSpPr>
        <p:spPr>
          <a:xfrm flipV="1">
            <a:off x="1485164" y="3507504"/>
            <a:ext cx="824979" cy="409629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63372B9-AC75-C4D9-A862-38E0374DE4F2}"/>
              </a:ext>
            </a:extLst>
          </p:cNvPr>
          <p:cNvSpPr txBox="1"/>
          <p:nvPr/>
        </p:nvSpPr>
        <p:spPr>
          <a:xfrm>
            <a:off x="1094818" y="4142141"/>
            <a:ext cx="72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93E1D"/>
                </a:solidFill>
              </a:rPr>
              <a:t>S30</a:t>
            </a:r>
            <a:endParaRPr lang="en-CA" sz="2400" dirty="0">
              <a:solidFill>
                <a:srgbClr val="793E1D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340D4C8-58EC-C823-B023-25E2581F09DC}"/>
              </a:ext>
            </a:extLst>
          </p:cNvPr>
          <p:cNvSpPr/>
          <p:nvPr/>
        </p:nvSpPr>
        <p:spPr>
          <a:xfrm>
            <a:off x="225118" y="323141"/>
            <a:ext cx="2637783" cy="4805634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75FD1260-09B6-06F1-02F2-940FA7C64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8004" y="2413006"/>
            <a:ext cx="5603026" cy="29592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Pitaya STEMlab 125-14</a:t>
            </a:r>
          </a:p>
          <a:p>
            <a:r>
              <a:rPr lang="en-US" sz="2000" dirty="0"/>
              <a:t>Commercially available</a:t>
            </a:r>
          </a:p>
          <a:p>
            <a:r>
              <a:rPr lang="en-US" sz="2000" dirty="0"/>
              <a:t>Features…</a:t>
            </a:r>
          </a:p>
          <a:p>
            <a:pPr lvl="1"/>
            <a:r>
              <a:rPr lang="en-US" sz="1800" dirty="0"/>
              <a:t>an </a:t>
            </a:r>
            <a:r>
              <a:rPr lang="en-US" sz="1800" b="1" dirty="0"/>
              <a:t>ADC</a:t>
            </a:r>
            <a:r>
              <a:rPr lang="en-US" sz="1800" dirty="0"/>
              <a:t> (Analog to Digital Converter) for digitization</a:t>
            </a:r>
          </a:p>
          <a:p>
            <a:pPr lvl="1"/>
            <a:r>
              <a:rPr lang="en-US" sz="1800" dirty="0"/>
              <a:t>an </a:t>
            </a:r>
            <a:r>
              <a:rPr lang="en-US" sz="1800" b="1" dirty="0"/>
              <a:t>FPGA</a:t>
            </a:r>
            <a:r>
              <a:rPr lang="en-US" sz="1800" dirty="0"/>
              <a:t> (Field Programmable Gate Array) </a:t>
            </a:r>
            <a:br>
              <a:rPr lang="en-US" sz="1800" dirty="0"/>
            </a:br>
            <a:r>
              <a:rPr lang="en-US" sz="1800" dirty="0"/>
              <a:t>for processing and dispatching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9260F8D-F013-EAA3-6AA0-8D6C6587E984}"/>
              </a:ext>
            </a:extLst>
          </p:cNvPr>
          <p:cNvSpPr/>
          <p:nvPr/>
        </p:nvSpPr>
        <p:spPr>
          <a:xfrm>
            <a:off x="9681814" y="172727"/>
            <a:ext cx="2406554" cy="1645920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6" name="Picture 6" descr="Red Pitaya STEMLab Starter Kits">
            <a:extLst>
              <a:ext uri="{FF2B5EF4-FFF2-40B4-BE49-F238E27FC236}">
                <a16:creationId xmlns:a16="http://schemas.microsoft.com/office/drawing/2014/main" id="{6744CA57-FE44-AD63-88CE-706C9A734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834" y="2225269"/>
            <a:ext cx="4217358" cy="30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CC5BE7D-BB28-673E-072A-84FBF2938C32}"/>
              </a:ext>
            </a:extLst>
          </p:cNvPr>
          <p:cNvSpPr/>
          <p:nvPr/>
        </p:nvSpPr>
        <p:spPr>
          <a:xfrm>
            <a:off x="2862901" y="234136"/>
            <a:ext cx="2404489" cy="1865511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2081DF-3C99-2765-09B9-313043B07B78}"/>
              </a:ext>
            </a:extLst>
          </p:cNvPr>
          <p:cNvSpPr txBox="1"/>
          <p:nvPr/>
        </p:nvSpPr>
        <p:spPr>
          <a:xfrm>
            <a:off x="5267390" y="4593067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[7]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611638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A204C-5DFD-75F3-A5F4-006EE69AA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C42233-CD31-E3D5-F3CF-10C58B3FB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99" y="2392958"/>
            <a:ext cx="7266247" cy="29864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D00317-93A9-AF61-5104-4699035E5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15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62EA063-DA95-EDE3-F1EE-DD050C9D4E70}"/>
              </a:ext>
            </a:extLst>
          </p:cNvPr>
          <p:cNvSpPr/>
          <p:nvPr/>
        </p:nvSpPr>
        <p:spPr>
          <a:xfrm>
            <a:off x="5284479" y="323141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1EF4D12-7C54-E9FA-C0C5-3264B77008A7}"/>
              </a:ext>
            </a:extLst>
          </p:cNvPr>
          <p:cNvSpPr/>
          <p:nvPr/>
        </p:nvSpPr>
        <p:spPr>
          <a:xfrm>
            <a:off x="2872046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D2DB6DA-80AD-020A-9DD2-40D1157D6EF0}"/>
              </a:ext>
            </a:extLst>
          </p:cNvPr>
          <p:cNvSpPr/>
          <p:nvPr/>
        </p:nvSpPr>
        <p:spPr>
          <a:xfrm>
            <a:off x="533694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F7B03DA-0F3E-7EA0-C3FB-225CDE893D1D}"/>
              </a:ext>
            </a:extLst>
          </p:cNvPr>
          <p:cNvSpPr/>
          <p:nvPr/>
        </p:nvSpPr>
        <p:spPr>
          <a:xfrm>
            <a:off x="5501215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F19CC05-B978-B391-B589-2E6AADBAFD15}"/>
              </a:ext>
            </a:extLst>
          </p:cNvPr>
          <p:cNvSpPr/>
          <p:nvPr/>
        </p:nvSpPr>
        <p:spPr>
          <a:xfrm>
            <a:off x="7588712" y="527448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7B3D586-792C-A761-5BAA-6F95EEB85978}"/>
              </a:ext>
            </a:extLst>
          </p:cNvPr>
          <p:cNvSpPr/>
          <p:nvPr/>
        </p:nvSpPr>
        <p:spPr>
          <a:xfrm>
            <a:off x="9945597" y="52744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A443783-07CF-4487-0ADE-6ABC5D4132EE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1326" y="977027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AED3A61-F224-DFA7-DC56-E6BE57A8A763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0495" y="977027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1AF0E3-FC56-6A09-5E2C-4743E9704EA8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47992" y="977027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E3A81348-05BC-4512-0593-F5BAA5B63D27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2392974" y="977027"/>
            <a:ext cx="479072" cy="12700"/>
          </a:xfrm>
          <a:prstGeom prst="curvedConnector3">
            <a:avLst>
              <a:gd name="adj1" fmla="val 50000"/>
            </a:avLst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92E1DE2-2847-C0B0-1923-437B430C3C06}"/>
              </a:ext>
            </a:extLst>
          </p:cNvPr>
          <p:cNvSpPr txBox="1"/>
          <p:nvPr/>
        </p:nvSpPr>
        <p:spPr>
          <a:xfrm>
            <a:off x="6237114" y="1633234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B5CD1FCF-955F-5F75-4A79-7AD9B8002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8102" y="2413007"/>
            <a:ext cx="4211781" cy="1898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Samba</a:t>
            </a:r>
          </a:p>
          <a:p>
            <a:r>
              <a:rPr lang="en-US" sz="2000" dirty="0"/>
              <a:t>Custom software used for the NEWS-G detector signals</a:t>
            </a:r>
          </a:p>
          <a:p>
            <a:r>
              <a:rPr lang="en-US" sz="2000" dirty="0"/>
              <a:t>Manages triggers/cuts and data storage</a:t>
            </a:r>
            <a:endParaRPr lang="en-CA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7884E-0F15-562B-B9B4-8FF28ABD06A0}"/>
              </a:ext>
            </a:extLst>
          </p:cNvPr>
          <p:cNvSpPr/>
          <p:nvPr/>
        </p:nvSpPr>
        <p:spPr>
          <a:xfrm>
            <a:off x="252551" y="234136"/>
            <a:ext cx="9430463" cy="1865511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061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696641-BF99-10AD-CDD1-8BB0C99B3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FF095-A347-110E-6875-0D9B72117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393" y="2724912"/>
            <a:ext cx="5714999" cy="1408176"/>
          </a:xfrm>
        </p:spPr>
        <p:txBody>
          <a:bodyPr>
            <a:normAutofit/>
          </a:bodyPr>
          <a:lstStyle/>
          <a:p>
            <a:r>
              <a:rPr lang="en-US" sz="3200" cap="none" dirty="0">
                <a:latin typeface="+mn-lt"/>
              </a:rPr>
              <a:t>Eleven Anode S30 Setup</a:t>
            </a:r>
            <a:endParaRPr lang="en-CA" sz="3200" cap="none" dirty="0">
              <a:latin typeface="+mn-lt"/>
            </a:endParaRPr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8AA19727-3259-D27B-B3E1-C481E1199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71" r="-2" b="-2"/>
          <a:stretch>
            <a:fillRect/>
          </a:stretch>
        </p:blipFill>
        <p:spPr>
          <a:xfrm>
            <a:off x="7537723" y="10"/>
            <a:ext cx="4654277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BDD2A7-B902-BE71-35B9-E35B36C9A3B4}"/>
              </a:ext>
            </a:extLst>
          </p:cNvPr>
          <p:cNvSpPr txBox="1"/>
          <p:nvPr/>
        </p:nvSpPr>
        <p:spPr>
          <a:xfrm>
            <a:off x="7191440" y="6561941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742266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FE9BB5-3ED3-986D-9704-66A449210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CDA22-848C-3ED1-8C90-8D00AEF79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Eleven anode S30 Setup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986C4-6043-378C-6629-DAF3EB8EE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17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AB63270-D4CB-2131-2E77-FB96504E7EAE}"/>
              </a:ext>
            </a:extLst>
          </p:cNvPr>
          <p:cNvSpPr/>
          <p:nvPr/>
        </p:nvSpPr>
        <p:spPr>
          <a:xfrm>
            <a:off x="5290084" y="2428689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DCAF2C00-0AC4-2F09-4090-F4B693EF9039}"/>
              </a:ext>
            </a:extLst>
          </p:cNvPr>
          <p:cNvCxnSpPr>
            <a:cxnSpLocks/>
            <a:endCxn id="15" idx="1"/>
          </p:cNvCxnSpPr>
          <p:nvPr/>
        </p:nvCxnSpPr>
        <p:spPr>
          <a:xfrm rot="5400000" flipH="1" flipV="1">
            <a:off x="1906630" y="2633611"/>
            <a:ext cx="522056" cy="1419985"/>
          </a:xfrm>
          <a:prstGeom prst="curvedConnector2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7944FE-A5FC-E2DC-05AD-43E4BE82F95C}"/>
              </a:ext>
            </a:extLst>
          </p:cNvPr>
          <p:cNvSpPr/>
          <p:nvPr/>
        </p:nvSpPr>
        <p:spPr>
          <a:xfrm>
            <a:off x="2877651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1C516AE-D0AE-B26F-4849-D579616158D0}"/>
              </a:ext>
            </a:extLst>
          </p:cNvPr>
          <p:cNvSpPr/>
          <p:nvPr/>
        </p:nvSpPr>
        <p:spPr>
          <a:xfrm>
            <a:off x="533694" y="1543440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969A999-9970-6E44-04A0-43F438F0641D}"/>
              </a:ext>
            </a:extLst>
          </p:cNvPr>
          <p:cNvSpPr/>
          <p:nvPr/>
        </p:nvSpPr>
        <p:spPr>
          <a:xfrm>
            <a:off x="5506820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EE21862-2E8D-EA8E-AACC-AC195940CF3B}"/>
              </a:ext>
            </a:extLst>
          </p:cNvPr>
          <p:cNvSpPr/>
          <p:nvPr/>
        </p:nvSpPr>
        <p:spPr>
          <a:xfrm>
            <a:off x="7594317" y="263299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113A49D-AB32-69D7-CC9F-339E82CD0BCC}"/>
              </a:ext>
            </a:extLst>
          </p:cNvPr>
          <p:cNvSpPr/>
          <p:nvPr/>
        </p:nvSpPr>
        <p:spPr>
          <a:xfrm>
            <a:off x="9951202" y="2632995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5CE2663-B6AB-1F3D-DB1A-E991A1350249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6931" y="3082575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13C4165-FAFF-0B6F-AEE4-DF137E71B834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6100" y="3082575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CD06CA-1781-3095-4CB4-B58B98ADA3BC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53597" y="3082575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1757F5CB-DAB3-C08A-E7BA-1B9D459EF07C}"/>
              </a:ext>
            </a:extLst>
          </p:cNvPr>
          <p:cNvCxnSpPr>
            <a:cxnSpLocks/>
            <a:stCxn id="16" idx="2"/>
            <a:endCxn id="15" idx="1"/>
          </p:cNvCxnSpPr>
          <p:nvPr/>
        </p:nvCxnSpPr>
        <p:spPr>
          <a:xfrm rot="16200000" flipH="1">
            <a:off x="1850505" y="2055428"/>
            <a:ext cx="639975" cy="1414317"/>
          </a:xfrm>
          <a:prstGeom prst="curvedConnector2">
            <a:avLst/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DB46DF9-7659-9932-16B2-8C2497B498BE}"/>
              </a:ext>
            </a:extLst>
          </p:cNvPr>
          <p:cNvSpPr txBox="1"/>
          <p:nvPr/>
        </p:nvSpPr>
        <p:spPr>
          <a:xfrm>
            <a:off x="6242719" y="2020080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ED0F15-B9F1-065E-C630-6FA39129470A}"/>
              </a:ext>
            </a:extLst>
          </p:cNvPr>
          <p:cNvSpPr txBox="1"/>
          <p:nvPr/>
        </p:nvSpPr>
        <p:spPr>
          <a:xfrm>
            <a:off x="1094818" y="5158134"/>
            <a:ext cx="72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93E1D"/>
                </a:solidFill>
              </a:rPr>
              <a:t>S30</a:t>
            </a:r>
            <a:endParaRPr lang="en-CA" sz="2400" dirty="0">
              <a:solidFill>
                <a:srgbClr val="793E1D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C34B5FA-437C-E43E-3879-73CEBFAB12D7}"/>
              </a:ext>
            </a:extLst>
          </p:cNvPr>
          <p:cNvSpPr/>
          <p:nvPr/>
        </p:nvSpPr>
        <p:spPr>
          <a:xfrm>
            <a:off x="2872046" y="1746504"/>
            <a:ext cx="9216322" cy="2389006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F831A8B-EE28-A8D9-538C-31105D01D261}"/>
              </a:ext>
            </a:extLst>
          </p:cNvPr>
          <p:cNvSpPr/>
          <p:nvPr/>
        </p:nvSpPr>
        <p:spPr>
          <a:xfrm>
            <a:off x="234263" y="1250128"/>
            <a:ext cx="2637783" cy="2329929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B06CD2-19CA-26FA-669E-C2384E8402C9}"/>
              </a:ext>
            </a:extLst>
          </p:cNvPr>
          <p:cNvSpPr txBox="1"/>
          <p:nvPr/>
        </p:nvSpPr>
        <p:spPr>
          <a:xfrm>
            <a:off x="3407375" y="4704167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Need to install ACHINOS!</a:t>
            </a:r>
            <a:endParaRPr lang="en-CA" sz="2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7FC59F4-B535-759B-40F9-BD9F3D883424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2458934" y="4884791"/>
            <a:ext cx="948441" cy="194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75396EE5-289D-C24D-5655-2DDB07C73B82}"/>
              </a:ext>
            </a:extLst>
          </p:cNvPr>
          <p:cNvGrpSpPr/>
          <p:nvPr/>
        </p:nvGrpSpPr>
        <p:grpSpPr>
          <a:xfrm>
            <a:off x="456398" y="3604631"/>
            <a:ext cx="2002536" cy="2281428"/>
            <a:chOff x="1106614" y="1929384"/>
            <a:chExt cx="2002536" cy="2281428"/>
          </a:xfrm>
          <a:gradFill>
            <a:gsLst>
              <a:gs pos="0">
                <a:srgbClr val="CE6C36"/>
              </a:gs>
              <a:gs pos="0">
                <a:srgbClr val="E3A989"/>
              </a:gs>
              <a:gs pos="100000">
                <a:srgbClr val="CE6C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0A5A7A2-F475-5DD4-A787-78C9FCEB0689}"/>
                </a:ext>
              </a:extLst>
            </p:cNvPr>
            <p:cNvSpPr/>
            <p:nvPr/>
          </p:nvSpPr>
          <p:spPr>
            <a:xfrm>
              <a:off x="1879282" y="1929384"/>
              <a:ext cx="457200" cy="347472"/>
            </a:xfrm>
            <a:prstGeom prst="rect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D8C889F-6066-D7AD-5060-113ED5C50DB7}"/>
                </a:ext>
              </a:extLst>
            </p:cNvPr>
            <p:cNvSpPr/>
            <p:nvPr/>
          </p:nvSpPr>
          <p:spPr>
            <a:xfrm>
              <a:off x="1106614" y="2208276"/>
              <a:ext cx="2002536" cy="2002536"/>
            </a:xfrm>
            <a:prstGeom prst="ellips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EE5F1CF-1E18-B82A-8FCC-DF21859D3022}"/>
                </a:ext>
              </a:extLst>
            </p:cNvPr>
            <p:cNvSpPr/>
            <p:nvPr/>
          </p:nvSpPr>
          <p:spPr>
            <a:xfrm>
              <a:off x="1900616" y="2074736"/>
              <a:ext cx="418721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D729C70-EA82-D8D8-B5F9-46ECE415768E}"/>
                </a:ext>
              </a:extLst>
            </p:cNvPr>
            <p:cNvSpPr/>
            <p:nvPr/>
          </p:nvSpPr>
          <p:spPr>
            <a:xfrm>
              <a:off x="1905381" y="2077117"/>
              <a:ext cx="416338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66A622C-9F73-797F-BCAB-4D43AB4E9A16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>
              <a:off x="2107882" y="1929384"/>
              <a:ext cx="0" cy="1344168"/>
            </a:xfrm>
            <a:prstGeom prst="lin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C4793CB-BE7D-0A76-9259-F6A1B1C30BD1}"/>
              </a:ext>
            </a:extLst>
          </p:cNvPr>
          <p:cNvCxnSpPr>
            <a:cxnSpLocks/>
          </p:cNvCxnSpPr>
          <p:nvPr/>
        </p:nvCxnSpPr>
        <p:spPr>
          <a:xfrm>
            <a:off x="1413186" y="4913856"/>
            <a:ext cx="88957" cy="69888"/>
          </a:xfrm>
          <a:prstGeom prst="line">
            <a:avLst/>
          </a:prstGeom>
          <a:ln w="28575" cap="rnd">
            <a:solidFill>
              <a:srgbClr val="793E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E012BB7-1C73-6D37-A59C-13CD8E725EB7}"/>
              </a:ext>
            </a:extLst>
          </p:cNvPr>
          <p:cNvCxnSpPr>
            <a:cxnSpLocks/>
          </p:cNvCxnSpPr>
          <p:nvPr/>
        </p:nvCxnSpPr>
        <p:spPr>
          <a:xfrm flipV="1">
            <a:off x="1457933" y="4911475"/>
            <a:ext cx="0" cy="102598"/>
          </a:xfrm>
          <a:prstGeom prst="line">
            <a:avLst/>
          </a:prstGeom>
          <a:ln w="28575" cap="rnd">
            <a:solidFill>
              <a:srgbClr val="793E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3B89515-1F18-B0A2-0D1A-0AF1AE2E1683}"/>
              </a:ext>
            </a:extLst>
          </p:cNvPr>
          <p:cNvCxnSpPr>
            <a:cxnSpLocks/>
          </p:cNvCxnSpPr>
          <p:nvPr/>
        </p:nvCxnSpPr>
        <p:spPr>
          <a:xfrm flipV="1">
            <a:off x="1413186" y="4913856"/>
            <a:ext cx="88957" cy="69888"/>
          </a:xfrm>
          <a:prstGeom prst="line">
            <a:avLst/>
          </a:prstGeom>
          <a:ln w="28575" cap="rnd">
            <a:solidFill>
              <a:srgbClr val="793E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505CCE8-122F-515C-CF39-4190FE07DF63}"/>
              </a:ext>
            </a:extLst>
          </p:cNvPr>
          <p:cNvSpPr txBox="1"/>
          <p:nvPr/>
        </p:nvSpPr>
        <p:spPr>
          <a:xfrm>
            <a:off x="1093724" y="5158134"/>
            <a:ext cx="72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93E1D"/>
                </a:solidFill>
              </a:rPr>
              <a:t>S30</a:t>
            </a:r>
            <a:endParaRPr lang="en-CA" sz="2400" dirty="0">
              <a:solidFill>
                <a:srgbClr val="793E1D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84FDE72-6187-6AF0-1E82-95A858A39197}"/>
              </a:ext>
            </a:extLst>
          </p:cNvPr>
          <p:cNvSpPr/>
          <p:nvPr/>
        </p:nvSpPr>
        <p:spPr>
          <a:xfrm>
            <a:off x="7784816" y="4299455"/>
            <a:ext cx="2684121" cy="122403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 be completed this summer!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339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10DCD-F6B5-657F-0667-197640CFC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1CFD6-3C6C-4B95-7545-186B883FC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18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2087F5-6AD8-E9BC-BECA-1C2AB733D11A}"/>
              </a:ext>
            </a:extLst>
          </p:cNvPr>
          <p:cNvSpPr/>
          <p:nvPr/>
        </p:nvSpPr>
        <p:spPr>
          <a:xfrm>
            <a:off x="5284479" y="324150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0311194-3AB2-CD05-F802-E123A40AF89C}"/>
              </a:ext>
            </a:extLst>
          </p:cNvPr>
          <p:cNvSpPr/>
          <p:nvPr/>
        </p:nvSpPr>
        <p:spPr>
          <a:xfrm>
            <a:off x="2872046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C0FCB7D-C1DD-6A8E-917D-C058025F5729}"/>
              </a:ext>
            </a:extLst>
          </p:cNvPr>
          <p:cNvSpPr/>
          <p:nvPr/>
        </p:nvSpPr>
        <p:spPr>
          <a:xfrm>
            <a:off x="533694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39613E2-2D32-8F2E-3CCC-E496573BBD5D}"/>
              </a:ext>
            </a:extLst>
          </p:cNvPr>
          <p:cNvSpPr/>
          <p:nvPr/>
        </p:nvSpPr>
        <p:spPr>
          <a:xfrm>
            <a:off x="5501215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9EF0757-16B2-6B2C-02A7-4E38F746A795}"/>
              </a:ext>
            </a:extLst>
          </p:cNvPr>
          <p:cNvSpPr/>
          <p:nvPr/>
        </p:nvSpPr>
        <p:spPr>
          <a:xfrm>
            <a:off x="7588712" y="52845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90261A-DB1B-462C-E832-F18696C8EF38}"/>
              </a:ext>
            </a:extLst>
          </p:cNvPr>
          <p:cNvSpPr/>
          <p:nvPr/>
        </p:nvSpPr>
        <p:spPr>
          <a:xfrm>
            <a:off x="9945597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53F5C2-5BAE-7CBA-761F-7E1AEAE088CF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1326" y="978036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58966F6-181A-0F9D-372B-5474D57ECF77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0495" y="978036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E046017-52B9-4550-A075-605E1DCA8186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47992" y="978036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F018A45B-A746-001D-5199-EA35F0A17050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2392974" y="978036"/>
            <a:ext cx="479072" cy="12700"/>
          </a:xfrm>
          <a:prstGeom prst="curvedConnector3">
            <a:avLst>
              <a:gd name="adj1" fmla="val 50000"/>
            </a:avLst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6A5FC21-0955-5AF1-4561-85E99B0B6081}"/>
              </a:ext>
            </a:extLst>
          </p:cNvPr>
          <p:cNvSpPr txBox="1"/>
          <p:nvPr/>
        </p:nvSpPr>
        <p:spPr>
          <a:xfrm>
            <a:off x="6237114" y="1634243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B44FD8-6207-F25D-9928-ADE3374B9EBC}"/>
              </a:ext>
            </a:extLst>
          </p:cNvPr>
          <p:cNvSpPr/>
          <p:nvPr/>
        </p:nvSpPr>
        <p:spPr>
          <a:xfrm>
            <a:off x="4755356" y="54863"/>
            <a:ext cx="7333012" cy="1898171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2025D8-FD2C-52F1-7205-41FE58F94318}"/>
              </a:ext>
            </a:extLst>
          </p:cNvPr>
          <p:cNvSpPr/>
          <p:nvPr/>
        </p:nvSpPr>
        <p:spPr>
          <a:xfrm>
            <a:off x="225118" y="324150"/>
            <a:ext cx="2637783" cy="1512233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22E828C7-4131-965E-844F-73F7C2FB0E84}"/>
              </a:ext>
            </a:extLst>
          </p:cNvPr>
          <p:cNvSpPr txBox="1">
            <a:spLocks/>
          </p:cNvSpPr>
          <p:nvPr/>
        </p:nvSpPr>
        <p:spPr>
          <a:xfrm>
            <a:off x="1955629" y="3006794"/>
            <a:ext cx="3160641" cy="1898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Edge Amp</a:t>
            </a:r>
          </a:p>
          <a:p>
            <a:r>
              <a:rPr lang="en-US" sz="2000" dirty="0"/>
              <a:t>Designed in-house</a:t>
            </a:r>
          </a:p>
          <a:p>
            <a:r>
              <a:rPr lang="en-US" sz="2000" dirty="0"/>
              <a:t>Cheaper</a:t>
            </a:r>
          </a:p>
          <a:p>
            <a:r>
              <a:rPr lang="en-US" sz="2000" dirty="0"/>
              <a:t>Custom carrier board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23C626D-2650-410C-BC7D-09DE1F496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327" y="2285805"/>
            <a:ext cx="6207275" cy="349159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7D903A2-4C6C-5A8B-AE6B-D919121F20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416" r="33448"/>
          <a:stretch>
            <a:fillRect/>
          </a:stretch>
        </p:blipFill>
        <p:spPr>
          <a:xfrm>
            <a:off x="6771793" y="2157340"/>
            <a:ext cx="2286745" cy="41312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320B83-189F-C948-E629-4F42925F5982}"/>
              </a:ext>
            </a:extLst>
          </p:cNvPr>
          <p:cNvSpPr txBox="1"/>
          <p:nvPr/>
        </p:nvSpPr>
        <p:spPr>
          <a:xfrm>
            <a:off x="9447992" y="5472319"/>
            <a:ext cx="2583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Design by Dr.  Adam Maunder and Michael </a:t>
            </a:r>
            <a:r>
              <a:rPr lang="en-US" sz="1600" i="1" dirty="0" err="1"/>
              <a:t>Rangen</a:t>
            </a:r>
            <a:endParaRPr lang="en-CA" sz="1600" i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E8BF4C-F2CE-B1A8-5E69-0074BEB22878}"/>
              </a:ext>
            </a:extLst>
          </p:cNvPr>
          <p:cNvSpPr/>
          <p:nvPr/>
        </p:nvSpPr>
        <p:spPr>
          <a:xfrm>
            <a:off x="1955629" y="5064538"/>
            <a:ext cx="2887304" cy="13701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Multi-channel carrier board to be completed this summer!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8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06B94-7922-5EEF-580D-71F60B13D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02D4B-E0DF-D642-9AE6-DC5C3D29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19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394B96-D295-3E87-A0C8-4630DC771D98}"/>
              </a:ext>
            </a:extLst>
          </p:cNvPr>
          <p:cNvSpPr/>
          <p:nvPr/>
        </p:nvSpPr>
        <p:spPr>
          <a:xfrm>
            <a:off x="5284479" y="324150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475CA32-8F57-EEBB-B1FF-C91AC523A8BB}"/>
              </a:ext>
            </a:extLst>
          </p:cNvPr>
          <p:cNvSpPr/>
          <p:nvPr/>
        </p:nvSpPr>
        <p:spPr>
          <a:xfrm>
            <a:off x="2872046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B11A76B-9B11-0D09-4C8B-E22CA355E93B}"/>
              </a:ext>
            </a:extLst>
          </p:cNvPr>
          <p:cNvSpPr/>
          <p:nvPr/>
        </p:nvSpPr>
        <p:spPr>
          <a:xfrm>
            <a:off x="533694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E2327C5-E374-910D-B80C-85ED663AB083}"/>
              </a:ext>
            </a:extLst>
          </p:cNvPr>
          <p:cNvSpPr/>
          <p:nvPr/>
        </p:nvSpPr>
        <p:spPr>
          <a:xfrm>
            <a:off x="5501215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1FB3C40-D0A8-8600-E37B-F59BA789BCBF}"/>
              </a:ext>
            </a:extLst>
          </p:cNvPr>
          <p:cNvSpPr/>
          <p:nvPr/>
        </p:nvSpPr>
        <p:spPr>
          <a:xfrm>
            <a:off x="7588712" y="52845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0CF9B68-F165-1BDB-3F9F-0F725B168A25}"/>
              </a:ext>
            </a:extLst>
          </p:cNvPr>
          <p:cNvSpPr/>
          <p:nvPr/>
        </p:nvSpPr>
        <p:spPr>
          <a:xfrm>
            <a:off x="9945597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017AC7F-62D8-7B83-3D69-C48EC8BE7B88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1326" y="978036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34065E0-DD19-83DF-C1C6-093A1CF6811A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0495" y="978036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14D892A-D8E0-474B-2373-A45ED62DD942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47992" y="978036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805A8C29-418F-1510-B538-9328FFD4DD48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2392974" y="978036"/>
            <a:ext cx="479072" cy="12700"/>
          </a:xfrm>
          <a:prstGeom prst="curvedConnector3">
            <a:avLst>
              <a:gd name="adj1" fmla="val 50000"/>
            </a:avLst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F5E9628-9968-2D7B-EE72-C32B47952E87}"/>
              </a:ext>
            </a:extLst>
          </p:cNvPr>
          <p:cNvSpPr txBox="1"/>
          <p:nvPr/>
        </p:nvSpPr>
        <p:spPr>
          <a:xfrm>
            <a:off x="6237114" y="1634243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B7BBE7-8151-3AF7-CA91-3CC47E4566F2}"/>
              </a:ext>
            </a:extLst>
          </p:cNvPr>
          <p:cNvSpPr/>
          <p:nvPr/>
        </p:nvSpPr>
        <p:spPr>
          <a:xfrm>
            <a:off x="9676210" y="54863"/>
            <a:ext cx="2412158" cy="1898171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892B88-D3C8-400C-B067-0AF8109A6B1E}"/>
              </a:ext>
            </a:extLst>
          </p:cNvPr>
          <p:cNvSpPr/>
          <p:nvPr/>
        </p:nvSpPr>
        <p:spPr>
          <a:xfrm>
            <a:off x="225118" y="324150"/>
            <a:ext cx="5047876" cy="1512233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633A15AA-311D-E2A9-660E-1626B9A6266D}"/>
              </a:ext>
            </a:extLst>
          </p:cNvPr>
          <p:cNvSpPr txBox="1">
            <a:spLocks/>
          </p:cNvSpPr>
          <p:nvPr/>
        </p:nvSpPr>
        <p:spPr>
          <a:xfrm>
            <a:off x="7073118" y="2350789"/>
            <a:ext cx="4749747" cy="3011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Pitaya Chaining</a:t>
            </a:r>
          </a:p>
          <a:p>
            <a:r>
              <a:rPr lang="en-US" sz="2000" dirty="0"/>
              <a:t>Two input channels per board </a:t>
            </a:r>
          </a:p>
          <a:p>
            <a:r>
              <a:rPr lang="en-US" sz="2000" dirty="0"/>
              <a:t>Chained for clock synchronization</a:t>
            </a:r>
          </a:p>
          <a:p>
            <a:pPr lvl="1"/>
            <a:r>
              <a:rPr lang="en-US" sz="1800" dirty="0"/>
              <a:t>Allows synchronized data collection</a:t>
            </a:r>
          </a:p>
          <a:p>
            <a:r>
              <a:rPr lang="en-US" sz="2000" dirty="0"/>
              <a:t>Successful 4 channel test complete</a:t>
            </a:r>
            <a:endParaRPr lang="en-CA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AA2588-6597-1659-622A-EC8666C69B6B}"/>
              </a:ext>
            </a:extLst>
          </p:cNvPr>
          <p:cNvSpPr txBox="1"/>
          <p:nvPr/>
        </p:nvSpPr>
        <p:spPr>
          <a:xfrm>
            <a:off x="2485791" y="6302442"/>
            <a:ext cx="2664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Ethernet output cables</a:t>
            </a:r>
            <a:endParaRPr lang="en-CA" sz="2000" dirty="0">
              <a:solidFill>
                <a:srgbClr val="595959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ED2C00-CCDA-DDAD-570C-D33945705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156" y="2130357"/>
            <a:ext cx="5406144" cy="403326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2DEAFE6-420C-EF87-221C-574DDF4375DB}"/>
              </a:ext>
            </a:extLst>
          </p:cNvPr>
          <p:cNvSpPr/>
          <p:nvPr/>
        </p:nvSpPr>
        <p:spPr>
          <a:xfrm>
            <a:off x="3677698" y="6163625"/>
            <a:ext cx="159544" cy="1650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15E044-4C78-2477-9F4C-68B06F9F85C4}"/>
              </a:ext>
            </a:extLst>
          </p:cNvPr>
          <p:cNvSpPr/>
          <p:nvPr/>
        </p:nvSpPr>
        <p:spPr>
          <a:xfrm>
            <a:off x="4775455" y="6163624"/>
            <a:ext cx="159544" cy="1650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22429C-0D9E-F8C9-4783-898594B508EF}"/>
              </a:ext>
            </a:extLst>
          </p:cNvPr>
          <p:cNvSpPr/>
          <p:nvPr/>
        </p:nvSpPr>
        <p:spPr>
          <a:xfrm>
            <a:off x="2579941" y="6163623"/>
            <a:ext cx="159544" cy="1650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D9E7A8A-C646-08E6-3E90-5C4435D3EF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9" t="12260" r="4474" b="12906"/>
          <a:stretch>
            <a:fillRect/>
          </a:stretch>
        </p:blipFill>
        <p:spPr>
          <a:xfrm rot="10800000">
            <a:off x="826927" y="2155811"/>
            <a:ext cx="6020630" cy="418630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5251B88-DF7D-C232-1531-70EA141E4054}"/>
              </a:ext>
            </a:extLst>
          </p:cNvPr>
          <p:cNvCxnSpPr/>
          <p:nvPr/>
        </p:nvCxnSpPr>
        <p:spPr>
          <a:xfrm>
            <a:off x="3054286" y="1710965"/>
            <a:ext cx="0" cy="4193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44E292-3F4F-B4A4-D600-3D7313F34229}"/>
              </a:ext>
            </a:extLst>
          </p:cNvPr>
          <p:cNvCxnSpPr/>
          <p:nvPr/>
        </p:nvCxnSpPr>
        <p:spPr>
          <a:xfrm>
            <a:off x="3894843" y="1710965"/>
            <a:ext cx="0" cy="4193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FDE2192-AD97-D90E-A764-44473D01D293}"/>
              </a:ext>
            </a:extLst>
          </p:cNvPr>
          <p:cNvCxnSpPr/>
          <p:nvPr/>
        </p:nvCxnSpPr>
        <p:spPr>
          <a:xfrm>
            <a:off x="5209882" y="1710965"/>
            <a:ext cx="0" cy="4193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E98C84-729B-3E85-254B-486D4DFF3274}"/>
              </a:ext>
            </a:extLst>
          </p:cNvPr>
          <p:cNvCxnSpPr/>
          <p:nvPr/>
        </p:nvCxnSpPr>
        <p:spPr>
          <a:xfrm>
            <a:off x="5959313" y="1710965"/>
            <a:ext cx="0" cy="4193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1AA9E6B-6347-9994-D757-5B7D46900AAF}"/>
              </a:ext>
            </a:extLst>
          </p:cNvPr>
          <p:cNvSpPr txBox="1"/>
          <p:nvPr/>
        </p:nvSpPr>
        <p:spPr>
          <a:xfrm>
            <a:off x="4006975" y="1588751"/>
            <a:ext cx="1095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From Edge Amps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202157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30D16-31E4-2DAA-724B-39A08F60C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559FF-FFBE-6AD0-AD79-A7CB2735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2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336B3F-14C0-8B21-52D2-B46289B17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2592698"/>
            <a:ext cx="6344412" cy="4109853"/>
          </a:xfrm>
        </p:spPr>
        <p:txBody>
          <a:bodyPr/>
          <a:lstStyle/>
          <a:p>
            <a:r>
              <a:rPr lang="en-US" dirty="0"/>
              <a:t>Searching for light </a:t>
            </a:r>
            <a:r>
              <a:rPr lang="en-US" b="1" dirty="0"/>
              <a:t>Dark Matter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dirty="0"/>
              <a:t>NEWS-G assumes the WIMP model</a:t>
            </a:r>
          </a:p>
          <a:p>
            <a:pPr lvl="1"/>
            <a:r>
              <a:rPr lang="en-US" dirty="0"/>
              <a:t>Weakly Interacting Massive Particle</a:t>
            </a:r>
            <a:endParaRPr lang="en-CA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C79D9C6-BA56-FB25-8D83-C46A94CE0426}"/>
              </a:ext>
            </a:extLst>
          </p:cNvPr>
          <p:cNvSpPr txBox="1">
            <a:spLocks/>
          </p:cNvSpPr>
          <p:nvPr/>
        </p:nvSpPr>
        <p:spPr bwMode="black">
          <a:xfrm>
            <a:off x="518160" y="873252"/>
            <a:ext cx="6147816" cy="1412374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NEWS-G</a:t>
            </a:r>
            <a:br>
              <a:rPr lang="en-US"/>
            </a:br>
            <a:r>
              <a:rPr lang="en-US" sz="1800"/>
              <a:t>(</a:t>
            </a:r>
            <a:r>
              <a:rPr lang="en-US" sz="1800">
                <a:solidFill>
                  <a:schemeClr val="accent3"/>
                </a:solidFill>
              </a:rPr>
              <a:t>N</a:t>
            </a:r>
            <a:r>
              <a:rPr lang="en-US" sz="1800"/>
              <a:t>ew </a:t>
            </a:r>
            <a:r>
              <a:rPr lang="en-US" sz="1800">
                <a:solidFill>
                  <a:schemeClr val="accent3"/>
                </a:solidFill>
              </a:rPr>
              <a:t>E</a:t>
            </a:r>
            <a:r>
              <a:rPr lang="en-US" sz="1800"/>
              <a:t>xperiments </a:t>
            </a:r>
            <a:r>
              <a:rPr lang="en-US" sz="1800">
                <a:solidFill>
                  <a:schemeClr val="accent3"/>
                </a:solidFill>
              </a:rPr>
              <a:t>w</a:t>
            </a:r>
            <a:r>
              <a:rPr lang="en-US" sz="1800"/>
              <a:t>ith </a:t>
            </a:r>
            <a:r>
              <a:rPr lang="en-US" sz="1800">
                <a:solidFill>
                  <a:schemeClr val="accent3"/>
                </a:solidFill>
              </a:rPr>
              <a:t>s</a:t>
            </a:r>
            <a:r>
              <a:rPr lang="en-US" sz="1800"/>
              <a:t>pheres – </a:t>
            </a:r>
            <a:r>
              <a:rPr lang="en-US" sz="1800">
                <a:solidFill>
                  <a:schemeClr val="accent3"/>
                </a:solidFill>
              </a:rPr>
              <a:t>g</a:t>
            </a:r>
            <a:r>
              <a:rPr lang="en-US" sz="1800"/>
              <a:t>as)</a:t>
            </a:r>
            <a:endParaRPr lang="en-CA" sz="1800" dirty="0"/>
          </a:p>
        </p:txBody>
      </p:sp>
      <p:pic>
        <p:nvPicPr>
          <p:cNvPr id="7" name="Picture Placeholder 11">
            <a:extLst>
              <a:ext uri="{FF2B5EF4-FFF2-40B4-BE49-F238E27FC236}">
                <a16:creationId xmlns:a16="http://schemas.microsoft.com/office/drawing/2014/main" id="{30659656-726B-1344-7694-542F11E367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60" t="1733" r="1860"/>
          <a:stretch>
            <a:fillRect/>
          </a:stretch>
        </p:blipFill>
        <p:spPr>
          <a:xfrm>
            <a:off x="7225351" y="873252"/>
            <a:ext cx="4628321" cy="5111496"/>
          </a:xfrm>
          <a:prstGeom prst="rect">
            <a:avLst/>
          </a:prstGeom>
          <a:solidFill>
            <a:srgbClr val="FFFFFF">
              <a:lumMod val="75000"/>
            </a:srgbClr>
          </a:solidFill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227345B-39C6-9F51-B93D-7B34E0381150}"/>
              </a:ext>
            </a:extLst>
          </p:cNvPr>
          <p:cNvSpPr/>
          <p:nvPr/>
        </p:nvSpPr>
        <p:spPr>
          <a:xfrm>
            <a:off x="1465259" y="3225927"/>
            <a:ext cx="3501391" cy="98412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know it’s there, but we don’t know what it is!</a:t>
            </a:r>
            <a:endParaRPr lang="en-C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953996-638E-0868-8CBA-55DAB546C441}"/>
              </a:ext>
            </a:extLst>
          </p:cNvPr>
          <p:cNvSpPr txBox="1"/>
          <p:nvPr/>
        </p:nvSpPr>
        <p:spPr>
          <a:xfrm>
            <a:off x="11810482" y="873252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406569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10A401-129C-D3E9-ADD0-A7A9EB710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AE3BE9-2A65-4847-9E52-C8AC6AFEF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9" y="2157790"/>
            <a:ext cx="8287556" cy="340812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B8060-2176-0D78-65A8-2E4680B4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20</a:t>
            </a:fld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708316-5F77-C2D9-44BB-8044B80013EB}"/>
              </a:ext>
            </a:extLst>
          </p:cNvPr>
          <p:cNvSpPr/>
          <p:nvPr/>
        </p:nvSpPr>
        <p:spPr>
          <a:xfrm>
            <a:off x="5284479" y="324150"/>
            <a:ext cx="4380247" cy="1307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E4F9D80-CA94-B785-1DEF-788F7F712205}"/>
              </a:ext>
            </a:extLst>
          </p:cNvPr>
          <p:cNvSpPr/>
          <p:nvPr/>
        </p:nvSpPr>
        <p:spPr>
          <a:xfrm>
            <a:off x="2872046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Pre-amplification</a:t>
            </a:r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32037AA-96C0-9FC9-ED49-523A4C4890D7}"/>
              </a:ext>
            </a:extLst>
          </p:cNvPr>
          <p:cNvSpPr/>
          <p:nvPr/>
        </p:nvSpPr>
        <p:spPr>
          <a:xfrm>
            <a:off x="533694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Voltage Bias</a:t>
            </a:r>
            <a:endParaRPr lang="en-CA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DE14FCE-85FA-F301-A3D3-ADDAB0B23276}"/>
              </a:ext>
            </a:extLst>
          </p:cNvPr>
          <p:cNvSpPr/>
          <p:nvPr/>
        </p:nvSpPr>
        <p:spPr>
          <a:xfrm>
            <a:off x="5501215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  <a:endParaRPr lang="en-CA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7CC2E92-DE55-9969-9F67-846474B7EB1E}"/>
              </a:ext>
            </a:extLst>
          </p:cNvPr>
          <p:cNvSpPr/>
          <p:nvPr/>
        </p:nvSpPr>
        <p:spPr>
          <a:xfrm>
            <a:off x="7588712" y="528457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Dispatching</a:t>
            </a:r>
            <a:endParaRPr lang="en-C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86FF88B-18AE-4C6A-9F8A-33FCAE5C9A38}"/>
              </a:ext>
            </a:extLst>
          </p:cNvPr>
          <p:cNvSpPr/>
          <p:nvPr/>
        </p:nvSpPr>
        <p:spPr>
          <a:xfrm>
            <a:off x="9945597" y="528456"/>
            <a:ext cx="1859280" cy="899160"/>
          </a:xfrm>
          <a:prstGeom prst="roundRect">
            <a:avLst/>
          </a:prstGeom>
          <a:ln w="285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&amp; Storage</a:t>
            </a:r>
            <a:endParaRPr lang="en-CA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2A4CA2C-8AB3-F717-6273-C04D4C7E6863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4731326" y="978036"/>
            <a:ext cx="769889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DB0995D-B081-84C1-4F5F-0C366F8C040F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7360495" y="978036"/>
            <a:ext cx="228217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EA8A5BC-C60A-9A0E-BC16-0DEB6F865571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447992" y="978036"/>
            <a:ext cx="497605" cy="1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0578CB68-1121-B268-1B56-506A11AD184C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2392974" y="978036"/>
            <a:ext cx="479072" cy="12700"/>
          </a:xfrm>
          <a:prstGeom prst="curvedConnector3">
            <a:avLst>
              <a:gd name="adj1" fmla="val 50000"/>
            </a:avLst>
          </a:prstGeom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DF6B2B0-12A1-611A-DECD-835AA03EC07B}"/>
              </a:ext>
            </a:extLst>
          </p:cNvPr>
          <p:cNvSpPr txBox="1"/>
          <p:nvPr/>
        </p:nvSpPr>
        <p:spPr>
          <a:xfrm>
            <a:off x="6237114" y="1634243"/>
            <a:ext cx="247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DAQ (Data Acquisition)</a:t>
            </a:r>
            <a:endParaRPr lang="en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CCF194-A1AD-7CA2-36F9-8AC8765B0916}"/>
              </a:ext>
            </a:extLst>
          </p:cNvPr>
          <p:cNvSpPr/>
          <p:nvPr/>
        </p:nvSpPr>
        <p:spPr>
          <a:xfrm>
            <a:off x="225116" y="203200"/>
            <a:ext cx="9705893" cy="1954590"/>
          </a:xfrm>
          <a:prstGeom prst="rect">
            <a:avLst/>
          </a:prstGeom>
          <a:solidFill>
            <a:srgbClr val="F2F2F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F6262ECC-3A48-5ED0-09B3-4197DB1B5074}"/>
              </a:ext>
            </a:extLst>
          </p:cNvPr>
          <p:cNvSpPr txBox="1">
            <a:spLocks/>
          </p:cNvSpPr>
          <p:nvPr/>
        </p:nvSpPr>
        <p:spPr>
          <a:xfrm>
            <a:off x="8518352" y="2362097"/>
            <a:ext cx="3286525" cy="2448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Samba Updates</a:t>
            </a:r>
          </a:p>
          <a:p>
            <a:r>
              <a:rPr lang="en-US" sz="2000" dirty="0"/>
              <a:t>Eleven channel functionality added</a:t>
            </a:r>
          </a:p>
          <a:p>
            <a:r>
              <a:rPr lang="en-US" sz="2000" dirty="0"/>
              <a:t>4 channel test results: perfect synchronization in time!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CA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38A51E-E3D4-D4D5-6738-A2CEEC0B683A}"/>
              </a:ext>
            </a:extLst>
          </p:cNvPr>
          <p:cNvSpPr txBox="1"/>
          <p:nvPr/>
        </p:nvSpPr>
        <p:spPr>
          <a:xfrm>
            <a:off x="153989" y="5578611"/>
            <a:ext cx="2892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Many thanks to Michel Gros</a:t>
            </a:r>
            <a:endParaRPr lang="en-CA" sz="16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E1F64F-16E1-F4A6-C8EC-6BB65F1381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91"/>
          <a:stretch>
            <a:fillRect/>
          </a:stretch>
        </p:blipFill>
        <p:spPr>
          <a:xfrm>
            <a:off x="722791" y="2145091"/>
            <a:ext cx="6637704" cy="3303080"/>
          </a:xfrm>
          <a:prstGeom prst="roundRect">
            <a:avLst>
              <a:gd name="adj" fmla="val 1672"/>
            </a:avLst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8FBA0E-1CFB-7ED0-4F3F-73539C4977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1400" y="2388918"/>
            <a:ext cx="854440" cy="5185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AB30BB-6FFA-216A-1F2D-4DEFE4DCF481}"/>
              </a:ext>
            </a:extLst>
          </p:cNvPr>
          <p:cNvSpPr/>
          <p:nvPr/>
        </p:nvSpPr>
        <p:spPr>
          <a:xfrm>
            <a:off x="139148" y="4477578"/>
            <a:ext cx="1456082" cy="69573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317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A1165-9635-EC8A-7600-117471BF2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4E120-A672-739B-2FB0-30D10FD2C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Conclusions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B44E5-6DBF-F306-544C-606C75E1B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21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C43FEF-7C96-FD4B-7B0F-48E9F5EE9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399794"/>
            <a:ext cx="11132301" cy="4648581"/>
          </a:xfrm>
        </p:spPr>
        <p:txBody>
          <a:bodyPr/>
          <a:lstStyle/>
          <a:p>
            <a:r>
              <a:rPr lang="en-US" dirty="0"/>
              <a:t>Development of 11-channel readout system in progress</a:t>
            </a:r>
          </a:p>
          <a:p>
            <a:pPr lvl="1"/>
            <a:r>
              <a:rPr lang="en-US" dirty="0"/>
              <a:t>Enables directional information to be read out, to distinguish WIMPs from CE</a:t>
            </a:r>
            <a:r>
              <a:rPr lang="en-CA" dirty="0"/>
              <a:t>𝜈</a:t>
            </a:r>
            <a:r>
              <a:rPr lang="en-US" dirty="0"/>
              <a:t>NS</a:t>
            </a:r>
          </a:p>
          <a:p>
            <a:r>
              <a:rPr lang="en-US" dirty="0"/>
              <a:t>Successful preliminary tests with 4 channels</a:t>
            </a:r>
          </a:p>
          <a:p>
            <a:r>
              <a:rPr lang="en-US" dirty="0"/>
              <a:t>Future work this summer:</a:t>
            </a:r>
          </a:p>
          <a:p>
            <a:pPr lvl="1"/>
            <a:r>
              <a:rPr lang="en-US" dirty="0"/>
              <a:t>Install the ACHINOS!</a:t>
            </a:r>
          </a:p>
          <a:p>
            <a:pPr lvl="1"/>
            <a:r>
              <a:rPr lang="en-US" dirty="0"/>
              <a:t>Design circuit board for 11 channel pre-amps</a:t>
            </a:r>
          </a:p>
          <a:p>
            <a:pPr lvl="1"/>
            <a:r>
              <a:rPr lang="en-US" dirty="0"/>
              <a:t>Design the electronics enclosures</a:t>
            </a:r>
          </a:p>
          <a:p>
            <a:pPr lvl="1"/>
            <a:endParaRPr lang="en-US" dirty="0"/>
          </a:p>
          <a:p>
            <a:pPr marL="228600" lvl="1" indent="0">
              <a:buNone/>
            </a:pPr>
            <a:r>
              <a:rPr lang="en-US" sz="1800" dirty="0"/>
              <a:t>End of summer 2026:  Test full eleven channel readout with S30 signals!</a:t>
            </a:r>
          </a:p>
          <a:p>
            <a:pPr marL="228600" lvl="1" indent="0">
              <a:buNone/>
            </a:pPr>
            <a:endParaRPr lang="en-US" dirty="0"/>
          </a:p>
          <a:p>
            <a:pPr marL="228600" lvl="1" indent="0">
              <a:buNone/>
            </a:pPr>
            <a:r>
              <a:rPr lang="en-US" sz="2800" dirty="0"/>
              <a:t>Thanks! Questions?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56597A-0E3D-6BFD-0422-7304C3B18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6074" y="4037412"/>
            <a:ext cx="1975633" cy="2611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52CBD7-9DE8-580F-36A5-C5F46DD090ED}"/>
              </a:ext>
            </a:extLst>
          </p:cNvPr>
          <p:cNvSpPr/>
          <p:nvPr/>
        </p:nvSpPr>
        <p:spPr>
          <a:xfrm rot="4160418">
            <a:off x="10019458" y="4418724"/>
            <a:ext cx="2319867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prstTxWarp prst="textArchUp">
              <a:avLst>
                <a:gd name="adj" fmla="val 11663533"/>
              </a:avLst>
            </a:prstTxWarp>
            <a:spAutoFit/>
          </a:bodyPr>
          <a:lstStyle/>
          <a:p>
            <a:pPr algn="ctr"/>
            <a:r>
              <a:rPr lang="en-US" sz="4800" b="1" dirty="0">
                <a:ln w="22225">
                  <a:solidFill>
                    <a:srgbClr val="734D29"/>
                  </a:solidFill>
                  <a:prstDash val="solid"/>
                </a:ln>
                <a:solidFill>
                  <a:srgbClr val="9CA383"/>
                </a:solidFill>
                <a:latin typeface="Baguet Script" panose="00000500000000000000" pitchFamily="2" charset="0"/>
                <a:cs typeface="DaunPenh" panose="020F0502020204030204" pitchFamily="2" charset="0"/>
              </a:rPr>
              <a:t>Globie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B49C6D-05D0-5A6A-46BA-B1B449D335BF}"/>
              </a:ext>
            </a:extLst>
          </p:cNvPr>
          <p:cNvSpPr txBox="1"/>
          <p:nvPr/>
        </p:nvSpPr>
        <p:spPr>
          <a:xfrm>
            <a:off x="9496074" y="3332433"/>
            <a:ext cx="260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NEWS-G S30 mascot!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871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E51E9-7A2E-903C-5D88-B309C2127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BF8AD-FCB8-F654-4FC5-87315A0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References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7DCE0-65F1-3808-2FB6-951ABA813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22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949CA9-8C39-EB47-2B12-A7EAB04BB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346629"/>
            <a:ext cx="11132301" cy="48581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[1] M.-C. Piro, “</a:t>
            </a:r>
            <a:r>
              <a:rPr lang="en-US" dirty="0"/>
              <a:t>Searching for Light Dark Matter with the NEWS-G Experiment”, Nov. 2025, https://indico.ijclab.in2p3.fr/event/11699/contributions/39006/attachments/26615/39485/MCPiro_Astrosymposium_2025.pdf </a:t>
            </a:r>
            <a:r>
              <a:rPr lang="en-CA" dirty="0"/>
              <a:t>(accessed Jun. 5, 2026). </a:t>
            </a:r>
            <a:endParaRPr lang="en-US" dirty="0"/>
          </a:p>
          <a:p>
            <a:pPr marL="0" indent="0">
              <a:buNone/>
            </a:pPr>
            <a:r>
              <a:rPr lang="en-CA" dirty="0"/>
              <a:t>[2] J. Billard </a:t>
            </a:r>
            <a:r>
              <a:rPr lang="en-CA" i="1" dirty="0"/>
              <a:t>et al.</a:t>
            </a:r>
            <a:r>
              <a:rPr lang="en-CA" dirty="0"/>
              <a:t>, “Direct Detection of Dark Matter—APPEC Committee Report,” </a:t>
            </a:r>
            <a:r>
              <a:rPr lang="en-CA" i="1" dirty="0"/>
              <a:t>Reports on Progress in Physics</a:t>
            </a:r>
            <a:r>
              <a:rPr lang="en-CA" dirty="0"/>
              <a:t>, vol. 85, no. 5, p. 056201, Apr. 2022. doi:10.1088/1361-6633/ac5754 </a:t>
            </a:r>
          </a:p>
          <a:p>
            <a:pPr marL="0" indent="0">
              <a:buNone/>
            </a:pPr>
            <a:r>
              <a:rPr lang="en-CA" dirty="0"/>
              <a:t>[3] Quantum diaries, https://www.quantumdiaries.org/2012/03/16/une-conference-qui-laisse-songeur/wimp-wind-3/ (accessed Jun. 15, 2026). </a:t>
            </a:r>
          </a:p>
          <a:p>
            <a:pPr marL="0" indent="0">
              <a:buNone/>
            </a:pPr>
            <a:r>
              <a:rPr lang="en-CA" dirty="0"/>
              <a:t>[4] D. Young, “Purple sea urchin,” </a:t>
            </a:r>
            <a:r>
              <a:rPr lang="en-CA" dirty="0" err="1"/>
              <a:t>vic</a:t>
            </a:r>
            <a:r>
              <a:rPr lang="en-CA" dirty="0"/>
              <a:t> high, https://vichighmarine.ca/purple-sea-urchin/ (accessed Jun. 5, 2026). </a:t>
            </a:r>
          </a:p>
          <a:p>
            <a:pPr marL="0" indent="0">
              <a:buNone/>
            </a:pPr>
            <a:r>
              <a:rPr lang="en-CA" dirty="0"/>
              <a:t>[5] K. Nicholson, Directionality Simulations </a:t>
            </a:r>
          </a:p>
          <a:p>
            <a:pPr marL="0" indent="0">
              <a:buNone/>
            </a:pPr>
            <a:r>
              <a:rPr lang="en-CA" dirty="0"/>
              <a:t>[6] “CR-11X charge sensitive preamplifier modules,” Cremat Inc, https://www.cremat.com/home/charge-sensitive-preamplifiers/ (accessed Jun. 5, 2026). </a:t>
            </a:r>
          </a:p>
          <a:p>
            <a:pPr marL="0" indent="0">
              <a:buNone/>
            </a:pPr>
            <a:r>
              <a:rPr lang="en-CA" dirty="0"/>
              <a:t>[7] STEMlab 125-14 4-input starter kit - red pitaya | mouser, https://www.mouser.com/new/red-pitaya/red-pitaya-stemlab-125-14-kit/ (accessed Jun. 5, 2026).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1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C21A5-339B-F6B2-6071-359CB0B2A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87C9-FDBE-BE4A-46E4-7FDA09EF2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Detection Goals and obstacles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09A14-F170-EC2F-FB7F-7C098EC80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3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9AD89DD-FE14-E4B7-685C-3205743D2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399794"/>
            <a:ext cx="4403133" cy="4648581"/>
          </a:xfrm>
        </p:spPr>
        <p:txBody>
          <a:bodyPr/>
          <a:lstStyle/>
          <a:p>
            <a:r>
              <a:rPr lang="en-US" dirty="0"/>
              <a:t>NEWS-G focuses on the </a:t>
            </a:r>
            <a:r>
              <a:rPr lang="en-US" b="1" dirty="0"/>
              <a:t>smaller mass </a:t>
            </a:r>
            <a:r>
              <a:rPr lang="en-US" dirty="0"/>
              <a:t>region (less than ~5 GeV)</a:t>
            </a:r>
          </a:p>
          <a:p>
            <a:r>
              <a:rPr lang="en-CA" dirty="0"/>
              <a:t>WIMP experiments will soon reach the </a:t>
            </a:r>
            <a:r>
              <a:rPr lang="en-CA" b="1" dirty="0"/>
              <a:t>neutrino floor</a:t>
            </a:r>
            <a:r>
              <a:rPr lang="en-CA" dirty="0"/>
              <a:t>!</a:t>
            </a:r>
          </a:p>
          <a:p>
            <a:pPr lvl="1"/>
            <a:r>
              <a:rPr lang="en-CA" dirty="0"/>
              <a:t>Experiments will also detect the neutrinos</a:t>
            </a:r>
          </a:p>
          <a:p>
            <a:pPr lvl="1"/>
            <a:r>
              <a:rPr lang="en-CA" dirty="0"/>
              <a:t>For NEWS-G,  </a:t>
            </a:r>
            <a:r>
              <a:rPr lang="en-CA" b="1" dirty="0"/>
              <a:t>CE𝜈NS</a:t>
            </a:r>
            <a:r>
              <a:rPr lang="en-CA" dirty="0"/>
              <a:t>  (Coherent  Elastic Neutrino Nucleus Scattering) from the sun</a:t>
            </a:r>
          </a:p>
          <a:p>
            <a:pPr lvl="1"/>
            <a:r>
              <a:rPr lang="en-CA" dirty="0"/>
              <a:t>Looks the same as WIMPs, can’t be shielded</a:t>
            </a:r>
          </a:p>
          <a:p>
            <a:pPr>
              <a:spcBef>
                <a:spcPts val="0"/>
              </a:spcBef>
            </a:pPr>
            <a:endParaRPr lang="en-CA" dirty="0"/>
          </a:p>
          <a:p>
            <a:pPr marL="0" indent="0">
              <a:spcBef>
                <a:spcPts val="600"/>
              </a:spcBef>
              <a:buNone/>
            </a:pPr>
            <a:r>
              <a:rPr lang="en-CA" dirty="0"/>
              <a:t>→ How can we distinguish between these </a:t>
            </a:r>
            <a:br>
              <a:rPr lang="en-CA" dirty="0"/>
            </a:br>
            <a:r>
              <a:rPr lang="en-CA" dirty="0"/>
              <a:t>    signals?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880C08-5282-6E9C-6D62-2C09E3FFE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433" y="1309123"/>
            <a:ext cx="6912049" cy="4633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831E92-C325-846F-167D-1912CC07C4B2}"/>
              </a:ext>
            </a:extLst>
          </p:cNvPr>
          <p:cNvSpPr txBox="1"/>
          <p:nvPr/>
        </p:nvSpPr>
        <p:spPr>
          <a:xfrm>
            <a:off x="6768831" y="4225678"/>
            <a:ext cx="6101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srgbClr val="FF960A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913234-F791-0C42-7A2E-4C5E0D3A591E}"/>
              </a:ext>
            </a:extLst>
          </p:cNvPr>
          <p:cNvSpPr/>
          <p:nvPr/>
        </p:nvSpPr>
        <p:spPr bwMode="auto">
          <a:xfrm>
            <a:off x="5965461" y="1533996"/>
            <a:ext cx="1974710" cy="3793728"/>
          </a:xfrm>
          <a:prstGeom prst="rect">
            <a:avLst/>
          </a:prstGeom>
          <a:solidFill>
            <a:srgbClr val="00B0F0">
              <a:alpha val="20000"/>
            </a:srgbClr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C32AAD-842A-236B-453C-A582106A59C3}"/>
              </a:ext>
            </a:extLst>
          </p:cNvPr>
          <p:cNvSpPr/>
          <p:nvPr/>
        </p:nvSpPr>
        <p:spPr>
          <a:xfrm>
            <a:off x="8463756" y="2768599"/>
            <a:ext cx="593726" cy="21590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700" b="1" dirty="0">
              <a:solidFill>
                <a:srgbClr val="FF000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0A9A85A-2A05-4E63-75BC-5BE55D713997}"/>
              </a:ext>
            </a:extLst>
          </p:cNvPr>
          <p:cNvSpPr/>
          <p:nvPr/>
        </p:nvSpPr>
        <p:spPr>
          <a:xfrm>
            <a:off x="1333462" y="5207127"/>
            <a:ext cx="2551176" cy="841248"/>
          </a:xfrm>
          <a:prstGeom prst="roundRect">
            <a:avLst/>
          </a:prstGeom>
          <a:ln w="19050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Directionality!</a:t>
            </a:r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EE5F3F-F494-4AAA-8395-8673AFEC82C8}"/>
              </a:ext>
            </a:extLst>
          </p:cNvPr>
          <p:cNvSpPr txBox="1"/>
          <p:nvPr/>
        </p:nvSpPr>
        <p:spPr>
          <a:xfrm>
            <a:off x="11696700" y="1399794"/>
            <a:ext cx="365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[2]</a:t>
            </a:r>
            <a:endParaRPr lang="en-CA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2A947D-91D8-40E8-218D-5747EB7B7A22}"/>
              </a:ext>
            </a:extLst>
          </p:cNvPr>
          <p:cNvSpPr txBox="1"/>
          <p:nvPr/>
        </p:nvSpPr>
        <p:spPr>
          <a:xfrm>
            <a:off x="6143191" y="4237989"/>
            <a:ext cx="1728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960A"/>
                </a:solidFill>
              </a:rPr>
              <a:t>Neutrino Floor</a:t>
            </a:r>
            <a:endParaRPr lang="en-CA" dirty="0">
              <a:solidFill>
                <a:srgbClr val="FF96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1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7182D-DB2B-A7A7-AE26-6CC018C7A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2E2A-A66F-DAB9-AD59-171DEEA31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Directionality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C5423-4FC4-2B16-29F8-9014969EF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4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DB8FF4-401B-0B02-79EB-10725FE73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1" y="1399794"/>
            <a:ext cx="5201412" cy="4648581"/>
          </a:xfrm>
        </p:spPr>
        <p:txBody>
          <a:bodyPr/>
          <a:lstStyle/>
          <a:p>
            <a:r>
              <a:rPr lang="en-US" dirty="0"/>
              <a:t>Take advantage of “WIMP Wind”!</a:t>
            </a:r>
          </a:p>
          <a:p>
            <a:pPr lvl="1"/>
            <a:r>
              <a:rPr lang="en-US" dirty="0"/>
              <a:t>Apparent  </a:t>
            </a:r>
            <a:r>
              <a:rPr lang="en-US" b="1" dirty="0"/>
              <a:t>flux of dark matter  </a:t>
            </a:r>
            <a:r>
              <a:rPr lang="en-US" dirty="0"/>
              <a:t>as the sun </a:t>
            </a:r>
            <a:br>
              <a:rPr lang="en-US" dirty="0"/>
            </a:br>
            <a:r>
              <a:rPr lang="en-US" dirty="0"/>
              <a:t>moves through the galaxy</a:t>
            </a:r>
          </a:p>
          <a:p>
            <a:r>
              <a:rPr lang="en-US" dirty="0"/>
              <a:t>Dark matter will come from a </a:t>
            </a:r>
            <a:r>
              <a:rPr lang="en-US" b="1" dirty="0"/>
              <a:t>particular direction </a:t>
            </a:r>
            <a:r>
              <a:rPr lang="en-US" dirty="0"/>
              <a:t>in the detector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CA" dirty="0"/>
              <a:t>→ </a:t>
            </a:r>
            <a:r>
              <a:rPr lang="en-US" dirty="0"/>
              <a:t>Need detector to determine direction of </a:t>
            </a:r>
            <a:br>
              <a:rPr lang="en-US" dirty="0"/>
            </a:br>
            <a:r>
              <a:rPr lang="en-US" dirty="0"/>
              <a:t>    incoming particles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A16722-CCA3-12C2-F8B0-19BF8C27FFE6}"/>
              </a:ext>
            </a:extLst>
          </p:cNvPr>
          <p:cNvSpPr txBox="1"/>
          <p:nvPr/>
        </p:nvSpPr>
        <p:spPr>
          <a:xfrm>
            <a:off x="10879820" y="1765007"/>
            <a:ext cx="435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[3]</a:t>
            </a:r>
            <a:endParaRPr lang="en-CA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AD50E1-471A-C831-B859-D36F099055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1" t="1961" r="-1" b="1995"/>
          <a:stretch>
            <a:fillRect/>
          </a:stretch>
        </p:blipFill>
        <p:spPr>
          <a:xfrm>
            <a:off x="5734488" y="1499081"/>
            <a:ext cx="6011782" cy="3859837"/>
          </a:xfrm>
          <a:prstGeom prst="ellipse">
            <a:avLst/>
          </a:prstGeom>
          <a:ln w="38100">
            <a:solidFill>
              <a:srgbClr val="4A4FAB"/>
            </a:solidFill>
          </a:ln>
        </p:spPr>
      </p:pic>
    </p:spTree>
    <p:extLst>
      <p:ext uri="{BB962C8B-B14F-4D97-AF65-F5344CB8AC3E}">
        <p14:creationId xmlns:p14="http://schemas.microsoft.com/office/powerpoint/2010/main" val="153386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65F24-FC93-9B1D-BB19-F94094289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DDC7340-65E5-20D1-3D0F-9AF655B2873F}"/>
              </a:ext>
            </a:extLst>
          </p:cNvPr>
          <p:cNvSpPr txBox="1"/>
          <p:nvPr/>
        </p:nvSpPr>
        <p:spPr>
          <a:xfrm>
            <a:off x="11696700" y="1261294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</a:t>
            </a:r>
            <a:endParaRPr lang="en-CA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10456B-BD8F-3D28-531E-B739F49E7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504"/>
                    </a14:imgEffect>
                    <a14:imgEffect>
                      <a14:saturation sat="81000"/>
                    </a14:imgEffect>
                    <a14:imgEffect>
                      <a14:brightnessContrast bright="-6000" contrast="-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22720" y="1283209"/>
            <a:ext cx="5173980" cy="48999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D83BF6-BA80-A9A3-E7AD-F1223E763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S</a:t>
            </a:r>
            <a:r>
              <a:rPr lang="en-US" dirty="0"/>
              <a:t>pherical </a:t>
            </a:r>
            <a:r>
              <a:rPr lang="en-US" dirty="0">
                <a:solidFill>
                  <a:schemeClr val="accent3"/>
                </a:solidFill>
              </a:rPr>
              <a:t>p</a:t>
            </a:r>
            <a:r>
              <a:rPr lang="en-US" dirty="0"/>
              <a:t>roportional </a:t>
            </a:r>
            <a:r>
              <a:rPr lang="en-US" dirty="0">
                <a:solidFill>
                  <a:schemeClr val="accent3"/>
                </a:solidFill>
              </a:rPr>
              <a:t>c</a:t>
            </a:r>
            <a:r>
              <a:rPr lang="en-US" dirty="0"/>
              <a:t>ounter (SPC)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EF631-08FE-DDD5-82C4-FE50EC44A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5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EBC78C-CEDC-9620-93F1-D81BF3C17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399794"/>
            <a:ext cx="5173980" cy="4648581"/>
          </a:xfrm>
        </p:spPr>
        <p:txBody>
          <a:bodyPr/>
          <a:lstStyle/>
          <a:p>
            <a:r>
              <a:rPr lang="en-US" dirty="0"/>
              <a:t>Copper spherical vessel, filled with noble gas</a:t>
            </a:r>
          </a:p>
          <a:p>
            <a:r>
              <a:rPr lang="en-US" dirty="0"/>
              <a:t>High voltage anode in center allows charge </a:t>
            </a:r>
            <a:br>
              <a:rPr lang="en-US" dirty="0"/>
            </a:br>
            <a:r>
              <a:rPr lang="en-US" dirty="0"/>
              <a:t>to be read out</a:t>
            </a:r>
            <a:endParaRPr lang="en-CA" dirty="0"/>
          </a:p>
          <a:p>
            <a:r>
              <a:rPr lang="en-CA" dirty="0"/>
              <a:t>Different spheres for data taking and R&amp;D!</a:t>
            </a:r>
          </a:p>
          <a:p>
            <a:pPr lvl="1"/>
            <a:r>
              <a:rPr lang="en-CA" dirty="0"/>
              <a:t>The U of A has a 30 cm diameter sphere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D5DF57-87BA-6541-2DB8-E19EA46982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507" y="1301496"/>
            <a:ext cx="4918193" cy="39837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95328E-1C09-5BF0-5B2A-27D59DE0BB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498"/>
                    </a14:imgEffect>
                    <a14:imgEffect>
                      <a14:saturation sat="133000"/>
                    </a14:imgEffect>
                    <a14:imgEffect>
                      <a14:brightnessContrast bright="7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822" r="29261"/>
          <a:stretch>
            <a:fillRect/>
          </a:stretch>
        </p:blipFill>
        <p:spPr>
          <a:xfrm rot="5400000">
            <a:off x="7074170" y="1543947"/>
            <a:ext cx="4884787" cy="436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5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5A6AB-6746-D42C-9738-318A616D8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B07A1-B50E-47FC-06AF-AC23D62D5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Detector operation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2B82A-27E0-D47D-34D6-E3C0A2F58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6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C007A2-8327-0CBB-EE3C-F87851346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657" y="1511349"/>
            <a:ext cx="4972812" cy="4648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1.  </a:t>
            </a:r>
            <a:r>
              <a:rPr lang="en-US" sz="2000" dirty="0"/>
              <a:t>Incident particle interaction</a:t>
            </a:r>
          </a:p>
          <a:p>
            <a:pPr lvl="1"/>
            <a:r>
              <a:rPr lang="en-US" sz="1800" dirty="0"/>
              <a:t>Primary ionization</a:t>
            </a:r>
          </a:p>
          <a:p>
            <a:pPr marL="0" indent="0">
              <a:buNone/>
            </a:pPr>
            <a:endParaRPr lang="en-CA" sz="2000" dirty="0"/>
          </a:p>
          <a:p>
            <a:pPr marL="0" indent="0">
              <a:buNone/>
            </a:pPr>
            <a:r>
              <a:rPr lang="en-CA" sz="2000" b="1" dirty="0"/>
              <a:t>2.  </a:t>
            </a:r>
            <a:r>
              <a:rPr lang="en-CA" sz="2000" dirty="0"/>
              <a:t>Electron drift towards anode</a:t>
            </a:r>
          </a:p>
          <a:p>
            <a:pPr marL="0" indent="0">
              <a:buNone/>
            </a:pPr>
            <a:endParaRPr lang="en-CA" sz="2000" dirty="0"/>
          </a:p>
          <a:p>
            <a:pPr marL="0" indent="0">
              <a:buNone/>
            </a:pPr>
            <a:r>
              <a:rPr lang="en-CA" sz="2000" b="1" dirty="0"/>
              <a:t>3.  </a:t>
            </a:r>
            <a:r>
              <a:rPr lang="en-CA" sz="2000" dirty="0"/>
              <a:t>Secondary electron/ion pair creation</a:t>
            </a:r>
          </a:p>
          <a:p>
            <a:pPr lvl="1"/>
            <a:r>
              <a:rPr lang="en-CA" sz="1800" dirty="0"/>
              <a:t>Townsend avalanche</a:t>
            </a:r>
          </a:p>
          <a:p>
            <a:pPr marL="228600" lvl="1" indent="0">
              <a:buNone/>
            </a:pPr>
            <a:endParaRPr lang="en-CA" sz="1800" dirty="0"/>
          </a:p>
          <a:p>
            <a:pPr marL="0" indent="0">
              <a:buNone/>
            </a:pPr>
            <a:r>
              <a:rPr lang="en-CA" sz="2000" b="1" dirty="0"/>
              <a:t>4.  </a:t>
            </a:r>
            <a:r>
              <a:rPr lang="en-CA" sz="2000" dirty="0"/>
              <a:t>Signal formation on sensor</a:t>
            </a:r>
          </a:p>
          <a:p>
            <a:pPr lvl="1"/>
            <a:r>
              <a:rPr lang="en-CA" sz="1800" dirty="0"/>
              <a:t>Current is induced by secondary ion drift</a:t>
            </a:r>
            <a:endParaRPr lang="en-US" sz="1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EB28019-0F53-1EE8-6921-1A94A21D0077}"/>
              </a:ext>
            </a:extLst>
          </p:cNvPr>
          <p:cNvGrpSpPr/>
          <p:nvPr/>
        </p:nvGrpSpPr>
        <p:grpSpPr>
          <a:xfrm>
            <a:off x="7128677" y="1740593"/>
            <a:ext cx="3465653" cy="3948313"/>
            <a:chOff x="1106614" y="1929384"/>
            <a:chExt cx="2002536" cy="2281428"/>
          </a:xfrm>
          <a:gradFill flip="none" rotWithShape="1">
            <a:gsLst>
              <a:gs pos="0">
                <a:srgbClr val="CE6C36"/>
              </a:gs>
              <a:gs pos="0">
                <a:srgbClr val="E3A989"/>
              </a:gs>
              <a:gs pos="100000">
                <a:srgbClr val="CE6C36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B737266-2B54-F1E5-C41D-DB3E72A2C7B1}"/>
                </a:ext>
              </a:extLst>
            </p:cNvPr>
            <p:cNvSpPr/>
            <p:nvPr/>
          </p:nvSpPr>
          <p:spPr>
            <a:xfrm>
              <a:off x="1879282" y="1929384"/>
              <a:ext cx="457200" cy="347472"/>
            </a:xfrm>
            <a:prstGeom prst="rect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E70B1D8-B59F-0101-89D3-A341E35B7BAB}"/>
                </a:ext>
              </a:extLst>
            </p:cNvPr>
            <p:cNvSpPr/>
            <p:nvPr/>
          </p:nvSpPr>
          <p:spPr>
            <a:xfrm>
              <a:off x="1106614" y="2208276"/>
              <a:ext cx="2002536" cy="2002536"/>
            </a:xfrm>
            <a:prstGeom prst="ellips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D7A57B-704F-0CF5-1649-326DFC9F9F5E}"/>
                </a:ext>
              </a:extLst>
            </p:cNvPr>
            <p:cNvSpPr/>
            <p:nvPr/>
          </p:nvSpPr>
          <p:spPr>
            <a:xfrm>
              <a:off x="1900616" y="2074736"/>
              <a:ext cx="418721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10DF6A9-FF28-7873-BA28-631F13B7BC52}"/>
                </a:ext>
              </a:extLst>
            </p:cNvPr>
            <p:cNvSpPr/>
            <p:nvPr/>
          </p:nvSpPr>
          <p:spPr>
            <a:xfrm>
              <a:off x="1889993" y="2074735"/>
              <a:ext cx="439150" cy="202120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05B6222-124A-3F56-7640-C4E10E87C6BB}"/>
                </a:ext>
              </a:extLst>
            </p:cNvPr>
            <p:cNvSpPr/>
            <p:nvPr/>
          </p:nvSpPr>
          <p:spPr>
            <a:xfrm>
              <a:off x="2085393" y="3252407"/>
              <a:ext cx="45719" cy="45719"/>
            </a:xfrm>
            <a:prstGeom prst="ellipse">
              <a:avLst/>
            </a:prstGeom>
            <a:solidFill>
              <a:srgbClr val="793E1D"/>
            </a:solidFill>
            <a:ln w="28575">
              <a:solidFill>
                <a:srgbClr val="793E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D2BA5D7-98BD-D19B-B456-283F48DADCE2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>
              <a:off x="2107882" y="1929384"/>
              <a:ext cx="0" cy="1344168"/>
            </a:xfrm>
            <a:prstGeom prst="line">
              <a:avLst/>
            </a:prstGeom>
            <a:grpFill/>
            <a:ln w="28575">
              <a:solidFill>
                <a:srgbClr val="793E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Explosion: 14 Points 21">
            <a:extLst>
              <a:ext uri="{FF2B5EF4-FFF2-40B4-BE49-F238E27FC236}">
                <a16:creationId xmlns:a16="http://schemas.microsoft.com/office/drawing/2014/main" id="{8F60F2CE-DDFD-659D-7026-5C8A3BF60AE2}"/>
              </a:ext>
            </a:extLst>
          </p:cNvPr>
          <p:cNvSpPr/>
          <p:nvPr/>
        </p:nvSpPr>
        <p:spPr>
          <a:xfrm>
            <a:off x="7712046" y="2686975"/>
            <a:ext cx="342445" cy="299965"/>
          </a:xfrm>
          <a:prstGeom prst="irregularSeal2">
            <a:avLst/>
          </a:prstGeom>
          <a:solidFill>
            <a:srgbClr val="F4C72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8324048D-046D-CAA0-6F58-3D8ECB78AFBF}"/>
              </a:ext>
            </a:extLst>
          </p:cNvPr>
          <p:cNvSpPr/>
          <p:nvPr/>
        </p:nvSpPr>
        <p:spPr>
          <a:xfrm rot="465932">
            <a:off x="6855607" y="2667720"/>
            <a:ext cx="866775" cy="220027"/>
          </a:xfrm>
          <a:prstGeom prst="rightArrow">
            <a:avLst>
              <a:gd name="adj1" fmla="val 32684"/>
              <a:gd name="adj2" fmla="val 65152"/>
            </a:avLst>
          </a:prstGeom>
          <a:solidFill>
            <a:srgbClr val="00B050"/>
          </a:solidFill>
          <a:ln w="19050">
            <a:solidFill>
              <a:srgbClr val="00642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7B6DF413-43F3-D0DB-4EC1-BC52BEB0C509}"/>
              </a:ext>
            </a:extLst>
          </p:cNvPr>
          <p:cNvSpPr/>
          <p:nvPr/>
        </p:nvSpPr>
        <p:spPr>
          <a:xfrm rot="17802760">
            <a:off x="7767183" y="2199501"/>
            <a:ext cx="866775" cy="220027"/>
          </a:xfrm>
          <a:prstGeom prst="rightArrow">
            <a:avLst>
              <a:gd name="adj1" fmla="val 32684"/>
              <a:gd name="adj2" fmla="val 65152"/>
            </a:avLst>
          </a:prstGeom>
          <a:solidFill>
            <a:srgbClr val="00B050"/>
          </a:solidFill>
          <a:ln w="19050">
            <a:solidFill>
              <a:srgbClr val="00642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530A04A-1D88-5DF8-1C40-68E07BFFA017}"/>
              </a:ext>
            </a:extLst>
          </p:cNvPr>
          <p:cNvSpPr/>
          <p:nvPr/>
        </p:nvSpPr>
        <p:spPr>
          <a:xfrm>
            <a:off x="7907483" y="2936081"/>
            <a:ext cx="910477" cy="1123950"/>
          </a:xfrm>
          <a:custGeom>
            <a:avLst/>
            <a:gdLst>
              <a:gd name="csX0" fmla="*/ 0 w 895350"/>
              <a:gd name="csY0" fmla="*/ 0 h 1123950"/>
              <a:gd name="csX1" fmla="*/ 9525 w 895350"/>
              <a:gd name="csY1" fmla="*/ 85725 h 1123950"/>
              <a:gd name="csX2" fmla="*/ 47625 w 895350"/>
              <a:gd name="csY2" fmla="*/ 95250 h 1123950"/>
              <a:gd name="csX3" fmla="*/ 76200 w 895350"/>
              <a:gd name="csY3" fmla="*/ 171450 h 1123950"/>
              <a:gd name="csX4" fmla="*/ 114300 w 895350"/>
              <a:gd name="csY4" fmla="*/ 238125 h 1123950"/>
              <a:gd name="csX5" fmla="*/ 152400 w 895350"/>
              <a:gd name="csY5" fmla="*/ 333375 h 1123950"/>
              <a:gd name="csX6" fmla="*/ 180975 w 895350"/>
              <a:gd name="csY6" fmla="*/ 342900 h 1123950"/>
              <a:gd name="csX7" fmla="*/ 209550 w 895350"/>
              <a:gd name="csY7" fmla="*/ 381000 h 1123950"/>
              <a:gd name="csX8" fmla="*/ 257175 w 895350"/>
              <a:gd name="csY8" fmla="*/ 400050 h 1123950"/>
              <a:gd name="csX9" fmla="*/ 266700 w 895350"/>
              <a:gd name="csY9" fmla="*/ 438150 h 1123950"/>
              <a:gd name="csX10" fmla="*/ 285750 w 895350"/>
              <a:gd name="csY10" fmla="*/ 504825 h 1123950"/>
              <a:gd name="csX11" fmla="*/ 342900 w 895350"/>
              <a:gd name="csY11" fmla="*/ 495300 h 1123950"/>
              <a:gd name="csX12" fmla="*/ 361950 w 895350"/>
              <a:gd name="csY12" fmla="*/ 523875 h 1123950"/>
              <a:gd name="csX13" fmla="*/ 400050 w 895350"/>
              <a:gd name="csY13" fmla="*/ 552450 h 1123950"/>
              <a:gd name="csX14" fmla="*/ 419100 w 895350"/>
              <a:gd name="csY14" fmla="*/ 609600 h 1123950"/>
              <a:gd name="csX15" fmla="*/ 438150 w 895350"/>
              <a:gd name="csY15" fmla="*/ 685800 h 1123950"/>
              <a:gd name="csX16" fmla="*/ 495300 w 895350"/>
              <a:gd name="csY16" fmla="*/ 676275 h 1123950"/>
              <a:gd name="csX17" fmla="*/ 523875 w 895350"/>
              <a:gd name="csY17" fmla="*/ 714375 h 1123950"/>
              <a:gd name="csX18" fmla="*/ 552450 w 895350"/>
              <a:gd name="csY18" fmla="*/ 742950 h 1123950"/>
              <a:gd name="csX19" fmla="*/ 561975 w 895350"/>
              <a:gd name="csY19" fmla="*/ 809625 h 1123950"/>
              <a:gd name="csX20" fmla="*/ 590550 w 895350"/>
              <a:gd name="csY20" fmla="*/ 819150 h 1123950"/>
              <a:gd name="csX21" fmla="*/ 619125 w 895350"/>
              <a:gd name="csY21" fmla="*/ 876300 h 1123950"/>
              <a:gd name="csX22" fmla="*/ 704850 w 895350"/>
              <a:gd name="csY22" fmla="*/ 933450 h 1123950"/>
              <a:gd name="csX23" fmla="*/ 752475 w 895350"/>
              <a:gd name="csY23" fmla="*/ 1009650 h 1123950"/>
              <a:gd name="csX24" fmla="*/ 771525 w 895350"/>
              <a:gd name="csY24" fmla="*/ 1047750 h 1123950"/>
              <a:gd name="csX25" fmla="*/ 847725 w 895350"/>
              <a:gd name="csY25" fmla="*/ 1085850 h 1123950"/>
              <a:gd name="csX26" fmla="*/ 895350 w 895350"/>
              <a:gd name="csY26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895350" h="1123950">
                <a:moveTo>
                  <a:pt x="0" y="0"/>
                </a:moveTo>
                <a:cubicBezTo>
                  <a:pt x="3175" y="28575"/>
                  <a:pt x="-3333" y="60009"/>
                  <a:pt x="9525" y="85725"/>
                </a:cubicBezTo>
                <a:cubicBezTo>
                  <a:pt x="15379" y="97434"/>
                  <a:pt x="37568" y="86869"/>
                  <a:pt x="47625" y="95250"/>
                </a:cubicBezTo>
                <a:cubicBezTo>
                  <a:pt x="66911" y="111322"/>
                  <a:pt x="68411" y="150679"/>
                  <a:pt x="76200" y="171450"/>
                </a:cubicBezTo>
                <a:cubicBezTo>
                  <a:pt x="101248" y="238246"/>
                  <a:pt x="86665" y="182855"/>
                  <a:pt x="114300" y="238125"/>
                </a:cubicBezTo>
                <a:cubicBezTo>
                  <a:pt x="136967" y="283460"/>
                  <a:pt x="106634" y="272353"/>
                  <a:pt x="152400" y="333375"/>
                </a:cubicBezTo>
                <a:cubicBezTo>
                  <a:pt x="158424" y="341407"/>
                  <a:pt x="171450" y="339725"/>
                  <a:pt x="180975" y="342900"/>
                </a:cubicBezTo>
                <a:cubicBezTo>
                  <a:pt x="190500" y="355600"/>
                  <a:pt x="196850" y="371475"/>
                  <a:pt x="209550" y="381000"/>
                </a:cubicBezTo>
                <a:cubicBezTo>
                  <a:pt x="223228" y="391259"/>
                  <a:pt x="245085" y="387960"/>
                  <a:pt x="257175" y="400050"/>
                </a:cubicBezTo>
                <a:cubicBezTo>
                  <a:pt x="266432" y="409307"/>
                  <a:pt x="263104" y="425563"/>
                  <a:pt x="266700" y="438150"/>
                </a:cubicBezTo>
                <a:cubicBezTo>
                  <a:pt x="294029" y="533803"/>
                  <a:pt x="255973" y="385718"/>
                  <a:pt x="285750" y="504825"/>
                </a:cubicBezTo>
                <a:cubicBezTo>
                  <a:pt x="304800" y="501650"/>
                  <a:pt x="324164" y="490616"/>
                  <a:pt x="342900" y="495300"/>
                </a:cubicBezTo>
                <a:cubicBezTo>
                  <a:pt x="354006" y="498076"/>
                  <a:pt x="353855" y="515780"/>
                  <a:pt x="361950" y="523875"/>
                </a:cubicBezTo>
                <a:cubicBezTo>
                  <a:pt x="373175" y="535100"/>
                  <a:pt x="387350" y="542925"/>
                  <a:pt x="400050" y="552450"/>
                </a:cubicBezTo>
                <a:cubicBezTo>
                  <a:pt x="406400" y="571500"/>
                  <a:pt x="414230" y="590119"/>
                  <a:pt x="419100" y="609600"/>
                </a:cubicBezTo>
                <a:lnTo>
                  <a:pt x="438150" y="685800"/>
                </a:lnTo>
                <a:cubicBezTo>
                  <a:pt x="457200" y="682625"/>
                  <a:pt x="476978" y="670168"/>
                  <a:pt x="495300" y="676275"/>
                </a:cubicBezTo>
                <a:cubicBezTo>
                  <a:pt x="510360" y="681295"/>
                  <a:pt x="513544" y="702322"/>
                  <a:pt x="523875" y="714375"/>
                </a:cubicBezTo>
                <a:cubicBezTo>
                  <a:pt x="532641" y="724602"/>
                  <a:pt x="542925" y="733425"/>
                  <a:pt x="552450" y="742950"/>
                </a:cubicBezTo>
                <a:cubicBezTo>
                  <a:pt x="555625" y="765175"/>
                  <a:pt x="551935" y="789545"/>
                  <a:pt x="561975" y="809625"/>
                </a:cubicBezTo>
                <a:cubicBezTo>
                  <a:pt x="566465" y="818605"/>
                  <a:pt x="584016" y="811527"/>
                  <a:pt x="590550" y="819150"/>
                </a:cubicBezTo>
                <a:cubicBezTo>
                  <a:pt x="604411" y="835321"/>
                  <a:pt x="606049" y="859488"/>
                  <a:pt x="619125" y="876300"/>
                </a:cubicBezTo>
                <a:cubicBezTo>
                  <a:pt x="630699" y="891181"/>
                  <a:pt x="691818" y="925631"/>
                  <a:pt x="704850" y="933450"/>
                </a:cubicBezTo>
                <a:cubicBezTo>
                  <a:pt x="727520" y="1001460"/>
                  <a:pt x="707192" y="979461"/>
                  <a:pt x="752475" y="1009650"/>
                </a:cubicBezTo>
                <a:cubicBezTo>
                  <a:pt x="758825" y="1022350"/>
                  <a:pt x="760437" y="1038880"/>
                  <a:pt x="771525" y="1047750"/>
                </a:cubicBezTo>
                <a:cubicBezTo>
                  <a:pt x="793700" y="1065490"/>
                  <a:pt x="824096" y="1070098"/>
                  <a:pt x="847725" y="1085850"/>
                </a:cubicBezTo>
                <a:cubicBezTo>
                  <a:pt x="883772" y="1109881"/>
                  <a:pt x="868205" y="1096805"/>
                  <a:pt x="895350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3185A82-E407-DBF8-8241-05E33D1E8DEB}"/>
              </a:ext>
            </a:extLst>
          </p:cNvPr>
          <p:cNvSpPr/>
          <p:nvPr/>
        </p:nvSpPr>
        <p:spPr>
          <a:xfrm>
            <a:off x="7986903" y="2864643"/>
            <a:ext cx="847858" cy="1181100"/>
          </a:xfrm>
          <a:custGeom>
            <a:avLst/>
            <a:gdLst>
              <a:gd name="csX0" fmla="*/ 0 w 847858"/>
              <a:gd name="csY0" fmla="*/ 0 h 1181100"/>
              <a:gd name="csX1" fmla="*/ 57150 w 847858"/>
              <a:gd name="csY1" fmla="*/ 19050 h 1181100"/>
              <a:gd name="csX2" fmla="*/ 95250 w 847858"/>
              <a:gd name="csY2" fmla="*/ 114300 h 1181100"/>
              <a:gd name="csX3" fmla="*/ 171450 w 847858"/>
              <a:gd name="csY3" fmla="*/ 133350 h 1181100"/>
              <a:gd name="csX4" fmla="*/ 238125 w 847858"/>
              <a:gd name="csY4" fmla="*/ 114300 h 1181100"/>
              <a:gd name="csX5" fmla="*/ 257175 w 847858"/>
              <a:gd name="csY5" fmla="*/ 161925 h 1181100"/>
              <a:gd name="csX6" fmla="*/ 285750 w 847858"/>
              <a:gd name="csY6" fmla="*/ 219075 h 1181100"/>
              <a:gd name="csX7" fmla="*/ 295275 w 847858"/>
              <a:gd name="csY7" fmla="*/ 276225 h 1181100"/>
              <a:gd name="csX8" fmla="*/ 323850 w 847858"/>
              <a:gd name="csY8" fmla="*/ 285750 h 1181100"/>
              <a:gd name="csX9" fmla="*/ 333375 w 847858"/>
              <a:gd name="csY9" fmla="*/ 323850 h 1181100"/>
              <a:gd name="csX10" fmla="*/ 438150 w 847858"/>
              <a:gd name="csY10" fmla="*/ 352425 h 1181100"/>
              <a:gd name="csX11" fmla="*/ 476250 w 847858"/>
              <a:gd name="csY11" fmla="*/ 371475 h 1181100"/>
              <a:gd name="csX12" fmla="*/ 485775 w 847858"/>
              <a:gd name="csY12" fmla="*/ 419100 h 1181100"/>
              <a:gd name="csX13" fmla="*/ 447675 w 847858"/>
              <a:gd name="csY13" fmla="*/ 457200 h 1181100"/>
              <a:gd name="csX14" fmla="*/ 504825 w 847858"/>
              <a:gd name="csY14" fmla="*/ 523875 h 1181100"/>
              <a:gd name="csX15" fmla="*/ 523875 w 847858"/>
              <a:gd name="csY15" fmla="*/ 561975 h 1181100"/>
              <a:gd name="csX16" fmla="*/ 552450 w 847858"/>
              <a:gd name="csY16" fmla="*/ 581025 h 1181100"/>
              <a:gd name="csX17" fmla="*/ 542925 w 847858"/>
              <a:gd name="csY17" fmla="*/ 628650 h 1181100"/>
              <a:gd name="csX18" fmla="*/ 571500 w 847858"/>
              <a:gd name="csY18" fmla="*/ 657225 h 1181100"/>
              <a:gd name="csX19" fmla="*/ 647700 w 847858"/>
              <a:gd name="csY19" fmla="*/ 704850 h 1181100"/>
              <a:gd name="csX20" fmla="*/ 657225 w 847858"/>
              <a:gd name="csY20" fmla="*/ 742950 h 1181100"/>
              <a:gd name="csX21" fmla="*/ 685800 w 847858"/>
              <a:gd name="csY21" fmla="*/ 828675 h 1181100"/>
              <a:gd name="csX22" fmla="*/ 695325 w 847858"/>
              <a:gd name="csY22" fmla="*/ 857250 h 1181100"/>
              <a:gd name="csX23" fmla="*/ 714375 w 847858"/>
              <a:gd name="csY23" fmla="*/ 952500 h 1181100"/>
              <a:gd name="csX24" fmla="*/ 733425 w 847858"/>
              <a:gd name="csY24" fmla="*/ 990600 h 1181100"/>
              <a:gd name="csX25" fmla="*/ 771525 w 847858"/>
              <a:gd name="csY25" fmla="*/ 1038225 h 1181100"/>
              <a:gd name="csX26" fmla="*/ 800100 w 847858"/>
              <a:gd name="csY26" fmla="*/ 1104900 h 1181100"/>
              <a:gd name="csX27" fmla="*/ 838200 w 847858"/>
              <a:gd name="csY27" fmla="*/ 1133475 h 1181100"/>
              <a:gd name="csX28" fmla="*/ 847725 w 847858"/>
              <a:gd name="csY28" fmla="*/ 1181100 h 1181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847858" h="1181100">
                <a:moveTo>
                  <a:pt x="0" y="0"/>
                </a:moveTo>
                <a:cubicBezTo>
                  <a:pt x="19050" y="6350"/>
                  <a:pt x="42951" y="4851"/>
                  <a:pt x="57150" y="19050"/>
                </a:cubicBezTo>
                <a:cubicBezTo>
                  <a:pt x="123582" y="85482"/>
                  <a:pt x="-2578" y="52046"/>
                  <a:pt x="95250" y="114300"/>
                </a:cubicBezTo>
                <a:cubicBezTo>
                  <a:pt x="117339" y="128356"/>
                  <a:pt x="146050" y="127000"/>
                  <a:pt x="171450" y="133350"/>
                </a:cubicBezTo>
                <a:cubicBezTo>
                  <a:pt x="193675" y="127000"/>
                  <a:pt x="216197" y="106991"/>
                  <a:pt x="238125" y="114300"/>
                </a:cubicBezTo>
                <a:cubicBezTo>
                  <a:pt x="254345" y="119707"/>
                  <a:pt x="250100" y="146360"/>
                  <a:pt x="257175" y="161925"/>
                </a:cubicBezTo>
                <a:cubicBezTo>
                  <a:pt x="265988" y="181314"/>
                  <a:pt x="276225" y="200025"/>
                  <a:pt x="285750" y="219075"/>
                </a:cubicBezTo>
                <a:cubicBezTo>
                  <a:pt x="288925" y="238125"/>
                  <a:pt x="285693" y="259457"/>
                  <a:pt x="295275" y="276225"/>
                </a:cubicBezTo>
                <a:cubicBezTo>
                  <a:pt x="300256" y="284942"/>
                  <a:pt x="317578" y="277910"/>
                  <a:pt x="323850" y="285750"/>
                </a:cubicBezTo>
                <a:cubicBezTo>
                  <a:pt x="332028" y="295972"/>
                  <a:pt x="322067" y="317254"/>
                  <a:pt x="333375" y="323850"/>
                </a:cubicBezTo>
                <a:cubicBezTo>
                  <a:pt x="364644" y="342090"/>
                  <a:pt x="403807" y="340977"/>
                  <a:pt x="438150" y="352425"/>
                </a:cubicBezTo>
                <a:cubicBezTo>
                  <a:pt x="451620" y="356915"/>
                  <a:pt x="463550" y="365125"/>
                  <a:pt x="476250" y="371475"/>
                </a:cubicBezTo>
                <a:cubicBezTo>
                  <a:pt x="479425" y="387350"/>
                  <a:pt x="490895" y="403741"/>
                  <a:pt x="485775" y="419100"/>
                </a:cubicBezTo>
                <a:cubicBezTo>
                  <a:pt x="480095" y="436139"/>
                  <a:pt x="449658" y="439349"/>
                  <a:pt x="447675" y="457200"/>
                </a:cubicBezTo>
                <a:cubicBezTo>
                  <a:pt x="444110" y="489288"/>
                  <a:pt x="484362" y="510233"/>
                  <a:pt x="504825" y="523875"/>
                </a:cubicBezTo>
                <a:cubicBezTo>
                  <a:pt x="511175" y="536575"/>
                  <a:pt x="514785" y="551067"/>
                  <a:pt x="523875" y="561975"/>
                </a:cubicBezTo>
                <a:cubicBezTo>
                  <a:pt x="531204" y="570769"/>
                  <a:pt x="549305" y="570018"/>
                  <a:pt x="552450" y="581025"/>
                </a:cubicBezTo>
                <a:cubicBezTo>
                  <a:pt x="556898" y="596591"/>
                  <a:pt x="546100" y="612775"/>
                  <a:pt x="542925" y="628650"/>
                </a:cubicBezTo>
                <a:cubicBezTo>
                  <a:pt x="552450" y="638175"/>
                  <a:pt x="560606" y="649302"/>
                  <a:pt x="571500" y="657225"/>
                </a:cubicBezTo>
                <a:cubicBezTo>
                  <a:pt x="595724" y="674842"/>
                  <a:pt x="626520" y="683670"/>
                  <a:pt x="647700" y="704850"/>
                </a:cubicBezTo>
                <a:cubicBezTo>
                  <a:pt x="656957" y="714107"/>
                  <a:pt x="654050" y="730250"/>
                  <a:pt x="657225" y="742950"/>
                </a:cubicBezTo>
                <a:cubicBezTo>
                  <a:pt x="632321" y="817663"/>
                  <a:pt x="620956" y="789769"/>
                  <a:pt x="685800" y="828675"/>
                </a:cubicBezTo>
                <a:cubicBezTo>
                  <a:pt x="688975" y="838200"/>
                  <a:pt x="693147" y="847449"/>
                  <a:pt x="695325" y="857250"/>
                </a:cubicBezTo>
                <a:cubicBezTo>
                  <a:pt x="701311" y="884186"/>
                  <a:pt x="704024" y="924897"/>
                  <a:pt x="714375" y="952500"/>
                </a:cubicBezTo>
                <a:cubicBezTo>
                  <a:pt x="719361" y="965795"/>
                  <a:pt x="728439" y="977305"/>
                  <a:pt x="733425" y="990600"/>
                </a:cubicBezTo>
                <a:cubicBezTo>
                  <a:pt x="752219" y="1040719"/>
                  <a:pt x="725289" y="1022813"/>
                  <a:pt x="771525" y="1038225"/>
                </a:cubicBezTo>
                <a:cubicBezTo>
                  <a:pt x="777974" y="1057572"/>
                  <a:pt x="787260" y="1089920"/>
                  <a:pt x="800100" y="1104900"/>
                </a:cubicBezTo>
                <a:cubicBezTo>
                  <a:pt x="810431" y="1116953"/>
                  <a:pt x="825500" y="1123950"/>
                  <a:pt x="838200" y="1133475"/>
                </a:cubicBezTo>
                <a:cubicBezTo>
                  <a:pt x="849733" y="1168074"/>
                  <a:pt x="847725" y="1152010"/>
                  <a:pt x="847725" y="118110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76F92CE-3F27-1B80-AF6B-C74AA2C9DBEE}"/>
              </a:ext>
            </a:extLst>
          </p:cNvPr>
          <p:cNvSpPr/>
          <p:nvPr/>
        </p:nvSpPr>
        <p:spPr>
          <a:xfrm>
            <a:off x="7739254" y="2974181"/>
            <a:ext cx="1076325" cy="1123950"/>
          </a:xfrm>
          <a:custGeom>
            <a:avLst/>
            <a:gdLst>
              <a:gd name="csX0" fmla="*/ 76200 w 1076325"/>
              <a:gd name="csY0" fmla="*/ 0 h 1123950"/>
              <a:gd name="csX1" fmla="*/ 47625 w 1076325"/>
              <a:gd name="csY1" fmla="*/ 47625 h 1123950"/>
              <a:gd name="csX2" fmla="*/ 28575 w 1076325"/>
              <a:gd name="csY2" fmla="*/ 85725 h 1123950"/>
              <a:gd name="csX3" fmla="*/ 0 w 1076325"/>
              <a:gd name="csY3" fmla="*/ 114300 h 1123950"/>
              <a:gd name="csX4" fmla="*/ 19050 w 1076325"/>
              <a:gd name="csY4" fmla="*/ 152400 h 1123950"/>
              <a:gd name="csX5" fmla="*/ 28575 w 1076325"/>
              <a:gd name="csY5" fmla="*/ 219075 h 1123950"/>
              <a:gd name="csX6" fmla="*/ 76200 w 1076325"/>
              <a:gd name="csY6" fmla="*/ 247650 h 1123950"/>
              <a:gd name="csX7" fmla="*/ 66675 w 1076325"/>
              <a:gd name="csY7" fmla="*/ 295275 h 1123950"/>
              <a:gd name="csX8" fmla="*/ 200025 w 1076325"/>
              <a:gd name="csY8" fmla="*/ 342900 h 1123950"/>
              <a:gd name="csX9" fmla="*/ 209550 w 1076325"/>
              <a:gd name="csY9" fmla="*/ 400050 h 1123950"/>
              <a:gd name="csX10" fmla="*/ 323850 w 1076325"/>
              <a:gd name="csY10" fmla="*/ 485775 h 1123950"/>
              <a:gd name="csX11" fmla="*/ 361950 w 1076325"/>
              <a:gd name="csY11" fmla="*/ 514350 h 1123950"/>
              <a:gd name="csX12" fmla="*/ 371475 w 1076325"/>
              <a:gd name="csY12" fmla="*/ 552450 h 1123950"/>
              <a:gd name="csX13" fmla="*/ 381000 w 1076325"/>
              <a:gd name="csY13" fmla="*/ 600075 h 1123950"/>
              <a:gd name="csX14" fmla="*/ 390525 w 1076325"/>
              <a:gd name="csY14" fmla="*/ 628650 h 1123950"/>
              <a:gd name="csX15" fmla="*/ 457200 w 1076325"/>
              <a:gd name="csY15" fmla="*/ 638175 h 1123950"/>
              <a:gd name="csX16" fmla="*/ 485775 w 1076325"/>
              <a:gd name="csY16" fmla="*/ 628650 h 1123950"/>
              <a:gd name="csX17" fmla="*/ 533400 w 1076325"/>
              <a:gd name="csY17" fmla="*/ 704850 h 1123950"/>
              <a:gd name="csX18" fmla="*/ 561975 w 1076325"/>
              <a:gd name="csY18" fmla="*/ 714375 h 1123950"/>
              <a:gd name="csX19" fmla="*/ 590550 w 1076325"/>
              <a:gd name="csY19" fmla="*/ 762000 h 1123950"/>
              <a:gd name="csX20" fmla="*/ 609600 w 1076325"/>
              <a:gd name="csY20" fmla="*/ 790575 h 1123950"/>
              <a:gd name="csX21" fmla="*/ 638175 w 1076325"/>
              <a:gd name="csY21" fmla="*/ 857250 h 1123950"/>
              <a:gd name="csX22" fmla="*/ 704850 w 1076325"/>
              <a:gd name="csY22" fmla="*/ 866775 h 1123950"/>
              <a:gd name="csX23" fmla="*/ 714375 w 1076325"/>
              <a:gd name="csY23" fmla="*/ 914400 h 1123950"/>
              <a:gd name="csX24" fmla="*/ 752475 w 1076325"/>
              <a:gd name="csY24" fmla="*/ 923925 h 1123950"/>
              <a:gd name="csX25" fmla="*/ 781050 w 1076325"/>
              <a:gd name="csY25" fmla="*/ 933450 h 1123950"/>
              <a:gd name="csX26" fmla="*/ 800100 w 1076325"/>
              <a:gd name="csY26" fmla="*/ 971550 h 1123950"/>
              <a:gd name="csX27" fmla="*/ 828675 w 1076325"/>
              <a:gd name="csY27" fmla="*/ 981075 h 1123950"/>
              <a:gd name="csX28" fmla="*/ 876300 w 1076325"/>
              <a:gd name="csY28" fmla="*/ 1000125 h 1123950"/>
              <a:gd name="csX29" fmla="*/ 942975 w 1076325"/>
              <a:gd name="csY29" fmla="*/ 1057275 h 1123950"/>
              <a:gd name="csX30" fmla="*/ 1019175 w 1076325"/>
              <a:gd name="csY30" fmla="*/ 1104900 h 1123950"/>
              <a:gd name="csX31" fmla="*/ 1076325 w 1076325"/>
              <a:gd name="csY31" fmla="*/ 1123950 h 1123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1076325" h="1123950">
                <a:moveTo>
                  <a:pt x="76200" y="0"/>
                </a:moveTo>
                <a:cubicBezTo>
                  <a:pt x="66675" y="15875"/>
                  <a:pt x="56616" y="31441"/>
                  <a:pt x="47625" y="47625"/>
                </a:cubicBezTo>
                <a:cubicBezTo>
                  <a:pt x="40729" y="60037"/>
                  <a:pt x="36828" y="74171"/>
                  <a:pt x="28575" y="85725"/>
                </a:cubicBezTo>
                <a:cubicBezTo>
                  <a:pt x="20745" y="96686"/>
                  <a:pt x="9525" y="104775"/>
                  <a:pt x="0" y="114300"/>
                </a:cubicBezTo>
                <a:cubicBezTo>
                  <a:pt x="6350" y="127000"/>
                  <a:pt x="15314" y="138701"/>
                  <a:pt x="19050" y="152400"/>
                </a:cubicBezTo>
                <a:cubicBezTo>
                  <a:pt x="24957" y="174060"/>
                  <a:pt x="17024" y="199824"/>
                  <a:pt x="28575" y="219075"/>
                </a:cubicBezTo>
                <a:cubicBezTo>
                  <a:pt x="38100" y="234950"/>
                  <a:pt x="60325" y="238125"/>
                  <a:pt x="76200" y="247650"/>
                </a:cubicBezTo>
                <a:cubicBezTo>
                  <a:pt x="73025" y="263525"/>
                  <a:pt x="66675" y="279086"/>
                  <a:pt x="66675" y="295275"/>
                </a:cubicBezTo>
                <a:cubicBezTo>
                  <a:pt x="66675" y="372031"/>
                  <a:pt x="125018" y="337130"/>
                  <a:pt x="200025" y="342900"/>
                </a:cubicBezTo>
                <a:cubicBezTo>
                  <a:pt x="203200" y="361950"/>
                  <a:pt x="198837" y="383981"/>
                  <a:pt x="209550" y="400050"/>
                </a:cubicBezTo>
                <a:cubicBezTo>
                  <a:pt x="237202" y="441528"/>
                  <a:pt x="284695" y="459671"/>
                  <a:pt x="323850" y="485775"/>
                </a:cubicBezTo>
                <a:cubicBezTo>
                  <a:pt x="337059" y="494581"/>
                  <a:pt x="349250" y="504825"/>
                  <a:pt x="361950" y="514350"/>
                </a:cubicBezTo>
                <a:cubicBezTo>
                  <a:pt x="365125" y="527050"/>
                  <a:pt x="368635" y="539671"/>
                  <a:pt x="371475" y="552450"/>
                </a:cubicBezTo>
                <a:cubicBezTo>
                  <a:pt x="374987" y="568254"/>
                  <a:pt x="377073" y="584369"/>
                  <a:pt x="381000" y="600075"/>
                </a:cubicBezTo>
                <a:cubicBezTo>
                  <a:pt x="383435" y="609815"/>
                  <a:pt x="381545" y="624160"/>
                  <a:pt x="390525" y="628650"/>
                </a:cubicBezTo>
                <a:cubicBezTo>
                  <a:pt x="410605" y="638690"/>
                  <a:pt x="434975" y="635000"/>
                  <a:pt x="457200" y="638175"/>
                </a:cubicBezTo>
                <a:cubicBezTo>
                  <a:pt x="466725" y="635000"/>
                  <a:pt x="475871" y="626999"/>
                  <a:pt x="485775" y="628650"/>
                </a:cubicBezTo>
                <a:cubicBezTo>
                  <a:pt x="529466" y="635932"/>
                  <a:pt x="513522" y="677021"/>
                  <a:pt x="533400" y="704850"/>
                </a:cubicBezTo>
                <a:cubicBezTo>
                  <a:pt x="539236" y="713020"/>
                  <a:pt x="552450" y="711200"/>
                  <a:pt x="561975" y="714375"/>
                </a:cubicBezTo>
                <a:cubicBezTo>
                  <a:pt x="571500" y="730250"/>
                  <a:pt x="580738" y="746301"/>
                  <a:pt x="590550" y="762000"/>
                </a:cubicBezTo>
                <a:cubicBezTo>
                  <a:pt x="596617" y="771708"/>
                  <a:pt x="605091" y="780053"/>
                  <a:pt x="609600" y="790575"/>
                </a:cubicBezTo>
                <a:cubicBezTo>
                  <a:pt x="615942" y="805372"/>
                  <a:pt x="617075" y="847872"/>
                  <a:pt x="638175" y="857250"/>
                </a:cubicBezTo>
                <a:cubicBezTo>
                  <a:pt x="658691" y="866368"/>
                  <a:pt x="682625" y="863600"/>
                  <a:pt x="704850" y="866775"/>
                </a:cubicBezTo>
                <a:cubicBezTo>
                  <a:pt x="708025" y="882650"/>
                  <a:pt x="704011" y="901963"/>
                  <a:pt x="714375" y="914400"/>
                </a:cubicBezTo>
                <a:cubicBezTo>
                  <a:pt x="722756" y="924457"/>
                  <a:pt x="739888" y="920329"/>
                  <a:pt x="752475" y="923925"/>
                </a:cubicBezTo>
                <a:cubicBezTo>
                  <a:pt x="762129" y="926683"/>
                  <a:pt x="771525" y="930275"/>
                  <a:pt x="781050" y="933450"/>
                </a:cubicBezTo>
                <a:cubicBezTo>
                  <a:pt x="787400" y="946150"/>
                  <a:pt x="790060" y="961510"/>
                  <a:pt x="800100" y="971550"/>
                </a:cubicBezTo>
                <a:cubicBezTo>
                  <a:pt x="807200" y="978650"/>
                  <a:pt x="819274" y="977550"/>
                  <a:pt x="828675" y="981075"/>
                </a:cubicBezTo>
                <a:cubicBezTo>
                  <a:pt x="844684" y="987078"/>
                  <a:pt x="860425" y="993775"/>
                  <a:pt x="876300" y="1000125"/>
                </a:cubicBezTo>
                <a:cubicBezTo>
                  <a:pt x="908461" y="1048366"/>
                  <a:pt x="880938" y="1015917"/>
                  <a:pt x="942975" y="1057275"/>
                </a:cubicBezTo>
                <a:cubicBezTo>
                  <a:pt x="981506" y="1082962"/>
                  <a:pt x="976651" y="1088953"/>
                  <a:pt x="1019175" y="1104900"/>
                </a:cubicBezTo>
                <a:cubicBezTo>
                  <a:pt x="1109150" y="1138641"/>
                  <a:pt x="1021168" y="1096372"/>
                  <a:pt x="1076325" y="112395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6D1722-F89B-E4A9-B255-0E84F51623AE}"/>
              </a:ext>
            </a:extLst>
          </p:cNvPr>
          <p:cNvSpPr txBox="1"/>
          <p:nvPr/>
        </p:nvSpPr>
        <p:spPr>
          <a:xfrm>
            <a:off x="8322492" y="2838449"/>
            <a:ext cx="498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e-</a:t>
            </a:r>
            <a:endParaRPr lang="en-CA" sz="24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3CF1C5-4B00-AC2B-E3F5-D715B167AAC8}"/>
              </a:ext>
            </a:extLst>
          </p:cNvPr>
          <p:cNvCxnSpPr>
            <a:cxnSpLocks/>
          </p:cNvCxnSpPr>
          <p:nvPr/>
        </p:nvCxnSpPr>
        <p:spPr>
          <a:xfrm flipV="1">
            <a:off x="8901706" y="2867024"/>
            <a:ext cx="1253721" cy="1163235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33D39A8-1F5E-1E00-35D8-EF9E393121D4}"/>
              </a:ext>
            </a:extLst>
          </p:cNvPr>
          <p:cNvCxnSpPr>
            <a:cxnSpLocks/>
            <a:stCxn id="20" idx="7"/>
          </p:cNvCxnSpPr>
          <p:nvPr/>
        </p:nvCxnSpPr>
        <p:spPr>
          <a:xfrm flipV="1">
            <a:off x="8890119" y="3019424"/>
            <a:ext cx="1376434" cy="1022422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8E15171-C38A-C809-9EF5-51A617EC488E}"/>
              </a:ext>
            </a:extLst>
          </p:cNvPr>
          <p:cNvCxnSpPr>
            <a:cxnSpLocks/>
            <a:stCxn id="20" idx="7"/>
          </p:cNvCxnSpPr>
          <p:nvPr/>
        </p:nvCxnSpPr>
        <p:spPr>
          <a:xfrm flipV="1">
            <a:off x="8890119" y="3174999"/>
            <a:ext cx="1478034" cy="866847"/>
          </a:xfrm>
          <a:prstGeom prst="straightConnector1">
            <a:avLst/>
          </a:prstGeom>
          <a:ln w="190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5E50775-C4AD-044D-DA7C-AA874FFB4627}"/>
              </a:ext>
            </a:extLst>
          </p:cNvPr>
          <p:cNvSpPr txBox="1"/>
          <p:nvPr/>
        </p:nvSpPr>
        <p:spPr>
          <a:xfrm>
            <a:off x="9453164" y="3604808"/>
            <a:ext cx="81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ions</a:t>
            </a:r>
            <a:endParaRPr lang="en-CA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33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6" grpId="0" animBg="1"/>
      <p:bldP spid="8" grpId="0" animBg="1"/>
      <p:bldP spid="9" grpId="0" animBg="1"/>
      <p:bldP spid="10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BF5551-BD99-1E5C-7212-29E937547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4BBD9E8-A1AA-0240-562C-D3EA33B2E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23" y="1565117"/>
            <a:ext cx="5925310" cy="3255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ACHINOS:</a:t>
            </a:r>
          </a:p>
          <a:p>
            <a:r>
              <a:rPr lang="en-US" dirty="0"/>
              <a:t>11 anodes instead of 1!</a:t>
            </a:r>
          </a:p>
          <a:p>
            <a:r>
              <a:rPr lang="en-US" dirty="0"/>
              <a:t>Means “sea urchin” in Greek</a:t>
            </a:r>
            <a:endParaRPr lang="en-CA" dirty="0"/>
          </a:p>
        </p:txBody>
      </p:sp>
      <p:pic>
        <p:nvPicPr>
          <p:cNvPr id="3" name="Image 4">
            <a:extLst>
              <a:ext uri="{FF2B5EF4-FFF2-40B4-BE49-F238E27FC236}">
                <a16:creationId xmlns:a16="http://schemas.microsoft.com/office/drawing/2014/main" id="{AB995BCD-4F37-FBAC-1C7D-7193A0C980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16" t="7232" r="7788" b="3"/>
          <a:stretch>
            <a:fillRect/>
          </a:stretch>
        </p:blipFill>
        <p:spPr>
          <a:xfrm>
            <a:off x="8013995" y="347471"/>
            <a:ext cx="3564839" cy="6153912"/>
          </a:xfrm>
          <a:prstGeom prst="roundRect">
            <a:avLst>
              <a:gd name="adj" fmla="val 8384"/>
            </a:avLst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9FEF5B9C-2BED-1DD3-12FA-F17F1CCA4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fld id="{EF865125-25F7-4A9F-8A58-194865C922EF}" type="slidenum">
              <a:rPr lang="en-CA" smtClean="0">
                <a:solidFill>
                  <a:schemeClr val="tx2"/>
                </a:solidFill>
              </a:rPr>
              <a:t>7</a:t>
            </a:fld>
            <a:endParaRPr lang="en-CA" dirty="0">
              <a:solidFill>
                <a:schemeClr val="tx2"/>
              </a:solidFill>
            </a:endParaRPr>
          </a:p>
        </p:txBody>
      </p:sp>
      <p:pic>
        <p:nvPicPr>
          <p:cNvPr id="2050" name="Picture 2" descr="Purple Sea Urchin - vic high">
            <a:extLst>
              <a:ext uri="{FF2B5EF4-FFF2-40B4-BE49-F238E27FC236}">
                <a16:creationId xmlns:a16="http://schemas.microsoft.com/office/drawing/2014/main" id="{1027A0A2-EC9F-BB9F-145A-41B0BE8E68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2" t="4489" r="19205" b="3456"/>
          <a:stretch>
            <a:fillRect/>
          </a:stretch>
        </p:blipFill>
        <p:spPr bwMode="auto">
          <a:xfrm>
            <a:off x="573022" y="2939033"/>
            <a:ext cx="3309184" cy="261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4694DA7-65C6-0DA3-BD4A-9457FF34A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2" y="503886"/>
            <a:ext cx="3109337" cy="819578"/>
          </a:xfrm>
        </p:spPr>
        <p:txBody>
          <a:bodyPr>
            <a:normAutofit/>
          </a:bodyPr>
          <a:lstStyle/>
          <a:p>
            <a:r>
              <a:rPr lang="en-US" sz="2400" dirty="0"/>
              <a:t>Sensor Anode</a:t>
            </a:r>
            <a:endParaRPr lang="en-CA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EC4421-2C10-BF5D-9184-08623CC084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1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030" y="347470"/>
            <a:ext cx="3433021" cy="6153913"/>
          </a:xfrm>
          <a:prstGeom prst="roundRect">
            <a:avLst>
              <a:gd name="adj" fmla="val 8343"/>
            </a:avLst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623E62-C3E3-FC24-3B66-F011B5BE6679}"/>
              </a:ext>
            </a:extLst>
          </p:cNvPr>
          <p:cNvSpPr txBox="1"/>
          <p:nvPr/>
        </p:nvSpPr>
        <p:spPr>
          <a:xfrm>
            <a:off x="3604182" y="5542558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[4]</a:t>
            </a:r>
            <a:endParaRPr lang="en-CA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AFE8E1-7F60-2752-68AF-647E1A4FA5F0}"/>
              </a:ext>
            </a:extLst>
          </p:cNvPr>
          <p:cNvSpPr txBox="1"/>
          <p:nvPr/>
        </p:nvSpPr>
        <p:spPr>
          <a:xfrm>
            <a:off x="11523588" y="347470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54010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2DFF0-2D09-5CA0-8221-4AD3D3DEC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FBBCB-CD88-DDA4-8195-A36833E88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320"/>
            <a:ext cx="11201400" cy="818388"/>
          </a:xfrm>
        </p:spPr>
        <p:txBody>
          <a:bodyPr/>
          <a:lstStyle/>
          <a:p>
            <a:r>
              <a:rPr lang="en-US" dirty="0"/>
              <a:t>Directionality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F2E893-34B9-A433-9E9D-999B1234D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7602" y="6336792"/>
            <a:ext cx="365760" cy="365760"/>
          </a:xfrm>
        </p:spPr>
        <p:txBody>
          <a:bodyPr/>
          <a:lstStyle/>
          <a:p>
            <a:fld id="{EF865125-25F7-4A9F-8A58-194865C922EF}" type="slidenum">
              <a:rPr lang="en-CA" smtClean="0"/>
              <a:t>8</a:t>
            </a:fld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AEE675-E2D1-10E7-B0C4-25253166F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399794"/>
            <a:ext cx="11132301" cy="4648581"/>
          </a:xfrm>
        </p:spPr>
        <p:txBody>
          <a:bodyPr/>
          <a:lstStyle/>
          <a:p>
            <a:r>
              <a:rPr lang="en-US" dirty="0"/>
              <a:t>Electrons from particle tracks will induce a signal on different anodes </a:t>
            </a:r>
            <a:r>
              <a:rPr lang="en-CA" dirty="0"/>
              <a:t>→ provides directional information!</a:t>
            </a:r>
            <a:endParaRPr lang="en-US" dirty="0"/>
          </a:p>
          <a:p>
            <a:r>
              <a:rPr lang="en-US" dirty="0"/>
              <a:t>Requires individual anode readout</a:t>
            </a:r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A1300A-D9B3-9CD2-780E-79A3E8F2CA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26"/>
          <a:stretch>
            <a:fillRect/>
          </a:stretch>
        </p:blipFill>
        <p:spPr>
          <a:xfrm>
            <a:off x="982309" y="2224486"/>
            <a:ext cx="4355004" cy="42119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645BC4-0287-4657-FD4F-D08A3588862F}"/>
              </a:ext>
            </a:extLst>
          </p:cNvPr>
          <p:cNvSpPr txBox="1"/>
          <p:nvPr/>
        </p:nvSpPr>
        <p:spPr>
          <a:xfrm>
            <a:off x="9344685" y="6198292"/>
            <a:ext cx="47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[5]</a:t>
            </a:r>
            <a:endParaRPr lang="en-CA" sz="12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7FFDAD3-D3E0-DFD7-D353-E42A82EAEA33}"/>
              </a:ext>
            </a:extLst>
          </p:cNvPr>
          <p:cNvSpPr/>
          <p:nvPr/>
        </p:nvSpPr>
        <p:spPr>
          <a:xfrm>
            <a:off x="9830991" y="3521722"/>
            <a:ext cx="1865709" cy="161748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Simulations done by Keiran Nicholson:</a:t>
            </a:r>
          </a:p>
          <a:p>
            <a:pPr algn="ctr"/>
            <a:r>
              <a:rPr lang="en-US" dirty="0"/>
              <a:t>Poster at 6 pm!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F7B299-74C8-41EB-C475-84CF78C52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6"/>
          <a:stretch>
            <a:fillRect/>
          </a:stretch>
        </p:blipFill>
        <p:spPr>
          <a:xfrm>
            <a:off x="5337313" y="2224485"/>
            <a:ext cx="4081097" cy="421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DC488-10B0-6BC3-9F9C-8E6778C75C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cap="none" dirty="0">
                <a:latin typeface="+mn-lt"/>
              </a:rPr>
              <a:t>Goal: Develop 11 Channel Readout System For ACHINOS!</a:t>
            </a:r>
            <a:endParaRPr lang="en-CA" sz="280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676616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1094BF0B77F04A9A249C7776A13516" ma:contentTypeVersion="4" ma:contentTypeDescription="Create a new document." ma:contentTypeScope="" ma:versionID="bae6da146c7b3516e38a487efbb0de85">
  <xsd:schema xmlns:xsd="http://www.w3.org/2001/XMLSchema" xmlns:xs="http://www.w3.org/2001/XMLSchema" xmlns:p="http://schemas.microsoft.com/office/2006/metadata/properties" xmlns:ns3="1449ffa2-ce99-4ea4-8ab2-611f39e56296" targetNamespace="http://schemas.microsoft.com/office/2006/metadata/properties" ma:root="true" ma:fieldsID="c1e34936fff070b35d280588e204c3a4" ns3:_="">
    <xsd:import namespace="1449ffa2-ce99-4ea4-8ab2-611f39e56296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49ffa2-ce99-4ea4-8ab2-611f39e56296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04881E-0348-433F-AB1B-5F3C9B4823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21989F-1A16-4F70-84BD-12F93456DC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49ffa2-ce99-4ea4-8ab2-611f39e562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2BDE7D-89DA-4EFF-94D3-C3AF9FA7859F}">
  <ds:schemaRefs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449ffa2-ce99-4ea4-8ab2-611f39e5629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 Julia Redinger</Template>
  <TotalTime>2</TotalTime>
  <Words>1085</Words>
  <Application>Microsoft Office PowerPoint</Application>
  <PresentationFormat>Widescreen</PresentationFormat>
  <Paragraphs>236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Aptos</vt:lpstr>
      <vt:lpstr>Arial</vt:lpstr>
      <vt:lpstr>Baguet Script</vt:lpstr>
      <vt:lpstr>Gill Sans MT</vt:lpstr>
      <vt:lpstr>Parcel</vt:lpstr>
      <vt:lpstr>Developing Scalable Readout Electronics for Directional Sensitivity of the NEWS-G Dark Matter Experiment</vt:lpstr>
      <vt:lpstr>PowerPoint Presentation</vt:lpstr>
      <vt:lpstr>Detection Goals and obstacles</vt:lpstr>
      <vt:lpstr>Directionality</vt:lpstr>
      <vt:lpstr>Spherical proportional counter (SPC)</vt:lpstr>
      <vt:lpstr>Detector operation</vt:lpstr>
      <vt:lpstr>Sensor Anode</vt:lpstr>
      <vt:lpstr>Directionality</vt:lpstr>
      <vt:lpstr>Goal: Develop 11 Channel Readout System For ACHINOS!</vt:lpstr>
      <vt:lpstr>Signal Processing (single anode)</vt:lpstr>
      <vt:lpstr>Single Anode S30 Setup</vt:lpstr>
      <vt:lpstr>Single anode S30 Setup</vt:lpstr>
      <vt:lpstr>PowerPoint Presentation</vt:lpstr>
      <vt:lpstr>PowerPoint Presentation</vt:lpstr>
      <vt:lpstr>PowerPoint Presentation</vt:lpstr>
      <vt:lpstr>Eleven Anode S30 Setup</vt:lpstr>
      <vt:lpstr>Eleven anode S30 Setup</vt:lpstr>
      <vt:lpstr>PowerPoint Presentation</vt:lpstr>
      <vt:lpstr>PowerPoint Presentation</vt:lpstr>
      <vt:lpstr>PowerPoint Presentation</vt:lpstr>
      <vt:lpstr>Conclusions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 Redinger</dc:creator>
  <cp:lastModifiedBy>Julia Redinger</cp:lastModifiedBy>
  <cp:revision>1</cp:revision>
  <dcterms:created xsi:type="dcterms:W3CDTF">2026-06-23T01:15:45Z</dcterms:created>
  <dcterms:modified xsi:type="dcterms:W3CDTF">2026-06-23T14:18:24Z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0x0101009B1094BF0B77F04A9A249C7776A13516</vt:lpwstr>
  </property>
</Properties>
</file>