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63" r:id="rId4"/>
    <p:sldId id="264" r:id="rId5"/>
    <p:sldId id="265" r:id="rId6"/>
    <p:sldId id="259" r:id="rId7"/>
    <p:sldId id="261" r:id="rId8"/>
    <p:sldId id="266" r:id="rId9"/>
    <p:sldId id="269" r:id="rId10"/>
    <p:sldId id="267" r:id="rId11"/>
    <p:sldId id="272" r:id="rId12"/>
    <p:sldId id="270" r:id="rId13"/>
    <p:sldId id="271" r:id="rId14"/>
    <p:sldId id="279" r:id="rId15"/>
    <p:sldId id="268" r:id="rId16"/>
    <p:sldId id="277" r:id="rId17"/>
    <p:sldId id="278" r:id="rId18"/>
    <p:sldId id="260" r:id="rId19"/>
    <p:sldId id="280" r:id="rId20"/>
    <p:sldId id="282" r:id="rId21"/>
    <p:sldId id="283" r:id="rId22"/>
    <p:sldId id="284" r:id="rId23"/>
    <p:sldId id="285" r:id="rId24"/>
    <p:sldId id="286" r:id="rId25"/>
    <p:sldId id="287" r:id="rId26"/>
    <p:sldId id="289" r:id="rId27"/>
    <p:sldId id="288" r:id="rId28"/>
    <p:sldId id="290" r:id="rId29"/>
    <p:sldId id="291" r:id="rId30"/>
    <p:sldId id="292" r:id="rId31"/>
    <p:sldId id="293" r:id="rId32"/>
    <p:sldId id="295" r:id="rId33"/>
    <p:sldId id="281" r:id="rId34"/>
    <p:sldId id="294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FDB"/>
    <a:srgbClr val="E7F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85"/>
    <p:restoredTop sz="87768"/>
  </p:normalViewPr>
  <p:slideViewPr>
    <p:cSldViewPr snapToGrid="0">
      <p:cViewPr>
        <p:scale>
          <a:sx n="82" d="100"/>
          <a:sy n="82" d="100"/>
        </p:scale>
        <p:origin x="1312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7A9B5-CFA0-D34E-9992-67084BE14E34}" type="datetimeFigureOut">
              <a:rPr lang="en-US" smtClean="0"/>
              <a:t>6/19/26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C81BC-3832-0D44-89C5-05A3AA0D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14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81BC-3832-0D44-89C5-05A3AA0D2F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8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goal is to determine to what extent Jeans modelling can infer the “true” self-interaction cross section, and whether the inference is improved by shape information.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81BC-3832-0D44-89C5-05A3AA0D2F0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8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07352-2B4A-F533-F2AB-EE5145A2F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38BF5E-5628-233D-9E97-0875BFA49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CEE8-6ECA-33C4-0F35-6563F346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46787"/>
            <a:ext cx="2743200" cy="365125"/>
          </a:xfrm>
        </p:spPr>
        <p:txBody>
          <a:bodyPr/>
          <a:lstStyle/>
          <a:p>
            <a:fld id="{3C56935D-D148-C04D-9D58-530EF47261D6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4364F-7DCF-7EC0-EF38-BFE7824C4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046786"/>
            <a:ext cx="4114800" cy="365125"/>
          </a:xfrm>
        </p:spPr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20C65-AEC0-7832-CC6A-F1534579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46786"/>
            <a:ext cx="2743200" cy="365125"/>
          </a:xfrm>
        </p:spPr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1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A11D6-C8E0-EBBF-5E33-243EE31E9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250C4-D58B-8CF2-2D49-1E6CC7A92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EDA72-4905-31EF-E182-BD6564A5B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75534-D4CE-4D47-A5FB-4793A01FEA7E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48F5E-0624-5B14-5C09-1A358120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D5510-7D94-3042-4B0D-D089EF92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5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AE82F6-630F-C576-84C8-50DBCEBDF7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377936-AD40-1B5B-4C9A-6B7FD2697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1CC4D-3947-075A-F3F5-476A4216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3237E-1ADA-FA4C-B997-F5A99845D16D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DCB26-59AA-3454-163B-7508B2C4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AE3F3-CBBC-C529-7FD4-E1F9F5806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7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3C6CC-B542-A693-55C2-34C3B58BD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0204"/>
            <a:ext cx="10515600" cy="66518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78D4-2B5A-CED6-3963-23C750ACF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676"/>
            <a:ext cx="10515600" cy="4569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5DB3-1016-348D-7862-B121974F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27750"/>
            <a:ext cx="2743200" cy="365125"/>
          </a:xfrm>
        </p:spPr>
        <p:txBody>
          <a:bodyPr/>
          <a:lstStyle/>
          <a:p>
            <a:fld id="{F1E0FD58-3151-514C-A735-C9D22D474A49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E0D7B-CF1A-FEF9-D808-59C0DED78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27750"/>
            <a:ext cx="4114800" cy="365125"/>
          </a:xfrm>
        </p:spPr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A366A-04A5-E74B-CAD4-C3C8DEEB0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27750"/>
            <a:ext cx="2743200" cy="365125"/>
          </a:xfrm>
        </p:spPr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2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68867-655C-C082-DFEE-4875BC65C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5164AE-216E-F6EA-4744-B62C792CC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46985-83D6-1E69-AE3D-7309F6F49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29EA1-26DA-384A-99DE-3096A310E7FF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45214-B582-B2F2-3976-0C33CC693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BBF1F-F68D-05C1-8D11-131B0C2F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8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BFCF5-F2C7-C2EC-49F1-3BFE3EB79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6CB18-8FDA-FAA1-9B9C-D7BCFD9B53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33DC9-0FEB-756F-0B3D-95EBB3DA4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5BB8B-B52C-4D56-E8E8-1B6A4300B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775C-E425-6147-B568-852954348F74}" type="datetime1">
              <a:rPr lang="en-CA" smtClean="0"/>
              <a:t>2026-06-19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9E467E-D2AF-594C-593F-38194CDAB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F9F9B-27C0-1D77-EC54-D142D6636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8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A7020-1DA5-C40F-A981-27ACD398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7C601-948C-7449-7DA3-ECCD2B1F4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9E8BC-4A3E-84A2-A333-F30C39C7D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C421D-6079-E91C-5A08-01EB00D1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551B55-B334-7C87-617A-DF72C1AD0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25695-8D02-3D1E-1939-E5B1065E4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F684-4671-494E-A0EA-D0F556A51CE0}" type="datetime1">
              <a:rPr lang="en-CA" smtClean="0"/>
              <a:t>2026-06-19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DB5FB-642C-39A4-EDB6-BABC69739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C5721-A7BC-33FD-88DE-8C7936072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2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BE2FD-AE9C-CFA9-F9EA-7C99BDCF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5C6B70-7DDD-3CA2-F55D-076C959CC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F49D-B4BE-2342-AEA3-697042E21FA7}" type="datetime1">
              <a:rPr lang="en-CA" smtClean="0"/>
              <a:t>2026-06-19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C6F77-AEE6-382D-3342-EA2247F0C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B264D-92AC-DB33-ECBD-F0C25B781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2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29D992-33C7-AC02-F85C-BC687FF4A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8BA7F-461E-8845-8DAC-481AC7BBA0F4}" type="datetime1">
              <a:rPr lang="en-CA" smtClean="0"/>
              <a:t>2026-06-19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E1BA47-C1F4-D87D-8F0A-00B510660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ABE66-FD2A-E55C-B5D6-C0F90AA85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2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C0898-F26C-077D-DF92-246CD9EA1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6C5D8-2560-DBA9-953F-092774A6D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4D87B-0550-6A2C-FA79-566EEB365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0B47F-2FF9-2F1D-A4F8-2A183F6E6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73F70-DDCF-E24E-B3D9-E3321E4DDBF3}" type="datetime1">
              <a:rPr lang="en-CA" smtClean="0"/>
              <a:t>2026-06-19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81D82-00DF-DFC6-4DBC-344F69EEF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02AC9-F72C-D333-9084-5B820D5CD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2B91-132F-C52A-42CA-392083F5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7B85-4A12-000C-4E8C-08DF4E8BC3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AC097C-82EE-F300-A9A0-84EF38C72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C2162-460F-3BCF-7588-71AC04319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22CB3-2154-A342-8FB0-17907EE18E9D}" type="datetime1">
              <a:rPr lang="en-CA" smtClean="0"/>
              <a:t>2026-06-19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3A456-E06B-EEA7-8BB3-43139BB2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8BC0C-4F5E-BF48-DC44-E3099351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3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B5AE6E-308B-1C14-325E-19D28FB1D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95E24-231B-D07E-C8ED-1BDDDB4CD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38D6-4B13-B6C7-0438-8A22773C4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050EC8-D743-1243-8CD7-49BEF280818F}" type="datetime1">
              <a:rPr lang="en-CA" smtClean="0"/>
              <a:t>2026-06-19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8D01A-B0B8-E1BE-C999-11AF1AA2EB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Adam Smith-Orlik – CAP Congress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50F74-C6E7-72B7-37BB-C5741D2D9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BFEF8-5385-8248-867C-FEA880071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5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32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35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.emf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37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37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40.png"/><Relationship Id="rId17" Type="http://schemas.openxmlformats.org/officeDocument/2006/relationships/image" Target="../media/image39.png"/><Relationship Id="rId2" Type="http://schemas.openxmlformats.org/officeDocument/2006/relationships/image" Target="../media/image2.emf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36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34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42.png"/><Relationship Id="rId17" Type="http://schemas.openxmlformats.org/officeDocument/2006/relationships/image" Target="../media/image39.png"/><Relationship Id="rId2" Type="http://schemas.openxmlformats.org/officeDocument/2006/relationships/image" Target="../media/image2.emf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37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44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4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26.png"/><Relationship Id="rId18" Type="http://schemas.openxmlformats.org/officeDocument/2006/relationships/image" Target="../media/image49.png"/><Relationship Id="rId3" Type="http://schemas.openxmlformats.org/officeDocument/2006/relationships/image" Target="../media/image3.emf"/><Relationship Id="rId21" Type="http://schemas.openxmlformats.org/officeDocument/2006/relationships/image" Target="../media/image52.emf"/><Relationship Id="rId7" Type="http://schemas.openxmlformats.org/officeDocument/2006/relationships/image" Target="../media/image7.emf"/><Relationship Id="rId12" Type="http://schemas.openxmlformats.org/officeDocument/2006/relationships/image" Target="../media/image25.jpeg"/><Relationship Id="rId17" Type="http://schemas.openxmlformats.org/officeDocument/2006/relationships/image" Target="../media/image48.png"/><Relationship Id="rId2" Type="http://schemas.openxmlformats.org/officeDocument/2006/relationships/image" Target="../media/image2.emf"/><Relationship Id="rId16" Type="http://schemas.openxmlformats.org/officeDocument/2006/relationships/image" Target="../media/image47.png"/><Relationship Id="rId20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46.emf"/><Relationship Id="rId10" Type="http://schemas.openxmlformats.org/officeDocument/2006/relationships/image" Target="../media/image10.emf"/><Relationship Id="rId19" Type="http://schemas.openxmlformats.org/officeDocument/2006/relationships/image" Target="../media/image5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54.emf"/><Relationship Id="rId18" Type="http://schemas.openxmlformats.org/officeDocument/2006/relationships/image" Target="../media/image59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53.emf"/><Relationship Id="rId17" Type="http://schemas.openxmlformats.org/officeDocument/2006/relationships/image" Target="../media/image58.emf"/><Relationship Id="rId2" Type="http://schemas.openxmlformats.org/officeDocument/2006/relationships/image" Target="../media/image2.emf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56.emf"/><Relationship Id="rId10" Type="http://schemas.openxmlformats.org/officeDocument/2006/relationships/image" Target="../media/image10.emf"/><Relationship Id="rId19" Type="http://schemas.openxmlformats.org/officeDocument/2006/relationships/image" Target="../media/image60.png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55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63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6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jp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65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6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67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6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69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6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71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7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73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7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75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77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76.emf"/><Relationship Id="rId17" Type="http://schemas.openxmlformats.org/officeDocument/2006/relationships/image" Target="../media/image81.png"/><Relationship Id="rId2" Type="http://schemas.openxmlformats.org/officeDocument/2006/relationships/image" Target="../media/image2.emf"/><Relationship Id="rId16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79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78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8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5.png"/><Relationship Id="rId3" Type="http://schemas.openxmlformats.org/officeDocument/2006/relationships/image" Target="../media/image2.emf"/><Relationship Id="rId7" Type="http://schemas.openxmlformats.org/officeDocument/2006/relationships/image" Target="../media/image7.emf"/><Relationship Id="rId12" Type="http://schemas.openxmlformats.org/officeDocument/2006/relationships/image" Target="../media/image14.emf"/><Relationship Id="rId2" Type="http://schemas.openxmlformats.org/officeDocument/2006/relationships/image" Target="../media/image5.emf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4.emf"/><Relationship Id="rId15" Type="http://schemas.openxmlformats.org/officeDocument/2006/relationships/image" Target="../media/image17.png"/><Relationship Id="rId10" Type="http://schemas.openxmlformats.org/officeDocument/2006/relationships/image" Target="../media/image10.emf"/><Relationship Id="rId4" Type="http://schemas.openxmlformats.org/officeDocument/2006/relationships/image" Target="../media/image3.emf"/><Relationship Id="rId9" Type="http://schemas.openxmlformats.org/officeDocument/2006/relationships/image" Target="../media/image9.emf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8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85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8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8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88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9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9.png"/><Relationship Id="rId18" Type="http://schemas.openxmlformats.org/officeDocument/2006/relationships/image" Target="../media/image22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4.emf"/><Relationship Id="rId17" Type="http://schemas.openxmlformats.org/officeDocument/2006/relationships/image" Target="../media/image21.jpeg"/><Relationship Id="rId2" Type="http://schemas.openxmlformats.org/officeDocument/2006/relationships/image" Target="../media/image2.emf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17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23.png"/><Relationship Id="rId17" Type="http://schemas.openxmlformats.org/officeDocument/2006/relationships/image" Target="../media/image26.png"/><Relationship Id="rId2" Type="http://schemas.openxmlformats.org/officeDocument/2006/relationships/image" Target="../media/image2.emf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5" Type="http://schemas.openxmlformats.org/officeDocument/2006/relationships/image" Target="../media/image24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26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2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29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2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3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Hubble_Cruising_the_Cosmic_Web,_V2_Dome_Version">
            <a:hlinkClick r:id="" action="ppaction://media"/>
            <a:extLst>
              <a:ext uri="{FF2B5EF4-FFF2-40B4-BE49-F238E27FC236}">
                <a16:creationId xmlns:a16="http://schemas.microsoft.com/office/drawing/2014/main" id="{40E0D791-1D92-CF93-4EA3-F84C30C23C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4048579" y="-2104288"/>
            <a:ext cx="20289158" cy="11412652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85ED203-3DDD-6DD8-92CB-5DE6222BB517}"/>
              </a:ext>
            </a:extLst>
          </p:cNvPr>
          <p:cNvSpPr/>
          <p:nvPr/>
        </p:nvSpPr>
        <p:spPr>
          <a:xfrm>
            <a:off x="1807535" y="1600200"/>
            <a:ext cx="8576930" cy="3967163"/>
          </a:xfrm>
          <a:prstGeom prst="roundRect">
            <a:avLst/>
          </a:prstGeom>
          <a:solidFill>
            <a:schemeClr val="dk1">
              <a:alpha val="80096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DC60AD-DB72-E915-E5FF-C239EDD63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5767" y="2112593"/>
            <a:ext cx="8860465" cy="1553572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Cambria" panose="02040503050406030204" pitchFamily="18" charset="0"/>
              </a:rPr>
              <a:t>Jeans Model for the Shapes of Self-Interacting Dark Matter Halos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B84A57-8E2C-00BA-323B-53C246409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2032" y="3815261"/>
            <a:ext cx="5007934" cy="1442539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Adam Smith-Orlik</a:t>
            </a:r>
          </a:p>
          <a:p>
            <a:r>
              <a:rPr lang="en-US" sz="3200" dirty="0">
                <a:solidFill>
                  <a:schemeClr val="bg1"/>
                </a:solidFill>
              </a:rPr>
              <a:t>York University</a:t>
            </a:r>
          </a:p>
          <a:p>
            <a:r>
              <a:rPr lang="en-US" sz="3200" dirty="0">
                <a:solidFill>
                  <a:schemeClr val="bg1"/>
                </a:solidFill>
              </a:rPr>
              <a:t>CAP 2026</a:t>
            </a:r>
          </a:p>
        </p:txBody>
      </p:sp>
    </p:spTree>
    <p:extLst>
      <p:ext uri="{BB962C8B-B14F-4D97-AF65-F5344CB8AC3E}">
        <p14:creationId xmlns:p14="http://schemas.microsoft.com/office/powerpoint/2010/main" val="170916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7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AE7664-5934-DAC8-6AB6-3282F40AC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E7A1C-F73B-CED3-EA79-4606FD313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Halos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A81E60-20ED-5F4A-9480-170615361D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0A2F59-EE37-9C38-1F87-9689338C333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A456D6-5436-22F8-4DD9-A229EBF78BC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D2CD4C-31AC-AC58-AD75-5F54E59EC0E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E6D425-2678-04C6-E25E-C998ED1BA87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31F227-2C78-38A6-329C-C78EB136E7B8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E51719-C284-02D4-D85A-9E4C410DF6CA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AC63142-BCB9-7CFA-A9E3-D804CBCC4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102F56A-1FBD-CA79-FF9A-A926295B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3843813-58A0-2D70-AE8D-DC38C8C91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10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6DF5E17-D7C4-8E9C-2B83-51C26D1CE65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2A0E8A-43BE-5EE8-3F73-F92C29155D11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5B3E9D-2700-42EC-F4CF-B47F6E82960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1684F75-5F03-E022-3065-D0B9C96DF7B5}"/>
              </a:ext>
            </a:extLst>
          </p:cNvPr>
          <p:cNvSpPr/>
          <p:nvPr/>
        </p:nvSpPr>
        <p:spPr>
          <a:xfrm>
            <a:off x="-6776493" y="1435345"/>
            <a:ext cx="3007558" cy="415506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8972CB3-A217-3CF9-C529-7BC6369E73C1}"/>
                  </a:ext>
                </a:extLst>
              </p:cNvPr>
              <p:cNvSpPr txBox="1"/>
              <p:nvPr/>
            </p:nvSpPr>
            <p:spPr>
              <a:xfrm>
                <a:off x="-6452215" y="1734608"/>
                <a:ext cx="236756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𝑆𝑀𝐴𝐿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SCALE</m:t>
                      </m:r>
                    </m:oMath>
                  </m:oMathPara>
                </a14:m>
                <a:endParaRPr lang="en-CA" sz="2400" b="0" i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TENSIONS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8972CB3-A217-3CF9-C529-7BC6369E7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452215" y="1734608"/>
                <a:ext cx="2367569" cy="830997"/>
              </a:xfrm>
              <a:prstGeom prst="rect">
                <a:avLst/>
              </a:prstGeom>
              <a:blipFill>
                <a:blip r:embed="rId13"/>
                <a:stretch>
                  <a:fillRect l="-1604"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9097BA7-0107-DFBD-D7F2-BD400180BB01}"/>
              </a:ext>
            </a:extLst>
          </p:cNvPr>
          <p:cNvSpPr txBox="1"/>
          <p:nvPr/>
        </p:nvSpPr>
        <p:spPr>
          <a:xfrm>
            <a:off x="-6609554" y="2770124"/>
            <a:ext cx="28597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Core-Cusp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Diversity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TBTF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Missing Satellite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E364687-0B5D-849F-BC7B-AB3F13B97412}"/>
              </a:ext>
            </a:extLst>
          </p:cNvPr>
          <p:cNvSpPr/>
          <p:nvPr/>
        </p:nvSpPr>
        <p:spPr>
          <a:xfrm>
            <a:off x="-3556709" y="1897870"/>
            <a:ext cx="3277091" cy="346589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24C937-9BA5-0815-8C0A-2B69518C41E2}"/>
              </a:ext>
            </a:extLst>
          </p:cNvPr>
          <p:cNvSpPr txBox="1"/>
          <p:nvPr/>
        </p:nvSpPr>
        <p:spPr>
          <a:xfrm>
            <a:off x="-3227467" y="2128095"/>
            <a:ext cx="261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CDM HALOS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BD5DC0-7C4E-1B41-F2AE-8BFF7581BDC9}"/>
              </a:ext>
            </a:extLst>
          </p:cNvPr>
          <p:cNvSpPr txBox="1"/>
          <p:nvPr/>
        </p:nvSpPr>
        <p:spPr>
          <a:xfrm>
            <a:off x="-3366191" y="2674833"/>
            <a:ext cx="294226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Universal density profile (NFW)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Triaxial shape profile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Maxwell-Boltzmann velocity distribution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11988AE-9571-892C-D51A-62956966F9F6}"/>
              </a:ext>
            </a:extLst>
          </p:cNvPr>
          <p:cNvCxnSpPr/>
          <p:nvPr/>
        </p:nvCxnSpPr>
        <p:spPr>
          <a:xfrm flipV="1">
            <a:off x="5083713" y="2032567"/>
            <a:ext cx="1574800" cy="5992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404E116-FB61-C07C-8813-53DD5A1CFC6F}"/>
              </a:ext>
            </a:extLst>
          </p:cNvPr>
          <p:cNvSpPr/>
          <p:nvPr/>
        </p:nvSpPr>
        <p:spPr>
          <a:xfrm>
            <a:off x="7075350" y="918673"/>
            <a:ext cx="3277091" cy="243558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61E24D-7451-D3CE-DABA-B03340EFEFC2}"/>
              </a:ext>
            </a:extLst>
          </p:cNvPr>
          <p:cNvSpPr txBox="1"/>
          <p:nvPr/>
        </p:nvSpPr>
        <p:spPr>
          <a:xfrm>
            <a:off x="7404592" y="1148897"/>
            <a:ext cx="261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BARYONS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8623A6-DD2D-B711-FFA7-72A2A7CCEEB0}"/>
              </a:ext>
            </a:extLst>
          </p:cNvPr>
          <p:cNvSpPr txBox="1"/>
          <p:nvPr/>
        </p:nvSpPr>
        <p:spPr>
          <a:xfrm>
            <a:off x="7287576" y="1677684"/>
            <a:ext cx="29936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Supernova feedback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AGN/Black hole feedback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Gas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Subgrid physics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Diversity problem?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670DC70-CEB0-DC49-0789-2E140EF26AC5}"/>
              </a:ext>
            </a:extLst>
          </p:cNvPr>
          <p:cNvCxnSpPr>
            <a:cxnSpLocks/>
          </p:cNvCxnSpPr>
          <p:nvPr/>
        </p:nvCxnSpPr>
        <p:spPr>
          <a:xfrm>
            <a:off x="5083713" y="4144544"/>
            <a:ext cx="1682959" cy="412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1DA1E0D-3BE5-6DAA-1619-5EAD9553FBCB}"/>
              </a:ext>
            </a:extLst>
          </p:cNvPr>
          <p:cNvSpPr/>
          <p:nvPr/>
        </p:nvSpPr>
        <p:spPr>
          <a:xfrm>
            <a:off x="7075350" y="3513666"/>
            <a:ext cx="3277091" cy="243558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34AD35-3C08-F172-FCBD-D9A8E0659943}"/>
              </a:ext>
            </a:extLst>
          </p:cNvPr>
          <p:cNvSpPr txBox="1"/>
          <p:nvPr/>
        </p:nvSpPr>
        <p:spPr>
          <a:xfrm>
            <a:off x="7404592" y="3743890"/>
            <a:ext cx="261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SIDM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6321FFB-6475-7BC2-34C0-581E3E2E71F6}"/>
              </a:ext>
            </a:extLst>
          </p:cNvPr>
          <p:cNvSpPr txBox="1"/>
          <p:nvPr/>
        </p:nvSpPr>
        <p:spPr>
          <a:xfrm>
            <a:off x="7287576" y="4272677"/>
            <a:ext cx="29936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Self-interactions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Heat-transfer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Retains CDM success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Diversity problem!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Predictions…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B81530CA-63CA-E6AA-2462-B44E89DC3E03}"/>
              </a:ext>
            </a:extLst>
          </p:cNvPr>
          <p:cNvSpPr/>
          <p:nvPr/>
        </p:nvSpPr>
        <p:spPr>
          <a:xfrm>
            <a:off x="1485175" y="1819213"/>
            <a:ext cx="3277091" cy="31307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8892B2B-B459-F960-08BA-A87E319B87CA}"/>
                  </a:ext>
                </a:extLst>
              </p:cNvPr>
              <p:cNvSpPr txBox="1"/>
              <p:nvPr/>
            </p:nvSpPr>
            <p:spPr>
              <a:xfrm>
                <a:off x="1892372" y="2047380"/>
                <a:ext cx="26186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OBSERVED</m:t>
                      </m:r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HALOS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8892B2B-B459-F960-08BA-A87E319B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372" y="2047380"/>
                <a:ext cx="2618606" cy="461665"/>
              </a:xfrm>
              <a:prstGeom prst="rect">
                <a:avLst/>
              </a:prstGeom>
              <a:blipFill>
                <a:blip r:embed="rId14"/>
                <a:stretch>
                  <a:fillRect l="-1442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CF772FA1-7C91-37F2-D2DA-EF447FC49ACE}"/>
              </a:ext>
            </a:extLst>
          </p:cNvPr>
          <p:cNvSpPr txBox="1"/>
          <p:nvPr/>
        </p:nvSpPr>
        <p:spPr>
          <a:xfrm>
            <a:off x="1698788" y="2846172"/>
            <a:ext cx="299369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Cored profiles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Diverse inner slopes of rotation curves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53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16DD2B-3536-E1A4-4403-9FADD25CD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59551-6E9D-FBC3-D681-DBB6D60CD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Self-Interacting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7AE602-9A49-1298-DA14-43A47F7D39D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8AD03E-D2C2-8E76-50E1-A06A6D4F34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530F54-B04F-38CF-C618-2B05600E117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2D0D26-49F9-F636-BBBF-A0D2EC31367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4E55F3-D268-F82A-EF08-193E4671E46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0949BD-25A6-0CE8-86E8-E7C9B2C3CA7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07B160-6ABE-EF50-5392-5686C8FFD76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9B2994A-41FF-AF60-3A50-39DB191D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51B0604-B88E-2ECC-08F1-C38BAEF0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F74BC13-9B4E-B02A-D361-8A3DEF04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11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9423AF-12C3-E159-E33C-EA556B3479B1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69C6CA0-5EE3-7C23-8ABB-84FFDC53B8E0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6A2DD7F-8773-AA30-B74B-6D2F139C75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D5ECAD7-F1FA-0367-862B-E8E50BA73069}"/>
              </a:ext>
            </a:extLst>
          </p:cNvPr>
          <p:cNvSpPr/>
          <p:nvPr/>
        </p:nvSpPr>
        <p:spPr>
          <a:xfrm>
            <a:off x="-1131665" y="346454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8E6325-DB63-204B-A84D-F3CCBD2C1D9B}"/>
                  </a:ext>
                </a:extLst>
              </p:cNvPr>
              <p:cNvSpPr txBox="1"/>
              <p:nvPr/>
            </p:nvSpPr>
            <p:spPr>
              <a:xfrm>
                <a:off x="-970679" y="305471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8E6325-DB63-204B-A84D-F3CCBD2C1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70679" y="305471"/>
                <a:ext cx="560231" cy="706168"/>
              </a:xfrm>
              <a:prstGeom prst="rect">
                <a:avLst/>
              </a:prstGeom>
              <a:blipFill>
                <a:blip r:embed="rId12"/>
                <a:stretch>
                  <a:fillRect l="-8889" r="-666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1B2E978B-EEEF-2A41-2ADA-F1DA48A9BFC9}"/>
              </a:ext>
            </a:extLst>
          </p:cNvPr>
          <p:cNvSpPr/>
          <p:nvPr/>
        </p:nvSpPr>
        <p:spPr>
          <a:xfrm>
            <a:off x="7992414" y="6988548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FACCAD9-B352-E0CE-1E04-5A6F24A44E2E}"/>
                  </a:ext>
                </a:extLst>
              </p:cNvPr>
              <p:cNvSpPr txBox="1"/>
              <p:nvPr/>
            </p:nvSpPr>
            <p:spPr>
              <a:xfrm>
                <a:off x="8153400" y="6947565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FACCAD9-B352-E0CE-1E04-5A6F24A44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6947565"/>
                <a:ext cx="560231" cy="706168"/>
              </a:xfrm>
              <a:prstGeom prst="rect">
                <a:avLst/>
              </a:prstGeom>
              <a:blipFill>
                <a:blip r:embed="rId13"/>
                <a:stretch>
                  <a:fillRect l="-9091" r="-9091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796C28E-0FC0-7426-558A-0BDF9B9CE43E}"/>
                  </a:ext>
                </a:extLst>
              </p:cNvPr>
              <p:cNvSpPr txBox="1"/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796C28E-0FC0-7426-558A-0BDF9B9CE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blipFill>
                <a:blip r:embed="rId14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close-up of a text&#10;&#10;Description automatically generated">
            <a:extLst>
              <a:ext uri="{FF2B5EF4-FFF2-40B4-BE49-F238E27FC236}">
                <a16:creationId xmlns:a16="http://schemas.microsoft.com/office/drawing/2014/main" id="{5F36D7A0-E8C5-0E58-FFA8-9527EAE309E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6345" y="1416676"/>
            <a:ext cx="3777267" cy="6928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ontent Placeholder 26">
                <a:extLst>
                  <a:ext uri="{FF2B5EF4-FFF2-40B4-BE49-F238E27FC236}">
                    <a16:creationId xmlns:a16="http://schemas.microsoft.com/office/drawing/2014/main" id="{0ECFCBB4-EAD1-1814-39BD-D845582E14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Elastic scattering of dark matter (DM) particles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Transfers heat across halo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Lowers inner density to produce cores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Frequent scatters randomize particle velocities, leading to spherical halos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Interplay with baryons produces diversity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CA" dirty="0"/>
                  <a:t>Figure of merit: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𝝌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CA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CA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CA" b="1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29" name="Content Placeholder 26">
                <a:extLst>
                  <a:ext uri="{FF2B5EF4-FFF2-40B4-BE49-F238E27FC236}">
                    <a16:creationId xmlns:a16="http://schemas.microsoft.com/office/drawing/2014/main" id="{0ECFCBB4-EAD1-1814-39BD-D845582E1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blipFill>
                <a:blip r:embed="rId16"/>
                <a:stretch>
                  <a:fillRect l="-1807" t="-3583" r="-1606" b="-2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1A85F-21C1-9D4A-D759-E4603D218538}"/>
                  </a:ext>
                </a:extLst>
              </p:cNvPr>
              <p:cNvSpPr txBox="1"/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Dwarf tension range: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∼0.5−50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1A85F-21C1-9D4A-D759-E4603D218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blipFill>
                <a:blip r:embed="rId17"/>
                <a:stretch>
                  <a:fillRect l="-1180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36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87FEFE-A723-FF4A-9432-B837A4CCC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xplosion 1 16">
            <a:extLst>
              <a:ext uri="{FF2B5EF4-FFF2-40B4-BE49-F238E27FC236}">
                <a16:creationId xmlns:a16="http://schemas.microsoft.com/office/drawing/2014/main" id="{EDD6A666-76A1-239B-37AF-07E3198044A4}"/>
              </a:ext>
            </a:extLst>
          </p:cNvPr>
          <p:cNvSpPr/>
          <p:nvPr/>
        </p:nvSpPr>
        <p:spPr>
          <a:xfrm>
            <a:off x="2916385" y="3412201"/>
            <a:ext cx="631065" cy="553792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BC5B9C-2BA2-9583-6BD4-AD710B71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Self-Interacting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5704BF-FEEB-AB84-B63E-070CFF5720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FB0688-54A3-67AD-D0EC-AA6447CCFA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707706-FE00-B115-A861-ADC80398DE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C8A5B7-4287-74E0-32BF-F4D6A8CF951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5DF6F5-77FA-454E-0412-C88D5714F254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B1FC12-44E9-BAF1-7759-43591EFB9DA8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029C2C-523C-5E22-62C1-33D69AD5063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59672D3-4284-42F5-A4A6-E66BB50C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27DD8C5-7BF0-7048-920D-2721B8D16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835D66C-229D-1DDD-D844-BC3ED9121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12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514C3F-D8A1-14D3-C70D-C16ACA83253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FD4A08-1253-EE16-6104-F1F4B8784B4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CFA4904-2844-C22F-0572-ED081BDFC5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ECC8B5B-291A-9D56-4BF4-B7B41857EB5D}"/>
              </a:ext>
            </a:extLst>
          </p:cNvPr>
          <p:cNvSpPr/>
          <p:nvPr/>
        </p:nvSpPr>
        <p:spPr>
          <a:xfrm>
            <a:off x="2246999" y="2944420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918FC2-DF6F-7D3F-AE51-821D799581DF}"/>
                  </a:ext>
                </a:extLst>
              </p:cNvPr>
              <p:cNvSpPr txBox="1"/>
              <p:nvPr/>
            </p:nvSpPr>
            <p:spPr>
              <a:xfrm>
                <a:off x="2407985" y="2903437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918FC2-DF6F-7D3F-AE51-821D79958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985" y="2903437"/>
                <a:ext cx="560231" cy="706168"/>
              </a:xfrm>
              <a:prstGeom prst="rect">
                <a:avLst/>
              </a:prstGeom>
              <a:blipFill>
                <a:blip r:embed="rId12"/>
                <a:stretch>
                  <a:fillRect l="-6667" r="-6667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close-up of a text&#10;&#10;Description automatically generated">
            <a:extLst>
              <a:ext uri="{FF2B5EF4-FFF2-40B4-BE49-F238E27FC236}">
                <a16:creationId xmlns:a16="http://schemas.microsoft.com/office/drawing/2014/main" id="{10B7C305-79E5-D574-9105-D1D12D9B064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6345" y="1416676"/>
            <a:ext cx="3777267" cy="6928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3689F12-862B-5E84-3120-26C7B7AEB085}"/>
              </a:ext>
            </a:extLst>
          </p:cNvPr>
          <p:cNvSpPr/>
          <p:nvPr/>
        </p:nvSpPr>
        <p:spPr>
          <a:xfrm>
            <a:off x="3380656" y="3545723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9C8EBD7-9DF4-705E-4F78-E98FA79DDC74}"/>
                  </a:ext>
                </a:extLst>
              </p:cNvPr>
              <p:cNvSpPr txBox="1"/>
              <p:nvPr/>
            </p:nvSpPr>
            <p:spPr>
              <a:xfrm>
                <a:off x="3541642" y="3504740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9C8EBD7-9DF4-705E-4F78-E98FA79DDC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1642" y="3504740"/>
                <a:ext cx="560231" cy="706168"/>
              </a:xfrm>
              <a:prstGeom prst="rect">
                <a:avLst/>
              </a:prstGeom>
              <a:blipFill>
                <a:blip r:embed="rId14"/>
                <a:stretch>
                  <a:fillRect l="-6522" r="-4348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08A3DE2-49A6-AEAD-B2A8-922543751E56}"/>
                  </a:ext>
                </a:extLst>
              </p:cNvPr>
              <p:cNvSpPr txBox="1"/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08A3DE2-49A6-AEAD-B2A8-922543751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blipFill>
                <a:blip r:embed="rId15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Content Placeholder 26">
                <a:extLst>
                  <a:ext uri="{FF2B5EF4-FFF2-40B4-BE49-F238E27FC236}">
                    <a16:creationId xmlns:a16="http://schemas.microsoft.com/office/drawing/2014/main" id="{6CEAB264-93A1-F46F-E78F-8F6BC03B77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Elastic scattering of dark matter (DM) particles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Transfers heat across halo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Lowers inner density to produce cores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Frequent scatters randomize particle velocities, leading to spherical halos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Interplay with baryons produces diversity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CA" dirty="0"/>
                  <a:t>Figure of merit: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𝝌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CA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CA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CA" b="1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36" name="Content Placeholder 26">
                <a:extLst>
                  <a:ext uri="{FF2B5EF4-FFF2-40B4-BE49-F238E27FC236}">
                    <a16:creationId xmlns:a16="http://schemas.microsoft.com/office/drawing/2014/main" id="{6CEAB264-93A1-F46F-E78F-8F6BC03B77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blipFill>
                <a:blip r:embed="rId16"/>
                <a:stretch>
                  <a:fillRect l="-1807" t="-3583" r="-1606" b="-2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FDDEF2-9DB3-AA1F-F988-38C52614CAB9}"/>
                  </a:ext>
                </a:extLst>
              </p:cNvPr>
              <p:cNvSpPr txBox="1"/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Dwarf tension range: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∼0.5−50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FDDEF2-9DB3-AA1F-F988-38C52614C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blipFill>
                <a:blip r:embed="rId17"/>
                <a:stretch>
                  <a:fillRect l="-1180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73450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974E39-7CEC-D45E-7717-68AAA3C4E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C4647-935C-F888-E178-F1AC25A85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Self-Interacting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E1819F-DDCD-500E-BAEF-C8DBD68D1B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D84D16-190A-30C8-3373-5109961B7DE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BF8E26-33E6-196B-B9F3-760C48C9BB7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5C7EAB-65F6-2F52-C99E-AC1F1535D94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F00983-9DAD-CD24-5533-A17A6136A29A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43519F-C595-2B21-2AB9-AA2A8F833E4F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E7DC20-1CA1-672A-9B96-2C2DA911CDC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60AD7F-8C27-AC56-0CAB-717479E0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AEF5464-747F-E202-9402-BF2E83956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9BCB2A5-8C0E-BDC0-682A-5432EF1B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13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97BE82E-86E6-1CFD-2CE6-E484DC0BA89F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D16524-4531-B318-6494-0F317AE4FB6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17A965F-A5FC-3DA4-C816-B5BD567806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FE5D6A0-068D-29C2-47AF-466C362FE4CE}"/>
              </a:ext>
            </a:extLst>
          </p:cNvPr>
          <p:cNvSpPr/>
          <p:nvPr/>
        </p:nvSpPr>
        <p:spPr>
          <a:xfrm>
            <a:off x="-3321227" y="7431297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A93503-4BB3-30DD-A0BD-2B5B835F7133}"/>
                  </a:ext>
                </a:extLst>
              </p:cNvPr>
              <p:cNvSpPr txBox="1"/>
              <p:nvPr/>
            </p:nvSpPr>
            <p:spPr>
              <a:xfrm>
                <a:off x="-3160241" y="7390314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A93503-4BB3-30DD-A0BD-2B5B835F7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60241" y="7390314"/>
                <a:ext cx="560231" cy="706168"/>
              </a:xfrm>
              <a:prstGeom prst="rect">
                <a:avLst/>
              </a:prstGeom>
              <a:blipFill>
                <a:blip r:embed="rId12"/>
                <a:stretch>
                  <a:fillRect l="-8889" r="-6667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D1388057-4233-305A-DAD4-18DF92A2FA0A}"/>
              </a:ext>
            </a:extLst>
          </p:cNvPr>
          <p:cNvSpPr/>
          <p:nvPr/>
        </p:nvSpPr>
        <p:spPr>
          <a:xfrm>
            <a:off x="9673231" y="-3384440"/>
            <a:ext cx="901522" cy="83712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E114775-5292-1144-5613-4369B3838E95}"/>
                  </a:ext>
                </a:extLst>
              </p:cNvPr>
              <p:cNvSpPr txBox="1"/>
              <p:nvPr/>
            </p:nvSpPr>
            <p:spPr>
              <a:xfrm>
                <a:off x="9834217" y="-3425423"/>
                <a:ext cx="560231" cy="706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E114775-5292-1144-5613-4369B3838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217" y="-3425423"/>
                <a:ext cx="560231" cy="706168"/>
              </a:xfrm>
              <a:prstGeom prst="rect">
                <a:avLst/>
              </a:prstGeom>
              <a:blipFill>
                <a:blip r:embed="rId13"/>
                <a:stretch>
                  <a:fillRect l="-8889" r="-666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40FB6CE-6673-BAFF-1B35-A65099D3BF87}"/>
                  </a:ext>
                </a:extLst>
              </p:cNvPr>
              <p:cNvSpPr txBox="1"/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𝜒𝜒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40FB6CE-6673-BAFF-1B35-A65099D3B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10" y="2109476"/>
                <a:ext cx="2021935" cy="584775"/>
              </a:xfrm>
              <a:prstGeom prst="rect">
                <a:avLst/>
              </a:prstGeom>
              <a:blipFill>
                <a:blip r:embed="rId14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close-up of a text&#10;&#10;Description automatically generated">
            <a:extLst>
              <a:ext uri="{FF2B5EF4-FFF2-40B4-BE49-F238E27FC236}">
                <a16:creationId xmlns:a16="http://schemas.microsoft.com/office/drawing/2014/main" id="{596A4BE5-34AC-3EE4-3F23-925B1CCADBB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6345" y="1416676"/>
            <a:ext cx="3777267" cy="6928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ontent Placeholder 26">
                <a:extLst>
                  <a:ext uri="{FF2B5EF4-FFF2-40B4-BE49-F238E27FC236}">
                    <a16:creationId xmlns:a16="http://schemas.microsoft.com/office/drawing/2014/main" id="{70EC9247-6D4B-C76E-0A7B-D4B0F067E8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Elastic scattering of dark matter (DM) particles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Transfers heat across halo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Lowers inner density to produce cores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Frequent scatters randomize particle velocities, leading to spherical halos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Interplay with baryons produces diversity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CA" dirty="0"/>
                  <a:t>Figure of merit: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CA" b="1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𝝌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CA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CA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CA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CA" b="1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1" i="1" dirty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35" name="Content Placeholder 26">
                <a:extLst>
                  <a:ext uri="{FF2B5EF4-FFF2-40B4-BE49-F238E27FC236}">
                    <a16:creationId xmlns:a16="http://schemas.microsoft.com/office/drawing/2014/main" id="{70EC9247-6D4B-C76E-0A7B-D4B0F067E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518" y="1700473"/>
                <a:ext cx="6305282" cy="3876987"/>
              </a:xfrm>
              <a:prstGeom prst="rect">
                <a:avLst/>
              </a:prstGeom>
              <a:blipFill>
                <a:blip r:embed="rId16"/>
                <a:stretch>
                  <a:fillRect l="-1807" t="-3583" r="-1606" b="-2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256AD0A-99B0-44C3-20CB-AF0E0B0E002C}"/>
                  </a:ext>
                </a:extLst>
              </p:cNvPr>
              <p:cNvSpPr txBox="1"/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Dwarf tension range: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∼0.5−50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256AD0A-99B0-44C3-20CB-AF0E0B0E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481" y="5606925"/>
                <a:ext cx="4287865" cy="461217"/>
              </a:xfrm>
              <a:prstGeom prst="rect">
                <a:avLst/>
              </a:prstGeom>
              <a:blipFill>
                <a:blip r:embed="rId17"/>
                <a:stretch>
                  <a:fillRect l="-1180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35853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6001DA-EC2B-9122-0EDE-D891B0EC8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EA46-B2FE-4997-8CFF-B9F19129D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Jeans Model for SIDM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ED6DF-FD57-A064-14B3-CD5294D75E4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AE46E2-7687-969B-E163-A6DDA425217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2473D1-3D16-CE49-D26A-17D916E4088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FD3968-74EF-6A78-08B2-FDF93747EB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7BF47B-F91F-3FD6-7174-DA75832B8E96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80860B-A457-926A-377E-EBC006E7F132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4A7495-4562-0F7F-8700-864132281930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1DB4BCF-499F-E8B3-61BF-F7FA46A84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0BE4FD2-0C35-30C4-59AD-3B3DAECFB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40E9BE3-CE8F-D969-080B-0A763DC7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C320A6-E145-BDDC-B48E-ECED603F1BEF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ABC81CF-864C-53DC-5E18-4F1B0963D21F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3508E8-B35F-F8A4-CA04-BD8B1E4264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1A7E7FB-315E-0311-4E9D-797A92F22EE1}"/>
              </a:ext>
            </a:extLst>
          </p:cNvPr>
          <p:cNvSpPr/>
          <p:nvPr/>
        </p:nvSpPr>
        <p:spPr>
          <a:xfrm>
            <a:off x="1658721" y="1406172"/>
            <a:ext cx="3943317" cy="447037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2BF0705-3EA0-C69B-68C9-A2BB13140618}"/>
              </a:ext>
            </a:extLst>
          </p:cNvPr>
          <p:cNvSpPr/>
          <p:nvPr/>
        </p:nvSpPr>
        <p:spPr>
          <a:xfrm>
            <a:off x="6589962" y="1406172"/>
            <a:ext cx="3943317" cy="447037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141593-6751-113D-C198-C7A033AB4C8A}"/>
              </a:ext>
            </a:extLst>
          </p:cNvPr>
          <p:cNvSpPr txBox="1"/>
          <p:nvPr/>
        </p:nvSpPr>
        <p:spPr>
          <a:xfrm>
            <a:off x="2400067" y="1698283"/>
            <a:ext cx="246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N-BODY SIMULATIONS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44B39F-BFA0-77C9-00C3-30355778EA61}"/>
              </a:ext>
            </a:extLst>
          </p:cNvPr>
          <p:cNvSpPr txBox="1"/>
          <p:nvPr/>
        </p:nvSpPr>
        <p:spPr>
          <a:xfrm>
            <a:off x="7563090" y="1685107"/>
            <a:ext cx="209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JEANS MODELLING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4DBBBB-9F1E-4CE1-6C8E-6977887C1F1C}"/>
              </a:ext>
            </a:extLst>
          </p:cNvPr>
          <p:cNvSpPr txBox="1"/>
          <p:nvPr/>
        </p:nvSpPr>
        <p:spPr>
          <a:xfrm>
            <a:off x="1934261" y="2229429"/>
            <a:ext cx="32071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Fully dynamical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Realistic evolution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First-principles approach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Computationally expensive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Cannot fix the final state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One cross section at a time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Large volume space to find analogues 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9456BC-70F4-A9E2-39B7-E464117DD4B9}"/>
              </a:ext>
            </a:extLst>
          </p:cNvPr>
          <p:cNvSpPr txBox="1"/>
          <p:nvPr/>
        </p:nvSpPr>
        <p:spPr>
          <a:xfrm>
            <a:off x="6841129" y="2250416"/>
            <a:ext cx="33196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Computationally cheap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Large parameter scans fast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Non-dynamical (can model final states)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Non-dynamical (consistency)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Assumes relaxed, steady-state systems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Assumptions that are known not to hold exactly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45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FCB9FD-EDF2-4610-D639-70A84FDFB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C63CF-D72F-E264-DAA8-AB79FF28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Jeans Model for SIDM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D77F9D-6A3E-8F84-780C-868F43FCFEB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5021D1-62F9-06C8-7A8A-B0BF9900AA6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A93491-7ED5-843F-1E56-F0CE3B564EE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1F57FE-7544-7376-3B4D-494AEB5944E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697807-C146-C645-347E-8948D1E4619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304F6-1EDC-4D8F-D7E9-73BB4174E8F3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C277C2-C1C6-D5E0-61CC-88EE602F25EB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9A65A83-61F5-5896-36EA-203B9FF1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230D309-A1DB-DD38-BF31-72DEADEA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BDAAE77-60F0-B18A-551D-2E356721F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15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75C4200-6908-D336-304B-E54C6F9440E3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660467-84B6-E336-DCEB-797147ACC250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A7ECBF8-4050-0DD4-BFCA-B3C24D250D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5FC602CE-1706-AED9-0924-20E5F16AC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760" y="1931564"/>
            <a:ext cx="5110162" cy="3647598"/>
          </a:xfrm>
          <a:noFill/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The 1D isothermal Jeans model is surprisingly accurate for modelling SIDM halos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Non-spherical effects from initial collapse and asymmetric baryon components are important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8" name="Picture 7" descr="A close-up of a document&#10;&#10;Description automatically generated">
            <a:extLst>
              <a:ext uri="{FF2B5EF4-FFF2-40B4-BE49-F238E27FC236}">
                <a16:creationId xmlns:a16="http://schemas.microsoft.com/office/drawing/2014/main" id="{34C2EFA6-BF45-A752-6E1D-98B81628D9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61252" y="1990874"/>
            <a:ext cx="4898692" cy="1192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5" name="Picture 14" descr="A close-up of a document&#10;&#10;Description automatically generated">
            <a:extLst>
              <a:ext uri="{FF2B5EF4-FFF2-40B4-BE49-F238E27FC236}">
                <a16:creationId xmlns:a16="http://schemas.microsoft.com/office/drawing/2014/main" id="{9F7DDFC5-C985-1AB2-A4E8-C4D6064A64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47539" y="3936732"/>
            <a:ext cx="4926119" cy="13945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535036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711867-305B-69F2-40B6-6A0D7476E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2F7D7-CE62-C649-1AE5-A016E7CA2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Jeans Model for SIDM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28CEE5-3777-019E-5B6C-994FEB92DAC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2A7A64-737E-25F0-88C5-724160E1F43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9AB9F0-97BE-A300-0F4B-B0AAD98DF22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D8AA1F-79CB-D2C9-A538-BA896E5D48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FE8E54-52E4-2731-1443-F230547471C7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20585B-5EDA-B861-D25C-B2C5CE9A6F3E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162E4C-283D-D0A7-3A13-80706872FB1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CE66206-6B0E-E6FD-DCE0-D44FC9AEB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A0C3D89-6434-766D-C563-41C46F979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E859AA7-4AF2-2026-FE56-D215365A7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16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F87B271-0897-B172-9485-B8271600F871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5C0FF18-523A-B77F-EB59-F87293D22EC5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B26B156-CD89-01B0-C864-FD25963991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8E3D81-79B9-4ACF-80DB-6674DFA31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16645" y="1540989"/>
            <a:ext cx="4329510" cy="4329510"/>
          </a:xfrm>
          <a:prstGeom prst="rect">
            <a:avLst/>
          </a:prstGeom>
        </p:spPr>
      </p:pic>
      <p:pic>
        <p:nvPicPr>
          <p:cNvPr id="15" name="Picture 2" descr="Andromeda Galaxy | The Solar System Wiki | Fandom">
            <a:extLst>
              <a:ext uri="{FF2B5EF4-FFF2-40B4-BE49-F238E27FC236}">
                <a16:creationId xmlns:a16="http://schemas.microsoft.com/office/drawing/2014/main" id="{ADDE0C8F-8240-8C40-2144-C7AECB091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35" y="3323931"/>
            <a:ext cx="1024530" cy="7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13DB184-FB4B-586D-2830-8C5051424A89}"/>
              </a:ext>
            </a:extLst>
          </p:cNvPr>
          <p:cNvSpPr/>
          <p:nvPr/>
        </p:nvSpPr>
        <p:spPr>
          <a:xfrm>
            <a:off x="2306844" y="2441569"/>
            <a:ext cx="2520000" cy="2520000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A6E14D7-58D8-7B8C-D724-3398B48A0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28905" y="4611036"/>
            <a:ext cx="1962735" cy="47228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8212A94-0D3B-1AE1-A84D-E1082460788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52707" y="4771030"/>
            <a:ext cx="2326614" cy="2982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B6D6B4-715E-AF2D-403B-E24FB91DB69D}"/>
                  </a:ext>
                </a:extLst>
              </p:cNvPr>
              <p:cNvSpPr txBox="1"/>
              <p:nvPr/>
            </p:nvSpPr>
            <p:spPr>
              <a:xfrm>
                <a:off x="4811535" y="3529399"/>
                <a:ext cx="426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CA" b="0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B6D6B4-715E-AF2D-403B-E24FB91DB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535" y="3529399"/>
                <a:ext cx="426720" cy="64633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7EE8C600-AB7C-08FC-40A2-9B8DB1FB82C3}"/>
              </a:ext>
            </a:extLst>
          </p:cNvPr>
          <p:cNvSpPr txBox="1"/>
          <p:nvPr/>
        </p:nvSpPr>
        <p:spPr>
          <a:xfrm>
            <a:off x="6471024" y="1420463"/>
            <a:ext cx="4093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Jeans model stitches together an inner isothermal profile with an outer CDM (NFW) profile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713170C-CCA4-AD98-9D4E-DA5E5399184F}"/>
                  </a:ext>
                </a:extLst>
              </p:cNvPr>
              <p:cNvSpPr txBox="1"/>
              <p:nvPr/>
            </p:nvSpPr>
            <p:spPr>
              <a:xfrm>
                <a:off x="6478219" y="3852565"/>
                <a:ext cx="46584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</m:oMath>
                </a14:m>
                <a:r>
                  <a:rPr lang="en-US" dirty="0"/>
                  <a:t> solves the steady-state Jeans equation and Poisson’s equation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713170C-CCA4-AD98-9D4E-DA5E53991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8219" y="3852565"/>
                <a:ext cx="4658479" cy="646331"/>
              </a:xfrm>
              <a:prstGeom prst="rect">
                <a:avLst/>
              </a:prstGeom>
              <a:blipFill>
                <a:blip r:embed="rId17"/>
                <a:stretch>
                  <a:fillRect l="-1090" t="-3846" r="-272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1617D0D-80EF-5FC0-001F-B4ADB952D66A}"/>
                  </a:ext>
                </a:extLst>
              </p:cNvPr>
              <p:cNvSpPr txBox="1"/>
              <p:nvPr/>
            </p:nvSpPr>
            <p:spPr>
              <a:xfrm>
                <a:off x="6528905" y="5199547"/>
                <a:ext cx="46584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𝑐𝑑𝑚</m:t>
                        </m:r>
                      </m:sub>
                    </m:sSub>
                  </m:oMath>
                </a14:m>
                <a:r>
                  <a:rPr lang="en-US" dirty="0"/>
                  <a:t> is the NFW profile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1617D0D-80EF-5FC0-001F-B4ADB952D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905" y="5199547"/>
                <a:ext cx="4658479" cy="369332"/>
              </a:xfrm>
              <a:prstGeom prst="rect">
                <a:avLst/>
              </a:prstGeom>
              <a:blipFill>
                <a:blip r:embed="rId18"/>
                <a:stretch>
                  <a:fillRect l="-817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0DBC89AB-2233-DD1B-E6D5-ABFB2DBE68E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10272" y="5661604"/>
            <a:ext cx="2418814" cy="4004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6B57D6E-D2AA-062A-BE0D-EA989951002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776669" y="2442175"/>
            <a:ext cx="3829647" cy="4612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52F646-68F8-E972-220C-C104C590D64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797807" y="3033644"/>
            <a:ext cx="3387666" cy="64633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44E8DE7-516C-EB17-D96A-3AE237F3D531}"/>
              </a:ext>
            </a:extLst>
          </p:cNvPr>
          <p:cNvCxnSpPr>
            <a:cxnSpLocks/>
          </p:cNvCxnSpPr>
          <p:nvPr/>
        </p:nvCxnSpPr>
        <p:spPr>
          <a:xfrm flipV="1">
            <a:off x="2045777" y="4293031"/>
            <a:ext cx="914399" cy="13179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1B6186E-8E26-0F30-91C3-2FE81EF4DC19}"/>
              </a:ext>
            </a:extLst>
          </p:cNvPr>
          <p:cNvSpPr txBox="1"/>
          <p:nvPr/>
        </p:nvSpPr>
        <p:spPr>
          <a:xfrm>
            <a:off x="762403" y="5677171"/>
            <a:ext cx="486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Isothermal ideal gas in hydrostatic equilibrium</a:t>
            </a:r>
          </a:p>
        </p:txBody>
      </p:sp>
    </p:spTree>
    <p:extLst>
      <p:ext uri="{BB962C8B-B14F-4D97-AF65-F5344CB8AC3E}">
        <p14:creationId xmlns:p14="http://schemas.microsoft.com/office/powerpoint/2010/main" val="184365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FCA0B9-1D61-08F8-4A6A-30DC96067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F43A9-A388-54EA-1A82-A8AE915F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Squashed Jeans Model for SIDM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9F0A58-FBFB-C14C-4C38-70EF727803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9E1581-1FF3-90BB-870E-8CD976A2C3A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40B6E7-1736-12CD-5BC1-BAD8F56A420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BFC10B-B8F2-3F1D-5FCE-87750A1235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1C46EC-8738-90E4-A0A0-D7915D5C29A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345821-AC0C-4D36-4C77-1584725D6DB0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51AAFF-B849-2D1B-63B4-AED2C27F1D59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0C6C49D-B4F2-C343-F31C-0899BE67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187106E-CB7D-2FBF-B962-F5C81C2A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5DC2534-38D0-FEF4-373B-3CA51A64F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17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AE2A78-0541-F08D-0C0B-FF1D9D244412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629D72-2CA3-6789-2C46-6500CD4A12C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61D7D4-B166-611F-4511-2DBD1B19C4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FF20C8-1864-6E2F-1F30-FA259A9BA4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5144" y="2352426"/>
            <a:ext cx="2541711" cy="311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816CBD-84D5-B7A0-D40B-0E6F6334D8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57040" y="3288298"/>
            <a:ext cx="5677917" cy="4875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205EA1-77B8-3910-A5E7-21C9E482D0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98368" y="4493974"/>
            <a:ext cx="5995263" cy="4652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C9CD5EF-09FD-F9DF-E78B-E2E60AF86D9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70992" y="5363287"/>
            <a:ext cx="1759401" cy="6074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D24A57A-5CA4-44C7-04FD-98A91DC58EE0}"/>
              </a:ext>
            </a:extLst>
          </p:cNvPr>
          <p:cNvSpPr txBox="1"/>
          <p:nvPr/>
        </p:nvSpPr>
        <p:spPr>
          <a:xfrm>
            <a:off x="1048512" y="1600198"/>
            <a:ext cx="9032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We model the nonspherical 2D SIDM halo by “squashing” iso-density spheres into iso-density spheroids of equal volume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A5583E-11CF-C7E0-1A2B-3E7A3DED97BC}"/>
              </a:ext>
            </a:extLst>
          </p:cNvPr>
          <p:cNvSpPr txBox="1"/>
          <p:nvPr/>
        </p:nvSpPr>
        <p:spPr>
          <a:xfrm>
            <a:off x="1015990" y="2813393"/>
            <a:ext cx="903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Where the effective radius is defined implicitly by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707E76-A9C1-350A-E182-F486A8A07947}"/>
                  </a:ext>
                </a:extLst>
              </p:cNvPr>
              <p:cNvSpPr txBox="1"/>
              <p:nvPr/>
            </p:nvSpPr>
            <p:spPr>
              <a:xfrm>
                <a:off x="1015990" y="3850989"/>
                <a:ext cx="90328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/>
                  <a:t>And the shape function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from kinetic theory arguments (collisional Boltzmann equation)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707E76-A9C1-350A-E182-F486A8A07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90" y="3850989"/>
                <a:ext cx="9032884" cy="646331"/>
              </a:xfrm>
              <a:prstGeom prst="rect">
                <a:avLst/>
              </a:prstGeom>
              <a:blipFill>
                <a:blip r:embed="rId16"/>
                <a:stretch>
                  <a:fillRect l="-562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C7EA4481-52C2-1638-537F-2505762A1F6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748611" y="5333022"/>
            <a:ext cx="3347387" cy="667942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3255F6D-1E6E-0EED-5580-98FD832BF5F4}"/>
              </a:ext>
            </a:extLst>
          </p:cNvPr>
          <p:cNvCxnSpPr>
            <a:cxnSpLocks/>
          </p:cNvCxnSpPr>
          <p:nvPr/>
        </p:nvCxnSpPr>
        <p:spPr>
          <a:xfrm flipH="1" flipV="1">
            <a:off x="8725546" y="4788976"/>
            <a:ext cx="650929" cy="574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8272070-362C-6B16-4DB6-A392102C396B}"/>
                  </a:ext>
                </a:extLst>
              </p:cNvPr>
              <p:cNvSpPr txBox="1"/>
              <p:nvPr/>
            </p:nvSpPr>
            <p:spPr>
              <a:xfrm>
                <a:off x="9051010" y="5343548"/>
                <a:ext cx="976393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/5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8272070-362C-6B16-4DB6-A392102C39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1010" y="5343548"/>
                <a:ext cx="976393" cy="401970"/>
              </a:xfrm>
              <a:prstGeom prst="rect">
                <a:avLst/>
              </a:prstGeom>
              <a:blipFill>
                <a:blip r:embed="rId18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1DC15F-2214-1383-9A1D-46370A491201}"/>
              </a:ext>
            </a:extLst>
          </p:cNvPr>
          <p:cNvCxnSpPr>
            <a:cxnSpLocks/>
          </p:cNvCxnSpPr>
          <p:nvPr/>
        </p:nvCxnSpPr>
        <p:spPr>
          <a:xfrm flipV="1">
            <a:off x="2541692" y="4959215"/>
            <a:ext cx="1859827" cy="3461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C49BD8F-E244-3C07-83E1-BE19E10468DE}"/>
                  </a:ext>
                </a:extLst>
              </p:cNvPr>
              <p:cNvSpPr txBox="1"/>
              <p:nvPr/>
            </p:nvSpPr>
            <p:spPr>
              <a:xfrm>
                <a:off x="980307" y="4524989"/>
                <a:ext cx="197732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</m:oMath>
                </a14:m>
                <a:r>
                  <a:rPr lang="en-US" dirty="0"/>
                  <a:t> includes effects due to the asymmetric baryons and nonspherical outer halo. </a:t>
                </a: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C49BD8F-E244-3C07-83E1-BE19E1046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307" y="4524989"/>
                <a:ext cx="1977324" cy="1754326"/>
              </a:xfrm>
              <a:prstGeom prst="rect">
                <a:avLst/>
              </a:prstGeom>
              <a:blipFill>
                <a:blip r:embed="rId19"/>
                <a:stretch>
                  <a:fillRect l="-3205" t="-1439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04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4E4C5D-3CBC-FFC6-BA30-EE41889B1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CCE085-43C2-0A55-B2EE-E0A25D0BCA9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E0351E-2F4F-111E-FDA1-B4A5666436F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CE9D75-F3D2-1013-D9B7-6B3B4A506E2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6E3418-91F5-066A-6654-E0F777BCD88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BBD3E5-DADE-D2DA-8E4C-DC56DBBCA5FA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D17DB3-E939-2A86-596B-235A4080D94C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0A03D1-5975-2A5D-C433-2F349AA6703F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9D72012-4A6F-A561-BDED-41DEE8CD6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2026-06-19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1A02A49-18EB-09F0-A505-731B1990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743BBD9-9BD4-2BE4-3DE8-277A1566B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18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8AFFD7-376E-8A6C-2042-12ED706D253D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7415302-CC47-F4D9-192A-CF67F02489E0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9B734F-18BD-D7A4-32C1-D7EE64E044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8" name="HaloRadialShapeDemo">
            <a:hlinkClick r:id="" action="ppaction://media"/>
            <a:extLst>
              <a:ext uri="{FF2B5EF4-FFF2-40B4-BE49-F238E27FC236}">
                <a16:creationId xmlns:a16="http://schemas.microsoft.com/office/drawing/2014/main" id="{BD7C962D-BEB0-01E6-8665-6C7ED684AA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375046" y="775536"/>
            <a:ext cx="9441907" cy="530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7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622C9A-5314-E7B9-9881-0198181B0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3D2B1-EEB1-5EA6-24E0-F5AF36391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with EAGLE-50 Simulations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35E53A-B53A-2C1C-8EB1-5122D02E01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14BA2D-6E1E-B119-D687-9D908716008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4E84D4-0749-2900-2F4B-CCEEA7944E7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19A29B-A311-480E-3550-E9B4D63CE05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6E9F82-9DCC-B481-BF12-7B657CD1FB4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94F654-BBBC-9325-5E71-4C0E1098A433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0F5ABB-95B5-6CF2-5E14-C6BBA07E1A6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8A70093-7280-C35B-12D2-BA3B57408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DF9533E-AB35-6231-7C93-540F0768A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2BBAD41-C34A-2F12-349A-9759E2544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19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168768F-9CB8-D571-2ABF-E4B8CD357D1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665779F-E861-51D3-05DC-A318F4DCFB59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3FB7F97-5A49-947C-3456-FDD04B27A2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BE5BF7B-F9CD-5510-44D4-309278172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5499385" y="1213867"/>
            <a:ext cx="5740478" cy="4449592"/>
          </a:xfrm>
          <a:prstGeom prst="rect">
            <a:avLst/>
          </a:prstGeom>
          <a:noFill/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17F76EE-CA3A-64C0-179B-F723B84F5401}"/>
              </a:ext>
            </a:extLst>
          </p:cNvPr>
          <p:cNvSpPr/>
          <p:nvPr/>
        </p:nvSpPr>
        <p:spPr>
          <a:xfrm>
            <a:off x="987552" y="1600198"/>
            <a:ext cx="4059936" cy="420348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90D531-2EBA-61DC-34E2-19023ED467B3}"/>
              </a:ext>
            </a:extLst>
          </p:cNvPr>
          <p:cNvSpPr txBox="1"/>
          <p:nvPr/>
        </p:nvSpPr>
        <p:spPr>
          <a:xfrm>
            <a:off x="1616674" y="1840729"/>
            <a:ext cx="2801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IMPORTANT 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325B499-40C3-8E92-A569-53D266EE6C21}"/>
                  </a:ext>
                </a:extLst>
              </p:cNvPr>
              <p:cNvSpPr txBox="1"/>
              <p:nvPr/>
            </p:nvSpPr>
            <p:spPr>
              <a:xfrm>
                <a:off x="1304544" y="2450592"/>
                <a:ext cx="314553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solidFill>
                      <a:schemeClr val="bg1"/>
                    </a:solidFill>
                  </a:rPr>
                  <a:t>Intermediate mass halos–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C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C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13</m:t>
                            </m:r>
                          </m:sup>
                        </m:sSup>
                      </m:e>
                    </m:d>
                    <m:r>
                      <a:rPr lang="en-C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have indistinguishable spherical density profiles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solidFill>
                      <a:schemeClr val="bg1"/>
                    </a:solidFill>
                  </a:rPr>
                  <a:t>But, they have different shape profiles!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solidFill>
                      <a:schemeClr val="bg1"/>
                    </a:solidFill>
                  </a:rPr>
                  <a:t>Can shape information be used to discriminate between SIDM and CDM?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325B499-40C3-8E92-A569-53D266EE6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544" y="2450592"/>
                <a:ext cx="3145536" cy="3139321"/>
              </a:xfrm>
              <a:prstGeom prst="rect">
                <a:avLst/>
              </a:prstGeom>
              <a:blipFill>
                <a:blip r:embed="rId13"/>
                <a:stretch>
                  <a:fillRect l="-1205" t="-402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FCFA7C4-81D9-556E-2D6B-12C71BF0391C}"/>
              </a:ext>
            </a:extLst>
          </p:cNvPr>
          <p:cNvSpPr txBox="1"/>
          <p:nvPr/>
        </p:nvSpPr>
        <p:spPr>
          <a:xfrm>
            <a:off x="5638006" y="5604530"/>
            <a:ext cx="595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2. Spherical density profile, 2D density contours, and shape profile respectively, for three example halos from the SIDM1b and CDMb EAGLE-50 simulations. [Bautista et al. 2025]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6959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A74282-8990-1778-549D-94D6FF22A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77B31-ECB4-7406-C20F-3E4CD82E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Background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CCF3A6-2A2A-85F2-C910-42C1DAF947E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2F7730-7C70-E859-CAA8-B66693C01A5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80F00E-9D24-EF43-61AD-63D66D38AA1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745926-E8D2-F40A-68DD-2EE5B7B727B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B16C48-895C-91C9-135A-2435B7A9FA8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4846DC-8765-7A41-6ED2-864559FF53CE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DEA020-1CC1-BA33-37CE-7A1122888F1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3E1EF51-28C3-9016-8F06-0D3EF6CF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677B671-04CA-D475-0FF9-B627CE085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6F95A55-E936-A7BE-A814-34B02977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94AAC93-5038-5EEF-65A2-5CDA47C0C8AA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DBEB135-650D-13DD-E767-69217EA091C1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8CCBBAD-598B-E1AA-B854-91A38A35E7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EC6EEDF-83FB-202A-41A2-0931BB314D4B}"/>
              </a:ext>
            </a:extLst>
          </p:cNvPr>
          <p:cNvSpPr/>
          <p:nvPr/>
        </p:nvSpPr>
        <p:spPr>
          <a:xfrm>
            <a:off x="869873" y="1275389"/>
            <a:ext cx="5110162" cy="485236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68240C-BEA9-C7E4-72DB-A052051DF409}"/>
              </a:ext>
            </a:extLst>
          </p:cNvPr>
          <p:cNvSpPr txBox="1"/>
          <p:nvPr/>
        </p:nvSpPr>
        <p:spPr>
          <a:xfrm>
            <a:off x="2609429" y="1453766"/>
            <a:ext cx="163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EVIDENCE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4C3921-CD24-1C9F-98DC-4FB85A574CEA}"/>
              </a:ext>
            </a:extLst>
          </p:cNvPr>
          <p:cNvSpPr txBox="1"/>
          <p:nvPr/>
        </p:nvSpPr>
        <p:spPr>
          <a:xfrm>
            <a:off x="1080624" y="2015916"/>
            <a:ext cx="50098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Gravitational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Cluster velocity dispersions – Zwicky, 1933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Galaxy rotation curves – Rubin, 1970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Cluster X-ray emission – Forman et al., 1972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Gravitational lensing – Walsh et al., 1979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Bullet Cluster – Clowe et al., 2006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Cosmological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BBN – Wagoner et al., 1967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CMB anisotropies – COBE, 1992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Large-scale structure – Various, 2000s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And more…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26EF1F-91C2-6826-4BBD-BFDD587804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39327" y="980414"/>
            <a:ext cx="4297195" cy="24054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E35FFD5-27DB-E78E-3DAE-352E627A23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71935" y="3626065"/>
            <a:ext cx="3080006" cy="22237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F8D736C-CE3D-C2AE-098F-0993C23374B3}"/>
              </a:ext>
            </a:extLst>
          </p:cNvPr>
          <p:cNvSpPr txBox="1"/>
          <p:nvPr/>
        </p:nvSpPr>
        <p:spPr>
          <a:xfrm>
            <a:off x="6563783" y="3334669"/>
            <a:ext cx="429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1: </a:t>
            </a:r>
            <a:r>
              <a:rPr lang="en-US" sz="1200" i="1" dirty="0"/>
              <a:t>Galaxy rotation curve example.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E918CA-DC27-4895-4B5F-E1A3079C3417}"/>
              </a:ext>
            </a:extLst>
          </p:cNvPr>
          <p:cNvSpPr txBox="1"/>
          <p:nvPr/>
        </p:nvSpPr>
        <p:spPr>
          <a:xfrm>
            <a:off x="7234344" y="5805671"/>
            <a:ext cx="3333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2: </a:t>
            </a:r>
            <a:r>
              <a:rPr lang="en-US" sz="1200" i="1" dirty="0"/>
              <a:t>Bullet Cluster. Baryon and dark matter mass maps from X-ray observations. [NASA]</a:t>
            </a:r>
            <a:endParaRPr lang="en-US" sz="1200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FC35C7-B91B-CCD7-3B0B-562215EC4A15}"/>
              </a:ext>
            </a:extLst>
          </p:cNvPr>
          <p:cNvSpPr/>
          <p:nvPr/>
        </p:nvSpPr>
        <p:spPr>
          <a:xfrm>
            <a:off x="12683376" y="1214272"/>
            <a:ext cx="3526223" cy="463555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F4406B-3C05-1F7C-9E4E-E222B5942A44}"/>
              </a:ext>
            </a:extLst>
          </p:cNvPr>
          <p:cNvSpPr txBox="1"/>
          <p:nvPr/>
        </p:nvSpPr>
        <p:spPr>
          <a:xfrm>
            <a:off x="13471642" y="1488859"/>
            <a:ext cx="194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CANDIDATES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FD3C9E-3523-54AB-F696-27F62E267E60}"/>
              </a:ext>
            </a:extLst>
          </p:cNvPr>
          <p:cNvSpPr txBox="1"/>
          <p:nvPr/>
        </p:nvSpPr>
        <p:spPr>
          <a:xfrm>
            <a:off x="13001822" y="2015916"/>
            <a:ext cx="2957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Particle Candidates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WIMPs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Axions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Sterile neutrinos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Hidden sector…</a:t>
            </a:r>
          </a:p>
          <a:p>
            <a:r>
              <a:rPr lang="en-US" b="1" dirty="0">
                <a:solidFill>
                  <a:schemeClr val="bg1"/>
                </a:solidFill>
              </a:rPr>
              <a:t> Compact objects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Primordial black holes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MACHOs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Q-balls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Quark nuggets</a:t>
            </a:r>
          </a:p>
          <a:p>
            <a:r>
              <a:rPr lang="en-US" b="1" dirty="0">
                <a:solidFill>
                  <a:schemeClr val="bg1"/>
                </a:solidFill>
              </a:rPr>
              <a:t>Physics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MOND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50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F9CCAE-9C8F-830C-786F-A0E3BEB4A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DBBD-71E3-EFAA-9A1B-37EB5B52B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Validation with EAGLE-50 Simulations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071C37-9B52-FE15-C057-D763A2C3FB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5C1AFF-DB3D-311C-9D6C-4BBBE3BF0F8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B5A697-155E-A327-4B3A-1D3EBE98097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24A39B-513F-9B3A-D2E0-B13501527C6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BA295A-D103-D63F-B4D7-B8D8DC969936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16C829-8518-ED1B-E6D6-BB1C49D70ED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763FD7-DEAC-B21B-9B53-A8FE34670E09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C792D7A-AFEE-9D54-008F-27A8A412C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5E69BC1-6E81-57D1-1340-6E23D5891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C1AE023-28C7-5EA1-7514-95518D30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20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D00B60E-222C-0BDE-0056-72A844270DB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768418-C988-CAE3-33D2-CF0A41C825ED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2715FF5-60EB-CE4B-DCAD-3F07DE2FD1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5864587-8642-DEEC-BCFA-8E47FC07D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2608465" y="1433363"/>
            <a:ext cx="6975069" cy="46440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7FA71EC-A0ED-6709-FB70-A9CB5818DE20}"/>
                  </a:ext>
                </a:extLst>
              </p:cNvPr>
              <p:cNvSpPr txBox="1"/>
              <p:nvPr/>
            </p:nvSpPr>
            <p:spPr>
              <a:xfrm>
                <a:off x="9714037" y="1506121"/>
                <a:ext cx="1897113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3a. </a:t>
                </a:r>
                <a:r>
                  <a:rPr lang="en-US" sz="1200" b="1" i="1" dirty="0"/>
                  <a:t>Intermediate-mass SIDM halos: </a:t>
                </a:r>
                <a:r>
                  <a:rPr lang="en-US" sz="1200" i="1" dirty="0"/>
                  <a:t>squashed vs spherical Jeans fits. Panels (eft to right) show spherically averaged density, halo shape profile, azimuthally-averaged 2D </a:t>
                </a:r>
                <a:r>
                  <a:rPr lang="en-US" sz="1200" i="1" dirty="0" err="1"/>
                  <a:t>isodensity</a:t>
                </a:r>
                <a:r>
                  <a:rPr lang="en-US" sz="1200" i="1" dirty="0"/>
                  <a:t> contour, and the posterior distributions of </a:t>
                </a:r>
                <a14:m>
                  <m:oMath xmlns:m="http://schemas.openxmlformats.org/officeDocument/2006/math"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i="1" dirty="0"/>
                  <a:t> for squashed (red) and spherical (purple). </a:t>
                </a:r>
                <a:r>
                  <a:rPr lang="en-US" sz="1200" dirty="0"/>
                  <a:t>[Bautista et al. 2025] </a:t>
                </a:r>
                <a:endParaRPr lang="en-US" sz="1200" i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7FA71EC-A0ED-6709-FB70-A9CB5818D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37" y="1506121"/>
                <a:ext cx="1897113" cy="2492990"/>
              </a:xfrm>
              <a:prstGeom prst="rect">
                <a:avLst/>
              </a:prstGeom>
              <a:blipFill>
                <a:blip r:embed="rId13"/>
                <a:stretch>
                  <a:fillRect l="-667"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354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7864E5-81CA-F359-C97D-E457165CD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2AB8-27E8-D896-23FB-C791D5A3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Validation with EAGLE-50 Simulations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EF59A9-9E51-4ADF-A6E0-8658DB0DE81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54D508-CF8E-49E7-9463-E460985766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16DEBC-5DF3-59D0-98E9-D088CB4448B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485860-6722-F1A5-DE2D-DC6AE55652F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19AB0C-7892-6504-31E7-C143666ED129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EA9F65-8BDA-BDBF-12B0-6F6DF01A5EE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32A798-8D68-0CB9-3EAF-08519B1C776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853DD1-6B2C-3AAD-2340-97D4046C1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736D03F-5E84-AD7B-78CF-E77657B43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2A425E5-C203-7E52-A9EF-CE4425FA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21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7F1C253-6831-8CFC-59F2-F07E1FB56F4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02FE243-A372-093C-1777-154DD059A4D4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402593-8FEC-547C-C7FC-D0808F9BEF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77DD0333-6005-1332-B7E6-60D9B3543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2488499" y="1415363"/>
            <a:ext cx="7215002" cy="46800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18AE06-AA53-9DD3-6BAC-4C533EFCF7B0}"/>
                  </a:ext>
                </a:extLst>
              </p:cNvPr>
              <p:cNvSpPr txBox="1"/>
              <p:nvPr/>
            </p:nvSpPr>
            <p:spPr>
              <a:xfrm>
                <a:off x="9714037" y="1506121"/>
                <a:ext cx="1897113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3b. </a:t>
                </a:r>
                <a:r>
                  <a:rPr lang="en-US" sz="1200" b="1" i="1" dirty="0"/>
                  <a:t>Intermediate-mass SIDM halos with uninformative shapes: </a:t>
                </a:r>
                <a:r>
                  <a:rPr lang="en-US" sz="1200" i="1" dirty="0"/>
                  <a:t>squashed vs spherical Jeans fits. Panels (eft to right) show spherically averaged density, halo shape profile, azimuthally-averaged 2D </a:t>
                </a:r>
                <a:r>
                  <a:rPr lang="en-US" sz="1200" i="1" dirty="0" err="1"/>
                  <a:t>isodensity</a:t>
                </a:r>
                <a:r>
                  <a:rPr lang="en-US" sz="1200" i="1" dirty="0"/>
                  <a:t> contour, and the posterior distributions of </a:t>
                </a:r>
                <a14:m>
                  <m:oMath xmlns:m="http://schemas.openxmlformats.org/officeDocument/2006/math"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i="1" dirty="0"/>
                  <a:t> for squashed (red) and spherical (purple). </a:t>
                </a:r>
                <a:r>
                  <a:rPr lang="en-US" sz="1200" dirty="0"/>
                  <a:t>[Bautista et al. 2025] </a:t>
                </a:r>
                <a:endParaRPr lang="en-US" sz="1200" i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18AE06-AA53-9DD3-6BAC-4C533EFCF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37" y="1506121"/>
                <a:ext cx="1897113" cy="2677656"/>
              </a:xfrm>
              <a:prstGeom prst="rect">
                <a:avLst/>
              </a:prstGeom>
              <a:blipFill>
                <a:blip r:embed="rId13"/>
                <a:stretch>
                  <a:fillRect l="-667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711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16E26B-8C01-BCA2-2DDF-A47EEF02D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F0C3-C063-7AC4-0E31-422F0DF31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Validation with EAGLE-50 Simulations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82F008-FAF5-F489-5AEB-3D89EA62899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608103-A792-A699-707A-EE9602E5015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142AFB-8317-EF2F-DD3D-76CF8F69B4D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3C3278-7C46-5782-8F53-EE3C8909786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D6C1C0-C890-9CD2-57EC-A6279CB34C2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EB1ADA-F0DC-E04E-B637-AB7B2C6D6F1D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8152CB-D996-5E85-E900-8FFF91CB7FA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7D28433-64B1-3F42-ACB3-25D6487F0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633503F-BBC7-1907-3373-8D28C074C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436CFBC-AAF1-BA61-7EA6-100216E3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22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014DA49-6B5D-657F-3089-8D2203BF94F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788014D-8689-8CE2-B0DF-87BDB88E0BF2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D53BEB-A85B-DF76-C4E0-1E17998806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7ADE5B5E-E5BF-1EDD-5799-F27DB2CB1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2662898" y="1356421"/>
            <a:ext cx="6866203" cy="4797884"/>
          </a:xfrm>
          <a:prstGeom prst="rect">
            <a:avLst/>
          </a:prstGeom>
          <a:noFill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FE82AB-6877-FF1D-6723-51C10494FE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5373" y="2469430"/>
            <a:ext cx="1040008" cy="3151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795D8D-09F3-D2C5-A9A9-A5B044888AF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5371" y="3334825"/>
            <a:ext cx="1560012" cy="3151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4D36659-C88E-4E04-225B-D41CBB378D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21434" y="4108387"/>
            <a:ext cx="1047887" cy="31515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F7F5A3C-2C7C-F9E8-3E09-3B3215A0A6AD}"/>
              </a:ext>
            </a:extLst>
          </p:cNvPr>
          <p:cNvSpPr txBox="1"/>
          <p:nvPr/>
        </p:nvSpPr>
        <p:spPr>
          <a:xfrm>
            <a:off x="750549" y="2111651"/>
            <a:ext cx="179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 inference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D12EB5-7011-2BC5-259A-468DC450794F}"/>
              </a:ext>
            </a:extLst>
          </p:cNvPr>
          <p:cNvSpPr txBox="1"/>
          <p:nvPr/>
        </p:nvSpPr>
        <p:spPr>
          <a:xfrm>
            <a:off x="750549" y="2914106"/>
            <a:ext cx="179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Weak inference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BDBF5-518A-D33E-FB9C-3AE1310748B2}"/>
              </a:ext>
            </a:extLst>
          </p:cNvPr>
          <p:cNvSpPr txBox="1"/>
          <p:nvPr/>
        </p:nvSpPr>
        <p:spPr>
          <a:xfrm>
            <a:off x="748718" y="3735580"/>
            <a:ext cx="179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Upper limit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25B2FA-7A64-848C-B449-203ACCB21B3E}"/>
              </a:ext>
            </a:extLst>
          </p:cNvPr>
          <p:cNvSpPr txBox="1"/>
          <p:nvPr/>
        </p:nvSpPr>
        <p:spPr>
          <a:xfrm>
            <a:off x="9239585" y="1447179"/>
            <a:ext cx="22475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4: Inferred SIDM cross section vs. halo mass from Jeans modelling. Top: spherical Jeans model fit for</a:t>
            </a:r>
            <a:r>
              <a:rPr lang="en-US" sz="1200" b="1" dirty="0"/>
              <a:t> relaxed </a:t>
            </a:r>
            <a:r>
              <a:rPr lang="en-US" sz="1200" dirty="0"/>
              <a:t>SIDM1b (purple) and CDMb (green) halos. Bottom: squashed Jeans model fir for relaxed SIDM1b (red) and CDMb (blue) halos. Points show median with 68% credible intervals. Weak inferences are faint points and downward arrows are 90% upper limits.  [Bautista et al. 2025] </a:t>
            </a:r>
            <a:endParaRPr lang="en-US" sz="1200" i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66B0DFD-E7E5-704F-149B-86EB1CA0E4AC}"/>
              </a:ext>
            </a:extLst>
          </p:cNvPr>
          <p:cNvSpPr/>
          <p:nvPr/>
        </p:nvSpPr>
        <p:spPr>
          <a:xfrm>
            <a:off x="4342530" y="4038445"/>
            <a:ext cx="3147066" cy="1207340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86305DF-75F6-50B3-F77E-E8F16BC4398A}"/>
              </a:ext>
            </a:extLst>
          </p:cNvPr>
          <p:cNvSpPr/>
          <p:nvPr/>
        </p:nvSpPr>
        <p:spPr>
          <a:xfrm>
            <a:off x="4342530" y="1675995"/>
            <a:ext cx="3147066" cy="1202345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8DF205-2A24-CEEB-7909-79E7940FC3F6}"/>
              </a:ext>
            </a:extLst>
          </p:cNvPr>
          <p:cNvCxnSpPr/>
          <p:nvPr/>
        </p:nvCxnSpPr>
        <p:spPr>
          <a:xfrm>
            <a:off x="7489596" y="2469430"/>
            <a:ext cx="1851174" cy="21726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5C85C0-8143-A62B-C374-D77E85DEF5A0}"/>
              </a:ext>
            </a:extLst>
          </p:cNvPr>
          <p:cNvCxnSpPr>
            <a:cxnSpLocks/>
          </p:cNvCxnSpPr>
          <p:nvPr/>
        </p:nvCxnSpPr>
        <p:spPr>
          <a:xfrm>
            <a:off x="7508787" y="4578023"/>
            <a:ext cx="1831983" cy="85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A6C389B-6537-1013-5B97-476A8CCDF6F1}"/>
              </a:ext>
            </a:extLst>
          </p:cNvPr>
          <p:cNvSpPr txBox="1"/>
          <p:nvPr/>
        </p:nvSpPr>
        <p:spPr>
          <a:xfrm>
            <a:off x="9331412" y="4400259"/>
            <a:ext cx="2086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Improves strong and weak SIDM inferences and reduces CDM false positives. </a:t>
            </a:r>
          </a:p>
        </p:txBody>
      </p:sp>
    </p:spTree>
    <p:extLst>
      <p:ext uri="{BB962C8B-B14F-4D97-AF65-F5344CB8AC3E}">
        <p14:creationId xmlns:p14="http://schemas.microsoft.com/office/powerpoint/2010/main" val="27210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6F9110-26AD-FFC6-4929-4B27595CE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540EA-D260-5E20-6EBC-70DF0F3CA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Validation with EAGLE-50 Simulations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B0A3E2-EEC7-5229-A47A-927A9E6DCA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B8DC7A-4248-E10A-AA80-68673FCAD7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F72CC5-2F01-8DEB-1E5F-B8B17A66DC7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AAA665-EB53-6DD3-D175-352401DD0D6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6B9210-ED56-2BE6-F420-AD6BF6AF985A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06F4B3-19C9-0F30-F919-FE6E4EB8234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1B9C1C-A187-1457-C12C-5DC8B1C4095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0ED588E-A7D0-76A6-6C7A-40FFE627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35C1F53-4CF0-C315-E221-E680E2D7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A75AA65-5DEA-2F77-FDBC-99E69FB4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23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1CF16A-8C90-6A62-130E-22BD79D5B13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91B9EF-6CD6-B7F3-A99E-987200CCAE5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5CB90EC-3263-8B48-EE2D-EDBE453AE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831D41-940D-164E-1D61-6882C62AA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6455" y="1606012"/>
            <a:ext cx="8899089" cy="37477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EB8C05A-7D63-39C7-BD40-B58756409466}"/>
                  </a:ext>
                </a:extLst>
              </p:cNvPr>
              <p:cNvSpPr txBox="1"/>
              <p:nvPr/>
            </p:nvSpPr>
            <p:spPr>
              <a:xfrm>
                <a:off x="1646455" y="5268404"/>
                <a:ext cx="90651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9: Stacked histograms for intermediate mass halos. Left panel: stacked histogram for posterior distributions for </a:t>
                </a:r>
                <a14:m>
                  <m:oMath xmlns:m="http://schemas.openxmlformats.org/officeDocument/2006/math"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 for all SIDM1b (red) and CDMb (blue) for the squashed Jeans model. Right panel: stacked histogram for posterior distributions for </a:t>
                </a:r>
                <a14:m>
                  <m:oMath xmlns:m="http://schemas.openxmlformats.org/officeDocument/2006/math"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 for all SIDM1b (purple) and CDMb (green) for the spherical Jeans model. [Bautista et al. 2025] </a:t>
                </a:r>
                <a:endParaRPr lang="en-US" sz="1200" i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EB8C05A-7D63-39C7-BD40-B58756409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455" y="5268404"/>
                <a:ext cx="9065130" cy="646331"/>
              </a:xfrm>
              <a:prstGeom prst="rect">
                <a:avLst/>
              </a:prstGeom>
              <a:blipFill>
                <a:blip r:embed="rId13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166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DC6718-A0F1-B598-B06B-DCF5E8993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8962D-4162-2326-E107-E19C7DF0C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Squashed Model Summary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1B0B3-09DC-EFFD-B8B4-A8ED716BDF5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8D0718-906C-AE77-0E0E-D930FAC934F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CBCEFC-4023-C6FF-BE68-EA9F7E5E1FB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DC89BA-77C9-E613-87E7-6E9F202B1F3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865B35-0DBD-4475-EDAF-28002C963CB5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32A5B6-2118-AD0D-7A1D-DEE3B58B995D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132E87-ED4A-34D3-F40D-9914A22AAE4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7A43CBA-C416-5334-0E04-5E4A150BD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F8EE26B-ADDF-04F0-0628-FA63B9FBE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129674D-F8C1-6EB6-C628-A4D204A94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F7E440-85AB-F023-7CD1-130990688516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9B5C3-B9DA-28AC-B41E-B74BB8EC58A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926AE1F-FE2C-A893-A702-AE33BBA041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8" name="Content Placeholder 26">
            <a:extLst>
              <a:ext uri="{FF2B5EF4-FFF2-40B4-BE49-F238E27FC236}">
                <a16:creationId xmlns:a16="http://schemas.microsoft.com/office/drawing/2014/main" id="{B3A4AEE3-132A-87D1-EAF7-883DD7FF8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676"/>
            <a:ext cx="10515600" cy="4569787"/>
          </a:xfrm>
          <a:noFill/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Developed a fast semi-analytic framework, the squashed Jeans model, to describe shapes of SIDM halos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Successfully modelled shapes of SIDM and CDM halos over a wide range of halo masses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Showed that shape information can break the spherical Jeans model degeneracy and improve cross section inferences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Shapes can be used as a discriminant between SIDM and CDM when spherically averaged density profiles are indistinguishable</a:t>
            </a:r>
          </a:p>
        </p:txBody>
      </p:sp>
    </p:spTree>
    <p:extLst>
      <p:ext uri="{BB962C8B-B14F-4D97-AF65-F5344CB8AC3E}">
        <p14:creationId xmlns:p14="http://schemas.microsoft.com/office/powerpoint/2010/main" val="42434350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5DD26F-7735-0220-E875-40DF85A37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BE389-12E4-2A08-82EE-B811942A8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Future/Ongoing 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EEEFB-581A-4439-43AE-14C194A6758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CC177D-1F45-09A0-57AE-8C010C039FB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715A3B-2CD0-D73E-727C-EDD6C570B30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C3F267-D31C-311E-FC91-C1FEF425CB8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537F8C-40A7-994F-FBFE-6B940168938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43B5E3-1772-B51C-8F91-770CCDD5969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CC5179-C4FC-19CC-A748-B1639E71A1A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613C4F7-E35C-3C0C-5A4B-76E42FE31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BCEC5BD-B84B-5DD9-7C11-1B20C026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277906C-8ACC-3229-8769-69683E05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25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FFE571-7D02-8188-EB5B-BC91B58C3922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96B3106-B4F0-D2F0-AF15-DEB52D5B61CF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53D87DE-FADB-38BD-4DC9-59808B6ADC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09A460FF-D341-E417-D9F7-88BCB54E60AA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Generalize shape analysis for a velocity-dependent cross section (writing paper now!)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Apply to the MW rotation curve and shape data to constrain the SIDM cross section (no projection needed due to stellar streams; in progress)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Apply to observations from gravitational lensing or X-ray shape measurements (caveat: projection, observed radial shape profiles are difficult reconstruct)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Generalize squashed Jeans model to 3D (ellipsoids rather than spheroids) </a:t>
            </a:r>
          </a:p>
        </p:txBody>
      </p:sp>
    </p:spTree>
    <p:extLst>
      <p:ext uri="{BB962C8B-B14F-4D97-AF65-F5344CB8AC3E}">
        <p14:creationId xmlns:p14="http://schemas.microsoft.com/office/powerpoint/2010/main" val="3705693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667D0B-8149-0FDC-365F-A8A9F34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B518-D3AD-9A9F-DF16-5BD2871CE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2128" y="3090178"/>
            <a:ext cx="3027744" cy="665185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22A84A-5350-FCC2-4902-99BC289779A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4798C4-BFF0-FD5B-B6E7-4732B353210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ACCFBE-128D-30C7-B931-12060C9217A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64A4F5-1EA1-293D-371E-DA4BEFBE317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0B73AC-871E-5BF4-F0C4-C5986D492BC5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E12035-1AA9-0C76-7B9B-70CEC15D0FB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517BC7-E117-0F02-6E5D-A11EA3C8F819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586E04F-F28D-F5F4-9B08-478E13E28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6F3368E-F075-8A12-D7EA-AEB774366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39871C5-936E-9358-E495-4B6C74F45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26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2AEC43-8B63-65C8-9481-93DED6D017A1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B5CD8C-5DEB-82E7-FB31-DA10C9ED794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CBF420-2148-CC3E-5344-3F93BA937E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923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2952B5-C2A3-584A-3733-D42EFFBDF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600245E-9E9F-9A8A-D3B3-3EE7678BE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677" y="1231309"/>
            <a:ext cx="2937600" cy="48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604561-BC01-4698-D510-46F957EC1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MW Rotation Curves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1D43F1-9FAC-A0FF-BE5E-8EC3CB82592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085FD3-791C-F408-D433-55120E496BA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366415-3787-ABC7-BFE8-FCB84226552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5A4921-CFF9-6292-0859-035F1061200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46852A-9E11-0878-D833-DB1C27BD79A8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797607-846F-4315-9BBC-648F059DD060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F022B2-BA71-0281-7DC4-B7BD349E54D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E92BEBA-7575-C372-8D19-44694B558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8DDDFD4-F787-3BED-BA29-8288188A1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7BE2FF-08D1-2AC2-96DC-1E2C9A89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27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1B0E45F-D887-66DE-9FAE-D6065286967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CF2455-D219-3AE0-9B91-44CECDB6EF79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7955458-405A-9953-E076-681F014DE6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E58515-A219-E90D-8AED-E902058E14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86727" y="1251485"/>
            <a:ext cx="2916000" cy="486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EEDF4EB-62B6-246E-7763-99F403A79AC3}"/>
              </a:ext>
            </a:extLst>
          </p:cNvPr>
          <p:cNvSpPr txBox="1"/>
          <p:nvPr/>
        </p:nvSpPr>
        <p:spPr>
          <a:xfrm rot="20119880">
            <a:off x="3462217" y="2978067"/>
            <a:ext cx="5424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1">
                    <a:lumMod val="50000"/>
                    <a:lumOff val="50000"/>
                    <a:alpha val="20175"/>
                  </a:schemeClr>
                </a:solidFill>
              </a:rPr>
              <a:t>PRELIMINARY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7F24FC-8766-76DD-CA90-4FD11963489E}"/>
              </a:ext>
            </a:extLst>
          </p:cNvPr>
          <p:cNvSpPr txBox="1"/>
          <p:nvPr/>
        </p:nvSpPr>
        <p:spPr>
          <a:xfrm>
            <a:off x="9239585" y="1447179"/>
            <a:ext cx="2247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10: Spherical (left panel) and squashed (right panel) Jeans model 80% credible intervals to the rotation curve for (top-to-bottom rows) Eilers et al., Ou et al., Jiao et al., and Zhou et al. The median cross section is labeled in the bottom left corner of each plot.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5021865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74764F-9505-D1FA-7EA8-54309A06C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947EF-3201-B2E1-86B3-F92AC9A8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Kinetic Theory Argument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3B77DB-78D1-D8E1-F49D-EE43178CBC2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291D82-9FF7-B1B3-0BDE-3146FF1105D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5092D8-0C61-57BD-7435-997DE873F08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1CB0F2-091F-C87D-6DE9-0B565DC0DF5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AEF28C-5879-E581-A2AB-C15897D33D3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093F2C-4354-EF8E-5168-7159396F660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B0B631-0840-5278-4BFC-0CA4416FFC6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79C3434-26DB-597E-887F-73869430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CD89CD2-055E-F283-C4CD-0A5FE6298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8E0EC43-DFC0-8C81-9CC7-5E937446F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28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FB0348-71DB-344F-8FB1-E9699FE4D87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3005657-690E-2999-A0F5-CC4B6B92D15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15626CA-55B7-2206-8981-6D503F0057C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571E2985-5918-DA08-2A63-63F09F422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4707855" y="4679088"/>
            <a:ext cx="2189580" cy="586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2E99E-6266-597F-A3F7-546F892896E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08066" y="1417503"/>
            <a:ext cx="5477359" cy="7814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6AFD30-6FDB-978A-2DE0-546034C8B46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08066" y="2529387"/>
            <a:ext cx="1989158" cy="7814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343356-6BB9-4128-2A1E-A4C7D109671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09358" y="3759395"/>
            <a:ext cx="6039982" cy="5666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55868A-44B4-CD6B-7991-5C3BCB0B229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06811" y="4800491"/>
            <a:ext cx="3186700" cy="37257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C5D314-4482-F54D-67E4-3057CC122D1E}"/>
              </a:ext>
            </a:extLst>
          </p:cNvPr>
          <p:cNvSpPr txBox="1"/>
          <p:nvPr/>
        </p:nvSpPr>
        <p:spPr>
          <a:xfrm>
            <a:off x="986345" y="1610887"/>
            <a:ext cx="359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Maxwell-Boltzmann population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29A478-D539-4075-F0A2-E838523A2365}"/>
              </a:ext>
            </a:extLst>
          </p:cNvPr>
          <p:cNvSpPr txBox="1"/>
          <p:nvPr/>
        </p:nvSpPr>
        <p:spPr>
          <a:xfrm>
            <a:off x="980307" y="2608260"/>
            <a:ext cx="359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Define anisotropy parameter assuming </a:t>
            </a:r>
            <a:r>
              <a:rPr lang="en-US" dirty="0" err="1"/>
              <a:t>axisymmetry</a:t>
            </a:r>
            <a:r>
              <a:rPr lang="en-US" dirty="0"/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87F658-7E2B-B878-5DCC-593B3B3E4CDB}"/>
              </a:ext>
            </a:extLst>
          </p:cNvPr>
          <p:cNvSpPr txBox="1"/>
          <p:nvPr/>
        </p:nvSpPr>
        <p:spPr>
          <a:xfrm>
            <a:off x="1024370" y="3697579"/>
            <a:ext cx="359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Solve the Collisional Boltzmann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C3EEC33-F68B-316F-1F37-9444E43E14C6}"/>
                  </a:ext>
                </a:extLst>
              </p:cNvPr>
              <p:cNvSpPr txBox="1"/>
              <p:nvPr/>
            </p:nvSpPr>
            <p:spPr>
              <a:xfrm>
                <a:off x="1076609" y="4663614"/>
                <a:ext cx="35948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/>
                  <a:t>Expand around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dirty="0"/>
                  <a:t>, to leading order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C3EEC33-F68B-316F-1F37-9444E43E1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609" y="4663614"/>
                <a:ext cx="3594858" cy="646331"/>
              </a:xfrm>
              <a:prstGeom prst="rect">
                <a:avLst/>
              </a:prstGeom>
              <a:blipFill>
                <a:blip r:embed="rId17"/>
                <a:stretch>
                  <a:fillRect l="-1056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4687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8A9414-523A-B774-24FB-52C05F6D7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A17B4-BF78-9F04-17C8-3F3DAE24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CDM Fits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153490-7703-C4C6-1138-C4D3FC9B25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5F1693-327E-9705-7584-6A20D962FB4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CD4843-8B14-5AD7-742E-A87359ADD02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CE839E-499E-C8FB-F997-59701217065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2EEE38-D592-FADE-A9BA-2636DA0D78AA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C5E749-2806-F850-B230-2780A9F8EB1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BD609D-968A-68E0-EF9C-1CF5424089D6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9FE7AAF-0127-2110-C10B-343138CC9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5A1B662-D7B4-5512-A971-09BBEF6C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2C6AA2B-FC03-15B8-3047-C568471C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29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DEB48C-5D7D-8D58-2694-790188B0D69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D5A01DB-4754-A1FE-DBEF-823C9989DB2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03BF897-20E3-7698-45DD-6E7F49C78DD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AB9807E-59E2-837C-0359-B2BB7989222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15299" y="1213867"/>
            <a:ext cx="7561402" cy="501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2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C932D0-EC16-ED67-4EE5-4DA4FEE52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DF688-3FDB-97E4-D252-0E61BE964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Background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0236D7-3CE9-06CF-3F6F-09C5923A6F4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E9A481-A031-B9EF-1109-C3CE8C1A015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F4F08F-5B43-2197-65C6-291153BDA99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E92BC0-CDA2-150F-6A0F-6C6AA25C1FB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C95346-EF00-CA40-D0BA-647F6FD080F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56D398-2B62-5628-F5B7-DE5E877326B2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26764A-EF57-D078-49E3-C5FD79C3E39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3EAF00E-EF6C-C500-D6F5-177B96591616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C8ACCE7-92C8-8E24-FA42-732BDAF4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1F97BF-CB36-7A89-553E-E0904D5D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B986172-C327-F442-1095-BCDBDB20B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4237ED2-4A34-D831-F005-D52115D610FE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7593FF5-217E-40E4-D8E1-340F1EEB0E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5B636A-3D96-2E62-37BD-9A7A5DA3EA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89264" y="2934892"/>
            <a:ext cx="1941142" cy="494108"/>
          </a:xfrm>
          <a:prstGeom prst="rect">
            <a:avLst/>
          </a:prstGeom>
        </p:spPr>
      </p:pic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C7305B71-28D2-29A3-F7FF-9B4964E95D5D}"/>
              </a:ext>
            </a:extLst>
          </p:cNvPr>
          <p:cNvCxnSpPr/>
          <p:nvPr/>
        </p:nvCxnSpPr>
        <p:spPr>
          <a:xfrm rot="5400000" flipH="1" flipV="1">
            <a:off x="1534877" y="2507904"/>
            <a:ext cx="475027" cy="318675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5E213F39-CE33-A972-0B56-7D76FF911EA3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91642" y="3618157"/>
            <a:ext cx="569224" cy="452476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C71F705-DD17-EBEC-B409-63C460B69D4C}"/>
              </a:ext>
            </a:extLst>
          </p:cNvPr>
          <p:cNvSpPr txBox="1"/>
          <p:nvPr/>
        </p:nvSpPr>
        <p:spPr>
          <a:xfrm>
            <a:off x="819025" y="2087590"/>
            <a:ext cx="251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Cosmological Constant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09F67C-2D4A-EF3B-422E-7A170AEDD842}"/>
              </a:ext>
            </a:extLst>
          </p:cNvPr>
          <p:cNvSpPr txBox="1"/>
          <p:nvPr/>
        </p:nvSpPr>
        <p:spPr>
          <a:xfrm>
            <a:off x="1613053" y="4141541"/>
            <a:ext cx="306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Collisionless Dark Matter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FB40B51-6D18-C686-897A-DB30CC3D8334}"/>
              </a:ext>
            </a:extLst>
          </p:cNvPr>
          <p:cNvSpPr/>
          <p:nvPr/>
        </p:nvSpPr>
        <p:spPr>
          <a:xfrm>
            <a:off x="4549687" y="1275389"/>
            <a:ext cx="3678091" cy="485236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904961-B7B5-55BB-3F23-4DF47F8C5F21}"/>
                  </a:ext>
                </a:extLst>
              </p:cNvPr>
              <p:cNvSpPr txBox="1"/>
              <p:nvPr/>
            </p:nvSpPr>
            <p:spPr>
              <a:xfrm>
                <a:off x="5145743" y="1435926"/>
                <a:ext cx="24859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SUCCESS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904961-B7B5-55BB-3F23-4DF47F8C5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743" y="1435926"/>
                <a:ext cx="2485977" cy="461665"/>
              </a:xfrm>
              <a:prstGeom prst="rect">
                <a:avLst/>
              </a:prstGeom>
              <a:blipFill>
                <a:blip r:embed="rId13"/>
                <a:stretch>
                  <a:fillRect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99D0E6B-6711-A82F-4597-F2E6BFFA0F79}"/>
              </a:ext>
            </a:extLst>
          </p:cNvPr>
          <p:cNvSpPr txBox="1"/>
          <p:nvPr/>
        </p:nvSpPr>
        <p:spPr>
          <a:xfrm>
            <a:off x="4839464" y="1864238"/>
            <a:ext cx="318826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CMB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Power spectrum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Cosmological parameters</a:t>
            </a:r>
          </a:p>
          <a:p>
            <a:r>
              <a:rPr lang="en-US" b="1" dirty="0">
                <a:solidFill>
                  <a:schemeClr val="bg1"/>
                </a:solidFill>
              </a:rPr>
              <a:t>Large-Scale Structure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Matter power spectrum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BAO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Cosmic Web</a:t>
            </a:r>
          </a:p>
          <a:p>
            <a:r>
              <a:rPr lang="en-US" b="1" dirty="0">
                <a:solidFill>
                  <a:schemeClr val="bg1"/>
                </a:solidFill>
              </a:rPr>
              <a:t>Structure Formation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Hierarchical mergers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Halo mass function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Density profiles</a:t>
            </a:r>
          </a:p>
          <a:p>
            <a:r>
              <a:rPr lang="en-US" b="1" dirty="0">
                <a:solidFill>
                  <a:schemeClr val="bg1"/>
                </a:solidFill>
              </a:rPr>
              <a:t>Cosmological observations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BBN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And more…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6D973FF-6CB0-FF2D-D605-A55AA3378E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900820" y="1857234"/>
            <a:ext cx="2876550" cy="23003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C66A74D-AD75-D9D9-169F-41259A5D69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244879" y="1897591"/>
            <a:ext cx="3266339" cy="21923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620ED4-7B84-770B-1FC2-40481C0EC04A}"/>
                  </a:ext>
                </a:extLst>
              </p:cNvPr>
              <p:cNvSpPr txBox="1"/>
              <p:nvPr/>
            </p:nvSpPr>
            <p:spPr>
              <a:xfrm>
                <a:off x="13450685" y="4007396"/>
                <a:ext cx="33047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3: </a:t>
                </a:r>
                <a:r>
                  <a:rPr lang="en-US" sz="1200" i="1" dirty="0"/>
                  <a:t>Power spectrum of the CMB acoustic peaks compared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2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1200" dirty="0"/>
                  <a:t> cosmology. [Planck Collaboration, 2018]</a:t>
                </a: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620ED4-7B84-770B-1FC2-40481C0EC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0685" y="4007396"/>
                <a:ext cx="3304790" cy="646331"/>
              </a:xfrm>
              <a:prstGeom prst="rect">
                <a:avLst/>
              </a:prstGeom>
              <a:blipFill>
                <a:blip r:embed="rId1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32AAA687-7681-E534-E331-22906999F458}"/>
              </a:ext>
            </a:extLst>
          </p:cNvPr>
          <p:cNvSpPr txBox="1"/>
          <p:nvPr/>
        </p:nvSpPr>
        <p:spPr>
          <a:xfrm>
            <a:off x="16832468" y="4138603"/>
            <a:ext cx="330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4: Components of the Universe. [NASA]</a:t>
            </a:r>
          </a:p>
        </p:txBody>
      </p:sp>
    </p:spTree>
    <p:extLst>
      <p:ext uri="{BB962C8B-B14F-4D97-AF65-F5344CB8AC3E}">
        <p14:creationId xmlns:p14="http://schemas.microsoft.com/office/powerpoint/2010/main" val="38490358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F00BFE-B277-A367-747D-4D7DD4F74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05593-CBBF-B837-97FE-10D317685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CDM Fits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2B97AE-80AE-34A2-2B43-CB75D2B14E7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BB9EB3-BA42-AA16-1AFC-6213297642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4E1A61-861F-0280-D98B-B938ABD3E31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92541D-8874-5371-FEE5-CB8C4A7A121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B6A8CC-3986-FC74-D818-F72F3B25749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71CBF6-ABB5-F63E-D133-56A2601B143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38542A-6EC1-AADA-5DB1-CFBF346E3B6A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6B15390-70D2-3469-47DB-249C8CFBE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48CDC2-698B-14FB-47F8-835AFDA1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3481854-B88E-4EDC-885F-FD4A81207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30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E7F300-0DEF-5EF1-E247-046181067863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DE37EE-7303-7D5A-671F-14758BC88A89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FE969FC-D0D1-267A-9CDC-4C02410FD2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A0CF90-0CDF-5A67-24D7-0AC1A7B45E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9276" y="1258305"/>
            <a:ext cx="7533448" cy="49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542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ECF09A-5DE3-226D-D181-DEB1BD080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FD80F-4A95-9C1C-3B33-AA262A7A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Miscellaneous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AC1A9-B9C8-9D19-35A7-981992760C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68F2B8-E92A-2CFD-F2E9-9245025E88B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6E8D95-BF43-67C8-27FE-60A9EB72064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AB633B-00EA-0699-BA94-EA13B476EBC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54F47D-E40B-9118-B364-BE353483581A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38320-80A6-7D30-EED8-7DD44150EFED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621DA2-6D1D-C5F3-2BB6-F1A863117B3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A49127B-8B2C-D3A8-DCCD-2FDF73E88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389A2F1-3ADD-A8B0-D055-B6CC18EC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761414-FEA5-1623-C140-6612F0AAA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31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3EE59B-575F-D552-FCBE-D56BA6F23DC9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B4D45D-17D4-6866-170F-CEAB6EFE309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A8FC3D6-7D30-C26C-59C7-2EFE52C0D2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720EDE-DA63-C249-421F-04EDF92FFF1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32019" y="1406172"/>
            <a:ext cx="3289300" cy="7747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163FE1-773D-CCD6-6B09-7870C3642B02}"/>
              </a:ext>
            </a:extLst>
          </p:cNvPr>
          <p:cNvSpPr txBox="1"/>
          <p:nvPr/>
        </p:nvSpPr>
        <p:spPr>
          <a:xfrm>
            <a:off x="986345" y="1610887"/>
            <a:ext cx="359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CDM shape power law function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DE7E1A-7A18-6EE4-FAD3-A24E524940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90455" y="2371452"/>
            <a:ext cx="5110162" cy="7033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A67CD73-AECA-E1CF-EEFF-207F8CC1CBF4}"/>
              </a:ext>
            </a:extLst>
          </p:cNvPr>
          <p:cNvSpPr txBox="1"/>
          <p:nvPr/>
        </p:nvSpPr>
        <p:spPr>
          <a:xfrm>
            <a:off x="980307" y="2543958"/>
            <a:ext cx="465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Adiabatic contraction (</a:t>
            </a:r>
            <a:r>
              <a:rPr lang="en-US" dirty="0" err="1"/>
              <a:t>Cautun</a:t>
            </a:r>
            <a:r>
              <a:rPr lang="en-US" dirty="0"/>
              <a:t> et al. 2019)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D5630AB-B989-90D4-866E-DFE0D440EC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61074" y="3751439"/>
            <a:ext cx="7469852" cy="138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723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348200-42B7-4140-0B15-EEAC12441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1432-1E4E-AD0E-D051-A02E8A5EA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Slides: Miscellaneous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1E6020-3168-4A54-4877-3D699038CF4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27871A-7222-F49C-D47D-C5189CCCD74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3C550C-5B23-494C-2E49-1A79719445E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0377BE-24A2-BB0F-5467-6CD851C62E2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7293B4-44EA-C868-4410-72AFF857EA2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426E96-4BF6-BB60-3375-3E7C5AD1136F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07C585-32B8-903E-C2A2-A004408F23B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35DD8E5-A2B9-FB29-E837-367E9A76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90EEABE-68E2-517D-F373-3D26DC08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458FD8E-9746-D6B1-8311-EF2AA386A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32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144756-C54F-ECE5-3F94-75127C18A4A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EE4C66-C5CE-4A6E-1E24-EB8228D7FE65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9E1EB64-AB8F-47E5-A2A3-EAF49CF260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28A6FC-937C-0B75-1585-DC5494494D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55094" y="1889195"/>
            <a:ext cx="9481811" cy="362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13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26B78F-8C58-0D44-B762-07FAF6BD4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E3CFF-BC23-B6F3-E664-865CE0A22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with EAGLE-50 Simulations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54A3A-0D31-218C-B1F4-B10F9C3AE38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5E7F91-86F7-B95E-2997-3A0EEEB7D45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311597-E8A4-A1E8-B8C3-7300A2B2399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BF31E7-C9AF-92AE-EC92-B365E0AD729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146B70-2A1A-6FD5-81C2-D36DC872C2C3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E11F51-2D06-1496-9ED8-1F45B2B2AC04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C72AC2-9A80-B9DB-C20F-BDD213C64D86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19D89F7-01AD-361D-4440-6DF9E307A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3F0917E-E65D-8357-8E0D-BC9954512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511F2E0-69A3-5C1C-4964-64AAA654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33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0905FE0-800F-0C46-37A5-550D2D605F4F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6F06DA-3ECC-2FA3-7752-5CB6D7648017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C180682-7C7A-743C-7BDF-BCBEC544AA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7B3EAF-7EE0-C2B9-2D0A-8DEF8FDD11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77962" y="1415363"/>
            <a:ext cx="7236075" cy="468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54ABC66-2B4D-BF42-0C60-FEFB17900999}"/>
                  </a:ext>
                </a:extLst>
              </p:cNvPr>
              <p:cNvSpPr txBox="1"/>
              <p:nvPr/>
            </p:nvSpPr>
            <p:spPr>
              <a:xfrm>
                <a:off x="9714037" y="1506121"/>
                <a:ext cx="189711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3a. </a:t>
                </a:r>
                <a:r>
                  <a:rPr lang="en-US" sz="1200" b="1" i="1" dirty="0"/>
                  <a:t>High-mass SIDM halos: </a:t>
                </a:r>
                <a:r>
                  <a:rPr lang="en-US" sz="1200" i="1" dirty="0"/>
                  <a:t>squashed vs spherical Jeans fits. Panels (eft to right) show spherically averaged density, halo shape profile, azimuthally-averaged 2D </a:t>
                </a:r>
                <a:r>
                  <a:rPr lang="en-US" sz="1200" i="1" dirty="0" err="1"/>
                  <a:t>isodensity</a:t>
                </a:r>
                <a:r>
                  <a:rPr lang="en-US" sz="1200" i="1" dirty="0"/>
                  <a:t> contour, and the posterior distributions of </a:t>
                </a:r>
                <a14:m>
                  <m:oMath xmlns:m="http://schemas.openxmlformats.org/officeDocument/2006/math"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i="1" dirty="0"/>
                  <a:t> for squashed (red) and spherical (purple). </a:t>
                </a:r>
                <a:r>
                  <a:rPr lang="en-US" sz="1200" dirty="0"/>
                  <a:t>[Bautista et al. 2025] </a:t>
                </a:r>
                <a:endParaRPr lang="en-US" sz="1200" i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54ABC66-2B4D-BF42-0C60-FEFB17900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37" y="1506121"/>
                <a:ext cx="1897113" cy="2308324"/>
              </a:xfrm>
              <a:prstGeom prst="rect">
                <a:avLst/>
              </a:prstGeom>
              <a:blipFill>
                <a:blip r:embed="rId14"/>
                <a:stretch>
                  <a:fillRect l="-667" r="-667" b="-1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67151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11EAAC-65B4-80FA-725B-62FE78C60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F7044-0CB1-35BA-2E8D-13A30587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SPARC Diversity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54121-A3C3-F566-9F61-CF433243AC3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66E4F7-1E80-CF6D-A9ED-8AD78AA430A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6D8235-6585-2560-D281-86E5C7F86A3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D2FB70-FFBB-CFBD-1ED8-97E01E0AE26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9EC05F-A07F-5910-7173-5E6A2094685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518AD7-97EF-C5D0-9D9D-21AED1F1902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9F066E-392B-791D-4C01-26F09E60A81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D46C1A7-3DB6-9F38-2118-2B6FB292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BDCFB5E-A764-84B5-5E46-2A738C42F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1762A9A-101F-25C2-671F-D78B1E719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34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FEADB9-E25A-C9B4-7E51-1EE078D0C81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C225A0-A607-9899-DBCE-0B73DEE32AA4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F4DC656-7466-974E-CA65-D3DFC7B681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FB9F2D-4295-7972-0829-97AF6A209E0C}"/>
              </a:ext>
            </a:extLst>
          </p:cNvPr>
          <p:cNvSpPr txBox="1"/>
          <p:nvPr/>
        </p:nvSpPr>
        <p:spPr>
          <a:xfrm>
            <a:off x="1231392" y="5437632"/>
            <a:ext cx="998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Spherical Jeans model best fit rotation curves for a subset of SPARC rotation curves illustrating a large diversity in their inner slopes. </a:t>
            </a:r>
            <a:r>
              <a:rPr lang="en-US" i="1" dirty="0"/>
              <a:t>[EXPLORE, 2026]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EECE36-8FAD-94A8-6398-FEFAF8A2CB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08830" y="1205495"/>
            <a:ext cx="6574340" cy="416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1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AD55E2-F3DF-3FC1-65EE-FBDCFD075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03BE5-8B01-B816-2092-E9FB30DB8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Background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53528D-ADE7-B0CF-AC96-A73EE20DC98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5291E1-9712-6836-6BB5-37F56D09944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19BF1E-A1A6-DFF3-EC00-F7CD14E7262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9A61F-BB74-C840-BFF4-1A88098A035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DE40AD-ACE6-1D3C-366F-9D025FDB0F5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384984-0880-63BF-6657-7B70444C536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35E1D6-A95C-A578-0CD9-0D9AF9E9A7BB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3A7D5AB-7458-7F3D-6C60-68409431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40C7117-4AEC-A8F6-B419-26152D5C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681FC50-8663-AF3F-083E-B609EA5B8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4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643491-1FFC-8BBD-12A2-08C90F537AD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5EDCE61-C2A6-8B07-09B4-E2A75250D60E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1C2FF38-01F3-F190-15A3-FB089267E2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F567D2-CCE9-98F1-DA8F-CB90C9BE91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2956468" y="2934892"/>
            <a:ext cx="1941142" cy="494108"/>
          </a:xfrm>
          <a:prstGeom prst="rect">
            <a:avLst/>
          </a:prstGeom>
        </p:spPr>
      </p:pic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E22FE29D-1C32-EC4A-CE0C-24251849A3F7}"/>
              </a:ext>
            </a:extLst>
          </p:cNvPr>
          <p:cNvCxnSpPr/>
          <p:nvPr/>
        </p:nvCxnSpPr>
        <p:spPr>
          <a:xfrm rot="5400000" flipH="1" flipV="1">
            <a:off x="-2810855" y="2507904"/>
            <a:ext cx="475027" cy="318675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DE969C13-A5B9-9F10-2EF4-F2E4982574BD}"/>
              </a:ext>
            </a:extLst>
          </p:cNvPr>
          <p:cNvCxnSpPr>
            <a:cxnSpLocks/>
          </p:cNvCxnSpPr>
          <p:nvPr/>
        </p:nvCxnSpPr>
        <p:spPr>
          <a:xfrm rot="16200000" flipH="1">
            <a:off x="-1854090" y="3618157"/>
            <a:ext cx="569224" cy="452476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07B3DC8-2AD6-F373-0E76-B2EED84724D6}"/>
              </a:ext>
            </a:extLst>
          </p:cNvPr>
          <p:cNvSpPr txBox="1"/>
          <p:nvPr/>
        </p:nvSpPr>
        <p:spPr>
          <a:xfrm>
            <a:off x="-3526707" y="2087590"/>
            <a:ext cx="251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Cosmological Constant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36D14-3515-F808-62AF-E56E9793F998}"/>
              </a:ext>
            </a:extLst>
          </p:cNvPr>
          <p:cNvSpPr txBox="1"/>
          <p:nvPr/>
        </p:nvSpPr>
        <p:spPr>
          <a:xfrm>
            <a:off x="-2732679" y="4141541"/>
            <a:ext cx="306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Collisionless Dark Matter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841B584-8E1A-E82E-FED2-D1D8AF46FFE8}"/>
              </a:ext>
            </a:extLst>
          </p:cNvPr>
          <p:cNvSpPr/>
          <p:nvPr/>
        </p:nvSpPr>
        <p:spPr>
          <a:xfrm>
            <a:off x="786396" y="1275389"/>
            <a:ext cx="3678091" cy="485236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EA58F07-EFCB-C6CB-E534-3A36BE060121}"/>
                  </a:ext>
                </a:extLst>
              </p:cNvPr>
              <p:cNvSpPr txBox="1"/>
              <p:nvPr/>
            </p:nvSpPr>
            <p:spPr>
              <a:xfrm>
                <a:off x="1382452" y="1435926"/>
                <a:ext cx="24859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SUCCESS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EA58F07-EFCB-C6CB-E534-3A36BE060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452" y="1435926"/>
                <a:ext cx="2485977" cy="461665"/>
              </a:xfrm>
              <a:prstGeom prst="rect">
                <a:avLst/>
              </a:prstGeom>
              <a:blipFill>
                <a:blip r:embed="rId13"/>
                <a:stretch>
                  <a:fillRect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A39A28EE-20FC-2336-191F-1559F3FD2D0E}"/>
              </a:ext>
            </a:extLst>
          </p:cNvPr>
          <p:cNvSpPr txBox="1"/>
          <p:nvPr/>
        </p:nvSpPr>
        <p:spPr>
          <a:xfrm>
            <a:off x="1076173" y="1864238"/>
            <a:ext cx="318826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CMB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Power spectrum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Cosmological parameters</a:t>
            </a:r>
          </a:p>
          <a:p>
            <a:r>
              <a:rPr lang="en-US" b="1" dirty="0">
                <a:solidFill>
                  <a:schemeClr val="bg1"/>
                </a:solidFill>
              </a:rPr>
              <a:t>Large-Scale Structure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Matter power spectrum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BAO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Cosmic Web</a:t>
            </a:r>
          </a:p>
          <a:p>
            <a:r>
              <a:rPr lang="en-US" b="1" dirty="0">
                <a:solidFill>
                  <a:schemeClr val="bg1"/>
                </a:solidFill>
              </a:rPr>
              <a:t>Structure Formation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Hierarchical mergers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Halo mass function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Density profiles</a:t>
            </a:r>
          </a:p>
          <a:p>
            <a:r>
              <a:rPr lang="en-US" b="1" dirty="0">
                <a:solidFill>
                  <a:schemeClr val="bg1"/>
                </a:solidFill>
              </a:rPr>
              <a:t>Cosmological observations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BBN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And more…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9294618-5494-52D2-F3D1-C72F72F19EF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39529" y="1878703"/>
            <a:ext cx="2876550" cy="23003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736758-824F-8DFE-77A3-909B0674F5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83588" y="1919060"/>
            <a:ext cx="3266339" cy="21923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C86FF28-661E-B27B-C0E3-D216B0BC0B97}"/>
                  </a:ext>
                </a:extLst>
              </p:cNvPr>
              <p:cNvSpPr txBox="1"/>
              <p:nvPr/>
            </p:nvSpPr>
            <p:spPr>
              <a:xfrm>
                <a:off x="4889394" y="4028865"/>
                <a:ext cx="33047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1: </a:t>
                </a:r>
                <a:r>
                  <a:rPr lang="en-US" sz="1200" i="1" dirty="0"/>
                  <a:t>Power spectrum of the CMB acoustic peaks compared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2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1200" dirty="0"/>
                  <a:t> cosmology. [Planck Collaboration, 2018]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C86FF28-661E-B27B-C0E3-D216B0BC0B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394" y="4028865"/>
                <a:ext cx="3304790" cy="646331"/>
              </a:xfrm>
              <a:prstGeom prst="rect">
                <a:avLst/>
              </a:prstGeom>
              <a:blipFill>
                <a:blip r:embed="rId1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F74FF1F5-5E17-D426-D849-9A9C52B28F88}"/>
              </a:ext>
            </a:extLst>
          </p:cNvPr>
          <p:cNvSpPr txBox="1"/>
          <p:nvPr/>
        </p:nvSpPr>
        <p:spPr>
          <a:xfrm>
            <a:off x="8271177" y="4160072"/>
            <a:ext cx="330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2: Components of the Universe. [NASA]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55583E9-03C8-5EA7-23EE-8A1CA029FDA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997034" y="1685921"/>
            <a:ext cx="4968796" cy="372659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2C1C1BD-239B-F1AC-969C-C0329D4218B0}"/>
              </a:ext>
            </a:extLst>
          </p:cNvPr>
          <p:cNvSpPr txBox="1"/>
          <p:nvPr/>
        </p:nvSpPr>
        <p:spPr>
          <a:xfrm>
            <a:off x="12997034" y="5412518"/>
            <a:ext cx="3727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5: Cosmic web simulation. [Springel et al., 2005]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263E6AA-E4B8-FF85-FFA7-FE2E21DC6AE8}"/>
                  </a:ext>
                </a:extLst>
              </p:cNvPr>
              <p:cNvSpPr txBox="1"/>
              <p:nvPr/>
            </p:nvSpPr>
            <p:spPr>
              <a:xfrm>
                <a:off x="6989882" y="4635416"/>
                <a:ext cx="2265745" cy="1490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𝑑𝑚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≈0.264</m:t>
                      </m:r>
                    </m:oMath>
                  </m:oMathPara>
                </a14:m>
                <a:endParaRPr lang="en-CA" b="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≈0.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313</m:t>
                      </m:r>
                    </m:oMath>
                  </m:oMathPara>
                </a14:m>
                <a:endParaRPr lang="en-CA" b="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∴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𝑑𝑚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≈84%</m:t>
                      </m:r>
                    </m:oMath>
                  </m:oMathPara>
                </a14:m>
                <a:endParaRPr lang="en-CA" b="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263E6AA-E4B8-FF85-FFA7-FE2E21DC6A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882" y="4635416"/>
                <a:ext cx="2265745" cy="149053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733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455DE3-1E5C-304A-C133-4DC26E0C0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D8BFE-28AD-C991-5576-63DDDBEE0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Background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E981F3-2B7D-953A-FE7C-86A08E4A56E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384FBB-3D16-78A1-C0B4-3CD6291FB26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2B20C8-9EAF-52FB-830E-188892EF684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0597A0-9AA3-D51A-EDDA-27E4F65833D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1725D5-C2CE-1DD4-2A83-D19D01EF2301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609235-A180-1788-0C5B-FFBE1FA7183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1C888C-288F-2EFD-AB60-2E843CB9906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A18CA1E-3B9A-C49C-00B0-1A986E13C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30B82BA-2C0A-E1D9-6E2D-D6BBED54A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8269ADA-6D6C-8A6E-852C-C94320C6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5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818F48-7300-E13C-0C97-1E557ED56AB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829A00-FD65-BDDC-59C1-711ED9E6F70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F7C1D16-89BE-CC8B-77B8-76E1C5BA18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7736C12-119C-1746-0E13-D5C27DC77F6D}"/>
              </a:ext>
            </a:extLst>
          </p:cNvPr>
          <p:cNvSpPr/>
          <p:nvPr/>
        </p:nvSpPr>
        <p:spPr>
          <a:xfrm>
            <a:off x="-11122310" y="1541509"/>
            <a:ext cx="3678091" cy="485236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FB3386-89B4-9C56-AE98-C749E0C5F563}"/>
                  </a:ext>
                </a:extLst>
              </p:cNvPr>
              <p:cNvSpPr txBox="1"/>
              <p:nvPr/>
            </p:nvSpPr>
            <p:spPr>
              <a:xfrm>
                <a:off x="-10526254" y="1702046"/>
                <a:ext cx="24859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SUCCESS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FB3386-89B4-9C56-AE98-C749E0C5F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526254" y="1702046"/>
                <a:ext cx="2485977" cy="461665"/>
              </a:xfrm>
              <a:prstGeom prst="rect">
                <a:avLst/>
              </a:prstGeom>
              <a:blipFill>
                <a:blip r:embed="rId12"/>
                <a:stretch>
                  <a:fillRect t="-7895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28AD9F5-B6D5-045C-085D-68ED3F9E4DF8}"/>
              </a:ext>
            </a:extLst>
          </p:cNvPr>
          <p:cNvSpPr txBox="1"/>
          <p:nvPr/>
        </p:nvSpPr>
        <p:spPr>
          <a:xfrm>
            <a:off x="-10832533" y="2130358"/>
            <a:ext cx="318826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CMB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Power spectrum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Cosmological parameters</a:t>
            </a:r>
          </a:p>
          <a:p>
            <a:r>
              <a:rPr lang="en-US" b="1" dirty="0">
                <a:solidFill>
                  <a:schemeClr val="bg1"/>
                </a:solidFill>
              </a:rPr>
              <a:t>Large-Scale Structure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Matter power spectrum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BAO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Cosmic Web</a:t>
            </a:r>
          </a:p>
          <a:p>
            <a:r>
              <a:rPr lang="en-US" b="1" dirty="0">
                <a:solidFill>
                  <a:schemeClr val="bg1"/>
                </a:solidFill>
              </a:rPr>
              <a:t>Structure Formation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Hierarchical mergers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Halo mass function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Density profiles</a:t>
            </a:r>
          </a:p>
          <a:p>
            <a:r>
              <a:rPr lang="en-US" b="1" dirty="0">
                <a:solidFill>
                  <a:schemeClr val="bg1"/>
                </a:solidFill>
              </a:rPr>
              <a:t>Cosmological observations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BBN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And more…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10766E1-F03E-2739-3198-41C36492B7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3609961" y="2655491"/>
            <a:ext cx="2876550" cy="23003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D7963EA-2E05-4321-E919-D135C4F323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7265902" y="2695848"/>
            <a:ext cx="3266339" cy="21923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AF9770C-65D9-F8AC-714E-AEACFACA38B6}"/>
                  </a:ext>
                </a:extLst>
              </p:cNvPr>
              <p:cNvSpPr txBox="1"/>
              <p:nvPr/>
            </p:nvSpPr>
            <p:spPr>
              <a:xfrm>
                <a:off x="-7060096" y="4805653"/>
                <a:ext cx="33047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 3: </a:t>
                </a:r>
                <a:r>
                  <a:rPr lang="en-US" sz="1200" i="1" dirty="0"/>
                  <a:t>Power spectrum of the CMB acoustic peaks compared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2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CA" sz="1200" b="0" i="1" smtClean="0"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1200" dirty="0"/>
                  <a:t> cosmology. [Planck Collaboration, 2018]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AF9770C-65D9-F8AC-714E-AEACFACA3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060096" y="4805653"/>
                <a:ext cx="3304790" cy="646331"/>
              </a:xfrm>
              <a:prstGeom prst="rect">
                <a:avLst/>
              </a:prstGeom>
              <a:blipFill>
                <a:blip r:embed="rId15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4BA8465C-6DD1-6218-B2BC-AC9F7680B520}"/>
              </a:ext>
            </a:extLst>
          </p:cNvPr>
          <p:cNvSpPr txBox="1"/>
          <p:nvPr/>
        </p:nvSpPr>
        <p:spPr>
          <a:xfrm>
            <a:off x="-3678313" y="4936860"/>
            <a:ext cx="330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4: Components of the Universe. [NASA]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B9E2C3-9B4E-7577-C78F-6D69B0458F31}"/>
              </a:ext>
            </a:extLst>
          </p:cNvPr>
          <p:cNvSpPr txBox="1"/>
          <p:nvPr/>
        </p:nvSpPr>
        <p:spPr>
          <a:xfrm>
            <a:off x="875917" y="5383399"/>
            <a:ext cx="3727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5: Cosmic web simulation. [Springel et al., 2005]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DD2B392-570D-9296-2588-ED19EA48A97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49556" y="1340446"/>
            <a:ext cx="4329510" cy="4329510"/>
          </a:xfrm>
          <a:prstGeom prst="rect">
            <a:avLst/>
          </a:prstGeom>
        </p:spPr>
      </p:pic>
      <p:pic>
        <p:nvPicPr>
          <p:cNvPr id="17" name="Picture 2" descr="Andromeda Galaxy | The Solar System Wiki | Fandom">
            <a:extLst>
              <a:ext uri="{FF2B5EF4-FFF2-40B4-BE49-F238E27FC236}">
                <a16:creationId xmlns:a16="http://schemas.microsoft.com/office/drawing/2014/main" id="{C46132C6-B35D-C1FE-FF39-1FB5DAD2D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142" y="3159014"/>
            <a:ext cx="1024530" cy="7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FA054526-A703-3481-2255-62611CFC586F}"/>
              </a:ext>
            </a:extLst>
          </p:cNvPr>
          <p:cNvSpPr/>
          <p:nvPr/>
        </p:nvSpPr>
        <p:spPr>
          <a:xfrm rot="16200000">
            <a:off x="9029552" y="3435441"/>
            <a:ext cx="89288" cy="365560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0D3DE94C-07E2-E78D-A70D-C58F89793A5E}"/>
              </a:ext>
            </a:extLst>
          </p:cNvPr>
          <p:cNvSpPr/>
          <p:nvPr/>
        </p:nvSpPr>
        <p:spPr>
          <a:xfrm rot="16200000">
            <a:off x="9803953" y="2827502"/>
            <a:ext cx="141316" cy="1966387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B0CB17-146A-FABD-AB11-A68EE3EF7E0A}"/>
              </a:ext>
            </a:extLst>
          </p:cNvPr>
          <p:cNvSpPr txBox="1"/>
          <p:nvPr/>
        </p:nvSpPr>
        <p:spPr>
          <a:xfrm>
            <a:off x="9018751" y="3573577"/>
            <a:ext cx="192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32AAA0-B58F-8699-18FE-D642DE0A622C}"/>
              </a:ext>
            </a:extLst>
          </p:cNvPr>
          <p:cNvSpPr txBox="1"/>
          <p:nvPr/>
        </p:nvSpPr>
        <p:spPr>
          <a:xfrm>
            <a:off x="9527587" y="3812768"/>
            <a:ext cx="748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10R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319E544D-6A29-5C5B-70B8-66F13529CDC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35145" y="1702045"/>
            <a:ext cx="4968796" cy="3726597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98D6DD7-46CA-EB21-BA0F-324A17DBAD37}"/>
              </a:ext>
            </a:extLst>
          </p:cNvPr>
          <p:cNvSpPr/>
          <p:nvPr/>
        </p:nvSpPr>
        <p:spPr>
          <a:xfrm>
            <a:off x="4532718" y="3849945"/>
            <a:ext cx="245045" cy="20027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9B13BB3-5FE0-3DF2-14D5-AB5416245CDC}"/>
              </a:ext>
            </a:extLst>
          </p:cNvPr>
          <p:cNvSpPr/>
          <p:nvPr/>
        </p:nvSpPr>
        <p:spPr>
          <a:xfrm>
            <a:off x="6560820" y="1275389"/>
            <a:ext cx="4606290" cy="452829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696813C-EC1A-901D-8871-5F6F8DAEF067}"/>
              </a:ext>
            </a:extLst>
          </p:cNvPr>
          <p:cNvCxnSpPr>
            <a:cxnSpLocks/>
          </p:cNvCxnSpPr>
          <p:nvPr/>
        </p:nvCxnSpPr>
        <p:spPr>
          <a:xfrm flipV="1">
            <a:off x="4730631" y="1275389"/>
            <a:ext cx="1807329" cy="25373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A4FC38D-201C-CD1C-928A-B1D452A34798}"/>
              </a:ext>
            </a:extLst>
          </p:cNvPr>
          <p:cNvCxnSpPr>
            <a:cxnSpLocks/>
          </p:cNvCxnSpPr>
          <p:nvPr/>
        </p:nvCxnSpPr>
        <p:spPr>
          <a:xfrm>
            <a:off x="4730631" y="4050219"/>
            <a:ext cx="1830189" cy="17505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1589E2E-25A8-7214-EDB4-4F6E181F3D71}"/>
              </a:ext>
            </a:extLst>
          </p:cNvPr>
          <p:cNvCxnSpPr/>
          <p:nvPr/>
        </p:nvCxnSpPr>
        <p:spPr>
          <a:xfrm flipH="1">
            <a:off x="9545140" y="1737649"/>
            <a:ext cx="536256" cy="491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8D3DF3E-5FDD-8F97-CA83-42F270647DEA}"/>
              </a:ext>
            </a:extLst>
          </p:cNvPr>
          <p:cNvSpPr txBox="1"/>
          <p:nvPr/>
        </p:nvSpPr>
        <p:spPr>
          <a:xfrm>
            <a:off x="10048874" y="1383111"/>
            <a:ext cx="89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matter</a:t>
            </a:r>
          </a:p>
          <a:p>
            <a:r>
              <a:rPr lang="en-US" dirty="0"/>
              <a:t>halo</a:t>
            </a:r>
          </a:p>
        </p:txBody>
      </p:sp>
    </p:spTree>
    <p:extLst>
      <p:ext uri="{BB962C8B-B14F-4D97-AF65-F5344CB8AC3E}">
        <p14:creationId xmlns:p14="http://schemas.microsoft.com/office/powerpoint/2010/main" val="187314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/>
      <p:bldP spid="35" grpId="0"/>
      <p:bldP spid="41" grpId="0" animBg="1"/>
      <p:bldP spid="42" grpId="0" animBg="1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33E60F-E47C-6402-CB29-DD34B23D8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9BF6E-5D68-3F78-2989-82902C8F1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Halos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637B6F-7249-0729-5E6E-A1D9F5C0DE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35E1F7-4C16-27B3-CCB7-45E96AF637A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0F9DF3-6DBD-9A09-DE71-7944D0DEC42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007CF-EEFB-9C17-B13C-33428E23304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8F78FB-7BAE-7BB4-0F2C-A28407D3E80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66E129-631C-034B-AE05-6616CCAE997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0E0DA7-2F6D-BC3B-9CBF-9F57BA4B0A1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BBF0B9D-324F-AB03-AD23-1004924F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6EDF12E-970F-B0DE-0E86-7758FC72B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728F332-015A-2C60-96CC-6E5FBC89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6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16FC3A-B415-852A-34E0-CEDA29BE904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E50CB1C-FB48-198C-881A-EC340E9F90D9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6CAA43-DE29-BE6C-9803-D5ED39D121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FFCC3-E859-8E73-7F99-7673BD3122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16645" y="1540989"/>
            <a:ext cx="4329510" cy="4329510"/>
          </a:xfrm>
          <a:prstGeom prst="rect">
            <a:avLst/>
          </a:prstGeom>
        </p:spPr>
      </p:pic>
      <p:pic>
        <p:nvPicPr>
          <p:cNvPr id="15" name="Picture 2" descr="Andromeda Galaxy | The Solar System Wiki | Fandom">
            <a:extLst>
              <a:ext uri="{FF2B5EF4-FFF2-40B4-BE49-F238E27FC236}">
                <a16:creationId xmlns:a16="http://schemas.microsoft.com/office/drawing/2014/main" id="{EB5902A4-6360-789C-9333-39BA14856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35" y="3323931"/>
            <a:ext cx="1024530" cy="7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C97BD32-72B1-6F32-B408-FD39B2118861}"/>
              </a:ext>
            </a:extLst>
          </p:cNvPr>
          <p:cNvSpPr/>
          <p:nvPr/>
        </p:nvSpPr>
        <p:spPr>
          <a:xfrm>
            <a:off x="6972053" y="1844776"/>
            <a:ext cx="3277091" cy="365447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12C8E2-3149-637E-015D-7550AA29BB42}"/>
              </a:ext>
            </a:extLst>
          </p:cNvPr>
          <p:cNvSpPr txBox="1"/>
          <p:nvPr/>
        </p:nvSpPr>
        <p:spPr>
          <a:xfrm>
            <a:off x="7301295" y="2075001"/>
            <a:ext cx="261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CDM HALOS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09B935-3C8E-3697-66DB-A69A5AEC5F6F}"/>
              </a:ext>
            </a:extLst>
          </p:cNvPr>
          <p:cNvSpPr txBox="1"/>
          <p:nvPr/>
        </p:nvSpPr>
        <p:spPr>
          <a:xfrm>
            <a:off x="7217282" y="2829261"/>
            <a:ext cx="287655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Universal density profile (NFW)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Triaxial shape profile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Maxwell-Boltzmann velocity distribution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B2DBF5A-3F44-FB60-C986-98FCA2406097}"/>
              </a:ext>
            </a:extLst>
          </p:cNvPr>
          <p:cNvCxnSpPr/>
          <p:nvPr/>
        </p:nvCxnSpPr>
        <p:spPr>
          <a:xfrm flipH="1">
            <a:off x="4402608" y="2267126"/>
            <a:ext cx="536256" cy="491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68DA625-3F78-21ED-B206-FC55359D371A}"/>
              </a:ext>
            </a:extLst>
          </p:cNvPr>
          <p:cNvSpPr txBox="1"/>
          <p:nvPr/>
        </p:nvSpPr>
        <p:spPr>
          <a:xfrm>
            <a:off x="4906342" y="1912588"/>
            <a:ext cx="89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matter</a:t>
            </a:r>
          </a:p>
          <a:p>
            <a:r>
              <a:rPr lang="en-US" dirty="0"/>
              <a:t>halo</a:t>
            </a:r>
          </a:p>
        </p:txBody>
      </p:sp>
    </p:spTree>
    <p:extLst>
      <p:ext uri="{BB962C8B-B14F-4D97-AF65-F5344CB8AC3E}">
        <p14:creationId xmlns:p14="http://schemas.microsoft.com/office/powerpoint/2010/main" val="61124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4EC8CE-A406-B50D-46FE-CC8500DC7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7524A9-CDF8-63BE-DF2B-10F5EF3EF08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3E7467-CF81-A4F3-08E7-1E17CA1E136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03A32B-3F0C-0363-90A6-F2ABEBF32EF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F5ED62-8D57-DF66-A2DA-8D2515E2D40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AE19A4-6290-C479-B63A-74DA554D3F24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61009C-A06A-307E-4210-63A4EBC6B1B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F72FB-53F4-019D-888F-297A8493226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6AB0693-6F0C-83AB-4067-62E8F340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2026-06-19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76CDB3B-5C11-E1B3-4A8F-B01ED5C64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96FDC17-CB69-DB29-B911-AA6C1C19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7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6EABC3C-0089-2FB6-8121-B475491E5B28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F6F92A1-CF8B-A453-2A34-70B2BCE7E8A7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5E9C42C-49B9-15BF-EA98-9A90F315235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3" name="HaloShapeDemo">
            <a:hlinkClick r:id="" action="ppaction://media"/>
            <a:extLst>
              <a:ext uri="{FF2B5EF4-FFF2-40B4-BE49-F238E27FC236}">
                <a16:creationId xmlns:a16="http://schemas.microsoft.com/office/drawing/2014/main" id="{A3A4FE10-089A-1788-D0B5-1CD8F7E852C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386489" y="797835"/>
            <a:ext cx="9419021" cy="5294286"/>
          </a:xfrm>
        </p:spPr>
      </p:pic>
    </p:spTree>
    <p:extLst>
      <p:ext uri="{BB962C8B-B14F-4D97-AF65-F5344CB8AC3E}">
        <p14:creationId xmlns:p14="http://schemas.microsoft.com/office/powerpoint/2010/main" val="43294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F3D174-1541-3698-0432-316B2A0D7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42C17-0AFE-4082-F5B6-ACCFEEE4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Halos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EF59C2-DA2D-B4C9-042D-64F0288172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03FF68-451B-8C13-B702-0B62A5B5F89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D55E35-8DAB-1866-5739-33735C5C70A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1468B3-B888-FDA7-F158-33C240875A8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0B87FE-35C8-C809-D5D0-78A3A76923A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61CD42-BB0C-22EE-11D6-9C21F46FEBAD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A36C14-44A3-56D7-1B56-81DB7FBD413B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401C1CC-A6C7-B8AF-4CE6-99EFFD5D3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2026-06-22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99A23F5-FD9E-3B9A-77C8-EF00EC248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85F74EF-6A19-EEC3-F78E-D70D76718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8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2733BF7-04B0-3C74-EC09-10A817BA7314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96D5AA9-A8D9-3877-EA72-E64F4B6FFB2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4E28DF-71A6-AF43-575B-02861AE18E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358E600-31BC-C48D-4AA7-F3BA85718B1C}"/>
              </a:ext>
            </a:extLst>
          </p:cNvPr>
          <p:cNvSpPr/>
          <p:nvPr/>
        </p:nvSpPr>
        <p:spPr>
          <a:xfrm>
            <a:off x="824413" y="1990960"/>
            <a:ext cx="3007558" cy="31307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3DCB27D-C9B9-8C59-15EA-718FAE5E9EC2}"/>
                  </a:ext>
                </a:extLst>
              </p:cNvPr>
              <p:cNvSpPr txBox="1"/>
              <p:nvPr/>
            </p:nvSpPr>
            <p:spPr>
              <a:xfrm>
                <a:off x="1149444" y="2170672"/>
                <a:ext cx="236756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SMALL</m:t>
                      </m:r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SCALE</m:t>
                      </m:r>
                    </m:oMath>
                  </m:oMathPara>
                </a14:m>
                <a:endParaRPr lang="en-CA" sz="2400" b="0" i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TENSIONS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3DCB27D-C9B9-8C59-15EA-718FAE5E9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444" y="2170672"/>
                <a:ext cx="2367569" cy="830997"/>
              </a:xfrm>
              <a:prstGeom prst="rect">
                <a:avLst/>
              </a:prstGeom>
              <a:blipFill>
                <a:blip r:embed="rId12"/>
                <a:stretch>
                  <a:fillRect l="-1070" b="-11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C6B807C-5B29-74E5-DF0A-05ADC5ADF3CE}"/>
              </a:ext>
            </a:extLst>
          </p:cNvPr>
          <p:cNvSpPr txBox="1"/>
          <p:nvPr/>
        </p:nvSpPr>
        <p:spPr>
          <a:xfrm>
            <a:off x="1000580" y="3074859"/>
            <a:ext cx="2859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Core-Cusp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Diversity Problem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238C91F-D6D9-FE58-3058-742322408F96}"/>
              </a:ext>
            </a:extLst>
          </p:cNvPr>
          <p:cNvSpPr/>
          <p:nvPr/>
        </p:nvSpPr>
        <p:spPr>
          <a:xfrm>
            <a:off x="4272254" y="1990960"/>
            <a:ext cx="3277091" cy="31307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E247E1-1E3F-E0FA-E8BC-D3E05142CB77}"/>
              </a:ext>
            </a:extLst>
          </p:cNvPr>
          <p:cNvSpPr txBox="1"/>
          <p:nvPr/>
        </p:nvSpPr>
        <p:spPr>
          <a:xfrm>
            <a:off x="4601496" y="2221185"/>
            <a:ext cx="261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CDM HALOS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454CCBE-AD6C-6C53-F848-C28DD46E5613}"/>
              </a:ext>
            </a:extLst>
          </p:cNvPr>
          <p:cNvSpPr txBox="1"/>
          <p:nvPr/>
        </p:nvSpPr>
        <p:spPr>
          <a:xfrm>
            <a:off x="4462772" y="2767923"/>
            <a:ext cx="294226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Universal density profile (NFW)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Triaxial shape profile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Maxwell-Boltzmann velocity distribution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1FF10A-B504-4230-9BD9-F4430763143C}"/>
              </a:ext>
            </a:extLst>
          </p:cNvPr>
          <p:cNvSpPr/>
          <p:nvPr/>
        </p:nvSpPr>
        <p:spPr>
          <a:xfrm>
            <a:off x="8017187" y="1990960"/>
            <a:ext cx="3277091" cy="31307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767243-2DAC-9E64-06FA-17CDFFF9D5BC}"/>
                  </a:ext>
                </a:extLst>
              </p:cNvPr>
              <p:cNvSpPr txBox="1"/>
              <p:nvPr/>
            </p:nvSpPr>
            <p:spPr>
              <a:xfrm>
                <a:off x="8424384" y="2219127"/>
                <a:ext cx="26186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OBSERVED</m:t>
                      </m:r>
                      <m: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HALOS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767243-2DAC-9E64-06FA-17CDFFF9D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384" y="2219127"/>
                <a:ext cx="2618606" cy="461665"/>
              </a:xfrm>
              <a:prstGeom prst="rect">
                <a:avLst/>
              </a:prstGeom>
              <a:blipFill>
                <a:blip r:embed="rId13"/>
                <a:stretch>
                  <a:fillRect l="-1449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B4BEA2E8-045A-F54C-A00D-12214B734D71}"/>
              </a:ext>
            </a:extLst>
          </p:cNvPr>
          <p:cNvSpPr txBox="1"/>
          <p:nvPr/>
        </p:nvSpPr>
        <p:spPr>
          <a:xfrm>
            <a:off x="8230393" y="2908959"/>
            <a:ext cx="299369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Cored profiles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Diverse inner slopes of rotation curves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3B419D1-F256-C014-025E-FFE4E944C1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6345" y="1337453"/>
            <a:ext cx="5583019" cy="599829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27000" h="127000"/>
          </a:sp3d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A4BAD29-E9F4-DEB4-3F77-C8028A859E43}"/>
              </a:ext>
            </a:extLst>
          </p:cNvPr>
          <p:cNvSpPr txBox="1"/>
          <p:nvPr/>
        </p:nvSpPr>
        <p:spPr>
          <a:xfrm>
            <a:off x="4504981" y="5237574"/>
            <a:ext cx="281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Early DM-only simulations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35242A-E500-BD7E-7E1C-A98B55E2658E}"/>
              </a:ext>
            </a:extLst>
          </p:cNvPr>
          <p:cNvSpPr txBox="1"/>
          <p:nvPr/>
        </p:nvSpPr>
        <p:spPr>
          <a:xfrm>
            <a:off x="8374340" y="5237574"/>
            <a:ext cx="261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Dwarf and LSB galaxies</a:t>
            </a:r>
          </a:p>
        </p:txBody>
      </p:sp>
    </p:spTree>
    <p:extLst>
      <p:ext uri="{BB962C8B-B14F-4D97-AF65-F5344CB8AC3E}">
        <p14:creationId xmlns:p14="http://schemas.microsoft.com/office/powerpoint/2010/main" val="944856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527917-1B5D-FE20-4A92-BEB34CA80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E8AFC-E512-F4A0-4696-1E387ECD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Halos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7C273B-DB44-13BE-36C3-94C87BD1D09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47637" y="40817"/>
            <a:ext cx="6096000" cy="571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DE428C-2B53-5693-0844-1ACAFC04D65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47637" y="6451379"/>
            <a:ext cx="5110162" cy="365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DC33DE-7C3F-9EAB-3F3E-E11343C1A9C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8610599" y="6326095"/>
            <a:ext cx="2876550" cy="502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A6CA8C-8AB6-41EC-E136-D7DF2A05E92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 rot="16200000">
            <a:off x="-1454974" y="4237765"/>
            <a:ext cx="3624748" cy="5409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4C00FB-CD88-DE80-08B9-07297A84113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638005" y="6441853"/>
            <a:ext cx="2592388" cy="3289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9E6CBB-8DA9-E419-2520-9864EA6A742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76669" y="64388"/>
            <a:ext cx="2907448" cy="580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4D5CDB-E227-4959-41A9-9366A3D20AE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 rot="5400000">
            <a:off x="10424397" y="5037217"/>
            <a:ext cx="2878799" cy="315092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26DEE24-7EDB-83AD-ABC9-F7A36AC4C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15BA-1DE3-794F-9C7D-D7C7A7B60FB4}" type="datetime1">
              <a:rPr lang="en-CA" smtClean="0"/>
              <a:t>2026-06-20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B9806D4-4F2C-32AE-8551-D96D0B9F3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Smith-Orlik – CAP Congress 2026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F7F51CD-9FD4-2C21-6F81-D45CE83C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FEF8-5385-8248-867C-FEA880071FF2}" type="slidenum">
              <a:rPr lang="en-US" smtClean="0"/>
              <a:t>9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A739BBC-E037-F1CD-5980-032F927AA78C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5000"/>
          </a:blip>
          <a:stretch>
            <a:fillRect/>
          </a:stretch>
        </p:blipFill>
        <p:spPr>
          <a:xfrm rot="16200000">
            <a:off x="-335699" y="1326723"/>
            <a:ext cx="1392237" cy="546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970D5E-374C-F48D-74C4-02820BFBF60E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5000"/>
          </a:blip>
          <a:stretch>
            <a:fillRect/>
          </a:stretch>
        </p:blipFill>
        <p:spPr>
          <a:xfrm rot="5400000">
            <a:off x="10646006" y="2071883"/>
            <a:ext cx="2435581" cy="315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3C411A5-45B9-0F08-D78A-28411D7635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1396" y="64388"/>
            <a:ext cx="2110604" cy="6607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4038E2-FF4B-C8EA-5A0E-2A94A1350C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1486" y="1542106"/>
            <a:ext cx="10324302" cy="3805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631A62-8B47-803F-EC3E-6849B02A7187}"/>
              </a:ext>
            </a:extLst>
          </p:cNvPr>
          <p:cNvSpPr txBox="1"/>
          <p:nvPr/>
        </p:nvSpPr>
        <p:spPr>
          <a:xfrm>
            <a:off x="1231392" y="5437632"/>
            <a:ext cx="9985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1. </a:t>
            </a:r>
            <a:r>
              <a:rPr lang="en-US" i="1" dirty="0"/>
              <a:t>Observed rotation curve for dwarf galaxy DD0 154 compared to NFW (blue dotted curve) and cored profile (red solid curve). [Tulin &amp; Yu, 2018]</a:t>
            </a:r>
          </a:p>
        </p:txBody>
      </p:sp>
    </p:spTree>
    <p:extLst>
      <p:ext uri="{BB962C8B-B14F-4D97-AF65-F5344CB8AC3E}">
        <p14:creationId xmlns:p14="http://schemas.microsoft.com/office/powerpoint/2010/main" val="362948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5542</TotalTime>
  <Words>2015</Words>
  <Application>Microsoft Macintosh PowerPoint</Application>
  <PresentationFormat>Widescreen</PresentationFormat>
  <Paragraphs>407</Paragraphs>
  <Slides>34</Slides>
  <Notes>2</Notes>
  <HiddenSlides>4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Aptos</vt:lpstr>
      <vt:lpstr>Arial</vt:lpstr>
      <vt:lpstr>Cambria</vt:lpstr>
      <vt:lpstr>Cambria Math</vt:lpstr>
      <vt:lpstr>Wingdings</vt:lpstr>
      <vt:lpstr>Office Theme</vt:lpstr>
      <vt:lpstr>Jeans Model for the Shapes of Self-Interacting Dark Matter Halos</vt:lpstr>
      <vt:lpstr>Dark Matter Background</vt:lpstr>
      <vt:lpstr>Dark Matter Background</vt:lpstr>
      <vt:lpstr>Dark Matter Background</vt:lpstr>
      <vt:lpstr>Dark Matter Background</vt:lpstr>
      <vt:lpstr>Dark Matter Halos </vt:lpstr>
      <vt:lpstr>PowerPoint Presentation</vt:lpstr>
      <vt:lpstr>Dark Matter Halos</vt:lpstr>
      <vt:lpstr>Dark Matter Halos</vt:lpstr>
      <vt:lpstr>Dark Matter Halos</vt:lpstr>
      <vt:lpstr>Self-Interacting Dark Matter</vt:lpstr>
      <vt:lpstr>Self-Interacting Dark Matter</vt:lpstr>
      <vt:lpstr>Self-Interacting Dark Matter</vt:lpstr>
      <vt:lpstr>The Jeans Model for SIDM </vt:lpstr>
      <vt:lpstr>The Jeans Model for SIDM </vt:lpstr>
      <vt:lpstr>The Jeans Model for SIDM </vt:lpstr>
      <vt:lpstr>The Squashed Jeans Model for SIDM </vt:lpstr>
      <vt:lpstr>PowerPoint Presentation</vt:lpstr>
      <vt:lpstr>Validation with EAGLE-50 Simulations</vt:lpstr>
      <vt:lpstr>Validation with EAGLE-50 Simulations</vt:lpstr>
      <vt:lpstr>Validation with EAGLE-50 Simulations</vt:lpstr>
      <vt:lpstr>Validation with EAGLE-50 Simulations</vt:lpstr>
      <vt:lpstr>Validation with EAGLE-50 Simulations</vt:lpstr>
      <vt:lpstr>Squashed Model Summary</vt:lpstr>
      <vt:lpstr>Future/Ongoing Work</vt:lpstr>
      <vt:lpstr>QUESTIONS?</vt:lpstr>
      <vt:lpstr>Backup Slides: MW Rotation Curves</vt:lpstr>
      <vt:lpstr>Backup Slides: Kinetic Theory Argument </vt:lpstr>
      <vt:lpstr>Backup Slides: CDM Fits</vt:lpstr>
      <vt:lpstr>Backup Slides: CDM Fits</vt:lpstr>
      <vt:lpstr>Backup Slides: Miscellaneous </vt:lpstr>
      <vt:lpstr>Backup Slides: Miscellaneous </vt:lpstr>
      <vt:lpstr>Validation with EAGLE-50 Simulations</vt:lpstr>
      <vt:lpstr>Backup: SPARC Diversity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Adam Smith-Orlik</dc:creator>
  <cp:lastModifiedBy>Adam Smith-Orlik</cp:lastModifiedBy>
  <cp:revision>73</cp:revision>
  <dcterms:created xsi:type="dcterms:W3CDTF">2026-06-19T16:38:39Z</dcterms:created>
  <dcterms:modified xsi:type="dcterms:W3CDTF">2026-06-23T13:01:00Z</dcterms:modified>
</cp:coreProperties>
</file>