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32" r:id="rId1"/>
  </p:sldMasterIdLst>
  <p:notesMasterIdLst>
    <p:notesMasterId r:id="rId12"/>
  </p:notesMasterIdLst>
  <p:sldIdLst>
    <p:sldId id="256" r:id="rId2"/>
    <p:sldId id="257" r:id="rId3"/>
    <p:sldId id="258" r:id="rId4"/>
    <p:sldId id="262" r:id="rId5"/>
    <p:sldId id="259" r:id="rId6"/>
    <p:sldId id="266" r:id="rId7"/>
    <p:sldId id="260" r:id="rId8"/>
    <p:sldId id="263" r:id="rId9"/>
    <p:sldId id="261" r:id="rId10"/>
    <p:sldId id="265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986" autoAdjust="0"/>
    <p:restoredTop sz="89927" autoAdjust="0"/>
  </p:normalViewPr>
  <p:slideViewPr>
    <p:cSldViewPr snapToGrid="0">
      <p:cViewPr>
        <p:scale>
          <a:sx n="71" d="100"/>
          <a:sy n="71" d="100"/>
        </p:scale>
        <p:origin x="379" y="25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DCDBB79-7884-4750-99FE-0D6AF86DDB49}" type="datetimeFigureOut">
              <a:rPr lang="en-CA" smtClean="0"/>
              <a:t>2026-06-14</a:t>
            </a:fld>
            <a:endParaRPr lang="en-C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C0CDA9C-6365-42B8-B57F-5FDC454B0A81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2066757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A" dirty="0"/>
              <a:t>Put </a:t>
            </a:r>
            <a:r>
              <a:rPr lang="en-CA" dirty="0" err="1"/>
              <a:t>eht</a:t>
            </a:r>
            <a:r>
              <a:rPr lang="en-CA" dirty="0"/>
              <a:t> </a:t>
            </a:r>
            <a:r>
              <a:rPr lang="en-CA" dirty="0" err="1"/>
              <a:t>collabarotation</a:t>
            </a:r>
            <a:r>
              <a:rPr lang="en-CA" dirty="0"/>
              <a:t> 2019, put the affiliations also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C0CDA9C-6365-42B8-B57F-5FDC454B0A81}" type="slidenum">
              <a:rPr lang="en-CA" smtClean="0"/>
              <a:t>1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55755991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A" dirty="0"/>
              <a:t>As a consequence of not having an event horizon, we get photosphere, put early on what you need to detect such a signal, add more ref that goes back in time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C0CDA9C-6365-42B8-B57F-5FDC454B0A81}" type="slidenum">
              <a:rPr lang="en-CA" smtClean="0"/>
              <a:t>2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13013298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A" dirty="0"/>
              <a:t>Swift: fast to change directions, done by the swift telescope (parent)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C0CDA9C-6365-42B8-B57F-5FDC454B0A81}" type="slidenum">
              <a:rPr lang="en-CA" smtClean="0"/>
              <a:t>3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7492893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A" dirty="0"/>
              <a:t>Mention size! Meteor=</a:t>
            </a:r>
            <a:r>
              <a:rPr lang="en-CA" dirty="0" err="1"/>
              <a:t>agn</a:t>
            </a:r>
            <a:r>
              <a:rPr lang="en-CA" dirty="0"/>
              <a:t>, crater = surface, temp determined by the kinetic energy of infalling gas, </a:t>
            </a:r>
            <a:r>
              <a:rPr lang="en-CA" dirty="0" err="1"/>
              <a:t>f_nu</a:t>
            </a:r>
            <a:r>
              <a:rPr lang="en-CA" dirty="0"/>
              <a:t> makes a strong indicator for the spectral feature, why monte </a:t>
            </a:r>
            <a:r>
              <a:rPr lang="en-CA" dirty="0" err="1"/>
              <a:t>carlo</a:t>
            </a:r>
            <a:r>
              <a:rPr lang="en-CA" dirty="0"/>
              <a:t>? </a:t>
            </a:r>
            <a:r>
              <a:rPr lang="en-CA" dirty="0" err="1"/>
              <a:t>Bcz</a:t>
            </a:r>
            <a:r>
              <a:rPr lang="en-CA" dirty="0"/>
              <a:t> </a:t>
            </a:r>
            <a:r>
              <a:rPr lang="en-CA" dirty="0" err="1"/>
              <a:t>src</a:t>
            </a:r>
            <a:r>
              <a:rPr lang="en-CA" dirty="0"/>
              <a:t> parameters aren’t perfectly known, there are huge errors, we perform MC to get a range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C0CDA9C-6365-42B8-B57F-5FDC454B0A81}" type="slidenum">
              <a:rPr lang="en-CA" smtClean="0"/>
              <a:t>5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31001901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A" dirty="0"/>
              <a:t>We are excluding the accretion powered photosphere, evidently consistent with event horizon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C0CDA9C-6365-42B8-B57F-5FDC454B0A81}" type="slidenum">
              <a:rPr lang="en-CA" smtClean="0"/>
              <a:t>8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95252626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A" dirty="0" err="1"/>
              <a:t>Eht</a:t>
            </a:r>
            <a:r>
              <a:rPr lang="en-CA" dirty="0"/>
              <a:t> makes that assumption a measurement on source size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C0CDA9C-6365-42B8-B57F-5FDC454B0A81}" type="slidenum">
              <a:rPr lang="en-CA" smtClean="0"/>
              <a:t>9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2218215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CA"/>
          </a:p>
        </p:txBody>
      </p:sp>
      <p:sp>
        <p:nvSpPr>
          <p:cNvPr id="8" name="Rectangle 7"/>
          <p:cNvSpPr/>
          <p:nvPr/>
        </p:nvSpPr>
        <p:spPr>
          <a:xfrm>
            <a:off x="1" y="6334316"/>
            <a:ext cx="12192000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CA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82661A-9BEE-4938-B601-D747E01F08E8}" type="datetime1">
              <a:rPr lang="en-CA" smtClean="0"/>
              <a:t>2026-06-14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F889DE-5DFF-44BB-98DD-2F7A252F9860}" type="slidenum">
              <a:rPr lang="en-CA" smtClean="0"/>
              <a:t>‹#›</a:t>
            </a:fld>
            <a:endParaRPr lang="en-CA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133277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EDB18E-14D6-4CF5-B3E0-37B611EEF17D}" type="datetime1">
              <a:rPr lang="en-CA" smtClean="0"/>
              <a:t>2026-06-14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F889DE-5DFF-44BB-98DD-2F7A252F9860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581923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CA"/>
          </a:p>
        </p:txBody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CA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A619-287D-423A-B2BF-6BCA079A9889}" type="datetime1">
              <a:rPr lang="en-CA" smtClean="0"/>
              <a:t>2026-06-14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F889DE-5DFF-44BB-98DD-2F7A252F9860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3805189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FBA9B8-C3C0-4C28-BA19-1C6C91DF9F84}" type="datetime1">
              <a:rPr lang="en-CA" smtClean="0"/>
              <a:t>2026-06-14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F889DE-5DFF-44BB-98DD-2F7A252F9860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7969677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CA"/>
          </a:p>
        </p:txBody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CA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5F1C8E-9DFB-4209-9060-A49FD3160AAD}" type="datetime1">
              <a:rPr lang="en-CA" smtClean="0"/>
              <a:t>2026-06-14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F889DE-5DFF-44BB-98DD-2F7A252F9860}" type="slidenum">
              <a:rPr lang="en-CA" smtClean="0"/>
              <a:t>‹#›</a:t>
            </a:fld>
            <a:endParaRPr lang="en-CA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680533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80" y="1845734"/>
            <a:ext cx="4937760" cy="402335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6CE66D-D76F-4644-A527-57F62CFC3CC0}" type="datetime1">
              <a:rPr lang="en-CA" smtClean="0"/>
              <a:t>2026-06-14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F889DE-5DFF-44BB-98DD-2F7A252F9860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9422179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5"/>
            <a:ext cx="4937760" cy="32867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2867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0F67DC-DA5A-4C58-8E07-DD81289B06B5}" type="datetime1">
              <a:rPr lang="en-CA" smtClean="0"/>
              <a:t>2026-06-14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F889DE-5DFF-44BB-98DD-2F7A252F9860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6432219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183C0D-BB0B-4882-99A3-C5B6A997C905}" type="datetime1">
              <a:rPr lang="en-CA" smtClean="0"/>
              <a:t>2026-06-14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F889DE-5DFF-44BB-98DD-2F7A252F9860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4516144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CA"/>
          </a:p>
        </p:txBody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C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BB4F50-5B92-4A20-8F0D-060B5584E7F6}" type="datetime1">
              <a:rPr lang="en-CA" smtClean="0"/>
              <a:t>2026-06-14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F889DE-5DFF-44BB-98DD-2F7A252F9860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0468876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CA"/>
          </a:p>
        </p:txBody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CA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88D1D161-7E0E-4725-A8C5-0BF8D43AFB6C}" type="datetime1">
              <a:rPr lang="en-CA" smtClean="0"/>
              <a:t>2026-06-14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0F889DE-5DFF-44BB-98DD-2F7A252F9860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5551704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CA"/>
          </a:p>
        </p:txBody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CA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9F4F29-D9D7-4465-B983-DEFD42D722C9}" type="datetime1">
              <a:rPr lang="en-CA" smtClean="0"/>
              <a:t>2026-06-14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F889DE-5DFF-44BB-98DD-2F7A252F9860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0733090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CA"/>
          </a:p>
        </p:txBody>
      </p:sp>
      <p:sp>
        <p:nvSpPr>
          <p:cNvPr id="9" name="Rectangle 8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CA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8701EEE7-DD88-4D03-A378-9455806C13CB}" type="datetime1">
              <a:rPr lang="en-CA" smtClean="0"/>
              <a:t>2026-06-14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E0F889DE-5DFF-44BB-98DD-2F7A252F9860}" type="slidenum">
              <a:rPr lang="en-CA" smtClean="0"/>
              <a:t>‹#›</a:t>
            </a:fld>
            <a:endParaRPr lang="en-CA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915283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hf hdr="0" ft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hyperlink" Target="https://mappingignorance.org/2019/04/24/the-spreading-of-science-news-from-arthur-eddington-1919-to-black-holes-2019/" TargetMode="Externa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www.quantamagazine.org/where-gravity-is-weak-and-naked-singularities-are-verboten-20170620/" TargetMode="Externa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8.png"/><Relationship Id="rId7" Type="http://schemas.openxmlformats.org/officeDocument/2006/relationships/image" Target="../media/image11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0.png"/><Relationship Id="rId11" Type="http://schemas.openxmlformats.org/officeDocument/2006/relationships/image" Target="../media/image3.png"/><Relationship Id="rId5" Type="http://schemas.openxmlformats.org/officeDocument/2006/relationships/image" Target="../media/image10.png"/><Relationship Id="rId10" Type="http://schemas.openxmlformats.org/officeDocument/2006/relationships/image" Target="../media/image14.png"/><Relationship Id="rId4" Type="http://schemas.openxmlformats.org/officeDocument/2006/relationships/image" Target="../media/image9.png"/><Relationship Id="rId9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https://en.wikipedia.org/wiki/Meteor_Crater" TargetMode="External"/><Relationship Id="rId3" Type="http://schemas.openxmlformats.org/officeDocument/2006/relationships/image" Target="../media/image15.png"/><Relationship Id="rId7" Type="http://schemas.openxmlformats.org/officeDocument/2006/relationships/image" Target="../media/image17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news.northeastern.edu/2026/06/03/meteor-sonic-boom-new-england/" TargetMode="External"/><Relationship Id="rId5" Type="http://schemas.openxmlformats.org/officeDocument/2006/relationships/image" Target="../media/image16.jpg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1.png"/><Relationship Id="rId4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4" name="Rectangle 33">
            <a:extLst>
              <a:ext uri="{FF2B5EF4-FFF2-40B4-BE49-F238E27FC236}">
                <a16:creationId xmlns:a16="http://schemas.microsoft.com/office/drawing/2014/main" id="{A9286AD2-18A9-4868-A4E3-7A2097A2081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1"/>
            <a:ext cx="12192001" cy="685799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EF8D8E5-F859-39C2-020B-929A1079DE4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289754" y="410547"/>
            <a:ext cx="6253317" cy="3914565"/>
          </a:xfrm>
        </p:spPr>
        <p:txBody>
          <a:bodyPr>
            <a:noAutofit/>
          </a:bodyPr>
          <a:lstStyle/>
          <a:p>
            <a:r>
              <a:rPr lang="en-US" sz="5200" dirty="0">
                <a:solidFill>
                  <a:srgbClr val="901D01"/>
                </a:solidFill>
              </a:rPr>
              <a:t>Observationally Excluding Accretion Powered Photospheres in Supermassive Black Hole Candidates</a:t>
            </a:r>
            <a:endParaRPr lang="en-CA" sz="5200" dirty="0">
              <a:solidFill>
                <a:srgbClr val="901D01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Subtitle 2">
                <a:extLst>
                  <a:ext uri="{FF2B5EF4-FFF2-40B4-BE49-F238E27FC236}">
                    <a16:creationId xmlns:a16="http://schemas.microsoft.com/office/drawing/2014/main" id="{F8D99E19-43D6-3919-80CA-061C7D68D641}"/>
                  </a:ext>
                </a:extLst>
              </p:cNvPr>
              <p:cNvSpPr>
                <a:spLocks noGrp="1"/>
              </p:cNvSpPr>
              <p:nvPr>
                <p:ph type="subTitle" idx="1"/>
              </p:nvPr>
            </p:nvSpPr>
            <p:spPr>
              <a:xfrm>
                <a:off x="5289753" y="4455620"/>
                <a:ext cx="6269347" cy="2402375"/>
              </a:xfrm>
            </p:spPr>
            <p:txBody>
              <a:bodyPr>
                <a:noAutofit/>
              </a:bodyPr>
              <a:lstStyle/>
              <a:p>
                <a:pPr algn="ctr"/>
                <a14:m>
                  <m:oMath xmlns:m="http://schemas.openxmlformats.org/officeDocument/2006/math">
                    <m:sSup>
                      <m:sSupPr>
                        <m:ctrlPr>
                          <a:rPr lang="en-CA" sz="1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CA" sz="1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Ekin</m:t>
                        </m:r>
                        <m:r>
                          <a:rPr lang="en-CA" sz="1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CA" sz="1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Oran</m:t>
                        </m:r>
                      </m:e>
                      <m:sup>
                        <m:r>
                          <a:rPr lang="en-CA" sz="1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</m:sup>
                    </m:sSup>
                  </m:oMath>
                </a14:m>
                <a:r>
                  <a:rPr lang="en-CA" sz="14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,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CA" sz="1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CA" sz="1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Kiana</m:t>
                        </m:r>
                        <m:r>
                          <a:rPr lang="en-CA" sz="1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CA" sz="1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Salehi</m:t>
                        </m:r>
                      </m:e>
                      <m:sup>
                        <m:r>
                          <a:rPr lang="en-CA" sz="1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  <m:r>
                          <a:rPr lang="en-CA" sz="1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,2,3</m:t>
                        </m:r>
                      </m:sup>
                    </m:sSup>
                    <m:r>
                      <a:rPr lang="en-CA" sz="1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en-CA" sz="1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</m:t>
                    </m:r>
                    <m:sSup>
                      <m:sSupPr>
                        <m:ctrlPr>
                          <a:rPr lang="en-CA" sz="1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CA" sz="1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Avery</m:t>
                        </m:r>
                        <m:r>
                          <a:rPr lang="en-CA" sz="1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CA" sz="1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Broderick</m:t>
                        </m:r>
                      </m:e>
                      <m:sup>
                        <m:r>
                          <a:rPr lang="en-CA" sz="1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  <m:r>
                          <a:rPr lang="en-CA" sz="1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,2,3</m:t>
                        </m:r>
                      </m:sup>
                    </m:sSup>
                  </m:oMath>
                </a14:m>
                <a:endParaRPr lang="en-CA" sz="12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algn="ctr"/>
                <a:r>
                  <a:rPr lang="en-CA" sz="8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1. Department of Physics and Astronomy, University of Waterloo, 200 University Avenue West, Waterloo, ON, N2L 3G1, Canada</a:t>
                </a:r>
              </a:p>
              <a:p>
                <a:pPr algn="ctr"/>
                <a:r>
                  <a:rPr lang="en-CA" sz="8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2. Perimeter Institute for Theoretical Physics, 31 Caroline Street North, Waterloo, ON, N2L 2Y5, Canada</a:t>
                </a:r>
              </a:p>
              <a:p>
                <a:pPr algn="ctr"/>
                <a:r>
                  <a:rPr lang="en-CA" sz="8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3. Waterloo Centre for Astrophysics, University of Waterloo, Waterloo, ON N2L 3G1 Canada</a:t>
                </a:r>
              </a:p>
            </p:txBody>
          </p:sp>
        </mc:Choice>
        <mc:Fallback>
          <p:sp>
            <p:nvSpPr>
              <p:cNvPr id="3" name="Subtitle 2">
                <a:extLst>
                  <a:ext uri="{FF2B5EF4-FFF2-40B4-BE49-F238E27FC236}">
                    <a16:creationId xmlns:a16="http://schemas.microsoft.com/office/drawing/2014/main" id="{F8D99E19-43D6-3919-80CA-061C7D68D64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subTitle" idx="1"/>
              </p:nvPr>
            </p:nvSpPr>
            <p:spPr>
              <a:xfrm>
                <a:off x="5289753" y="4455620"/>
                <a:ext cx="6269347" cy="2402375"/>
              </a:xfrm>
              <a:blipFill>
                <a:blip r:embed="rId3"/>
                <a:stretch>
                  <a:fillRect t="-1523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1" name="Picture 10">
            <a:extLst>
              <a:ext uri="{FF2B5EF4-FFF2-40B4-BE49-F238E27FC236}">
                <a16:creationId xmlns:a16="http://schemas.microsoft.com/office/drawing/2014/main" id="{4D0E6765-C1C5-0602-FDF3-CAEAF5BF1EE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5"/>
              </a:ext>
            </a:extLst>
          </a:blip>
          <a:srcRect l="29944" r="30684" b="-1"/>
          <a:stretch>
            <a:fillRect/>
          </a:stretch>
        </p:blipFill>
        <p:spPr>
          <a:xfrm>
            <a:off x="-1" y="10"/>
            <a:ext cx="4635315" cy="6857989"/>
          </a:xfrm>
          <a:prstGeom prst="rect">
            <a:avLst/>
          </a:prstGeom>
        </p:spPr>
      </p:pic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E7A7CD63-7EC3-44F3-95D0-595C4019FF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5447071" y="4343400"/>
            <a:ext cx="5636107" cy="0"/>
          </a:xfrm>
          <a:prstGeom prst="line">
            <a:avLst/>
          </a:prstGeom>
          <a:ln w="6350">
            <a:solidFill>
              <a:schemeClr val="tx2">
                <a:alpha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>
            <a:extLst>
              <a:ext uri="{FF2B5EF4-FFF2-40B4-BE49-F238E27FC236}">
                <a16:creationId xmlns:a16="http://schemas.microsoft.com/office/drawing/2014/main" id="{4B01E82E-DB4C-4FE3-3B02-AC6290542EF1}"/>
              </a:ext>
            </a:extLst>
          </p:cNvPr>
          <p:cNvSpPr txBox="1"/>
          <p:nvPr/>
        </p:nvSpPr>
        <p:spPr>
          <a:xfrm>
            <a:off x="4011459" y="6641713"/>
            <a:ext cx="127829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800" dirty="0">
                <a:solidFill>
                  <a:schemeClr val="bg1"/>
                </a:solidFill>
              </a:rPr>
              <a:t>EHT, 2019</a:t>
            </a:r>
          </a:p>
        </p:txBody>
      </p:sp>
    </p:spTree>
    <p:extLst>
      <p:ext uri="{BB962C8B-B14F-4D97-AF65-F5344CB8AC3E}">
        <p14:creationId xmlns:p14="http://schemas.microsoft.com/office/powerpoint/2010/main" val="343324167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3AC127-59A3-9BA9-2C12-2E1FA14EA0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Summary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1817238-BF49-D0ED-236B-1E2089DED3A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CA" b="1" dirty="0"/>
              <a:t>No thermal surface emission was detected!</a:t>
            </a:r>
          </a:p>
          <a:p>
            <a:pPr marL="0" indent="0">
              <a:buNone/>
            </a:pPr>
            <a:r>
              <a:rPr lang="en-CA" dirty="0"/>
              <a:t>Predicted thermal surface emissions </a:t>
            </a:r>
            <a:r>
              <a:rPr lang="en-CA" b="1" dirty="0"/>
              <a:t>peaked in the UV and soft X-ray</a:t>
            </a:r>
            <a:endParaRPr lang="en-CA" dirty="0"/>
          </a:p>
          <a:p>
            <a:pPr marL="0" indent="0">
              <a:buNone/>
            </a:pPr>
            <a:r>
              <a:rPr lang="en-CA" b="1" dirty="0"/>
              <a:t>38/102 AGN </a:t>
            </a:r>
            <a:r>
              <a:rPr lang="en-CA" dirty="0"/>
              <a:t>are</a:t>
            </a:r>
            <a:r>
              <a:rPr lang="en-CA" b="1" dirty="0"/>
              <a:t> </a:t>
            </a:r>
            <a:r>
              <a:rPr lang="en-CA" dirty="0"/>
              <a:t>consistent with </a:t>
            </a:r>
            <a:r>
              <a:rPr lang="en-CA" b="1" dirty="0"/>
              <a:t>the existence of an event horizon</a:t>
            </a:r>
            <a:endParaRPr lang="en-CA" dirty="0"/>
          </a:p>
          <a:p>
            <a:pPr marL="0" indent="0">
              <a:buNone/>
            </a:pPr>
            <a:r>
              <a:rPr lang="en-CA" b="1" dirty="0"/>
              <a:t>Angular size is important </a:t>
            </a:r>
            <a:r>
              <a:rPr lang="en-CA" dirty="0"/>
              <a:t>in source classification, rather than mass or distance; </a:t>
            </a:r>
          </a:p>
          <a:p>
            <a:pPr marL="201168" lvl="1" indent="0">
              <a:buNone/>
            </a:pPr>
            <a:r>
              <a:rPr lang="en-CA" dirty="0"/>
              <a:t>Sources with larger angular sizes were Excluded from having accretion powered photospheres </a:t>
            </a:r>
          </a:p>
          <a:p>
            <a:pPr marL="0">
              <a:buNone/>
            </a:pPr>
            <a:r>
              <a:rPr lang="en-CA" dirty="0"/>
              <a:t>Better source parameter estimates and space-based missions in UV/Soft X-ray are needed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7D613AF-1E37-DCB5-EC60-AC21BC5228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F889DE-5DFF-44BB-98DD-2F7A252F9860}" type="slidenum">
              <a:rPr lang="en-CA" smtClean="0"/>
              <a:t>10</a:t>
            </a:fld>
            <a:endParaRPr lang="en-CA"/>
          </a:p>
        </p:txBody>
      </p:sp>
      <p:pic>
        <p:nvPicPr>
          <p:cNvPr id="5" name="Picture 2" descr="University of Waterloo - horizontal (preferred) | Brand | University of  Waterloo">
            <a:extLst>
              <a:ext uri="{FF2B5EF4-FFF2-40B4-BE49-F238E27FC236}">
                <a16:creationId xmlns:a16="http://schemas.microsoft.com/office/drawing/2014/main" id="{143240A8-4582-FAA8-A908-60CED7DBB17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140" y="6280219"/>
            <a:ext cx="1921457" cy="7685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853136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C84361-4533-9A7C-DFAB-34D713551A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Motivation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93A82EB-F382-5542-9466-79654B5633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79" y="1845733"/>
            <a:ext cx="6249359" cy="4434485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CA" sz="1800" dirty="0"/>
              <a:t>In GR, supermassive black holes (SMBH) power AGNs</a:t>
            </a:r>
          </a:p>
          <a:p>
            <a:pPr marL="0" indent="0">
              <a:buNone/>
            </a:pPr>
            <a:r>
              <a:rPr lang="en-CA" sz="1800" dirty="0"/>
              <a:t>Most observations focus on gravitational potential rather than the existence of an event horizon</a:t>
            </a:r>
          </a:p>
          <a:p>
            <a:pPr marL="0" indent="0">
              <a:buNone/>
            </a:pPr>
            <a:r>
              <a:rPr lang="en-US" sz="1800" dirty="0"/>
              <a:t>In GR, there are solutions where singularities are unhidden, behaving like a horizonless compact object</a:t>
            </a:r>
          </a:p>
          <a:p>
            <a:pPr marL="201168" lvl="1" indent="0">
              <a:buNone/>
            </a:pPr>
            <a:r>
              <a:rPr lang="en-US" sz="1600" dirty="0"/>
              <a:t>Ie. Naked singularities, boson stars, fermion stars, or gravastars</a:t>
            </a:r>
          </a:p>
          <a:p>
            <a:pPr marL="0" indent="0">
              <a:buNone/>
            </a:pPr>
            <a:r>
              <a:rPr lang="en-US" sz="1800" dirty="0"/>
              <a:t>For a horizonless compact object, accreting matter’s potential energy would turn into kinetic energy</a:t>
            </a:r>
          </a:p>
          <a:p>
            <a:pPr marL="0" indent="0">
              <a:buNone/>
            </a:pPr>
            <a:r>
              <a:rPr lang="en-US" sz="1800" dirty="0"/>
              <a:t>The infalling baryonic gas would collide with previous infalling matter, thermalize and radiate like a blackbody</a:t>
            </a:r>
          </a:p>
          <a:p>
            <a:pPr marL="0" indent="0">
              <a:buNone/>
            </a:pPr>
            <a:r>
              <a:rPr lang="en-US" sz="1800" dirty="0"/>
              <a:t>In SED, accretion powered photosphere would exhibit a rise in flux</a:t>
            </a:r>
          </a:p>
          <a:p>
            <a:pPr marL="0" indent="0">
              <a:buNone/>
            </a:pPr>
            <a:r>
              <a:rPr lang="en-US" sz="1800" b="1" dirty="0"/>
              <a:t>Goal: </a:t>
            </a:r>
            <a:r>
              <a:rPr lang="en-US" sz="1800" dirty="0"/>
              <a:t>To test the existence of photosphere in AGN by comparing observational spectra with predicted thermal surface emission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4CF6E32-9A32-5A92-A061-818C202A06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F889DE-5DFF-44BB-98DD-2F7A252F9860}" type="slidenum">
              <a:rPr lang="en-CA" smtClean="0"/>
              <a:t>2</a:t>
            </a:fld>
            <a:endParaRPr lang="en-CA" dirty="0"/>
          </a:p>
        </p:txBody>
      </p:sp>
      <p:pic>
        <p:nvPicPr>
          <p:cNvPr id="1026" name="Picture 2" descr="University of Waterloo - horizontal (preferred) | Brand | University of  Waterloo">
            <a:extLst>
              <a:ext uri="{FF2B5EF4-FFF2-40B4-BE49-F238E27FC236}">
                <a16:creationId xmlns:a16="http://schemas.microsoft.com/office/drawing/2014/main" id="{CED5A55C-9B23-67E4-D0A6-11E300D2E33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140" y="6280219"/>
            <a:ext cx="1921457" cy="7685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A132E6DB-AB1A-5FDA-E299-3C7FFE6CAAB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26581" y="2556046"/>
            <a:ext cx="3640355" cy="194759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6943FE82-122B-B005-0472-EFD6D7D50908}"/>
              </a:ext>
            </a:extLst>
          </p:cNvPr>
          <p:cNvSpPr txBox="1"/>
          <p:nvPr/>
        </p:nvSpPr>
        <p:spPr>
          <a:xfrm>
            <a:off x="7726581" y="4514392"/>
            <a:ext cx="4020297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00" i="1" dirty="0"/>
              <a:t>Image source: Quanta Magazine (2017), “Where Gravity Is Weak and Naked Singularities Are Verboten” </a:t>
            </a:r>
            <a:r>
              <a:rPr lang="en-US" sz="1000" dirty="0">
                <a:hlinkClick r:id="rId5"/>
              </a:rPr>
              <a:t>quanta.sc/2017-naked-singularities</a:t>
            </a:r>
            <a:endParaRPr lang="en-CA" sz="1000" dirty="0"/>
          </a:p>
        </p:txBody>
      </p:sp>
    </p:spTree>
    <p:extLst>
      <p:ext uri="{BB962C8B-B14F-4D97-AF65-F5344CB8AC3E}">
        <p14:creationId xmlns:p14="http://schemas.microsoft.com/office/powerpoint/2010/main" val="6605615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F02CC5-6441-9C6C-EFAA-D18A3B700C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BAT AGN Spectroscopic Survey (BASS)</a:t>
            </a:r>
            <a:endParaRPr lang="en-CA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E82F7F0F-743C-5A8D-0538-5DF07184EED2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1258645" y="1845734"/>
                <a:ext cx="9574196" cy="4023360"/>
              </a:xfrm>
            </p:spPr>
            <p:txBody>
              <a:bodyPr>
                <a:normAutofit fontScale="92500" lnSpcReduction="20000"/>
              </a:bodyPr>
              <a:lstStyle/>
              <a:p>
                <a:pPr marL="0" indent="0">
                  <a:buNone/>
                </a:pPr>
                <a:r>
                  <a:rPr lang="en-CA" dirty="0"/>
                  <a:t>SWIFT/BAT is a parent all-sky survey detecting sources in hard X-rays (14-195 keV) </a:t>
                </a:r>
              </a:p>
              <a:p>
                <a:pPr marL="0" indent="0">
                  <a:buNone/>
                </a:pPr>
                <a:r>
                  <a:rPr lang="en-CA" dirty="0"/>
                  <a:t>The BAT AGN Spectroscopic Survey (BASS) uses ground-based instruments to observe in the Optical/NIR range</a:t>
                </a:r>
              </a:p>
              <a:p>
                <a:pPr marL="0" indent="0">
                  <a:buNone/>
                </a:pPr>
                <a:r>
                  <a:rPr lang="en-CA" dirty="0"/>
                  <a:t>Data Release 2 (DR2) has 858 AGN in the catalog (Koss et al., 2022)</a:t>
                </a:r>
              </a:p>
              <a:p>
                <a:pPr marL="201168" lvl="1" indent="0">
                  <a:buNone/>
                </a:pPr>
                <a:r>
                  <a:rPr lang="en-CA" dirty="0"/>
                  <a:t>    Highly complete, obscured and unobscured AGN sample</a:t>
                </a:r>
              </a:p>
              <a:p>
                <a:pPr marL="0" indent="0">
                  <a:buNone/>
                </a:pPr>
                <a:r>
                  <a:rPr lang="en-CA" dirty="0"/>
                  <a:t>Retrieved intrinsic source parameters from the catalog are:</a:t>
                </a:r>
              </a:p>
              <a:p>
                <a:pPr lvl="1">
                  <a:buFont typeface="Arial" panose="020B0604020202020204" pitchFamily="34" charset="0"/>
                  <a:buChar char="•"/>
                </a:pPr>
                <a:r>
                  <a:rPr lang="en-CA" dirty="0"/>
                  <a:t>Black hole mass estimates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CA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CA" b="0" i="1" smtClean="0">
                            <a:latin typeface="Cambria Math" panose="02040503050406030204" pitchFamily="18" charset="0"/>
                          </a:rPr>
                          <m:t>M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CA" b="0" i="1" smtClean="0">
                            <a:latin typeface="Cambria Math" panose="02040503050406030204" pitchFamily="18" charset="0"/>
                          </a:rPr>
                          <m:t>BH</m:t>
                        </m:r>
                      </m:sub>
                    </m:sSub>
                    <m:r>
                      <a:rPr lang="en-CA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CA" b="0" dirty="0"/>
              </a:p>
              <a:p>
                <a:pPr lvl="1">
                  <a:buFont typeface="Arial" panose="020B0604020202020204" pitchFamily="34" charset="0"/>
                  <a:buChar char="•"/>
                </a:pPr>
                <a:r>
                  <a:rPr lang="en-CA" dirty="0"/>
                  <a:t>Luminosity Distance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CA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CA" b="0" i="1" smtClean="0">
                            <a:latin typeface="Cambria Math" panose="02040503050406030204" pitchFamily="18" charset="0"/>
                          </a:rPr>
                          <m:t>D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CA" b="0" i="1" smtClean="0">
                            <a:latin typeface="Cambria Math" panose="02040503050406030204" pitchFamily="18" charset="0"/>
                          </a:rPr>
                          <m:t>L</m:t>
                        </m:r>
                      </m:sub>
                    </m:sSub>
                    <m:r>
                      <a:rPr lang="en-CA" i="1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CA" dirty="0"/>
              </a:p>
              <a:p>
                <a:pPr lvl="1">
                  <a:buFont typeface="Arial" panose="020B0604020202020204" pitchFamily="34" charset="0"/>
                  <a:buChar char="•"/>
                </a:pPr>
                <a:r>
                  <a:rPr lang="en-CA" dirty="0"/>
                  <a:t>Redshift (z)</a:t>
                </a:r>
              </a:p>
              <a:p>
                <a:pPr lvl="1">
                  <a:buFont typeface="Arial" panose="020B0604020202020204" pitchFamily="34" charset="0"/>
                  <a:buChar char="•"/>
                </a:pPr>
                <a:r>
                  <a:rPr lang="en-CA" dirty="0"/>
                  <a:t>Bolometric luminosity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CA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CA" b="0" i="1" smtClean="0">
                            <a:latin typeface="Cambria Math" panose="02040503050406030204" pitchFamily="18" charset="0"/>
                          </a:rPr>
                          <m:t>L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CA" i="1">
                            <a:latin typeface="Cambria Math" panose="02040503050406030204" pitchFamily="18" charset="0"/>
                          </a:rPr>
                          <m:t>B</m:t>
                        </m:r>
                        <m:r>
                          <m:rPr>
                            <m:sty m:val="p"/>
                          </m:rPr>
                          <a:rPr lang="en-CA" b="0" i="1" smtClean="0">
                            <a:latin typeface="Cambria Math" panose="02040503050406030204" pitchFamily="18" charset="0"/>
                          </a:rPr>
                          <m:t>ol</m:t>
                        </m:r>
                      </m:sub>
                    </m:sSub>
                    <m:r>
                      <a:rPr lang="en-CA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CA" dirty="0"/>
              </a:p>
              <a:p>
                <a:pPr lvl="1">
                  <a:buFont typeface="Arial" panose="020B0604020202020204" pitchFamily="34" charset="0"/>
                  <a:buChar char="•"/>
                </a:pPr>
                <a:r>
                  <a:rPr lang="en-CA" dirty="0"/>
                  <a:t>Mass Accretion Rate (</a:t>
                </a:r>
                <a14:m>
                  <m:oMath xmlns:m="http://schemas.openxmlformats.org/officeDocument/2006/math">
                    <m:acc>
                      <m:accPr>
                        <m:chr m:val="̇"/>
                        <m:ctrlPr>
                          <a:rPr lang="en-CA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en-CA" b="0" i="1" smtClean="0">
                            <a:latin typeface="Cambria Math" panose="02040503050406030204" pitchFamily="18" charset="0"/>
                          </a:rPr>
                          <m:t>M</m:t>
                        </m:r>
                      </m:e>
                    </m:acc>
                  </m:oMath>
                </a14:m>
                <a:r>
                  <a:rPr lang="en-CA" dirty="0"/>
                  <a:t>)</a:t>
                </a:r>
              </a:p>
              <a:p>
                <a:pPr lvl="1">
                  <a:buFont typeface="Arial" panose="020B0604020202020204" pitchFamily="34" charset="0"/>
                  <a:buChar char="•"/>
                </a:pPr>
                <a:r>
                  <a:rPr lang="en-CA" dirty="0"/>
                  <a:t>Eddington Ratio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CA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𝜆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CA" b="0" i="1" smtClean="0">
                            <a:latin typeface="Cambria Math" panose="02040503050406030204" pitchFamily="18" charset="0"/>
                          </a:rPr>
                          <m:t>Edd</m:t>
                        </m:r>
                      </m:sub>
                    </m:sSub>
                    <m:r>
                      <a:rPr lang="en-CA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CA" dirty="0"/>
              </a:p>
              <a:p>
                <a:pPr lvl="1">
                  <a:buFont typeface="Arial" panose="020B0604020202020204" pitchFamily="34" charset="0"/>
                  <a:buChar char="•"/>
                </a:pPr>
                <a:r>
                  <a:rPr lang="en-CA" dirty="0"/>
                  <a:t>Optical/NIR Spectra (3200-10000 </a:t>
                </a:r>
                <a14:m>
                  <m:oMath xmlns:m="http://schemas.openxmlformats.org/officeDocument/2006/math">
                    <m:acc>
                      <m:accPr>
                        <m:chr m:val="̇"/>
                        <m:ctrlPr>
                          <a:rPr lang="en-CA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en-CA" b="0" i="1" smtClean="0">
                            <a:latin typeface="Cambria Math" panose="02040503050406030204" pitchFamily="18" charset="0"/>
                          </a:rPr>
                          <m:t>A</m:t>
                        </m:r>
                      </m:e>
                    </m:acc>
                  </m:oMath>
                </a14:m>
                <a:r>
                  <a:rPr lang="en-CA" dirty="0"/>
                  <a:t>)</a:t>
                </a:r>
              </a:p>
              <a:p>
                <a:pPr marL="0" indent="0">
                  <a:buNone/>
                </a:pPr>
                <a:endParaRPr lang="en-CA" dirty="0"/>
              </a:p>
              <a:p>
                <a:endParaRPr lang="en-CA" dirty="0"/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E82F7F0F-743C-5A8D-0538-5DF07184EED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258645" y="1845734"/>
                <a:ext cx="9574196" cy="4023360"/>
              </a:xfrm>
              <a:blipFill>
                <a:blip r:embed="rId3"/>
                <a:stretch>
                  <a:fillRect l="-1528" t="-2576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3321D47-65EC-5FDC-5165-D06AC3119C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F889DE-5DFF-44BB-98DD-2F7A252F9860}" type="slidenum">
              <a:rPr lang="en-CA" smtClean="0"/>
              <a:t>3</a:t>
            </a:fld>
            <a:endParaRPr lang="en-CA"/>
          </a:p>
        </p:txBody>
      </p:sp>
      <p:pic>
        <p:nvPicPr>
          <p:cNvPr id="5" name="Picture 2" descr="University of Waterloo - horizontal (preferred) | Brand | University of  Waterloo">
            <a:extLst>
              <a:ext uri="{FF2B5EF4-FFF2-40B4-BE49-F238E27FC236}">
                <a16:creationId xmlns:a16="http://schemas.microsoft.com/office/drawing/2014/main" id="{67E297CB-D3AE-6941-2BB7-598EE956CD9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140" y="6280219"/>
            <a:ext cx="1921457" cy="7685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856ABF97-4FAC-8251-EE2F-C73CE086916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315256" y="274870"/>
            <a:ext cx="1680848" cy="14624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10693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3666D81-51C2-EB7A-F9CC-DC2CF2C013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F889DE-5DFF-44BB-98DD-2F7A252F9860}" type="slidenum">
              <a:rPr lang="en-CA" smtClean="0"/>
              <a:t>4</a:t>
            </a:fld>
            <a:endParaRPr lang="en-CA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42A9C77-3084-3B13-EC76-D1097C5D0FC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4492" y="3457962"/>
            <a:ext cx="2952462" cy="2172111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43623032-9346-F1EC-46E1-A5080612329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05530" y="3457961"/>
            <a:ext cx="2866502" cy="2122464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FBE9E34B-61AA-85DE-C832-5E3BB84D425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64397" y="3420625"/>
            <a:ext cx="3050719" cy="2172111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5FFCB440-1014-8529-2957-66BAE8D8B8F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01132" y="3450425"/>
            <a:ext cx="2897416" cy="2129993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D5D16C1C-AD74-2A3C-71EB-5E87F8C6E3D3}"/>
                  </a:ext>
                </a:extLst>
              </p:cNvPr>
              <p:cNvSpPr txBox="1"/>
              <p:nvPr/>
            </p:nvSpPr>
            <p:spPr>
              <a:xfrm>
                <a:off x="543085" y="5717363"/>
                <a:ext cx="273386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CA" dirty="0"/>
                  <a:t>Nearby AGN (</a:t>
                </a:r>
                <a14:m>
                  <m:oMath xmlns:m="http://schemas.openxmlformats.org/officeDocument/2006/math">
                    <m:r>
                      <a:rPr lang="en-CA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&lt; </m:t>
                    </m:r>
                  </m:oMath>
                </a14:m>
                <a:r>
                  <a:rPr lang="en-CA" dirty="0"/>
                  <a:t>300 Mpc)</a:t>
                </a:r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D5D16C1C-AD74-2A3C-71EB-5E87F8C6E3D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3085" y="5717363"/>
                <a:ext cx="2733869" cy="369332"/>
              </a:xfrm>
              <a:prstGeom prst="rect">
                <a:avLst/>
              </a:prstGeom>
              <a:blipFill>
                <a:blip r:embed="rId6"/>
                <a:stretch>
                  <a:fillRect l="-1782" t="-10000" b="-26667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EA8C2CB8-578A-D021-12DA-24C0A785D0E3}"/>
                  </a:ext>
                </a:extLst>
              </p:cNvPr>
              <p:cNvSpPr txBox="1"/>
              <p:nvPr/>
            </p:nvSpPr>
            <p:spPr>
              <a:xfrm>
                <a:off x="3795226" y="5717363"/>
                <a:ext cx="2129712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CA" dirty="0"/>
                  <a:t>Low redshift (</a:t>
                </a:r>
                <a14:m>
                  <m:oMath xmlns:m="http://schemas.openxmlformats.org/officeDocument/2006/math">
                    <m:r>
                      <a:rPr lang="en-CA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&lt;</m:t>
                    </m:r>
                  </m:oMath>
                </a14:m>
                <a:r>
                  <a:rPr lang="en-CA" dirty="0"/>
                  <a:t>0.1)</a:t>
                </a:r>
              </a:p>
            </p:txBody>
          </p:sp>
        </mc:Choice>
        <mc:Fallback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EA8C2CB8-578A-D021-12DA-24C0A785D0E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95226" y="5717363"/>
                <a:ext cx="2129712" cy="369332"/>
              </a:xfrm>
              <a:prstGeom prst="rect">
                <a:avLst/>
              </a:prstGeom>
              <a:blipFill>
                <a:blip r:embed="rId7"/>
                <a:stretch>
                  <a:fillRect l="-2579" t="-10000" b="-26667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B4696140-7740-1EC0-F996-3AE20C9C5214}"/>
                  </a:ext>
                </a:extLst>
              </p:cNvPr>
              <p:cNvSpPr txBox="1"/>
              <p:nvPr/>
            </p:nvSpPr>
            <p:spPr>
              <a:xfrm>
                <a:off x="6481635" y="5711688"/>
                <a:ext cx="2866502" cy="38068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CA" dirty="0"/>
                  <a:t>Average Mass (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CA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CA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≥</m:t>
                        </m:r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6</m:t>
                        </m:r>
                      </m:sup>
                    </m:sSup>
                    <m:sSub>
                      <m:sSubPr>
                        <m:ctrlPr>
                          <a:rPr lang="en-CA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CA" b="0" i="1" smtClean="0">
                            <a:latin typeface="Cambria Math" panose="02040503050406030204" pitchFamily="18" charset="0"/>
                          </a:rPr>
                          <m:t>M</m:t>
                        </m:r>
                      </m:e>
                      <m:sub>
                        <m:r>
                          <a:rPr lang="en-CA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⨀</m:t>
                        </m:r>
                      </m:sub>
                    </m:sSub>
                  </m:oMath>
                </a14:m>
                <a:r>
                  <a:rPr lang="en-CA" dirty="0"/>
                  <a:t>)</a:t>
                </a:r>
              </a:p>
            </p:txBody>
          </p:sp>
        </mc:Choice>
        <mc:Fallback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B4696140-7740-1EC0-F996-3AE20C9C521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81635" y="5711688"/>
                <a:ext cx="2866502" cy="380682"/>
              </a:xfrm>
              <a:prstGeom prst="rect">
                <a:avLst/>
              </a:prstGeom>
              <a:blipFill>
                <a:blip r:embed="rId8"/>
                <a:stretch>
                  <a:fillRect l="-1702" t="-6452" b="-25806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916599C6-5F3B-967C-77C9-8D6624BB0407}"/>
                  </a:ext>
                </a:extLst>
              </p:cNvPr>
              <p:cNvSpPr txBox="1"/>
              <p:nvPr/>
            </p:nvSpPr>
            <p:spPr>
              <a:xfrm>
                <a:off x="9582509" y="5662840"/>
                <a:ext cx="2546255" cy="64633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CA" dirty="0"/>
                  <a:t>Under luminous (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CA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CA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≥</m:t>
                        </m:r>
                        <m:r>
                          <a:rPr lang="en-CA" i="1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42</m:t>
                        </m:r>
                      </m:sup>
                    </m:sSup>
                    <m:r>
                      <m:rPr>
                        <m:sty m:val="p"/>
                      </m:rPr>
                      <a:rPr lang="en-CA" b="0" i="1" smtClean="0">
                        <a:latin typeface="Cambria Math" panose="02040503050406030204" pitchFamily="18" charset="0"/>
                      </a:rPr>
                      <m:t>erg</m:t>
                    </m:r>
                    <m:r>
                      <a:rPr lang="en-CA" b="0" i="1" smtClean="0">
                        <a:latin typeface="Cambria Math" panose="02040503050406030204" pitchFamily="18" charset="0"/>
                      </a:rPr>
                      <m:t> </m:t>
                    </m:r>
                    <m:sSup>
                      <m:sSupPr>
                        <m:ctrlPr>
                          <a:rPr lang="en-CA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CA" b="0" i="1" smtClean="0">
                            <a:latin typeface="Cambria Math" panose="02040503050406030204" pitchFamily="18" charset="0"/>
                          </a:rPr>
                          <m:t>s</m:t>
                        </m:r>
                      </m:e>
                      <m:sup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-1</m:t>
                        </m:r>
                      </m:sup>
                    </m:sSup>
                    <m:r>
                      <a:rPr lang="en-CA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CA" dirty="0"/>
              </a:p>
            </p:txBody>
          </p:sp>
        </mc:Choice>
        <mc:Fallback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916599C6-5F3B-967C-77C9-8D6624BB040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582509" y="5662840"/>
                <a:ext cx="2546255" cy="646331"/>
              </a:xfrm>
              <a:prstGeom prst="rect">
                <a:avLst/>
              </a:prstGeom>
              <a:blipFill>
                <a:blip r:embed="rId9"/>
                <a:stretch>
                  <a:fillRect t="-5660" b="-14151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9" name="Title 1">
            <a:extLst>
              <a:ext uri="{FF2B5EF4-FFF2-40B4-BE49-F238E27FC236}">
                <a16:creationId xmlns:a16="http://schemas.microsoft.com/office/drawing/2014/main" id="{9F018014-88C1-ECEE-2A26-D1C80D60BE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CA" dirty="0"/>
              <a:t>Sample Selection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1" name="Content Placeholder 2">
                <a:extLst>
                  <a:ext uri="{FF2B5EF4-FFF2-40B4-BE49-F238E27FC236}">
                    <a16:creationId xmlns:a16="http://schemas.microsoft.com/office/drawing/2014/main" id="{86F39CCB-BCC5-1CF6-AD7B-74F0BC3039FC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1097279" y="1845734"/>
                <a:ext cx="10058400" cy="1561841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en-CA" dirty="0"/>
                  <a:t>We focused on 102/858 AGN;</a:t>
                </a:r>
              </a:p>
              <a:p>
                <a:pPr lvl="1">
                  <a:buFont typeface="Wingdings" panose="05000000000000000000" pitchFamily="2" charset="2"/>
                  <a:buChar char="ü"/>
                </a:pPr>
                <a:r>
                  <a:rPr lang="en-CA" dirty="0"/>
                  <a:t>Low mass accretion rates</a:t>
                </a:r>
              </a:p>
              <a:p>
                <a:pPr lvl="1">
                  <a:buFont typeface="Wingdings" panose="05000000000000000000" pitchFamily="2" charset="2"/>
                  <a:buChar char="ü"/>
                </a:pPr>
                <a:r>
                  <a:rPr lang="en-CA" dirty="0"/>
                  <a:t>RIAFs (</a:t>
                </a:r>
                <a14:m>
                  <m:oMath xmlns:m="http://schemas.openxmlformats.org/officeDocument/2006/math">
                    <m:r>
                      <a:rPr lang="en-CA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&lt;</m:t>
                    </m:r>
                  </m:oMath>
                </a14:m>
                <a:r>
                  <a:rPr lang="en-CA" dirty="0"/>
                  <a:t>1% of the Eddington limit)</a:t>
                </a:r>
              </a:p>
              <a:p>
                <a:pPr lvl="1">
                  <a:buFont typeface="Wingdings" panose="05000000000000000000" pitchFamily="2" charset="2"/>
                  <a:buChar char="ü"/>
                </a:pPr>
                <a:r>
                  <a:rPr lang="en-CA" dirty="0"/>
                  <a:t>Optically thin (</a:t>
                </a:r>
                <a14:m>
                  <m:oMath xmlns:m="http://schemas.openxmlformats.org/officeDocument/2006/math">
                    <m:r>
                      <a:rPr lang="en-CA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𝜏</m:t>
                    </m:r>
                    <m:r>
                      <a:rPr lang="en-CA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≪1</m:t>
                    </m:r>
                  </m:oMath>
                </a14:m>
                <a:r>
                  <a:rPr lang="en-CA" dirty="0"/>
                  <a:t>); less obscured</a:t>
                </a:r>
              </a:p>
            </p:txBody>
          </p:sp>
        </mc:Choice>
        <mc:Fallback>
          <p:sp>
            <p:nvSpPr>
              <p:cNvPr id="31" name="Content Placeholder 2">
                <a:extLst>
                  <a:ext uri="{FF2B5EF4-FFF2-40B4-BE49-F238E27FC236}">
                    <a16:creationId xmlns:a16="http://schemas.microsoft.com/office/drawing/2014/main" id="{86F39CCB-BCC5-1CF6-AD7B-74F0BC3039F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097279" y="1845734"/>
                <a:ext cx="10058400" cy="1561841"/>
              </a:xfrm>
              <a:blipFill>
                <a:blip r:embed="rId10"/>
                <a:stretch>
                  <a:fillRect l="-1515" t="-4297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2" name="Picture 2" descr="University of Waterloo - horizontal (preferred) | Brand | University of  Waterloo">
            <a:extLst>
              <a:ext uri="{FF2B5EF4-FFF2-40B4-BE49-F238E27FC236}">
                <a16:creationId xmlns:a16="http://schemas.microsoft.com/office/drawing/2014/main" id="{107FA906-8A06-CA6F-DE26-40F865E63B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33035" y="6276637"/>
            <a:ext cx="1921457" cy="7685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13504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5" grpId="0"/>
      <p:bldP spid="18" grpId="0"/>
      <p:bldP spid="2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BAA6BE6-C09D-CCF6-45B6-F4AC799F74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F889DE-5DFF-44BB-98DD-2F7A252F9860}" type="slidenum">
              <a:rPr lang="en-CA" smtClean="0"/>
              <a:t>5</a:t>
            </a:fld>
            <a:endParaRPr lang="en-CA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7893DC4-52A1-917F-E391-C4D2C8C0BAC5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1118795" y="218483"/>
            <a:ext cx="11160125" cy="941387"/>
          </a:xfrm>
        </p:spPr>
        <p:txBody>
          <a:bodyPr/>
          <a:lstStyle/>
          <a:p>
            <a:r>
              <a:rPr lang="en-CA" dirty="0"/>
              <a:t>Construction of Thermal Surface Emission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13C3D984-5A35-86C1-D042-68ADB262F553}"/>
                  </a:ext>
                </a:extLst>
              </p:cNvPr>
              <p:cNvSpPr>
                <a:spLocks noGrp="1"/>
              </p:cNvSpPr>
              <p:nvPr>
                <p:ph idx="4294967295"/>
              </p:nvPr>
            </p:nvSpPr>
            <p:spPr>
              <a:xfrm>
                <a:off x="4916245" y="1415553"/>
                <a:ext cx="7013986" cy="4458122"/>
              </a:xfrm>
            </p:spPr>
            <p:txBody>
              <a:bodyPr>
                <a:noAutofit/>
              </a:bodyPr>
              <a:lstStyle/>
              <a:p>
                <a:pPr marL="292608" lvl="1" indent="0">
                  <a:buNone/>
                </a:pPr>
                <a:r>
                  <a:rPr lang="en-CA" b="1" dirty="0">
                    <a:latin typeface="+mj-lt"/>
                  </a:rPr>
                  <a:t>Source size constraint </a:t>
                </a:r>
              </a:p>
              <a:p>
                <a:pPr marL="292608" lvl="1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CA" i="1">
                          <a:latin typeface="+mj-lt"/>
                        </a:rPr>
                        <m:t>𝑅</m:t>
                      </m:r>
                      <m:r>
                        <a:rPr lang="en-CA" i="1">
                          <a:latin typeface="+mj-lt"/>
                        </a:rPr>
                        <m:t>= </m:t>
                      </m:r>
                      <m:rad>
                        <m:radPr>
                          <m:degHide m:val="on"/>
                          <m:ctrlPr>
                            <a:rPr lang="en-CA" i="1">
                              <a:latin typeface="+mj-lt"/>
                            </a:rPr>
                          </m:ctrlPr>
                        </m:radPr>
                        <m:deg/>
                        <m:e>
                          <m:r>
                            <a:rPr lang="en-CA" i="1">
                              <a:latin typeface="+mj-lt"/>
                            </a:rPr>
                            <m:t>27</m:t>
                          </m:r>
                        </m:e>
                      </m:rad>
                      <m:r>
                        <a:rPr lang="en-CA" i="1">
                          <a:latin typeface="+mj-lt"/>
                          <a:ea typeface="Cambria Math" panose="02040503050406030204" pitchFamily="18" charset="0"/>
                        </a:rPr>
                        <m:t>𝑀</m:t>
                      </m:r>
                    </m:oMath>
                  </m:oMathPara>
                </a14:m>
                <a:endParaRPr lang="en-CA" dirty="0">
                  <a:latin typeface="+mj-lt"/>
                </a:endParaRPr>
              </a:p>
              <a:p>
                <a:pPr marL="578358" lvl="1" indent="-285750">
                  <a:buFont typeface="Arial" panose="020B0604020202020204" pitchFamily="34" charset="0"/>
                  <a:buChar char="•"/>
                </a:pPr>
                <a:r>
                  <a:rPr lang="en-CA" sz="1600" dirty="0">
                    <a:latin typeface="+mj-lt"/>
                  </a:rPr>
                  <a:t>Adopt an apparent photosphere size</a:t>
                </a:r>
              </a:p>
              <a:p>
                <a:pPr marL="292608" lvl="1" indent="0">
                  <a:buNone/>
                </a:pPr>
                <a:r>
                  <a:rPr lang="en-CA" b="1" dirty="0">
                    <a:latin typeface="+mj-lt"/>
                  </a:rPr>
                  <a:t>Temperature</a:t>
                </a:r>
              </a:p>
              <a:p>
                <a:pPr marL="292608" lvl="1" indent="0" algn="ctr">
                  <a:buNone/>
                </a:pPr>
                <a14:m>
                  <m:oMath xmlns:m="http://schemas.openxmlformats.org/officeDocument/2006/math">
                    <m:r>
                      <a:rPr lang="en-CA" i="1">
                        <a:latin typeface="+mj-lt"/>
                      </a:rPr>
                      <m:t>𝑇</m:t>
                    </m:r>
                    <m:r>
                      <a:rPr lang="en-CA" i="1">
                        <a:latin typeface="+mj-lt"/>
                      </a:rPr>
                      <m:t>=</m:t>
                    </m:r>
                    <m:sSup>
                      <m:sSupPr>
                        <m:ctrlPr>
                          <a:rPr lang="en-CA" i="1">
                            <a:latin typeface="+mj-lt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CA" i="1">
                                <a:latin typeface="+mj-lt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CA" i="1">
                                    <a:latin typeface="+mj-lt"/>
                                  </a:rPr>
                                </m:ctrlPr>
                              </m:fPr>
                              <m:num>
                                <m:sSub>
                                  <m:sSubPr>
                                    <m:ctrlPr>
                                      <a:rPr lang="en-CA" i="1">
                                        <a:latin typeface="+mj-lt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CA" i="1">
                                        <a:latin typeface="+mj-lt"/>
                                        <a:ea typeface="Cambria Math" panose="02040503050406030204" pitchFamily="18" charset="0"/>
                                      </a:rPr>
                                      <m:t>𝜂</m:t>
                                    </m:r>
                                  </m:e>
                                  <m:sub>
                                    <m:r>
                                      <m:rPr>
                                        <m:sty m:val="p"/>
                                      </m:rPr>
                                      <a:rPr lang="en-CA" i="1">
                                        <a:latin typeface="+mj-lt"/>
                                      </a:rPr>
                                      <m:t>adv</m:t>
                                    </m:r>
                                  </m:sub>
                                </m:sSub>
                              </m:num>
                              <m:den>
                                <m:sSub>
                                  <m:sSubPr>
                                    <m:ctrlPr>
                                      <a:rPr lang="en-CA" i="1">
                                        <a:latin typeface="+mj-lt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CA" i="1">
                                        <a:latin typeface="+mj-lt"/>
                                        <a:ea typeface="Cambria Math" panose="02040503050406030204" pitchFamily="18" charset="0"/>
                                      </a:rPr>
                                      <m:t>𝜂</m:t>
                                    </m:r>
                                  </m:e>
                                  <m:sub>
                                    <m:r>
                                      <m:rPr>
                                        <m:sty m:val="p"/>
                                      </m:rPr>
                                      <a:rPr lang="en-CA" i="1">
                                        <a:latin typeface="+mj-lt"/>
                                      </a:rPr>
                                      <m:t>acc</m:t>
                                    </m:r>
                                  </m:sub>
                                </m:sSub>
                              </m:den>
                            </m:f>
                            <m:f>
                              <m:fPr>
                                <m:ctrlPr>
                                  <a:rPr lang="en-CA" i="1">
                                    <a:latin typeface="+mj-lt"/>
                                  </a:rPr>
                                </m:ctrlPr>
                              </m:fPr>
                              <m:num>
                                <m:sSub>
                                  <m:sSubPr>
                                    <m:ctrlPr>
                                      <a:rPr lang="en-CA" i="1">
                                        <a:latin typeface="+mj-lt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n-CA" i="1">
                                        <a:latin typeface="+mj-lt"/>
                                      </a:rPr>
                                      <m:t>L</m:t>
                                    </m:r>
                                  </m:e>
                                  <m:sub>
                                    <m:r>
                                      <m:rPr>
                                        <m:sty m:val="p"/>
                                      </m:rPr>
                                      <a:rPr lang="en-CA" i="1">
                                        <a:latin typeface="+mj-lt"/>
                                      </a:rPr>
                                      <m:t>bol</m:t>
                                    </m:r>
                                  </m:sub>
                                </m:sSub>
                              </m:num>
                              <m:den>
                                <m:sSub>
                                  <m:sSubPr>
                                    <m:ctrlPr>
                                      <a:rPr lang="en-CA" i="1">
                                        <a:latin typeface="+mj-lt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CA" i="1">
                                        <a:latin typeface="+mj-lt"/>
                                      </a:rPr>
                                      <m:t>4</m:t>
                                    </m:r>
                                    <m:r>
                                      <a:rPr lang="en-CA" i="1">
                                        <a:latin typeface="+mj-lt"/>
                                        <a:ea typeface="Cambria Math" panose="02040503050406030204" pitchFamily="18" charset="0"/>
                                      </a:rPr>
                                      <m:t>𝜋</m:t>
                                    </m:r>
                                    <m:r>
                                      <a:rPr lang="en-CA" i="1">
                                        <a:latin typeface="+mj-lt"/>
                                      </a:rPr>
                                      <m:t>𝜎</m:t>
                                    </m:r>
                                  </m:e>
                                  <m:sub>
                                    <m:r>
                                      <m:rPr>
                                        <m:sty m:val="p"/>
                                      </m:rPr>
                                      <a:rPr lang="en-CA" i="1">
                                        <a:latin typeface="+mj-lt"/>
                                      </a:rPr>
                                      <m:t>SB</m:t>
                                    </m:r>
                                  </m:sub>
                                </m:sSub>
                                <m:sSup>
                                  <m:sSupPr>
                                    <m:ctrlPr>
                                      <a:rPr lang="en-CA" i="1">
                                        <a:latin typeface="+mj-lt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CA" i="1">
                                        <a:latin typeface="+mj-lt"/>
                                      </a:rPr>
                                      <m:t>𝜃</m:t>
                                    </m:r>
                                  </m:e>
                                  <m:sup>
                                    <m:r>
                                      <a:rPr lang="en-CA" i="1">
                                        <a:latin typeface="+mj-lt"/>
                                      </a:rPr>
                                      <m:t>2</m:t>
                                    </m:r>
                                  </m:sup>
                                </m:sSup>
                              </m:den>
                            </m:f>
                          </m:e>
                        </m:d>
                      </m:e>
                      <m:sup>
                        <m:r>
                          <a:rPr lang="en-CA" i="1">
                            <a:latin typeface="+mj-lt"/>
                          </a:rPr>
                          <m:t>1</m:t>
                        </m:r>
                        <m:r>
                          <m:rPr>
                            <m:lit/>
                          </m:rPr>
                          <a:rPr lang="en-CA" i="1">
                            <a:latin typeface="+mj-lt"/>
                          </a:rPr>
                          <m:t>/</m:t>
                        </m:r>
                        <m:r>
                          <a:rPr lang="en-CA" i="1">
                            <a:latin typeface="+mj-lt"/>
                          </a:rPr>
                          <m:t>4</m:t>
                        </m:r>
                      </m:sup>
                    </m:sSup>
                  </m:oMath>
                </a14:m>
                <a:r>
                  <a:rPr lang="en-CA" dirty="0">
                    <a:latin typeface="+mj-lt"/>
                  </a:rPr>
                  <a:t>      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i="1" smtClean="0">
                        <a:latin typeface="+mj-lt"/>
                        <a:ea typeface="Cambria Math" panose="02040503050406030204" pitchFamily="18" charset="0"/>
                      </a:rPr>
                      <m:t>θ</m:t>
                    </m:r>
                    <m:r>
                      <a:rPr lang="en-CA" b="0" i="1" smtClean="0">
                        <a:latin typeface="+mj-lt"/>
                        <a:ea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CA" i="1" smtClean="0">
                            <a:latin typeface="+mj-lt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CA" b="0" i="1" smtClean="0">
                            <a:latin typeface="+mj-lt"/>
                          </a:rPr>
                          <m:t>R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CA" b="0" i="1" smtClean="0">
                            <a:latin typeface="+mj-lt"/>
                          </a:rPr>
                          <m:t>D</m:t>
                        </m:r>
                      </m:den>
                    </m:f>
                  </m:oMath>
                </a14:m>
                <a:endParaRPr lang="en-CA" dirty="0">
                  <a:latin typeface="+mj-lt"/>
                </a:endParaRPr>
              </a:p>
              <a:p>
                <a:pPr marL="578358" lvl="1" indent="-285750">
                  <a:buFont typeface="Arial" panose="020B0604020202020204" pitchFamily="34" charset="0"/>
                  <a:buChar char="•"/>
                </a:pPr>
                <a:r>
                  <a:rPr lang="en-CA" sz="1600" dirty="0">
                    <a:latin typeface="+mj-lt"/>
                  </a:rPr>
                  <a:t>Determined by the kinetic energy of infalling gas using the Stefan-Boltzmann law</a:t>
                </a:r>
              </a:p>
              <a:p>
                <a:pPr marL="292608" lvl="1" indent="0">
                  <a:buNone/>
                </a:pPr>
                <a:r>
                  <a:rPr lang="en-CA" b="1" dirty="0">
                    <a:latin typeface="+mj-lt"/>
                  </a:rPr>
                  <a:t>Predicted flux density</a:t>
                </a:r>
              </a:p>
              <a:p>
                <a:pPr marL="292608" lvl="1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CA" i="1">
                              <a:latin typeface="+mj-lt"/>
                            </a:rPr>
                          </m:ctrlPr>
                        </m:sSubPr>
                        <m:e>
                          <m:r>
                            <a:rPr lang="en-CA" i="1">
                              <a:latin typeface="+mj-lt"/>
                            </a:rPr>
                            <m:t>𝐹</m:t>
                          </m:r>
                        </m:e>
                        <m:sub>
                          <m:r>
                            <a:rPr lang="en-CA" i="1">
                              <a:latin typeface="+mj-lt"/>
                            </a:rPr>
                            <m:t>𝜈</m:t>
                          </m:r>
                        </m:sub>
                      </m:sSub>
                      <m:r>
                        <a:rPr lang="en-CA" i="1">
                          <a:latin typeface="+mj-lt"/>
                        </a:rPr>
                        <m:t>=</m:t>
                      </m:r>
                      <m:r>
                        <a:rPr lang="en-CA" i="1">
                          <a:latin typeface="+mj-lt"/>
                        </a:rPr>
                        <m:t>𝜋</m:t>
                      </m:r>
                      <m:f>
                        <m:fPr>
                          <m:ctrlPr>
                            <a:rPr lang="en-CA" i="1">
                              <a:latin typeface="+mj-lt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CA" i="1">
                                  <a:latin typeface="+mj-lt"/>
                                </a:rPr>
                              </m:ctrlPr>
                            </m:sSupPr>
                            <m:e>
                              <m:r>
                                <a:rPr lang="en-CA" i="1">
                                  <a:latin typeface="+mj-lt"/>
                                </a:rPr>
                                <m:t>𝑅</m:t>
                              </m:r>
                            </m:e>
                            <m:sup>
                              <m:r>
                                <a:rPr lang="en-CA" i="1">
                                  <a:latin typeface="+mj-lt"/>
                                </a:rPr>
                                <m:t>′2</m:t>
                              </m:r>
                            </m:sup>
                          </m:sSup>
                        </m:num>
                        <m:den>
                          <m:sSubSup>
                            <m:sSubSupPr>
                              <m:ctrlPr>
                                <a:rPr lang="en-CA" i="1">
                                  <a:latin typeface="+mj-lt"/>
                                </a:rPr>
                              </m:ctrlPr>
                            </m:sSubSupPr>
                            <m:e>
                              <m:r>
                                <a:rPr lang="en-CA" i="1">
                                  <a:latin typeface="+mj-lt"/>
                                </a:rPr>
                                <m:t>𝐷</m:t>
                              </m:r>
                            </m:e>
                            <m:sub>
                              <m:r>
                                <a:rPr lang="en-CA" i="1">
                                  <a:latin typeface="+mj-lt"/>
                                </a:rPr>
                                <m:t>𝐴</m:t>
                              </m:r>
                            </m:sub>
                            <m:sup>
                              <m:r>
                                <a:rPr lang="en-CA" i="1">
                                  <a:latin typeface="+mj-lt"/>
                                </a:rPr>
                                <m:t>2</m:t>
                              </m:r>
                            </m:sup>
                          </m:sSubSup>
                        </m:den>
                      </m:f>
                      <m:sSub>
                        <m:sSubPr>
                          <m:ctrlPr>
                            <a:rPr lang="en-CA" i="1">
                              <a:latin typeface="+mj-lt"/>
                            </a:rPr>
                          </m:ctrlPr>
                        </m:sSubPr>
                        <m:e>
                          <m:r>
                            <a:rPr lang="en-CA" i="1">
                              <a:latin typeface="+mj-lt"/>
                            </a:rPr>
                            <m:t>𝐵</m:t>
                          </m:r>
                        </m:e>
                        <m:sub>
                          <m:r>
                            <a:rPr lang="en-CA" i="1">
                              <a:latin typeface="+mj-lt"/>
                            </a:rPr>
                            <m:t>𝜈</m:t>
                          </m:r>
                        </m:sub>
                      </m:sSub>
                      <m:d>
                        <m:dPr>
                          <m:ctrlPr>
                            <a:rPr lang="en-CA" i="1">
                              <a:latin typeface="+mj-lt"/>
                            </a:rPr>
                          </m:ctrlPr>
                        </m:dPr>
                        <m:e>
                          <m:r>
                            <a:rPr lang="en-CA" i="1">
                              <a:latin typeface="+mj-lt"/>
                            </a:rPr>
                            <m:t>𝑇</m:t>
                          </m:r>
                        </m:e>
                      </m:d>
                    </m:oMath>
                  </m:oMathPara>
                </a14:m>
                <a:endParaRPr lang="en-CA" sz="1600" dirty="0">
                  <a:latin typeface="+mj-lt"/>
                </a:endParaRPr>
              </a:p>
              <a:p>
                <a:pPr marL="578358" lvl="1" indent="-285750">
                  <a:buFont typeface="Arial" panose="020B0604020202020204" pitchFamily="34" charset="0"/>
                  <a:buChar char="•"/>
                </a:pPr>
                <a:r>
                  <a:rPr lang="en-US" altLang="en-US" sz="1600" dirty="0">
                    <a:solidFill>
                      <a:schemeClr val="tx1"/>
                    </a:solidFill>
                    <a:latin typeface="+mj-lt"/>
                  </a:rPr>
                  <a:t>Strong indicator for the expected spectral feature</a:t>
                </a:r>
                <a:endParaRPr lang="en-CA" sz="1600" dirty="0">
                  <a:latin typeface="+mj-lt"/>
                </a:endParaRPr>
              </a:p>
              <a:p>
                <a:pPr marL="292608" lvl="1" indent="0">
                  <a:buNone/>
                </a:pPr>
                <a:r>
                  <a:rPr lang="en-CA" b="1" dirty="0">
                    <a:latin typeface="+mj-lt"/>
                  </a:rPr>
                  <a:t>Error Propagation</a:t>
                </a:r>
              </a:p>
              <a:p>
                <a:pPr marL="578358" lvl="1" indent="-285750">
                  <a:buFont typeface="Arial" panose="020B0604020202020204" pitchFamily="34" charset="0"/>
                  <a:buChar char="•"/>
                </a:pPr>
                <a:r>
                  <a:rPr lang="en-US" altLang="en-US" sz="1600" dirty="0">
                    <a:solidFill>
                      <a:schemeClr val="tx1"/>
                    </a:solidFill>
                    <a:latin typeface="+mj-lt"/>
                  </a:rPr>
                  <a:t>Perform a Monte Carlo error estimation to propagate source parameter uncertainties and create confidence regions</a:t>
                </a:r>
                <a:endParaRPr lang="en-CA" sz="1600" dirty="0">
                  <a:latin typeface="+mj-lt"/>
                </a:endParaRPr>
              </a:p>
              <a:p>
                <a:pPr marL="292608" lvl="1" indent="0">
                  <a:buNone/>
                </a:pPr>
                <a:endParaRPr lang="en-CA" sz="1600" dirty="0">
                  <a:latin typeface="+mj-lt"/>
                </a:endParaRPr>
              </a:p>
              <a:p>
                <a:pPr marL="749808" lvl="1" indent="-457200">
                  <a:buFont typeface="+mj-lt"/>
                  <a:buAutoNum type="arabicPeriod"/>
                </a:pPr>
                <a:endParaRPr lang="en-CA" sz="1600" dirty="0">
                  <a:latin typeface="+mj-lt"/>
                </a:endParaRPr>
              </a:p>
              <a:p>
                <a:pPr marL="292608" lvl="1" indent="0">
                  <a:buNone/>
                </a:pPr>
                <a:endParaRPr lang="en-CA" sz="1600" b="1" dirty="0">
                  <a:latin typeface="+mj-lt"/>
                </a:endParaRPr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13C3D984-5A35-86C1-D042-68ADB262F553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4294967295"/>
              </p:nvPr>
            </p:nvSpPr>
            <p:spPr>
              <a:xfrm>
                <a:off x="4916245" y="1415553"/>
                <a:ext cx="7013986" cy="4458122"/>
              </a:xfrm>
              <a:blipFill>
                <a:blip r:embed="rId3"/>
                <a:stretch>
                  <a:fillRect t="-1230" b="-820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2" descr="University of Waterloo - horizontal (preferred) | Brand | University of  Waterloo">
            <a:extLst>
              <a:ext uri="{FF2B5EF4-FFF2-40B4-BE49-F238E27FC236}">
                <a16:creationId xmlns:a16="http://schemas.microsoft.com/office/drawing/2014/main" id="{B23E9FF8-4514-4E8E-B892-A30CD008BB7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140" y="6280219"/>
            <a:ext cx="1921457" cy="7685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Arrow: Right 9">
            <a:extLst>
              <a:ext uri="{FF2B5EF4-FFF2-40B4-BE49-F238E27FC236}">
                <a16:creationId xmlns:a16="http://schemas.microsoft.com/office/drawing/2014/main" id="{62E502D3-04B4-FDE4-0D69-FCBC40CEC176}"/>
              </a:ext>
            </a:extLst>
          </p:cNvPr>
          <p:cNvSpPr/>
          <p:nvPr/>
        </p:nvSpPr>
        <p:spPr>
          <a:xfrm rot="5400000">
            <a:off x="1938373" y="3635795"/>
            <a:ext cx="1013535" cy="276999"/>
          </a:xfrm>
          <a:prstGeom prst="rightArrow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424B3C74-A5B3-A454-6AFB-33F6FA564C6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6"/>
              </a:ext>
            </a:extLst>
          </a:blip>
          <a:stretch>
            <a:fillRect/>
          </a:stretch>
        </p:blipFill>
        <p:spPr>
          <a:xfrm>
            <a:off x="1255317" y="1415553"/>
            <a:ext cx="2540818" cy="1693109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952B0671-C122-2E3E-E9CF-7017C32A4070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8"/>
              </a:ext>
            </a:extLst>
          </a:blip>
          <a:srcRect t="14094"/>
          <a:stretch>
            <a:fillRect/>
          </a:stretch>
        </p:blipFill>
        <p:spPr>
          <a:xfrm>
            <a:off x="1255317" y="4514809"/>
            <a:ext cx="2530261" cy="1455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95730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20BD47C-4ABF-AA69-44AB-C863385B88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F889DE-5DFF-44BB-98DD-2F7A252F9860}" type="slidenum">
              <a:rPr lang="en-CA" smtClean="0"/>
              <a:t>6</a:t>
            </a:fld>
            <a:endParaRPr lang="en-CA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04BFF450-44F4-88C6-5040-604B4DD2370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39536" y="1340038"/>
            <a:ext cx="5174465" cy="3949739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6973E134-65E6-6A6D-67CF-9CC4BB8CD2AE}"/>
              </a:ext>
            </a:extLst>
          </p:cNvPr>
          <p:cNvSpPr txBox="1"/>
          <p:nvPr/>
        </p:nvSpPr>
        <p:spPr>
          <a:xfrm>
            <a:off x="1034520" y="3943536"/>
            <a:ext cx="164111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400" dirty="0">
                <a:latin typeface="+mj-lt"/>
              </a:rPr>
              <a:t>Observed spectrum obtained from BASS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C98C8093-8A56-6E92-5657-143D92089FCD}"/>
                  </a:ext>
                </a:extLst>
              </p:cNvPr>
              <p:cNvSpPr txBox="1"/>
              <p:nvPr/>
            </p:nvSpPr>
            <p:spPr>
              <a:xfrm>
                <a:off x="4353369" y="5210185"/>
                <a:ext cx="240653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CA" sz="1400" dirty="0">
                    <a:latin typeface="+mj-lt"/>
                  </a:rPr>
                  <a:t>Monte Carlo estimates: 1</a:t>
                </a:r>
                <a14:m>
                  <m:oMath xmlns:m="http://schemas.openxmlformats.org/officeDocument/2006/math">
                    <m:r>
                      <a:rPr lang="en-CA" sz="1400" i="1" smtClean="0">
                        <a:latin typeface="+mj-lt"/>
                        <a:ea typeface="Cambria Math" panose="02040503050406030204" pitchFamily="18" charset="0"/>
                      </a:rPr>
                      <m:t>𝜎</m:t>
                    </m:r>
                  </m:oMath>
                </a14:m>
                <a:r>
                  <a:rPr lang="en-CA" sz="1400" dirty="0">
                    <a:latin typeface="+mj-lt"/>
                  </a:rPr>
                  <a:t>, 2</a:t>
                </a:r>
                <a14:m>
                  <m:oMath xmlns:m="http://schemas.openxmlformats.org/officeDocument/2006/math">
                    <m:r>
                      <a:rPr lang="en-CA" sz="1400" i="1">
                        <a:latin typeface="+mj-lt"/>
                        <a:ea typeface="Cambria Math" panose="02040503050406030204" pitchFamily="18" charset="0"/>
                      </a:rPr>
                      <m:t>𝜎</m:t>
                    </m:r>
                  </m:oMath>
                </a14:m>
                <a:endParaRPr lang="en-CA" sz="1400" dirty="0">
                  <a:latin typeface="+mj-lt"/>
                </a:endParaRPr>
              </a:p>
            </p:txBody>
          </p:sp>
        </mc:Choice>
        <mc:Fallback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C98C8093-8A56-6E92-5657-143D92089FC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53369" y="5210185"/>
                <a:ext cx="2406530" cy="307777"/>
              </a:xfrm>
              <a:prstGeom prst="rect">
                <a:avLst/>
              </a:prstGeom>
              <a:blipFill>
                <a:blip r:embed="rId3"/>
                <a:stretch>
                  <a:fillRect l="-759" t="-4000" b="-20000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9" name="TextBox 18">
            <a:extLst>
              <a:ext uri="{FF2B5EF4-FFF2-40B4-BE49-F238E27FC236}">
                <a16:creationId xmlns:a16="http://schemas.microsoft.com/office/drawing/2014/main" id="{3BF67BEE-6499-8B6C-4B0B-0621985428B8}"/>
              </a:ext>
            </a:extLst>
          </p:cNvPr>
          <p:cNvSpPr txBox="1"/>
          <p:nvPr/>
        </p:nvSpPr>
        <p:spPr>
          <a:xfrm>
            <a:off x="9177901" y="2959010"/>
            <a:ext cx="1445113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400" dirty="0">
                <a:latin typeface="+mj-lt"/>
              </a:rPr>
              <a:t>Constructed thermal surface emission feature</a:t>
            </a:r>
          </a:p>
        </p:txBody>
      </p:sp>
      <p:cxnSp>
        <p:nvCxnSpPr>
          <p:cNvPr id="16" name="Connector: Curved 15">
            <a:extLst>
              <a:ext uri="{FF2B5EF4-FFF2-40B4-BE49-F238E27FC236}">
                <a16:creationId xmlns:a16="http://schemas.microsoft.com/office/drawing/2014/main" id="{880FB026-DE0B-A271-D933-0700E4D567B0}"/>
              </a:ext>
            </a:extLst>
          </p:cNvPr>
          <p:cNvCxnSpPr>
            <a:cxnSpLocks/>
          </p:cNvCxnSpPr>
          <p:nvPr/>
        </p:nvCxnSpPr>
        <p:spPr>
          <a:xfrm rot="5400000">
            <a:off x="5188417" y="3819365"/>
            <a:ext cx="1669496" cy="933061"/>
          </a:xfrm>
          <a:prstGeom prst="curvedConnector3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1" name="Connector: Curved 20">
            <a:extLst>
              <a:ext uri="{FF2B5EF4-FFF2-40B4-BE49-F238E27FC236}">
                <a16:creationId xmlns:a16="http://schemas.microsoft.com/office/drawing/2014/main" id="{DF8AA4AC-1C6E-3C2B-9754-0C58EDC2B1DC}"/>
              </a:ext>
            </a:extLst>
          </p:cNvPr>
          <p:cNvCxnSpPr>
            <a:cxnSpLocks/>
          </p:cNvCxnSpPr>
          <p:nvPr/>
        </p:nvCxnSpPr>
        <p:spPr>
          <a:xfrm rot="10800000" flipV="1">
            <a:off x="2832241" y="3235315"/>
            <a:ext cx="2060494" cy="835863"/>
          </a:xfrm>
          <a:prstGeom prst="curvedConnector3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4" name="Connector: Curved 13">
            <a:extLst>
              <a:ext uri="{FF2B5EF4-FFF2-40B4-BE49-F238E27FC236}">
                <a16:creationId xmlns:a16="http://schemas.microsoft.com/office/drawing/2014/main" id="{D83786AB-0336-9BCE-FBA0-5AF98D42AE8B}"/>
              </a:ext>
            </a:extLst>
          </p:cNvPr>
          <p:cNvCxnSpPr/>
          <p:nvPr/>
        </p:nvCxnSpPr>
        <p:spPr>
          <a:xfrm>
            <a:off x="7739918" y="2897155"/>
            <a:ext cx="1255222" cy="531845"/>
          </a:xfrm>
          <a:prstGeom prst="curvedConnector3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6" name="Picture 2" descr="University of Waterloo - horizontal (preferred) | Brand | University of  Waterloo">
            <a:extLst>
              <a:ext uri="{FF2B5EF4-FFF2-40B4-BE49-F238E27FC236}">
                <a16:creationId xmlns:a16="http://schemas.microsoft.com/office/drawing/2014/main" id="{02DB9DE4-76F5-8FA1-2234-780419B5AAD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140" y="6280219"/>
            <a:ext cx="1921457" cy="7685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8279DC0A-F8E7-E67E-F3E5-78D51445D531}"/>
              </a:ext>
            </a:extLst>
          </p:cNvPr>
          <p:cNvSpPr txBox="1">
            <a:spLocks/>
          </p:cNvSpPr>
          <p:nvPr/>
        </p:nvSpPr>
        <p:spPr>
          <a:xfrm>
            <a:off x="3958813" y="602218"/>
            <a:ext cx="4458003" cy="48639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0000" lnSpcReduction="20000"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5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Spectral Energy Density </a:t>
            </a:r>
          </a:p>
        </p:txBody>
      </p:sp>
    </p:spTree>
    <p:extLst>
      <p:ext uri="{BB962C8B-B14F-4D97-AF65-F5344CB8AC3E}">
        <p14:creationId xmlns:p14="http://schemas.microsoft.com/office/powerpoint/2010/main" val="27711189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17" grpId="0"/>
      <p:bldP spid="1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B92C4C-D9C7-31DB-906E-8EBCB66263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472612"/>
            <a:ext cx="10058400" cy="1852500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sz="8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Results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1EADD22-7F6C-4BD8-9251-155F4DA3F4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E0F889DE-5DFF-44BB-98DD-2F7A252F9860}" type="slidenum">
              <a:rPr lang="en-US" smtClean="0"/>
              <a:pPr>
                <a:spcAft>
                  <a:spcPts val="600"/>
                </a:spcAft>
              </a:pPr>
              <a:t>7</a:t>
            </a:fld>
            <a:endParaRPr lang="en-US"/>
          </a:p>
        </p:txBody>
      </p:sp>
      <p:pic>
        <p:nvPicPr>
          <p:cNvPr id="11" name="Picture 2" descr="University of Waterloo - horizontal (preferred) | Brand | University of  Waterloo">
            <a:extLst>
              <a:ext uri="{FF2B5EF4-FFF2-40B4-BE49-F238E27FC236}">
                <a16:creationId xmlns:a16="http://schemas.microsoft.com/office/drawing/2014/main" id="{E0C0862C-5299-BD3E-CCE6-F0733BF302E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140" y="6280219"/>
            <a:ext cx="1921457" cy="7685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1463593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4EF0DBD-753C-BFE5-841E-6E7757A208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F889DE-5DFF-44BB-98DD-2F7A252F9860}" type="slidenum">
              <a:rPr lang="en-CA" smtClean="0"/>
              <a:t>8</a:t>
            </a:fld>
            <a:endParaRPr lang="en-CA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70527A4-CA01-DF76-ACFE-A0DE599ED97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33716" y="2340615"/>
            <a:ext cx="3924275" cy="3939604"/>
          </a:xfrm>
          <a:prstGeom prst="rect">
            <a:avLst/>
          </a:prstGeom>
        </p:spPr>
      </p:pic>
      <p:pic>
        <p:nvPicPr>
          <p:cNvPr id="8" name="Picture 2" descr="University of Waterloo - horizontal (preferred) | Brand | University of  Waterloo">
            <a:extLst>
              <a:ext uri="{FF2B5EF4-FFF2-40B4-BE49-F238E27FC236}">
                <a16:creationId xmlns:a16="http://schemas.microsoft.com/office/drawing/2014/main" id="{86CF3AEB-56FB-24F6-3846-76D8B421F66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140" y="6280219"/>
            <a:ext cx="1921457" cy="7685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EF7008D7-8049-08AD-510D-D9829B4DCB2E}"/>
              </a:ext>
            </a:extLst>
          </p:cNvPr>
          <p:cNvSpPr txBox="1">
            <a:spLocks/>
          </p:cNvSpPr>
          <p:nvPr/>
        </p:nvSpPr>
        <p:spPr>
          <a:xfrm>
            <a:off x="621419" y="251927"/>
            <a:ext cx="6647128" cy="5962261"/>
          </a:xfrm>
          <a:prstGeom prst="rect">
            <a:avLst/>
          </a:prstGeom>
        </p:spPr>
        <p:txBody>
          <a:bodyPr>
            <a:no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CA" sz="1600" b="1" dirty="0"/>
              <a:t>No thermal surface emission was detected!</a:t>
            </a:r>
          </a:p>
          <a:p>
            <a:pPr marL="0" indent="0">
              <a:buNone/>
            </a:pPr>
            <a:r>
              <a:rPr lang="en-CA" sz="1600" dirty="0"/>
              <a:t>All sources exhibit a decline in flux, rather than a rise</a:t>
            </a:r>
          </a:p>
          <a:p>
            <a:pPr marL="0" indent="0">
              <a:buNone/>
            </a:pPr>
            <a:r>
              <a:rPr lang="en-CA" sz="1600" dirty="0"/>
              <a:t>Predicted thermal surface emission peaks mostly in UV</a:t>
            </a:r>
          </a:p>
          <a:p>
            <a:pPr marL="0" indent="0">
              <a:buNone/>
            </a:pPr>
            <a:endParaRPr lang="en-CA" sz="1600" dirty="0"/>
          </a:p>
          <a:p>
            <a:pPr>
              <a:buClr>
                <a:schemeClr val="tx1"/>
              </a:buClr>
              <a:buFont typeface="Wingdings" panose="05000000000000000000" pitchFamily="2" charset="2"/>
              <a:buChar char="Ø"/>
            </a:pPr>
            <a:r>
              <a:rPr lang="en-CA" sz="1600" dirty="0"/>
              <a:t> Sources were classified into </a:t>
            </a:r>
            <a:r>
              <a:rPr lang="en-CA" sz="1600" b="1" dirty="0"/>
              <a:t>four categories:</a:t>
            </a:r>
          </a:p>
          <a:p>
            <a:pPr marL="292608" lvl="1" indent="0">
              <a:buNone/>
            </a:pPr>
            <a:r>
              <a:rPr lang="en-CA" sz="1600" b="1" dirty="0"/>
              <a:t>Excluded (38/102)</a:t>
            </a:r>
          </a:p>
          <a:p>
            <a:pPr lvl="1">
              <a:buClr>
                <a:schemeClr val="tx1"/>
              </a:buClr>
              <a:buFont typeface="Courier New" panose="02070309020205020404" pitchFamily="49" charset="0"/>
              <a:buChar char="o"/>
            </a:pPr>
            <a:r>
              <a:rPr lang="en-CA" sz="1600" dirty="0"/>
              <a:t>Observed spectrum falls below the thermal surface emission, and the lower bound of 95</a:t>
            </a:r>
            <a:r>
              <a:rPr lang="en-CA" sz="1600" baseline="30000" dirty="0"/>
              <a:t>th</a:t>
            </a:r>
            <a:r>
              <a:rPr lang="en-CA" sz="1600" dirty="0"/>
              <a:t> percentile</a:t>
            </a:r>
          </a:p>
          <a:p>
            <a:pPr lvl="1">
              <a:buClr>
                <a:schemeClr val="tx1"/>
              </a:buClr>
              <a:buFont typeface="Courier New" panose="02070309020205020404" pitchFamily="49" charset="0"/>
              <a:buChar char="o"/>
            </a:pPr>
            <a:r>
              <a:rPr lang="en-CA" sz="1600" dirty="0"/>
              <a:t>The emission is too dim; excluding accretion powered photosphere</a:t>
            </a:r>
          </a:p>
          <a:p>
            <a:pPr marL="292608" lvl="1" indent="0">
              <a:buNone/>
            </a:pPr>
            <a:r>
              <a:rPr lang="en-CA" sz="1600" b="1" dirty="0">
                <a:solidFill>
                  <a:srgbClr val="FF0000"/>
                </a:solidFill>
              </a:rPr>
              <a:t>Marginal Source (50/102)</a:t>
            </a:r>
          </a:p>
          <a:p>
            <a:pPr lvl="1">
              <a:buClr>
                <a:schemeClr val="tx1"/>
              </a:buClr>
              <a:buFont typeface="Courier New" panose="02070309020205020404" pitchFamily="49" charset="0"/>
              <a:buChar char="o"/>
            </a:pPr>
            <a:r>
              <a:rPr lang="en-CA" sz="1600" dirty="0"/>
              <a:t>Observed spectrum falls within the confidence regions</a:t>
            </a:r>
          </a:p>
          <a:p>
            <a:pPr lvl="1">
              <a:buClr>
                <a:schemeClr val="tx1"/>
              </a:buClr>
              <a:buFont typeface="Courier New" panose="02070309020205020404" pitchFamily="49" charset="0"/>
              <a:buChar char="o"/>
            </a:pPr>
            <a:r>
              <a:rPr lang="en-CA" sz="1600" dirty="0"/>
              <a:t>Better source parameter constraints needed</a:t>
            </a:r>
          </a:p>
          <a:p>
            <a:pPr marL="292608" lvl="1" indent="0">
              <a:buNone/>
            </a:pPr>
            <a:r>
              <a:rPr lang="en-CA" sz="1600" b="1" dirty="0">
                <a:solidFill>
                  <a:srgbClr val="FFC000"/>
                </a:solidFill>
              </a:rPr>
              <a:t>Marginal Spectra (13/102)</a:t>
            </a:r>
          </a:p>
          <a:p>
            <a:pPr lvl="1">
              <a:buClr>
                <a:schemeClr val="tx1"/>
              </a:buClr>
              <a:buFont typeface="Courier New" panose="02070309020205020404" pitchFamily="49" charset="0"/>
              <a:buChar char="o"/>
            </a:pPr>
            <a:r>
              <a:rPr lang="en-CA" sz="1600" dirty="0"/>
              <a:t>Observed spectrum sits on the emission feature and/or within the upper bound of confidence intervals</a:t>
            </a:r>
          </a:p>
          <a:p>
            <a:pPr lvl="1">
              <a:buClr>
                <a:schemeClr val="tx1"/>
              </a:buClr>
              <a:buFont typeface="Courier New" panose="02070309020205020404" pitchFamily="49" charset="0"/>
              <a:buChar char="o"/>
            </a:pPr>
            <a:r>
              <a:rPr lang="en-CA" sz="1600" dirty="0"/>
              <a:t> Additional observations are needed</a:t>
            </a:r>
          </a:p>
          <a:p>
            <a:pPr marL="292608" lvl="1" indent="0">
              <a:buClr>
                <a:schemeClr val="tx1"/>
              </a:buClr>
              <a:buNone/>
            </a:pPr>
            <a:r>
              <a:rPr lang="en-CA" sz="1600" b="1" dirty="0">
                <a:solidFill>
                  <a:srgbClr val="00B050"/>
                </a:solidFill>
              </a:rPr>
              <a:t>Not Excluded (1/102)</a:t>
            </a:r>
          </a:p>
          <a:p>
            <a:pPr lvl="1">
              <a:buClr>
                <a:schemeClr val="tx1"/>
              </a:buClr>
              <a:buFont typeface="Courier New" panose="02070309020205020404" pitchFamily="49" charset="0"/>
              <a:buChar char="o"/>
            </a:pPr>
            <a:r>
              <a:rPr lang="en-CA" sz="1600" dirty="0"/>
              <a:t>Observed spectrum lays significantly above the surface emission </a:t>
            </a:r>
          </a:p>
          <a:p>
            <a:pPr lvl="1">
              <a:buClr>
                <a:schemeClr val="tx1"/>
              </a:buClr>
              <a:buFont typeface="Courier New" panose="02070309020205020404" pitchFamily="49" charset="0"/>
              <a:buChar char="o"/>
            </a:pPr>
            <a:r>
              <a:rPr lang="en-CA" sz="1600" dirty="0"/>
              <a:t>The spectral coverage was limited to draw a firm conclusion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863111D7-4BEC-CE66-D1CF-B0CA45395AB2}"/>
              </a:ext>
            </a:extLst>
          </p:cNvPr>
          <p:cNvSpPr txBox="1">
            <a:spLocks/>
          </p:cNvSpPr>
          <p:nvPr/>
        </p:nvSpPr>
        <p:spPr>
          <a:xfrm>
            <a:off x="522514" y="5188035"/>
            <a:ext cx="6438801" cy="1026153"/>
          </a:xfrm>
          <a:prstGeom prst="rect">
            <a:avLst/>
          </a:prstGeom>
        </p:spPr>
        <p:txBody>
          <a:bodyPr>
            <a:norm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CA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07C78917-7201-5F83-2585-D32F277402C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140206" y="61083"/>
            <a:ext cx="3019250" cy="21963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0634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318838F-D612-A1E9-18D5-3F8557D431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F889DE-5DFF-44BB-98DD-2F7A252F9860}" type="slidenum">
              <a:rPr lang="en-CA" smtClean="0"/>
              <a:t>9</a:t>
            </a:fld>
            <a:endParaRPr lang="en-CA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E6CDC4C-43EB-1001-C0BE-B9EBB02E01FE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1057753" y="27437"/>
            <a:ext cx="10058400" cy="1092941"/>
          </a:xfrm>
        </p:spPr>
        <p:txBody>
          <a:bodyPr/>
          <a:lstStyle/>
          <a:p>
            <a:r>
              <a:rPr lang="en-CA" dirty="0"/>
              <a:t>Implication for Future Observations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83170D1-ACB8-3EDE-DE93-E0E917CC7719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1176653" y="4117123"/>
            <a:ext cx="9979025" cy="70326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CA" sz="1800" dirty="0">
                <a:solidFill>
                  <a:schemeClr val="tx1"/>
                </a:solidFill>
                <a:latin typeface="+mj-lt"/>
              </a:rPr>
              <a:t>Sources with lower optical fluxes and higher predicted thermal emission are Excluded. Future space-missions like CASTOR and UVEX in UV regime would improve source classification</a:t>
            </a:r>
          </a:p>
        </p:txBody>
      </p:sp>
      <p:pic>
        <p:nvPicPr>
          <p:cNvPr id="7" name="Picture 2" descr="University of Waterloo - horizontal (preferred) | Brand | University of  Waterloo">
            <a:extLst>
              <a:ext uri="{FF2B5EF4-FFF2-40B4-BE49-F238E27FC236}">
                <a16:creationId xmlns:a16="http://schemas.microsoft.com/office/drawing/2014/main" id="{521976A1-D130-BC89-1CE3-C504D6FD7F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140" y="6280219"/>
            <a:ext cx="1921457" cy="7685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207A5498-FD78-850E-FDD3-37BE0CFEEBA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57753" y="1252157"/>
            <a:ext cx="2728196" cy="2606266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440912F8-2397-638D-39EC-9810800823F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02015" y="1297881"/>
            <a:ext cx="2682472" cy="2575783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5781564F-51B8-1B51-6574-27E8A649E7F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100553" y="1269919"/>
            <a:ext cx="2561148" cy="2575783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3BDDC9C5-7D12-E27D-95DE-1398F9D897FF}"/>
              </a:ext>
            </a:extLst>
          </p:cNvPr>
          <p:cNvSpPr txBox="1"/>
          <p:nvPr/>
        </p:nvSpPr>
        <p:spPr>
          <a:xfrm>
            <a:off x="1100870" y="4744336"/>
            <a:ext cx="9979349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en-CA" dirty="0">
                <a:latin typeface="+mj-lt"/>
              </a:rPr>
              <a:t>Sources with larger angular sizes and higher bolometric fluxes are Excluded. </a:t>
            </a:r>
            <a:r>
              <a:rPr lang="en-US" dirty="0">
                <a:latin typeface="+mj-lt"/>
              </a:rPr>
              <a:t>Future observations from Event Horizon Telescope collaboration will significantly enhance sensitivity in this direction and turn that assumption on source to measurement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D1C08375-3660-9A2A-2199-2E6355E757CA}"/>
              </a:ext>
            </a:extLst>
          </p:cNvPr>
          <p:cNvSpPr txBox="1"/>
          <p:nvPr/>
        </p:nvSpPr>
        <p:spPr>
          <a:xfrm>
            <a:off x="1097279" y="5688567"/>
            <a:ext cx="10058399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en-CA" dirty="0">
                <a:latin typeface="+mj-lt"/>
              </a:rPr>
              <a:t>X-ray bright sources with longer gravitational timescales are Excluded. Future follow ups on X-ray mission could focus on sources with similar characteristics</a:t>
            </a:r>
          </a:p>
        </p:txBody>
      </p:sp>
    </p:spTree>
    <p:extLst>
      <p:ext uri="{BB962C8B-B14F-4D97-AF65-F5344CB8AC3E}">
        <p14:creationId xmlns:p14="http://schemas.microsoft.com/office/powerpoint/2010/main" val="31626770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6" grpId="0"/>
      <p:bldP spid="20" grpId="0"/>
    </p:bldLst>
  </p:timing>
</p:sld>
</file>

<file path=ppt/theme/theme1.xml><?xml version="1.0" encoding="utf-8"?>
<a:theme xmlns:a="http://schemas.openxmlformats.org/drawingml/2006/main" name="Retrospect">
  <a:themeElements>
    <a:clrScheme name="Retrospect">
      <a:dk1>
        <a:sysClr val="windowText" lastClr="000000"/>
      </a:dk1>
      <a:lt1>
        <a:sysClr val="window" lastClr="FFFFFF"/>
      </a:lt1>
      <a:dk2>
        <a:srgbClr val="344068"/>
      </a:dk2>
      <a:lt2>
        <a:srgbClr val="D9E0E6"/>
      </a:lt2>
      <a:accent1>
        <a:srgbClr val="1CADE4"/>
      </a:accent1>
      <a:accent2>
        <a:srgbClr val="2683C6"/>
      </a:accent2>
      <a:accent3>
        <a:srgbClr val="28C4CC"/>
      </a:accent3>
      <a:accent4>
        <a:srgbClr val="42BA97"/>
      </a:accent4>
      <a:accent5>
        <a:srgbClr val="3E8853"/>
      </a:accent5>
      <a:accent6>
        <a:srgbClr val="62A39F"/>
      </a:accent6>
      <a:hlink>
        <a:srgbClr val="6EAC1C"/>
      </a:hlink>
      <a:folHlink>
        <a:srgbClr val="B26B02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9CC26709-368C-4D72-9060-94E5B3FF3CD6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17890</TotalTime>
  <Words>930</Words>
  <Application>Microsoft Office PowerPoint</Application>
  <PresentationFormat>Widescreen</PresentationFormat>
  <Paragraphs>105</Paragraphs>
  <Slides>10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8" baseType="lpstr">
      <vt:lpstr>Aptos</vt:lpstr>
      <vt:lpstr>Arial</vt:lpstr>
      <vt:lpstr>Calibri</vt:lpstr>
      <vt:lpstr>Calibri Light</vt:lpstr>
      <vt:lpstr>Cambria Math</vt:lpstr>
      <vt:lpstr>Courier New</vt:lpstr>
      <vt:lpstr>Wingdings</vt:lpstr>
      <vt:lpstr>Retrospect</vt:lpstr>
      <vt:lpstr>Observationally Excluding Accretion Powered Photospheres in Supermassive Black Hole Candidates</vt:lpstr>
      <vt:lpstr>Motivation</vt:lpstr>
      <vt:lpstr>BAT AGN Spectroscopic Survey (BASS)</vt:lpstr>
      <vt:lpstr>Sample Selection</vt:lpstr>
      <vt:lpstr>Construction of Thermal Surface Emission</vt:lpstr>
      <vt:lpstr>PowerPoint Presentation</vt:lpstr>
      <vt:lpstr>Results</vt:lpstr>
      <vt:lpstr>PowerPoint Presentation</vt:lpstr>
      <vt:lpstr>Implication for Future Observations</vt:lpstr>
      <vt:lpstr>Summary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Ekin Oran</dc:creator>
  <cp:lastModifiedBy>Ekin Oran</cp:lastModifiedBy>
  <cp:revision>4</cp:revision>
  <dcterms:created xsi:type="dcterms:W3CDTF">2026-06-09T18:51:50Z</dcterms:created>
  <dcterms:modified xsi:type="dcterms:W3CDTF">2026-06-23T02:39:25Z</dcterms:modified>
</cp:coreProperties>
</file>