
<file path=[Content_Types].xml><?xml version="1.0" encoding="utf-8"?>
<Types xmlns="http://schemas.openxmlformats.org/package/2006/content-types">
  <Default Extension="emf" ContentType="image/x-emf"/>
  <Default Extension="gif" ContentType="image/gif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96" r:id="rId1"/>
  </p:sldMasterIdLst>
  <p:notesMasterIdLst>
    <p:notesMasterId r:id="rId31"/>
  </p:notesMasterIdLst>
  <p:sldIdLst>
    <p:sldId id="265" r:id="rId2"/>
    <p:sldId id="278" r:id="rId3"/>
    <p:sldId id="279" r:id="rId4"/>
    <p:sldId id="276" r:id="rId5"/>
    <p:sldId id="282" r:id="rId6"/>
    <p:sldId id="280" r:id="rId7"/>
    <p:sldId id="281" r:id="rId8"/>
    <p:sldId id="283" r:id="rId9"/>
    <p:sldId id="284" r:id="rId10"/>
    <p:sldId id="285" r:id="rId11"/>
    <p:sldId id="286" r:id="rId12"/>
    <p:sldId id="287" r:id="rId13"/>
    <p:sldId id="289" r:id="rId14"/>
    <p:sldId id="257" r:id="rId15"/>
    <p:sldId id="258" r:id="rId16"/>
    <p:sldId id="259" r:id="rId17"/>
    <p:sldId id="266" r:id="rId18"/>
    <p:sldId id="264" r:id="rId19"/>
    <p:sldId id="268" r:id="rId20"/>
    <p:sldId id="269" r:id="rId21"/>
    <p:sldId id="270" r:id="rId22"/>
    <p:sldId id="271" r:id="rId23"/>
    <p:sldId id="290" r:id="rId24"/>
    <p:sldId id="272" r:id="rId25"/>
    <p:sldId id="273" r:id="rId26"/>
    <p:sldId id="274" r:id="rId27"/>
    <p:sldId id="275" r:id="rId28"/>
    <p:sldId id="291" r:id="rId29"/>
    <p:sldId id="292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B8505E-6951-6242-A797-A04D277832CB}" v="362" dt="2026-06-23T02:41:46.0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30"/>
    <p:restoredTop sz="94604"/>
  </p:normalViewPr>
  <p:slideViewPr>
    <p:cSldViewPr snapToGrid="0">
      <p:cViewPr varScale="1">
        <p:scale>
          <a:sx n="86" d="100"/>
          <a:sy n="86" d="100"/>
        </p:scale>
        <p:origin x="22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699FA-719F-2347-AEB6-6EB640DB2E43}" type="datetimeFigureOut">
              <a:rPr lang="en-US" smtClean="0"/>
              <a:t>6/21/26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63242-49DC-4E44-9E3E-C38B9492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46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6AAF7-EC53-2E62-3CCB-267AD3F32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8E1DB01-C9FE-D6A4-DFEE-6EAF612B19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A247F3-FA82-26F2-F9C6-1EB90F48DE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4BAB5D-8CB3-2B35-7430-492DFA5939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289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185BB-53F4-81CB-9F58-9AA7B70DB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F36BDD-930B-D807-D453-44DD52A797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11521B-9C25-737B-75E6-818CAFB170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9B1D0E-683D-479B-4FB2-CFCA010C91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422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8BEB50-EABB-388E-E3BF-A0D9B71FE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7B8877-8748-ED27-B65F-7C14F2196D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AB373E-065D-9A50-AEA7-53437FB4D5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5B9C8-856D-3521-5421-97B7F57BDE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4073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3D0F1-2020-7670-3D1B-6CEEB9F0A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A2885D-6C91-DDBD-EED9-090B36CA6A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353818-BE85-9D31-1C3E-DD8C27CE8D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DF8D1-158C-1581-2D00-24EBFEFDDF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136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001F7-5D18-5BDC-0BA8-EA7C28CDD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6F4794-D9D5-7940-B7C0-E0B86659E6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D57BAE-8EEB-87F0-E7FB-EA3FA13C7B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C4D75F-8EFB-FE24-2F16-B713007D9E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478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7664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A60F3-2F2D-E3EC-BB6C-1BA19AF43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203F81-9C0A-4E97-BCFE-ECB5F8883E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F57D04-F932-417A-5E7A-35E1612583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680FE8-B9C9-647E-1514-947AFD8C7A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548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15E4D-857C-91EE-C5FF-8E8CB251F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584BFA-C3ED-E8BE-B386-2C1BFA9D74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56F440-4E0A-2583-D945-7616BD9237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AD365-A2D5-7F2B-4C42-B753BC6428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214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5D2F8-866D-F6DF-6E02-D2C0B340E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E9A2E3-5524-38C6-DF92-54DF48F4C8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34D3F0-D0C0-3556-FACC-6225842C4D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FC55E-2CB2-AB13-62E3-33C84F236B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7923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3C759-15AD-3316-99DB-32ECC28EC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179113-97D4-6A59-EF45-6E111A4DCC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C9E24D-11E4-ADF7-AD52-1F577BC710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BBF66-4548-9235-30BC-9FFF976262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293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29AE5-A38B-9947-0DA0-F3FEF8E2A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6EA1B2-8FB4-CA39-9348-B078E6854C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963A61-9255-84C9-C2C2-03335C4A2F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A6101-419B-E212-25A6-68AA38942E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76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C475D-5CEA-72AC-2B3F-A2D39C13EB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2631E7-46E1-0A90-5E61-28029452CD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2A884B-CAC1-D895-A935-152751F2B7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282084-E776-51C9-DC9D-123F42C2A2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148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1AFC2-848F-3075-4291-A65706C1D8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1EE9A3-D0AF-AA9F-61E7-1AAA2CDE73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E042BD-EEDB-05B7-2970-5EFDA61BBA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2C3F8-B040-032E-A302-EF482C8F1F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781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2B1E5-283E-0057-B7FF-7ED2DA92B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ADBF75-FA6F-AFB0-B773-07EF152AB4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F9E278-1E32-F286-496A-371F454015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C81E2-2512-6F59-C5DB-61881AA7B6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9844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BA613-3A2E-70E3-0FF3-D983ACCC0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6A67E4-3E1C-CA3A-D7BD-7A3F1EB804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CBCA90-FCA5-99AB-B361-31A6C7BF74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1B7F74-F33E-BDAE-5A25-DAAE821E78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821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03B07-3247-D922-4F81-2CEB72739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667212-4780-8429-A347-0A790FE0F9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3A1ACD-4CF3-2635-3E38-492B882D95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E63B5F-2AB5-0D45-2118-26B659487B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71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565C89-E44D-B58C-C2F9-87C0D7084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01D2C2-696C-E3DE-E007-1B3C340452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7F1804-2A00-8175-BF31-85BBF5BDE6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D371C-6CDF-7702-85B4-4152E01E19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4198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ECB0D-517F-BA9A-4A9F-587D17094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C54943-2CE4-4833-D512-25B3B07088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6477DD-4584-9A47-0ACE-8443AE378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DD763C-775B-2B70-0E41-00494E707A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7261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4AFD13-D5A9-95E8-AB11-C23D3DC34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A721BB-5B99-CD22-3EFC-8FCFA52BF0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9CA78D-10C0-BAB7-047E-BDC339DFA6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BE0A20-FC4B-E23F-3B43-C710F758C9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996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95C1D-D8D6-99F4-1142-A6D58B5BE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8C4F8A-AB06-A195-5DFE-E227121639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47F44A-BE22-DD7C-8939-D104C4C7AC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A0085E-C295-B7C4-AE50-DA6753A527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79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ED16F-66A6-4712-1C1B-9589DD24D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62F087-4B5A-5CD6-EBDD-1D8A694865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E37771-E2AF-2DA2-A518-D85EFA3580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73878-733B-7624-0E48-03831AEFB8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58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A0DF0-16E3-A8DD-64E1-D4045D0B1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8C2340-BCA9-1C39-32BD-F7A1011233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71E7C2-81DB-A74F-6DC5-782A1A9A1B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E7ED9-9198-D66F-0AE5-F465D55BFD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54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18B72-7909-562B-74E4-A8923D13A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F3540A-6C07-DE9C-AA67-7144576AF1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E6F632-E0E4-0FC4-9D54-D8D4711E73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6B702D-4F33-C84C-57D5-FB0297BCB8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30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32726A-3926-05BD-C2EC-7D9FF0FA8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BCFAA1-E25A-9FA4-EC8F-38B2B24703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96E7D7-7350-E994-D2AA-5998384D4C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506E29-CCB6-834F-9AA4-820B7BFC18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1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9FDED7-9688-627A-F55E-E00B9A864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740A3D-3805-2245-155E-FE69EE3444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23ED11-BE37-ECCB-603E-E7B361E7B4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618090-DF0E-9060-5CC4-3E332B929A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497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06BA54-400C-0AD5-F874-BBF7E1B11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B06A7E-210C-E6BE-E56B-65149F0A86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367D47-34E1-9314-7585-E1D5A29428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931BC-ED4E-1462-752A-ADDA337A4D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29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D9F1EE-BE92-EE62-B3B4-8A89BD486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907E23-98CE-0D03-E90A-747E3FA436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1D6E87-E64F-C920-12FB-D2081A9DEB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20228-9AB8-1F46-1849-4D23043A11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63242-49DC-4E44-9E3E-C38B9492363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421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85C9A-90C7-D4BD-FADE-70FC9B2ADA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E746EA-6AE5-74A7-785F-EA72F82F27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301AA-DAF3-E647-70E2-F63A64BB2A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Aditya Vijaykumar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AB1CA-07FC-CAFB-1180-7051530FD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CAP Congress 2026, Ottawa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AC42D-CA10-F772-A783-1A90BC4A4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0B7B6D-12D7-9B47-869D-343D8053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8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6565A-FD56-2F4F-0CC5-2E9A5F672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B3F68F-89D3-900E-01E3-D53314D149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E5F5B-7357-8F8B-C4A1-58C229266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Aditya Vijaykumar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D975B-28CB-54DE-4878-AED7380D3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CAP Congress 2026, Ottawa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6BDCA-A5AA-8EBB-2502-C67D8D4A4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0B7B6D-12D7-9B47-869D-343D8053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84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4A643E-3281-2F11-D4E9-E9765D462F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CF5107-B867-69F0-341C-315B40A9E7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32063-20CE-1D4E-745D-6FF4DF6183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Aditya Vijaykumar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D884E-4E65-50F4-3A43-BBE531BE9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CAP Congress 2026, Ottawa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1414B-59AE-E71D-124D-4F66949C2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0B7B6D-12D7-9B47-869D-343D8053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598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8DD45-B48E-1D19-8A6F-837AB2799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744" y="320675"/>
            <a:ext cx="11270512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3DA89-3258-ACB2-6E35-B0D7189E9C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744" y="1825625"/>
            <a:ext cx="11270512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  <a:lvl2pPr>
              <a:defRPr>
                <a:latin typeface="Garamond" panose="02020404030301010803" pitchFamily="18" charset="0"/>
              </a:defRPr>
            </a:lvl2pPr>
            <a:lvl3pPr>
              <a:defRPr>
                <a:latin typeface="Garamond" panose="02020404030301010803" pitchFamily="18" charset="0"/>
              </a:defRPr>
            </a:lvl3pPr>
            <a:lvl4pPr>
              <a:defRPr>
                <a:latin typeface="Garamond" panose="02020404030301010803" pitchFamily="18" charset="0"/>
              </a:defRPr>
            </a:lvl4pPr>
            <a:lvl5pPr>
              <a:defRPr>
                <a:latin typeface="Garamond" panose="02020404030301010803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EB22C-F708-851D-C0C4-CEFC958B3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0744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90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3C9D3-5DA7-A6EC-B2F1-E38B5FB36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90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r>
              <a:rPr lang="en-US"/>
              <a:t>CAP Congress 2026, Ottawa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D3DD0-83A1-C635-BE82-160FA2BE7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88056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90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fld id="{050B7B6D-12D7-9B47-869D-343D8053FC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61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BB667-7A21-536F-D54B-B0146B4E6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809E85-C619-6AE8-EB12-310C7742D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A2D5D-FA9B-2B02-A892-C763C1C924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Aditya Vijaykumar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4AB5E-EFEF-1CD2-8504-9E602556C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CAP Congress 2026, Ottawa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1C5D3-0F9E-5B4F-24C8-EE62B2C64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0B7B6D-12D7-9B47-869D-343D8053FC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90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84BBE-6E6D-33B4-784B-E8FEABCE3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22F7D-B107-265C-7763-7B3C726898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87A806-2B39-650C-EB34-B124706CE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657F8D-786D-3510-599E-1C0D00A47B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Aditya Vijaykumar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838016-B15A-0AF3-A99A-CE343558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CAP Congress 2026, Ottawa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E6E91-FAA0-E42A-25E6-B99BD9C72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0B7B6D-12D7-9B47-869D-343D8053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404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8F8EE-BAD8-55AD-3CCA-318562877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66C9B-212A-10AC-D08C-079BB99C8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356635-14AD-DEEB-38A5-E9856DD62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BA43CD-4DA0-8FA4-7DCA-81E713C198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871AAB-0CE5-ABAA-4C34-D5D9466E16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AD0AC8-9CDA-CAC9-E773-E77667291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Aditya Vijaykumar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A80317-074B-3AF9-F786-2DD294A9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CAP Congress 2026, Ottawa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024F7B-A090-91B2-2A67-C288FF31C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0B7B6D-12D7-9B47-869D-343D8053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6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ADA8E-A457-9A46-E0BD-25AE10932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BB13B6-F1F3-9D6F-116E-1900BA46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Aditya Vijaykumar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9C3CE3-B0E4-5B2A-B5DD-1BB4E984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CAP Congress 2026, Ottawa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C44239-E613-5463-A074-031F2E761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0B7B6D-12D7-9B47-869D-343D8053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70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A0A81D-4492-9454-02F9-9550B6818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Aditya Vijaykumar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8A4172-3C40-3B67-C068-7282F02E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CAP Congress 2026, Ottawa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430380-0AEB-661F-430C-FBA9F4D0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0B7B6D-12D7-9B47-869D-343D8053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6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69EC6-8E67-AB89-387D-E91CDE882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95FE2-431F-5795-DC43-77AA56ADF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6A8FF2-1303-2E30-F1B0-A3A63D4101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F96D85-3BB5-CD97-61A0-EDB8DF0896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Aditya Vijaykumar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56AA2F-30B3-B7A6-EE66-EFDA1AD37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CAP Congress 2026, Ottawa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ED383-68F5-0994-587C-09C2BE1A0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0B7B6D-12D7-9B47-869D-343D8053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37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78ED3-58CB-A207-3A01-3C9741548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DA589D-F84F-F41A-5494-E8B8FE6C61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78DED4-E5F7-9E84-88B9-C97D814C5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90A992-F763-D2BF-BFC7-544B2C2A64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Aditya Vijaykumar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0009C-93AA-036A-E36F-C034CD1EB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CAP Congress 2026, Ottawa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F6D57-F350-EF5A-BF78-28F28089A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0B7B6D-12D7-9B47-869D-343D8053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45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26CCC1-AD93-AEFB-4520-577471763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E75777-3CB5-FA64-6822-DC0844923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CFAD1-93B5-7C1E-9394-298331273F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Aditya Vijaykumar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A74D0-4555-D6EA-E016-FD9E71E8C9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CAP Congress 2026, Ottawa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C4B9B-BF4F-2ADB-63D9-D0E7EB31BF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0B7B6D-12D7-9B47-869D-343D8053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13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24.png"/><Relationship Id="rId4" Type="http://schemas.openxmlformats.org/officeDocument/2006/relationships/image" Target="../media/image1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178B98B-E507-CB7F-A403-D6F37D57A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B3AD7ACC-E232-6AB3-5A89-4BC3672D6ACD}"/>
              </a:ext>
            </a:extLst>
          </p:cNvPr>
          <p:cNvSpPr txBox="1"/>
          <p:nvPr/>
        </p:nvSpPr>
        <p:spPr>
          <a:xfrm>
            <a:off x="194603" y="430599"/>
            <a:ext cx="11802794" cy="5714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US" sz="600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  <a:cs typeface="Times New Roman" panose="02020603050405020304" pitchFamily="18" charset="0"/>
              </a:rPr>
              <a:t>Gravitational-wave Observations as Astrophysical Probes</a:t>
            </a:r>
          </a:p>
          <a:p>
            <a:pPr algn="ctr" rtl="0">
              <a:spcAft>
                <a:spcPts val="1600"/>
              </a:spcAft>
              <a:buNone/>
            </a:pPr>
            <a:br>
              <a:rPr lang="en-US" sz="360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  <a:cs typeface="Times New Roman" panose="02020603050405020304" pitchFamily="18" charset="0"/>
              </a:rPr>
            </a:br>
            <a:r>
              <a:rPr lang="en-US" sz="360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  <a:cs typeface="Times New Roman" panose="02020603050405020304" pitchFamily="18" charset="0"/>
              </a:rPr>
              <a:t>Aditya Vijaykumar</a:t>
            </a:r>
            <a:br>
              <a:rPr lang="en-US" sz="360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  <a:cs typeface="Times New Roman" panose="02020603050405020304" pitchFamily="18" charset="0"/>
              </a:rPr>
            </a:br>
            <a:br>
              <a:rPr lang="en-US" sz="3600" i="0" u="none" strike="noStrike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  <a:cs typeface="Times New Roman" panose="02020603050405020304" pitchFamily="18" charset="0"/>
              </a:rPr>
              <a:t>CAP Congress 2026, Ottawa</a:t>
            </a:r>
          </a:p>
          <a:p>
            <a:pPr>
              <a:buNone/>
            </a:pPr>
            <a:br>
              <a:rPr lang="en-US" sz="500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  <a:cs typeface="Times New Roman" panose="02020603050405020304" pitchFamily="18" charset="0"/>
              </a:rPr>
            </a:br>
            <a:endParaRPr lang="en-US" sz="5000" dirty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65F8AB7-D7F7-5F0C-4E32-ADB08E869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2915" y="4443144"/>
            <a:ext cx="6306170" cy="171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35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6C4438-550E-58E4-2B99-8793B3744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152C-556B-9EF1-F943-796F759CC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Main Ingredient: Selection Effects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0E5E9E-85F0-9F81-1C58-68FE9151A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E10513D-8E02-7DA6-5A52-BD249CF0A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CAP Congress 2026, Ottawa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5F4B1E1-A12B-61C2-E9FF-C2657EFD7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BACDA-91EA-9678-7F4B-CFA745BDF259}"/>
              </a:ext>
            </a:extLst>
          </p:cNvPr>
          <p:cNvSpPr txBox="1"/>
          <p:nvPr/>
        </p:nvSpPr>
        <p:spPr>
          <a:xfrm>
            <a:off x="3050275" y="3247746"/>
            <a:ext cx="6100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7855BD-3A8C-643B-99E7-E317C1B68FBD}"/>
              </a:ext>
            </a:extLst>
          </p:cNvPr>
          <p:cNvSpPr txBox="1"/>
          <p:nvPr/>
        </p:nvSpPr>
        <p:spPr>
          <a:xfrm>
            <a:off x="3050498" y="3248081"/>
            <a:ext cx="6100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3454B4-7870-FF4A-EA48-A79AD54E8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7313" y="1475813"/>
            <a:ext cx="8678055" cy="488053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B279127-0F35-9E4B-9888-2EC4A03D4CF0}"/>
              </a:ext>
            </a:extLst>
          </p:cNvPr>
          <p:cNvSpPr/>
          <p:nvPr/>
        </p:nvSpPr>
        <p:spPr>
          <a:xfrm>
            <a:off x="3657280" y="3447638"/>
            <a:ext cx="8491304" cy="513413"/>
          </a:xfrm>
          <a:prstGeom prst="rect">
            <a:avLst/>
          </a:prstGeom>
          <a:noFill/>
          <a:ln w="635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64A5E0-357F-DDBE-6C7F-D7D110D6EFC2}"/>
              </a:ext>
            </a:extLst>
          </p:cNvPr>
          <p:cNvSpPr txBox="1"/>
          <p:nvPr/>
        </p:nvSpPr>
        <p:spPr>
          <a:xfrm>
            <a:off x="-46779" y="3288509"/>
            <a:ext cx="3601267" cy="3067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24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  <a:t>Inherently easier to detect massive binaries, and binaries that are close by.</a:t>
            </a:r>
            <a:br>
              <a:rPr lang="en-US" sz="24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</a:br>
            <a:br>
              <a:rPr lang="en-US" sz="24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24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  <a:t>…but we can correct for this!</a:t>
            </a:r>
            <a:endParaRPr lang="en-US" sz="2400" b="0" dirty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9F68496-667D-1819-1863-4660E31FF9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717" y="2137272"/>
            <a:ext cx="2081101" cy="81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43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3F25FE-1FC9-5514-9458-2BA49EF0E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679F5-102D-0F87-966C-2DBC5DC04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Main Ingredient: Selection Effects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C6C8E-F587-85C0-BAEF-484C11FC3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5579D9A-D9A0-B462-35CF-899150CED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CAP Congress 2026, Ottawa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E9CB3DB-0A4D-D396-5A34-0BA945C2E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787243-CAF6-EA94-F222-D49B181ACB4D}"/>
              </a:ext>
            </a:extLst>
          </p:cNvPr>
          <p:cNvSpPr txBox="1"/>
          <p:nvPr/>
        </p:nvSpPr>
        <p:spPr>
          <a:xfrm>
            <a:off x="3050275" y="3247746"/>
            <a:ext cx="6100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C134CC-3AE5-F57A-7D0A-2B00BF587B13}"/>
              </a:ext>
            </a:extLst>
          </p:cNvPr>
          <p:cNvSpPr txBox="1"/>
          <p:nvPr/>
        </p:nvSpPr>
        <p:spPr>
          <a:xfrm>
            <a:off x="3050498" y="3248081"/>
            <a:ext cx="6100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0D71AB2-D3CF-6499-1531-C131BDFEF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052" y="4146041"/>
            <a:ext cx="1358906" cy="53500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C61DF3-F8DD-D31A-227C-93C37C757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0496" y="1306446"/>
            <a:ext cx="5020653" cy="48910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534164-D827-28AD-6503-DE64E05C3D01}"/>
              </a:ext>
            </a:extLst>
          </p:cNvPr>
          <p:cNvSpPr txBox="1"/>
          <p:nvPr/>
        </p:nvSpPr>
        <p:spPr>
          <a:xfrm>
            <a:off x="8920740" y="1753688"/>
            <a:ext cx="2740409" cy="11387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US" sz="1600" b="0" i="0" u="none" strike="noStrike" dirty="0">
                <a:solidFill>
                  <a:srgbClr val="0000FF"/>
                </a:solidFill>
                <a:effectLst/>
                <a:latin typeface="Garamond" panose="02020404030301010803" pitchFamily="18" charset="0"/>
              </a:rPr>
              <a:t>Blue: Injected Population</a:t>
            </a:r>
            <a:br>
              <a:rPr lang="en-US" sz="1600" b="0" i="0" u="none" strike="noStrike" dirty="0">
                <a:solidFill>
                  <a:srgbClr val="0000FF"/>
                </a:solidFill>
                <a:effectLst/>
                <a:latin typeface="Garamond" panose="02020404030301010803" pitchFamily="18" charset="0"/>
              </a:rPr>
            </a:br>
            <a:r>
              <a:rPr lang="en-US" sz="1600" b="0" i="0" u="none" strike="noStrike" dirty="0">
                <a:solidFill>
                  <a:srgbClr val="FF9900"/>
                </a:solidFill>
                <a:effectLst/>
                <a:latin typeface="Garamond" panose="02020404030301010803" pitchFamily="18" charset="0"/>
              </a:rPr>
              <a:t>Orange: Recovered Population</a:t>
            </a:r>
            <a:endParaRPr lang="en-US" sz="1600" b="0" dirty="0"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63B3B4-2A7E-498C-7199-E3D1B8283327}"/>
              </a:ext>
            </a:extLst>
          </p:cNvPr>
          <p:cNvSpPr txBox="1"/>
          <p:nvPr/>
        </p:nvSpPr>
        <p:spPr>
          <a:xfrm>
            <a:off x="8327266" y="1322768"/>
            <a:ext cx="3333883" cy="1128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800" b="0" i="0" u="none" strike="noStrike" dirty="0">
                <a:solidFill>
                  <a:schemeClr val="bg2">
                    <a:lumMod val="25000"/>
                  </a:schemeClr>
                </a:solidFill>
                <a:effectLst/>
                <a:latin typeface="Garamond" panose="02020404030301010803" pitchFamily="18" charset="0"/>
              </a:rPr>
              <a:t>Essick+ 2025, arXiv:2508.10638</a:t>
            </a:r>
            <a:endParaRPr lang="en-US" b="0" dirty="0">
              <a:solidFill>
                <a:schemeClr val="bg2">
                  <a:lumMod val="2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dirty="0"/>
            </a:b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44468B4-221B-C8D7-DF9A-314F7C3055AF}"/>
              </a:ext>
            </a:extLst>
          </p:cNvPr>
          <p:cNvCxnSpPr>
            <a:cxnSpLocks/>
          </p:cNvCxnSpPr>
          <p:nvPr/>
        </p:nvCxnSpPr>
        <p:spPr>
          <a:xfrm>
            <a:off x="6230958" y="4450999"/>
            <a:ext cx="1264124" cy="230044"/>
          </a:xfrm>
          <a:prstGeom prst="straightConnector1">
            <a:avLst/>
          </a:prstGeom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EE9C190-1047-471E-C9EE-4AE4D2B04C07}"/>
              </a:ext>
            </a:extLst>
          </p:cNvPr>
          <p:cNvSpPr txBox="1"/>
          <p:nvPr/>
        </p:nvSpPr>
        <p:spPr>
          <a:xfrm>
            <a:off x="304326" y="2323074"/>
            <a:ext cx="41148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24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  <a:t>In practice, one also needs to account for search </a:t>
            </a:r>
            <a:r>
              <a:rPr lang="en-US" sz="2400" b="0" i="0" u="none" strike="noStrike" dirty="0" err="1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  <a:t>behaviour</a:t>
            </a:r>
            <a:br>
              <a:rPr lang="en-US" sz="24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</a:br>
            <a:br>
              <a:rPr lang="en-US" sz="24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24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  <a:t>Solution: inject millions of fake signals in the data stream and have searches recover them [Essick+ 2025]</a:t>
            </a:r>
            <a:b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</a:b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465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077325-3768-C9F1-1C45-2A240CE20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7D1F2-EB65-4701-958E-4DE9EB007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Primary Mass Distribution of Binary Black Holes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2E285-A11C-827E-2271-C7A75481B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19A25B3-B0BB-5F6B-D193-6A6952CF8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CAP Congress 2026, Ottawa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939CD31-7281-377D-9FA9-C3772ED9F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C4CE46-30CD-CE6C-248F-53B420839241}"/>
              </a:ext>
            </a:extLst>
          </p:cNvPr>
          <p:cNvSpPr txBox="1"/>
          <p:nvPr/>
        </p:nvSpPr>
        <p:spPr>
          <a:xfrm>
            <a:off x="3050275" y="3247746"/>
            <a:ext cx="6100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CF7EFB-E64F-7B8A-7820-05656D738E02}"/>
              </a:ext>
            </a:extLst>
          </p:cNvPr>
          <p:cNvSpPr txBox="1"/>
          <p:nvPr/>
        </p:nvSpPr>
        <p:spPr>
          <a:xfrm>
            <a:off x="3050498" y="3248081"/>
            <a:ext cx="6100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762631-FCE1-1412-D2AD-D0ED50E13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796" y="1413111"/>
            <a:ext cx="11806408" cy="47856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B5047AF-100B-7F41-98D7-74C75556EE74}"/>
              </a:ext>
            </a:extLst>
          </p:cNvPr>
          <p:cNvSpPr txBox="1"/>
          <p:nvPr/>
        </p:nvSpPr>
        <p:spPr>
          <a:xfrm>
            <a:off x="5898208" y="3052821"/>
            <a:ext cx="6100996" cy="1128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8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LVK+, arXiv:2508.18083</a:t>
            </a:r>
            <a:endParaRPr lang="en-US" b="0" dirty="0">
              <a:solidFill>
                <a:schemeClr val="accent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D41A16-AD44-F534-E06F-E8B33BD67A30}"/>
              </a:ext>
            </a:extLst>
          </p:cNvPr>
          <p:cNvSpPr txBox="1"/>
          <p:nvPr/>
        </p:nvSpPr>
        <p:spPr>
          <a:xfrm>
            <a:off x="2552850" y="1623667"/>
            <a:ext cx="41148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Intrinsic population, corrected for selection effects</a:t>
            </a:r>
            <a:br>
              <a:rPr lang="en-US" sz="24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Similar plots can be made for mass ratio, spin, etc.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912C12-BE8A-F9C1-9615-C5B9E63A7AF2}"/>
              </a:ext>
            </a:extLst>
          </p:cNvPr>
          <p:cNvSpPr txBox="1"/>
          <p:nvPr/>
        </p:nvSpPr>
        <p:spPr>
          <a:xfrm>
            <a:off x="2180594" y="4613892"/>
            <a:ext cx="4114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A lot of astrophysics hiding in here!</a:t>
            </a:r>
          </a:p>
        </p:txBody>
      </p:sp>
    </p:spTree>
    <p:extLst>
      <p:ext uri="{BB962C8B-B14F-4D97-AF65-F5344CB8AC3E}">
        <p14:creationId xmlns:p14="http://schemas.microsoft.com/office/powerpoint/2010/main" val="2900512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40427B-EC50-4087-556A-093E246AE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667E6-A8EB-536C-5E00-109EB3574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Observed trends in the GW source population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B3C46-474A-EDE0-61BE-30055775A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97F6740-5728-F4B5-D6DB-FB0920225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7FE8290-3B0F-E0BB-0CC5-5F1D47096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85F2E3DB-CDE5-9608-C6BF-FC11AF05F069}"/>
              </a:ext>
            </a:extLst>
          </p:cNvPr>
          <p:cNvSpPr txBox="1">
            <a:spLocks/>
          </p:cNvSpPr>
          <p:nvPr/>
        </p:nvSpPr>
        <p:spPr>
          <a:xfrm>
            <a:off x="2518118" y="1395301"/>
            <a:ext cx="3249636" cy="649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/>
              <a:t>Inferred Population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B6ED9E-B278-1498-C6CF-FFAFB657E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124" y="1456875"/>
            <a:ext cx="3733911" cy="45969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D7A3ED6-6FFD-B7A5-B77F-902802E04B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6979" y="1456875"/>
            <a:ext cx="4006461" cy="4596982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B893621-6473-383A-F4EC-49290086D60A}"/>
              </a:ext>
            </a:extLst>
          </p:cNvPr>
          <p:cNvSpPr txBox="1">
            <a:spLocks/>
          </p:cNvSpPr>
          <p:nvPr/>
        </p:nvSpPr>
        <p:spPr>
          <a:xfrm>
            <a:off x="1209681" y="2531501"/>
            <a:ext cx="2811100" cy="44143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accent2"/>
                </a:solidFill>
              </a:rPr>
              <a:t>The width of the effective spin distribution decreases with mass ratio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3B3FB07-6099-D436-A8FB-5C47879A0BE0}"/>
              </a:ext>
            </a:extLst>
          </p:cNvPr>
          <p:cNvSpPr txBox="1">
            <a:spLocks/>
          </p:cNvSpPr>
          <p:nvPr/>
        </p:nvSpPr>
        <p:spPr>
          <a:xfrm>
            <a:off x="4991918" y="2531501"/>
            <a:ext cx="2625487" cy="44143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accent2"/>
                </a:solidFill>
              </a:rPr>
              <a:t>The width of the effective spin distribution increases with redshift.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77DFF51-D493-499F-94CB-ABC07523471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866" r="21233"/>
          <a:stretch>
            <a:fillRect/>
          </a:stretch>
        </p:blipFill>
        <p:spPr>
          <a:xfrm>
            <a:off x="8687659" y="1456875"/>
            <a:ext cx="2912268" cy="2040170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1437644-0F43-29F4-D734-2E2617F36C2D}"/>
              </a:ext>
            </a:extLst>
          </p:cNvPr>
          <p:cNvSpPr txBox="1">
            <a:spLocks/>
          </p:cNvSpPr>
          <p:nvPr/>
        </p:nvSpPr>
        <p:spPr>
          <a:xfrm>
            <a:off x="10385667" y="1456875"/>
            <a:ext cx="1214260" cy="44143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accent2"/>
                </a:solidFill>
              </a:rPr>
              <a:t>Zoe Ko / Tom Callister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1B24C-5CC1-C97F-1DAC-63A2E2E1C8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7185" y="3739002"/>
            <a:ext cx="2525015" cy="470594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25F9B7F-A5E6-B942-6AA9-50C6890AB7C5}"/>
              </a:ext>
            </a:extLst>
          </p:cNvPr>
          <p:cNvSpPr txBox="1">
            <a:spLocks/>
          </p:cNvSpPr>
          <p:nvPr/>
        </p:nvSpPr>
        <p:spPr>
          <a:xfrm>
            <a:off x="1992925" y="5791201"/>
            <a:ext cx="1211019" cy="21626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/>
              <a:t>Mass Ratio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C7F2254-B2C7-D1F7-5C59-DD61750DE618}"/>
              </a:ext>
            </a:extLst>
          </p:cNvPr>
          <p:cNvSpPr txBox="1">
            <a:spLocks/>
          </p:cNvSpPr>
          <p:nvPr/>
        </p:nvSpPr>
        <p:spPr>
          <a:xfrm>
            <a:off x="5829105" y="5791200"/>
            <a:ext cx="1211019" cy="2626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/>
              <a:t>Redshift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F2D75C8-FDCE-2874-A54C-BE0C5296F36B}"/>
              </a:ext>
            </a:extLst>
          </p:cNvPr>
          <p:cNvSpPr txBox="1">
            <a:spLocks/>
          </p:cNvSpPr>
          <p:nvPr/>
        </p:nvSpPr>
        <p:spPr>
          <a:xfrm rot="16200000">
            <a:off x="23654" y="4227497"/>
            <a:ext cx="1211019" cy="2626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/>
              <a:t>Effective Spin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413BE8A-587C-0F98-2EB5-372632DE4243}"/>
              </a:ext>
            </a:extLst>
          </p:cNvPr>
          <p:cNvSpPr txBox="1">
            <a:spLocks/>
          </p:cNvSpPr>
          <p:nvPr/>
        </p:nvSpPr>
        <p:spPr>
          <a:xfrm rot="16200000">
            <a:off x="3876672" y="4227496"/>
            <a:ext cx="1211019" cy="2626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/>
              <a:t>Effective Spin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4B438E9-BCF8-3CA1-3E3B-4736AADA3305}"/>
              </a:ext>
            </a:extLst>
          </p:cNvPr>
          <p:cNvSpPr txBox="1">
            <a:spLocks/>
          </p:cNvSpPr>
          <p:nvPr/>
        </p:nvSpPr>
        <p:spPr>
          <a:xfrm rot="16200000">
            <a:off x="3872163" y="2216283"/>
            <a:ext cx="1211019" cy="2626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/>
              <a:t>Width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B170C09-B0D4-EA0D-3DB2-01EF48FE9AD9}"/>
              </a:ext>
            </a:extLst>
          </p:cNvPr>
          <p:cNvSpPr txBox="1">
            <a:spLocks/>
          </p:cNvSpPr>
          <p:nvPr/>
        </p:nvSpPr>
        <p:spPr>
          <a:xfrm rot="16200000">
            <a:off x="-4721" y="2231704"/>
            <a:ext cx="1211019" cy="2626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/>
              <a:t>Width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A100228E-36DB-7D70-5B56-01A704ADD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6384" y="5192728"/>
            <a:ext cx="4015616" cy="814741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What astrophysics governs these correlations?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24791F-0EA2-F0FD-6CDF-58E25BEB9938}"/>
              </a:ext>
            </a:extLst>
          </p:cNvPr>
          <p:cNvSpPr txBox="1"/>
          <p:nvPr/>
        </p:nvSpPr>
        <p:spPr>
          <a:xfrm>
            <a:off x="1312378" y="3396538"/>
            <a:ext cx="13028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200" b="0" i="0" u="none" strike="noStrike" dirty="0">
                <a:effectLst/>
                <a:latin typeface="Garamond" panose="02020404030301010803" pitchFamily="18" charset="0"/>
              </a:rPr>
              <a:t>LVK+ 2026, Callister+ 2021</a:t>
            </a:r>
            <a:endParaRPr lang="en-US" sz="1200" b="0" dirty="0">
              <a:effectLst/>
              <a:latin typeface="Garamond" panose="02020404030301010803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0FCB171-79BB-D563-6D85-0D6BF8E826F5}"/>
              </a:ext>
            </a:extLst>
          </p:cNvPr>
          <p:cNvSpPr txBox="1"/>
          <p:nvPr/>
        </p:nvSpPr>
        <p:spPr>
          <a:xfrm>
            <a:off x="4969518" y="3416952"/>
            <a:ext cx="13028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200" b="0" i="0" u="none" strike="noStrike" dirty="0">
                <a:effectLst/>
                <a:latin typeface="Garamond" panose="02020404030301010803" pitchFamily="18" charset="0"/>
              </a:rPr>
              <a:t>LVK+ 2026, </a:t>
            </a:r>
            <a:r>
              <a:rPr lang="en-US" sz="1200" b="0" i="0" u="none" strike="noStrike" dirty="0" err="1">
                <a:effectLst/>
                <a:latin typeface="Garamond" panose="02020404030301010803" pitchFamily="18" charset="0"/>
              </a:rPr>
              <a:t>Biscoveanu</a:t>
            </a:r>
            <a:r>
              <a:rPr lang="en-US" sz="1200" b="0" i="0" u="none" strike="noStrike" dirty="0">
                <a:effectLst/>
                <a:latin typeface="Garamond" panose="02020404030301010803" pitchFamily="18" charset="0"/>
              </a:rPr>
              <a:t>+ 2022</a:t>
            </a:r>
            <a:endParaRPr lang="en-US" sz="1200" b="0" dirty="0">
              <a:effectLst/>
              <a:latin typeface="Garamond" panose="02020404030301010803" pitchFamily="18" charset="0"/>
            </a:endParaRP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BB1D77CC-B191-BF2C-DF72-2FD9FBE21A7B}"/>
              </a:ext>
            </a:extLst>
          </p:cNvPr>
          <p:cNvSpPr txBox="1">
            <a:spLocks/>
          </p:cNvSpPr>
          <p:nvPr/>
        </p:nvSpPr>
        <p:spPr>
          <a:xfrm>
            <a:off x="8220872" y="4310599"/>
            <a:ext cx="2737639" cy="26037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Mass-weighted projection of spins perpendicular to orbital plane; Best measured combination of spins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BE577B7-9B59-C176-4E2F-1B5658281B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69393" y="3733780"/>
            <a:ext cx="730282" cy="44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5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uiExpand="1" build="p" animBg="1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01_MassSegregation_1080p">
            <a:hlinkClick r:id="" action="ppaction://media"/>
            <a:extLst>
              <a:ext uri="{FF2B5EF4-FFF2-40B4-BE49-F238E27FC236}">
                <a16:creationId xmlns:a16="http://schemas.microsoft.com/office/drawing/2014/main" id="{44F5D590-53D2-9B15-350A-B23871804C0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0BB8B9B-9D69-8B93-0341-B5735027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B6383BD-F81B-4A39-112F-45ABAD658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6AB10D2-07DA-FE50-F6CC-3F32CDB40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18488" y="2865574"/>
            <a:ext cx="4685315" cy="1126851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Dense Star Cluster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~10</a:t>
            </a:r>
            <a:r>
              <a:rPr lang="en-US" sz="3600" baseline="30000" dirty="0">
                <a:solidFill>
                  <a:schemeClr val="bg1"/>
                </a:solidFill>
              </a:rPr>
              <a:t>5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err="1">
                <a:solidFill>
                  <a:schemeClr val="bg1"/>
                </a:solidFill>
              </a:rPr>
              <a:t>Msun</a:t>
            </a:r>
            <a:r>
              <a:rPr lang="en-US" sz="3600" dirty="0">
                <a:solidFill>
                  <a:schemeClr val="bg1"/>
                </a:solidFill>
              </a:rPr>
              <a:t>, ~1 pc radius</a:t>
            </a:r>
            <a:endParaRPr lang="en-US" sz="36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Footer Placeholder 6">
            <a:extLst>
              <a:ext uri="{FF2B5EF4-FFF2-40B4-BE49-F238E27FC236}">
                <a16:creationId xmlns:a16="http://schemas.microsoft.com/office/drawing/2014/main" id="{72C4382E-57C2-3E79-2434-02715A8F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889610" y="3060207"/>
            <a:ext cx="2239963" cy="365125"/>
          </a:xfrm>
        </p:spPr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5AE926-1548-2AFF-AC1D-DA4B4A177614}"/>
              </a:ext>
            </a:extLst>
          </p:cNvPr>
          <p:cNvSpPr txBox="1">
            <a:spLocks/>
          </p:cNvSpPr>
          <p:nvPr/>
        </p:nvSpPr>
        <p:spPr>
          <a:xfrm>
            <a:off x="9578899" y="1487899"/>
            <a:ext cx="2565293" cy="11268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bg1"/>
                </a:solidFill>
              </a:rPr>
              <a:t>Direct Consequence of dynamical friction and the virial theorem</a:t>
            </a:r>
          </a:p>
        </p:txBody>
      </p:sp>
    </p:spTree>
    <p:extLst>
      <p:ext uri="{BB962C8B-B14F-4D97-AF65-F5344CB8AC3E}">
        <p14:creationId xmlns:p14="http://schemas.microsoft.com/office/powerpoint/2010/main" val="11971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02_EqualMassRatioMergers_1080p">
            <a:hlinkClick r:id="" action="ppaction://media"/>
            <a:extLst>
              <a:ext uri="{FF2B5EF4-FFF2-40B4-BE49-F238E27FC236}">
                <a16:creationId xmlns:a16="http://schemas.microsoft.com/office/drawing/2014/main" id="{8933668A-B054-A1D4-BC8F-1B87FB7FB85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E0B850-57B4-2CBD-850A-6FD2DCA36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2D9EBB-E98B-7170-ECC0-B6EA77CA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491821D1-AFD5-FB45-F321-605CFEE1F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889610" y="3060207"/>
            <a:ext cx="2239963" cy="365125"/>
          </a:xfrm>
        </p:spPr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01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03_SecondGenerationBH_v2_1080p">
            <a:hlinkClick r:id="" action="ppaction://media"/>
            <a:extLst>
              <a:ext uri="{FF2B5EF4-FFF2-40B4-BE49-F238E27FC236}">
                <a16:creationId xmlns:a16="http://schemas.microsoft.com/office/drawing/2014/main" id="{FDDC6BCE-752E-8DDD-86AC-19C8BB33549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A04C7CC-923E-9F02-FF27-9743E50E5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7C40ED5-2E77-9E31-01B5-942D6455F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D8804D59-DB1D-308E-7ED6-1BC45AE3E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889610" y="3060207"/>
            <a:ext cx="2239963" cy="365125"/>
          </a:xfrm>
        </p:spPr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016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198CF6-F231-5E13-B597-E6D0A90A0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17F62-D60B-FB5A-076E-C7D3652AF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Theoretical Expectation: Population Synthesis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DB09AC-C8E5-9D51-F39E-72498B0E7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743" y="5172400"/>
            <a:ext cx="11270512" cy="814741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</a:rPr>
              <a:t>Adapted from the </a:t>
            </a:r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Cluster Monte Carlo simulations </a:t>
            </a:r>
            <a:r>
              <a:rPr lang="en-US" sz="2400" dirty="0">
                <a:solidFill>
                  <a:schemeClr val="bg1"/>
                </a:solidFill>
              </a:rPr>
              <a:t>[Kremer+ 2021]</a:t>
            </a:r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of dense star clusters.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Depending on cluster mass and density, 2G+1G mergers </a:t>
            </a:r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can make up 5-30% </a:t>
            </a:r>
            <a:r>
              <a:rPr lang="en-US" sz="2400" dirty="0">
                <a:solidFill>
                  <a:schemeClr val="bg1"/>
                </a:solidFill>
              </a:rPr>
              <a:t>of all mergers in dense star clusters.</a:t>
            </a:r>
          </a:p>
          <a:p>
            <a:pPr marL="0" indent="0" algn="ctr">
              <a:buNone/>
            </a:pP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2BEBB-D896-D0B6-4552-F15AB2DE7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16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0713087-6F57-B9C2-4D3A-72D98B68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A67991F-1433-3706-0D90-9AA951920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ECE4BD-C843-0BAB-2006-0FAD4647C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467" y="1519629"/>
            <a:ext cx="7743065" cy="34304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511301-1F7B-4CB3-7D6D-A15DEDAFC162}"/>
              </a:ext>
            </a:extLst>
          </p:cNvPr>
          <p:cNvSpPr txBox="1"/>
          <p:nvPr/>
        </p:nvSpPr>
        <p:spPr>
          <a:xfrm>
            <a:off x="460743" y="2829673"/>
            <a:ext cx="1763724" cy="1374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Vijaykumar, Farah, Fishbach 2026, </a:t>
            </a:r>
            <a:r>
              <a:rPr lang="en-US" sz="1400" b="0" i="0" u="none" strike="noStrike" dirty="0" err="1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ApJL</a:t>
            </a:r>
            <a:b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arXiv:2601.03457</a:t>
            </a:r>
            <a:endParaRPr lang="en-US" sz="1400" b="0" dirty="0">
              <a:solidFill>
                <a:schemeClr val="bg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</a:br>
            <a:endParaRPr lang="en-US" sz="1400" dirty="0">
              <a:solidFill>
                <a:schemeClr val="bg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79D7F14-3052-AF1F-28FE-0A50433208F9}"/>
              </a:ext>
            </a:extLst>
          </p:cNvPr>
          <p:cNvSpPr txBox="1">
            <a:spLocks/>
          </p:cNvSpPr>
          <p:nvPr/>
        </p:nvSpPr>
        <p:spPr>
          <a:xfrm>
            <a:off x="6840197" y="2779183"/>
            <a:ext cx="1942559" cy="649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accent2"/>
                </a:solidFill>
              </a:rPr>
              <a:t>These binaries have ≈0.7 primary spin!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E565705-9CFB-8916-C7A2-9BA7AE4471A0}"/>
              </a:ext>
            </a:extLst>
          </p:cNvPr>
          <p:cNvCxnSpPr>
            <a:cxnSpLocks/>
          </p:cNvCxnSpPr>
          <p:nvPr/>
        </p:nvCxnSpPr>
        <p:spPr>
          <a:xfrm>
            <a:off x="7809826" y="3382026"/>
            <a:ext cx="259644" cy="775408"/>
          </a:xfrm>
          <a:prstGeom prst="straightConnector1">
            <a:avLst/>
          </a:prstGeom>
          <a:ln w="25400" cmpd="sng">
            <a:solidFill>
              <a:schemeClr val="accent3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42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9BD0D2-DF88-3296-A092-9FBD3A47C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B0981-12D3-FFE6-0732-C404CB992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Which mass ratios in the GW data have spin ≈0.7?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E6AF7-C3E7-7FA0-F17D-CF13AA5AD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743" y="5306557"/>
            <a:ext cx="11270512" cy="814741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200" dirty="0">
                <a:solidFill>
                  <a:schemeClr val="bg1"/>
                </a:solidFill>
              </a:rPr>
              <a:t>There is a subpopulation in the data that lies at spin ≈0.7 and </a:t>
            </a:r>
            <a:r>
              <a:rPr lang="en-US" sz="2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unequal mass ratio</a:t>
            </a:r>
            <a:r>
              <a:rPr lang="en-US" sz="2200" dirty="0">
                <a:solidFill>
                  <a:schemeClr val="bg1"/>
                </a:solidFill>
              </a:rPr>
              <a:t>! Makes up about </a:t>
            </a:r>
            <a:r>
              <a:rPr lang="en-US" sz="2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~5-15% of the total population</a:t>
            </a:r>
            <a:r>
              <a:rPr lang="en-US" sz="2200" dirty="0">
                <a:solidFill>
                  <a:schemeClr val="bg1"/>
                </a:solidFill>
              </a:rPr>
              <a:t>.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Taken with the rest of the population, </a:t>
            </a:r>
            <a:r>
              <a:rPr lang="en-US" sz="2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primary spin and mass ratio appear anti-correlated</a:t>
            </a:r>
            <a:r>
              <a:rPr lang="en-US" sz="2200" dirty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D3070-34C7-0146-3099-BB28054F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F2E75DA-4C06-B4DD-6340-0C7983415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B43734-E55A-6AB2-C891-C0F467F20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F628FE-2250-9578-D990-8425CFD027BB}"/>
              </a:ext>
            </a:extLst>
          </p:cNvPr>
          <p:cNvSpPr txBox="1"/>
          <p:nvPr/>
        </p:nvSpPr>
        <p:spPr>
          <a:xfrm>
            <a:off x="259817" y="2841743"/>
            <a:ext cx="1763724" cy="1374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Vijaykumar, Farah, Fishbach 2026, </a:t>
            </a:r>
            <a:r>
              <a:rPr lang="en-US" sz="1400" b="0" i="0" u="none" strike="noStrike" dirty="0" err="1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ApJL</a:t>
            </a:r>
            <a:b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arXiv:2601.03457</a:t>
            </a:r>
            <a:endParaRPr lang="en-US" sz="1400" b="0" dirty="0">
              <a:solidFill>
                <a:schemeClr val="bg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</a:br>
            <a:endParaRPr lang="en-US" sz="1400" dirty="0">
              <a:solidFill>
                <a:schemeClr val="bg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D2CC753-031C-19A8-01C6-B2B7A0AFC3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913" y="1419501"/>
            <a:ext cx="3997086" cy="3862856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67D91E3B-5BC6-24AB-EA97-01BCFE61477C}"/>
              </a:ext>
            </a:extLst>
          </p:cNvPr>
          <p:cNvSpPr txBox="1">
            <a:spLocks/>
          </p:cNvSpPr>
          <p:nvPr/>
        </p:nvSpPr>
        <p:spPr>
          <a:xfrm>
            <a:off x="2518118" y="1395301"/>
            <a:ext cx="3249636" cy="649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/>
              <a:t>Inferred Population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20B2DBF8-24E6-9125-310A-DCE0E5EA2F6F}"/>
              </a:ext>
            </a:extLst>
          </p:cNvPr>
          <p:cNvSpPr txBox="1">
            <a:spLocks/>
          </p:cNvSpPr>
          <p:nvPr/>
        </p:nvSpPr>
        <p:spPr>
          <a:xfrm>
            <a:off x="3537426" y="4925740"/>
            <a:ext cx="1211019" cy="35661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b="1" dirty="0"/>
              <a:t>Mass Ratio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BAB5CCDC-78DE-E75E-8B9B-A1D343C77D6F}"/>
              </a:ext>
            </a:extLst>
          </p:cNvPr>
          <p:cNvSpPr txBox="1">
            <a:spLocks/>
          </p:cNvSpPr>
          <p:nvPr/>
        </p:nvSpPr>
        <p:spPr>
          <a:xfrm rot="16200000">
            <a:off x="1737704" y="2986280"/>
            <a:ext cx="1560827" cy="39941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b="1" dirty="0"/>
              <a:t>Primary Spin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DDAB4EB-EFD7-6FDA-2184-25CB986EEA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7695" y="2004252"/>
            <a:ext cx="5160721" cy="2484198"/>
          </a:xfrm>
          <a:prstGeom prst="rect">
            <a:avLst/>
          </a:prstGeom>
        </p:spPr>
      </p:pic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8B88F51-0F4F-84C1-CD47-17CFC590C2A0}"/>
              </a:ext>
            </a:extLst>
          </p:cNvPr>
          <p:cNvSpPr txBox="1">
            <a:spLocks/>
          </p:cNvSpPr>
          <p:nvPr/>
        </p:nvSpPr>
        <p:spPr>
          <a:xfrm>
            <a:off x="6656406" y="4131833"/>
            <a:ext cx="4912010" cy="35661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b="1" dirty="0"/>
              <a:t>Maximum Mass Ratio of the Spin ≈0.7 Subpopulation  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8BFEBF4C-370F-DAD6-7ABC-E95AAEDFADF9}"/>
              </a:ext>
            </a:extLst>
          </p:cNvPr>
          <p:cNvSpPr txBox="1">
            <a:spLocks/>
          </p:cNvSpPr>
          <p:nvPr/>
        </p:nvSpPr>
        <p:spPr>
          <a:xfrm rot="5400000">
            <a:off x="5342287" y="3212690"/>
            <a:ext cx="1211019" cy="29640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b="1" dirty="0"/>
              <a:t>PDF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8CCF065C-87F5-FF51-55B9-A97072655DB0}"/>
              </a:ext>
            </a:extLst>
          </p:cNvPr>
          <p:cNvSpPr txBox="1">
            <a:spLocks/>
          </p:cNvSpPr>
          <p:nvPr/>
        </p:nvSpPr>
        <p:spPr>
          <a:xfrm rot="16200000">
            <a:off x="5824368" y="2955302"/>
            <a:ext cx="1563567" cy="39691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b="1" dirty="0"/>
              <a:t>Posterior PDF</a:t>
            </a:r>
          </a:p>
        </p:txBody>
      </p:sp>
    </p:spTree>
    <p:extLst>
      <p:ext uri="{BB962C8B-B14F-4D97-AF65-F5344CB8AC3E}">
        <p14:creationId xmlns:p14="http://schemas.microsoft.com/office/powerpoint/2010/main" val="400329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1" grpId="0"/>
      <p:bldP spid="25" grpId="0"/>
      <p:bldP spid="27" grpId="0" animBg="1"/>
      <p:bldP spid="29" grpId="0" animBg="1"/>
      <p:bldP spid="31" grpId="0" animBg="1"/>
      <p:bldP spid="33" grpId="0" animBg="1"/>
      <p:bldP spid="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1010F1-8715-3B75-E928-9A4D4D790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35DF74B-9311-6D0C-85ED-A1630EA379F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This May Explain the </a:t>
                </a:r>
                <a:r>
                  <a:rPr lang="en-US" i="1" dirty="0">
                    <a:solidFill>
                      <a:schemeClr val="bg1"/>
                    </a:solidFill>
                  </a:rPr>
                  <a:t>q -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baseline="-25000" dirty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eff</a:t>
                </a:r>
                <a:r>
                  <a:rPr lang="en-US" dirty="0">
                    <a:solidFill>
                      <a:schemeClr val="bg1"/>
                    </a:solidFill>
                  </a:rPr>
                  <a:t> Correlation!</a:t>
                </a:r>
                <a:endParaRPr lang="en-US" baseline="-25000" dirty="0">
                  <a:solidFill>
                    <a:schemeClr val="bg1"/>
                  </a:solidFill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35DF74B-9311-6D0C-85ED-A1630EA379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E3E209-CE5B-B52D-D0B7-05A8A9D38D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52817" y="2563074"/>
                <a:ext cx="3844555" cy="1438219"/>
              </a:xfrm>
              <a:solidFill>
                <a:schemeClr val="tx1"/>
              </a:solidFill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Anti-correlation between primary spin magnitude and mass ratio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br>
                  <a:rPr lang="en-US" dirty="0">
                    <a:solidFill>
                      <a:schemeClr val="bg1"/>
                    </a:solidFill>
                  </a:rPr>
                </a:br>
                <a:r>
                  <a:rPr lang="en-US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Anti-correlation between width of 𝝌</a:t>
                </a:r>
                <a:r>
                  <a:rPr lang="en-US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eff</a:t>
                </a:r>
                <a:r>
                  <a:rPr lang="en-US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 distribution and mass ratio</a:t>
                </a:r>
                <a:r>
                  <a:rPr lang="en-US" dirty="0">
                    <a:solidFill>
                      <a:schemeClr val="bg1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E3E209-CE5B-B52D-D0B7-05A8A9D38D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52817" y="2563074"/>
                <a:ext cx="3844555" cy="1438219"/>
              </a:xfrm>
              <a:blipFill>
                <a:blip r:embed="rId4"/>
                <a:stretch>
                  <a:fillRect l="-987" t="-7018" r="-3618" b="-7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B36E5-0EF6-C636-3BB7-00D12162A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18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DF49E3C-C0DF-405F-29F4-60062A5C5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E6901D6-A748-9B9F-D3A2-03DE6D498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D86C88-C914-969A-1599-3764E2F9DF86}"/>
              </a:ext>
            </a:extLst>
          </p:cNvPr>
          <p:cNvSpPr txBox="1"/>
          <p:nvPr/>
        </p:nvSpPr>
        <p:spPr>
          <a:xfrm>
            <a:off x="496228" y="2908633"/>
            <a:ext cx="1763724" cy="1374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Vijaykumar, Farah, Fishbach 2026, </a:t>
            </a:r>
            <a:r>
              <a:rPr lang="en-US" sz="1400" b="0" i="0" u="none" strike="noStrike" dirty="0" err="1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ApJL</a:t>
            </a:r>
            <a:b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arXiv:2601.03457</a:t>
            </a:r>
            <a:endParaRPr lang="en-US" sz="1400" b="0" dirty="0">
              <a:solidFill>
                <a:schemeClr val="bg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</a:br>
            <a:endParaRPr lang="en-US" sz="1400" dirty="0">
              <a:solidFill>
                <a:schemeClr val="bg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55DE43-EDC2-DB7C-A6B8-56C83840E7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000"/>
          <a:stretch>
            <a:fillRect/>
          </a:stretch>
        </p:blipFill>
        <p:spPr>
          <a:xfrm>
            <a:off x="2536943" y="1424514"/>
            <a:ext cx="5435352" cy="4574669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42E3E253-4A0A-6796-A9E4-9EC072DBF8EB}"/>
              </a:ext>
            </a:extLst>
          </p:cNvPr>
          <p:cNvSpPr txBox="1">
            <a:spLocks/>
          </p:cNvSpPr>
          <p:nvPr/>
        </p:nvSpPr>
        <p:spPr>
          <a:xfrm>
            <a:off x="4826599" y="5545763"/>
            <a:ext cx="1565846" cy="4160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/>
              <a:t>Mass Ratio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ontent Placeholder 2">
                <a:extLst>
                  <a:ext uri="{FF2B5EF4-FFF2-40B4-BE49-F238E27FC236}">
                    <a16:creationId xmlns:a16="http://schemas.microsoft.com/office/drawing/2014/main" id="{402A1CD2-81E3-D111-64AF-9A2891DB6FA6}"/>
                  </a:ext>
                </a:extLst>
              </p:cNvPr>
              <p:cNvSpPr txBox="1">
                <a:spLocks/>
              </p:cNvSpPr>
              <p:nvPr/>
            </p:nvSpPr>
            <p:spPr>
              <a:xfrm rot="16200000">
                <a:off x="1228643" y="3228157"/>
                <a:ext cx="3283020" cy="3053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800" b="1" dirty="0">
                    <a:solidFill>
                      <a:schemeClr val="tx1"/>
                    </a:solidFill>
                  </a:rPr>
                  <a:t>Width of </a:t>
                </a:r>
                <a14:m>
                  <m:oMath xmlns:m="http://schemas.openxmlformats.org/officeDocument/2006/math">
                    <m:r>
                      <a:rPr lang="en-US" sz="1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lang="en-US" sz="1800" b="1" baseline="-25000" dirty="0">
                    <a:solidFill>
                      <a:schemeClr val="tx1"/>
                    </a:solidFill>
                  </a:rPr>
                  <a:t>eff</a:t>
                </a:r>
                <a:r>
                  <a:rPr lang="en-US" sz="1800" b="1" dirty="0">
                    <a:solidFill>
                      <a:schemeClr val="tx1"/>
                    </a:solidFill>
                  </a:rPr>
                  <a:t> distribution</a:t>
                </a:r>
              </a:p>
            </p:txBody>
          </p:sp>
        </mc:Choice>
        <mc:Fallback xmlns="">
          <p:sp>
            <p:nvSpPr>
              <p:cNvPr id="29" name="Content Placeholder 2">
                <a:extLst>
                  <a:ext uri="{FF2B5EF4-FFF2-40B4-BE49-F238E27FC236}">
                    <a16:creationId xmlns:a16="http://schemas.microsoft.com/office/drawing/2014/main" id="{402A1CD2-81E3-D111-64AF-9A2891DB6F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228643" y="3228157"/>
                <a:ext cx="3283020" cy="305374"/>
              </a:xfrm>
              <a:prstGeom prst="rect">
                <a:avLst/>
              </a:prstGeom>
              <a:blipFill>
                <a:blip r:embed="rId6"/>
                <a:stretch>
                  <a:fillRect l="-20000" r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200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1" grpId="0"/>
      <p:bldP spid="27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B43B60C-37AA-4C4F-F1CE-46C529DF7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CDF28-79C0-6719-683A-B073D9FB0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GW150914: </a:t>
            </a:r>
            <a:r>
              <a:rPr lang="en-US" dirty="0">
                <a:solidFill>
                  <a:schemeClr val="bg1"/>
                </a:solidFill>
              </a:rPr>
              <a:t>The First Detection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C6B51-0784-598B-4A7E-0AB64C71A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69712CB-F5E9-60BA-23E1-1870735F1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D233DF-90D5-73DC-5BF6-3FA981712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52C85D-A663-20AF-4233-FCA2FF576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8410" y="1822620"/>
            <a:ext cx="4114800" cy="43573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F82C2C-36BE-8DC8-EDC0-77AE129427C8}"/>
              </a:ext>
            </a:extLst>
          </p:cNvPr>
          <p:cNvSpPr txBox="1"/>
          <p:nvPr/>
        </p:nvSpPr>
        <p:spPr>
          <a:xfrm>
            <a:off x="1863051" y="1477526"/>
            <a:ext cx="2681785" cy="1682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8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Abbott+ 2016, arXiv:1602.03837, arXiv:1602.03840</a:t>
            </a:r>
            <a:endParaRPr lang="en-US" b="0" dirty="0">
              <a:solidFill>
                <a:schemeClr val="bg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84B2AF3-501D-7629-9736-56E4CF4029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444" y="2547144"/>
            <a:ext cx="4699000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049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173952A-EAF0-07AC-D644-8CCE59E2F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5A87E-FD37-0DAB-0641-111BB3B4A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How does the merger rate of spin ≈0.7 objects evolve with redshift?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B3E80-ECBE-125C-35AF-C673B1C45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3182" y="2191484"/>
            <a:ext cx="3577855" cy="814741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600" dirty="0">
                <a:solidFill>
                  <a:schemeClr val="bg1"/>
                </a:solidFill>
              </a:rPr>
              <a:t>The hierarchical merger rate, while lower than the rate of all other mergers, increases faster with redshift.</a:t>
            </a:r>
            <a:br>
              <a:rPr lang="en-US" sz="2600" dirty="0">
                <a:solidFill>
                  <a:schemeClr val="bg1"/>
                </a:solidFill>
              </a:rPr>
            </a:br>
            <a:br>
              <a:rPr lang="en-US" sz="2600" dirty="0">
                <a:solidFill>
                  <a:schemeClr val="bg1"/>
                </a:solidFill>
              </a:rPr>
            </a:br>
            <a:r>
              <a:rPr lang="en-US" sz="2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That is, hierarchical mergers preferentially lie at higher redshift.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8EC00-2600-0DD3-D5D9-A16EE59C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851940-DE6D-8E37-E3A2-C95B111C8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1D876AF-1E2B-151B-6B7B-75C5BF752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B7A5B3-4A4D-1C3D-A376-FFD37D213600}"/>
              </a:ext>
            </a:extLst>
          </p:cNvPr>
          <p:cNvSpPr txBox="1"/>
          <p:nvPr/>
        </p:nvSpPr>
        <p:spPr>
          <a:xfrm>
            <a:off x="259817" y="2841743"/>
            <a:ext cx="1763724" cy="1374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Farah, Vijayku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mar,</a:t>
            </a: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 Fishbach 2026, </a:t>
            </a:r>
            <a:r>
              <a:rPr lang="en-US" sz="1400" b="0" i="0" u="none" strike="noStrike" dirty="0" err="1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ApJL</a:t>
            </a:r>
            <a:b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arXiv:2601.03456</a:t>
            </a:r>
            <a:endParaRPr lang="en-US" sz="1400" b="0" dirty="0">
              <a:solidFill>
                <a:schemeClr val="bg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</a:br>
            <a:endParaRPr lang="en-US" sz="1400" dirty="0">
              <a:solidFill>
                <a:schemeClr val="bg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EB29FB-B61F-22A6-2908-D160B056A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541" y="1646238"/>
            <a:ext cx="5652707" cy="447506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8E80F3C-9E9D-3887-721F-AA3E42E34660}"/>
              </a:ext>
            </a:extLst>
          </p:cNvPr>
          <p:cNvSpPr txBox="1">
            <a:spLocks/>
          </p:cNvSpPr>
          <p:nvPr/>
        </p:nvSpPr>
        <p:spPr>
          <a:xfrm rot="19535583">
            <a:off x="5517541" y="4536078"/>
            <a:ext cx="1942559" cy="242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Hierarchical mergers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F36858C-9E5E-AD58-CEE6-57AD15E8170E}"/>
              </a:ext>
            </a:extLst>
          </p:cNvPr>
          <p:cNvSpPr txBox="1">
            <a:spLocks/>
          </p:cNvSpPr>
          <p:nvPr/>
        </p:nvSpPr>
        <p:spPr>
          <a:xfrm rot="20734025">
            <a:off x="3296287" y="3366566"/>
            <a:ext cx="2123454" cy="649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All other mergers</a:t>
            </a:r>
          </a:p>
        </p:txBody>
      </p:sp>
    </p:spTree>
    <p:extLst>
      <p:ext uri="{BB962C8B-B14F-4D97-AF65-F5344CB8AC3E}">
        <p14:creationId xmlns:p14="http://schemas.microsoft.com/office/powerpoint/2010/main" val="376848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53D7D1-8F70-83E5-418E-39F680AD5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479339-AAB2-571B-06C5-D1A21757E0F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This May Explain the </a:t>
                </a:r>
                <a:r>
                  <a:rPr lang="en-US" i="1" dirty="0">
                    <a:solidFill>
                      <a:schemeClr val="bg1"/>
                    </a:solidFill>
                  </a:rPr>
                  <a:t>redshift -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baseline="-25000" dirty="0">
                    <a:solidFill>
                      <a:schemeClr val="bg1"/>
                    </a:solidFill>
                  </a:rPr>
                  <a:t>eff</a:t>
                </a:r>
                <a:r>
                  <a:rPr lang="en-US" dirty="0">
                    <a:solidFill>
                      <a:schemeClr val="bg1"/>
                    </a:solidFill>
                  </a:rPr>
                  <a:t> Correlation!</a:t>
                </a:r>
                <a:endParaRPr lang="en-US" dirty="0">
                  <a:solidFill>
                    <a:schemeClr val="bg1"/>
                  </a:solidFill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479339-AAB2-571B-06C5-D1A21757E0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E278A-C54D-7EF4-042F-20079D31C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076C806-D8E6-A281-E8C4-E11B58B2C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22C3F4E-77F8-5697-DEE2-61F612363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30F7AD-5767-A311-3D54-78DF8D54F86D}"/>
              </a:ext>
            </a:extLst>
          </p:cNvPr>
          <p:cNvSpPr txBox="1"/>
          <p:nvPr/>
        </p:nvSpPr>
        <p:spPr>
          <a:xfrm>
            <a:off x="1224328" y="3230767"/>
            <a:ext cx="1763724" cy="1374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Farah, Vijayku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mar,</a:t>
            </a: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 Fishbach 2026, </a:t>
            </a:r>
            <a:r>
              <a:rPr lang="en-US" sz="1400" b="0" i="0" u="none" strike="noStrike" dirty="0" err="1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ApJL</a:t>
            </a:r>
            <a:b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arXiv:2601.03456</a:t>
            </a:r>
            <a:endParaRPr lang="en-US" sz="1400" b="0" dirty="0">
              <a:solidFill>
                <a:schemeClr val="bg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</a:br>
            <a:endParaRPr lang="en-US" sz="1400" dirty="0">
              <a:solidFill>
                <a:schemeClr val="bg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D93FFC-163D-5FC5-81E1-CD58605B414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29" t="46601" r="50797" b="2585"/>
          <a:stretch>
            <a:fillRect/>
          </a:stretch>
        </p:blipFill>
        <p:spPr>
          <a:xfrm>
            <a:off x="3338513" y="1386166"/>
            <a:ext cx="4262437" cy="47427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7A48CC4-D113-A261-0123-2EDD146A5C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7321" y="4226848"/>
            <a:ext cx="1558861" cy="74094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945DC2-1D46-3CFC-36ED-E3707B7109E7}"/>
              </a:ext>
            </a:extLst>
          </p:cNvPr>
          <p:cNvCxnSpPr>
            <a:cxnSpLocks/>
          </p:cNvCxnSpPr>
          <p:nvPr/>
        </p:nvCxnSpPr>
        <p:spPr>
          <a:xfrm>
            <a:off x="5286376" y="4686301"/>
            <a:ext cx="1000125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37C561-4A50-BE59-D110-65FA589CD409}"/>
              </a:ext>
            </a:extLst>
          </p:cNvPr>
          <p:cNvCxnSpPr>
            <a:cxnSpLocks/>
          </p:cNvCxnSpPr>
          <p:nvPr/>
        </p:nvCxnSpPr>
        <p:spPr>
          <a:xfrm>
            <a:off x="4895850" y="2681288"/>
            <a:ext cx="1819276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53EA317C-BAB7-5634-BA7C-D07E1383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951411" y="2774341"/>
                <a:ext cx="4045961" cy="1438219"/>
              </a:xfrm>
              <a:solidFill>
                <a:schemeClr val="tx1"/>
              </a:solidFill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en-US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More hierarchical mergers at high redshift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br>
                  <a:rPr lang="en-US" dirty="0">
                    <a:solidFill>
                      <a:schemeClr val="bg1"/>
                    </a:solidFill>
                  </a:rPr>
                </a:br>
                <a:r>
                  <a:rPr lang="en-US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Larger 𝝌</a:t>
                </a:r>
                <a:r>
                  <a:rPr lang="en-US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eff</a:t>
                </a:r>
                <a:r>
                  <a:rPr lang="en-US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 distribution width at high redshift</a:t>
                </a:r>
                <a:r>
                  <a:rPr lang="en-US" dirty="0">
                    <a:solidFill>
                      <a:schemeClr val="bg1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53EA317C-BAB7-5634-BA7C-D07E1383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51411" y="2774341"/>
                <a:ext cx="4045961" cy="1438219"/>
              </a:xfrm>
              <a:blipFill>
                <a:blip r:embed="rId6"/>
                <a:stretch>
                  <a:fillRect t="-7018" r="-2188" b="-25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532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2A73D4-98B8-9137-3535-D76B2E7BF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7226B-93DB-C9B5-8578-771795B61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72F02-6189-FC32-CC2D-2F4C35E95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Population-level analyses provide information about the formation and evolution of binary black holes.</a:t>
            </a:r>
          </a:p>
          <a:p>
            <a:endParaRPr lang="en-US" sz="2400" dirty="0">
              <a:latin typeface="Garamond" panose="02020404030301010803" pitchFamily="18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There is </a:t>
            </a:r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evidence for a subpopulation of hierarchical mergers </a:t>
            </a:r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in gravitational-wave data</a:t>
            </a:r>
            <a:b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endParaRPr lang="en-US" sz="24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Compared to the rest of the population, this subpopulation prefers:</a:t>
            </a:r>
          </a:p>
          <a:p>
            <a:pPr lvl="1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Mass ratios away from 1</a:t>
            </a:r>
          </a:p>
          <a:p>
            <a:pPr lvl="1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Larger redshifts</a:t>
            </a:r>
            <a:br>
              <a:rPr lang="en-US" dirty="0">
                <a:solidFill>
                  <a:schemeClr val="accent4"/>
                </a:solidFill>
                <a:latin typeface="Garamond" panose="02020404030301010803" pitchFamily="18" charset="0"/>
              </a:rPr>
            </a:br>
            <a:endParaRPr lang="en-US" dirty="0">
              <a:solidFill>
                <a:schemeClr val="accent4"/>
              </a:solidFill>
              <a:latin typeface="Garamond" panose="02020404030301010803" pitchFamily="18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This subpopulation </a:t>
            </a:r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may explain the observed population-level trends </a:t>
            </a:r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between effective spin, mass ratio, and redshift.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690B3-7A44-093D-88DC-BB948B716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400E232-6A6D-A605-7852-D4D8DF97D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20C7E97-C4E6-470C-BF6D-D692493F7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70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0AF24C-1241-AF0D-8AF2-9EEA120DF5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0A17C59-C3D2-454B-E90D-9E8D19D429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  <a:latin typeface="+mn-lt"/>
              </a:rPr>
              <a:t>Aditya Vijaykumar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7092B5B-E451-5C84-AFDC-D96452C6E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CAP Congress 2026, Ottawa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A4243-669D-EFAF-98E3-55061B59F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50B7B6D-12D7-9B47-869D-343D8053FCB7}" type="slidenum">
              <a:rPr lang="en-US">
                <a:solidFill>
                  <a:srgbClr val="FFFFFF"/>
                </a:solidFill>
                <a:latin typeface="+mn-lt"/>
              </a:rPr>
              <a:pPr>
                <a:spcAft>
                  <a:spcPts val="600"/>
                </a:spcAft>
              </a:pPr>
              <a:t>22</a:t>
            </a:fld>
            <a:endParaRPr lang="en-US">
              <a:solidFill>
                <a:srgbClr val="FFFFFF"/>
              </a:solidFill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32BD33-F27E-081E-1423-A6264A2920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29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56A41E6-D0A8-C6EC-64AC-1EFEB328669F}"/>
              </a:ext>
            </a:extLst>
          </p:cNvPr>
          <p:cNvSpPr txBox="1"/>
          <p:nvPr/>
        </p:nvSpPr>
        <p:spPr>
          <a:xfrm>
            <a:off x="1524000" y="1039050"/>
            <a:ext cx="411480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The future is LOUD and abundant, but also presents numerous challenges!</a:t>
            </a:r>
          </a:p>
        </p:txBody>
      </p:sp>
    </p:spTree>
    <p:extLst>
      <p:ext uri="{BB962C8B-B14F-4D97-AF65-F5344CB8AC3E}">
        <p14:creationId xmlns:p14="http://schemas.microsoft.com/office/powerpoint/2010/main" val="7062796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4A58F3-441F-3D64-0847-16BED2061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8135F-2897-1CE0-4197-6E0A315E1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744" y="320675"/>
            <a:ext cx="11270512" cy="6035675"/>
          </a:xfrm>
        </p:spPr>
        <p:txBody>
          <a:bodyPr>
            <a:noAutofit/>
          </a:bodyPr>
          <a:lstStyle/>
          <a:p>
            <a:pPr algn="ctr"/>
            <a:br>
              <a:rPr lang="en-US" sz="8000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US" sz="8000" dirty="0">
                <a:solidFill>
                  <a:schemeClr val="bg1"/>
                </a:solidFill>
                <a:latin typeface="Garamond" panose="02020404030301010803" pitchFamily="18" charset="0"/>
              </a:rPr>
              <a:t>Thanks for Listening!</a:t>
            </a:r>
            <a:br>
              <a:rPr lang="en-US" sz="8000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US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Any Questions?</a:t>
            </a:r>
            <a:br>
              <a:rPr lang="en-US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</a:br>
            <a:br>
              <a:rPr lang="en-US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</a:br>
            <a:r>
              <a:rPr lang="en-US" sz="3000" dirty="0">
                <a:solidFill>
                  <a:schemeClr val="bg1"/>
                </a:solidFill>
                <a:latin typeface="Garamond" panose="02020404030301010803" pitchFamily="18" charset="0"/>
              </a:rPr>
              <a:t>Get in Touch!</a:t>
            </a:r>
            <a:br>
              <a:rPr lang="en-US" sz="3000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US" sz="30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Website</a:t>
            </a:r>
            <a:r>
              <a:rPr lang="en-US" sz="3000" dirty="0">
                <a:solidFill>
                  <a:schemeClr val="bg1"/>
                </a:solidFill>
                <a:latin typeface="Garamond" panose="02020404030301010803" pitchFamily="18" charset="0"/>
              </a:rPr>
              <a:t>: </a:t>
            </a:r>
            <a:r>
              <a:rPr lang="en-US" sz="3000" dirty="0" err="1">
                <a:solidFill>
                  <a:schemeClr val="bg1"/>
                </a:solidFill>
                <a:latin typeface="Garamond" panose="02020404030301010803" pitchFamily="18" charset="0"/>
              </a:rPr>
              <a:t>adivijaykumar.github.io</a:t>
            </a:r>
            <a:br>
              <a:rPr lang="en-US" sz="3000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US" sz="30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Email</a:t>
            </a:r>
            <a:r>
              <a:rPr lang="en-US" sz="3000" dirty="0">
                <a:solidFill>
                  <a:schemeClr val="bg1"/>
                </a:solidFill>
                <a:latin typeface="Garamond" panose="02020404030301010803" pitchFamily="18" charset="0"/>
              </a:rPr>
              <a:t>: </a:t>
            </a:r>
            <a:r>
              <a:rPr lang="en-US" sz="3000" dirty="0" err="1">
                <a:solidFill>
                  <a:schemeClr val="bg1"/>
                </a:solidFill>
                <a:latin typeface="Garamond" panose="02020404030301010803" pitchFamily="18" charset="0"/>
              </a:rPr>
              <a:t>aditya@utoronto.ca</a:t>
            </a:r>
            <a:br>
              <a:rPr lang="en-US" sz="3000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endParaRPr lang="en-US" sz="30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5A1D1-AC37-90F1-EA03-A5719C645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B3302C-DC65-A60B-E63A-A63832C80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FCF02C8-D9CF-5D70-932C-CBC22000A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510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8C42EA-1B04-FFDC-9384-E266BCF8C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B6A11-7E2B-3186-D0B8-EDE7605F9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744" y="320675"/>
            <a:ext cx="11270512" cy="6035675"/>
          </a:xfrm>
        </p:spPr>
        <p:txBody>
          <a:bodyPr>
            <a:no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</a:rPr>
              <a:t>Extra Slides</a:t>
            </a:r>
            <a:endParaRPr lang="en-US" sz="30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E1571-6B09-45BB-9C3B-7B5B903E3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7FC0805-E185-DFC5-FAA1-2DC0BE1E6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0074F23-D4F2-22D3-1980-9C2262F4A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7759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A646DF-3C8A-A78E-EEA1-14F69B28A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C08C3-EAB8-2A2E-9FA5-FEE665B00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mass distribution of hierarchical mergers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2B873-8A54-810E-6019-0FB16036D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525E08-AA66-B40C-4299-469E61DE0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A4EE50A-E756-ED34-1DBF-FF3B5AF19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F43311-5948-1631-5764-1BB7B333140A}"/>
              </a:ext>
            </a:extLst>
          </p:cNvPr>
          <p:cNvSpPr txBox="1"/>
          <p:nvPr/>
        </p:nvSpPr>
        <p:spPr>
          <a:xfrm>
            <a:off x="259817" y="2841743"/>
            <a:ext cx="1763724" cy="1374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Farah, Vijayku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mar,</a:t>
            </a: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 Fishbach 2026, </a:t>
            </a:r>
            <a:r>
              <a:rPr lang="en-US" sz="1400" b="0" i="0" u="none" strike="noStrike" dirty="0" err="1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ApJL</a:t>
            </a:r>
            <a:b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arXiv:2601.03456</a:t>
            </a:r>
            <a:endParaRPr lang="en-US" sz="1400" b="0" dirty="0">
              <a:solidFill>
                <a:schemeClr val="bg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</a:br>
            <a:endParaRPr lang="en-US" sz="1400" dirty="0">
              <a:solidFill>
                <a:schemeClr val="bg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1F4CB63-F4B1-DCCC-868F-A56BA97CA966}"/>
              </a:ext>
            </a:extLst>
          </p:cNvPr>
          <p:cNvSpPr txBox="1">
            <a:spLocks/>
          </p:cNvSpPr>
          <p:nvPr/>
        </p:nvSpPr>
        <p:spPr>
          <a:xfrm rot="19535583">
            <a:off x="5517541" y="4536078"/>
            <a:ext cx="1942559" cy="242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Hierarchical mergers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58F5FCE-E8FE-F36C-A26D-27758DFE061A}"/>
              </a:ext>
            </a:extLst>
          </p:cNvPr>
          <p:cNvSpPr txBox="1">
            <a:spLocks/>
          </p:cNvSpPr>
          <p:nvPr/>
        </p:nvSpPr>
        <p:spPr>
          <a:xfrm rot="20734025">
            <a:off x="3296287" y="3366566"/>
            <a:ext cx="2123454" cy="649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All other mergers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0ED1EBF9-19CA-330C-F8D6-ED17710AD3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98521" y="1359143"/>
            <a:ext cx="5469052" cy="5498857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95DA1C7-C9D1-C3FA-D110-94ED66C10044}"/>
              </a:ext>
            </a:extLst>
          </p:cNvPr>
          <p:cNvSpPr txBox="1">
            <a:spLocks/>
          </p:cNvSpPr>
          <p:nvPr/>
        </p:nvSpPr>
        <p:spPr>
          <a:xfrm>
            <a:off x="7886222" y="2876802"/>
            <a:ext cx="4045961" cy="1438219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The hierarchical merger subpopulation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extends to higher primary masses</a:t>
            </a:r>
            <a:r>
              <a:rPr lang="en-US" dirty="0">
                <a:solidFill>
                  <a:schemeClr val="bg1"/>
                </a:solidFill>
              </a:rPr>
              <a:t>, and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peaks at roughly twice the mass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653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B005FA-AD49-01FD-163E-4613E0E44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0402A-1EE6-ACE0-D3B7-10BA7032D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Model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24B86-B2E5-7226-3204-D80F5A224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26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B59F236-C887-45B4-4DC8-CA1C9EA50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5714DD-22D4-69AC-877C-0017DC5A0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CF6082-4EA1-DDD6-B373-FFB6A3BBF046}"/>
              </a:ext>
            </a:extLst>
          </p:cNvPr>
          <p:cNvSpPr txBox="1"/>
          <p:nvPr/>
        </p:nvSpPr>
        <p:spPr>
          <a:xfrm>
            <a:off x="259817" y="2841743"/>
            <a:ext cx="1763724" cy="1374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Vijayku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mar, Farah,</a:t>
            </a: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 Fishbach 2026, </a:t>
            </a:r>
            <a:r>
              <a:rPr lang="en-US" sz="1400" b="0" i="0" u="none" strike="noStrike" dirty="0" err="1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ApJL</a:t>
            </a:r>
            <a:b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14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arXiv:2601.03457</a:t>
            </a:r>
            <a:endParaRPr lang="en-US" sz="1400" b="0" dirty="0">
              <a:solidFill>
                <a:schemeClr val="bg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</a:br>
            <a:endParaRPr lang="en-US" sz="1400" dirty="0">
              <a:solidFill>
                <a:schemeClr val="bg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DECB61F-A573-C372-A40A-43583A07B96C}"/>
              </a:ext>
            </a:extLst>
          </p:cNvPr>
          <p:cNvSpPr txBox="1">
            <a:spLocks/>
          </p:cNvSpPr>
          <p:nvPr/>
        </p:nvSpPr>
        <p:spPr>
          <a:xfrm rot="19535583">
            <a:off x="5517541" y="4536078"/>
            <a:ext cx="1942559" cy="242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Hierarchical mergers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8D7D750-2FB5-6DAB-DF27-4A8E384176EA}"/>
              </a:ext>
            </a:extLst>
          </p:cNvPr>
          <p:cNvSpPr txBox="1">
            <a:spLocks/>
          </p:cNvSpPr>
          <p:nvPr/>
        </p:nvSpPr>
        <p:spPr>
          <a:xfrm rot="20734025">
            <a:off x="3296287" y="3366566"/>
            <a:ext cx="2123454" cy="649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All other mergers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1A6D73-F1C6-A781-1A6F-D5DFD9845D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43"/>
          <a:stretch>
            <a:fillRect/>
          </a:stretch>
        </p:blipFill>
        <p:spPr>
          <a:xfrm>
            <a:off x="2023541" y="1551443"/>
            <a:ext cx="9494621" cy="46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2613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7476C3-2958-6E89-0456-9A62C6160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48F70-F5EA-B275-2ED3-E7F600B82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Model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7DC96-D8A1-A186-98C0-7DB263796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27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8985C4B-F6B5-70C7-C750-DA6ACDFF6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06FFBA4-05B9-7CA1-8500-C51769899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E1066D-5333-14B2-3999-81099D76F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944" y="1429947"/>
            <a:ext cx="5499928" cy="461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8330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539398-E3F5-B263-8FD0-58AC9CCEA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550A7-4BBB-7DF8-9300-A478ABB78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GWTC-5.0 Population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0013E-739F-6437-E980-F363CB688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28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85FBE5-9A53-BACE-0AE4-C8160DC62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0E6F7AC-D3BB-0495-BC30-31C98499A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268E2F-C601-840A-4553-3DCF94032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950" y="1800813"/>
            <a:ext cx="10485636" cy="393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8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ECBE1B-5697-D765-6B57-2DC100012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62CB5-0E78-C203-7FE7-6D52D5840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GW150914: The First Detection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B02A9-FB14-C6E7-D3EB-2D99833A1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F80C15A-22A8-7EAE-6A31-930C4CA37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CAP Congress 2026, Ottawa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7F334E-B7E4-9622-00D7-F32229A9C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9C402F-199D-A541-FC5E-8ABD7B5420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44" y="2547144"/>
            <a:ext cx="4699000" cy="29083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162D67-C385-A82A-5CE8-FBA2324B91ED}"/>
              </a:ext>
            </a:extLst>
          </p:cNvPr>
          <p:cNvSpPr txBox="1"/>
          <p:nvPr/>
        </p:nvSpPr>
        <p:spPr>
          <a:xfrm>
            <a:off x="1863051" y="1477526"/>
            <a:ext cx="2681785" cy="1682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8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Abbott+ 2016, arXiv:1602.03837, arXiv:1602.03840</a:t>
            </a:r>
            <a:endParaRPr lang="en-US" b="0" dirty="0">
              <a:solidFill>
                <a:schemeClr val="bg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72A2EF-3CA8-AF0B-1B6C-5A5FF43614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0251" y="1310656"/>
            <a:ext cx="4400960" cy="43880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0D5BFA-B6AB-401E-5589-96903204A54B}"/>
              </a:ext>
            </a:extLst>
          </p:cNvPr>
          <p:cNvSpPr txBox="1"/>
          <p:nvPr/>
        </p:nvSpPr>
        <p:spPr>
          <a:xfrm>
            <a:off x="3050275" y="3247746"/>
            <a:ext cx="6100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B8072F9-5EC4-10EB-B2DF-8B55DE37E212}"/>
              </a:ext>
            </a:extLst>
          </p:cNvPr>
          <p:cNvCxnSpPr>
            <a:cxnSpLocks/>
          </p:cNvCxnSpPr>
          <p:nvPr/>
        </p:nvCxnSpPr>
        <p:spPr>
          <a:xfrm>
            <a:off x="5826177" y="4016284"/>
            <a:ext cx="846161" cy="0"/>
          </a:xfrm>
          <a:prstGeom prst="straightConnector1">
            <a:avLst/>
          </a:prstGeom>
          <a:ln w="412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53F8763-090E-80A2-2C0C-72764944E516}"/>
              </a:ext>
            </a:extLst>
          </p:cNvPr>
          <p:cNvSpPr txBox="1"/>
          <p:nvPr/>
        </p:nvSpPr>
        <p:spPr>
          <a:xfrm>
            <a:off x="7430538" y="5698722"/>
            <a:ext cx="421067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Showed us that massive merging black holes exist in the Universe.</a:t>
            </a:r>
          </a:p>
          <a:p>
            <a:b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</a:b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96F3F3-60C8-C034-2C43-E5FF5A18316C}"/>
              </a:ext>
            </a:extLst>
          </p:cNvPr>
          <p:cNvSpPr txBox="1"/>
          <p:nvPr/>
        </p:nvSpPr>
        <p:spPr>
          <a:xfrm>
            <a:off x="8945507" y="1439067"/>
            <a:ext cx="27556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US" sz="180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Measurement of Parameters</a:t>
            </a:r>
            <a:br>
              <a:rPr lang="en-US" sz="180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180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(Posterior Distribution)</a:t>
            </a:r>
            <a:endParaRPr lang="en-US" dirty="0">
              <a:solidFill>
                <a:schemeClr val="accent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b="0" dirty="0">
                <a:effectLst/>
                <a:latin typeface="Garamond" panose="02020404030301010803" pitchFamily="18" charset="0"/>
              </a:rPr>
            </a:b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123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B8CFC3-E901-A824-B660-A56D5FF99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0F7DC-4EF7-0957-CCA9-0A2242ADB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EBAD7DF-AA72-8B5C-00C7-FE7FC0373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AE506F8-42B0-2208-D74E-195EDBDE4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25A1BEA-3F5B-8ACC-B220-223920DE4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661" y="136525"/>
            <a:ext cx="11112677" cy="6250881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066D5B6-CDFB-70F7-DE89-47B5182A98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0963" y="4397112"/>
            <a:ext cx="4591187" cy="1438219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Brand new catalog (GWTC-5.0) out now!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</a:rPr>
              <a:t>arXiv:2605.27225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</a:rPr>
              <a:t>arXiv:2605.27226</a:t>
            </a:r>
          </a:p>
          <a:p>
            <a:pPr marL="0" indent="0" algn="ctr">
              <a:buNone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64FDDFC-9133-DB01-1D78-A5C4DE31E35C}"/>
              </a:ext>
            </a:extLst>
          </p:cNvPr>
          <p:cNvSpPr txBox="1">
            <a:spLocks/>
          </p:cNvSpPr>
          <p:nvPr/>
        </p:nvSpPr>
        <p:spPr>
          <a:xfrm>
            <a:off x="7767500" y="828599"/>
            <a:ext cx="4424500" cy="1438219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dirty="0">
                <a:solidFill>
                  <a:schemeClr val="bg1"/>
                </a:solidFill>
              </a:rPr>
              <a:t>Each signal contains information about </a:t>
            </a:r>
            <a: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masses, spins, redshift, sky location</a:t>
            </a:r>
            <a:r>
              <a:rPr lang="en-US" sz="2400" dirty="0">
                <a:solidFill>
                  <a:schemeClr val="bg1"/>
                </a:solidFill>
              </a:rPr>
              <a:t>, etc., although measurement precision varies.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7712555-40C3-7844-6292-28F9E0B5D4C5}"/>
              </a:ext>
            </a:extLst>
          </p:cNvPr>
          <p:cNvSpPr txBox="1">
            <a:spLocks/>
          </p:cNvSpPr>
          <p:nvPr/>
        </p:nvSpPr>
        <p:spPr>
          <a:xfrm>
            <a:off x="6775806" y="4397112"/>
            <a:ext cx="4424500" cy="1438219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We now have a large population of binary black holes!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39EA0E-ADAA-4064-1768-F4ED9DB088D1}"/>
              </a:ext>
            </a:extLst>
          </p:cNvPr>
          <p:cNvSpPr txBox="1"/>
          <p:nvPr/>
        </p:nvSpPr>
        <p:spPr>
          <a:xfrm>
            <a:off x="-1648918" y="-27282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11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A10B51-5438-8672-9416-544DA1FD5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F3F05-5ED3-C8FE-9DDA-EA02589C6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Population Properties Encode Astrophysics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20DC4-FB3D-BC4E-A2A2-4B21E814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1031DF1-74D6-6114-A131-2B7777CEC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6799808-CF4A-AB9E-DF2B-4B436C8E3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ECE6C2CD-31A0-87D0-3698-CC434F2A8A95}"/>
              </a:ext>
            </a:extLst>
          </p:cNvPr>
          <p:cNvSpPr txBox="1">
            <a:spLocks/>
          </p:cNvSpPr>
          <p:nvPr/>
        </p:nvSpPr>
        <p:spPr>
          <a:xfrm>
            <a:off x="2518118" y="1395301"/>
            <a:ext cx="3249636" cy="649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/>
              <a:t>Inferred Population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C9F761-6ADC-4134-53E8-08EF923E28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558" y="1395301"/>
            <a:ext cx="10388705" cy="48810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D77802E-586F-5B72-F643-0B0CBB940D2A}"/>
              </a:ext>
            </a:extLst>
          </p:cNvPr>
          <p:cNvSpPr/>
          <p:nvPr/>
        </p:nvSpPr>
        <p:spPr>
          <a:xfrm>
            <a:off x="4542020" y="1395301"/>
            <a:ext cx="1963711" cy="523440"/>
          </a:xfrm>
          <a:prstGeom prst="rect">
            <a:avLst/>
          </a:prstGeom>
          <a:solidFill>
            <a:schemeClr val="accent2">
              <a:lumMod val="75000"/>
              <a:alpha val="20403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6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686C33-4156-D465-11BC-54B30E8D5F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CEE7A-630E-07BF-FF90-BECFD0015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Population Properties Encode Astrophysics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499D6-AAE1-73A0-BB10-8FA9BBC98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8E1B3C-6E9E-CCE6-30A8-AAF1313AF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BDDBCF8-1E64-3D12-729A-3670A3750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8EF8C78D-4A59-57B3-EDA5-C97169223DB4}"/>
              </a:ext>
            </a:extLst>
          </p:cNvPr>
          <p:cNvSpPr txBox="1">
            <a:spLocks/>
          </p:cNvSpPr>
          <p:nvPr/>
        </p:nvSpPr>
        <p:spPr>
          <a:xfrm>
            <a:off x="2518118" y="1395301"/>
            <a:ext cx="3249636" cy="649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/>
              <a:t>Inferred Population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7AFB23-FD39-58EF-BD5E-B7466FB29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032" y="1395301"/>
            <a:ext cx="9967936" cy="49164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61E1E2-58E7-4485-D80A-E7884D8D5205}"/>
              </a:ext>
            </a:extLst>
          </p:cNvPr>
          <p:cNvSpPr txBox="1"/>
          <p:nvPr/>
        </p:nvSpPr>
        <p:spPr>
          <a:xfrm>
            <a:off x="1112032" y="1560710"/>
            <a:ext cx="3395272" cy="2759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20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Are our observed BHs made up of smaller BHs?</a:t>
            </a:r>
            <a:br>
              <a:rPr lang="en-US" sz="20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br>
              <a:rPr lang="en-US" sz="20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20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Natural by-product of BH assembly in dense environments.</a:t>
            </a:r>
            <a:endParaRPr lang="en-US" sz="2000" b="0" dirty="0">
              <a:solidFill>
                <a:schemeClr val="accent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sz="2000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</a:br>
            <a:endParaRPr lang="en-US" sz="2000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641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046579-29F8-02A2-91FE-B32F1F030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8C72F-380C-3C6A-7B0E-2216F4D02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Population Properties Encode Astrophysics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1D789-9025-9EB4-C912-30E62C3D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2461FCD-E870-1C13-BB85-BC7A2F765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CAP Congress 2026, Ottawa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440BF20-BC0B-21A1-89BD-77DB8B732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D64AE941-FF08-6BB3-59E5-52FD7F2B1247}"/>
              </a:ext>
            </a:extLst>
          </p:cNvPr>
          <p:cNvSpPr txBox="1">
            <a:spLocks/>
          </p:cNvSpPr>
          <p:nvPr/>
        </p:nvSpPr>
        <p:spPr>
          <a:xfrm>
            <a:off x="2518118" y="1395301"/>
            <a:ext cx="3249636" cy="649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/>
              <a:t>Inferred Population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4592C7-B875-06D4-9A2C-384BA81CD0BE}"/>
              </a:ext>
            </a:extLst>
          </p:cNvPr>
          <p:cNvSpPr txBox="1"/>
          <p:nvPr/>
        </p:nvSpPr>
        <p:spPr>
          <a:xfrm>
            <a:off x="4631961" y="80647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6DB3F9-306D-07BB-7E7D-1058F520FC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9521"/>
          <a:stretch>
            <a:fillRect/>
          </a:stretch>
        </p:blipFill>
        <p:spPr>
          <a:xfrm>
            <a:off x="3677599" y="1395301"/>
            <a:ext cx="4700666" cy="47170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22F4EA-1F2E-A9CB-44C4-EFFCB1C89145}"/>
              </a:ext>
            </a:extLst>
          </p:cNvPr>
          <p:cNvSpPr txBox="1"/>
          <p:nvPr/>
        </p:nvSpPr>
        <p:spPr>
          <a:xfrm>
            <a:off x="40946" y="3113871"/>
            <a:ext cx="3406226" cy="1774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24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  <a:t>Predictions of 2G BH population.</a:t>
            </a:r>
            <a:endParaRPr lang="en-US" sz="2400" b="0" dirty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</a:b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B0D1A2-5ACA-FCE3-DAD0-2610FEC07028}"/>
              </a:ext>
            </a:extLst>
          </p:cNvPr>
          <p:cNvSpPr txBox="1"/>
          <p:nvPr/>
        </p:nvSpPr>
        <p:spPr>
          <a:xfrm>
            <a:off x="8608693" y="3429000"/>
            <a:ext cx="2631957" cy="15901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Gerosa &amp; Fishbach 2021</a:t>
            </a:r>
            <a:br>
              <a:rPr lang="en-US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arXiv:2105.03439</a:t>
            </a:r>
            <a:endParaRPr lang="en-US" b="0" dirty="0">
              <a:solidFill>
                <a:schemeClr val="bg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</a:b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3E4358-525D-D68C-B0F5-FB8AAA3A55D2}"/>
              </a:ext>
            </a:extLst>
          </p:cNvPr>
          <p:cNvSpPr txBox="1"/>
          <p:nvPr/>
        </p:nvSpPr>
        <p:spPr>
          <a:xfrm>
            <a:off x="6096000" y="2045119"/>
            <a:ext cx="2325448" cy="1682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80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2G BHs should have higher maximum mass than 1G black holes.</a:t>
            </a:r>
            <a:endParaRPr lang="en-US" dirty="0">
              <a:solidFill>
                <a:schemeClr val="accent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A08B40-BCD0-0568-15EE-119E214E555E}"/>
              </a:ext>
            </a:extLst>
          </p:cNvPr>
          <p:cNvSpPr txBox="1"/>
          <p:nvPr/>
        </p:nvSpPr>
        <p:spPr>
          <a:xfrm>
            <a:off x="8378265" y="4888716"/>
            <a:ext cx="3050498" cy="1959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  <a:t>2G BHs should have spins concentrated around 0.7. Robust prediction of general relativity!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dirty="0"/>
            </a:br>
            <a:endParaRPr lang="en-US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AC3CB3D-9039-FDCF-ADED-6CB386160C62}"/>
              </a:ext>
            </a:extLst>
          </p:cNvPr>
          <p:cNvCxnSpPr>
            <a:cxnSpLocks/>
          </p:cNvCxnSpPr>
          <p:nvPr/>
        </p:nvCxnSpPr>
        <p:spPr>
          <a:xfrm flipH="1" flipV="1">
            <a:off x="7193818" y="4457260"/>
            <a:ext cx="1371692" cy="1005439"/>
          </a:xfrm>
          <a:prstGeom prst="straightConnector1">
            <a:avLst/>
          </a:prstGeom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80F2935-4CBA-A409-087D-3059C21C43C6}"/>
              </a:ext>
            </a:extLst>
          </p:cNvPr>
          <p:cNvCxnSpPr>
            <a:cxnSpLocks/>
          </p:cNvCxnSpPr>
          <p:nvPr/>
        </p:nvCxnSpPr>
        <p:spPr>
          <a:xfrm flipH="1">
            <a:off x="5501390" y="2652859"/>
            <a:ext cx="719528" cy="776141"/>
          </a:xfrm>
          <a:prstGeom prst="straightConnector1">
            <a:avLst/>
          </a:prstGeom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258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6DDB65-802F-B59D-FA8E-4E58382C1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90855-DCA0-BB9D-9B2B-C8E8A87AD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Inference Problem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7E838-89D1-4785-5A00-6369E69E1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7517CFA-D6AC-D8F2-240C-5926FCE3F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CAP Congress 2026, Ottawa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6E0E31F-9046-2F07-4814-D64B47C70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811346-87AD-C05A-931A-86335AAF0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44" y="2547144"/>
            <a:ext cx="4699000" cy="29083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826356-2CDB-5E88-193E-F8D9FB90DBCB}"/>
              </a:ext>
            </a:extLst>
          </p:cNvPr>
          <p:cNvSpPr txBox="1"/>
          <p:nvPr/>
        </p:nvSpPr>
        <p:spPr>
          <a:xfrm>
            <a:off x="1863051" y="1477526"/>
            <a:ext cx="2681785" cy="1682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800" b="0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Abbott+ 2016, arXiv:1602.03837, arXiv:1602.03840</a:t>
            </a:r>
            <a:endParaRPr lang="en-US" b="0" dirty="0">
              <a:solidFill>
                <a:schemeClr val="bg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B8F22B-F5F1-CF2D-1CA8-3FE8141EC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0251" y="1310656"/>
            <a:ext cx="4400960" cy="43880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F4D19A-E9A7-19FC-5776-E8C4A33CF263}"/>
              </a:ext>
            </a:extLst>
          </p:cNvPr>
          <p:cNvSpPr txBox="1"/>
          <p:nvPr/>
        </p:nvSpPr>
        <p:spPr>
          <a:xfrm>
            <a:off x="3050275" y="3247746"/>
            <a:ext cx="6100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3430F22-CBA1-A676-225C-4F7059AF3C1C}"/>
              </a:ext>
            </a:extLst>
          </p:cNvPr>
          <p:cNvCxnSpPr>
            <a:cxnSpLocks/>
          </p:cNvCxnSpPr>
          <p:nvPr/>
        </p:nvCxnSpPr>
        <p:spPr>
          <a:xfrm>
            <a:off x="5991069" y="4031274"/>
            <a:ext cx="846161" cy="0"/>
          </a:xfrm>
          <a:prstGeom prst="straightConnector1">
            <a:avLst/>
          </a:prstGeom>
          <a:ln w="412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B6283F1-1CD9-A59B-EA6A-08805EB8700E}"/>
              </a:ext>
            </a:extLst>
          </p:cNvPr>
          <p:cNvSpPr txBox="1"/>
          <p:nvPr/>
        </p:nvSpPr>
        <p:spPr>
          <a:xfrm>
            <a:off x="8945507" y="1439067"/>
            <a:ext cx="27556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US" sz="180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Measurement of Parameters</a:t>
            </a:r>
            <a:br>
              <a:rPr lang="en-US" sz="180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</a:br>
            <a:r>
              <a:rPr lang="en-US" sz="180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(Posterior Distribution)</a:t>
            </a:r>
            <a:endParaRPr lang="en-US" dirty="0">
              <a:solidFill>
                <a:schemeClr val="accent2">
                  <a:lumMod val="75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b="0" dirty="0">
                <a:effectLst/>
                <a:latin typeface="Garamond" panose="02020404030301010803" pitchFamily="18" charset="0"/>
              </a:rPr>
            </a:b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432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DE8EC8-6E30-0E16-2ED2-BF4675A88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B4B8A-C1CF-CE16-D827-565F91D51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Inference Problem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78FB1-8EA9-2EEE-FB86-EE498E10D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7B6D-12D7-9B47-869D-343D8053FCB7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EE26E8-1774-2680-5CF7-959EF13A8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CAP Congress 2026, Ottawa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A29C1B2-D88F-84AB-636F-2D7430ECF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Aditya Vijaykumar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04CECC-DDA5-211C-E639-E93B1D5F9A8A}"/>
              </a:ext>
            </a:extLst>
          </p:cNvPr>
          <p:cNvSpPr txBox="1"/>
          <p:nvPr/>
        </p:nvSpPr>
        <p:spPr>
          <a:xfrm>
            <a:off x="3050275" y="3247746"/>
            <a:ext cx="6100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44D8CC-C909-03CB-BDB9-E03037C25DFD}"/>
              </a:ext>
            </a:extLst>
          </p:cNvPr>
          <p:cNvSpPr txBox="1"/>
          <p:nvPr/>
        </p:nvSpPr>
        <p:spPr>
          <a:xfrm>
            <a:off x="3050498" y="3248081"/>
            <a:ext cx="6100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01F8A7B-98E5-886E-B23E-171B021EF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634" y="3421436"/>
            <a:ext cx="1066710" cy="106358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5615000-EFB1-5326-0D0A-275D10B43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134" y="4604239"/>
            <a:ext cx="1064086" cy="106096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2B3F98-496C-C2E4-3971-F0D4B7C13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921" y="2108912"/>
            <a:ext cx="1064086" cy="106096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AC40274-FE01-D632-AC41-BE513C129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179" y="3429957"/>
            <a:ext cx="1025937" cy="102293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A833EA1-DE59-77D9-355E-282F6E152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596" y="4760471"/>
            <a:ext cx="806971" cy="8046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96263A-B3CA-C877-0390-2854D43A1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246" y="3181534"/>
            <a:ext cx="1136611" cy="11332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EA5A2F2-BFE5-8130-CABF-2B9F5D3EB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943" y="4568082"/>
            <a:ext cx="1136611" cy="113328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03D8F09-CF9F-050F-7F83-F56EC32399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886" y="2639396"/>
            <a:ext cx="6650113" cy="2695574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DE89825-41D3-AFA4-B8ED-2DDBDE938950}"/>
              </a:ext>
            </a:extLst>
          </p:cNvPr>
          <p:cNvCxnSpPr>
            <a:cxnSpLocks/>
          </p:cNvCxnSpPr>
          <p:nvPr/>
        </p:nvCxnSpPr>
        <p:spPr>
          <a:xfrm>
            <a:off x="4544836" y="4061254"/>
            <a:ext cx="846161" cy="0"/>
          </a:xfrm>
          <a:prstGeom prst="straightConnector1">
            <a:avLst/>
          </a:prstGeom>
          <a:ln w="412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A8DB661-F998-496C-54E2-664BECA61D6E}"/>
              </a:ext>
            </a:extLst>
          </p:cNvPr>
          <p:cNvSpPr txBox="1"/>
          <p:nvPr/>
        </p:nvSpPr>
        <p:spPr>
          <a:xfrm>
            <a:off x="5541886" y="5485319"/>
            <a:ext cx="6623829" cy="1128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8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  <a:t>Measurements of population properties [LVK+, arXiv:2508.18083]</a:t>
            </a:r>
            <a:endParaRPr lang="en-US" b="0" dirty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ABE77B-FA15-6F65-F6F7-E37D08011050}"/>
              </a:ext>
            </a:extLst>
          </p:cNvPr>
          <p:cNvSpPr txBox="1"/>
          <p:nvPr/>
        </p:nvSpPr>
        <p:spPr>
          <a:xfrm>
            <a:off x="895112" y="1401596"/>
            <a:ext cx="3445442" cy="14055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600"/>
              </a:spcAft>
              <a:buNone/>
            </a:pPr>
            <a:r>
              <a:rPr lang="en-US" sz="1800" b="0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Garamond" panose="02020404030301010803" pitchFamily="18" charset="0"/>
              </a:rPr>
              <a:t>Many uncertain measurements from different sources</a:t>
            </a:r>
            <a:endParaRPr lang="en-US" b="0" dirty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Garamond" panose="02020404030301010803" pitchFamily="18" charset="0"/>
            </a:endParaRPr>
          </a:p>
          <a:p>
            <a:pPr>
              <a:buNone/>
            </a:pPr>
            <a:br>
              <a:rPr lang="en-US" b="0" dirty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226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7AAF4C9-504C-C34B-88C2-B3999F67FB68}">
  <we:reference id="4b785c87-866c-4bad-85d8-5d1ae467ac9a" version="3.25.0.0" store="EXCatalog" storeType="EXCatalog"/>
  <we:alternateReferences>
    <we:reference id="WA104381909" version="3.25.0.0" store="en-US" storeType="OMEX"/>
  </we:alternateReferences>
  <we:properties/>
  <we:bindings/>
  <we:snapshot xmlns:r="http://schemas.openxmlformats.org/officeDocument/2006/relationships"/>
</we:webextension>
</file>

<file path=docMetadata/LabelInfo.xml><?xml version="1.0" encoding="utf-8"?>
<clbl:labelList xmlns:clbl="http://schemas.microsoft.com/office/2020/mipLabelMetadata">
  <clbl:label id="{78aac226-2f03-4b4d-9037-b46d56c55210}" enabled="0" method="" siteId="{78aac226-2f03-4b4d-9037-b46d56c5521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1576</TotalTime>
  <Words>1232</Words>
  <Application>Microsoft Macintosh PowerPoint</Application>
  <PresentationFormat>Widescreen</PresentationFormat>
  <Paragraphs>251</Paragraphs>
  <Slides>29</Slides>
  <Notes>27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Aptos</vt:lpstr>
      <vt:lpstr>Aptos Display</vt:lpstr>
      <vt:lpstr>Arial</vt:lpstr>
      <vt:lpstr>Cambria Math</vt:lpstr>
      <vt:lpstr>Garamond</vt:lpstr>
      <vt:lpstr>Office Theme</vt:lpstr>
      <vt:lpstr>PowerPoint Presentation</vt:lpstr>
      <vt:lpstr>GW150914: The First Detection</vt:lpstr>
      <vt:lpstr>GW150914: The First Detection</vt:lpstr>
      <vt:lpstr>PowerPoint Presentation</vt:lpstr>
      <vt:lpstr>Population Properties Encode Astrophysics</vt:lpstr>
      <vt:lpstr>Population Properties Encode Astrophysics</vt:lpstr>
      <vt:lpstr>Population Properties Encode Astrophysics</vt:lpstr>
      <vt:lpstr>The Inference Problem</vt:lpstr>
      <vt:lpstr>The Inference Problem</vt:lpstr>
      <vt:lpstr>Main Ingredient: Selection Effects</vt:lpstr>
      <vt:lpstr>Main Ingredient: Selection Effects</vt:lpstr>
      <vt:lpstr>Primary Mass Distribution of Binary Black Holes</vt:lpstr>
      <vt:lpstr>Observed trends in the GW source population</vt:lpstr>
      <vt:lpstr>Dense Star Cluster ~105 Msun, ~1 pc radius</vt:lpstr>
      <vt:lpstr>PowerPoint Presentation</vt:lpstr>
      <vt:lpstr>PowerPoint Presentation</vt:lpstr>
      <vt:lpstr>Theoretical Expectation: Population Synthesis</vt:lpstr>
      <vt:lpstr>Which mass ratios in the GW data have spin ≈0.7?</vt:lpstr>
      <vt:lpstr>This May Explain the q - χeff Correlation!</vt:lpstr>
      <vt:lpstr>How does the merger rate of spin ≈0.7 objects evolve with redshift?</vt:lpstr>
      <vt:lpstr>This May Explain the redshift - χeff Correlation!</vt:lpstr>
      <vt:lpstr>Takeaways</vt:lpstr>
      <vt:lpstr>PowerPoint Presentation</vt:lpstr>
      <vt:lpstr> Thanks for Listening! Any Questions?  Get in Touch! Website: adivijaykumar.github.io Email: aditya@utoronto.ca </vt:lpstr>
      <vt:lpstr>Extra Slides</vt:lpstr>
      <vt:lpstr>The mass distribution of hierarchical mergers</vt:lpstr>
      <vt:lpstr>Model</vt:lpstr>
      <vt:lpstr>Model</vt:lpstr>
      <vt:lpstr>GWTC-5.0 Population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. Aditya Vijaykumar</dc:creator>
  <cp:lastModifiedBy>. Aditya Vijaykumar</cp:lastModifiedBy>
  <cp:revision>3</cp:revision>
  <dcterms:created xsi:type="dcterms:W3CDTF">2026-06-09T18:58:24Z</dcterms:created>
  <dcterms:modified xsi:type="dcterms:W3CDTF">2026-06-23T03:13:57Z</dcterms:modified>
</cp:coreProperties>
</file>