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766" r:id="rId1"/>
  </p:sldMasterIdLst>
  <p:notesMasterIdLst>
    <p:notesMasterId r:id="rId18"/>
  </p:notesMasterIdLst>
  <p:handoutMasterIdLst>
    <p:handoutMasterId r:id="rId19"/>
  </p:handoutMasterIdLst>
  <p:sldIdLst>
    <p:sldId id="277" r:id="rId2"/>
    <p:sldId id="306" r:id="rId3"/>
    <p:sldId id="309" r:id="rId4"/>
    <p:sldId id="360" r:id="rId5"/>
    <p:sldId id="359" r:id="rId6"/>
    <p:sldId id="346" r:id="rId7"/>
    <p:sldId id="311" r:id="rId8"/>
    <p:sldId id="347" r:id="rId9"/>
    <p:sldId id="352" r:id="rId10"/>
    <p:sldId id="348" r:id="rId11"/>
    <p:sldId id="356" r:id="rId12"/>
    <p:sldId id="354" r:id="rId13"/>
    <p:sldId id="358" r:id="rId14"/>
    <p:sldId id="357" r:id="rId15"/>
    <p:sldId id="302" r:id="rId16"/>
    <p:sldId id="34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FF"/>
    <a:srgbClr val="FFFFFF"/>
    <a:srgbClr val="009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5875B9-FF0E-FE43-B76E-68FECF117D55}" v="1" dt="2026-06-22T17:37:09.2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14"/>
    <p:restoredTop sz="94675"/>
  </p:normalViewPr>
  <p:slideViewPr>
    <p:cSldViewPr snapToGrid="0" snapToObjects="1">
      <p:cViewPr varScale="1">
        <p:scale>
          <a:sx n="91" d="100"/>
          <a:sy n="91" d="100"/>
        </p:scale>
        <p:origin x="200" y="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7" d="100"/>
          <a:sy n="137" d="100"/>
        </p:scale>
        <p:origin x="17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veen Mahon" userId="0a9136a3-f7c5-4192-b7f9-b9bdf2107a66" providerId="ADAL" clId="{AB4353CD-E526-518D-A948-DD2822D0261A}"/>
    <pc:docChg chg="delSld modSld">
      <pc:chgData name="Aveen Mahon" userId="0a9136a3-f7c5-4192-b7f9-b9bdf2107a66" providerId="ADAL" clId="{AB4353CD-E526-518D-A948-DD2822D0261A}" dt="2026-06-22T17:38:21.364" v="2" actId="2696"/>
      <pc:docMkLst>
        <pc:docMk/>
      </pc:docMkLst>
      <pc:sldChg chg="del">
        <pc:chgData name="Aveen Mahon" userId="0a9136a3-f7c5-4192-b7f9-b9bdf2107a66" providerId="ADAL" clId="{AB4353CD-E526-518D-A948-DD2822D0261A}" dt="2026-06-22T17:38:21.364" v="2" actId="2696"/>
        <pc:sldMkLst>
          <pc:docMk/>
          <pc:sldMk cId="4252800131" sldId="350"/>
        </pc:sldMkLst>
      </pc:sldChg>
      <pc:sldChg chg="del">
        <pc:chgData name="Aveen Mahon" userId="0a9136a3-f7c5-4192-b7f9-b9bdf2107a66" providerId="ADAL" clId="{AB4353CD-E526-518D-A948-DD2822D0261A}" dt="2026-06-22T17:38:19.689" v="1" actId="2696"/>
        <pc:sldMkLst>
          <pc:docMk/>
          <pc:sldMk cId="1063851325" sldId="353"/>
        </pc:sldMkLst>
      </pc:sldChg>
      <pc:sldChg chg="modAnim">
        <pc:chgData name="Aveen Mahon" userId="0a9136a3-f7c5-4192-b7f9-b9bdf2107a66" providerId="ADAL" clId="{AB4353CD-E526-518D-A948-DD2822D0261A}" dt="2026-06-22T17:37:09.202" v="0"/>
        <pc:sldMkLst>
          <pc:docMk/>
          <pc:sldMk cId="108406614" sldId="36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C03A-79D8-174C-8A65-8B724BE9D7B5}" type="datetimeFigureOut">
              <a:rPr lang="en-US" smtClean="0"/>
              <a:t>6/22/26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49E93-5542-D14B-A07B-05AD65D6EB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204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3967B-E13D-644C-B749-25F5E6C5117C}" type="datetimeFigureOut">
              <a:rPr lang="en-US" smtClean="0"/>
              <a:t>6/22/26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A6A82-C43D-0E45-8BBC-3BA89641B4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6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2026-06-22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85680" y="1791254"/>
            <a:ext cx="5509475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Particulate lofting and migration under exposure to low energy electron beam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Aveen Mahon (she/her)</a:t>
            </a:r>
          </a:p>
          <a:p>
            <a:r>
              <a:rPr lang="en-US" dirty="0"/>
              <a:t>UVic | TRIUMF</a:t>
            </a:r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2026-06-22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13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2026-06-22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2026-06-22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2026-06-22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785" r:id="rId20"/>
    <p:sldLayoutId id="2147483790" r:id="rId21"/>
    <p:sldLayoutId id="2147483791" r:id="rId22"/>
    <p:sldLayoutId id="2147483793" r:id="rId23"/>
    <p:sldLayoutId id="2147483794" r:id="rId24"/>
    <p:sldLayoutId id="2147483795" r:id="rId25"/>
    <p:sldLayoutId id="2147483798" r:id="rId26"/>
    <p:sldLayoutId id="2147483799" r:id="rId27"/>
    <p:sldLayoutId id="2147483800" r:id="rId28"/>
    <p:sldLayoutId id="2147483801" r:id="rId29"/>
    <p:sldLayoutId id="2147483802" r:id="rId30"/>
    <p:sldLayoutId id="2147483803" r:id="rId31"/>
    <p:sldLayoutId id="2147483804" r:id="rId32"/>
    <p:sldLayoutId id="2147483805" r:id="rId33"/>
    <p:sldLayoutId id="2147483806" r:id="rId34"/>
    <p:sldLayoutId id="2147483807" r:id="rId35"/>
    <p:sldLayoutId id="2147483808" r:id="rId36"/>
    <p:sldLayoutId id="2147483809" r:id="rId37"/>
    <p:sldLayoutId id="2147483810" r:id="rId38"/>
    <p:sldLayoutId id="2147483811" r:id="rId39"/>
    <p:sldLayoutId id="2147483812" r:id="rId40"/>
    <p:sldLayoutId id="2147483813" r:id="rId41"/>
    <p:sldLayoutId id="2147483796" r:id="rId42"/>
    <p:sldLayoutId id="2147483821" r:id="rId43"/>
    <p:sldLayoutId id="2147483823" r:id="rId44"/>
    <p:sldLayoutId id="2147483819" r:id="rId45"/>
    <p:sldLayoutId id="2147483820" r:id="rId46"/>
    <p:sldLayoutId id="2147483814" r:id="rId47"/>
    <p:sldLayoutId id="2147483815" r:id="rId48"/>
    <p:sldLayoutId id="2147483816" r:id="rId49"/>
    <p:sldLayoutId id="2147483824" r:id="rId5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emf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9.png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6.jpg"/><Relationship Id="rId5" Type="http://schemas.openxmlformats.org/officeDocument/2006/relationships/image" Target="../media/image55.jpg"/><Relationship Id="rId4" Type="http://schemas.openxmlformats.org/officeDocument/2006/relationships/image" Target="../media/image5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61.jpe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png"/><Relationship Id="rId9" Type="http://schemas.openxmlformats.org/officeDocument/2006/relationships/image" Target="../media/image6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8994" y="1477100"/>
            <a:ext cx="6071806" cy="3053755"/>
          </a:xfrm>
        </p:spPr>
        <p:txBody>
          <a:bodyPr>
            <a:normAutofit/>
          </a:bodyPr>
          <a:lstStyle/>
          <a:p>
            <a:pPr algn="l"/>
            <a:r>
              <a:rPr lang="en-CA" sz="3600" dirty="0"/>
              <a:t>Microscopic Dust, Macroscopic Downtime</a:t>
            </a:r>
            <a:r>
              <a:rPr lang="en-CA" sz="3600" b="0" dirty="0"/>
              <a:t>: </a:t>
            </a:r>
            <a:r>
              <a:rPr lang="en-CA" sz="2800" b="0" dirty="0"/>
              <a:t>The impacts of micron sized particulates in superconducting particle accelerators.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751" y="4480560"/>
            <a:ext cx="4095787" cy="90034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Aveen Mahon (she/her)</a:t>
            </a:r>
          </a:p>
          <a:p>
            <a:r>
              <a:rPr lang="en-US" sz="1400" dirty="0"/>
              <a:t>Accelerator Division</a:t>
            </a:r>
          </a:p>
          <a:p>
            <a:r>
              <a:rPr lang="en-US" sz="1400" dirty="0"/>
              <a:t>TRIUMF | UVic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EDA0A0-CF9B-B198-7547-CAC6CCE1B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51" y="6163104"/>
            <a:ext cx="46736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08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2D67C-8898-DF02-5393-5E311C5A6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0E8B70A-5A71-D3D8-DA26-6004A6EFAA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864" t="7327" r="2799"/>
          <a:stretch>
            <a:fillRect/>
          </a:stretch>
        </p:blipFill>
        <p:spPr>
          <a:xfrm>
            <a:off x="7501788" y="738285"/>
            <a:ext cx="4582893" cy="5791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5618F3-7286-AD37-EDE9-64B4F9048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115" y="505339"/>
            <a:ext cx="5564885" cy="1581962"/>
          </a:xfrm>
        </p:spPr>
        <p:txBody>
          <a:bodyPr>
            <a:normAutofit/>
          </a:bodyPr>
          <a:lstStyle/>
          <a:p>
            <a:r>
              <a:rPr lang="en-US" sz="3600" b="1" dirty="0"/>
              <a:t>Launch Velocities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FB1A7E8-4A23-0471-2024-C50DC8FF8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140278"/>
              </p:ext>
            </p:extLst>
          </p:nvPr>
        </p:nvGraphicFramePr>
        <p:xfrm>
          <a:off x="209015" y="3740676"/>
          <a:ext cx="7469978" cy="204216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021307">
                  <a:extLst>
                    <a:ext uri="{9D8B030D-6E8A-4147-A177-3AD203B41FA5}">
                      <a16:colId xmlns:a16="http://schemas.microsoft.com/office/drawing/2014/main" val="250245400"/>
                    </a:ext>
                  </a:extLst>
                </a:gridCol>
                <a:gridCol w="1456980">
                  <a:extLst>
                    <a:ext uri="{9D8B030D-6E8A-4147-A177-3AD203B41FA5}">
                      <a16:colId xmlns:a16="http://schemas.microsoft.com/office/drawing/2014/main" val="3060168409"/>
                    </a:ext>
                  </a:extLst>
                </a:gridCol>
                <a:gridCol w="1058788">
                  <a:extLst>
                    <a:ext uri="{9D8B030D-6E8A-4147-A177-3AD203B41FA5}">
                      <a16:colId xmlns:a16="http://schemas.microsoft.com/office/drawing/2014/main" val="986525870"/>
                    </a:ext>
                  </a:extLst>
                </a:gridCol>
                <a:gridCol w="1425677">
                  <a:extLst>
                    <a:ext uri="{9D8B030D-6E8A-4147-A177-3AD203B41FA5}">
                      <a16:colId xmlns:a16="http://schemas.microsoft.com/office/drawing/2014/main" val="3930916556"/>
                    </a:ext>
                  </a:extLst>
                </a:gridCol>
                <a:gridCol w="1032388">
                  <a:extLst>
                    <a:ext uri="{9D8B030D-6E8A-4147-A177-3AD203B41FA5}">
                      <a16:colId xmlns:a16="http://schemas.microsoft.com/office/drawing/2014/main" val="1890266689"/>
                    </a:ext>
                  </a:extLst>
                </a:gridCol>
                <a:gridCol w="1474838">
                  <a:extLst>
                    <a:ext uri="{9D8B030D-6E8A-4147-A177-3AD203B41FA5}">
                      <a16:colId xmlns:a16="http://schemas.microsoft.com/office/drawing/2014/main" val="9774932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Dust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Launch Speed and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Dust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Launch Speed and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Dust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Launch Speed and Angle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274818"/>
                  </a:ext>
                </a:extLst>
              </a:tr>
              <a:tr h="206010">
                <a:tc rowSpan="5">
                  <a:txBody>
                    <a:bodyPr/>
                    <a:lstStyle/>
                    <a:p>
                      <a:r>
                        <a:rPr lang="en-US" sz="1400" dirty="0"/>
                        <a:t>AlSi10Mg on SS: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0.56 m/s at 86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sz="1400" dirty="0"/>
                        <a:t>SiO2 on SS: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0.35 m/s at 80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sz="1400" dirty="0"/>
                        <a:t>SS on SS: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0.31 m/s at 73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492724"/>
                  </a:ext>
                </a:extLst>
              </a:tr>
              <a:tr h="20601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0.34 m/s at 58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0.31 m/s at 73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0.34 m/s at 76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135148"/>
                  </a:ext>
                </a:extLst>
              </a:tr>
              <a:tr h="20601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0.27 m/s at 60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0.44 m/s at 67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0.32 m/s at 89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61365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0.69 m/s at 89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0.34 m/s at 73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0.30 m/s at 64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576351"/>
                  </a:ext>
                </a:extLst>
              </a:tr>
              <a:tr h="20601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0.47 m/s at 83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0.31 m/s at 79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0.25 m/s at 51</a:t>
                      </a:r>
                      <a:r>
                        <a:rPr lang="en-US" sz="1400" baseline="30000" dirty="0"/>
                        <a:t>o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638183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750D1D8-C67C-CABB-03C1-377294D850A0}"/>
              </a:ext>
            </a:extLst>
          </p:cNvPr>
          <p:cNvSpPr txBox="1"/>
          <p:nvPr/>
        </p:nvSpPr>
        <p:spPr>
          <a:xfrm>
            <a:off x="5584662" y="7078346"/>
            <a:ext cx="7762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Errors:</a:t>
            </a:r>
          </a:p>
          <a:p>
            <a:r>
              <a:rPr lang="en-US" dirty="0">
                <a:solidFill>
                  <a:schemeClr val="bg1"/>
                </a:solidFill>
              </a:rPr>
              <a:t>Statistical – run code bunch of times and see by how much values change</a:t>
            </a:r>
          </a:p>
          <a:p>
            <a:r>
              <a:rPr lang="en-US" dirty="0">
                <a:solidFill>
                  <a:schemeClr val="bg1"/>
                </a:solidFill>
              </a:rPr>
              <a:t>Systematic – assuming bottom of stage is zero for each event even though it could be  anywhere on the stage - unknown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F833B45-5E6F-6E20-65F3-93A63EEA9C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684018"/>
              </p:ext>
            </p:extLst>
          </p:nvPr>
        </p:nvGraphicFramePr>
        <p:xfrm>
          <a:off x="4095837" y="7078346"/>
          <a:ext cx="1488825" cy="4480815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488825">
                  <a:extLst>
                    <a:ext uri="{9D8B030D-6E8A-4147-A177-3AD203B41FA5}">
                      <a16:colId xmlns:a16="http://schemas.microsoft.com/office/drawing/2014/main" val="3461839728"/>
                    </a:ext>
                  </a:extLst>
                </a:gridCol>
              </a:tblGrid>
              <a:tr h="20601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E-Gun Energy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541178"/>
                  </a:ext>
                </a:extLst>
              </a:tr>
              <a:tr h="206010">
                <a:tc>
                  <a:txBody>
                    <a:bodyPr/>
                    <a:lstStyle/>
                    <a:p>
                      <a:r>
                        <a:rPr lang="en-US" sz="1200" dirty="0"/>
                        <a:t>60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7956198"/>
                  </a:ext>
                </a:extLst>
              </a:tr>
              <a:tr h="206010">
                <a:tc>
                  <a:txBody>
                    <a:bodyPr/>
                    <a:lstStyle/>
                    <a:p>
                      <a:r>
                        <a:rPr lang="en-US" sz="1200" dirty="0"/>
                        <a:t>50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050796"/>
                  </a:ext>
                </a:extLst>
              </a:tr>
              <a:tr h="206010">
                <a:tc>
                  <a:txBody>
                    <a:bodyPr/>
                    <a:lstStyle/>
                    <a:p>
                      <a:r>
                        <a:rPr lang="en-US" sz="1200" dirty="0"/>
                        <a:t>50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783335"/>
                  </a:ext>
                </a:extLst>
              </a:tr>
              <a:tr h="206010">
                <a:tc>
                  <a:txBody>
                    <a:bodyPr/>
                    <a:lstStyle/>
                    <a:p>
                      <a:r>
                        <a:rPr lang="en-US" sz="1200" dirty="0"/>
                        <a:t>160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317955"/>
                  </a:ext>
                </a:extLst>
              </a:tr>
              <a:tr h="206010">
                <a:tc>
                  <a:txBody>
                    <a:bodyPr/>
                    <a:lstStyle/>
                    <a:p>
                      <a:r>
                        <a:rPr lang="en-US" sz="1200" dirty="0"/>
                        <a:t>160eV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228412"/>
                  </a:ext>
                </a:extLst>
              </a:tr>
              <a:tr h="206010">
                <a:tc>
                  <a:txBody>
                    <a:bodyPr/>
                    <a:lstStyle/>
                    <a:p>
                      <a:r>
                        <a:rPr lang="en-US" sz="1200" dirty="0"/>
                        <a:t>170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445326"/>
                  </a:ext>
                </a:extLst>
              </a:tr>
              <a:tr h="206010">
                <a:tc>
                  <a:txBody>
                    <a:bodyPr/>
                    <a:lstStyle/>
                    <a:p>
                      <a:r>
                        <a:rPr lang="en-US" sz="1200" dirty="0"/>
                        <a:t>120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352436"/>
                  </a:ext>
                </a:extLst>
              </a:tr>
              <a:tr h="206010">
                <a:tc>
                  <a:txBody>
                    <a:bodyPr/>
                    <a:lstStyle/>
                    <a:p>
                      <a:r>
                        <a:rPr lang="en-US" sz="1200" dirty="0"/>
                        <a:t>120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230866"/>
                  </a:ext>
                </a:extLst>
              </a:tr>
              <a:tr h="206010">
                <a:tc>
                  <a:txBody>
                    <a:bodyPr/>
                    <a:lstStyle/>
                    <a:p>
                      <a:r>
                        <a:rPr lang="en-US" sz="1200" dirty="0"/>
                        <a:t>200eV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461402"/>
                  </a:ext>
                </a:extLst>
              </a:tr>
              <a:tr h="206010">
                <a:tc>
                  <a:txBody>
                    <a:bodyPr/>
                    <a:lstStyle/>
                    <a:p>
                      <a:r>
                        <a:rPr lang="en-US" sz="1200" dirty="0"/>
                        <a:t>200eV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268549"/>
                  </a:ext>
                </a:extLst>
              </a:tr>
              <a:tr h="292659">
                <a:tc>
                  <a:txBody>
                    <a:bodyPr/>
                    <a:lstStyle/>
                    <a:p>
                      <a:r>
                        <a:rPr lang="en-US" sz="1200" dirty="0"/>
                        <a:t>110eV (?)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6274715"/>
                  </a:ext>
                </a:extLst>
              </a:tr>
              <a:tr h="292659">
                <a:tc>
                  <a:txBody>
                    <a:bodyPr/>
                    <a:lstStyle/>
                    <a:p>
                      <a:r>
                        <a:rPr lang="en-US" sz="1200" dirty="0"/>
                        <a:t>110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62568"/>
                  </a:ext>
                </a:extLst>
              </a:tr>
              <a:tr h="292659">
                <a:tc>
                  <a:txBody>
                    <a:bodyPr/>
                    <a:lstStyle/>
                    <a:p>
                      <a:r>
                        <a:rPr lang="en-US" sz="1200" dirty="0"/>
                        <a:t>110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890876"/>
                  </a:ext>
                </a:extLst>
              </a:tr>
              <a:tr h="292659">
                <a:tc>
                  <a:txBody>
                    <a:bodyPr/>
                    <a:lstStyle/>
                    <a:p>
                      <a:r>
                        <a:rPr lang="en-US" sz="1200" dirty="0"/>
                        <a:t>110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126996"/>
                  </a:ext>
                </a:extLst>
              </a:tr>
              <a:tr h="292659">
                <a:tc>
                  <a:txBody>
                    <a:bodyPr/>
                    <a:lstStyle/>
                    <a:p>
                      <a:r>
                        <a:rPr lang="en-US" sz="1200" dirty="0"/>
                        <a:t>110eV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590094"/>
                  </a:ext>
                </a:extLst>
              </a:tr>
            </a:tbl>
          </a:graphicData>
        </a:graphic>
      </p:graphicFrame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7E2903C5-EA88-E38A-36B1-AA5878A225FA}"/>
              </a:ext>
            </a:extLst>
          </p:cNvPr>
          <p:cNvSpPr txBox="1">
            <a:spLocks/>
          </p:cNvSpPr>
          <p:nvPr/>
        </p:nvSpPr>
        <p:spPr>
          <a:xfrm>
            <a:off x="462870" y="1354978"/>
            <a:ext cx="5908433" cy="16390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2000" dirty="0"/>
              <a:t>Kinetic Energy (velocity dependent) in combination with charge (q) gives electric potential </a:t>
            </a:r>
          </a:p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2000" dirty="0"/>
              <a:t>Can inform strength of potential barrier needed to halt migration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b="1" dirty="0">
                <a:sym typeface="Wingdings" pitchFamily="2" charset="2"/>
              </a:rPr>
              <a:t>stopping voltage</a:t>
            </a:r>
            <a:endParaRPr lang="en-US" sz="2000" dirty="0"/>
          </a:p>
          <a:p>
            <a:pPr marL="0" indent="0">
              <a:buClr>
                <a:srgbClr val="00A9FF"/>
              </a:buClr>
              <a:buNone/>
            </a:pPr>
            <a:r>
              <a:rPr lang="en-US" sz="2000" dirty="0"/>
              <a:t>	</a:t>
            </a:r>
            <a:r>
              <a:rPr lang="en-US" sz="2000" dirty="0">
                <a:solidFill>
                  <a:srgbClr val="00A9FF"/>
                </a:solidFill>
              </a:rPr>
              <a:t>	</a:t>
            </a:r>
            <a:r>
              <a:rPr lang="en-US" sz="3200" b="1" dirty="0">
                <a:solidFill>
                  <a:srgbClr val="00A9FF"/>
                </a:solidFill>
              </a:rPr>
              <a:t>E = K/q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D2425E-5DFE-A4CC-F914-E1CA8145819A}"/>
              </a:ext>
            </a:extLst>
          </p:cNvPr>
          <p:cNvSpPr txBox="1"/>
          <p:nvPr/>
        </p:nvSpPr>
        <p:spPr>
          <a:xfrm>
            <a:off x="9499871" y="6529485"/>
            <a:ext cx="258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A9FF"/>
                </a:solidFill>
              </a:rPr>
              <a:t>A. Mahon – CAP – June 22</a:t>
            </a:r>
            <a:r>
              <a:rPr lang="en-US" sz="1200" baseline="30000" dirty="0">
                <a:solidFill>
                  <a:srgbClr val="00A9FF"/>
                </a:solidFill>
              </a:rPr>
              <a:t>nd</a:t>
            </a:r>
            <a:r>
              <a:rPr lang="en-US" sz="1200" dirty="0">
                <a:solidFill>
                  <a:srgbClr val="00A9FF"/>
                </a:solidFill>
              </a:rPr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3044303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714B4-BC64-5E05-BEF6-17936F525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F658E-F262-26B0-985A-220B04DFD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115" y="505339"/>
            <a:ext cx="5564885" cy="1581962"/>
          </a:xfrm>
        </p:spPr>
        <p:txBody>
          <a:bodyPr>
            <a:normAutofit/>
          </a:bodyPr>
          <a:lstStyle/>
          <a:p>
            <a:r>
              <a:rPr lang="en-US" sz="3600" b="1" dirty="0"/>
              <a:t>Launch Velocities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E732010D-D692-8095-2182-75E561B54937}"/>
              </a:ext>
            </a:extLst>
          </p:cNvPr>
          <p:cNvSpPr txBox="1">
            <a:spLocks/>
          </p:cNvSpPr>
          <p:nvPr/>
        </p:nvSpPr>
        <p:spPr>
          <a:xfrm>
            <a:off x="868571" y="2428194"/>
            <a:ext cx="6316000" cy="304025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5EC2F0CF-EC8D-FB1A-DC18-98603FD0B0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0183858"/>
                  </p:ext>
                </p:extLst>
              </p:nvPr>
            </p:nvGraphicFramePr>
            <p:xfrm>
              <a:off x="996402" y="3753851"/>
              <a:ext cx="4723776" cy="1955832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2012956">
                      <a:extLst>
                        <a:ext uri="{9D8B030D-6E8A-4147-A177-3AD203B41FA5}">
                          <a16:colId xmlns:a16="http://schemas.microsoft.com/office/drawing/2014/main" val="185596998"/>
                        </a:ext>
                      </a:extLst>
                    </a:gridCol>
                    <a:gridCol w="2710820">
                      <a:extLst>
                        <a:ext uri="{9D8B030D-6E8A-4147-A177-3AD203B41FA5}">
                          <a16:colId xmlns:a16="http://schemas.microsoft.com/office/drawing/2014/main" val="1526556474"/>
                        </a:ext>
                      </a:extLst>
                    </a:gridCol>
                  </a:tblGrid>
                  <a:tr h="761771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</a:rPr>
                            <a:t>Dust Type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</a:rPr>
                            <a:t>Launch speed (averaged)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2915832"/>
                      </a:ext>
                    </a:extLst>
                  </a:tr>
                  <a:tr h="423484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</a:rPr>
                            <a:t>AlSi10Mg on 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+mn-lt"/>
                            </a:rPr>
                            <a:t>0.47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600" dirty="0">
                              <a:latin typeface="+mn-lt"/>
                            </a:rPr>
                            <a:t> </a:t>
                          </a:r>
                          <a:r>
                            <a:rPr lang="en-CA" sz="16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0.15 m/s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6770623"/>
                      </a:ext>
                    </a:extLst>
                  </a:tr>
                  <a:tr h="435297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</a:rPr>
                            <a:t>SiO2 on SS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+mn-lt"/>
                            </a:rPr>
                            <a:t>0.35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600" dirty="0">
                              <a:latin typeface="+mn-lt"/>
                            </a:rPr>
                            <a:t> 0.05 m/s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53251605"/>
                      </a:ext>
                    </a:extLst>
                  </a:tr>
                  <a:tr h="28513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+mn-lt"/>
                            </a:rPr>
                            <a:t>SS on SS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+mn-lt"/>
                            </a:rPr>
                            <a:t>0.30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600" dirty="0">
                              <a:latin typeface="+mn-lt"/>
                            </a:rPr>
                            <a:t> 0.03 m/s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831232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5EC2F0CF-EC8D-FB1A-DC18-98603FD0B0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0183858"/>
                  </p:ext>
                </p:extLst>
              </p:nvPr>
            </p:nvGraphicFramePr>
            <p:xfrm>
              <a:off x="996402" y="3753851"/>
              <a:ext cx="4723776" cy="1955832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2012956">
                      <a:extLst>
                        <a:ext uri="{9D8B030D-6E8A-4147-A177-3AD203B41FA5}">
                          <a16:colId xmlns:a16="http://schemas.microsoft.com/office/drawing/2014/main" val="185596998"/>
                        </a:ext>
                      </a:extLst>
                    </a:gridCol>
                    <a:gridCol w="2710820">
                      <a:extLst>
                        <a:ext uri="{9D8B030D-6E8A-4147-A177-3AD203B41FA5}">
                          <a16:colId xmlns:a16="http://schemas.microsoft.com/office/drawing/2014/main" val="1526556474"/>
                        </a:ext>
                      </a:extLst>
                    </a:gridCol>
                  </a:tblGrid>
                  <a:tr h="761771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</a:rPr>
                            <a:t>Dust Type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</a:rPr>
                            <a:t>Launch speed (averaged)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2915832"/>
                      </a:ext>
                    </a:extLst>
                  </a:tr>
                  <a:tr h="423484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</a:rPr>
                            <a:t>AlSi10Mg on 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4766" t="-179412" r="-467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46770623"/>
                      </a:ext>
                    </a:extLst>
                  </a:tr>
                  <a:tr h="435297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</a:rPr>
                            <a:t>SiO2 on SS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4766" t="-279412" r="-467" b="-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532516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latin typeface="+mn-lt"/>
                            </a:rPr>
                            <a:t>SS on SS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4766" t="-477778" r="-467" b="-259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8312329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EE40D31A-7A77-B038-0C58-926130784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009" y="1802537"/>
            <a:ext cx="6188169" cy="45501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DC7C86-9D91-47AD-6E84-ADCA2B4E4A99}"/>
              </a:ext>
            </a:extLst>
          </p:cNvPr>
          <p:cNvSpPr txBox="1"/>
          <p:nvPr/>
        </p:nvSpPr>
        <p:spPr>
          <a:xfrm>
            <a:off x="9499871" y="6529485"/>
            <a:ext cx="258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A9FF"/>
                </a:solidFill>
              </a:rPr>
              <a:t>A. Mahon – CAP – June 22</a:t>
            </a:r>
            <a:r>
              <a:rPr lang="en-US" sz="1200" baseline="30000" dirty="0">
                <a:solidFill>
                  <a:srgbClr val="00A9FF"/>
                </a:solidFill>
              </a:rPr>
              <a:t>nd</a:t>
            </a:r>
            <a:r>
              <a:rPr lang="en-US" sz="1200" dirty="0">
                <a:solidFill>
                  <a:srgbClr val="00A9FF"/>
                </a:solidFill>
              </a:rPr>
              <a:t> 2026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BA7353F-5D47-81F1-CBA1-0368357C9560}"/>
              </a:ext>
            </a:extLst>
          </p:cNvPr>
          <p:cNvSpPr txBox="1">
            <a:spLocks/>
          </p:cNvSpPr>
          <p:nvPr/>
        </p:nvSpPr>
        <p:spPr>
          <a:xfrm>
            <a:off x="462870" y="1354978"/>
            <a:ext cx="5908433" cy="16390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2000" dirty="0"/>
              <a:t>Kinetic Energy (velocity dependent) in combination with charge (q) gives electric potential </a:t>
            </a:r>
          </a:p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2000" dirty="0"/>
              <a:t>Can inform strength of potential barrier needed to halt migration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b="1" dirty="0">
                <a:sym typeface="Wingdings" pitchFamily="2" charset="2"/>
              </a:rPr>
              <a:t>stopping voltage</a:t>
            </a:r>
            <a:endParaRPr lang="en-US" sz="2000" dirty="0"/>
          </a:p>
          <a:p>
            <a:pPr marL="0" indent="0">
              <a:buClr>
                <a:srgbClr val="00A9FF"/>
              </a:buClr>
              <a:buNone/>
            </a:pPr>
            <a:r>
              <a:rPr lang="en-US" sz="2000" dirty="0"/>
              <a:t>	</a:t>
            </a:r>
            <a:r>
              <a:rPr lang="en-US" sz="2000" dirty="0">
                <a:solidFill>
                  <a:srgbClr val="00A9FF"/>
                </a:solidFill>
              </a:rPr>
              <a:t>	</a:t>
            </a:r>
            <a:r>
              <a:rPr lang="en-US" sz="3200" b="1" dirty="0">
                <a:solidFill>
                  <a:srgbClr val="00A9FF"/>
                </a:solidFill>
              </a:rPr>
              <a:t>E = K/q</a:t>
            </a:r>
          </a:p>
        </p:txBody>
      </p:sp>
    </p:spTree>
    <p:extLst>
      <p:ext uri="{BB962C8B-B14F-4D97-AF65-F5344CB8AC3E}">
        <p14:creationId xmlns:p14="http://schemas.microsoft.com/office/powerpoint/2010/main" val="2213171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753E4-03F0-0D44-62DB-A5AAA51F80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9F67C-7DF9-F082-9AAD-D3D7BF1AE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115" y="568509"/>
            <a:ext cx="5564885" cy="685113"/>
          </a:xfrm>
        </p:spPr>
        <p:txBody>
          <a:bodyPr>
            <a:normAutofit/>
          </a:bodyPr>
          <a:lstStyle/>
          <a:p>
            <a:r>
              <a:rPr lang="en-US" sz="3600" b="1" dirty="0"/>
              <a:t>Next step...charge!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978866-4256-4406-52C0-23BB2BAC07D1}"/>
              </a:ext>
            </a:extLst>
          </p:cNvPr>
          <p:cNvSpPr txBox="1">
            <a:spLocks/>
          </p:cNvSpPr>
          <p:nvPr/>
        </p:nvSpPr>
        <p:spPr>
          <a:xfrm>
            <a:off x="868571" y="2428194"/>
            <a:ext cx="6316000" cy="304025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BCE4C64E-8A28-73B3-446A-C0FF4206F531}"/>
              </a:ext>
            </a:extLst>
          </p:cNvPr>
          <p:cNvSpPr txBox="1">
            <a:spLocks/>
          </p:cNvSpPr>
          <p:nvPr/>
        </p:nvSpPr>
        <p:spPr>
          <a:xfrm>
            <a:off x="716171" y="1253623"/>
            <a:ext cx="10944714" cy="133282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2000" dirty="0"/>
              <a:t>Millikan oil drop-type experiment</a:t>
            </a:r>
          </a:p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2000" dirty="0"/>
              <a:t>Can estimate charge of particulates from magnitude of voltage on grid required to halt them</a:t>
            </a:r>
          </a:p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2000" dirty="0"/>
              <a:t>In combination with velocity results will provide estimate (polarity, order of magnitude) of potential barrier needed stop passage of charged dust into cavities</a:t>
            </a:r>
          </a:p>
          <a:p>
            <a:pPr>
              <a:buClr>
                <a:srgbClr val="00A9FF"/>
              </a:buClr>
              <a:buFont typeface="Wingdings" pitchFamily="2" charset="2"/>
              <a:buChar char="§"/>
            </a:pPr>
            <a:endParaRPr lang="en-US" sz="2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74237B0-B3CD-4FF3-6100-5BF014A4E643}"/>
              </a:ext>
            </a:extLst>
          </p:cNvPr>
          <p:cNvGrpSpPr>
            <a:grpSpLocks noChangeAspect="1"/>
          </p:cNvGrpSpPr>
          <p:nvPr/>
        </p:nvGrpSpPr>
        <p:grpSpPr>
          <a:xfrm>
            <a:off x="1260287" y="2693744"/>
            <a:ext cx="7506425" cy="4164256"/>
            <a:chOff x="2120899" y="2693744"/>
            <a:chExt cx="7506425" cy="416425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DD2FC07-3B83-419C-3C43-AA2E8E0DF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5221" b="8323"/>
            <a:stretch>
              <a:fillRect/>
            </a:stretch>
          </p:blipFill>
          <p:spPr>
            <a:xfrm>
              <a:off x="2120899" y="2693744"/>
              <a:ext cx="7506425" cy="416425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B4A0280-6BB7-3BF8-2BB9-DA24F136F9C4}"/>
                </a:ext>
              </a:extLst>
            </p:cNvPr>
            <p:cNvSpPr txBox="1"/>
            <p:nvPr/>
          </p:nvSpPr>
          <p:spPr>
            <a:xfrm>
              <a:off x="6390707" y="5283779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>
                      <a:lumMod val="75000"/>
                    </a:schemeClr>
                  </a:solidFill>
                </a:rPr>
                <a:t>Grid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36A33FA-279B-FA94-AD45-8BDE7B82333E}"/>
                </a:ext>
              </a:extLst>
            </p:cNvPr>
            <p:cNvCxnSpPr/>
            <p:nvPr/>
          </p:nvCxnSpPr>
          <p:spPr>
            <a:xfrm flipH="1">
              <a:off x="6299200" y="5653111"/>
              <a:ext cx="279400" cy="224923"/>
            </a:xfrm>
            <a:prstGeom prst="straightConnector1">
              <a:avLst/>
            </a:prstGeom>
            <a:ln w="508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0A93D8B-3AF2-5CE9-8AA7-13087092D3BF}"/>
              </a:ext>
            </a:extLst>
          </p:cNvPr>
          <p:cNvSpPr txBox="1">
            <a:spLocks/>
          </p:cNvSpPr>
          <p:nvPr/>
        </p:nvSpPr>
        <p:spPr>
          <a:xfrm>
            <a:off x="7458891" y="3429000"/>
            <a:ext cx="4336869" cy="133282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00A9FF"/>
              </a:buClr>
              <a:buNone/>
            </a:pPr>
            <a:r>
              <a:rPr lang="en-US" sz="2000" b="1" dirty="0"/>
              <a:t>Upgrade underway with expected results by end of Summer 2026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EDC017-ED1D-6C51-BCE4-0AD79928620E}"/>
              </a:ext>
            </a:extLst>
          </p:cNvPr>
          <p:cNvSpPr txBox="1"/>
          <p:nvPr/>
        </p:nvSpPr>
        <p:spPr>
          <a:xfrm>
            <a:off x="9499871" y="6529485"/>
            <a:ext cx="258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A9FF"/>
                </a:solidFill>
              </a:rPr>
              <a:t>A. Mahon – CAP – June 22</a:t>
            </a:r>
            <a:r>
              <a:rPr lang="en-US" sz="1200" baseline="30000" dirty="0">
                <a:solidFill>
                  <a:srgbClr val="00A9FF"/>
                </a:solidFill>
              </a:rPr>
              <a:t>nd</a:t>
            </a:r>
            <a:r>
              <a:rPr lang="en-US" sz="1200" dirty="0">
                <a:solidFill>
                  <a:srgbClr val="00A9FF"/>
                </a:solidFill>
              </a:rPr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3053107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1540AA-30B4-7FBD-3A5C-D8DB23F95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264EAF4-C105-CC47-5DD1-37E5C8662C99}"/>
              </a:ext>
            </a:extLst>
          </p:cNvPr>
          <p:cNvSpPr txBox="1">
            <a:spLocks/>
          </p:cNvSpPr>
          <p:nvPr/>
        </p:nvSpPr>
        <p:spPr>
          <a:xfrm>
            <a:off x="531115" y="622712"/>
            <a:ext cx="5564885" cy="79721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A9FF"/>
                </a:solidFill>
                <a:latin typeface="+mn-lt"/>
              </a:rPr>
              <a:t>To Conclude</a:t>
            </a:r>
          </a:p>
          <a:p>
            <a:endParaRPr lang="en-US" sz="3600" b="1" dirty="0">
              <a:solidFill>
                <a:srgbClr val="00A9FF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F42F2DF-E999-5AFF-361D-3CA2B463C2C2}"/>
              </a:ext>
            </a:extLst>
          </p:cNvPr>
          <p:cNvSpPr txBox="1">
            <a:spLocks/>
          </p:cNvSpPr>
          <p:nvPr/>
        </p:nvSpPr>
        <p:spPr>
          <a:xfrm>
            <a:off x="759715" y="1419929"/>
            <a:ext cx="7217966" cy="40550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A9FF"/>
              </a:buClr>
              <a:buNone/>
            </a:pPr>
            <a:r>
              <a:rPr lang="en-US" sz="2000" b="1" dirty="0"/>
              <a:t>The Problem:</a:t>
            </a:r>
          </a:p>
          <a:p>
            <a:pPr>
              <a:buClr>
                <a:srgbClr val="00A9FF"/>
              </a:buClr>
            </a:pPr>
            <a:r>
              <a:rPr lang="en-US" sz="2000" dirty="0"/>
              <a:t>High energy accelerators use superconducting cavities.</a:t>
            </a:r>
          </a:p>
          <a:p>
            <a:pPr>
              <a:buClr>
                <a:srgbClr val="00A9FF"/>
              </a:buClr>
            </a:pPr>
            <a:r>
              <a:rPr lang="en-US" sz="2000" dirty="0"/>
              <a:t>Extremely sensitive to contamination – dust!</a:t>
            </a:r>
          </a:p>
          <a:p>
            <a:pPr>
              <a:buClr>
                <a:srgbClr val="00A9FF"/>
              </a:buClr>
            </a:pPr>
            <a:r>
              <a:rPr lang="en-US" sz="2000" dirty="0"/>
              <a:t>Understanding origin and migration is essential.</a:t>
            </a:r>
          </a:p>
          <a:p>
            <a:pPr>
              <a:buClr>
                <a:srgbClr val="00A9FF"/>
              </a:buClr>
            </a:pPr>
            <a:endParaRPr lang="en-US" sz="2000" dirty="0"/>
          </a:p>
          <a:p>
            <a:pPr marL="0" indent="0">
              <a:buClr>
                <a:srgbClr val="00A9FF"/>
              </a:buClr>
              <a:buNone/>
            </a:pPr>
            <a:r>
              <a:rPr lang="en-US" sz="2000" b="1" dirty="0"/>
              <a:t>My Results:</a:t>
            </a:r>
          </a:p>
          <a:p>
            <a:pPr>
              <a:buClr>
                <a:srgbClr val="00A9FF"/>
              </a:buClr>
            </a:pPr>
            <a:r>
              <a:rPr lang="en-US" sz="2000" dirty="0"/>
              <a:t>Dust LOFTS when exposed to low energy electron beam.</a:t>
            </a:r>
          </a:p>
          <a:p>
            <a:pPr>
              <a:buClr>
                <a:srgbClr val="00A9FF"/>
              </a:buClr>
            </a:pPr>
            <a:r>
              <a:rPr lang="en-US" sz="2000" dirty="0"/>
              <a:t>Extracted initial launch parameters. </a:t>
            </a:r>
          </a:p>
          <a:p>
            <a:pPr>
              <a:buClr>
                <a:srgbClr val="00A9FF"/>
              </a:buClr>
            </a:pPr>
            <a:r>
              <a:rPr lang="en-US" sz="2000" dirty="0"/>
              <a:t>Inform mitigation techniques to maintain accelerator performance.</a:t>
            </a:r>
          </a:p>
          <a:p>
            <a:pPr marL="0" indent="0">
              <a:buClr>
                <a:srgbClr val="00A9FF"/>
              </a:buClr>
              <a:buNone/>
            </a:pPr>
            <a:endParaRPr lang="en-US" sz="2000" dirty="0"/>
          </a:p>
          <a:p>
            <a:pPr marL="0" indent="0">
              <a:buClr>
                <a:srgbClr val="00A9FF"/>
              </a:buClr>
              <a:buNone/>
            </a:pPr>
            <a:r>
              <a:rPr lang="en-US" sz="3600" b="1" dirty="0">
                <a:solidFill>
                  <a:srgbClr val="00A9FF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0405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A58FF-CDD7-1081-54E2-9D662D8E4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02A3FE2-3BE2-EAA9-04F0-EF7EFE8F807C}"/>
              </a:ext>
            </a:extLst>
          </p:cNvPr>
          <p:cNvSpPr txBox="1">
            <a:spLocks/>
          </p:cNvSpPr>
          <p:nvPr/>
        </p:nvSpPr>
        <p:spPr>
          <a:xfrm>
            <a:off x="531115" y="622712"/>
            <a:ext cx="5564885" cy="79721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A9FF"/>
                </a:solidFill>
                <a:latin typeface="+mn-lt"/>
              </a:rPr>
              <a:t>References</a:t>
            </a:r>
          </a:p>
          <a:p>
            <a:endParaRPr lang="en-US" sz="3600" b="1" dirty="0">
              <a:solidFill>
                <a:srgbClr val="00A9FF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23A643-AE33-AA78-E479-9FE8A4603124}"/>
              </a:ext>
            </a:extLst>
          </p:cNvPr>
          <p:cNvSpPr txBox="1">
            <a:spLocks/>
          </p:cNvSpPr>
          <p:nvPr/>
        </p:nvSpPr>
        <p:spPr>
          <a:xfrm>
            <a:off x="473154" y="1908874"/>
            <a:ext cx="7225105" cy="304025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A9FF"/>
              </a:buClr>
              <a:buNone/>
            </a:pPr>
            <a:r>
              <a:rPr lang="en-US" sz="2000" dirty="0"/>
              <a:t>[1] </a:t>
            </a:r>
            <a:r>
              <a:rPr lang="en-CA" sz="2000" dirty="0"/>
              <a:t>Goddard, B., et al. "Transient beam losses in the LHC injection kickers from micron scale dust particles." </a:t>
            </a:r>
            <a:r>
              <a:rPr lang="en-CA" sz="2000" i="1" dirty="0"/>
              <a:t>Conf. Proc.</a:t>
            </a:r>
            <a:r>
              <a:rPr lang="en-CA" sz="2000" dirty="0"/>
              <a:t>. Vol. 1205201. No. CERN-ATS-2012-219. 2012.</a:t>
            </a:r>
            <a:endParaRPr lang="en-US" sz="2000" dirty="0"/>
          </a:p>
          <a:p>
            <a:pPr marL="0" indent="0">
              <a:buClr>
                <a:srgbClr val="00A9FF"/>
              </a:buClr>
              <a:buNone/>
            </a:pPr>
            <a:r>
              <a:rPr lang="en-US" sz="2000" dirty="0"/>
              <a:t>[2] </a:t>
            </a:r>
            <a:r>
              <a:rPr lang="en-CA" sz="2000" dirty="0"/>
              <a:t>Wang, X., et al. "Dust charging and transport on airless planetary bodies." </a:t>
            </a:r>
            <a:r>
              <a:rPr lang="en-CA" sz="2000" i="1" dirty="0"/>
              <a:t>Geophysical Research Letters</a:t>
            </a:r>
            <a:r>
              <a:rPr lang="en-CA" sz="2000" dirty="0"/>
              <a:t> 43.12 (2016): 6103-6110.</a:t>
            </a:r>
            <a:endParaRPr lang="en-US" sz="2000" dirty="0"/>
          </a:p>
          <a:p>
            <a:pPr marL="0" indent="0">
              <a:buClr>
                <a:srgbClr val="00A9FF"/>
              </a:buClr>
              <a:buNone/>
            </a:pPr>
            <a:r>
              <a:rPr lang="en-US" sz="2000" dirty="0"/>
              <a:t>[3] </a:t>
            </a:r>
            <a:r>
              <a:rPr lang="en-CA" sz="2000" dirty="0"/>
              <a:t>Taylor, Kelyan, et al. "Charging and lofting of dust particles on surfaces exposed to a pulsed electron beam." </a:t>
            </a:r>
            <a:r>
              <a:rPr lang="en-CA" sz="2000" i="1" dirty="0"/>
              <a:t>Physics of Plasmas</a:t>
            </a:r>
            <a:r>
              <a:rPr lang="en-CA" sz="2000" dirty="0"/>
              <a:t> 32.11 (2025).</a:t>
            </a:r>
            <a:endParaRPr lang="en-US" sz="2000" dirty="0"/>
          </a:p>
          <a:p>
            <a:pPr marL="0" indent="0">
              <a:buClr>
                <a:srgbClr val="00A9FF"/>
              </a:buClr>
              <a:buNone/>
            </a:pPr>
            <a:endParaRPr lang="en-US" sz="2000" dirty="0"/>
          </a:p>
          <a:p>
            <a:pPr marL="0" indent="0">
              <a:buClr>
                <a:srgbClr val="00A9FF"/>
              </a:buClr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53502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61988" y="4493174"/>
            <a:ext cx="3938587" cy="304113"/>
          </a:xfrm>
        </p:spPr>
        <p:txBody>
          <a:bodyPr/>
          <a:lstStyle/>
          <a:p>
            <a:r>
              <a:rPr lang="en-US" dirty="0"/>
              <a:t>Follow us </a:t>
            </a:r>
            <a:r>
              <a:rPr lang="en-US" b="1" dirty="0"/>
              <a:t>@TRIUMFLab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</p:spPr>
        <p:txBody>
          <a:bodyPr/>
          <a:lstStyle/>
          <a:p>
            <a:r>
              <a:rPr lang="en-US" dirty="0"/>
              <a:t>www.triumf.ca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96" y="4932943"/>
            <a:ext cx="411480" cy="4114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49" y="4935991"/>
            <a:ext cx="408432" cy="4084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354" y="4932943"/>
            <a:ext cx="411480" cy="411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159" y="4932943"/>
            <a:ext cx="411480" cy="41148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</p:spPr>
        <p:txBody>
          <a:bodyPr/>
          <a:lstStyle/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359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B1E2E6E-26E3-4539-7145-EE7200B986DA}"/>
              </a:ext>
            </a:extLst>
          </p:cNvPr>
          <p:cNvGrpSpPr>
            <a:grpSpLocks noChangeAspect="1"/>
          </p:cNvGrpSpPr>
          <p:nvPr/>
        </p:nvGrpSpPr>
        <p:grpSpPr>
          <a:xfrm>
            <a:off x="3676211" y="257175"/>
            <a:ext cx="4339078" cy="3171825"/>
            <a:chOff x="445762" y="2910425"/>
            <a:chExt cx="5071682" cy="370735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F5500B7-C664-823E-4838-20E61B9B90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8905"/>
            <a:stretch>
              <a:fillRect/>
            </a:stretch>
          </p:blipFill>
          <p:spPr>
            <a:xfrm>
              <a:off x="497380" y="3080760"/>
              <a:ext cx="5020064" cy="353701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D615D1F-F68A-3B8F-7734-464C912F3DCA}"/>
                </a:ext>
              </a:extLst>
            </p:cNvPr>
            <p:cNvSpPr txBox="1"/>
            <p:nvPr/>
          </p:nvSpPr>
          <p:spPr>
            <a:xfrm>
              <a:off x="445762" y="2910425"/>
              <a:ext cx="1555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/>
                <a:t>Front View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11A2964-5588-1DB0-7DC9-6BF4A87AA782}"/>
                </a:ext>
              </a:extLst>
            </p:cNvPr>
            <p:cNvCxnSpPr/>
            <p:nvPr/>
          </p:nvCxnSpPr>
          <p:spPr>
            <a:xfrm>
              <a:off x="2001490" y="4555485"/>
              <a:ext cx="1361642" cy="0"/>
            </a:xfrm>
            <a:prstGeom prst="straightConnector1">
              <a:avLst/>
            </a:prstGeom>
            <a:ln w="50800">
              <a:solidFill>
                <a:srgbClr val="00A9F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8F61C7A-7778-5D64-EF5F-7B70ABF48FC5}"/>
                </a:ext>
              </a:extLst>
            </p:cNvPr>
            <p:cNvSpPr txBox="1"/>
            <p:nvPr/>
          </p:nvSpPr>
          <p:spPr>
            <a:xfrm>
              <a:off x="2345961" y="4186153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A9FF"/>
                  </a:solidFill>
                </a:rPr>
                <a:t>20cm 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87AF37F-A2D3-8E43-55AC-FFD9F0BABA23}"/>
              </a:ext>
            </a:extLst>
          </p:cNvPr>
          <p:cNvSpPr txBox="1">
            <a:spLocks/>
          </p:cNvSpPr>
          <p:nvPr/>
        </p:nvSpPr>
        <p:spPr>
          <a:xfrm>
            <a:off x="223870" y="452076"/>
            <a:ext cx="5564885" cy="79721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A9FF"/>
                </a:solidFill>
                <a:latin typeface="+mn-lt"/>
              </a:rPr>
              <a:t>Backup slides</a:t>
            </a:r>
          </a:p>
          <a:p>
            <a:endParaRPr lang="en-US" sz="3600" b="1" dirty="0">
              <a:solidFill>
                <a:srgbClr val="00A9FF"/>
              </a:solidFill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741713-E1EF-0F28-D7D5-4AEA0282BC13}"/>
              </a:ext>
            </a:extLst>
          </p:cNvPr>
          <p:cNvSpPr txBox="1"/>
          <p:nvPr/>
        </p:nvSpPr>
        <p:spPr>
          <a:xfrm>
            <a:off x="244888" y="1374449"/>
            <a:ext cx="29005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Particle Counter (PC):</a:t>
            </a:r>
          </a:p>
          <a:p>
            <a:r>
              <a:rPr lang="en-US" dirty="0"/>
              <a:t>~ 20 cm from sample stage</a:t>
            </a:r>
          </a:p>
          <a:p>
            <a:endParaRPr lang="en-US" dirty="0"/>
          </a:p>
          <a:p>
            <a:pPr marL="285750" indent="-285750">
              <a:buClr>
                <a:srgbClr val="00A9FF"/>
              </a:buClr>
              <a:buFont typeface="Wingdings" pitchFamily="2" charset="2"/>
              <a:buChar char="§"/>
            </a:pPr>
            <a:r>
              <a:rPr lang="en-US" dirty="0"/>
              <a:t>Only dust sample to register counts </a:t>
            </a:r>
            <a:r>
              <a:rPr lang="en-US" dirty="0">
                <a:sym typeface="Wingdings" pitchFamily="2" charset="2"/>
              </a:rPr>
              <a:t> SiO2!!</a:t>
            </a:r>
          </a:p>
          <a:p>
            <a:pPr marL="285750" indent="-285750">
              <a:buClr>
                <a:srgbClr val="00A9FF"/>
              </a:buClr>
              <a:buFont typeface="Wingdings" pitchFamily="2" charset="2"/>
              <a:buChar char="§"/>
            </a:pPr>
            <a:r>
              <a:rPr lang="en-US" dirty="0">
                <a:sym typeface="Wingdings" pitchFamily="2" charset="2"/>
              </a:rPr>
              <a:t>Also classifies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based on size 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D29A0BD-9C9E-9176-5A87-78EE767B5DB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56" t="3462"/>
          <a:stretch>
            <a:fillRect/>
          </a:stretch>
        </p:blipFill>
        <p:spPr>
          <a:xfrm>
            <a:off x="2111155" y="3368233"/>
            <a:ext cx="6020044" cy="348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763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F3C3480-F20E-3A41-2AD5-A8A36A75D8E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75" r="1075"/>
          <a:stretch>
            <a:fillRect/>
          </a:stretch>
        </p:blipFill>
        <p:spPr>
          <a:xfrm>
            <a:off x="0" y="0"/>
            <a:ext cx="12192000" cy="7008411"/>
          </a:xfrm>
          <a:prstGeom prst="rect">
            <a:avLst/>
          </a:prstGeom>
          <a:solidFill>
            <a:srgbClr val="000000">
              <a:alpha val="10000"/>
            </a:srgb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439B56-1839-FB60-BF48-52A68907E5C1}"/>
              </a:ext>
            </a:extLst>
          </p:cNvPr>
          <p:cNvSpPr txBox="1"/>
          <p:nvPr/>
        </p:nvSpPr>
        <p:spPr>
          <a:xfrm>
            <a:off x="8055430" y="97971"/>
            <a:ext cx="4593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/>
              <a:t>TRIUMF is located on the traditional, ancestral, and unceded territory of the </a:t>
            </a:r>
            <a:r>
              <a:rPr lang="en-CA" i="1" dirty="0" err="1"/>
              <a:t>xʷməθkʷəy̓əm</a:t>
            </a:r>
            <a:r>
              <a:rPr lang="en-CA" i="1" dirty="0"/>
              <a:t> (Musqueam)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435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EEE6D8A-4C45-59B3-2D24-E9F2B1D190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99650" y="938493"/>
            <a:ext cx="6341156" cy="2951917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13"/>
          </p:nvPr>
        </p:nvSpPr>
        <p:spPr>
          <a:xfrm>
            <a:off x="451194" y="1285361"/>
            <a:ext cx="5890252" cy="487817"/>
          </a:xfrm>
        </p:spPr>
        <p:txBody>
          <a:bodyPr/>
          <a:lstStyle/>
          <a:p>
            <a:r>
              <a:rPr lang="en-US" sz="1800" dirty="0"/>
              <a:t>Superconducting electron linear accelerator (e-Linac)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1194" y="547652"/>
            <a:ext cx="10064407" cy="637077"/>
          </a:xfrm>
        </p:spPr>
        <p:txBody>
          <a:bodyPr>
            <a:normAutofit/>
          </a:bodyPr>
          <a:lstStyle/>
          <a:p>
            <a:r>
              <a:rPr lang="en-US" sz="3600" dirty="0"/>
              <a:t>TRIUMF e-Linac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CF6173-BB39-4759-3E9E-42D0FF26B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5411" y="3349690"/>
            <a:ext cx="2306855" cy="26618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99D3FB-1174-A73C-F860-BCE16C5B3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0450" y="3999416"/>
            <a:ext cx="1992659" cy="2421063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C5D6827-52B2-1071-9D43-4F522AAFBF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599814"/>
              </p:ext>
            </p:extLst>
          </p:nvPr>
        </p:nvGraphicFramePr>
        <p:xfrm>
          <a:off x="673281" y="1873810"/>
          <a:ext cx="4314391" cy="2222811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2325946">
                  <a:extLst>
                    <a:ext uri="{9D8B030D-6E8A-4147-A177-3AD203B41FA5}">
                      <a16:colId xmlns:a16="http://schemas.microsoft.com/office/drawing/2014/main" val="2640647515"/>
                    </a:ext>
                  </a:extLst>
                </a:gridCol>
                <a:gridCol w="1988445">
                  <a:extLst>
                    <a:ext uri="{9D8B030D-6E8A-4147-A177-3AD203B41FA5}">
                      <a16:colId xmlns:a16="http://schemas.microsoft.com/office/drawing/2014/main" val="1710992662"/>
                    </a:ext>
                  </a:extLst>
                </a:gridCol>
              </a:tblGrid>
              <a:tr h="368611">
                <a:tc>
                  <a:txBody>
                    <a:bodyPr/>
                    <a:lstStyle/>
                    <a:p>
                      <a:r>
                        <a:rPr lang="en-US" sz="1600" dirty="0"/>
                        <a:t>Beam Energy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30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175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Nominal Beam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 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404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RF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1.3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455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Cavity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Elliptical (9-cell)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231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Cavity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Bulk Niobium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18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Cavity Temp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9650723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59E4E3C9-152B-76D4-29EB-0B23BE5120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280" y="4377782"/>
            <a:ext cx="4314391" cy="1414081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D5951622-965E-9BBA-08C0-A9526FD6A051}"/>
              </a:ext>
            </a:extLst>
          </p:cNvPr>
          <p:cNvSpPr txBox="1"/>
          <p:nvPr/>
        </p:nvSpPr>
        <p:spPr>
          <a:xfrm>
            <a:off x="9499871" y="6529485"/>
            <a:ext cx="258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A9FF"/>
                </a:solidFill>
              </a:rPr>
              <a:t>A. Mahon – CAP – June 22</a:t>
            </a:r>
            <a:r>
              <a:rPr lang="en-US" sz="1200" baseline="30000" dirty="0">
                <a:solidFill>
                  <a:srgbClr val="00A9FF"/>
                </a:solidFill>
              </a:rPr>
              <a:t>nd</a:t>
            </a:r>
            <a:r>
              <a:rPr lang="en-US" sz="1200" dirty="0">
                <a:solidFill>
                  <a:srgbClr val="00A9FF"/>
                </a:solidFill>
              </a:rPr>
              <a:t> 2026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849D1BB-A695-E928-6377-0DE98523CD65}"/>
              </a:ext>
            </a:extLst>
          </p:cNvPr>
          <p:cNvCxnSpPr>
            <a:cxnSpLocks/>
          </p:cNvCxnSpPr>
          <p:nvPr/>
        </p:nvCxnSpPr>
        <p:spPr>
          <a:xfrm flipH="1" flipV="1">
            <a:off x="6596743" y="3349690"/>
            <a:ext cx="410547" cy="540720"/>
          </a:xfrm>
          <a:prstGeom prst="straightConnector1">
            <a:avLst/>
          </a:prstGeom>
          <a:ln w="50800">
            <a:solidFill>
              <a:srgbClr val="00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6791E4C-1C39-65C9-C633-4FEBEDB8679E}"/>
              </a:ext>
            </a:extLst>
          </p:cNvPr>
          <p:cNvCxnSpPr>
            <a:cxnSpLocks/>
          </p:cNvCxnSpPr>
          <p:nvPr/>
        </p:nvCxnSpPr>
        <p:spPr>
          <a:xfrm flipH="1" flipV="1">
            <a:off x="8334104" y="2864498"/>
            <a:ext cx="418010" cy="437463"/>
          </a:xfrm>
          <a:prstGeom prst="straightConnector1">
            <a:avLst/>
          </a:prstGeom>
          <a:ln w="50800">
            <a:solidFill>
              <a:srgbClr val="00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581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A19C1-D8F7-B914-8B0A-3661D8409D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190A23D-4881-2C59-658A-04D8C62BB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194" y="547652"/>
            <a:ext cx="10064407" cy="637077"/>
          </a:xfrm>
        </p:spPr>
        <p:txBody>
          <a:bodyPr>
            <a:normAutofit/>
          </a:bodyPr>
          <a:lstStyle/>
          <a:p>
            <a:r>
              <a:rPr lang="en-US" sz="3600" dirty="0"/>
              <a:t>Superconducting Radio Frequency (SRF)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6090C1-6A15-1872-A793-B4CDAF7C9C14}"/>
              </a:ext>
            </a:extLst>
          </p:cNvPr>
          <p:cNvSpPr txBox="1"/>
          <p:nvPr/>
        </p:nvSpPr>
        <p:spPr>
          <a:xfrm>
            <a:off x="9499871" y="6529485"/>
            <a:ext cx="258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A9FF"/>
                </a:solidFill>
              </a:rPr>
              <a:t>A. Mahon – CAP – June 22</a:t>
            </a:r>
            <a:r>
              <a:rPr lang="en-US" sz="1200" baseline="30000" dirty="0">
                <a:solidFill>
                  <a:srgbClr val="00A9FF"/>
                </a:solidFill>
              </a:rPr>
              <a:t>nd</a:t>
            </a:r>
            <a:r>
              <a:rPr lang="en-US" sz="1200" dirty="0">
                <a:solidFill>
                  <a:srgbClr val="00A9FF"/>
                </a:solidFill>
              </a:rPr>
              <a:t> 2026</a:t>
            </a:r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2AB13715-4252-3126-6DB8-BAB1E38D95B2}"/>
              </a:ext>
            </a:extLst>
          </p:cNvPr>
          <p:cNvSpPr txBox="1">
            <a:spLocks/>
          </p:cNvSpPr>
          <p:nvPr/>
        </p:nvSpPr>
        <p:spPr>
          <a:xfrm>
            <a:off x="662406" y="1358201"/>
            <a:ext cx="10352976" cy="126397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/>
              <a:t> Technique of applying time varying electromagnetic (EM) fields to particles.</a:t>
            </a:r>
          </a:p>
          <a:p>
            <a:r>
              <a:rPr lang="en-CA" sz="2000" dirty="0"/>
              <a:t>Cavities designed to resonate at a specific frequency in synch with passage of particles to supply them with energy and accelerate them.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Font typeface="Wingdings" charset="2"/>
              <a:buNone/>
            </a:pPr>
            <a:endParaRPr lang="en-CA" sz="2000" dirty="0"/>
          </a:p>
        </p:txBody>
      </p:sp>
      <p:pic>
        <p:nvPicPr>
          <p:cNvPr id="26" name="SRF_cav_vid">
            <a:hlinkClick r:id="" action="ppaction://media"/>
            <a:extLst>
              <a:ext uri="{FF2B5EF4-FFF2-40B4-BE49-F238E27FC236}">
                <a16:creationId xmlns:a16="http://schemas.microsoft.com/office/drawing/2014/main" id="{FDF64F8A-6261-3E4D-7A97-14B09D4A905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29903" y="2646627"/>
            <a:ext cx="8932193" cy="336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3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4A137D-BBC0-F393-5E82-BC7506BAB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Content Placeholder 8">
            <a:extLst>
              <a:ext uri="{FF2B5EF4-FFF2-40B4-BE49-F238E27FC236}">
                <a16:creationId xmlns:a16="http://schemas.microsoft.com/office/drawing/2014/main" id="{AB36AFD8-9143-2CBC-B19E-3B9ACCA2A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650" y="938493"/>
            <a:ext cx="6341156" cy="2951917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80FD649-BA42-181E-1DF2-2256B58C7D48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59465" y="1281491"/>
            <a:ext cx="5722641" cy="3204013"/>
          </a:xfrm>
        </p:spPr>
        <p:txBody>
          <a:bodyPr/>
          <a:lstStyle/>
          <a:p>
            <a:r>
              <a:rPr lang="en-CA" sz="2000" dirty="0"/>
              <a:t>Emission of e− from regions of high surface electric field.</a:t>
            </a:r>
          </a:p>
          <a:p>
            <a:r>
              <a:rPr lang="en-CA" sz="2000" dirty="0"/>
              <a:t>Prevalent in SRF cavities due to high gradient.</a:t>
            </a:r>
          </a:p>
          <a:p>
            <a:pPr marL="0" indent="0">
              <a:buNone/>
            </a:pPr>
            <a:endParaRPr lang="en-CA" sz="20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071212C-77DA-DE7B-433F-85A2FB6EE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194" y="547652"/>
            <a:ext cx="10064407" cy="637077"/>
          </a:xfrm>
        </p:spPr>
        <p:txBody>
          <a:bodyPr>
            <a:normAutofit/>
          </a:bodyPr>
          <a:lstStyle/>
          <a:p>
            <a:r>
              <a:rPr lang="en-US" sz="3600" dirty="0"/>
              <a:t>Field Emission (FE) at the TRIUMF e-Linac</a:t>
            </a:r>
          </a:p>
        </p:txBody>
      </p:sp>
      <p:sp>
        <p:nvSpPr>
          <p:cNvPr id="34" name="Content Placeholder 4">
            <a:extLst>
              <a:ext uri="{FF2B5EF4-FFF2-40B4-BE49-F238E27FC236}">
                <a16:creationId xmlns:a16="http://schemas.microsoft.com/office/drawing/2014/main" id="{2566E0A0-D379-347A-F248-FBF750B83877}"/>
              </a:ext>
            </a:extLst>
          </p:cNvPr>
          <p:cNvSpPr txBox="1">
            <a:spLocks/>
          </p:cNvSpPr>
          <p:nvPr/>
        </p:nvSpPr>
        <p:spPr>
          <a:xfrm>
            <a:off x="451194" y="5422102"/>
            <a:ext cx="5890252" cy="85631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8033045-2C20-8018-BEB8-255A810F2E77}"/>
              </a:ext>
            </a:extLst>
          </p:cNvPr>
          <p:cNvSpPr txBox="1"/>
          <p:nvPr/>
        </p:nvSpPr>
        <p:spPr>
          <a:xfrm>
            <a:off x="9499871" y="6529485"/>
            <a:ext cx="258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A9FF"/>
                </a:solidFill>
              </a:rPr>
              <a:t>A. Mahon – CAP – June 22</a:t>
            </a:r>
            <a:r>
              <a:rPr lang="en-US" sz="1200" baseline="30000" dirty="0">
                <a:solidFill>
                  <a:srgbClr val="00A9FF"/>
                </a:solidFill>
              </a:rPr>
              <a:t>nd</a:t>
            </a:r>
            <a:r>
              <a:rPr lang="en-US" sz="1200" dirty="0">
                <a:solidFill>
                  <a:srgbClr val="00A9FF"/>
                </a:solidFill>
              </a:rPr>
              <a:t> 2026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A886DA1-0DAC-F992-D2C2-740981D8F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6444" y="3257633"/>
            <a:ext cx="2306855" cy="266187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73470FE-188B-AC69-2FD5-EB3335BFB2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9009" y="4016927"/>
            <a:ext cx="1992659" cy="2421063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3609E747-7055-BA93-2FBF-E5F52F7CBDB2}"/>
              </a:ext>
            </a:extLst>
          </p:cNvPr>
          <p:cNvGrpSpPr>
            <a:grpSpLocks noChangeAspect="1"/>
          </p:cNvGrpSpPr>
          <p:nvPr/>
        </p:nvGrpSpPr>
        <p:grpSpPr>
          <a:xfrm>
            <a:off x="5939163" y="3927085"/>
            <a:ext cx="2092168" cy="2789557"/>
            <a:chOff x="4961682" y="4168627"/>
            <a:chExt cx="2258368" cy="301115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01F7187-7231-AE87-956F-ADDC2BD671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61682" y="4168627"/>
              <a:ext cx="2258368" cy="3011157"/>
              <a:chOff x="8220918" y="1646307"/>
              <a:chExt cx="3633788" cy="4845050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68E3F05C-271B-0CDD-BEF8-2A7C2A0E7E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220918" y="1646307"/>
                <a:ext cx="3633788" cy="4845050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DCAB90F-F926-40C8-DC60-F6B9C8E33AB6}"/>
                  </a:ext>
                </a:extLst>
              </p:cNvPr>
              <p:cNvSpPr txBox="1"/>
              <p:nvPr/>
            </p:nvSpPr>
            <p:spPr>
              <a:xfrm>
                <a:off x="8291805" y="5582535"/>
                <a:ext cx="1878449" cy="873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EABT:VS1</a:t>
                </a:r>
              </a:p>
              <a:p>
                <a:r>
                  <a:rPr lang="en-US" sz="1600" dirty="0">
                    <a:solidFill>
                      <a:schemeClr val="bg1"/>
                    </a:solidFill>
                  </a:rPr>
                  <a:t>May 7 2026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2AE21C6-0A04-9879-CD19-E8E3C016D85A}"/>
                </a:ext>
              </a:extLst>
            </p:cNvPr>
            <p:cNvSpPr txBox="1"/>
            <p:nvPr/>
          </p:nvSpPr>
          <p:spPr>
            <a:xfrm>
              <a:off x="6539266" y="4450070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5 mm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67DDD6C-C237-7F05-4A2A-41BAB7E8A781}"/>
                </a:ext>
              </a:extLst>
            </p:cNvPr>
            <p:cNvCxnSpPr>
              <a:cxnSpLocks/>
            </p:cNvCxnSpPr>
            <p:nvPr/>
          </p:nvCxnSpPr>
          <p:spPr>
            <a:xfrm>
              <a:off x="6509596" y="4377782"/>
              <a:ext cx="599057" cy="0"/>
            </a:xfrm>
            <a:prstGeom prst="line">
              <a:avLst/>
            </a:prstGeom>
            <a:ln w="22225">
              <a:solidFill>
                <a:schemeClr val="bg1"/>
              </a:solidFill>
              <a:headEnd type="stealth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03AA0CA-FEE9-FEA8-BD5F-192D698BD37C}"/>
              </a:ext>
            </a:extLst>
          </p:cNvPr>
          <p:cNvCxnSpPr/>
          <p:nvPr/>
        </p:nvCxnSpPr>
        <p:spPr>
          <a:xfrm flipV="1">
            <a:off x="7650646" y="2860870"/>
            <a:ext cx="785976" cy="889686"/>
          </a:xfrm>
          <a:prstGeom prst="straightConnector1">
            <a:avLst/>
          </a:prstGeom>
          <a:ln w="57150">
            <a:solidFill>
              <a:srgbClr val="00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ontent Placeholder 4">
            <a:extLst>
              <a:ext uri="{FF2B5EF4-FFF2-40B4-BE49-F238E27FC236}">
                <a16:creationId xmlns:a16="http://schemas.microsoft.com/office/drawing/2014/main" id="{B619C321-7F1A-86DE-E87B-7B001440DA3B}"/>
              </a:ext>
            </a:extLst>
          </p:cNvPr>
          <p:cNvSpPr txBox="1">
            <a:spLocks/>
          </p:cNvSpPr>
          <p:nvPr/>
        </p:nvSpPr>
        <p:spPr>
          <a:xfrm>
            <a:off x="451194" y="5297285"/>
            <a:ext cx="4896649" cy="145110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FE root cause – micron sized particulates aka DUST!</a:t>
            </a:r>
          </a:p>
          <a:p>
            <a:r>
              <a:rPr lang="en-US" sz="2000" dirty="0"/>
              <a:t>Degradation over time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b="1" dirty="0">
                <a:sym typeface="Wingdings" pitchFamily="2" charset="2"/>
              </a:rPr>
              <a:t>migration?</a:t>
            </a:r>
            <a:endParaRPr lang="en-US" sz="2000" b="1" dirty="0"/>
          </a:p>
          <a:p>
            <a:pPr marL="0" indent="0">
              <a:buFont typeface="Wingdings" charset="2"/>
              <a:buNone/>
            </a:pPr>
            <a:endParaRPr lang="en-CA" sz="2000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FB92BE2-02F5-8B11-B59B-E97510615B4F}"/>
              </a:ext>
            </a:extLst>
          </p:cNvPr>
          <p:cNvGrpSpPr/>
          <p:nvPr/>
        </p:nvGrpSpPr>
        <p:grpSpPr>
          <a:xfrm>
            <a:off x="804579" y="2595350"/>
            <a:ext cx="4274017" cy="2764344"/>
            <a:chOff x="577639" y="2792015"/>
            <a:chExt cx="4274017" cy="276434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03AD8DF-30D7-9C4A-F185-376DB55840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7639" y="2792015"/>
              <a:ext cx="4015178" cy="2255221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B690F38-9D9A-0EC9-E4F8-034FFC064534}"/>
                </a:ext>
              </a:extLst>
            </p:cNvPr>
            <p:cNvSpPr txBox="1"/>
            <p:nvPr/>
          </p:nvSpPr>
          <p:spPr>
            <a:xfrm>
              <a:off x="1496006" y="4956195"/>
              <a:ext cx="335565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A" sz="1100" dirty="0" err="1"/>
                <a:t>Padamsee</a:t>
              </a:r>
              <a:r>
                <a:rPr lang="en-CA" sz="1100" dirty="0"/>
                <a:t>, H., Knobloch, J., &amp; Hays, T. (2008)</a:t>
              </a:r>
            </a:p>
            <a:p>
              <a:pPr algn="r"/>
              <a:r>
                <a:rPr lang="en-CA" sz="1100" dirty="0"/>
                <a:t>RF superconductivity for accelerators</a:t>
              </a:r>
            </a:p>
            <a:p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836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FD1A5-4866-A51B-D63C-AD99D9912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98AEC56-7649-BACF-C807-EB9239C8E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1536" y="6157818"/>
            <a:ext cx="3010463" cy="304719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ABAE32-6EEC-59DB-2F72-A41265B5F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1491" y="4213759"/>
            <a:ext cx="4714276" cy="1913909"/>
          </a:xfrm>
        </p:spPr>
        <p:txBody>
          <a:bodyPr/>
          <a:lstStyle/>
          <a:p>
            <a:pPr>
              <a:buClr>
                <a:srgbClr val="00A9FF"/>
              </a:buClr>
            </a:pPr>
            <a:r>
              <a:rPr lang="en-US" sz="1800" b="1" dirty="0">
                <a:solidFill>
                  <a:srgbClr val="00A9FF"/>
                </a:solidFill>
              </a:rPr>
              <a:t>MICROSCOPY STUDIES:</a:t>
            </a:r>
          </a:p>
          <a:p>
            <a:pPr marL="342900" indent="-342900"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Scanning electron microscopy (SEM) analysis of dust in TRIUMF e-Linac</a:t>
            </a:r>
          </a:p>
          <a:p>
            <a:pPr marL="800100" lvl="1" indent="-342900"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Influenced choice of particulates to study!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930763E-F662-DC8D-4F68-C7ECD04BFE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61414" y="7233802"/>
            <a:ext cx="2069172" cy="27542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440DE0B-26EA-732A-9C2B-6146B0F37CA5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2034144" y="7473157"/>
            <a:ext cx="2199021" cy="29271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75710BD-A310-ADD8-3A34-BF186A093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490" y="547822"/>
            <a:ext cx="10064407" cy="637077"/>
          </a:xfrm>
        </p:spPr>
        <p:txBody>
          <a:bodyPr>
            <a:normAutofit/>
          </a:bodyPr>
          <a:lstStyle/>
          <a:p>
            <a:r>
              <a:rPr lang="en-US" sz="3600" dirty="0"/>
              <a:t>Nature of Contamination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C9951B-0F0C-6956-CFBF-0122D6E290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3932" y="7836757"/>
            <a:ext cx="3386507" cy="19021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B77F7E1C-302E-310B-C837-B69CD57BEB71}"/>
              </a:ext>
            </a:extLst>
          </p:cNvPr>
          <p:cNvGrpSpPr>
            <a:grpSpLocks noChangeAspect="1"/>
          </p:cNvGrpSpPr>
          <p:nvPr/>
        </p:nvGrpSpPr>
        <p:grpSpPr>
          <a:xfrm>
            <a:off x="5484635" y="1184899"/>
            <a:ext cx="6600046" cy="2754260"/>
            <a:chOff x="554551" y="3992180"/>
            <a:chExt cx="6082600" cy="253832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EC094A5-DEC6-5BD6-2B68-CEFAE3E429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4551" y="3992180"/>
              <a:ext cx="6082600" cy="2213473"/>
            </a:xfrm>
            <a:prstGeom prst="rect">
              <a:avLst/>
            </a:prstGeom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EAFC72D-A797-105A-0352-F187EC626DA5}"/>
                </a:ext>
              </a:extLst>
            </p:cNvPr>
            <p:cNvSpPr/>
            <p:nvPr/>
          </p:nvSpPr>
          <p:spPr>
            <a:xfrm>
              <a:off x="4568865" y="5181309"/>
              <a:ext cx="2068286" cy="134919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A258CBB6-8A10-12ED-CDB0-B3DB1D6D34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6361" y="3859980"/>
            <a:ext cx="3386507" cy="222945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9B8C684-B737-D05F-AFCD-20B4C679CE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72868" y="3775225"/>
            <a:ext cx="3519132" cy="235957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8D4B943-26E7-5CBA-09F9-EA01BF514C79}"/>
              </a:ext>
            </a:extLst>
          </p:cNvPr>
          <p:cNvSpPr txBox="1"/>
          <p:nvPr/>
        </p:nvSpPr>
        <p:spPr>
          <a:xfrm>
            <a:off x="10200519" y="821777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Composition: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D948AE4-A36C-72C0-C51D-EFD778ADF415}"/>
              </a:ext>
            </a:extLst>
          </p:cNvPr>
          <p:cNvSpPr txBox="1"/>
          <p:nvPr/>
        </p:nvSpPr>
        <p:spPr>
          <a:xfrm>
            <a:off x="5108582" y="350361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Size: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468396-B41C-7CC6-0E1F-97685EB40CC7}"/>
              </a:ext>
            </a:extLst>
          </p:cNvPr>
          <p:cNvSpPr txBox="1"/>
          <p:nvPr/>
        </p:nvSpPr>
        <p:spPr>
          <a:xfrm>
            <a:off x="451490" y="1269654"/>
            <a:ext cx="4512396" cy="258532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buClr>
                <a:srgbClr val="00A9FF"/>
              </a:buClr>
            </a:pPr>
            <a:r>
              <a:rPr lang="en-US" b="1" dirty="0">
                <a:solidFill>
                  <a:srgbClr val="00A9FF"/>
                </a:solidFill>
              </a:rPr>
              <a:t>MOTIVATION:</a:t>
            </a:r>
          </a:p>
          <a:p>
            <a:pPr>
              <a:buClr>
                <a:srgbClr val="00A9FF"/>
              </a:buClr>
            </a:pPr>
            <a:endParaRPr lang="en-US" dirty="0">
              <a:solidFill>
                <a:srgbClr val="00A9FF"/>
              </a:solidFill>
            </a:endParaRPr>
          </a:p>
          <a:p>
            <a:pPr marL="342900" indent="-342900">
              <a:buClr>
                <a:srgbClr val="00A9FF"/>
              </a:buClr>
              <a:buFont typeface="Wingdings" pitchFamily="2" charset="2"/>
              <a:buChar char="§"/>
            </a:pPr>
            <a:r>
              <a:rPr lang="en-US" dirty="0"/>
              <a:t>Are there ways we can design our systems to prevent particulate migration during operation?</a:t>
            </a:r>
          </a:p>
          <a:p>
            <a:pPr marL="342900" indent="-342900">
              <a:buClr>
                <a:srgbClr val="00A9FF"/>
              </a:buClr>
              <a:buFont typeface="Wingdings" pitchFamily="2" charset="2"/>
              <a:buChar char="§"/>
            </a:pPr>
            <a:endParaRPr lang="en-US" dirty="0"/>
          </a:p>
          <a:p>
            <a:pPr marL="342900" indent="-342900">
              <a:buClr>
                <a:srgbClr val="00A9FF"/>
              </a:buClr>
              <a:buFont typeface="Wingdings" pitchFamily="2" charset="2"/>
              <a:buChar char="§"/>
            </a:pPr>
            <a:r>
              <a:rPr lang="en-US" dirty="0"/>
              <a:t>Necessary to understand the conditions of the dust particles (composition, velocity, charge…)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C9E4FD-9D42-9ECB-E837-79F4AD75AE00}"/>
              </a:ext>
            </a:extLst>
          </p:cNvPr>
          <p:cNvSpPr txBox="1"/>
          <p:nvPr/>
        </p:nvSpPr>
        <p:spPr>
          <a:xfrm>
            <a:off x="9499871" y="6529485"/>
            <a:ext cx="258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A9FF"/>
                </a:solidFill>
              </a:rPr>
              <a:t>A. Mahon – CAP – June 22</a:t>
            </a:r>
            <a:r>
              <a:rPr lang="en-US" sz="1200" baseline="30000" dirty="0">
                <a:solidFill>
                  <a:srgbClr val="00A9FF"/>
                </a:solidFill>
              </a:rPr>
              <a:t>nd</a:t>
            </a:r>
            <a:r>
              <a:rPr lang="en-US" sz="1200" dirty="0">
                <a:solidFill>
                  <a:srgbClr val="00A9FF"/>
                </a:solidFill>
              </a:rPr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336923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264" y="527408"/>
            <a:ext cx="5390078" cy="1581962"/>
          </a:xfrm>
        </p:spPr>
        <p:txBody>
          <a:bodyPr>
            <a:normAutofit/>
          </a:bodyPr>
          <a:lstStyle/>
          <a:p>
            <a:r>
              <a:rPr lang="en-US" sz="3600" b="1" dirty="0"/>
              <a:t>Lofting and Migration Test Setup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7F0BF26-359D-3C9E-66CB-B7D6C00F99F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04" r="1604"/>
          <a:stretch>
            <a:fillRect/>
          </a:stretch>
        </p:blipFill>
        <p:spPr>
          <a:xfrm>
            <a:off x="7347381" y="488230"/>
            <a:ext cx="4182876" cy="5881540"/>
          </a:xfrm>
          <a:prstGeom prst="rect">
            <a:avLst/>
          </a:prstGeom>
          <a:solidFill>
            <a:srgbClr val="000000">
              <a:alpha val="10000"/>
            </a:srgb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7F43932A-34E2-68F6-425C-9F9AD00FB2D1}"/>
              </a:ext>
            </a:extLst>
          </p:cNvPr>
          <p:cNvSpPr txBox="1">
            <a:spLocks/>
          </p:cNvSpPr>
          <p:nvPr/>
        </p:nvSpPr>
        <p:spPr>
          <a:xfrm>
            <a:off x="490327" y="1853329"/>
            <a:ext cx="6316000" cy="304025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/>
              <a:t>Vacuum ~10</a:t>
            </a:r>
            <a:r>
              <a:rPr lang="en-US" sz="1800" baseline="30000" dirty="0"/>
              <a:t>-7</a:t>
            </a:r>
            <a:r>
              <a:rPr lang="en-US" sz="1800" dirty="0"/>
              <a:t> Torr</a:t>
            </a:r>
          </a:p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/>
              <a:t>Low energy electron gun (up to 1.5 keV)</a:t>
            </a:r>
          </a:p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/>
              <a:t>In Vacuum Particle Counter (WEXX)</a:t>
            </a:r>
          </a:p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/>
              <a:t>Particulate Samples:</a:t>
            </a:r>
          </a:p>
          <a:p>
            <a:pPr lvl="1"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/>
              <a:t>SiO2 </a:t>
            </a:r>
          </a:p>
          <a:p>
            <a:pPr lvl="1"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/>
              <a:t>Fe based Stainless Steel (SS)</a:t>
            </a:r>
          </a:p>
          <a:p>
            <a:pPr lvl="1"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/>
              <a:t>AlSi10Mg </a:t>
            </a:r>
          </a:p>
          <a:p>
            <a:pPr lvl="1"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/>
              <a:t>CuSn10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EF672F-42E9-3B80-B57A-D713712FA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446" y="5328065"/>
            <a:ext cx="2714383" cy="13051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F682C5-7BF1-4389-1504-6EE4DD1CEE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7382"/>
          <a:stretch>
            <a:fillRect/>
          </a:stretch>
        </p:blipFill>
        <p:spPr>
          <a:xfrm>
            <a:off x="9676921" y="664823"/>
            <a:ext cx="1646508" cy="97239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A4AE47D-42B3-C2B7-27E2-72E75A8BFDFC}"/>
              </a:ext>
            </a:extLst>
          </p:cNvPr>
          <p:cNvCxnSpPr>
            <a:cxnSpLocks/>
          </p:cNvCxnSpPr>
          <p:nvPr/>
        </p:nvCxnSpPr>
        <p:spPr>
          <a:xfrm flipH="1">
            <a:off x="9676921" y="1524000"/>
            <a:ext cx="947536" cy="82731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1F4F12A-8B27-B913-7ED0-FF39BDD2A457}"/>
              </a:ext>
            </a:extLst>
          </p:cNvPr>
          <p:cNvGrpSpPr/>
          <p:nvPr/>
        </p:nvGrpSpPr>
        <p:grpSpPr>
          <a:xfrm>
            <a:off x="7023769" y="224804"/>
            <a:ext cx="4778482" cy="6408392"/>
            <a:chOff x="7023769" y="224804"/>
            <a:chExt cx="4778482" cy="640839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15A2CB1-E008-39AD-332C-10F805E7C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27432" y="3188791"/>
              <a:ext cx="4289850" cy="3444405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72D50EB-D73F-DD93-B675-9882ABC4C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75387" y="395139"/>
              <a:ext cx="4726864" cy="3033861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872B405-EBB3-224B-B92E-866774774CE1}"/>
                </a:ext>
              </a:extLst>
            </p:cNvPr>
            <p:cNvSpPr txBox="1"/>
            <p:nvPr/>
          </p:nvSpPr>
          <p:spPr>
            <a:xfrm>
              <a:off x="7023769" y="224804"/>
              <a:ext cx="1360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/>
                <a:t>Front View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78E6DCB-C269-5046-2B9D-A5B6FECADD17}"/>
                </a:ext>
              </a:extLst>
            </p:cNvPr>
            <p:cNvSpPr txBox="1"/>
            <p:nvPr/>
          </p:nvSpPr>
          <p:spPr>
            <a:xfrm>
              <a:off x="7075387" y="3429000"/>
              <a:ext cx="12570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/>
                <a:t>Side View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02007B4-01AA-3E8F-7174-B72DE22BD690}"/>
              </a:ext>
            </a:extLst>
          </p:cNvPr>
          <p:cNvSpPr txBox="1"/>
          <p:nvPr/>
        </p:nvSpPr>
        <p:spPr>
          <a:xfrm>
            <a:off x="489127" y="4848179"/>
            <a:ext cx="1879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Electron Gun: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D02CB1-5B13-68B0-33D1-70019120E9D4}"/>
              </a:ext>
            </a:extLst>
          </p:cNvPr>
          <p:cNvSpPr txBox="1"/>
          <p:nvPr/>
        </p:nvSpPr>
        <p:spPr>
          <a:xfrm>
            <a:off x="3418408" y="4848179"/>
            <a:ext cx="18389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Components: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23E8774-505A-6DD0-3048-13E12CEBBF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39823" y="5248600"/>
            <a:ext cx="2396134" cy="1479745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7B0703A-0BCD-2272-9C5C-1716F80477EF}"/>
              </a:ext>
            </a:extLst>
          </p:cNvPr>
          <p:cNvCxnSpPr/>
          <p:nvPr/>
        </p:nvCxnSpPr>
        <p:spPr>
          <a:xfrm flipV="1">
            <a:off x="5675971" y="4910993"/>
            <a:ext cx="2027952" cy="4861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11AAE57-4551-CF82-8519-7B78438FA504}"/>
              </a:ext>
            </a:extLst>
          </p:cNvPr>
          <p:cNvSpPr txBox="1"/>
          <p:nvPr/>
        </p:nvSpPr>
        <p:spPr>
          <a:xfrm>
            <a:off x="4392747" y="3032115"/>
            <a:ext cx="51295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/>
              <a:t>}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C3DDFC7-EF98-7315-5FF3-126B9EB7F4E5}"/>
              </a:ext>
            </a:extLst>
          </p:cNvPr>
          <p:cNvSpPr txBox="1"/>
          <p:nvPr/>
        </p:nvSpPr>
        <p:spPr>
          <a:xfrm>
            <a:off x="2255641" y="3662856"/>
            <a:ext cx="51295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/>
              <a:t>}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391F42-E331-861A-9A52-BB6BB7B6C236}"/>
              </a:ext>
            </a:extLst>
          </p:cNvPr>
          <p:cNvSpPr txBox="1"/>
          <p:nvPr/>
        </p:nvSpPr>
        <p:spPr>
          <a:xfrm>
            <a:off x="4777718" y="3391308"/>
            <a:ext cx="2121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1-45um diameter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3076AF9-94F7-9991-EA02-BC6A191B0FF3}"/>
              </a:ext>
            </a:extLst>
          </p:cNvPr>
          <p:cNvSpPr txBox="1"/>
          <p:nvPr/>
        </p:nvSpPr>
        <p:spPr>
          <a:xfrm>
            <a:off x="2574895" y="4001566"/>
            <a:ext cx="226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15-45um diameter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1D71C6-7DEB-5955-9BBA-3A85F211674E}"/>
              </a:ext>
            </a:extLst>
          </p:cNvPr>
          <p:cNvSpPr txBox="1"/>
          <p:nvPr/>
        </p:nvSpPr>
        <p:spPr>
          <a:xfrm>
            <a:off x="9499871" y="6529485"/>
            <a:ext cx="258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A9FF"/>
                </a:solidFill>
              </a:rPr>
              <a:t>A. Mahon – CAP – June 22</a:t>
            </a:r>
            <a:r>
              <a:rPr lang="en-US" sz="1200" baseline="30000" dirty="0">
                <a:solidFill>
                  <a:srgbClr val="00A9FF"/>
                </a:solidFill>
              </a:rPr>
              <a:t>nd</a:t>
            </a:r>
            <a:r>
              <a:rPr lang="en-US" sz="1200" dirty="0">
                <a:solidFill>
                  <a:srgbClr val="00A9FF"/>
                </a:solidFill>
              </a:rPr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121548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9CE92D-D3A3-8D60-7981-20662F32A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E5069-B5C9-316A-24BC-8D02939BB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906" y="543498"/>
            <a:ext cx="5564885" cy="664934"/>
          </a:xfrm>
        </p:spPr>
        <p:txBody>
          <a:bodyPr>
            <a:normAutofit/>
          </a:bodyPr>
          <a:lstStyle/>
          <a:p>
            <a:r>
              <a:rPr lang="en-US" sz="3600" b="1" dirty="0"/>
              <a:t>Lofting Results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2D98BF-48A7-8CEC-AA7D-3F3FE81A5AC9}"/>
              </a:ext>
            </a:extLst>
          </p:cNvPr>
          <p:cNvSpPr txBox="1">
            <a:spLocks/>
          </p:cNvSpPr>
          <p:nvPr/>
        </p:nvSpPr>
        <p:spPr>
          <a:xfrm>
            <a:off x="654216" y="1243010"/>
            <a:ext cx="4530711" cy="403438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/>
              <a:t>Incident electron energies where lofting observed: </a:t>
            </a:r>
          </a:p>
          <a:p>
            <a:pPr lvl="1"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/>
              <a:t>Between 50-200eV depending on dust/substrate combination</a:t>
            </a:r>
          </a:p>
          <a:p>
            <a:pPr>
              <a:buClr>
                <a:srgbClr val="00A9FF"/>
              </a:buClr>
              <a:buFont typeface="Wingdings" pitchFamily="2" charset="2"/>
              <a:buChar char="§"/>
            </a:pPr>
            <a:r>
              <a:rPr lang="en-US" sz="1800" dirty="0"/>
              <a:t>Combinations tested thus far</a:t>
            </a:r>
          </a:p>
          <a:p>
            <a:pPr marL="457200" lvl="1" indent="0">
              <a:buClr>
                <a:srgbClr val="00A9FF"/>
              </a:buClr>
              <a:buNone/>
            </a:pPr>
            <a:r>
              <a:rPr lang="en-US" sz="1800" dirty="0"/>
              <a:t>✅ SiO2 on Delrin</a:t>
            </a:r>
          </a:p>
          <a:p>
            <a:pPr marL="457200" lvl="1" indent="0">
              <a:buClr>
                <a:srgbClr val="00A9FF"/>
              </a:buClr>
              <a:buNone/>
            </a:pPr>
            <a:r>
              <a:rPr lang="en-US" sz="1800" dirty="0"/>
              <a:t>✅ SS on Delrin </a:t>
            </a:r>
          </a:p>
          <a:p>
            <a:pPr marL="457200" lvl="1" indent="0">
              <a:buClr>
                <a:srgbClr val="00A9FF"/>
              </a:buClr>
              <a:buNone/>
            </a:pPr>
            <a:r>
              <a:rPr lang="en-US" sz="1800" dirty="0"/>
              <a:t>✅ SiO2 on SS (grounded)</a:t>
            </a:r>
          </a:p>
          <a:p>
            <a:pPr marL="457200" lvl="1" indent="0">
              <a:buClr>
                <a:srgbClr val="00A9FF"/>
              </a:buClr>
              <a:buNone/>
            </a:pPr>
            <a:r>
              <a:rPr lang="en-US" sz="1800" dirty="0"/>
              <a:t>✅ SS on SS (grounded)</a:t>
            </a:r>
          </a:p>
          <a:p>
            <a:pPr marL="457200" lvl="1" indent="0">
              <a:buClr>
                <a:srgbClr val="00A9FF"/>
              </a:buClr>
              <a:buNone/>
            </a:pPr>
            <a:r>
              <a:rPr lang="en-US" sz="1800" dirty="0"/>
              <a:t>✅ AlSi10Mg on SS (grounded)</a:t>
            </a:r>
          </a:p>
          <a:p>
            <a:pPr marL="457200" lvl="1" indent="0">
              <a:buClr>
                <a:srgbClr val="00A9FF"/>
              </a:buClr>
              <a:buNone/>
            </a:pPr>
            <a:r>
              <a:rPr lang="en-US" sz="1800" dirty="0"/>
              <a:t>❌ CuSn10 on SS (grounded)</a:t>
            </a:r>
          </a:p>
          <a:p>
            <a:endParaRPr lang="en-US" dirty="0"/>
          </a:p>
        </p:txBody>
      </p:sp>
      <p:pic>
        <p:nvPicPr>
          <p:cNvPr id="10" name="Sample4_SiO2onSS_4_trimmed_5FAA942B-E479-462A-8162-9900083EC392.mp4">
            <a:hlinkClick r:id="" action="ppaction://media"/>
            <a:extLst>
              <a:ext uri="{FF2B5EF4-FFF2-40B4-BE49-F238E27FC236}">
                <a16:creationId xmlns:a16="http://schemas.microsoft.com/office/drawing/2014/main" id="{945CF785-C06C-1C7A-B5FA-36609375DC6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lum bright="-5000" contrast="15000"/>
          </a:blip>
          <a:srcRect l="8273" t="15860" b="22132"/>
          <a:stretch>
            <a:fillRect/>
          </a:stretch>
        </p:blipFill>
        <p:spPr>
          <a:xfrm>
            <a:off x="6720860" y="225562"/>
            <a:ext cx="5046305" cy="60645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FC913B-64BE-4AEB-96AC-91F32E7217B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4144" r="8889"/>
          <a:stretch>
            <a:fillRect/>
          </a:stretch>
        </p:blipFill>
        <p:spPr>
          <a:xfrm rot="5400000">
            <a:off x="885436" y="4620134"/>
            <a:ext cx="1919036" cy="214923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6F7EB9B-F952-4E9E-4E55-410E50678DD5}"/>
              </a:ext>
            </a:extLst>
          </p:cNvPr>
          <p:cNvGrpSpPr>
            <a:grpSpLocks noChangeAspect="1"/>
          </p:cNvGrpSpPr>
          <p:nvPr/>
        </p:nvGrpSpPr>
        <p:grpSpPr>
          <a:xfrm>
            <a:off x="512795" y="7052745"/>
            <a:ext cx="2784292" cy="1848944"/>
            <a:chOff x="5373622" y="4004120"/>
            <a:chExt cx="4063416" cy="269836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00A2E85-AFBC-EA12-224A-125C3C593C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73622" y="4004120"/>
              <a:ext cx="4063416" cy="269836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EC1B70C-9B51-A9F5-F45B-3A96FE0B039D}"/>
                </a:ext>
              </a:extLst>
            </p:cNvPr>
            <p:cNvSpPr txBox="1"/>
            <p:nvPr/>
          </p:nvSpPr>
          <p:spPr>
            <a:xfrm>
              <a:off x="5420485" y="4081225"/>
              <a:ext cx="1172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AlSi10Mg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469AEA3-6D5D-6326-313F-619B3E3CB882}"/>
              </a:ext>
            </a:extLst>
          </p:cNvPr>
          <p:cNvGrpSpPr>
            <a:grpSpLocks noChangeAspect="1"/>
          </p:cNvGrpSpPr>
          <p:nvPr/>
        </p:nvGrpSpPr>
        <p:grpSpPr>
          <a:xfrm>
            <a:off x="3521571" y="7250590"/>
            <a:ext cx="2577269" cy="1711468"/>
            <a:chOff x="5375402" y="4011318"/>
            <a:chExt cx="4063417" cy="269836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CAA4BD3-89C3-F377-95D0-FE6C63CCE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75402" y="4011318"/>
              <a:ext cx="4063417" cy="2698363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65495EE-8262-3514-8EE8-5F3C9C242C55}"/>
                </a:ext>
              </a:extLst>
            </p:cNvPr>
            <p:cNvSpPr txBox="1"/>
            <p:nvPr/>
          </p:nvSpPr>
          <p:spPr>
            <a:xfrm>
              <a:off x="5476015" y="406583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Fe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2F073B3-6300-45BA-8B38-95AB204E5426}"/>
              </a:ext>
            </a:extLst>
          </p:cNvPr>
          <p:cNvGrpSpPr>
            <a:grpSpLocks noChangeAspect="1"/>
          </p:cNvGrpSpPr>
          <p:nvPr/>
        </p:nvGrpSpPr>
        <p:grpSpPr>
          <a:xfrm>
            <a:off x="6720860" y="7228462"/>
            <a:ext cx="2414318" cy="1603258"/>
            <a:chOff x="5367425" y="4002168"/>
            <a:chExt cx="4063417" cy="269836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FB52330-C924-F3C7-1B1F-FDD6D8F224E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67425" y="4002168"/>
              <a:ext cx="4063417" cy="2698363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8F3E429-0CD3-1D12-A5AC-146F2C510D44}"/>
                </a:ext>
              </a:extLst>
            </p:cNvPr>
            <p:cNvSpPr txBox="1"/>
            <p:nvPr/>
          </p:nvSpPr>
          <p:spPr>
            <a:xfrm>
              <a:off x="5420871" y="4096925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CuSn10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B8F6DF8-A006-3DDC-CDDC-DFD45869B94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5766" r="14594" b="13644"/>
          <a:stretch>
            <a:fillRect/>
          </a:stretch>
        </p:blipFill>
        <p:spPr>
          <a:xfrm rot="5400000">
            <a:off x="3340165" y="4629461"/>
            <a:ext cx="1961922" cy="2130581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D44DE44-FAAF-2E12-55D2-A96CBF75BEFE}"/>
              </a:ext>
            </a:extLst>
          </p:cNvPr>
          <p:cNvCxnSpPr>
            <a:cxnSpLocks/>
          </p:cNvCxnSpPr>
          <p:nvPr/>
        </p:nvCxnSpPr>
        <p:spPr>
          <a:xfrm>
            <a:off x="5527963" y="2978728"/>
            <a:ext cx="2369128" cy="0"/>
          </a:xfrm>
          <a:prstGeom prst="straightConnector1">
            <a:avLst/>
          </a:prstGeom>
          <a:ln w="63500">
            <a:solidFill>
              <a:srgbClr val="00A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0E954A0-E0AB-CFD9-065A-511B231CAA44}"/>
              </a:ext>
            </a:extLst>
          </p:cNvPr>
          <p:cNvSpPr txBox="1"/>
          <p:nvPr/>
        </p:nvSpPr>
        <p:spPr>
          <a:xfrm>
            <a:off x="5527963" y="2591779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/>
              <a:t>-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EC23FA-A7D5-5CBE-7E38-568CCD8A5136}"/>
              </a:ext>
            </a:extLst>
          </p:cNvPr>
          <p:cNvSpPr txBox="1"/>
          <p:nvPr/>
        </p:nvSpPr>
        <p:spPr>
          <a:xfrm>
            <a:off x="9499871" y="6529485"/>
            <a:ext cx="258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A9FF"/>
                </a:solidFill>
              </a:rPr>
              <a:t>A. Mahon – CAP – June 22</a:t>
            </a:r>
            <a:r>
              <a:rPr lang="en-US" sz="1200" baseline="30000" dirty="0">
                <a:solidFill>
                  <a:srgbClr val="00A9FF"/>
                </a:solidFill>
              </a:rPr>
              <a:t>nd</a:t>
            </a:r>
            <a:r>
              <a:rPr lang="en-US" sz="1200" dirty="0">
                <a:solidFill>
                  <a:srgbClr val="00A9FF"/>
                </a:solidFill>
              </a:rPr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206802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0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31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0EBBD5E-207D-2DEF-D6FA-37D8646F8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731" y="880172"/>
            <a:ext cx="4675779" cy="304180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05D68-90BC-E1BC-17AD-F708500F5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1699" y="1687596"/>
            <a:ext cx="5066078" cy="4689297"/>
          </a:xfrm>
        </p:spPr>
        <p:txBody>
          <a:bodyPr/>
          <a:lstStyle/>
          <a:p>
            <a:r>
              <a:rPr lang="en-US" sz="2000" dirty="0"/>
              <a:t>Dynamics of particulates (dust) in vacuum influenced by charge</a:t>
            </a:r>
          </a:p>
          <a:p>
            <a:pPr lvl="1"/>
            <a:r>
              <a:rPr lang="en-US" sz="2000" dirty="0"/>
              <a:t>Evidence from CERN UFO events [1] </a:t>
            </a:r>
          </a:p>
          <a:p>
            <a:pPr lvl="1"/>
            <a:r>
              <a:rPr lang="en-US" sz="2000" dirty="0"/>
              <a:t>Studies at U. Colorado on dust in space [2,3]</a:t>
            </a:r>
          </a:p>
          <a:p>
            <a:r>
              <a:rPr lang="en-US" sz="2000" dirty="0"/>
              <a:t>Principle:</a:t>
            </a:r>
          </a:p>
          <a:p>
            <a:pPr lvl="1"/>
            <a:r>
              <a:rPr lang="en-US" sz="2000" dirty="0"/>
              <a:t>Emission of secondary electrons from primary electron impact</a:t>
            </a:r>
          </a:p>
          <a:p>
            <a:pPr lvl="1"/>
            <a:r>
              <a:rPr lang="en-US" sz="2000" dirty="0"/>
              <a:t>Re-absorbed into microcavities </a:t>
            </a:r>
            <a:r>
              <a:rPr lang="en-US" sz="2000" dirty="0">
                <a:sym typeface="Wingdings" pitchFamily="2" charset="2"/>
              </a:rPr>
              <a:t> negative charge buildup</a:t>
            </a:r>
          </a:p>
          <a:p>
            <a:pPr lvl="1"/>
            <a:r>
              <a:rPr lang="en-US" sz="2000" dirty="0">
                <a:sym typeface="Wingdings" pitchFamily="2" charset="2"/>
              </a:rPr>
              <a:t>Repulsive forces &gt; adhesive forces  LIFTOFF</a:t>
            </a: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FBB514-3122-D29F-B9E0-D50818BDD52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569744" y="145210"/>
            <a:ext cx="4869743" cy="769809"/>
          </a:xfrm>
        </p:spPr>
        <p:txBody>
          <a:bodyPr/>
          <a:lstStyle/>
          <a:p>
            <a:r>
              <a:rPr lang="en-US" b="1" dirty="0"/>
              <a:t>Patched Charge Model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B4FDDD2-461E-8997-F3CD-65A5D615F03E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3"/>
          <a:stretch>
            <a:fillRect/>
          </a:stretch>
        </p:blipFill>
        <p:spPr>
          <a:xfrm>
            <a:off x="6344481" y="1041981"/>
            <a:ext cx="4804365" cy="2880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D253CBA-1F10-D5A9-E189-1950542B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090" y="535049"/>
            <a:ext cx="10064407" cy="637077"/>
          </a:xfrm>
        </p:spPr>
        <p:txBody>
          <a:bodyPr>
            <a:normAutofit/>
          </a:bodyPr>
          <a:lstStyle/>
          <a:p>
            <a:r>
              <a:rPr lang="en-US" sz="3600" dirty="0"/>
              <a:t>Lofting Theory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C824E2-ABE5-9D32-0B0D-39A56454FA25}"/>
              </a:ext>
            </a:extLst>
          </p:cNvPr>
          <p:cNvSpPr txBox="1"/>
          <p:nvPr/>
        </p:nvSpPr>
        <p:spPr>
          <a:xfrm>
            <a:off x="6801190" y="3988198"/>
            <a:ext cx="4869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[2]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CB4B7A-BC6F-24B4-6675-53596A2D1406}"/>
              </a:ext>
            </a:extLst>
          </p:cNvPr>
          <p:cNvSpPr txBox="1"/>
          <p:nvPr/>
        </p:nvSpPr>
        <p:spPr>
          <a:xfrm>
            <a:off x="6738810" y="3982689"/>
            <a:ext cx="5078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[3]</a:t>
            </a:r>
            <a:endParaRPr lang="en-US" sz="12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4C87D76-6082-090E-9F5C-119645AE3B5D}"/>
              </a:ext>
            </a:extLst>
          </p:cNvPr>
          <p:cNvSpPr txBox="1">
            <a:spLocks/>
          </p:cNvSpPr>
          <p:nvPr/>
        </p:nvSpPr>
        <p:spPr>
          <a:xfrm>
            <a:off x="5760050" y="955623"/>
            <a:ext cx="4869744" cy="47997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Multilayer: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F66ACD7-AEE9-FF23-3EC6-343E0CF43EB2}"/>
              </a:ext>
            </a:extLst>
          </p:cNvPr>
          <p:cNvSpPr txBox="1">
            <a:spLocks/>
          </p:cNvSpPr>
          <p:nvPr/>
        </p:nvSpPr>
        <p:spPr>
          <a:xfrm>
            <a:off x="5758347" y="949883"/>
            <a:ext cx="4869744" cy="47997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0B0F0"/>
              </a:buClr>
              <a:buFont typeface="Wingdings" charset="2"/>
              <a:buChar char="§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Mono-layer: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7391D5A2-B6D6-8DEF-7084-B7B9CC9053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15209"/>
              </p:ext>
            </p:extLst>
          </p:nvPr>
        </p:nvGraphicFramePr>
        <p:xfrm>
          <a:off x="5954912" y="4334821"/>
          <a:ext cx="5862524" cy="2114022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814882">
                  <a:extLst>
                    <a:ext uri="{9D8B030D-6E8A-4147-A177-3AD203B41FA5}">
                      <a16:colId xmlns:a16="http://schemas.microsoft.com/office/drawing/2014/main" val="250245400"/>
                    </a:ext>
                  </a:extLst>
                </a:gridCol>
                <a:gridCol w="3047642">
                  <a:extLst>
                    <a:ext uri="{9D8B030D-6E8A-4147-A177-3AD203B41FA5}">
                      <a16:colId xmlns:a16="http://schemas.microsoft.com/office/drawing/2014/main" val="3060168409"/>
                    </a:ext>
                  </a:extLst>
                </a:gridCol>
              </a:tblGrid>
              <a:tr h="334720">
                <a:tc>
                  <a:txBody>
                    <a:bodyPr/>
                    <a:lstStyle/>
                    <a:p>
                      <a:r>
                        <a:rPr lang="en-US" sz="1800" dirty="0"/>
                        <a:t>Adhesive Forces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Repulsive Forces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274818"/>
                  </a:ext>
                </a:extLst>
              </a:tr>
              <a:tr h="5857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Gravity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Coulomb repulsion (microcavities)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492724"/>
                  </a:ext>
                </a:extLst>
              </a:tr>
              <a:tr h="334720">
                <a:tc>
                  <a:txBody>
                    <a:bodyPr/>
                    <a:lstStyle/>
                    <a:p>
                      <a:r>
                        <a:rPr lang="en-US" sz="1800" dirty="0"/>
                        <a:t>Surface Adhesion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135148"/>
                  </a:ext>
                </a:extLst>
              </a:tr>
              <a:tr h="334720">
                <a:tc>
                  <a:txBody>
                    <a:bodyPr/>
                    <a:lstStyle/>
                    <a:p>
                      <a:r>
                        <a:rPr lang="en-US" sz="1800" dirty="0"/>
                        <a:t>Sheath electric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613651"/>
                  </a:ext>
                </a:extLst>
              </a:tr>
              <a:tr h="376662">
                <a:tc>
                  <a:txBody>
                    <a:bodyPr/>
                    <a:lstStyle/>
                    <a:p>
                      <a:r>
                        <a:rPr lang="en-US" sz="1800" dirty="0"/>
                        <a:t>Image force (conducting)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57635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BE44074-67DE-1000-6E16-C6154507BA5A}"/>
              </a:ext>
            </a:extLst>
          </p:cNvPr>
          <p:cNvSpPr txBox="1"/>
          <p:nvPr/>
        </p:nvSpPr>
        <p:spPr>
          <a:xfrm>
            <a:off x="9499871" y="6529485"/>
            <a:ext cx="258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A9FF"/>
                </a:solidFill>
              </a:rPr>
              <a:t>A. Mahon – CAP – June 22</a:t>
            </a:r>
            <a:r>
              <a:rPr lang="en-US" sz="1200" baseline="30000" dirty="0">
                <a:solidFill>
                  <a:srgbClr val="00A9FF"/>
                </a:solidFill>
              </a:rPr>
              <a:t>nd</a:t>
            </a:r>
            <a:r>
              <a:rPr lang="en-US" sz="1200" dirty="0">
                <a:solidFill>
                  <a:srgbClr val="00A9FF"/>
                </a:solidFill>
              </a:rPr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209795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Custom Design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Light_03" id="{4D894E19-41A3-8842-A464-3F12065EEF05}" vid="{B960C763-9EE8-8C4A-B0B5-CE3D986AFA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21205</TotalTime>
  <Words>1116</Words>
  <Application>Microsoft Macintosh PowerPoint</Application>
  <PresentationFormat>Widescreen</PresentationFormat>
  <Paragraphs>196</Paragraphs>
  <Slides>16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Wingdings</vt:lpstr>
      <vt:lpstr>Custom Design</vt:lpstr>
      <vt:lpstr>Microscopic Dust, Macroscopic Downtime: The impacts of micron sized particulates in superconducting particle accelerators.</vt:lpstr>
      <vt:lpstr>PowerPoint Presentation</vt:lpstr>
      <vt:lpstr>TRIUMF e-Linac</vt:lpstr>
      <vt:lpstr>Superconducting Radio Frequency (SRF)</vt:lpstr>
      <vt:lpstr>Field Emission (FE) at the TRIUMF e-Linac</vt:lpstr>
      <vt:lpstr>Nature of Contamination</vt:lpstr>
      <vt:lpstr>Lofting and Migration Test Setup</vt:lpstr>
      <vt:lpstr>Lofting Results</vt:lpstr>
      <vt:lpstr>Lofting Theory</vt:lpstr>
      <vt:lpstr>Launch Velocities</vt:lpstr>
      <vt:lpstr>Launch Velocities</vt:lpstr>
      <vt:lpstr>Next step...charge!</vt:lpstr>
      <vt:lpstr>PowerPoint Presentation</vt:lpstr>
      <vt:lpstr>PowerPoint Presentation</vt:lpstr>
      <vt:lpstr>Thank you Merci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Castaneda</dc:creator>
  <cp:lastModifiedBy>Aveen Mahon</cp:lastModifiedBy>
  <cp:revision>57</cp:revision>
  <dcterms:created xsi:type="dcterms:W3CDTF">2019-03-27T18:02:40Z</dcterms:created>
  <dcterms:modified xsi:type="dcterms:W3CDTF">2026-06-22T17:38:29Z</dcterms:modified>
</cp:coreProperties>
</file>