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64" r:id="rId6"/>
  </p:sldMasterIdLst>
  <p:notesMasterIdLst>
    <p:notesMasterId r:id="rId71"/>
  </p:notesMasterIdLst>
  <p:sldIdLst>
    <p:sldId id="444" r:id="rId7"/>
    <p:sldId id="272" r:id="rId8"/>
    <p:sldId id="336" r:id="rId9"/>
    <p:sldId id="333" r:id="rId10"/>
    <p:sldId id="334" r:id="rId11"/>
    <p:sldId id="374" r:id="rId12"/>
    <p:sldId id="373" r:id="rId13"/>
    <p:sldId id="402" r:id="rId14"/>
    <p:sldId id="403" r:id="rId15"/>
    <p:sldId id="385" r:id="rId16"/>
    <p:sldId id="289" r:id="rId17"/>
    <p:sldId id="258" r:id="rId18"/>
    <p:sldId id="257" r:id="rId19"/>
    <p:sldId id="466" r:id="rId20"/>
    <p:sldId id="324" r:id="rId21"/>
    <p:sldId id="455" r:id="rId22"/>
    <p:sldId id="456" r:id="rId23"/>
    <p:sldId id="457" r:id="rId24"/>
    <p:sldId id="458" r:id="rId25"/>
    <p:sldId id="454" r:id="rId26"/>
    <p:sldId id="459" r:id="rId27"/>
    <p:sldId id="325" r:id="rId28"/>
    <p:sldId id="460" r:id="rId29"/>
    <p:sldId id="461" r:id="rId30"/>
    <p:sldId id="462" r:id="rId31"/>
    <p:sldId id="463" r:id="rId32"/>
    <p:sldId id="464" r:id="rId33"/>
    <p:sldId id="465" r:id="rId34"/>
    <p:sldId id="332" r:id="rId35"/>
    <p:sldId id="446" r:id="rId36"/>
    <p:sldId id="449" r:id="rId37"/>
    <p:sldId id="467" r:id="rId38"/>
    <p:sldId id="469" r:id="rId39"/>
    <p:sldId id="468" r:id="rId40"/>
    <p:sldId id="309" r:id="rId41"/>
    <p:sldId id="307" r:id="rId42"/>
    <p:sldId id="308" r:id="rId43"/>
    <p:sldId id="452" r:id="rId44"/>
    <p:sldId id="453" r:id="rId45"/>
    <p:sldId id="283" r:id="rId46"/>
    <p:sldId id="432" r:id="rId47"/>
    <p:sldId id="441" r:id="rId48"/>
    <p:sldId id="392" r:id="rId49"/>
    <p:sldId id="393" r:id="rId50"/>
    <p:sldId id="450" r:id="rId51"/>
    <p:sldId id="451" r:id="rId52"/>
    <p:sldId id="367" r:id="rId53"/>
    <p:sldId id="424" r:id="rId54"/>
    <p:sldId id="268" r:id="rId55"/>
    <p:sldId id="442" r:id="rId56"/>
    <p:sldId id="440" r:id="rId57"/>
    <p:sldId id="443" r:id="rId58"/>
    <p:sldId id="266" r:id="rId59"/>
    <p:sldId id="292" r:id="rId60"/>
    <p:sldId id="320" r:id="rId61"/>
    <p:sldId id="416" r:id="rId62"/>
    <p:sldId id="267" r:id="rId63"/>
    <p:sldId id="360" r:id="rId64"/>
    <p:sldId id="448" r:id="rId65"/>
    <p:sldId id="429" r:id="rId66"/>
    <p:sldId id="355" r:id="rId67"/>
    <p:sldId id="394" r:id="rId68"/>
    <p:sldId id="407" r:id="rId69"/>
    <p:sldId id="447"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C80E2C-F78E-4632-A58C-DC40204BAF94}" v="16" dt="2026-06-21T02:29:21.1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p:scale>
          <a:sx n="64" d="100"/>
          <a:sy n="64" d="100"/>
        </p:scale>
        <p:origin x="32" y="1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microsoft.com/office/2015/10/relationships/revisionInfo" Target="revisionInfo.xml"/><Relationship Id="rId7" Type="http://schemas.openxmlformats.org/officeDocument/2006/relationships/slide" Target="slides/slide1.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51FA65-7B27-44E3-879B-ECF001CD468A}" type="datetimeFigureOut">
              <a:rPr lang="en-US" smtClean="0"/>
              <a:t>6/18/2026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94EBA8-18C7-4ACC-97F4-D1C9945786A3}" type="slidenum">
              <a:rPr lang="en-US" smtClean="0"/>
              <a:t>‹#›</a:t>
            </a:fld>
            <a:endParaRPr lang="en-US"/>
          </a:p>
        </p:txBody>
      </p:sp>
    </p:spTree>
    <p:extLst>
      <p:ext uri="{BB962C8B-B14F-4D97-AF65-F5344CB8AC3E}">
        <p14:creationId xmlns:p14="http://schemas.microsoft.com/office/powerpoint/2010/main" val="406485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6682266-3AE2-434E-B57A-C8E3FA737264}" type="slidenum">
              <a:rPr lang="en-US" smtClean="0"/>
              <a:t>1</a:t>
            </a:fld>
            <a:endParaRPr lang="en-US"/>
          </a:p>
        </p:txBody>
      </p:sp>
    </p:spTree>
    <p:extLst>
      <p:ext uri="{BB962C8B-B14F-4D97-AF65-F5344CB8AC3E}">
        <p14:creationId xmlns:p14="http://schemas.microsoft.com/office/powerpoint/2010/main" val="3007344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E262CC-50CB-40F1-8CF1-E8ACBB2C20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40FCA3-FF69-9055-6D78-A61205516F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D052D3-5699-9112-DB65-98D6F45855AA}"/>
              </a:ext>
            </a:extLst>
          </p:cNvPr>
          <p:cNvSpPr>
            <a:spLocks noGrp="1"/>
          </p:cNvSpPr>
          <p:nvPr>
            <p:ph type="body" idx="1"/>
          </p:nvPr>
        </p:nvSpPr>
        <p:spPr/>
        <p:txBody>
          <a:bodyPr/>
          <a:lstStyle/>
          <a:p>
            <a:r>
              <a:rPr lang="en-US" dirty="0"/>
              <a:t>But the technique this talk focuses on is the SNOLAB radon assay</a:t>
            </a:r>
          </a:p>
        </p:txBody>
      </p:sp>
      <p:sp>
        <p:nvSpPr>
          <p:cNvPr id="4" name="Slide Number Placeholder 3">
            <a:extLst>
              <a:ext uri="{FF2B5EF4-FFF2-40B4-BE49-F238E27FC236}">
                <a16:creationId xmlns:a16="http://schemas.microsoft.com/office/drawing/2014/main" id="{0F4A7BDD-24AD-18D2-ED85-FE41013B6C3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58869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highly sensitive system for measuring radon out of solid, liquid and gas samples. As a quick recap, radon is cryogenically trapped by adsorption onto charcoal or bronze wool traps and then </a:t>
            </a:r>
            <a:r>
              <a:rPr lang="en-US" dirty="0" err="1"/>
              <a:t>cryopumped</a:t>
            </a:r>
            <a:r>
              <a:rPr lang="en-US" dirty="0"/>
              <a:t> into a concentrator trap, and from there transferred into Lucas cells, which are scintillating alpha counters.</a:t>
            </a:r>
          </a:p>
        </p:txBody>
      </p:sp>
      <p:sp>
        <p:nvSpPr>
          <p:cNvPr id="4" name="Slide Number Placeholder 3"/>
          <p:cNvSpPr>
            <a:spLocks noGrp="1"/>
          </p:cNvSpPr>
          <p:nvPr>
            <p:ph type="sldNum" sz="quarter" idx="5"/>
          </p:nvPr>
        </p:nvSpPr>
        <p:spPr/>
        <p:txBody>
          <a:bodyPr/>
          <a:lstStyle/>
          <a:p>
            <a:fld id="{D6682266-3AE2-434E-B57A-C8E3FA737264}" type="slidenum">
              <a:rPr lang="en-US" smtClean="0"/>
              <a:t>11</a:t>
            </a:fld>
            <a:endParaRPr lang="en-US"/>
          </a:p>
        </p:txBody>
      </p:sp>
    </p:spTree>
    <p:extLst>
      <p:ext uri="{BB962C8B-B14F-4D97-AF65-F5344CB8AC3E}">
        <p14:creationId xmlns:p14="http://schemas.microsoft.com/office/powerpoint/2010/main" val="32371722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technique dates back to the SNO experiment, which along with Super K discovered neutrino oscillation and solved the solar neutrino problem. There, it was used for materials screening to measure radon emanation of materials, and also for assays of the cavity water.</a:t>
            </a:r>
          </a:p>
        </p:txBody>
      </p:sp>
      <p:sp>
        <p:nvSpPr>
          <p:cNvPr id="4" name="Slide Number Placeholder 3"/>
          <p:cNvSpPr>
            <a:spLocks noGrp="1"/>
          </p:cNvSpPr>
          <p:nvPr>
            <p:ph type="sldNum" sz="quarter" idx="5"/>
          </p:nvPr>
        </p:nvSpPr>
        <p:spPr/>
        <p:txBody>
          <a:bodyPr/>
          <a:lstStyle/>
          <a:p>
            <a:fld id="{5794EBA8-18C7-4ACC-97F4-D1C9945786A3}" type="slidenum">
              <a:rPr lang="en-US" smtClean="0"/>
              <a:t>12</a:t>
            </a:fld>
            <a:endParaRPr lang="en-US"/>
          </a:p>
        </p:txBody>
      </p:sp>
    </p:spTree>
    <p:extLst>
      <p:ext uri="{BB962C8B-B14F-4D97-AF65-F5344CB8AC3E}">
        <p14:creationId xmlns:p14="http://schemas.microsoft.com/office/powerpoint/2010/main" val="4293128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SNOLAB and SNO+ were established, they inherited the technique, with SNO+ repurposing the emanation board for assays of its new cover gas system, and continuing the use of the UPW assay system. At SNOLAB, it is also used to sample the nitrogen distilled by our liquid nitrogen plant, and functions as part of the SNOLAB low-background counting facility, which is open not just to SNOLAB experiments but to the wider scientific community as well.</a:t>
            </a:r>
          </a:p>
        </p:txBody>
      </p:sp>
      <p:sp>
        <p:nvSpPr>
          <p:cNvPr id="4" name="Slide Number Placeholder 3"/>
          <p:cNvSpPr>
            <a:spLocks noGrp="1"/>
          </p:cNvSpPr>
          <p:nvPr>
            <p:ph type="sldNum" sz="quarter" idx="5"/>
          </p:nvPr>
        </p:nvSpPr>
        <p:spPr/>
        <p:txBody>
          <a:bodyPr/>
          <a:lstStyle/>
          <a:p>
            <a:fld id="{5794EBA8-18C7-4ACC-97F4-D1C9945786A3}" type="slidenum">
              <a:rPr lang="en-US" smtClean="0"/>
              <a:t>13</a:t>
            </a:fld>
            <a:endParaRPr lang="en-US"/>
          </a:p>
        </p:txBody>
      </p:sp>
    </p:spTree>
    <p:extLst>
      <p:ext uri="{BB962C8B-B14F-4D97-AF65-F5344CB8AC3E}">
        <p14:creationId xmlns:p14="http://schemas.microsoft.com/office/powerpoint/2010/main" val="35736208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94EBA8-18C7-4ACC-97F4-D1C9945786A3}" type="slidenum">
              <a:rPr lang="en-US" smtClean="0"/>
              <a:t>29</a:t>
            </a:fld>
            <a:endParaRPr lang="en-US"/>
          </a:p>
        </p:txBody>
      </p:sp>
    </p:spTree>
    <p:extLst>
      <p:ext uri="{BB962C8B-B14F-4D97-AF65-F5344CB8AC3E}">
        <p14:creationId xmlns:p14="http://schemas.microsoft.com/office/powerpoint/2010/main" val="1675516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E2458E-7089-624D-6F92-792824C35D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B9C44D-28CE-8CB9-9000-01F479B6F2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6CC652-D866-D703-B5B6-97D2623ACF5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Because of this, maintaining and developing the radon assay capability is a priority for SNOLAB. And this is what has motivated the R&amp;D for the project I am talking about today</a:t>
            </a:r>
          </a:p>
        </p:txBody>
      </p:sp>
      <p:sp>
        <p:nvSpPr>
          <p:cNvPr id="4" name="Slide Number Placeholder 3">
            <a:extLst>
              <a:ext uri="{FF2B5EF4-FFF2-40B4-BE49-F238E27FC236}">
                <a16:creationId xmlns:a16="http://schemas.microsoft.com/office/drawing/2014/main" id="{99488583-3206-5E63-9E66-B907494FD9DE}"/>
              </a:ext>
            </a:extLst>
          </p:cNvPr>
          <p:cNvSpPr>
            <a:spLocks noGrp="1"/>
          </p:cNvSpPr>
          <p:nvPr>
            <p:ph type="sldNum" sz="quarter" idx="5"/>
          </p:nvPr>
        </p:nvSpPr>
        <p:spPr/>
        <p:txBody>
          <a:bodyPr/>
          <a:lstStyle/>
          <a:p>
            <a:fld id="{D6682266-3AE2-434E-B57A-C8E3FA737264}" type="slidenum">
              <a:rPr lang="en-US" smtClean="0"/>
              <a:t>30</a:t>
            </a:fld>
            <a:endParaRPr lang="en-US"/>
          </a:p>
        </p:txBody>
      </p:sp>
    </p:spTree>
    <p:extLst>
      <p:ext uri="{BB962C8B-B14F-4D97-AF65-F5344CB8AC3E}">
        <p14:creationId xmlns:p14="http://schemas.microsoft.com/office/powerpoint/2010/main" val="16556464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A2B696-E7FF-34BA-C9E2-80FF7C5965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193FC5-287C-9FF8-B832-CA9DAF3D69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800893-B55D-4B21-E6B5-34B53E16FCB3}"/>
              </a:ext>
            </a:extLst>
          </p:cNvPr>
          <p:cNvSpPr>
            <a:spLocks noGrp="1"/>
          </p:cNvSpPr>
          <p:nvPr>
            <p:ph type="body" idx="1"/>
          </p:nvPr>
        </p:nvSpPr>
        <p:spPr/>
        <p:txBody>
          <a:bodyPr/>
          <a:lstStyle/>
          <a:p>
            <a:r>
              <a:rPr lang="en-US" dirty="0"/>
              <a:t>Which is improving the sensitivity of the radon assay. Right now, the radon assay can count the presence of just a few atoms of radon. But meeting the zero-background requirements of next generation physics experiments requires taking that sensitivity even further.</a:t>
            </a:r>
          </a:p>
        </p:txBody>
      </p:sp>
      <p:sp>
        <p:nvSpPr>
          <p:cNvPr id="4" name="Slide Number Placeholder 3">
            <a:extLst>
              <a:ext uri="{FF2B5EF4-FFF2-40B4-BE49-F238E27FC236}">
                <a16:creationId xmlns:a16="http://schemas.microsoft.com/office/drawing/2014/main" id="{5259474D-FBBE-8FF5-F145-CEA77F833A5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715013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E20493-008A-8E86-3855-1E74736268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3D05B5-5A0C-4893-DC42-DEDF0C9CDC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35794A-7D36-2423-C015-BFBEBAEEFFB8}"/>
              </a:ext>
            </a:extLst>
          </p:cNvPr>
          <p:cNvSpPr>
            <a:spLocks noGrp="1"/>
          </p:cNvSpPr>
          <p:nvPr>
            <p:ph type="body" idx="1"/>
          </p:nvPr>
        </p:nvSpPr>
        <p:spPr/>
        <p:txBody>
          <a:bodyPr/>
          <a:lstStyle/>
          <a:p>
            <a:r>
              <a:rPr lang="en-US" dirty="0"/>
              <a:t>SNOLAB has four of these radon boards, which are known to emanate a negligible amount of radon over the length of an assay.</a:t>
            </a:r>
          </a:p>
        </p:txBody>
      </p:sp>
      <p:sp>
        <p:nvSpPr>
          <p:cNvPr id="4" name="Slide Number Placeholder 3">
            <a:extLst>
              <a:ext uri="{FF2B5EF4-FFF2-40B4-BE49-F238E27FC236}">
                <a16:creationId xmlns:a16="http://schemas.microsoft.com/office/drawing/2014/main" id="{80F78DF4-8297-FC6C-575E-992E9383F623}"/>
              </a:ext>
            </a:extLst>
          </p:cNvPr>
          <p:cNvSpPr>
            <a:spLocks noGrp="1"/>
          </p:cNvSpPr>
          <p:nvPr>
            <p:ph type="sldNum" sz="quarter" idx="5"/>
          </p:nvPr>
        </p:nvSpPr>
        <p:spPr/>
        <p:txBody>
          <a:bodyPr/>
          <a:lstStyle/>
          <a:p>
            <a:fld id="{D6682266-3AE2-434E-B57A-C8E3FA737264}" type="slidenum">
              <a:rPr lang="en-US" smtClean="0"/>
              <a:t>32</a:t>
            </a:fld>
            <a:endParaRPr lang="en-US"/>
          </a:p>
        </p:txBody>
      </p:sp>
    </p:spTree>
    <p:extLst>
      <p:ext uri="{BB962C8B-B14F-4D97-AF65-F5344CB8AC3E}">
        <p14:creationId xmlns:p14="http://schemas.microsoft.com/office/powerpoint/2010/main" val="15595874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6EABB-BF18-6F25-EDA0-D8B3F50916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CF5B28-E835-315A-F49D-A932ABD1E3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6F8ECF-C959-7035-5672-05ABE5220B63}"/>
              </a:ext>
            </a:extLst>
          </p:cNvPr>
          <p:cNvSpPr>
            <a:spLocks noGrp="1"/>
          </p:cNvSpPr>
          <p:nvPr>
            <p:ph type="body" idx="1"/>
          </p:nvPr>
        </p:nvSpPr>
        <p:spPr/>
        <p:txBody>
          <a:bodyPr/>
          <a:lstStyle/>
          <a:p>
            <a:r>
              <a:rPr lang="en-US" dirty="0"/>
              <a:t>What they all share in common is use of the Lucas cell. So that is where we have focused our efforts in background reduction.</a:t>
            </a:r>
          </a:p>
        </p:txBody>
      </p:sp>
      <p:sp>
        <p:nvSpPr>
          <p:cNvPr id="4" name="Slide Number Placeholder 3">
            <a:extLst>
              <a:ext uri="{FF2B5EF4-FFF2-40B4-BE49-F238E27FC236}">
                <a16:creationId xmlns:a16="http://schemas.microsoft.com/office/drawing/2014/main" id="{0898EA16-F6DA-6580-271E-DA0BBC3D56F8}"/>
              </a:ext>
            </a:extLst>
          </p:cNvPr>
          <p:cNvSpPr>
            <a:spLocks noGrp="1"/>
          </p:cNvSpPr>
          <p:nvPr>
            <p:ph type="sldNum" sz="quarter" idx="5"/>
          </p:nvPr>
        </p:nvSpPr>
        <p:spPr/>
        <p:txBody>
          <a:bodyPr/>
          <a:lstStyle/>
          <a:p>
            <a:fld id="{D6682266-3AE2-434E-B57A-C8E3FA737264}" type="slidenum">
              <a:rPr lang="en-US" smtClean="0"/>
              <a:t>33</a:t>
            </a:fld>
            <a:endParaRPr lang="en-US"/>
          </a:p>
        </p:txBody>
      </p:sp>
    </p:spTree>
    <p:extLst>
      <p:ext uri="{BB962C8B-B14F-4D97-AF65-F5344CB8AC3E}">
        <p14:creationId xmlns:p14="http://schemas.microsoft.com/office/powerpoint/2010/main" val="11018334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AEFE3-9162-57DE-A2C1-E8EBCA881C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51E35F-BECA-A1CC-058F-568CEA1264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37E99F-6BE7-FA90-8EEF-B7039B25318B}"/>
              </a:ext>
            </a:extLst>
          </p:cNvPr>
          <p:cNvSpPr>
            <a:spLocks noGrp="1"/>
          </p:cNvSpPr>
          <p:nvPr>
            <p:ph type="body" idx="1"/>
          </p:nvPr>
        </p:nvSpPr>
        <p:spPr/>
        <p:txBody>
          <a:bodyPr/>
          <a:lstStyle/>
          <a:p>
            <a:r>
              <a:rPr lang="en-US" dirty="0"/>
              <a:t>I’ll now properly introduce the Lucas cell - Lucas cells are a type of scintillator counter. They consist of a cylindrical acrylic body holding a gas sample, with that internal volume coated with silver-activated zinc sulfide which is an inorganic scintillator sensitive to alphas. As mentioned, they are used in the radon assay method to count trapped atoms.</a:t>
            </a:r>
          </a:p>
        </p:txBody>
      </p:sp>
      <p:sp>
        <p:nvSpPr>
          <p:cNvPr id="4" name="Slide Number Placeholder 3">
            <a:extLst>
              <a:ext uri="{FF2B5EF4-FFF2-40B4-BE49-F238E27FC236}">
                <a16:creationId xmlns:a16="http://schemas.microsoft.com/office/drawing/2014/main" id="{AEA650D7-824C-49A4-994E-EC02521BDD5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44872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 like to begin my presentation with a bit of background on Radon-222, the first gaseous member of the U-238 chain. You have heard this already, but it cannot be overstated - Radon is a perennial problem for low-background science. Why?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052323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Radon enters a Lucas cell at the end of an assay and is coupled to a PMT.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5130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Radon undergoes an alpha decay (in reality, it’s three in quick-succession) and the emitted alpha incident on the ZnS coating deposits its energy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940307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ZnS emits scintillation light which is read out by the PMT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472834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80402B-7340-22AE-3AFC-10536E77F3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7F76FD-7526-ECC6-62E4-A8C7E327B5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57CA78-2F66-6997-758F-0275316FD51C}"/>
              </a:ext>
            </a:extLst>
          </p:cNvPr>
          <p:cNvSpPr>
            <a:spLocks noGrp="1"/>
          </p:cNvSpPr>
          <p:nvPr>
            <p:ph type="body" idx="1"/>
          </p:nvPr>
        </p:nvSpPr>
        <p:spPr/>
        <p:txBody>
          <a:bodyPr/>
          <a:lstStyle/>
          <a:p>
            <a:r>
              <a:rPr lang="en-US" dirty="0"/>
              <a:t>The PMT electronic signal is digitized with a CAEN N6725 digitizer and processed with CAEN readout software </a:t>
            </a:r>
          </a:p>
        </p:txBody>
      </p:sp>
      <p:sp>
        <p:nvSpPr>
          <p:cNvPr id="4" name="Slide Number Placeholder 3">
            <a:extLst>
              <a:ext uri="{FF2B5EF4-FFF2-40B4-BE49-F238E27FC236}">
                <a16:creationId xmlns:a16="http://schemas.microsoft.com/office/drawing/2014/main" id="{B7F0A237-6056-096E-B3CA-EB6A2BED482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523452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064A5C-0A6B-0946-79D6-440065DB8A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01F9DB-F131-70E4-65E3-3036046F31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5487E1-2F16-7BB0-15B1-0CC9EDE4FECF}"/>
              </a:ext>
            </a:extLst>
          </p:cNvPr>
          <p:cNvSpPr>
            <a:spLocks noGrp="1"/>
          </p:cNvSpPr>
          <p:nvPr>
            <p:ph type="body" idx="1"/>
          </p:nvPr>
        </p:nvSpPr>
        <p:spPr/>
        <p:txBody>
          <a:bodyPr/>
          <a:lstStyle/>
          <a:p>
            <a:r>
              <a:rPr lang="en-US" dirty="0"/>
              <a:t>Producing events which look like this, this is a real sample alpha trace, which is a charge time series</a:t>
            </a:r>
          </a:p>
        </p:txBody>
      </p:sp>
      <p:sp>
        <p:nvSpPr>
          <p:cNvPr id="4" name="Slide Number Placeholder 3">
            <a:extLst>
              <a:ext uri="{FF2B5EF4-FFF2-40B4-BE49-F238E27FC236}">
                <a16:creationId xmlns:a16="http://schemas.microsoft.com/office/drawing/2014/main" id="{EC0C0A88-986B-C2C7-BE0C-DC094104CD6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6171944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I’ve mentioned, the Radon assay is background-limited by Lucas cells. Our Lucas cells have a baseline floor of about 3-4 alphas of background per day simply from the activity of the materials used in them. As I’ve described however, the Lucas cell has few components, so by gamma counting the acrylic, acrylic bonder and Swagelok components, we were able to determine that the Zinc Sulfide scintillator is responsible for this background. But this conclusion leads to another problem – there is no lower background Zinc sulfide on the market which we can use to product lower-background Lucas cells.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2513205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818BE9-16DB-B735-CE73-B58C7F7E95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6CF34A-F8C3-FD22-9634-4DE9DC003D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FFAA15-3D91-A550-415C-3ABBA23413D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But this supposed dead end has lead to our research question: we’re already capable of fabricating Lucas cells at SNOLAB -  we can machine, coat, tap and bond the acrylic ourselves. Can we produce our own ZnS with reduced background too?</a:t>
            </a:r>
          </a:p>
        </p:txBody>
      </p:sp>
      <p:sp>
        <p:nvSpPr>
          <p:cNvPr id="4" name="Slide Number Placeholder 3">
            <a:extLst>
              <a:ext uri="{FF2B5EF4-FFF2-40B4-BE49-F238E27FC236}">
                <a16:creationId xmlns:a16="http://schemas.microsoft.com/office/drawing/2014/main" id="{93BCB914-A17C-39F7-8270-AC1513F09DF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324066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the help of chemistry expertise at SNOLAB, we devised a method based on existing literature to produce zinc sulfide and selectively precipitate out compounds containing lead and uranium, long-lived u-238 chain isotopes, by making use of their different solubility constants. Since ZnS has the highest solubility constant, it will precipitate last – by precipitating a little bit of our product and discarding it, we can ensure that lead and uranium are left behind.</a:t>
            </a:r>
          </a:p>
        </p:txBody>
      </p:sp>
      <p:sp>
        <p:nvSpPr>
          <p:cNvPr id="4" name="Slide Number Placeholder 3"/>
          <p:cNvSpPr>
            <a:spLocks noGrp="1"/>
          </p:cNvSpPr>
          <p:nvPr>
            <p:ph type="sldNum" sz="quarter" idx="5"/>
          </p:nvPr>
        </p:nvSpPr>
        <p:spPr/>
        <p:txBody>
          <a:bodyPr/>
          <a:lstStyle/>
          <a:p>
            <a:fld id="{5794EBA8-18C7-4ACC-97F4-D1C9945786A3}" type="slidenum">
              <a:rPr lang="en-US" smtClean="0"/>
              <a:t>42</a:t>
            </a:fld>
            <a:endParaRPr lang="en-US"/>
          </a:p>
        </p:txBody>
      </p:sp>
    </p:spTree>
    <p:extLst>
      <p:ext uri="{BB962C8B-B14F-4D97-AF65-F5344CB8AC3E}">
        <p14:creationId xmlns:p14="http://schemas.microsoft.com/office/powerpoint/2010/main" val="21456572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 prepared an animation to demonstrate the process of the main precipitation reaction we use to produce ZnS. Two solutions of Zinc acetate and sodium sulfide in UPW are prepared, each dissociates into its constituent ions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145676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The two solutions are then mixed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93892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1C1779-C356-CBE3-297C-59735BD6EE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910AF7-C6BF-E56B-47F4-3FFAF4BD40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65F4AB-8486-9011-1E67-F4E101B19095}"/>
              </a:ext>
            </a:extLst>
          </p:cNvPr>
          <p:cNvSpPr>
            <a:spLocks noGrp="1"/>
          </p:cNvSpPr>
          <p:nvPr>
            <p:ph type="body" idx="1"/>
          </p:nvPr>
        </p:nvSpPr>
        <p:spPr/>
        <p:txBody>
          <a:bodyPr/>
          <a:lstStyle/>
          <a:p>
            <a:r>
              <a:rPr lang="en-US" dirty="0"/>
              <a:t>Firstly, Uranium-238 and therefore radon are found everywhere, but are especially common underground, which presents a problem to low-background physics which might want to make use of overburden as background reduction</a:t>
            </a:r>
          </a:p>
        </p:txBody>
      </p:sp>
      <p:sp>
        <p:nvSpPr>
          <p:cNvPr id="4" name="Slide Number Placeholder 3">
            <a:extLst>
              <a:ext uri="{FF2B5EF4-FFF2-40B4-BE49-F238E27FC236}">
                <a16:creationId xmlns:a16="http://schemas.microsoft.com/office/drawing/2014/main" id="{3402239B-1109-3E48-6639-EA0F244B030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072597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67967-4DC7-C8B6-901E-0F956A9C4C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2AC19A-9C35-A196-9414-A1A985F303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F45A36-740C-8FCF-6773-5D62E220BD94}"/>
              </a:ext>
            </a:extLst>
          </p:cNvPr>
          <p:cNvSpPr>
            <a:spLocks noGrp="1"/>
          </p:cNvSpPr>
          <p:nvPr>
            <p:ph type="body" idx="1"/>
          </p:nvPr>
        </p:nvSpPr>
        <p:spPr/>
        <p:txBody>
          <a:bodyPr/>
          <a:lstStyle/>
          <a:p>
            <a:r>
              <a:rPr lang="en-CA" dirty="0"/>
              <a:t>Upon mixing a double displacement reaction occurs forming aqueous sodium acetate and with zinc sulfide precipitating out. by performing this step in two stages that we can discard impurities. Afterwards, we anneal the zinc sulfide with silver at 900C to dope it.</a:t>
            </a:r>
          </a:p>
        </p:txBody>
      </p:sp>
      <p:sp>
        <p:nvSpPr>
          <p:cNvPr id="4" name="Slide Number Placeholder 3">
            <a:extLst>
              <a:ext uri="{FF2B5EF4-FFF2-40B4-BE49-F238E27FC236}">
                <a16:creationId xmlns:a16="http://schemas.microsoft.com/office/drawing/2014/main" id="{BC3B1C55-FB72-5FD2-3956-29A9358834E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952847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B8924-1964-276A-15C8-278EB011C2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9F06A5-2030-1443-9B0D-39373706C8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12961B-0A89-2C56-16C9-39D0AA8B428C}"/>
              </a:ext>
            </a:extLst>
          </p:cNvPr>
          <p:cNvSpPr>
            <a:spLocks noGrp="1"/>
          </p:cNvSpPr>
          <p:nvPr>
            <p:ph type="body" idx="1"/>
          </p:nvPr>
        </p:nvSpPr>
        <p:spPr/>
        <p:txBody>
          <a:bodyPr/>
          <a:lstStyle/>
          <a:p>
            <a:r>
              <a:rPr lang="en-CA" dirty="0"/>
              <a:t>Upon mixing a double displacement reaction occurs forming aqueous sodium acetate and with zinc sulfide precipitating out. by performing this step in two stages that we can discard impurities. Afterwards, we anneal the zinc sulfide with silver at 900C to dope it.</a:t>
            </a:r>
          </a:p>
        </p:txBody>
      </p:sp>
      <p:sp>
        <p:nvSpPr>
          <p:cNvPr id="4" name="Slide Number Placeholder 3">
            <a:extLst>
              <a:ext uri="{FF2B5EF4-FFF2-40B4-BE49-F238E27FC236}">
                <a16:creationId xmlns:a16="http://schemas.microsoft.com/office/drawing/2014/main" id="{ACBCB761-4B75-9987-845C-07784E7FC39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43037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devised a test process to verify the scintillation capability and measure the background of the zinc sulfide we produce. A fixed weight of ZnS is sandwiched between acrylic windows. If the ZnS is a scintillator, it should produce events from radon in the lab air. After a few half-lives, the event rate should converge to the intrinsic background of the zinc sulfide. This gives us a relative measurement of radiopurity of SNOLAB ZnS</a:t>
            </a:r>
          </a:p>
        </p:txBody>
      </p:sp>
      <p:sp>
        <p:nvSpPr>
          <p:cNvPr id="4" name="Slide Number Placeholder 3"/>
          <p:cNvSpPr>
            <a:spLocks noGrp="1"/>
          </p:cNvSpPr>
          <p:nvPr>
            <p:ph type="sldNum" sz="quarter" idx="5"/>
          </p:nvPr>
        </p:nvSpPr>
        <p:spPr/>
        <p:txBody>
          <a:bodyPr/>
          <a:lstStyle/>
          <a:p>
            <a:fld id="{D6682266-3AE2-434E-B57A-C8E3FA737264}" type="slidenum">
              <a:rPr lang="en-US" smtClean="0"/>
              <a:t>47</a:t>
            </a:fld>
            <a:endParaRPr lang="en-US"/>
          </a:p>
        </p:txBody>
      </p:sp>
    </p:spTree>
    <p:extLst>
      <p:ext uri="{BB962C8B-B14F-4D97-AF65-F5344CB8AC3E}">
        <p14:creationId xmlns:p14="http://schemas.microsoft.com/office/powerpoint/2010/main" val="30835204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And these windows do produce alpha signals! But there is a problem -</a:t>
            </a:r>
          </a:p>
        </p:txBody>
      </p:sp>
      <p:sp>
        <p:nvSpPr>
          <p:cNvPr id="4" name="Slide Number Placeholder 3"/>
          <p:cNvSpPr>
            <a:spLocks noGrp="1"/>
          </p:cNvSpPr>
          <p:nvPr>
            <p:ph type="sldNum" sz="quarter" idx="5"/>
          </p:nvPr>
        </p:nvSpPr>
        <p:spPr/>
        <p:txBody>
          <a:bodyPr/>
          <a:lstStyle/>
          <a:p>
            <a:fld id="{D6682266-3AE2-434E-B57A-C8E3FA737264}" type="slidenum">
              <a:rPr lang="en-US" smtClean="0"/>
              <a:t>48</a:t>
            </a:fld>
            <a:endParaRPr lang="en-US"/>
          </a:p>
        </p:txBody>
      </p:sp>
    </p:spTree>
    <p:extLst>
      <p:ext uri="{BB962C8B-B14F-4D97-AF65-F5344CB8AC3E}">
        <p14:creationId xmlns:p14="http://schemas.microsoft.com/office/powerpoint/2010/main" val="8778961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weren’t able to follow the literature on ZnS production precisely, and as a result we can observe some qualitative, differences under visible light and 365 nm UV light. The color is different, and the texture of SNOLAB ZnS is also ‘grittier’</a:t>
            </a:r>
          </a:p>
        </p:txBody>
      </p:sp>
      <p:sp>
        <p:nvSpPr>
          <p:cNvPr id="4" name="Slide Number Placeholder 3"/>
          <p:cNvSpPr>
            <a:spLocks noGrp="1"/>
          </p:cNvSpPr>
          <p:nvPr>
            <p:ph type="sldNum" sz="quarter" idx="5"/>
          </p:nvPr>
        </p:nvSpPr>
        <p:spPr/>
        <p:txBody>
          <a:bodyPr/>
          <a:lstStyle/>
          <a:p>
            <a:fld id="{5794EBA8-18C7-4ACC-97F4-D1C9945786A3}" type="slidenum">
              <a:rPr lang="en-US" smtClean="0"/>
              <a:t>49</a:t>
            </a:fld>
            <a:endParaRPr lang="en-US"/>
          </a:p>
        </p:txBody>
      </p:sp>
    </p:spTree>
    <p:extLst>
      <p:ext uri="{BB962C8B-B14F-4D97-AF65-F5344CB8AC3E}">
        <p14:creationId xmlns:p14="http://schemas.microsoft.com/office/powerpoint/2010/main" val="27722079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quantitatively characterize this difference, we collaborated with professors at the Laurentian University geology department. We used Raman spectroscopy to identify significant presence of Zinc Oxide in our product, owing to a step where we heat treat the zinc sulfide in an open air furnace. Raman spectroscopy probes materials using the vibrational modes of their chemical bonds – incoming light may be wavelength-shifted by interacting with the bond electric field. This software allows us to compare the resulting light spectrum with a library of minerals. It’s designed for geology, but it’s perfectly applicable to our use case as both zinc sulfide and zinc oxide are found in nature.</a:t>
            </a:r>
          </a:p>
        </p:txBody>
      </p:sp>
      <p:sp>
        <p:nvSpPr>
          <p:cNvPr id="4" name="Slide Number Placeholder 3"/>
          <p:cNvSpPr>
            <a:spLocks noGrp="1"/>
          </p:cNvSpPr>
          <p:nvPr>
            <p:ph type="sldNum" sz="quarter" idx="5"/>
          </p:nvPr>
        </p:nvSpPr>
        <p:spPr/>
        <p:txBody>
          <a:bodyPr/>
          <a:lstStyle/>
          <a:p>
            <a:fld id="{5794EBA8-18C7-4ACC-97F4-D1C9945786A3}" type="slidenum">
              <a:rPr lang="en-US" smtClean="0"/>
              <a:t>50</a:t>
            </a:fld>
            <a:endParaRPr lang="en-US"/>
          </a:p>
        </p:txBody>
      </p:sp>
    </p:spTree>
    <p:extLst>
      <p:ext uri="{BB962C8B-B14F-4D97-AF65-F5344CB8AC3E}">
        <p14:creationId xmlns:p14="http://schemas.microsoft.com/office/powerpoint/2010/main" val="12444312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presence of this Zinc oxide appears to quench scintillation light. The total light yield produced by scintillation events in Lucas cells made with SNOLAB ZnS is considerably lower than Lucas cells made with pure Zinc Sulfide. Currently, we are acquiring a vacuum furnace for this project which will arrive in the coming months that will enable us to produce zinc sulfide without oxygen in the environment.</a:t>
            </a:r>
          </a:p>
        </p:txBody>
      </p:sp>
      <p:sp>
        <p:nvSpPr>
          <p:cNvPr id="4" name="Slide Number Placeholder 3"/>
          <p:cNvSpPr>
            <a:spLocks noGrp="1"/>
          </p:cNvSpPr>
          <p:nvPr>
            <p:ph type="sldNum" sz="quarter" idx="5"/>
          </p:nvPr>
        </p:nvSpPr>
        <p:spPr/>
        <p:txBody>
          <a:bodyPr/>
          <a:lstStyle/>
          <a:p>
            <a:fld id="{5794EBA8-18C7-4ACC-97F4-D1C9945786A3}" type="slidenum">
              <a:rPr lang="en-US" smtClean="0"/>
              <a:t>51</a:t>
            </a:fld>
            <a:endParaRPr lang="en-US"/>
          </a:p>
        </p:txBody>
      </p:sp>
    </p:spTree>
    <p:extLst>
      <p:ext uri="{BB962C8B-B14F-4D97-AF65-F5344CB8AC3E}">
        <p14:creationId xmlns:p14="http://schemas.microsoft.com/office/powerpoint/2010/main" val="22109483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94EBA8-18C7-4ACC-97F4-D1C9945786A3}" type="slidenum">
              <a:rPr lang="en-US" smtClean="0"/>
              <a:t>52</a:t>
            </a:fld>
            <a:endParaRPr lang="en-US"/>
          </a:p>
        </p:txBody>
      </p:sp>
    </p:spTree>
    <p:extLst>
      <p:ext uri="{BB962C8B-B14F-4D97-AF65-F5344CB8AC3E}">
        <p14:creationId xmlns:p14="http://schemas.microsoft.com/office/powerpoint/2010/main" val="8236560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I conclude my talk, I want to thank my supervisors, Lina and Nasim, Steve for his chemistry expertise which provided the foundation for this project, the chemical technologists who were always there to answer questions or help out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188529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for listening!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81052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78726B-DC1C-AFD7-D787-3025C0C58D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2028E7-1CEE-110B-940A-9E0CA3E7D8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7C1150-7868-53F5-3B1B-7231CE3A3D52}"/>
              </a:ext>
            </a:extLst>
          </p:cNvPr>
          <p:cNvSpPr>
            <a:spLocks noGrp="1"/>
          </p:cNvSpPr>
          <p:nvPr>
            <p:ph type="body" idx="1"/>
          </p:nvPr>
        </p:nvSpPr>
        <p:spPr/>
        <p:txBody>
          <a:bodyPr/>
          <a:lstStyle/>
          <a:p>
            <a:r>
              <a:rPr lang="en-US"/>
              <a:t>Second, Radon daughters contribute direct background to rare event searches at SNOLAB including for 0vbb and WIMP DM</a:t>
            </a:r>
          </a:p>
        </p:txBody>
      </p:sp>
      <p:sp>
        <p:nvSpPr>
          <p:cNvPr id="4" name="Slide Number Placeholder 3">
            <a:extLst>
              <a:ext uri="{FF2B5EF4-FFF2-40B4-BE49-F238E27FC236}">
                <a16:creationId xmlns:a16="http://schemas.microsoft.com/office/drawing/2014/main" id="{C153DA1F-6D00-59F5-E1F4-67A9ACB1A76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1429446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C31D9D-6303-2144-15D4-46F15A22C2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B27C7F-1122-00F6-BDC8-10F1E3DAB2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F9B66D-C837-7E57-3CAD-7B10DA8DBCC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85533C7-F80A-7926-CA51-17B5490E4B7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80566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know from both our own work last term and previous studies that ZnS background can vary quite a lot between manufacturers. Even the lowest background ZnS tested yields LCs with alpha background 4 cps. We concluded that if we want to push for a zero-background Lucas cell, we would need to make our own ZnS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76430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ECA7D8-E6B8-0818-00E0-28318C74C5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57688D-8CA7-AF54-881D-376F602ABF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7486D4-C217-E183-C128-7C99E9669BC7}"/>
              </a:ext>
            </a:extLst>
          </p:cNvPr>
          <p:cNvSpPr>
            <a:spLocks noGrp="1"/>
          </p:cNvSpPr>
          <p:nvPr>
            <p:ph type="body" idx="1"/>
          </p:nvPr>
        </p:nvSpPr>
        <p:spPr/>
        <p:txBody>
          <a:bodyPr/>
          <a:lstStyle/>
          <a:p>
            <a:r>
              <a:rPr lang="en-US" dirty="0"/>
              <a:t>The technique dates back to the planning stages of the venerable SNO experiment, which along with Super K discovered neutrino oscillation and solved the solar neutrino problem. There, it was used for materials screening to measure radon emanation of materials, and also for assays of the cavity water.</a:t>
            </a:r>
          </a:p>
        </p:txBody>
      </p:sp>
      <p:sp>
        <p:nvSpPr>
          <p:cNvPr id="4" name="Slide Number Placeholder 3">
            <a:extLst>
              <a:ext uri="{FF2B5EF4-FFF2-40B4-BE49-F238E27FC236}">
                <a16:creationId xmlns:a16="http://schemas.microsoft.com/office/drawing/2014/main" id="{17DB1A4D-FF61-771A-E22E-F4C0A6AC2D6F}"/>
              </a:ext>
            </a:extLst>
          </p:cNvPr>
          <p:cNvSpPr>
            <a:spLocks noGrp="1"/>
          </p:cNvSpPr>
          <p:nvPr>
            <p:ph type="sldNum" sz="quarter" idx="5"/>
          </p:nvPr>
        </p:nvSpPr>
        <p:spPr/>
        <p:txBody>
          <a:bodyPr/>
          <a:lstStyle/>
          <a:p>
            <a:fld id="{5794EBA8-18C7-4ACC-97F4-D1C9945786A3}" type="slidenum">
              <a:rPr lang="en-US" smtClean="0"/>
              <a:t>59</a:t>
            </a:fld>
            <a:endParaRPr lang="en-US"/>
          </a:p>
        </p:txBody>
      </p:sp>
    </p:spTree>
    <p:extLst>
      <p:ext uri="{BB962C8B-B14F-4D97-AF65-F5344CB8AC3E}">
        <p14:creationId xmlns:p14="http://schemas.microsoft.com/office/powerpoint/2010/main" val="4533766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DA322C-1729-45E7-CA25-CED6B786D0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10B4D8-B3DE-7DFA-2619-4C18D732FF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C1E602-BFA4-7CA0-69CA-37CA3ADF99DA}"/>
              </a:ext>
            </a:extLst>
          </p:cNvPr>
          <p:cNvSpPr>
            <a:spLocks noGrp="1"/>
          </p:cNvSpPr>
          <p:nvPr>
            <p:ph type="body" idx="1"/>
          </p:nvPr>
        </p:nvSpPr>
        <p:spPr/>
        <p:txBody>
          <a:bodyPr/>
          <a:lstStyle/>
          <a:p>
            <a:r>
              <a:rPr lang="en-CA" dirty="0"/>
              <a:t>It’s apparent that our product emits a different color than the commercial ZnS. Using software tools, we get a naïve conversion of the color to wavelength, giving us an estimate of 495 nm light. Reading off the PMT datasheet, our PMT is 90% as efficient at converting this light to current compared to the commercial ZnS</a:t>
            </a:r>
          </a:p>
        </p:txBody>
      </p:sp>
      <p:sp>
        <p:nvSpPr>
          <p:cNvPr id="4" name="Slide Number Placeholder 3">
            <a:extLst>
              <a:ext uri="{FF2B5EF4-FFF2-40B4-BE49-F238E27FC236}">
                <a16:creationId xmlns:a16="http://schemas.microsoft.com/office/drawing/2014/main" id="{45F760AA-5C18-A73C-5465-38B6777DB6E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425356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4DB74F-048B-899C-464C-75F3471529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107646-D97F-0484-A8F0-8362F0ADC0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30A110-DF8B-D1C2-47E7-A40FD692E04A}"/>
              </a:ext>
            </a:extLst>
          </p:cNvPr>
          <p:cNvSpPr>
            <a:spLocks noGrp="1"/>
          </p:cNvSpPr>
          <p:nvPr>
            <p:ph type="body" idx="1"/>
          </p:nvPr>
        </p:nvSpPr>
        <p:spPr/>
        <p:txBody>
          <a:bodyPr/>
          <a:lstStyle/>
          <a:p>
            <a:r>
              <a:rPr lang="en-US" dirty="0"/>
              <a:t>Here’s a photo of Keegan and I learning to coat Lucas cells. Once the cells were complete, we measured background by counting the cells empty cells and measured alpha counting efficiency by spiking the cells with radon from a known high activity source.</a:t>
            </a:r>
          </a:p>
        </p:txBody>
      </p:sp>
      <p:sp>
        <p:nvSpPr>
          <p:cNvPr id="4" name="Slide Number Placeholder 3">
            <a:extLst>
              <a:ext uri="{FF2B5EF4-FFF2-40B4-BE49-F238E27FC236}">
                <a16:creationId xmlns:a16="http://schemas.microsoft.com/office/drawing/2014/main" id="{F59D4B71-F427-7EAF-80DA-E9114D119E5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2393026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Upon mixing a double displacement reaction occurs forming aqueous sodium acetate and with zinc sulfide precipitating out. by performing this step in two stages that we can discard impurities. Afterwards, we anneal the zinc sulfide with silver at 900C to dope it.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553821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51CBEE-82C3-44D4-5272-2EC2F473CB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B55D20-EC97-79FD-B23E-C3F89BD823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6823B0-C2E4-0A80-7F1C-968CD5D9A2D3}"/>
              </a:ext>
            </a:extLst>
          </p:cNvPr>
          <p:cNvSpPr>
            <a:spLocks noGrp="1"/>
          </p:cNvSpPr>
          <p:nvPr>
            <p:ph type="body" idx="1"/>
          </p:nvPr>
        </p:nvSpPr>
        <p:spPr/>
        <p:txBody>
          <a:bodyPr/>
          <a:lstStyle/>
          <a:p>
            <a:r>
              <a:rPr lang="en-CA" dirty="0"/>
              <a:t>In addition to radiopurity, we need our ZnS to emit light in a wavelength matched to the spectral sensitivity of our PMTs, which peaks for wavelengths about 420nm. For comparison, the commercial ZnS we use emits in a spectrum peaking at 450nm</a:t>
            </a:r>
            <a:endParaRPr lang="en-US" dirty="0"/>
          </a:p>
        </p:txBody>
      </p:sp>
      <p:sp>
        <p:nvSpPr>
          <p:cNvPr id="4" name="Slide Number Placeholder 3">
            <a:extLst>
              <a:ext uri="{FF2B5EF4-FFF2-40B4-BE49-F238E27FC236}">
                <a16:creationId xmlns:a16="http://schemas.microsoft.com/office/drawing/2014/main" id="{FFC30013-5FFF-8BA9-1F92-5DF62A81E1B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9326299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CE63DD-B56E-3EA2-DB0F-CB6C1C9CBB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C6C407-CC6E-1CC1-1A7D-058347DAFC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6504AB-C3AC-A014-E9AD-7879F196360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Now the assay boards themselves emanate negligible amounts of radon over the length of an assay. So we turn our efforts towards pursuing lower background in our Lucas cell alpha counters. I’ll begin with an introduction to the concept of these Lucas cells</a:t>
            </a:r>
          </a:p>
        </p:txBody>
      </p:sp>
      <p:sp>
        <p:nvSpPr>
          <p:cNvPr id="4" name="Slide Number Placeholder 3">
            <a:extLst>
              <a:ext uri="{FF2B5EF4-FFF2-40B4-BE49-F238E27FC236}">
                <a16:creationId xmlns:a16="http://schemas.microsoft.com/office/drawing/2014/main" id="{3B1EE79F-0D77-B719-9B01-309A8B8FB58A}"/>
              </a:ext>
            </a:extLst>
          </p:cNvPr>
          <p:cNvSpPr>
            <a:spLocks noGrp="1"/>
          </p:cNvSpPr>
          <p:nvPr>
            <p:ph type="sldNum" sz="quarter" idx="5"/>
          </p:nvPr>
        </p:nvSpPr>
        <p:spPr/>
        <p:txBody>
          <a:bodyPr/>
          <a:lstStyle/>
          <a:p>
            <a:fld id="{D6682266-3AE2-434E-B57A-C8E3FA737264}" type="slidenum">
              <a:rPr lang="en-US" smtClean="0"/>
              <a:t>64</a:t>
            </a:fld>
            <a:endParaRPr lang="en-US"/>
          </a:p>
        </p:txBody>
      </p:sp>
    </p:spTree>
    <p:extLst>
      <p:ext uri="{BB962C8B-B14F-4D97-AF65-F5344CB8AC3E}">
        <p14:creationId xmlns:p14="http://schemas.microsoft.com/office/powerpoint/2010/main" val="2032226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70DA78-4431-7BA7-CD26-0954E79EE5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98E2F7-0A66-FB0F-8E17-B3030BC5C8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3A188-C247-ED7A-139B-72A78C749FC9}"/>
              </a:ext>
            </a:extLst>
          </p:cNvPr>
          <p:cNvSpPr>
            <a:spLocks noGrp="1"/>
          </p:cNvSpPr>
          <p:nvPr>
            <p:ph type="body" idx="1"/>
          </p:nvPr>
        </p:nvSpPr>
        <p:spPr/>
        <p:txBody>
          <a:bodyPr/>
          <a:lstStyle/>
          <a:p>
            <a:r>
              <a:rPr lang="en-US" dirty="0"/>
              <a:t>Thirdly, Radon being gaseous means it is highly mobile, it emanates from surfaces and can migrate distances and can ingress into any volumes that are not completely </a:t>
            </a:r>
            <a:r>
              <a:rPr lang="en-US" dirty="0" err="1"/>
              <a:t>leaktight</a:t>
            </a:r>
            <a:endParaRPr lang="en-US" dirty="0"/>
          </a:p>
        </p:txBody>
      </p:sp>
      <p:sp>
        <p:nvSpPr>
          <p:cNvPr id="4" name="Slide Number Placeholder 3">
            <a:extLst>
              <a:ext uri="{FF2B5EF4-FFF2-40B4-BE49-F238E27FC236}">
                <a16:creationId xmlns:a16="http://schemas.microsoft.com/office/drawing/2014/main" id="{C27808B8-E1D7-3207-A8AA-6D3BDB2508B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19512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for these reasons Radon control is a priority for low-background science. And we know this to be true - I count on the CAP congress indico seven contributed talks and 1 invited talk today all on Radon.</a:t>
            </a:r>
          </a:p>
        </p:txBody>
      </p:sp>
      <p:sp>
        <p:nvSpPr>
          <p:cNvPr id="4" name="Slide Number Placeholder 3"/>
          <p:cNvSpPr>
            <a:spLocks noGrp="1"/>
          </p:cNvSpPr>
          <p:nvPr>
            <p:ph type="sldNum" sz="quarter" idx="5"/>
          </p:nvPr>
        </p:nvSpPr>
        <p:spPr/>
        <p:txBody>
          <a:bodyPr/>
          <a:lstStyle/>
          <a:p>
            <a:fld id="{D6682266-3AE2-434E-B57A-C8E3FA737264}" type="slidenum">
              <a:rPr lang="en-US" smtClean="0"/>
              <a:t>6</a:t>
            </a:fld>
            <a:endParaRPr lang="en-US"/>
          </a:p>
        </p:txBody>
      </p:sp>
    </p:spTree>
    <p:extLst>
      <p:ext uri="{BB962C8B-B14F-4D97-AF65-F5344CB8AC3E}">
        <p14:creationId xmlns:p14="http://schemas.microsoft.com/office/powerpoint/2010/main" val="2874960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SNOLAB, Canada’s deep underground research facility, we host the most sensitive rare physics searches – meaning we have a mandate for radon control. The lab therefore is built around it – we maintain a class 2000 cleanroom to prevent uranium-containing rock dust from getting in, and the cavern walls are coated with material to reduce radon emanation from surrounding rock.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44011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A2154-C299-95F3-1ADF-38B7768082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2E0594-5D85-FB20-F277-FCBAD09C5D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E60685-0ADA-1477-A973-EB2B28A561C9}"/>
              </a:ext>
            </a:extLst>
          </p:cNvPr>
          <p:cNvSpPr>
            <a:spLocks noGrp="1"/>
          </p:cNvSpPr>
          <p:nvPr>
            <p:ph type="body" idx="1"/>
          </p:nvPr>
        </p:nvSpPr>
        <p:spPr/>
        <p:txBody>
          <a:bodyPr/>
          <a:lstStyle/>
          <a:p>
            <a:r>
              <a:rPr lang="en-US" dirty="0"/>
              <a:t>We conduct materials treatment processes for experiments, including acid etching and passivation of surfaces to deal with radon plate-out</a:t>
            </a:r>
          </a:p>
        </p:txBody>
      </p:sp>
      <p:sp>
        <p:nvSpPr>
          <p:cNvPr id="4" name="Slide Number Placeholder 3">
            <a:extLst>
              <a:ext uri="{FF2B5EF4-FFF2-40B4-BE49-F238E27FC236}">
                <a16:creationId xmlns:a16="http://schemas.microsoft.com/office/drawing/2014/main" id="{EEA89739-CB78-16FA-6BCB-1768E5CC029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33003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D062B-99D4-54C1-5AE1-0466AB5FA8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00138C-55E2-17EA-91B8-8039416610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A8B2C2-BBE2-C66E-2D59-6BF9481E4089}"/>
              </a:ext>
            </a:extLst>
          </p:cNvPr>
          <p:cNvSpPr>
            <a:spLocks noGrp="1"/>
          </p:cNvSpPr>
          <p:nvPr>
            <p:ph type="body" idx="1"/>
          </p:nvPr>
        </p:nvSpPr>
        <p:spPr/>
        <p:txBody>
          <a:bodyPr/>
          <a:lstStyle/>
          <a:p>
            <a:r>
              <a:rPr lang="en-US" dirty="0"/>
              <a:t>And we host a comprehensive materials screening program, with capabilities like HPGe counting, ICPMS, and XIA</a:t>
            </a:r>
          </a:p>
        </p:txBody>
      </p:sp>
      <p:sp>
        <p:nvSpPr>
          <p:cNvPr id="4" name="Slide Number Placeholder 3">
            <a:extLst>
              <a:ext uri="{FF2B5EF4-FFF2-40B4-BE49-F238E27FC236}">
                <a16:creationId xmlns:a16="http://schemas.microsoft.com/office/drawing/2014/main" id="{FB57C815-BCA0-B27D-1ED3-697942B5967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82266-3AE2-434E-B57A-C8E3FA73726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55047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3A222-AEBC-71FD-E200-A11787CA3AF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DDC88BA-9902-63BB-482B-A25765EF0E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84A5E0-63F0-FC82-0B0F-56D6133B332D}"/>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C13AD3C-E162-DA03-0C1B-7601EC5E30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239F12-CBEA-4B6B-DA2A-E8AD6C8FB13D}"/>
              </a:ext>
            </a:extLst>
          </p:cNvPr>
          <p:cNvSpPr>
            <a:spLocks noGrp="1"/>
          </p:cNvSpPr>
          <p:nvPr>
            <p:ph type="sldNum" sz="quarter" idx="12"/>
          </p:nvPr>
        </p:nvSpPr>
        <p:spPr/>
        <p:txBody>
          <a:bodyPr/>
          <a:lstStyle/>
          <a:p>
            <a:fld id="{D3E9045D-1BCE-47A8-9F49-0E83BFE036EC}" type="slidenum">
              <a:rPr lang="en-US" smtClean="0"/>
              <a:t>‹#›</a:t>
            </a:fld>
            <a:endParaRPr lang="en-US"/>
          </a:p>
        </p:txBody>
      </p:sp>
    </p:spTree>
    <p:extLst>
      <p:ext uri="{BB962C8B-B14F-4D97-AF65-F5344CB8AC3E}">
        <p14:creationId xmlns:p14="http://schemas.microsoft.com/office/powerpoint/2010/main" val="3320920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12CE1-07A4-0363-0894-21D386629F2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CECB0CB-2A76-FE3F-68AB-57003099EE7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894572-9E44-A117-7D69-F5EB9F4EFF4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43EE29A-B339-7D04-A1C3-DD076AC0AA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167C5C-5AC6-956A-8368-561352546A8B}"/>
              </a:ext>
            </a:extLst>
          </p:cNvPr>
          <p:cNvSpPr>
            <a:spLocks noGrp="1"/>
          </p:cNvSpPr>
          <p:nvPr>
            <p:ph type="sldNum" sz="quarter" idx="12"/>
          </p:nvPr>
        </p:nvSpPr>
        <p:spPr/>
        <p:txBody>
          <a:bodyPr/>
          <a:lstStyle/>
          <a:p>
            <a:fld id="{D3E9045D-1BCE-47A8-9F49-0E83BFE036EC}" type="slidenum">
              <a:rPr lang="en-US" smtClean="0"/>
              <a:t>‹#›</a:t>
            </a:fld>
            <a:endParaRPr lang="en-US"/>
          </a:p>
        </p:txBody>
      </p:sp>
    </p:spTree>
    <p:extLst>
      <p:ext uri="{BB962C8B-B14F-4D97-AF65-F5344CB8AC3E}">
        <p14:creationId xmlns:p14="http://schemas.microsoft.com/office/powerpoint/2010/main" val="433145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D25DB64-44D5-FB03-9653-8304B39FB2B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AAD5A9E-C838-ACD8-55A8-873035F38B7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2E22A7-A4C5-A926-DFB7-B7338E4853A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25F79BA-97B0-8311-55BD-D9CDC6C925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C7423A-245A-226F-F612-B9500EA4E082}"/>
              </a:ext>
            </a:extLst>
          </p:cNvPr>
          <p:cNvSpPr>
            <a:spLocks noGrp="1"/>
          </p:cNvSpPr>
          <p:nvPr>
            <p:ph type="sldNum" sz="quarter" idx="12"/>
          </p:nvPr>
        </p:nvSpPr>
        <p:spPr/>
        <p:txBody>
          <a:bodyPr/>
          <a:lstStyle/>
          <a:p>
            <a:fld id="{D3E9045D-1BCE-47A8-9F49-0E83BFE036EC}" type="slidenum">
              <a:rPr lang="en-US" smtClean="0"/>
              <a:t>‹#›</a:t>
            </a:fld>
            <a:endParaRPr lang="en-US"/>
          </a:p>
        </p:txBody>
      </p:sp>
    </p:spTree>
    <p:extLst>
      <p:ext uri="{BB962C8B-B14F-4D97-AF65-F5344CB8AC3E}">
        <p14:creationId xmlns:p14="http://schemas.microsoft.com/office/powerpoint/2010/main" val="3314494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White slide with logo">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6746F5D-996E-B94B-373F-51E85D951CB7}"/>
              </a:ext>
            </a:extLst>
          </p:cNvPr>
          <p:cNvSpPr>
            <a:spLocks noGrp="1"/>
          </p:cNvSpPr>
          <p:nvPr>
            <p:ph type="body" sz="quarter" idx="10" hasCustomPrompt="1"/>
          </p:nvPr>
        </p:nvSpPr>
        <p:spPr>
          <a:xfrm>
            <a:off x="736600" y="780353"/>
            <a:ext cx="9380794" cy="1316076"/>
          </a:xfrm>
          <a:prstGeom prst="rect">
            <a:avLst/>
          </a:prstGeom>
        </p:spPr>
        <p:txBody>
          <a:bodyPr>
            <a:normAutofit/>
          </a:bodyPr>
          <a:lstStyle>
            <a:lvl1pPr marL="0" indent="0">
              <a:buNone/>
              <a:defRPr sz="4400" b="0" i="0">
                <a:solidFill>
                  <a:srgbClr val="0076BE"/>
                </a:solidFill>
                <a:latin typeface="Calibri" panose="020F0502020204030204" pitchFamily="34" charset="0"/>
                <a:cs typeface="Calibri" panose="020F0502020204030204" pitchFamily="34" charset="0"/>
              </a:defRPr>
            </a:lvl1pPr>
          </a:lstStyle>
          <a:p>
            <a:pPr lvl="0"/>
            <a:r>
              <a:rPr lang="en-US"/>
              <a:t>Example title here</a:t>
            </a:r>
          </a:p>
        </p:txBody>
      </p:sp>
      <p:sp>
        <p:nvSpPr>
          <p:cNvPr id="13" name="Slide Number">
            <a:extLst>
              <a:ext uri="{FF2B5EF4-FFF2-40B4-BE49-F238E27FC236}">
                <a16:creationId xmlns:a16="http://schemas.microsoft.com/office/drawing/2014/main" id="{5B537DBC-71F2-21D1-5190-2E361120C915}"/>
              </a:ext>
            </a:extLst>
          </p:cNvPr>
          <p:cNvSpPr txBox="1">
            <a:spLocks noGrp="1"/>
          </p:cNvSpPr>
          <p:nvPr>
            <p:ph type="sldNum" sz="quarter" idx="4"/>
          </p:nvPr>
        </p:nvSpPr>
        <p:spPr>
          <a:xfrm>
            <a:off x="11418848" y="6200077"/>
            <a:ext cx="594732" cy="412595"/>
          </a:xfrm>
          <a:prstGeom prst="rect">
            <a:avLst/>
          </a:prstGeom>
          <a:extLst>
            <a:ext uri="{C572A759-6A51-4108-AA02-DFA0A04FC94B}">
              <ma14:wrappingTextBoxFlag xmlns:ma14="http://schemas.microsoft.com/office/mac/drawingml/2011/main" xmlns="" val="1"/>
            </a:ext>
          </a:extLst>
        </p:spPr>
        <p:txBody>
          <a:bodyPr/>
          <a:lstStyle>
            <a:lvl1pPr>
              <a:defRPr sz="2000" b="0" i="0">
                <a:solidFill>
                  <a:srgbClr val="0076BE"/>
                </a:solidFill>
                <a:latin typeface="Calibri" panose="020F0502020204030204" pitchFamily="34" charset="0"/>
                <a:cs typeface="Calibri" panose="020F0502020204030204" pitchFamily="34" charset="0"/>
              </a:defRPr>
            </a:lvl1pPr>
          </a:lstStyle>
          <a:p>
            <a:fld id="{86CB4B4D-7CA3-9044-876B-883B54F8677D}" type="slidenum">
              <a:rPr lang="en-CA" smtClean="0"/>
              <a:pPr/>
              <a:t>‹#›</a:t>
            </a:fld>
            <a:endParaRPr lang="en-CA" b="1"/>
          </a:p>
        </p:txBody>
      </p:sp>
      <p:sp>
        <p:nvSpPr>
          <p:cNvPr id="3" name="Text Placeholder 2">
            <a:extLst>
              <a:ext uri="{FF2B5EF4-FFF2-40B4-BE49-F238E27FC236}">
                <a16:creationId xmlns:a16="http://schemas.microsoft.com/office/drawing/2014/main" id="{F0DE78EF-65BC-0E17-0F42-558273BA4CE0}"/>
              </a:ext>
            </a:extLst>
          </p:cNvPr>
          <p:cNvSpPr>
            <a:spLocks noGrp="1"/>
          </p:cNvSpPr>
          <p:nvPr>
            <p:ph type="body" sz="quarter" idx="13" hasCustomPrompt="1"/>
          </p:nvPr>
        </p:nvSpPr>
        <p:spPr>
          <a:xfrm>
            <a:off x="736600" y="2342926"/>
            <a:ext cx="10622660" cy="3994150"/>
          </a:xfrm>
          <a:prstGeom prst="rect">
            <a:avLst/>
          </a:prstGeom>
        </p:spPr>
        <p:txBody>
          <a:bodyPr>
            <a:normAutofit/>
          </a:bodyPr>
          <a:lstStyle>
            <a:lvl1pPr marL="0" indent="0">
              <a:buNone/>
              <a:defRPr sz="3000" b="0" i="0">
                <a:solidFill>
                  <a:schemeClr val="tx1"/>
                </a:solidFill>
                <a:latin typeface="Calibri" panose="020F0502020204030204" pitchFamily="34" charset="0"/>
                <a:cs typeface="Calibri" panose="020F0502020204030204" pitchFamily="34" charset="0"/>
              </a:defRPr>
            </a:lvl1pPr>
          </a:lstStyle>
          <a:p>
            <a:pPr lvl="0"/>
            <a:r>
              <a:rPr lang="en-US"/>
              <a:t>Insert your text here.</a:t>
            </a:r>
          </a:p>
        </p:txBody>
      </p:sp>
    </p:spTree>
    <p:extLst>
      <p:ext uri="{BB962C8B-B14F-4D97-AF65-F5344CB8AC3E}">
        <p14:creationId xmlns:p14="http://schemas.microsoft.com/office/powerpoint/2010/main" val="37185591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CE2F905E-AABC-858E-97CD-E19B5D366318}"/>
              </a:ext>
            </a:extLst>
          </p:cNvPr>
          <p:cNvSpPr>
            <a:spLocks noGrp="1"/>
          </p:cNvSpPr>
          <p:nvPr>
            <p:ph type="body" sz="quarter" idx="10" hasCustomPrompt="1"/>
          </p:nvPr>
        </p:nvSpPr>
        <p:spPr>
          <a:xfrm>
            <a:off x="752170" y="2219324"/>
            <a:ext cx="10176389" cy="1876663"/>
          </a:xfrm>
          <a:prstGeom prst="rect">
            <a:avLst/>
          </a:prstGeom>
        </p:spPr>
        <p:txBody>
          <a:bodyPr anchor="b">
            <a:normAutofit/>
          </a:bodyPr>
          <a:lstStyle>
            <a:lvl1pPr marL="0" indent="0">
              <a:buNone/>
              <a:defRPr sz="8000" b="0" i="0">
                <a:solidFill>
                  <a:srgbClr val="0076BE"/>
                </a:solidFill>
                <a:latin typeface="Calibri" panose="020F0502020204030204" pitchFamily="34" charset="0"/>
                <a:cs typeface="Calibri" panose="020F0502020204030204" pitchFamily="34" charset="0"/>
              </a:defRPr>
            </a:lvl1pPr>
          </a:lstStyle>
          <a:p>
            <a:pPr lvl="0"/>
            <a:r>
              <a:rPr lang="en-US"/>
              <a:t>Title</a:t>
            </a:r>
          </a:p>
        </p:txBody>
      </p:sp>
      <p:cxnSp>
        <p:nvCxnSpPr>
          <p:cNvPr id="11" name="Straight Connector 10">
            <a:extLst>
              <a:ext uri="{FF2B5EF4-FFF2-40B4-BE49-F238E27FC236}">
                <a16:creationId xmlns:a16="http://schemas.microsoft.com/office/drawing/2014/main" id="{1D9B368B-EB65-44E8-624C-BE885629B1D9}"/>
              </a:ext>
            </a:extLst>
          </p:cNvPr>
          <p:cNvCxnSpPr>
            <a:cxnSpLocks/>
          </p:cNvCxnSpPr>
          <p:nvPr userDrawn="1"/>
        </p:nvCxnSpPr>
        <p:spPr>
          <a:xfrm>
            <a:off x="914864" y="4304371"/>
            <a:ext cx="1627614" cy="0"/>
          </a:xfrm>
          <a:prstGeom prst="line">
            <a:avLst/>
          </a:prstGeom>
          <a:ln w="60325">
            <a:solidFill>
              <a:srgbClr val="0076BE"/>
            </a:solidFill>
          </a:ln>
        </p:spPr>
        <p:style>
          <a:lnRef idx="3">
            <a:schemeClr val="accent1"/>
          </a:lnRef>
          <a:fillRef idx="0">
            <a:schemeClr val="accent1"/>
          </a:fillRef>
          <a:effectRef idx="2">
            <a:schemeClr val="accent1"/>
          </a:effectRef>
          <a:fontRef idx="minor">
            <a:schemeClr val="tx1"/>
          </a:fontRef>
        </p:style>
      </p:cxnSp>
      <p:sp>
        <p:nvSpPr>
          <p:cNvPr id="13" name="Text Placeholder 12">
            <a:extLst>
              <a:ext uri="{FF2B5EF4-FFF2-40B4-BE49-F238E27FC236}">
                <a16:creationId xmlns:a16="http://schemas.microsoft.com/office/drawing/2014/main" id="{7A35FC6F-48D7-CF64-2F1F-A15FF5D08C1A}"/>
              </a:ext>
            </a:extLst>
          </p:cNvPr>
          <p:cNvSpPr>
            <a:spLocks noGrp="1"/>
          </p:cNvSpPr>
          <p:nvPr>
            <p:ph type="body" sz="quarter" idx="11" hasCustomPrompt="1"/>
          </p:nvPr>
        </p:nvSpPr>
        <p:spPr>
          <a:xfrm>
            <a:off x="766917" y="4638676"/>
            <a:ext cx="10176389" cy="460238"/>
          </a:xfrm>
          <a:prstGeom prst="rect">
            <a:avLst/>
          </a:prstGeom>
        </p:spPr>
        <p:txBody>
          <a:bodyPr>
            <a:normAutofit/>
          </a:bodyPr>
          <a:lstStyle>
            <a:lvl1pPr marL="0" indent="0">
              <a:buNone/>
              <a:defRPr sz="2400" b="0" i="0">
                <a:solidFill>
                  <a:srgbClr val="0076BE"/>
                </a:solidFill>
                <a:latin typeface="Calibri" panose="020F0502020204030204" pitchFamily="34" charset="0"/>
                <a:cs typeface="Calibri" panose="020F0502020204030204" pitchFamily="34" charset="0"/>
              </a:defRPr>
            </a:lvl1pPr>
          </a:lstStyle>
          <a:p>
            <a:pPr lvl="0"/>
            <a:r>
              <a:rPr lang="en-US"/>
              <a:t>Your name (your/pronouns)</a:t>
            </a:r>
          </a:p>
        </p:txBody>
      </p:sp>
      <p:sp>
        <p:nvSpPr>
          <p:cNvPr id="14" name="Text Placeholder 12">
            <a:extLst>
              <a:ext uri="{FF2B5EF4-FFF2-40B4-BE49-F238E27FC236}">
                <a16:creationId xmlns:a16="http://schemas.microsoft.com/office/drawing/2014/main" id="{CAE065C2-1961-6367-48F2-91D8AA262DB2}"/>
              </a:ext>
            </a:extLst>
          </p:cNvPr>
          <p:cNvSpPr>
            <a:spLocks noGrp="1"/>
          </p:cNvSpPr>
          <p:nvPr>
            <p:ph type="body" sz="quarter" idx="12" hasCustomPrompt="1"/>
          </p:nvPr>
        </p:nvSpPr>
        <p:spPr>
          <a:xfrm>
            <a:off x="752170" y="5163035"/>
            <a:ext cx="10191135" cy="460238"/>
          </a:xfrm>
          <a:prstGeom prst="rect">
            <a:avLst/>
          </a:prstGeom>
        </p:spPr>
        <p:txBody>
          <a:bodyPr>
            <a:normAutofit/>
          </a:bodyPr>
          <a:lstStyle>
            <a:lvl1pPr marL="0" indent="0">
              <a:buNone/>
              <a:defRPr sz="2400" b="0" i="0">
                <a:solidFill>
                  <a:schemeClr val="tx1">
                    <a:lumMod val="65000"/>
                    <a:lumOff val="35000"/>
                  </a:schemeClr>
                </a:solidFill>
                <a:latin typeface="Calibri" panose="020F0502020204030204" pitchFamily="34" charset="0"/>
                <a:cs typeface="Calibri" panose="020F0502020204030204" pitchFamily="34" charset="0"/>
              </a:defRPr>
            </a:lvl1pPr>
          </a:lstStyle>
          <a:p>
            <a:pPr lvl="0"/>
            <a:r>
              <a:rPr lang="en-US"/>
              <a:t>Your position</a:t>
            </a:r>
          </a:p>
        </p:txBody>
      </p:sp>
      <p:sp>
        <p:nvSpPr>
          <p:cNvPr id="15" name="Text Placeholder 12">
            <a:extLst>
              <a:ext uri="{FF2B5EF4-FFF2-40B4-BE49-F238E27FC236}">
                <a16:creationId xmlns:a16="http://schemas.microsoft.com/office/drawing/2014/main" id="{C7A03F45-D30E-BA2B-B46E-411CC0B13D42}"/>
              </a:ext>
            </a:extLst>
          </p:cNvPr>
          <p:cNvSpPr>
            <a:spLocks noGrp="1"/>
          </p:cNvSpPr>
          <p:nvPr>
            <p:ph type="body" sz="quarter" idx="13" hasCustomPrompt="1"/>
          </p:nvPr>
        </p:nvSpPr>
        <p:spPr>
          <a:xfrm>
            <a:off x="752170" y="1234726"/>
            <a:ext cx="2123765" cy="742661"/>
          </a:xfrm>
          <a:prstGeom prst="rect">
            <a:avLst/>
          </a:prstGeom>
        </p:spPr>
        <p:txBody>
          <a:bodyPr>
            <a:normAutofit/>
          </a:bodyPr>
          <a:lstStyle>
            <a:lvl1pPr marL="0" indent="0">
              <a:buNone/>
              <a:defRPr sz="2400" b="0" i="0">
                <a:solidFill>
                  <a:srgbClr val="0076BE"/>
                </a:solidFill>
                <a:latin typeface="Calibri" panose="020F0502020204030204" pitchFamily="34" charset="0"/>
                <a:cs typeface="Calibri" panose="020F0502020204030204" pitchFamily="34" charset="0"/>
              </a:defRPr>
            </a:lvl1pPr>
          </a:lstStyle>
          <a:p>
            <a:pPr lvl="0"/>
            <a:r>
              <a:rPr lang="en-US"/>
              <a:t>YYYY/MM/DD</a:t>
            </a:r>
          </a:p>
        </p:txBody>
      </p:sp>
    </p:spTree>
    <p:extLst>
      <p:ext uri="{BB962C8B-B14F-4D97-AF65-F5344CB8AC3E}">
        <p14:creationId xmlns:p14="http://schemas.microsoft.com/office/powerpoint/2010/main" val="13969088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 slide with logo">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6746F5D-996E-B94B-373F-51E85D951CB7}"/>
              </a:ext>
            </a:extLst>
          </p:cNvPr>
          <p:cNvSpPr>
            <a:spLocks noGrp="1"/>
          </p:cNvSpPr>
          <p:nvPr>
            <p:ph type="body" sz="quarter" idx="10" hasCustomPrompt="1"/>
          </p:nvPr>
        </p:nvSpPr>
        <p:spPr>
          <a:xfrm>
            <a:off x="736600" y="780353"/>
            <a:ext cx="9380794" cy="1316076"/>
          </a:xfrm>
          <a:prstGeom prst="rect">
            <a:avLst/>
          </a:prstGeom>
        </p:spPr>
        <p:txBody>
          <a:bodyPr>
            <a:normAutofit/>
          </a:bodyPr>
          <a:lstStyle>
            <a:lvl1pPr marL="0" indent="0">
              <a:buNone/>
              <a:defRPr sz="4400" b="0" i="0">
                <a:solidFill>
                  <a:srgbClr val="0076BE"/>
                </a:solidFill>
                <a:latin typeface="Calibri" panose="020F0502020204030204" pitchFamily="34" charset="0"/>
                <a:cs typeface="Calibri" panose="020F0502020204030204" pitchFamily="34" charset="0"/>
              </a:defRPr>
            </a:lvl1pPr>
          </a:lstStyle>
          <a:p>
            <a:pPr lvl="0"/>
            <a:r>
              <a:rPr lang="en-US"/>
              <a:t>Example title here</a:t>
            </a:r>
          </a:p>
        </p:txBody>
      </p:sp>
      <p:sp>
        <p:nvSpPr>
          <p:cNvPr id="13" name="Slide Number">
            <a:extLst>
              <a:ext uri="{FF2B5EF4-FFF2-40B4-BE49-F238E27FC236}">
                <a16:creationId xmlns:a16="http://schemas.microsoft.com/office/drawing/2014/main" id="{5B537DBC-71F2-21D1-5190-2E361120C915}"/>
              </a:ext>
            </a:extLst>
          </p:cNvPr>
          <p:cNvSpPr txBox="1">
            <a:spLocks noGrp="1"/>
          </p:cNvSpPr>
          <p:nvPr>
            <p:ph type="sldNum" sz="quarter" idx="4"/>
          </p:nvPr>
        </p:nvSpPr>
        <p:spPr>
          <a:xfrm>
            <a:off x="11418848" y="6200077"/>
            <a:ext cx="594732" cy="412595"/>
          </a:xfrm>
          <a:prstGeom prst="rect">
            <a:avLst/>
          </a:prstGeom>
          <a:extLst>
            <a:ext uri="{C572A759-6A51-4108-AA02-DFA0A04FC94B}">
              <ma14:wrappingTextBoxFlag xmlns:ma14="http://schemas.microsoft.com/office/mac/drawingml/2011/main" xmlns="" val="1"/>
            </a:ext>
          </a:extLst>
        </p:spPr>
        <p:txBody>
          <a:bodyPr/>
          <a:lstStyle>
            <a:lvl1pPr>
              <a:defRPr sz="2000" b="0" i="0">
                <a:solidFill>
                  <a:srgbClr val="0076BE"/>
                </a:solidFill>
                <a:latin typeface="Calibri" panose="020F0502020204030204" pitchFamily="34" charset="0"/>
                <a:cs typeface="Calibri" panose="020F0502020204030204" pitchFamily="34" charset="0"/>
              </a:defRPr>
            </a:lvl1pPr>
          </a:lstStyle>
          <a:p>
            <a:fld id="{86CB4B4D-7CA3-9044-876B-883B54F8677D}" type="slidenum">
              <a:rPr lang="en-CA" smtClean="0"/>
              <a:pPr/>
              <a:t>‹#›</a:t>
            </a:fld>
            <a:endParaRPr lang="en-CA" b="1"/>
          </a:p>
        </p:txBody>
      </p:sp>
      <p:sp>
        <p:nvSpPr>
          <p:cNvPr id="3" name="Text Placeholder 2">
            <a:extLst>
              <a:ext uri="{FF2B5EF4-FFF2-40B4-BE49-F238E27FC236}">
                <a16:creationId xmlns:a16="http://schemas.microsoft.com/office/drawing/2014/main" id="{F0DE78EF-65BC-0E17-0F42-558273BA4CE0}"/>
              </a:ext>
            </a:extLst>
          </p:cNvPr>
          <p:cNvSpPr>
            <a:spLocks noGrp="1"/>
          </p:cNvSpPr>
          <p:nvPr>
            <p:ph type="body" sz="quarter" idx="13" hasCustomPrompt="1"/>
          </p:nvPr>
        </p:nvSpPr>
        <p:spPr>
          <a:xfrm>
            <a:off x="736600" y="2342926"/>
            <a:ext cx="10622660" cy="3994150"/>
          </a:xfrm>
          <a:prstGeom prst="rect">
            <a:avLst/>
          </a:prstGeom>
        </p:spPr>
        <p:txBody>
          <a:bodyPr>
            <a:normAutofit/>
          </a:bodyPr>
          <a:lstStyle>
            <a:lvl1pPr marL="0" indent="0">
              <a:buNone/>
              <a:defRPr sz="3000" b="0" i="0">
                <a:solidFill>
                  <a:schemeClr val="tx1"/>
                </a:solidFill>
                <a:latin typeface="Calibri" panose="020F0502020204030204" pitchFamily="34" charset="0"/>
                <a:cs typeface="Calibri" panose="020F0502020204030204" pitchFamily="34" charset="0"/>
              </a:defRPr>
            </a:lvl1pPr>
          </a:lstStyle>
          <a:p>
            <a:pPr lvl="0"/>
            <a:r>
              <a:rPr lang="en-US"/>
              <a:t>Insert your text here.</a:t>
            </a:r>
          </a:p>
        </p:txBody>
      </p:sp>
    </p:spTree>
    <p:extLst>
      <p:ext uri="{BB962C8B-B14F-4D97-AF65-F5344CB8AC3E}">
        <p14:creationId xmlns:p14="http://schemas.microsoft.com/office/powerpoint/2010/main" val="322578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with blue background">
    <p:spTree>
      <p:nvGrpSpPr>
        <p:cNvPr id="1" name=""/>
        <p:cNvGrpSpPr/>
        <p:nvPr/>
      </p:nvGrpSpPr>
      <p:grpSpPr>
        <a:xfrm>
          <a:off x="0" y="0"/>
          <a:ext cx="0" cy="0"/>
          <a:chOff x="0" y="0"/>
          <a:chExt cx="0" cy="0"/>
        </a:xfrm>
      </p:grpSpPr>
      <p:sp>
        <p:nvSpPr>
          <p:cNvPr id="7" name="Slide Number">
            <a:extLst>
              <a:ext uri="{FF2B5EF4-FFF2-40B4-BE49-F238E27FC236}">
                <a16:creationId xmlns:a16="http://schemas.microsoft.com/office/drawing/2014/main" id="{53BF6304-D7D3-2EF8-6D74-5BA3E2686160}"/>
              </a:ext>
            </a:extLst>
          </p:cNvPr>
          <p:cNvSpPr txBox="1">
            <a:spLocks noGrp="1"/>
          </p:cNvSpPr>
          <p:nvPr>
            <p:ph type="sldNum" sz="quarter" idx="4"/>
          </p:nvPr>
        </p:nvSpPr>
        <p:spPr>
          <a:xfrm>
            <a:off x="11418848" y="6200077"/>
            <a:ext cx="594732" cy="412595"/>
          </a:xfrm>
          <a:prstGeom prst="rect">
            <a:avLst/>
          </a:prstGeom>
          <a:extLst>
            <a:ext uri="{C572A759-6A51-4108-AA02-DFA0A04FC94B}">
              <ma14:wrappingTextBoxFlag xmlns:ma14="http://schemas.microsoft.com/office/mac/drawingml/2011/main" xmlns="" val="1"/>
            </a:ext>
          </a:extLst>
        </p:spPr>
        <p:txBody>
          <a:bodyPr/>
          <a:lstStyle>
            <a:lvl1pPr>
              <a:defRPr sz="2000" b="0" i="0">
                <a:solidFill>
                  <a:schemeClr val="bg1"/>
                </a:solidFill>
                <a:latin typeface="Calibri" panose="020F0502020204030204" pitchFamily="34" charset="0"/>
                <a:cs typeface="Calibri" panose="020F0502020204030204" pitchFamily="34" charset="0"/>
              </a:defRPr>
            </a:lvl1pPr>
          </a:lstStyle>
          <a:p>
            <a:fld id="{86CB4B4D-7CA3-9044-876B-883B54F8677D}" type="slidenum">
              <a:rPr lang="en-CA" smtClean="0"/>
              <a:pPr/>
              <a:t>‹#›</a:t>
            </a:fld>
            <a:endParaRPr lang="en-CA" b="1"/>
          </a:p>
        </p:txBody>
      </p:sp>
      <p:sp>
        <p:nvSpPr>
          <p:cNvPr id="4" name="Text Placeholder 3">
            <a:extLst>
              <a:ext uri="{FF2B5EF4-FFF2-40B4-BE49-F238E27FC236}">
                <a16:creationId xmlns:a16="http://schemas.microsoft.com/office/drawing/2014/main" id="{7B779B55-492A-5A46-53EC-F68D0DD5B4DC}"/>
              </a:ext>
            </a:extLst>
          </p:cNvPr>
          <p:cNvSpPr>
            <a:spLocks noGrp="1"/>
          </p:cNvSpPr>
          <p:nvPr>
            <p:ph type="body" sz="quarter" idx="10" hasCustomPrompt="1"/>
          </p:nvPr>
        </p:nvSpPr>
        <p:spPr>
          <a:xfrm>
            <a:off x="1090613" y="2309202"/>
            <a:ext cx="9985426" cy="2239596"/>
          </a:xfrm>
          <a:prstGeom prst="rect">
            <a:avLst/>
          </a:prstGeom>
        </p:spPr>
        <p:txBody>
          <a:bodyPr anchor="b">
            <a:normAutofit/>
          </a:bodyPr>
          <a:lstStyle>
            <a:lvl1pPr marL="0" indent="0">
              <a:buNone/>
              <a:defRPr sz="8000" b="0" i="0">
                <a:solidFill>
                  <a:schemeClr val="bg1"/>
                </a:solidFill>
                <a:latin typeface="Calibri" panose="020F0502020204030204" pitchFamily="34" charset="0"/>
                <a:cs typeface="Calibri" panose="020F050202020403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solidFill>
                  <a:schemeClr val="bg1"/>
                </a:solidFill>
              </a:rPr>
              <a:t>Section title here</a:t>
            </a:r>
          </a:p>
        </p:txBody>
      </p:sp>
    </p:spTree>
    <p:extLst>
      <p:ext uri="{BB962C8B-B14F-4D97-AF65-F5344CB8AC3E}">
        <p14:creationId xmlns:p14="http://schemas.microsoft.com/office/powerpoint/2010/main" val="298227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6A39F-935D-337A-2201-C5C695A804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133AF5-1ABD-DA63-5BF7-0588B9B21A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926263-8F5A-04AF-889E-A30469C73F7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A851C39-847C-D869-3F61-D417618CF9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3084AE-BA60-0290-413B-51BF18D8969B}"/>
              </a:ext>
            </a:extLst>
          </p:cNvPr>
          <p:cNvSpPr>
            <a:spLocks noGrp="1"/>
          </p:cNvSpPr>
          <p:nvPr>
            <p:ph type="sldNum" sz="quarter" idx="12"/>
          </p:nvPr>
        </p:nvSpPr>
        <p:spPr/>
        <p:txBody>
          <a:bodyPr/>
          <a:lstStyle/>
          <a:p>
            <a:fld id="{D3E9045D-1BCE-47A8-9F49-0E83BFE036EC}" type="slidenum">
              <a:rPr lang="en-US" smtClean="0"/>
              <a:t>‹#›</a:t>
            </a:fld>
            <a:endParaRPr lang="en-US"/>
          </a:p>
        </p:txBody>
      </p:sp>
    </p:spTree>
    <p:extLst>
      <p:ext uri="{BB962C8B-B14F-4D97-AF65-F5344CB8AC3E}">
        <p14:creationId xmlns:p14="http://schemas.microsoft.com/office/powerpoint/2010/main" val="72098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C40B8-C4FD-1571-44BC-A5F7B33845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8E4A1B3-DEE0-4C58-2DE4-1B41A93CDC5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5F219E-E4A1-4A86-2DD6-C6C1788C61E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D346C3C-B5C3-3481-F34A-AE1CC4BDC9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0F13BE-5959-68CA-1893-143C13B99C09}"/>
              </a:ext>
            </a:extLst>
          </p:cNvPr>
          <p:cNvSpPr>
            <a:spLocks noGrp="1"/>
          </p:cNvSpPr>
          <p:nvPr>
            <p:ph type="sldNum" sz="quarter" idx="12"/>
          </p:nvPr>
        </p:nvSpPr>
        <p:spPr/>
        <p:txBody>
          <a:bodyPr/>
          <a:lstStyle/>
          <a:p>
            <a:fld id="{D3E9045D-1BCE-47A8-9F49-0E83BFE036EC}" type="slidenum">
              <a:rPr lang="en-US" smtClean="0"/>
              <a:t>‹#›</a:t>
            </a:fld>
            <a:endParaRPr lang="en-US"/>
          </a:p>
        </p:txBody>
      </p:sp>
    </p:spTree>
    <p:extLst>
      <p:ext uri="{BB962C8B-B14F-4D97-AF65-F5344CB8AC3E}">
        <p14:creationId xmlns:p14="http://schemas.microsoft.com/office/powerpoint/2010/main" val="2310747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8E82B-8062-5DD6-76CC-5C1D483DF2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79EB6B-EBAE-4338-C1C8-631F6018E6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328EB3-FE9C-0419-E8A9-C10CE108A4F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A64CF8-83D4-60FD-B3EA-B975E889185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E776821-00A0-6B62-B9AC-E7528692DA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061670-2FB3-F548-93AE-D59914163809}"/>
              </a:ext>
            </a:extLst>
          </p:cNvPr>
          <p:cNvSpPr>
            <a:spLocks noGrp="1"/>
          </p:cNvSpPr>
          <p:nvPr>
            <p:ph type="sldNum" sz="quarter" idx="12"/>
          </p:nvPr>
        </p:nvSpPr>
        <p:spPr/>
        <p:txBody>
          <a:bodyPr/>
          <a:lstStyle/>
          <a:p>
            <a:fld id="{D3E9045D-1BCE-47A8-9F49-0E83BFE036EC}" type="slidenum">
              <a:rPr lang="en-US" smtClean="0"/>
              <a:t>‹#›</a:t>
            </a:fld>
            <a:endParaRPr lang="en-US"/>
          </a:p>
        </p:txBody>
      </p:sp>
    </p:spTree>
    <p:extLst>
      <p:ext uri="{BB962C8B-B14F-4D97-AF65-F5344CB8AC3E}">
        <p14:creationId xmlns:p14="http://schemas.microsoft.com/office/powerpoint/2010/main" val="508624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0B538-0D7E-361F-18F8-0E73873B58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3192B0A-271A-4C12-4331-9AE017FD72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6E8580-2063-39B3-C155-98F849BBF47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332132-68CC-57FA-1E36-243379A3A3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BCF5D54-5FB9-3F31-A985-19E2EE6647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0972275-C841-2107-CE2B-A1EE6EAF1F67}"/>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5E2ED169-62A2-303D-7C5E-FBFE598DEA2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8984C9D-D7D1-BE3D-0EBB-6D1FD02460F5}"/>
              </a:ext>
            </a:extLst>
          </p:cNvPr>
          <p:cNvSpPr>
            <a:spLocks noGrp="1"/>
          </p:cNvSpPr>
          <p:nvPr>
            <p:ph type="sldNum" sz="quarter" idx="12"/>
          </p:nvPr>
        </p:nvSpPr>
        <p:spPr/>
        <p:txBody>
          <a:bodyPr/>
          <a:lstStyle/>
          <a:p>
            <a:fld id="{D3E9045D-1BCE-47A8-9F49-0E83BFE036EC}" type="slidenum">
              <a:rPr lang="en-US" smtClean="0"/>
              <a:t>‹#›</a:t>
            </a:fld>
            <a:endParaRPr lang="en-US"/>
          </a:p>
        </p:txBody>
      </p:sp>
    </p:spTree>
    <p:extLst>
      <p:ext uri="{BB962C8B-B14F-4D97-AF65-F5344CB8AC3E}">
        <p14:creationId xmlns:p14="http://schemas.microsoft.com/office/powerpoint/2010/main" val="4055955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5727B-D593-8224-1E47-AB96F606012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C363C1B-FAF4-654B-760B-BD0664802314}"/>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B4BB72DD-E65F-BAB9-FCE8-DE8A80770DC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280DC6A-8A06-E1B2-CF6F-A3F0A31B330A}"/>
              </a:ext>
            </a:extLst>
          </p:cNvPr>
          <p:cNvSpPr>
            <a:spLocks noGrp="1"/>
          </p:cNvSpPr>
          <p:nvPr>
            <p:ph type="sldNum" sz="quarter" idx="12"/>
          </p:nvPr>
        </p:nvSpPr>
        <p:spPr/>
        <p:txBody>
          <a:bodyPr/>
          <a:lstStyle/>
          <a:p>
            <a:fld id="{D3E9045D-1BCE-47A8-9F49-0E83BFE036EC}" type="slidenum">
              <a:rPr lang="en-US" smtClean="0"/>
              <a:t>‹#›</a:t>
            </a:fld>
            <a:endParaRPr lang="en-US"/>
          </a:p>
        </p:txBody>
      </p:sp>
    </p:spTree>
    <p:extLst>
      <p:ext uri="{BB962C8B-B14F-4D97-AF65-F5344CB8AC3E}">
        <p14:creationId xmlns:p14="http://schemas.microsoft.com/office/powerpoint/2010/main" val="1985147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FA7B92-3E5A-1878-351A-6051917C8FE6}"/>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4D0961E-9FA3-3C1F-E3F8-EA40A8B590C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38AE726-6F38-8002-F7DF-A0ABD56C32B3}"/>
              </a:ext>
            </a:extLst>
          </p:cNvPr>
          <p:cNvSpPr>
            <a:spLocks noGrp="1"/>
          </p:cNvSpPr>
          <p:nvPr>
            <p:ph type="sldNum" sz="quarter" idx="12"/>
          </p:nvPr>
        </p:nvSpPr>
        <p:spPr/>
        <p:txBody>
          <a:bodyPr/>
          <a:lstStyle/>
          <a:p>
            <a:fld id="{D3E9045D-1BCE-47A8-9F49-0E83BFE036EC}" type="slidenum">
              <a:rPr lang="en-US" smtClean="0"/>
              <a:t>‹#›</a:t>
            </a:fld>
            <a:endParaRPr lang="en-US"/>
          </a:p>
        </p:txBody>
      </p:sp>
    </p:spTree>
    <p:extLst>
      <p:ext uri="{BB962C8B-B14F-4D97-AF65-F5344CB8AC3E}">
        <p14:creationId xmlns:p14="http://schemas.microsoft.com/office/powerpoint/2010/main" val="2889753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64D20-DBD7-B1CB-241C-E5427C3874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20EECBD-F2C6-F92D-030F-70FC913544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32D4A99-A645-11E5-8CED-54708AF048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B66958-743C-6F8F-F240-0CF371CC272B}"/>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4CE27F5-582C-FA1B-FC29-98565620F0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BA2753-019E-7CEB-AEFA-347C1B025219}"/>
              </a:ext>
            </a:extLst>
          </p:cNvPr>
          <p:cNvSpPr>
            <a:spLocks noGrp="1"/>
          </p:cNvSpPr>
          <p:nvPr>
            <p:ph type="sldNum" sz="quarter" idx="12"/>
          </p:nvPr>
        </p:nvSpPr>
        <p:spPr/>
        <p:txBody>
          <a:bodyPr/>
          <a:lstStyle/>
          <a:p>
            <a:fld id="{D3E9045D-1BCE-47A8-9F49-0E83BFE036EC}" type="slidenum">
              <a:rPr lang="en-US" smtClean="0"/>
              <a:t>‹#›</a:t>
            </a:fld>
            <a:endParaRPr lang="en-US"/>
          </a:p>
        </p:txBody>
      </p:sp>
    </p:spTree>
    <p:extLst>
      <p:ext uri="{BB962C8B-B14F-4D97-AF65-F5344CB8AC3E}">
        <p14:creationId xmlns:p14="http://schemas.microsoft.com/office/powerpoint/2010/main" val="198339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5A716-6231-D5B7-EB53-687AE3C9C7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871C41C-C4DD-BCDD-954C-F593C2395D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5855AC1-ACDB-08F2-D0B2-A26ED51F98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3E4DBE-4289-C31F-C0D9-E466C202D76A}"/>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DC2B356-F9DB-16C8-333E-C98DD18D8B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EEBBF4-3584-56F3-979F-ED401F7CE0DB}"/>
              </a:ext>
            </a:extLst>
          </p:cNvPr>
          <p:cNvSpPr>
            <a:spLocks noGrp="1"/>
          </p:cNvSpPr>
          <p:nvPr>
            <p:ph type="sldNum" sz="quarter" idx="12"/>
          </p:nvPr>
        </p:nvSpPr>
        <p:spPr/>
        <p:txBody>
          <a:bodyPr/>
          <a:lstStyle/>
          <a:p>
            <a:fld id="{D3E9045D-1BCE-47A8-9F49-0E83BFE036EC}" type="slidenum">
              <a:rPr lang="en-US" smtClean="0"/>
              <a:t>‹#›</a:t>
            </a:fld>
            <a:endParaRPr lang="en-US"/>
          </a:p>
        </p:txBody>
      </p:sp>
    </p:spTree>
    <p:extLst>
      <p:ext uri="{BB962C8B-B14F-4D97-AF65-F5344CB8AC3E}">
        <p14:creationId xmlns:p14="http://schemas.microsoft.com/office/powerpoint/2010/main" val="2819012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15.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996B96-DA7D-5597-916C-86DFFFE0CA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8E49F18-FDF7-A534-5F43-D2D7B4AC49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914941-41C2-FCF7-94CE-CDEA716CC2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en-US"/>
          </a:p>
        </p:txBody>
      </p:sp>
      <p:sp>
        <p:nvSpPr>
          <p:cNvPr id="5" name="Footer Placeholder 4">
            <a:extLst>
              <a:ext uri="{FF2B5EF4-FFF2-40B4-BE49-F238E27FC236}">
                <a16:creationId xmlns:a16="http://schemas.microsoft.com/office/drawing/2014/main" id="{7F56B1A7-E514-FC38-2D15-35E1FAB333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3728517-4994-C6D3-1D0B-2C550CEF69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3E9045D-1BCE-47A8-9F49-0E83BFE036EC}" type="slidenum">
              <a:rPr lang="en-US" smtClean="0"/>
              <a:t>‹#›</a:t>
            </a:fld>
            <a:endParaRPr lang="en-US"/>
          </a:p>
        </p:txBody>
      </p:sp>
    </p:spTree>
    <p:extLst>
      <p:ext uri="{BB962C8B-B14F-4D97-AF65-F5344CB8AC3E}">
        <p14:creationId xmlns:p14="http://schemas.microsoft.com/office/powerpoint/2010/main" val="1719490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a:extLst>
              <a:ext uri="{FF2B5EF4-FFF2-40B4-BE49-F238E27FC236}">
                <a16:creationId xmlns:a16="http://schemas.microsoft.com/office/drawing/2014/main" id="{F189776E-5B92-6606-5D51-CD5E090D2BE8}"/>
              </a:ext>
            </a:extLst>
          </p:cNvPr>
          <p:cNvSpPr txBox="1">
            <a:spLocks noGrp="1"/>
          </p:cNvSpPr>
          <p:nvPr>
            <p:ph type="sldNum" sz="quarter" idx="4"/>
          </p:nvPr>
        </p:nvSpPr>
        <p:spPr>
          <a:xfrm>
            <a:off x="11418848" y="6200077"/>
            <a:ext cx="594732" cy="412595"/>
          </a:xfrm>
          <a:prstGeom prst="rect">
            <a:avLst/>
          </a:prstGeom>
          <a:extLst>
            <a:ext uri="{C572A759-6A51-4108-AA02-DFA0A04FC94B}">
              <ma14:wrappingTextBoxFlag xmlns:ma14="http://schemas.microsoft.com/office/mac/drawingml/2011/main" xmlns="" val="1"/>
            </a:ext>
          </a:extLst>
        </p:spPr>
        <p:txBody>
          <a:bodyPr/>
          <a:lstStyle>
            <a:lvl1pPr>
              <a:defRPr sz="2000" b="0" i="0">
                <a:solidFill>
                  <a:srgbClr val="0076BE"/>
                </a:solidFill>
                <a:latin typeface="Calibri" panose="020F0502020204030204" pitchFamily="34" charset="0"/>
                <a:cs typeface="Calibri" panose="020F0502020204030204" pitchFamily="34" charset="0"/>
              </a:defRPr>
            </a:lvl1pPr>
          </a:lstStyle>
          <a:p>
            <a:fld id="{86CB4B4D-7CA3-9044-876B-883B54F8677D}" type="slidenum">
              <a:rPr lang="en-CA" smtClean="0"/>
              <a:pPr/>
              <a:t>‹#›</a:t>
            </a:fld>
            <a:endParaRPr lang="en-CA" b="1"/>
          </a:p>
        </p:txBody>
      </p:sp>
      <p:pic>
        <p:nvPicPr>
          <p:cNvPr id="9" name="Picture 8" descr="A logo with a red and blue circle and a red arrow&#10;&#10;Description automatically generated">
            <a:extLst>
              <a:ext uri="{FF2B5EF4-FFF2-40B4-BE49-F238E27FC236}">
                <a16:creationId xmlns:a16="http://schemas.microsoft.com/office/drawing/2014/main" id="{494BD1B8-6295-EEB2-CAF5-11FEE224F4A3}"/>
              </a:ext>
            </a:extLst>
          </p:cNvPr>
          <p:cNvPicPr>
            <a:picLocks noChangeAspect="1"/>
          </p:cNvPicPr>
          <p:nvPr userDrawn="1"/>
        </p:nvPicPr>
        <p:blipFill>
          <a:blip r:embed="rId3"/>
          <a:stretch>
            <a:fillRect/>
          </a:stretch>
        </p:blipFill>
        <p:spPr>
          <a:xfrm>
            <a:off x="10188497" y="245328"/>
            <a:ext cx="1825083" cy="1216722"/>
          </a:xfrm>
          <a:prstGeom prst="rect">
            <a:avLst/>
          </a:prstGeom>
        </p:spPr>
      </p:pic>
    </p:spTree>
    <p:extLst>
      <p:ext uri="{BB962C8B-B14F-4D97-AF65-F5344CB8AC3E}">
        <p14:creationId xmlns:p14="http://schemas.microsoft.com/office/powerpoint/2010/main" val="1892801781"/>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A room with electrical equipment&#10;&#10;Description automatically generated with medium confidence">
            <a:extLst>
              <a:ext uri="{FF2B5EF4-FFF2-40B4-BE49-F238E27FC236}">
                <a16:creationId xmlns:a16="http://schemas.microsoft.com/office/drawing/2014/main" id="{801714D3-B1BB-507F-295C-36867487728C}"/>
              </a:ext>
            </a:extLst>
          </p:cNvPr>
          <p:cNvPicPr>
            <a:picLocks noChangeAspect="1"/>
          </p:cNvPicPr>
          <p:nvPr userDrawn="1"/>
        </p:nvPicPr>
        <p:blipFill rotWithShape="1">
          <a:blip r:embed="rId3">
            <a:grayscl/>
            <a:extLst>
              <a:ext uri="{28A0092B-C50C-407E-A947-70E740481C1C}">
                <a14:useLocalDpi xmlns:a14="http://schemas.microsoft.com/office/drawing/2010/main" val="0"/>
              </a:ext>
            </a:extLst>
          </a:blip>
          <a:srcRect t="13717" b="1822"/>
          <a:stretch/>
        </p:blipFill>
        <p:spPr>
          <a:xfrm>
            <a:off x="0" y="0"/>
            <a:ext cx="12192000" cy="6858000"/>
          </a:xfrm>
          <a:prstGeom prst="rect">
            <a:avLst/>
          </a:prstGeom>
        </p:spPr>
      </p:pic>
      <p:sp>
        <p:nvSpPr>
          <p:cNvPr id="2" name="Rectangle 1">
            <a:extLst>
              <a:ext uri="{FF2B5EF4-FFF2-40B4-BE49-F238E27FC236}">
                <a16:creationId xmlns:a16="http://schemas.microsoft.com/office/drawing/2014/main" id="{5B001955-4969-2CAE-FAF0-96A797C6A54B}"/>
              </a:ext>
            </a:extLst>
          </p:cNvPr>
          <p:cNvSpPr/>
          <p:nvPr userDrawn="1"/>
        </p:nvSpPr>
        <p:spPr>
          <a:xfrm>
            <a:off x="0" y="0"/>
            <a:ext cx="12192000" cy="6858000"/>
          </a:xfrm>
          <a:prstGeom prst="rect">
            <a:avLst/>
          </a:prstGeom>
          <a:solidFill>
            <a:srgbClr val="0076BE">
              <a:alpha val="59877"/>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a:extLst>
              <a:ext uri="{FF2B5EF4-FFF2-40B4-BE49-F238E27FC236}">
                <a16:creationId xmlns:a16="http://schemas.microsoft.com/office/drawing/2014/main" id="{0F3935EC-1561-D58B-5D61-3E8D5BB5E498}"/>
              </a:ext>
            </a:extLst>
          </p:cNvPr>
          <p:cNvSpPr txBox="1">
            <a:spLocks noGrp="1"/>
          </p:cNvSpPr>
          <p:nvPr>
            <p:ph type="sldNum" sz="quarter" idx="4"/>
          </p:nvPr>
        </p:nvSpPr>
        <p:spPr>
          <a:xfrm>
            <a:off x="11418848" y="6200077"/>
            <a:ext cx="594732" cy="412595"/>
          </a:xfrm>
          <a:prstGeom prst="rect">
            <a:avLst/>
          </a:prstGeom>
          <a:extLst>
            <a:ext uri="{C572A759-6A51-4108-AA02-DFA0A04FC94B}">
              <ma14:wrappingTextBoxFlag xmlns:ma14="http://schemas.microsoft.com/office/mac/drawingml/2011/main" xmlns="" val="1"/>
            </a:ext>
          </a:extLst>
        </p:spPr>
        <p:txBody>
          <a:bodyPr/>
          <a:lstStyle>
            <a:lvl1pPr>
              <a:defRPr sz="2000" b="0" i="0">
                <a:solidFill>
                  <a:schemeClr val="bg1"/>
                </a:solidFill>
                <a:latin typeface="Calibri" panose="020F0502020204030204" pitchFamily="34" charset="0"/>
                <a:cs typeface="Calibri" panose="020F0502020204030204" pitchFamily="34" charset="0"/>
              </a:defRPr>
            </a:lvl1pPr>
          </a:lstStyle>
          <a:p>
            <a:fld id="{86CB4B4D-7CA3-9044-876B-883B54F8677D}" type="slidenum">
              <a:rPr lang="en-CA" smtClean="0"/>
              <a:pPr/>
              <a:t>‹#›</a:t>
            </a:fld>
            <a:endParaRPr lang="en-CA" b="1"/>
          </a:p>
        </p:txBody>
      </p:sp>
      <p:pic>
        <p:nvPicPr>
          <p:cNvPr id="11" name="Picture 10" descr="A logo with a black background&#10;&#10;Description automatically generated">
            <a:extLst>
              <a:ext uri="{FF2B5EF4-FFF2-40B4-BE49-F238E27FC236}">
                <a16:creationId xmlns:a16="http://schemas.microsoft.com/office/drawing/2014/main" id="{37D6DFAF-F807-112D-1F46-A2183641748A}"/>
              </a:ext>
            </a:extLst>
          </p:cNvPr>
          <p:cNvPicPr>
            <a:picLocks noChangeAspect="1"/>
          </p:cNvPicPr>
          <p:nvPr userDrawn="1"/>
        </p:nvPicPr>
        <p:blipFill>
          <a:blip r:embed="rId4"/>
          <a:stretch>
            <a:fillRect/>
          </a:stretch>
        </p:blipFill>
        <p:spPr>
          <a:xfrm>
            <a:off x="10221954" y="267631"/>
            <a:ext cx="1739583" cy="1159722"/>
          </a:xfrm>
          <a:prstGeom prst="rect">
            <a:avLst/>
          </a:prstGeom>
        </p:spPr>
      </p:pic>
      <p:sp>
        <p:nvSpPr>
          <p:cNvPr id="12" name="Text Placeholder 8">
            <a:extLst>
              <a:ext uri="{FF2B5EF4-FFF2-40B4-BE49-F238E27FC236}">
                <a16:creationId xmlns:a16="http://schemas.microsoft.com/office/drawing/2014/main" id="{09581408-AD6C-2F15-4CFA-5E04D45A5BDF}"/>
              </a:ext>
            </a:extLst>
          </p:cNvPr>
          <p:cNvSpPr txBox="1">
            <a:spLocks/>
          </p:cNvSpPr>
          <p:nvPr userDrawn="1"/>
        </p:nvSpPr>
        <p:spPr>
          <a:xfrm>
            <a:off x="1026376" y="2377987"/>
            <a:ext cx="4883770" cy="2102025"/>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7200" b="1" kern="1200">
                <a:solidFill>
                  <a:srgbClr val="0076B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b="0" i="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52151966"/>
      </p:ext>
    </p:extLst>
  </p:cSld>
  <p:clrMap bg1="lt1" tx1="dk1" bg2="lt2" tx2="dk2" accent1="accent1" accent2="accent2" accent3="accent3" accent4="accent4" accent5="accent5" accent6="accent6" hlink="hlink" folHlink="folHlink"/>
  <p:sldLayoutIdLst>
    <p:sldLayoutId id="2147483665"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28.jpg"/></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jp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microsoft.com/office/2007/relationships/hdphoto" Target="../media/hdphoto1.wdp"/></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microsoft.com/office/2007/relationships/hdphoto" Target="../media/hdphoto1.wdp"/></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14.xml"/><Relationship Id="rId4" Type="http://schemas.microsoft.com/office/2007/relationships/hdphoto" Target="../media/hdphoto1.wdp"/></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media/image35.png"/></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14.xml"/><Relationship Id="rId6" Type="http://schemas.microsoft.com/office/2007/relationships/hdphoto" Target="../media/hdphoto2.wdp"/><Relationship Id="rId5" Type="http://schemas.openxmlformats.org/officeDocument/2006/relationships/image" Target="../media/image36.png"/><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4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43.png"/></Relationships>
</file>

<file path=ppt/slides/_rels/slide4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39.png"/><Relationship Id="rId7"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40.png"/><Relationship Id="rId10" Type="http://schemas.openxmlformats.org/officeDocument/2006/relationships/image" Target="../media/image47.png"/><Relationship Id="rId4" Type="http://schemas.openxmlformats.org/officeDocument/2006/relationships/image" Target="../media/image43.png"/><Relationship Id="rId9" Type="http://schemas.openxmlformats.org/officeDocument/2006/relationships/image" Target="../media/image46.png"/></Relationships>
</file>

<file path=ppt/slides/_rels/slide46.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39.png"/><Relationship Id="rId7"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43.png"/><Relationship Id="rId9" Type="http://schemas.openxmlformats.org/officeDocument/2006/relationships/image" Target="../media/image48.png"/></Relationships>
</file>

<file path=ppt/slides/_rels/slide4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51.jpeg"/></Relationships>
</file>

<file path=ppt/slides/_rels/slide4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3.xml"/><Relationship Id="rId1" Type="http://schemas.openxmlformats.org/officeDocument/2006/relationships/slideLayout" Target="../slideLayouts/slideLayout14.xml"/><Relationship Id="rId6" Type="http://schemas.openxmlformats.org/officeDocument/2006/relationships/image" Target="../media/image62.png"/><Relationship Id="rId5" Type="http://schemas.microsoft.com/office/2007/relationships/hdphoto" Target="../media/hdphoto3.wdp"/><Relationship Id="rId4" Type="http://schemas.openxmlformats.org/officeDocument/2006/relationships/image" Target="../media/image61.png"/></Relationships>
</file>

<file path=ppt/slides/_rels/slide6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44.xml"/><Relationship Id="rId1" Type="http://schemas.openxmlformats.org/officeDocument/2006/relationships/slideLayout" Target="../slideLayouts/slideLayout14.xml"/><Relationship Id="rId4" Type="http://schemas.openxmlformats.org/officeDocument/2006/relationships/image" Target="../media/image64.jpg"/></Relationships>
</file>

<file path=ppt/slides/_rels/slide6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39.png"/><Relationship Id="rId7" Type="http://schemas.openxmlformats.org/officeDocument/2006/relationships/image" Target="../media/image44.png"/><Relationship Id="rId2" Type="http://schemas.openxmlformats.org/officeDocument/2006/relationships/notesSlide" Target="../notesSlides/notesSlide45.xml"/><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43.png"/></Relationships>
</file>

<file path=ppt/slides/_rels/slide6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14.xml"/><Relationship Id="rId4" Type="http://schemas.openxmlformats.org/officeDocument/2006/relationships/image" Target="../media/image65.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80BA1F-9202-A636-E35E-5004FDE35A82}"/>
              </a:ext>
            </a:extLst>
          </p:cNvPr>
          <p:cNvSpPr>
            <a:spLocks noGrp="1"/>
          </p:cNvSpPr>
          <p:nvPr>
            <p:ph type="body" sz="quarter" idx="10"/>
          </p:nvPr>
        </p:nvSpPr>
        <p:spPr>
          <a:xfrm>
            <a:off x="914398" y="2041508"/>
            <a:ext cx="9503230" cy="2040636"/>
          </a:xfrm>
        </p:spPr>
        <p:txBody>
          <a:bodyPr anchor="b">
            <a:normAutofit fontScale="70000" lnSpcReduction="20000"/>
          </a:bodyPr>
          <a:lstStyle/>
          <a:p>
            <a:r>
              <a:rPr lang="en-US" dirty="0"/>
              <a:t>Improving SNOLAB Radon counting sensitivity with low-background ZnS</a:t>
            </a:r>
          </a:p>
        </p:txBody>
      </p:sp>
      <p:sp>
        <p:nvSpPr>
          <p:cNvPr id="3" name="Text Placeholder 2">
            <a:extLst>
              <a:ext uri="{FF2B5EF4-FFF2-40B4-BE49-F238E27FC236}">
                <a16:creationId xmlns:a16="http://schemas.microsoft.com/office/drawing/2014/main" id="{1DA6599F-4525-08EF-4E90-59E21643A2A6}"/>
              </a:ext>
            </a:extLst>
          </p:cNvPr>
          <p:cNvSpPr>
            <a:spLocks noGrp="1"/>
          </p:cNvSpPr>
          <p:nvPr>
            <p:ph type="body" sz="quarter" idx="11"/>
          </p:nvPr>
        </p:nvSpPr>
        <p:spPr>
          <a:xfrm>
            <a:off x="914399" y="4638676"/>
            <a:ext cx="9503229" cy="460238"/>
          </a:xfrm>
        </p:spPr>
        <p:txBody>
          <a:bodyPr>
            <a:normAutofit/>
          </a:bodyPr>
          <a:lstStyle/>
          <a:p>
            <a:r>
              <a:rPr lang="en-US" dirty="0"/>
              <a:t>Peter Qin (He/Him)</a:t>
            </a:r>
          </a:p>
        </p:txBody>
      </p:sp>
      <p:sp>
        <p:nvSpPr>
          <p:cNvPr id="4" name="Text Placeholder 3">
            <a:extLst>
              <a:ext uri="{FF2B5EF4-FFF2-40B4-BE49-F238E27FC236}">
                <a16:creationId xmlns:a16="http://schemas.microsoft.com/office/drawing/2014/main" id="{2861A45B-0591-6EB8-BD1D-5A2325C36C78}"/>
              </a:ext>
            </a:extLst>
          </p:cNvPr>
          <p:cNvSpPr>
            <a:spLocks noGrp="1"/>
          </p:cNvSpPr>
          <p:nvPr>
            <p:ph type="body" sz="quarter" idx="12"/>
          </p:nvPr>
        </p:nvSpPr>
        <p:spPr>
          <a:xfrm>
            <a:off x="914399" y="5163035"/>
            <a:ext cx="9503229" cy="460238"/>
          </a:xfrm>
        </p:spPr>
        <p:txBody>
          <a:bodyPr>
            <a:normAutofit/>
          </a:bodyPr>
          <a:lstStyle/>
          <a:p>
            <a:r>
              <a:rPr lang="en-US" dirty="0"/>
              <a:t>Research Assistant</a:t>
            </a:r>
          </a:p>
        </p:txBody>
      </p:sp>
      <p:sp>
        <p:nvSpPr>
          <p:cNvPr id="5" name="Text Placeholder 4">
            <a:extLst>
              <a:ext uri="{FF2B5EF4-FFF2-40B4-BE49-F238E27FC236}">
                <a16:creationId xmlns:a16="http://schemas.microsoft.com/office/drawing/2014/main" id="{E984F2AA-6FE7-9CDA-17A6-3B83FF1BA8F5}"/>
              </a:ext>
            </a:extLst>
          </p:cNvPr>
          <p:cNvSpPr>
            <a:spLocks noGrp="1"/>
          </p:cNvSpPr>
          <p:nvPr>
            <p:ph type="body" sz="quarter" idx="13"/>
          </p:nvPr>
        </p:nvSpPr>
        <p:spPr>
          <a:xfrm>
            <a:off x="914398" y="1234726"/>
            <a:ext cx="2220688" cy="742661"/>
          </a:xfrm>
        </p:spPr>
        <p:txBody>
          <a:bodyPr>
            <a:normAutofit/>
          </a:bodyPr>
          <a:lstStyle/>
          <a:p>
            <a:r>
              <a:rPr lang="en-US" dirty="0"/>
              <a:t>2026/07/22</a:t>
            </a:r>
          </a:p>
        </p:txBody>
      </p:sp>
    </p:spTree>
    <p:extLst>
      <p:ext uri="{BB962C8B-B14F-4D97-AF65-F5344CB8AC3E}">
        <p14:creationId xmlns:p14="http://schemas.microsoft.com/office/powerpoint/2010/main" val="2296703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648C42-F990-C0B8-631F-05D418DE8C3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1242191-FBA6-0399-862F-537214AECD70}"/>
              </a:ext>
            </a:extLst>
          </p:cNvPr>
          <p:cNvSpPr>
            <a:spLocks noGrp="1"/>
          </p:cNvSpPr>
          <p:nvPr>
            <p:ph type="body" sz="quarter" idx="10"/>
          </p:nvPr>
        </p:nvSpPr>
        <p:spPr>
          <a:xfrm>
            <a:off x="499979" y="1743761"/>
            <a:ext cx="11513601" cy="2239596"/>
          </a:xfrm>
        </p:spPr>
        <p:txBody>
          <a:bodyPr>
            <a:normAutofit/>
          </a:bodyPr>
          <a:lstStyle/>
          <a:p>
            <a:r>
              <a:rPr lang="en-US" sz="6600" dirty="0"/>
              <a:t>The SNOLAB Radon Assay</a:t>
            </a:r>
          </a:p>
        </p:txBody>
      </p:sp>
      <p:sp>
        <p:nvSpPr>
          <p:cNvPr id="3" name="Slide Number Placeholder 2">
            <a:extLst>
              <a:ext uri="{FF2B5EF4-FFF2-40B4-BE49-F238E27FC236}">
                <a16:creationId xmlns:a16="http://schemas.microsoft.com/office/drawing/2014/main" id="{6B0548A9-B797-FA10-C371-A643765B57BA}"/>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prstClr val="whit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en-CA" sz="2000" b="1"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40201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AD169B-0545-ABD8-C568-206EA0AC23F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80E77A6-293A-E53A-CEBE-1456B4E70896}"/>
              </a:ext>
            </a:extLst>
          </p:cNvPr>
          <p:cNvSpPr>
            <a:spLocks noGrp="1"/>
          </p:cNvSpPr>
          <p:nvPr>
            <p:ph type="body" sz="quarter" idx="10"/>
          </p:nvPr>
        </p:nvSpPr>
        <p:spPr/>
        <p:txBody>
          <a:bodyPr/>
          <a:lstStyle/>
          <a:p>
            <a:r>
              <a:rPr lang="en-US"/>
              <a:t>Radon assays</a:t>
            </a:r>
          </a:p>
        </p:txBody>
      </p:sp>
      <p:pic>
        <p:nvPicPr>
          <p:cNvPr id="5" name="Picture 4">
            <a:extLst>
              <a:ext uri="{FF2B5EF4-FFF2-40B4-BE49-F238E27FC236}">
                <a16:creationId xmlns:a16="http://schemas.microsoft.com/office/drawing/2014/main" id="{44FC3DCA-3102-401F-4075-D8D2816CBFC7}"/>
              </a:ext>
            </a:extLst>
          </p:cNvPr>
          <p:cNvPicPr>
            <a:picLocks noChangeAspect="1"/>
          </p:cNvPicPr>
          <p:nvPr/>
        </p:nvPicPr>
        <p:blipFill>
          <a:blip r:embed="rId3"/>
          <a:stretch>
            <a:fillRect/>
          </a:stretch>
        </p:blipFill>
        <p:spPr>
          <a:xfrm>
            <a:off x="6883913" y="1769947"/>
            <a:ext cx="4686954" cy="3553321"/>
          </a:xfrm>
          <a:prstGeom prst="rect">
            <a:avLst/>
          </a:prstGeom>
        </p:spPr>
      </p:pic>
      <p:pic>
        <p:nvPicPr>
          <p:cNvPr id="7" name="Picture 6">
            <a:extLst>
              <a:ext uri="{FF2B5EF4-FFF2-40B4-BE49-F238E27FC236}">
                <a16:creationId xmlns:a16="http://schemas.microsoft.com/office/drawing/2014/main" id="{21AF0EDE-32E7-69DC-4AC9-678C7E22501C}"/>
              </a:ext>
            </a:extLst>
          </p:cNvPr>
          <p:cNvPicPr>
            <a:picLocks noChangeAspect="1"/>
          </p:cNvPicPr>
          <p:nvPr/>
        </p:nvPicPr>
        <p:blipFill>
          <a:blip r:embed="rId4"/>
          <a:stretch>
            <a:fillRect/>
          </a:stretch>
        </p:blipFill>
        <p:spPr>
          <a:xfrm>
            <a:off x="191621" y="2017722"/>
            <a:ext cx="6373114" cy="3305636"/>
          </a:xfrm>
          <a:prstGeom prst="rect">
            <a:avLst/>
          </a:prstGeom>
        </p:spPr>
      </p:pic>
      <p:sp>
        <p:nvSpPr>
          <p:cNvPr id="3" name="Slide Number Placeholder 2">
            <a:extLst>
              <a:ext uri="{FF2B5EF4-FFF2-40B4-BE49-F238E27FC236}">
                <a16:creationId xmlns:a16="http://schemas.microsoft.com/office/drawing/2014/main" id="{2CA75758-547D-7715-AE1E-55E9BACB623E}"/>
              </a:ext>
            </a:extLst>
          </p:cNvPr>
          <p:cNvSpPr>
            <a:spLocks noGrp="1"/>
          </p:cNvSpPr>
          <p:nvPr>
            <p:ph type="sldNum" sz="quarter" idx="4"/>
          </p:nvPr>
        </p:nvSpPr>
        <p:spPr/>
        <p:txBody>
          <a:bodyPr/>
          <a:lstStyle/>
          <a:p>
            <a:fld id="{86CB4B4D-7CA3-9044-876B-883B54F8677D}" type="slidenum">
              <a:rPr lang="en-CA" smtClean="0"/>
              <a:pPr/>
              <a:t>11</a:t>
            </a:fld>
            <a:endParaRPr lang="en-CA" b="1"/>
          </a:p>
        </p:txBody>
      </p:sp>
      <p:cxnSp>
        <p:nvCxnSpPr>
          <p:cNvPr id="9" name="Connector: Elbow 8">
            <a:extLst>
              <a:ext uri="{FF2B5EF4-FFF2-40B4-BE49-F238E27FC236}">
                <a16:creationId xmlns:a16="http://schemas.microsoft.com/office/drawing/2014/main" id="{69E7FF2E-331C-667A-21C3-8AA45687A90D}"/>
              </a:ext>
            </a:extLst>
          </p:cNvPr>
          <p:cNvCxnSpPr>
            <a:cxnSpLocks/>
            <a:endCxn id="34" idx="0"/>
          </p:cNvCxnSpPr>
          <p:nvPr/>
        </p:nvCxnSpPr>
        <p:spPr>
          <a:xfrm rot="5400000">
            <a:off x="574094" y="3702514"/>
            <a:ext cx="2705068" cy="1967637"/>
          </a:xfrm>
          <a:prstGeom prst="bentConnector3">
            <a:avLst/>
          </a:prstGeom>
          <a:ln w="38100"/>
        </p:spPr>
        <p:style>
          <a:lnRef idx="1">
            <a:schemeClr val="accent1"/>
          </a:lnRef>
          <a:fillRef idx="0">
            <a:schemeClr val="accent1"/>
          </a:fillRef>
          <a:effectRef idx="0">
            <a:schemeClr val="accent1"/>
          </a:effectRef>
          <a:fontRef idx="minor">
            <a:schemeClr val="tx1"/>
          </a:fontRef>
        </p:style>
      </p:cxnSp>
      <p:cxnSp>
        <p:nvCxnSpPr>
          <p:cNvPr id="10" name="Connector: Elbow 9">
            <a:extLst>
              <a:ext uri="{FF2B5EF4-FFF2-40B4-BE49-F238E27FC236}">
                <a16:creationId xmlns:a16="http://schemas.microsoft.com/office/drawing/2014/main" id="{81DAD79C-98A2-4B67-F4EB-9DB406542F08}"/>
              </a:ext>
            </a:extLst>
          </p:cNvPr>
          <p:cNvCxnSpPr>
            <a:cxnSpLocks/>
          </p:cNvCxnSpPr>
          <p:nvPr/>
        </p:nvCxnSpPr>
        <p:spPr>
          <a:xfrm rot="5400000">
            <a:off x="2476191" y="4314104"/>
            <a:ext cx="2342425" cy="881788"/>
          </a:xfrm>
          <a:prstGeom prst="bentConnector3">
            <a:avLst/>
          </a:prstGeom>
          <a:ln w="38100"/>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0ACE8B8C-3045-0ABE-FD3F-B20816ACE655}"/>
              </a:ext>
            </a:extLst>
          </p:cNvPr>
          <p:cNvCxnSpPr>
            <a:cxnSpLocks/>
          </p:cNvCxnSpPr>
          <p:nvPr/>
        </p:nvCxnSpPr>
        <p:spPr>
          <a:xfrm rot="16200000" flipH="1">
            <a:off x="3848944" y="4361309"/>
            <a:ext cx="2392754" cy="763352"/>
          </a:xfrm>
          <a:prstGeom prst="bentConnector3">
            <a:avLst/>
          </a:prstGeom>
          <a:ln w="38100"/>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6D6242EC-574B-E6FD-8341-454EA432303D}"/>
              </a:ext>
            </a:extLst>
          </p:cNvPr>
          <p:cNvCxnSpPr>
            <a:cxnSpLocks/>
          </p:cNvCxnSpPr>
          <p:nvPr/>
        </p:nvCxnSpPr>
        <p:spPr>
          <a:xfrm rot="5400000">
            <a:off x="7908597" y="3855150"/>
            <a:ext cx="1982074" cy="1876781"/>
          </a:xfrm>
          <a:prstGeom prst="bentConnector3">
            <a:avLst/>
          </a:prstGeom>
          <a:ln w="38100"/>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B480CCA0-7D25-5BDA-D35B-8138FBEEBC91}"/>
              </a:ext>
            </a:extLst>
          </p:cNvPr>
          <p:cNvCxnSpPr>
            <a:cxnSpLocks/>
          </p:cNvCxnSpPr>
          <p:nvPr/>
        </p:nvCxnSpPr>
        <p:spPr>
          <a:xfrm rot="16200000" flipH="1">
            <a:off x="9992814" y="4074289"/>
            <a:ext cx="2392754" cy="763352"/>
          </a:xfrm>
          <a:prstGeom prst="bentConnector3">
            <a:avLst>
              <a:gd name="adj1" fmla="val 985"/>
            </a:avLst>
          </a:prstGeom>
          <a:ln w="38100"/>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E784669-5822-2E84-9AAA-1D505DE01723}"/>
              </a:ext>
            </a:extLst>
          </p:cNvPr>
          <p:cNvSpPr txBox="1"/>
          <p:nvPr/>
        </p:nvSpPr>
        <p:spPr>
          <a:xfrm>
            <a:off x="7204736" y="5757605"/>
            <a:ext cx="1354473" cy="369332"/>
          </a:xfrm>
          <a:prstGeom prst="rect">
            <a:avLst/>
          </a:prstGeom>
          <a:noFill/>
        </p:spPr>
        <p:txBody>
          <a:bodyPr wrap="none" rtlCol="0">
            <a:spAutoFit/>
          </a:bodyPr>
          <a:lstStyle/>
          <a:p>
            <a:r>
              <a:rPr lang="en-US" dirty="0"/>
              <a:t>Primary trap</a:t>
            </a:r>
          </a:p>
        </p:txBody>
      </p:sp>
      <p:sp>
        <p:nvSpPr>
          <p:cNvPr id="26" name="TextBox 25">
            <a:extLst>
              <a:ext uri="{FF2B5EF4-FFF2-40B4-BE49-F238E27FC236}">
                <a16:creationId xmlns:a16="http://schemas.microsoft.com/office/drawing/2014/main" id="{0B364A2B-CFDF-005A-EAB4-83C726F11F6E}"/>
              </a:ext>
            </a:extLst>
          </p:cNvPr>
          <p:cNvSpPr txBox="1"/>
          <p:nvPr/>
        </p:nvSpPr>
        <p:spPr>
          <a:xfrm>
            <a:off x="9061179" y="5619899"/>
            <a:ext cx="1435418" cy="646331"/>
          </a:xfrm>
          <a:prstGeom prst="rect">
            <a:avLst/>
          </a:prstGeom>
          <a:noFill/>
        </p:spPr>
        <p:txBody>
          <a:bodyPr wrap="square" rtlCol="0">
            <a:spAutoFit/>
          </a:bodyPr>
          <a:lstStyle/>
          <a:p>
            <a:r>
              <a:rPr lang="en-US" dirty="0"/>
              <a:t>Concentrator trap</a:t>
            </a:r>
          </a:p>
        </p:txBody>
      </p:sp>
      <p:sp>
        <p:nvSpPr>
          <p:cNvPr id="27" name="TextBox 26">
            <a:extLst>
              <a:ext uri="{FF2B5EF4-FFF2-40B4-BE49-F238E27FC236}">
                <a16:creationId xmlns:a16="http://schemas.microsoft.com/office/drawing/2014/main" id="{F8899020-467B-7C33-C7F6-A7122CDF3CDB}"/>
              </a:ext>
            </a:extLst>
          </p:cNvPr>
          <p:cNvSpPr txBox="1"/>
          <p:nvPr/>
        </p:nvSpPr>
        <p:spPr>
          <a:xfrm>
            <a:off x="10655139" y="5603044"/>
            <a:ext cx="1536861" cy="646331"/>
          </a:xfrm>
          <a:prstGeom prst="rect">
            <a:avLst/>
          </a:prstGeom>
          <a:noFill/>
        </p:spPr>
        <p:txBody>
          <a:bodyPr wrap="square" rtlCol="0">
            <a:spAutoFit/>
          </a:bodyPr>
          <a:lstStyle/>
          <a:p>
            <a:r>
              <a:rPr lang="en-US" dirty="0"/>
              <a:t>Port to scintillator cell</a:t>
            </a:r>
          </a:p>
        </p:txBody>
      </p:sp>
      <p:cxnSp>
        <p:nvCxnSpPr>
          <p:cNvPr id="31" name="Straight Connector 30">
            <a:extLst>
              <a:ext uri="{FF2B5EF4-FFF2-40B4-BE49-F238E27FC236}">
                <a16:creationId xmlns:a16="http://schemas.microsoft.com/office/drawing/2014/main" id="{D2D048F6-5221-3FE9-0B23-90306B338EF5}"/>
              </a:ext>
            </a:extLst>
          </p:cNvPr>
          <p:cNvCxnSpPr/>
          <p:nvPr/>
        </p:nvCxnSpPr>
        <p:spPr>
          <a:xfrm>
            <a:off x="9919252" y="3359426"/>
            <a:ext cx="0" cy="224361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F7BDE77E-E4DF-2040-131D-891167132830}"/>
              </a:ext>
            </a:extLst>
          </p:cNvPr>
          <p:cNvSpPr txBox="1"/>
          <p:nvPr/>
        </p:nvSpPr>
        <p:spPr>
          <a:xfrm>
            <a:off x="265572" y="6038866"/>
            <a:ext cx="1354473" cy="369332"/>
          </a:xfrm>
          <a:prstGeom prst="rect">
            <a:avLst/>
          </a:prstGeom>
          <a:noFill/>
        </p:spPr>
        <p:txBody>
          <a:bodyPr wrap="none" rtlCol="0">
            <a:spAutoFit/>
          </a:bodyPr>
          <a:lstStyle/>
          <a:p>
            <a:r>
              <a:rPr lang="en-US" dirty="0"/>
              <a:t>Primary trap</a:t>
            </a:r>
          </a:p>
        </p:txBody>
      </p:sp>
      <p:sp>
        <p:nvSpPr>
          <p:cNvPr id="35" name="TextBox 34">
            <a:extLst>
              <a:ext uri="{FF2B5EF4-FFF2-40B4-BE49-F238E27FC236}">
                <a16:creationId xmlns:a16="http://schemas.microsoft.com/office/drawing/2014/main" id="{9E3DCC79-50AC-39BD-91F8-331C0A507FF2}"/>
              </a:ext>
            </a:extLst>
          </p:cNvPr>
          <p:cNvSpPr txBox="1"/>
          <p:nvPr/>
        </p:nvSpPr>
        <p:spPr>
          <a:xfrm>
            <a:off x="2211246" y="6015411"/>
            <a:ext cx="2109896" cy="369332"/>
          </a:xfrm>
          <a:prstGeom prst="rect">
            <a:avLst/>
          </a:prstGeom>
          <a:noFill/>
        </p:spPr>
        <p:txBody>
          <a:bodyPr wrap="square" rtlCol="0">
            <a:spAutoFit/>
          </a:bodyPr>
          <a:lstStyle/>
          <a:p>
            <a:r>
              <a:rPr lang="en-US" dirty="0"/>
              <a:t>Concentrator trap</a:t>
            </a:r>
          </a:p>
        </p:txBody>
      </p:sp>
      <p:sp>
        <p:nvSpPr>
          <p:cNvPr id="36" name="TextBox 35">
            <a:extLst>
              <a:ext uri="{FF2B5EF4-FFF2-40B4-BE49-F238E27FC236}">
                <a16:creationId xmlns:a16="http://schemas.microsoft.com/office/drawing/2014/main" id="{2FB66CC3-E3F5-1E83-0131-13194BFD0E83}"/>
              </a:ext>
            </a:extLst>
          </p:cNvPr>
          <p:cNvSpPr txBox="1"/>
          <p:nvPr/>
        </p:nvSpPr>
        <p:spPr>
          <a:xfrm>
            <a:off x="4479684" y="5966341"/>
            <a:ext cx="1940994" cy="646331"/>
          </a:xfrm>
          <a:prstGeom prst="rect">
            <a:avLst/>
          </a:prstGeom>
          <a:noFill/>
        </p:spPr>
        <p:txBody>
          <a:bodyPr wrap="square" rtlCol="0">
            <a:spAutoFit/>
          </a:bodyPr>
          <a:lstStyle/>
          <a:p>
            <a:r>
              <a:rPr lang="en-US" dirty="0"/>
              <a:t>Port to scintillator cell</a:t>
            </a:r>
          </a:p>
        </p:txBody>
      </p:sp>
    </p:spTree>
    <p:extLst>
      <p:ext uri="{BB962C8B-B14F-4D97-AF65-F5344CB8AC3E}">
        <p14:creationId xmlns:p14="http://schemas.microsoft.com/office/powerpoint/2010/main" val="1812613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549ADB-D3A8-99B7-C8E9-3D444A58D88A}"/>
              </a:ext>
            </a:extLst>
          </p:cNvPr>
          <p:cNvSpPr>
            <a:spLocks noGrp="1"/>
          </p:cNvSpPr>
          <p:nvPr>
            <p:ph idx="1"/>
          </p:nvPr>
        </p:nvSpPr>
        <p:spPr>
          <a:xfrm>
            <a:off x="838200" y="1825625"/>
            <a:ext cx="6385560" cy="4351338"/>
          </a:xfrm>
        </p:spPr>
        <p:txBody>
          <a:bodyPr/>
          <a:lstStyle/>
          <a:p>
            <a:r>
              <a:rPr lang="en-US" dirty="0"/>
              <a:t>Technique developed ~1991</a:t>
            </a:r>
          </a:p>
          <a:p>
            <a:r>
              <a:rPr lang="en-US" dirty="0"/>
              <a:t>Used during SNO for radon emanation of solids and radon measurement in UPW</a:t>
            </a:r>
          </a:p>
          <a:p>
            <a:endParaRPr lang="en-US" dirty="0"/>
          </a:p>
          <a:p>
            <a:endParaRPr lang="en-US" dirty="0"/>
          </a:p>
        </p:txBody>
      </p:sp>
      <p:pic>
        <p:nvPicPr>
          <p:cNvPr id="4" name="Picture 3">
            <a:extLst>
              <a:ext uri="{FF2B5EF4-FFF2-40B4-BE49-F238E27FC236}">
                <a16:creationId xmlns:a16="http://schemas.microsoft.com/office/drawing/2014/main" id="{C6809189-47A9-98EF-A861-EC877C7BD66F}"/>
              </a:ext>
            </a:extLst>
          </p:cNvPr>
          <p:cNvPicPr>
            <a:picLocks noChangeAspect="1"/>
          </p:cNvPicPr>
          <p:nvPr/>
        </p:nvPicPr>
        <p:blipFill>
          <a:blip r:embed="rId3"/>
          <a:stretch>
            <a:fillRect/>
          </a:stretch>
        </p:blipFill>
        <p:spPr>
          <a:xfrm>
            <a:off x="8131471" y="1152277"/>
            <a:ext cx="3432740" cy="4801545"/>
          </a:xfrm>
          <a:prstGeom prst="rect">
            <a:avLst/>
          </a:prstGeom>
        </p:spPr>
      </p:pic>
      <p:sp>
        <p:nvSpPr>
          <p:cNvPr id="5" name="Slide Number Placeholder 4">
            <a:extLst>
              <a:ext uri="{FF2B5EF4-FFF2-40B4-BE49-F238E27FC236}">
                <a16:creationId xmlns:a16="http://schemas.microsoft.com/office/drawing/2014/main" id="{098F4D9C-B635-7508-03D5-371C1926C065}"/>
              </a:ext>
            </a:extLst>
          </p:cNvPr>
          <p:cNvSpPr>
            <a:spLocks noGrp="1"/>
          </p:cNvSpPr>
          <p:nvPr>
            <p:ph type="sldNum" sz="quarter" idx="12"/>
          </p:nvPr>
        </p:nvSpPr>
        <p:spPr>
          <a:xfrm>
            <a:off x="9062650" y="6604225"/>
            <a:ext cx="2743200" cy="365125"/>
          </a:xfrm>
        </p:spPr>
        <p:txBody>
          <a:bodyPr/>
          <a:lstStyle/>
          <a:p>
            <a:fld id="{D3E9045D-1BCE-47A8-9F49-0E83BFE036EC}" type="slidenum">
              <a:rPr lang="en-US" smtClean="0"/>
              <a:t>12</a:t>
            </a:fld>
            <a:endParaRPr lang="en-US"/>
          </a:p>
        </p:txBody>
      </p:sp>
      <p:sp>
        <p:nvSpPr>
          <p:cNvPr id="11" name="TextBox 10">
            <a:extLst>
              <a:ext uri="{FF2B5EF4-FFF2-40B4-BE49-F238E27FC236}">
                <a16:creationId xmlns:a16="http://schemas.microsoft.com/office/drawing/2014/main" id="{F7955CA8-7C6E-2323-CA18-8C7D0A015FE5}"/>
              </a:ext>
            </a:extLst>
          </p:cNvPr>
          <p:cNvSpPr txBox="1"/>
          <p:nvPr/>
        </p:nvSpPr>
        <p:spPr>
          <a:xfrm>
            <a:off x="9270160" y="6119336"/>
            <a:ext cx="1694467" cy="369332"/>
          </a:xfrm>
          <a:prstGeom prst="rect">
            <a:avLst/>
          </a:prstGeom>
          <a:noFill/>
        </p:spPr>
        <p:txBody>
          <a:bodyPr wrap="square">
            <a:spAutoFit/>
          </a:bodyPr>
          <a:lstStyle/>
          <a:p>
            <a:r>
              <a:rPr lang="en-US" dirty="0"/>
              <a:t>Credit: SNO</a:t>
            </a:r>
          </a:p>
        </p:txBody>
      </p:sp>
      <p:pic>
        <p:nvPicPr>
          <p:cNvPr id="12" name="Picture 11">
            <a:extLst>
              <a:ext uri="{FF2B5EF4-FFF2-40B4-BE49-F238E27FC236}">
                <a16:creationId xmlns:a16="http://schemas.microsoft.com/office/drawing/2014/main" id="{13D993A2-FAAE-B3C3-41BC-35E99AC6EC82}"/>
              </a:ext>
            </a:extLst>
          </p:cNvPr>
          <p:cNvPicPr>
            <a:picLocks noChangeAspect="1"/>
          </p:cNvPicPr>
          <p:nvPr/>
        </p:nvPicPr>
        <p:blipFill>
          <a:blip r:embed="rId4"/>
          <a:stretch>
            <a:fillRect/>
          </a:stretch>
        </p:blipFill>
        <p:spPr>
          <a:xfrm>
            <a:off x="1987550" y="3696758"/>
            <a:ext cx="4194175" cy="2796117"/>
          </a:xfrm>
          <a:prstGeom prst="rect">
            <a:avLst/>
          </a:prstGeom>
        </p:spPr>
      </p:pic>
      <p:sp>
        <p:nvSpPr>
          <p:cNvPr id="13" name="TextBox 12">
            <a:extLst>
              <a:ext uri="{FF2B5EF4-FFF2-40B4-BE49-F238E27FC236}">
                <a16:creationId xmlns:a16="http://schemas.microsoft.com/office/drawing/2014/main" id="{B8D28BE7-4849-F538-434F-1E43FE967259}"/>
              </a:ext>
            </a:extLst>
          </p:cNvPr>
          <p:cNvSpPr txBox="1"/>
          <p:nvPr/>
        </p:nvSpPr>
        <p:spPr>
          <a:xfrm>
            <a:off x="3375877" y="6488668"/>
            <a:ext cx="1694467" cy="369332"/>
          </a:xfrm>
          <a:prstGeom prst="rect">
            <a:avLst/>
          </a:prstGeom>
          <a:noFill/>
        </p:spPr>
        <p:txBody>
          <a:bodyPr wrap="square">
            <a:spAutoFit/>
          </a:bodyPr>
          <a:lstStyle/>
          <a:p>
            <a:r>
              <a:rPr lang="en-US" dirty="0"/>
              <a:t>Credit: SNO</a:t>
            </a:r>
          </a:p>
        </p:txBody>
      </p:sp>
      <p:sp>
        <p:nvSpPr>
          <p:cNvPr id="16" name="Text Placeholder 1">
            <a:extLst>
              <a:ext uri="{FF2B5EF4-FFF2-40B4-BE49-F238E27FC236}">
                <a16:creationId xmlns:a16="http://schemas.microsoft.com/office/drawing/2014/main" id="{D193A3E2-186A-608E-3FD6-C69C97C50201}"/>
              </a:ext>
            </a:extLst>
          </p:cNvPr>
          <p:cNvSpPr txBox="1">
            <a:spLocks/>
          </p:cNvSpPr>
          <p:nvPr/>
        </p:nvSpPr>
        <p:spPr>
          <a:xfrm>
            <a:off x="736600" y="780353"/>
            <a:ext cx="9380794" cy="131607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400" b="0"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rPr>
              <a:t>Origin of the SNOLAB Rn assay</a:t>
            </a:r>
          </a:p>
        </p:txBody>
      </p:sp>
    </p:spTree>
    <p:extLst>
      <p:ext uri="{BB962C8B-B14F-4D97-AF65-F5344CB8AC3E}">
        <p14:creationId xmlns:p14="http://schemas.microsoft.com/office/powerpoint/2010/main" val="3987999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6F290F-FCA8-B4F4-150D-158AD1B7C697}"/>
              </a:ext>
            </a:extLst>
          </p:cNvPr>
          <p:cNvSpPr>
            <a:spLocks noGrp="1"/>
          </p:cNvSpPr>
          <p:nvPr>
            <p:ph idx="1"/>
          </p:nvPr>
        </p:nvSpPr>
        <p:spPr>
          <a:xfrm>
            <a:off x="838200" y="1825625"/>
            <a:ext cx="4968298" cy="4351338"/>
          </a:xfrm>
        </p:spPr>
        <p:txBody>
          <a:bodyPr/>
          <a:lstStyle/>
          <a:p>
            <a:r>
              <a:rPr lang="en-US" dirty="0"/>
              <a:t>Mobile board was recommissioned in 2019</a:t>
            </a:r>
          </a:p>
          <a:p>
            <a:r>
              <a:rPr lang="en-US" dirty="0"/>
              <a:t>Used by SNO+ for assays of cover gas, UPW</a:t>
            </a:r>
          </a:p>
          <a:p>
            <a:r>
              <a:rPr lang="en-US" dirty="0"/>
              <a:t>Measurements of SNOLAB LN2 plant</a:t>
            </a:r>
          </a:p>
          <a:p>
            <a:r>
              <a:rPr lang="en-US" dirty="0"/>
              <a:t>Radon emanation as part of SNOLAB low-background counting facility</a:t>
            </a:r>
          </a:p>
        </p:txBody>
      </p:sp>
      <p:sp>
        <p:nvSpPr>
          <p:cNvPr id="4" name="Slide Number Placeholder 3">
            <a:extLst>
              <a:ext uri="{FF2B5EF4-FFF2-40B4-BE49-F238E27FC236}">
                <a16:creationId xmlns:a16="http://schemas.microsoft.com/office/drawing/2014/main" id="{4D404266-4F22-297B-04B7-C1E70602EFFE}"/>
              </a:ext>
            </a:extLst>
          </p:cNvPr>
          <p:cNvSpPr>
            <a:spLocks noGrp="1"/>
          </p:cNvSpPr>
          <p:nvPr>
            <p:ph type="sldNum" sz="quarter" idx="12"/>
          </p:nvPr>
        </p:nvSpPr>
        <p:spPr/>
        <p:txBody>
          <a:bodyPr/>
          <a:lstStyle/>
          <a:p>
            <a:fld id="{D3E9045D-1BCE-47A8-9F49-0E83BFE036EC}" type="slidenum">
              <a:rPr lang="en-US" smtClean="0"/>
              <a:t>13</a:t>
            </a:fld>
            <a:endParaRPr lang="en-US"/>
          </a:p>
        </p:txBody>
      </p:sp>
      <p:pic>
        <p:nvPicPr>
          <p:cNvPr id="5" name="Picture 4" descr="A large white cylinder in a factory&#10;&#10;AI-generated content may be incorrect.">
            <a:extLst>
              <a:ext uri="{FF2B5EF4-FFF2-40B4-BE49-F238E27FC236}">
                <a16:creationId xmlns:a16="http://schemas.microsoft.com/office/drawing/2014/main" id="{ED890922-B36F-00C0-D463-33A4D9EBCFE1}"/>
              </a:ext>
            </a:extLst>
          </p:cNvPr>
          <p:cNvPicPr>
            <a:picLocks noChangeAspect="1"/>
          </p:cNvPicPr>
          <p:nvPr/>
        </p:nvPicPr>
        <p:blipFill>
          <a:blip r:embed="rId3"/>
          <a:stretch>
            <a:fillRect/>
          </a:stretch>
        </p:blipFill>
        <p:spPr>
          <a:xfrm>
            <a:off x="5806498" y="1921284"/>
            <a:ext cx="6234546" cy="4156363"/>
          </a:xfrm>
          <a:prstGeom prst="rect">
            <a:avLst/>
          </a:prstGeom>
        </p:spPr>
      </p:pic>
      <p:sp>
        <p:nvSpPr>
          <p:cNvPr id="8" name="Text Placeholder 1">
            <a:extLst>
              <a:ext uri="{FF2B5EF4-FFF2-40B4-BE49-F238E27FC236}">
                <a16:creationId xmlns:a16="http://schemas.microsoft.com/office/drawing/2014/main" id="{C3049ADA-68FA-07C2-E61B-CD5748472049}"/>
              </a:ext>
            </a:extLst>
          </p:cNvPr>
          <p:cNvSpPr txBox="1">
            <a:spLocks/>
          </p:cNvSpPr>
          <p:nvPr/>
        </p:nvSpPr>
        <p:spPr>
          <a:xfrm>
            <a:off x="736600" y="780353"/>
            <a:ext cx="9380794" cy="131607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400" b="0"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rPr>
              <a:t>Current state of the Radon assay</a:t>
            </a:r>
          </a:p>
        </p:txBody>
      </p:sp>
    </p:spTree>
    <p:extLst>
      <p:ext uri="{BB962C8B-B14F-4D97-AF65-F5344CB8AC3E}">
        <p14:creationId xmlns:p14="http://schemas.microsoft.com/office/powerpoint/2010/main" val="4137940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E17B7-7574-4D88-B0AA-A823DAF54CF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CA3569C-F745-0EC6-CE4C-3DC0ED21EA73}"/>
              </a:ext>
            </a:extLst>
          </p:cNvPr>
          <p:cNvSpPr>
            <a:spLocks noGrp="1"/>
          </p:cNvSpPr>
          <p:nvPr>
            <p:ph type="body" sz="quarter" idx="10"/>
          </p:nvPr>
        </p:nvSpPr>
        <p:spPr/>
        <p:txBody>
          <a:bodyPr>
            <a:normAutofit/>
          </a:bodyPr>
          <a:lstStyle/>
          <a:p>
            <a:r>
              <a:rPr lang="en-US"/>
              <a:t>Experiments using Rn emanation results</a:t>
            </a:r>
          </a:p>
        </p:txBody>
      </p:sp>
      <p:sp>
        <p:nvSpPr>
          <p:cNvPr id="4" name="Text Placeholder 2">
            <a:extLst>
              <a:ext uri="{FF2B5EF4-FFF2-40B4-BE49-F238E27FC236}">
                <a16:creationId xmlns:a16="http://schemas.microsoft.com/office/drawing/2014/main" id="{ABF592CD-016A-B80A-FBBF-B19D5932A30A}"/>
              </a:ext>
            </a:extLst>
          </p:cNvPr>
          <p:cNvSpPr>
            <a:spLocks noGrp="1"/>
          </p:cNvSpPr>
          <p:nvPr>
            <p:ph type="body" sz="quarter" idx="13"/>
          </p:nvPr>
        </p:nvSpPr>
        <p:spPr>
          <a:xfrm>
            <a:off x="736600" y="2096429"/>
            <a:ext cx="10622660" cy="3994150"/>
          </a:xfrm>
        </p:spPr>
        <p:txBody>
          <a:bodyPr/>
          <a:lstStyle/>
          <a:p>
            <a:pPr marL="457200" indent="-457200">
              <a:buFont typeface="Arial" panose="020B0604020202020204" pitchFamily="34" charset="0"/>
              <a:buChar char="•"/>
            </a:pPr>
            <a:r>
              <a:rPr lang="en-US" dirty="0"/>
              <a:t>SNO+</a:t>
            </a:r>
          </a:p>
          <a:p>
            <a:pPr marL="457200" indent="-457200">
              <a:buFont typeface="Arial" panose="020B0604020202020204" pitchFamily="34" charset="0"/>
              <a:buChar char="•"/>
            </a:pPr>
            <a:r>
              <a:rPr lang="en-US" dirty="0"/>
              <a:t>CUTE</a:t>
            </a:r>
          </a:p>
          <a:p>
            <a:pPr marL="457200" indent="-457200">
              <a:buFont typeface="Arial" panose="020B0604020202020204" pitchFamily="34" charset="0"/>
              <a:buChar char="•"/>
            </a:pPr>
            <a:r>
              <a:rPr lang="en-US" dirty="0"/>
              <a:t>DAMIC</a:t>
            </a:r>
          </a:p>
          <a:p>
            <a:pPr marL="457200" indent="-457200">
              <a:buFont typeface="Arial" panose="020B0604020202020204" pitchFamily="34" charset="0"/>
              <a:buChar char="•"/>
            </a:pPr>
            <a:r>
              <a:rPr lang="en-US" dirty="0" err="1"/>
              <a:t>DarkSide</a:t>
            </a:r>
            <a:endParaRPr lang="en-US" dirty="0"/>
          </a:p>
          <a:p>
            <a:pPr marL="457200" indent="-457200">
              <a:buFont typeface="Arial" panose="020B0604020202020204" pitchFamily="34" charset="0"/>
              <a:buChar char="•"/>
            </a:pPr>
            <a:r>
              <a:rPr lang="en-US" dirty="0"/>
              <a:t>DEAP-3600</a:t>
            </a:r>
          </a:p>
          <a:p>
            <a:pPr marL="457200" indent="-457200">
              <a:buFont typeface="Arial" panose="020B0604020202020204" pitchFamily="34" charset="0"/>
              <a:buChar char="•"/>
            </a:pPr>
            <a:r>
              <a:rPr lang="en-US" dirty="0"/>
              <a:t>DM-Ice</a:t>
            </a:r>
          </a:p>
          <a:p>
            <a:pPr marL="457200" indent="-457200">
              <a:buFont typeface="Arial" panose="020B0604020202020204" pitchFamily="34" charset="0"/>
              <a:buChar char="•"/>
            </a:pPr>
            <a:r>
              <a:rPr lang="en-US" dirty="0"/>
              <a:t>XLZD</a:t>
            </a:r>
          </a:p>
        </p:txBody>
      </p:sp>
      <p:sp>
        <p:nvSpPr>
          <p:cNvPr id="3" name="Slide Number Placeholder 2">
            <a:extLst>
              <a:ext uri="{FF2B5EF4-FFF2-40B4-BE49-F238E27FC236}">
                <a16:creationId xmlns:a16="http://schemas.microsoft.com/office/drawing/2014/main" id="{710D0CBE-C979-17F7-6FEA-EB13755030F2}"/>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26259413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A6AC1D-1E67-2E39-D2DA-F703917AFDE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BFFD242-C093-4208-1433-F42747DA0EF7}"/>
              </a:ext>
            </a:extLst>
          </p:cNvPr>
          <p:cNvSpPr>
            <a:spLocks noGrp="1"/>
          </p:cNvSpPr>
          <p:nvPr>
            <p:ph type="body" sz="quarter" idx="10"/>
          </p:nvPr>
        </p:nvSpPr>
        <p:spPr/>
        <p:txBody>
          <a:bodyPr>
            <a:normAutofit/>
          </a:bodyPr>
          <a:lstStyle/>
          <a:p>
            <a:r>
              <a:rPr lang="en-US"/>
              <a:t>Experiments using Rn emanation results</a:t>
            </a:r>
          </a:p>
        </p:txBody>
      </p:sp>
      <p:sp>
        <p:nvSpPr>
          <p:cNvPr id="4" name="Text Placeholder 2">
            <a:extLst>
              <a:ext uri="{FF2B5EF4-FFF2-40B4-BE49-F238E27FC236}">
                <a16:creationId xmlns:a16="http://schemas.microsoft.com/office/drawing/2014/main" id="{93205D69-D19A-2615-614A-D502FFEF8658}"/>
              </a:ext>
            </a:extLst>
          </p:cNvPr>
          <p:cNvSpPr>
            <a:spLocks noGrp="1"/>
          </p:cNvSpPr>
          <p:nvPr>
            <p:ph type="body" sz="quarter" idx="13"/>
          </p:nvPr>
        </p:nvSpPr>
        <p:spPr>
          <a:xfrm>
            <a:off x="736600" y="2096429"/>
            <a:ext cx="10622660" cy="3994150"/>
          </a:xfrm>
        </p:spPr>
        <p:txBody>
          <a:bodyPr/>
          <a:lstStyle/>
          <a:p>
            <a:pPr marL="457200" indent="-457200">
              <a:buFont typeface="Arial" panose="020B0604020202020204" pitchFamily="34" charset="0"/>
              <a:buChar char="•"/>
            </a:pPr>
            <a:r>
              <a:rPr lang="en-US" dirty="0"/>
              <a:t>SNO+</a:t>
            </a:r>
          </a:p>
          <a:p>
            <a:pPr marL="457200" indent="-457200">
              <a:buFont typeface="Arial" panose="020B0604020202020204" pitchFamily="34" charset="0"/>
              <a:buChar char="•"/>
            </a:pPr>
            <a:r>
              <a:rPr lang="en-US" dirty="0"/>
              <a:t>CUTE</a:t>
            </a:r>
          </a:p>
          <a:p>
            <a:pPr marL="457200" indent="-457200">
              <a:buFont typeface="Arial" panose="020B0604020202020204" pitchFamily="34" charset="0"/>
              <a:buChar char="•"/>
            </a:pPr>
            <a:r>
              <a:rPr lang="en-US" dirty="0"/>
              <a:t>DAMIC</a:t>
            </a:r>
          </a:p>
          <a:p>
            <a:pPr marL="457200" indent="-457200">
              <a:buFont typeface="Arial" panose="020B0604020202020204" pitchFamily="34" charset="0"/>
              <a:buChar char="•"/>
            </a:pPr>
            <a:r>
              <a:rPr lang="en-US" dirty="0" err="1"/>
              <a:t>DarkSide</a:t>
            </a:r>
            <a:endParaRPr lang="en-US" dirty="0"/>
          </a:p>
          <a:p>
            <a:pPr marL="457200" indent="-457200">
              <a:buFont typeface="Arial" panose="020B0604020202020204" pitchFamily="34" charset="0"/>
              <a:buChar char="•"/>
            </a:pPr>
            <a:r>
              <a:rPr lang="en-US" dirty="0"/>
              <a:t>DEAP-3600</a:t>
            </a:r>
          </a:p>
          <a:p>
            <a:pPr marL="457200" indent="-457200">
              <a:buFont typeface="Arial" panose="020B0604020202020204" pitchFamily="34" charset="0"/>
              <a:buChar char="•"/>
            </a:pPr>
            <a:r>
              <a:rPr lang="en-US" dirty="0"/>
              <a:t>DM-Ice</a:t>
            </a:r>
          </a:p>
          <a:p>
            <a:pPr marL="457200" indent="-457200">
              <a:buFont typeface="Arial" panose="020B0604020202020204" pitchFamily="34" charset="0"/>
              <a:buChar char="•"/>
            </a:pPr>
            <a:r>
              <a:rPr lang="en-US" dirty="0"/>
              <a:t>XLZD</a:t>
            </a:r>
          </a:p>
        </p:txBody>
      </p:sp>
      <p:sp>
        <p:nvSpPr>
          <p:cNvPr id="3" name="Slide Number Placeholder 2">
            <a:extLst>
              <a:ext uri="{FF2B5EF4-FFF2-40B4-BE49-F238E27FC236}">
                <a16:creationId xmlns:a16="http://schemas.microsoft.com/office/drawing/2014/main" id="{FD3DB218-5C38-1AC0-F70E-E0159CCEC9E9}"/>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5" name="Picture 4" descr="Institute of Particle Physics :: SNO+">
            <a:extLst>
              <a:ext uri="{FF2B5EF4-FFF2-40B4-BE49-F238E27FC236}">
                <a16:creationId xmlns:a16="http://schemas.microsoft.com/office/drawing/2014/main" id="{B0CC2F49-25C1-1072-B2E9-2BF7E1CFFC40}"/>
              </a:ext>
            </a:extLst>
          </p:cNvPr>
          <p:cNvPicPr>
            <a:picLocks noChangeAspect="1"/>
          </p:cNvPicPr>
          <p:nvPr/>
        </p:nvPicPr>
        <p:blipFill>
          <a:blip r:embed="rId2"/>
          <a:stretch>
            <a:fillRect/>
          </a:stretch>
        </p:blipFill>
        <p:spPr>
          <a:xfrm>
            <a:off x="7010860" y="2096429"/>
            <a:ext cx="3801748" cy="3801748"/>
          </a:xfrm>
          <a:prstGeom prst="rect">
            <a:avLst/>
          </a:prstGeom>
        </p:spPr>
      </p:pic>
    </p:spTree>
    <p:extLst>
      <p:ext uri="{BB962C8B-B14F-4D97-AF65-F5344CB8AC3E}">
        <p14:creationId xmlns:p14="http://schemas.microsoft.com/office/powerpoint/2010/main" val="79026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040008-BB8E-9C06-D08D-F4663BDC15C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9827732-2E62-FA71-FBDE-E8CCCC15A5CF}"/>
              </a:ext>
            </a:extLst>
          </p:cNvPr>
          <p:cNvSpPr>
            <a:spLocks noGrp="1"/>
          </p:cNvSpPr>
          <p:nvPr>
            <p:ph type="body" sz="quarter" idx="10"/>
          </p:nvPr>
        </p:nvSpPr>
        <p:spPr/>
        <p:txBody>
          <a:bodyPr>
            <a:normAutofit/>
          </a:bodyPr>
          <a:lstStyle/>
          <a:p>
            <a:r>
              <a:rPr lang="en-US"/>
              <a:t>Experiments using Rn emanation results</a:t>
            </a:r>
          </a:p>
        </p:txBody>
      </p:sp>
      <p:sp>
        <p:nvSpPr>
          <p:cNvPr id="4" name="Text Placeholder 2">
            <a:extLst>
              <a:ext uri="{FF2B5EF4-FFF2-40B4-BE49-F238E27FC236}">
                <a16:creationId xmlns:a16="http://schemas.microsoft.com/office/drawing/2014/main" id="{34E46EA5-BFC9-148C-BC08-4D20EF7E965A}"/>
              </a:ext>
            </a:extLst>
          </p:cNvPr>
          <p:cNvSpPr>
            <a:spLocks noGrp="1"/>
          </p:cNvSpPr>
          <p:nvPr>
            <p:ph type="body" sz="quarter" idx="13"/>
          </p:nvPr>
        </p:nvSpPr>
        <p:spPr>
          <a:xfrm>
            <a:off x="736600" y="2096429"/>
            <a:ext cx="10622660" cy="3994150"/>
          </a:xfrm>
        </p:spPr>
        <p:txBody>
          <a:bodyPr/>
          <a:lstStyle/>
          <a:p>
            <a:pPr marL="457200" indent="-457200">
              <a:buFont typeface="Arial" panose="020B0604020202020204" pitchFamily="34" charset="0"/>
              <a:buChar char="•"/>
            </a:pPr>
            <a:r>
              <a:rPr lang="en-US" dirty="0"/>
              <a:t>SNO+</a:t>
            </a:r>
          </a:p>
          <a:p>
            <a:pPr marL="457200" indent="-457200">
              <a:buFont typeface="Arial" panose="020B0604020202020204" pitchFamily="34" charset="0"/>
              <a:buChar char="•"/>
            </a:pPr>
            <a:r>
              <a:rPr lang="en-US" dirty="0"/>
              <a:t>CUTE</a:t>
            </a:r>
          </a:p>
          <a:p>
            <a:pPr marL="457200" indent="-457200">
              <a:buFont typeface="Arial" panose="020B0604020202020204" pitchFamily="34" charset="0"/>
              <a:buChar char="•"/>
            </a:pPr>
            <a:r>
              <a:rPr lang="en-US" dirty="0"/>
              <a:t>DAMIC</a:t>
            </a:r>
          </a:p>
          <a:p>
            <a:pPr marL="457200" indent="-457200">
              <a:buFont typeface="Arial" panose="020B0604020202020204" pitchFamily="34" charset="0"/>
              <a:buChar char="•"/>
            </a:pPr>
            <a:r>
              <a:rPr lang="en-US" dirty="0" err="1"/>
              <a:t>DarkSide</a:t>
            </a:r>
            <a:endParaRPr lang="en-US" dirty="0"/>
          </a:p>
          <a:p>
            <a:pPr marL="457200" indent="-457200">
              <a:buFont typeface="Arial" panose="020B0604020202020204" pitchFamily="34" charset="0"/>
              <a:buChar char="•"/>
            </a:pPr>
            <a:r>
              <a:rPr lang="en-US" dirty="0"/>
              <a:t>DEAP-3600</a:t>
            </a:r>
          </a:p>
          <a:p>
            <a:pPr marL="457200" indent="-457200">
              <a:buFont typeface="Arial" panose="020B0604020202020204" pitchFamily="34" charset="0"/>
              <a:buChar char="•"/>
            </a:pPr>
            <a:r>
              <a:rPr lang="en-US" dirty="0"/>
              <a:t>DM-Ice</a:t>
            </a:r>
          </a:p>
          <a:p>
            <a:pPr marL="457200" indent="-457200">
              <a:buFont typeface="Arial" panose="020B0604020202020204" pitchFamily="34" charset="0"/>
              <a:buChar char="•"/>
            </a:pPr>
            <a:r>
              <a:rPr lang="en-US" dirty="0"/>
              <a:t>XLZD</a:t>
            </a:r>
          </a:p>
        </p:txBody>
      </p:sp>
      <p:sp>
        <p:nvSpPr>
          <p:cNvPr id="3" name="Slide Number Placeholder 2">
            <a:extLst>
              <a:ext uri="{FF2B5EF4-FFF2-40B4-BE49-F238E27FC236}">
                <a16:creationId xmlns:a16="http://schemas.microsoft.com/office/drawing/2014/main" id="{A4200014-A89E-877E-158C-D9ECE9A10494}"/>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9" name="Picture 8">
            <a:extLst>
              <a:ext uri="{FF2B5EF4-FFF2-40B4-BE49-F238E27FC236}">
                <a16:creationId xmlns:a16="http://schemas.microsoft.com/office/drawing/2014/main" id="{D614DC96-EC1D-F548-0646-14B3A9FB7D7F}"/>
              </a:ext>
            </a:extLst>
          </p:cNvPr>
          <p:cNvPicPr>
            <a:picLocks noChangeAspect="1"/>
          </p:cNvPicPr>
          <p:nvPr/>
        </p:nvPicPr>
        <p:blipFill>
          <a:blip r:embed="rId2"/>
          <a:stretch>
            <a:fillRect/>
          </a:stretch>
        </p:blipFill>
        <p:spPr>
          <a:xfrm>
            <a:off x="7309467" y="1847260"/>
            <a:ext cx="3428860" cy="4492487"/>
          </a:xfrm>
          <a:prstGeom prst="rect">
            <a:avLst/>
          </a:prstGeom>
        </p:spPr>
      </p:pic>
    </p:spTree>
    <p:extLst>
      <p:ext uri="{BB962C8B-B14F-4D97-AF65-F5344CB8AC3E}">
        <p14:creationId xmlns:p14="http://schemas.microsoft.com/office/powerpoint/2010/main" val="5749327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136508-D4AE-49A2-4BF5-643F3807DFA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2D02E15-6C94-6C0C-0C71-3C7A23E22EFD}"/>
              </a:ext>
            </a:extLst>
          </p:cNvPr>
          <p:cNvSpPr>
            <a:spLocks noGrp="1"/>
          </p:cNvSpPr>
          <p:nvPr>
            <p:ph type="body" sz="quarter" idx="10"/>
          </p:nvPr>
        </p:nvSpPr>
        <p:spPr/>
        <p:txBody>
          <a:bodyPr>
            <a:normAutofit/>
          </a:bodyPr>
          <a:lstStyle/>
          <a:p>
            <a:r>
              <a:rPr lang="en-US"/>
              <a:t>Experiments using Rn emanation results</a:t>
            </a:r>
          </a:p>
        </p:txBody>
      </p:sp>
      <p:sp>
        <p:nvSpPr>
          <p:cNvPr id="4" name="Text Placeholder 2">
            <a:extLst>
              <a:ext uri="{FF2B5EF4-FFF2-40B4-BE49-F238E27FC236}">
                <a16:creationId xmlns:a16="http://schemas.microsoft.com/office/drawing/2014/main" id="{6DE394CF-B2D8-27DE-610B-FBA09679864D}"/>
              </a:ext>
            </a:extLst>
          </p:cNvPr>
          <p:cNvSpPr>
            <a:spLocks noGrp="1"/>
          </p:cNvSpPr>
          <p:nvPr>
            <p:ph type="body" sz="quarter" idx="13"/>
          </p:nvPr>
        </p:nvSpPr>
        <p:spPr>
          <a:xfrm>
            <a:off x="736600" y="2096429"/>
            <a:ext cx="10622660" cy="3994150"/>
          </a:xfrm>
        </p:spPr>
        <p:txBody>
          <a:bodyPr/>
          <a:lstStyle/>
          <a:p>
            <a:pPr marL="457200" indent="-457200">
              <a:buFont typeface="Arial" panose="020B0604020202020204" pitchFamily="34" charset="0"/>
              <a:buChar char="•"/>
            </a:pPr>
            <a:r>
              <a:rPr lang="en-US" dirty="0"/>
              <a:t>SNO+</a:t>
            </a:r>
          </a:p>
          <a:p>
            <a:pPr marL="457200" indent="-457200">
              <a:buFont typeface="Arial" panose="020B0604020202020204" pitchFamily="34" charset="0"/>
              <a:buChar char="•"/>
            </a:pPr>
            <a:r>
              <a:rPr lang="en-US" dirty="0"/>
              <a:t>CUTE</a:t>
            </a:r>
          </a:p>
          <a:p>
            <a:pPr marL="457200" indent="-457200">
              <a:buFont typeface="Arial" panose="020B0604020202020204" pitchFamily="34" charset="0"/>
              <a:buChar char="•"/>
            </a:pPr>
            <a:r>
              <a:rPr lang="en-US" dirty="0"/>
              <a:t>DAMIC</a:t>
            </a:r>
          </a:p>
          <a:p>
            <a:pPr marL="457200" indent="-457200">
              <a:buFont typeface="Arial" panose="020B0604020202020204" pitchFamily="34" charset="0"/>
              <a:buChar char="•"/>
            </a:pPr>
            <a:r>
              <a:rPr lang="en-US" dirty="0" err="1"/>
              <a:t>DarkSide</a:t>
            </a:r>
            <a:endParaRPr lang="en-US" dirty="0"/>
          </a:p>
          <a:p>
            <a:pPr marL="457200" indent="-457200">
              <a:buFont typeface="Arial" panose="020B0604020202020204" pitchFamily="34" charset="0"/>
              <a:buChar char="•"/>
            </a:pPr>
            <a:r>
              <a:rPr lang="en-US" dirty="0"/>
              <a:t>DEAP-3600</a:t>
            </a:r>
          </a:p>
          <a:p>
            <a:pPr marL="457200" indent="-457200">
              <a:buFont typeface="Arial" panose="020B0604020202020204" pitchFamily="34" charset="0"/>
              <a:buChar char="•"/>
            </a:pPr>
            <a:r>
              <a:rPr lang="en-US" dirty="0"/>
              <a:t>DM-Ice</a:t>
            </a:r>
          </a:p>
          <a:p>
            <a:pPr marL="457200" indent="-457200">
              <a:buFont typeface="Arial" panose="020B0604020202020204" pitchFamily="34" charset="0"/>
              <a:buChar char="•"/>
            </a:pPr>
            <a:r>
              <a:rPr lang="en-US" dirty="0"/>
              <a:t>XLZD</a:t>
            </a:r>
          </a:p>
        </p:txBody>
      </p:sp>
      <p:sp>
        <p:nvSpPr>
          <p:cNvPr id="3" name="Slide Number Placeholder 2">
            <a:extLst>
              <a:ext uri="{FF2B5EF4-FFF2-40B4-BE49-F238E27FC236}">
                <a16:creationId xmlns:a16="http://schemas.microsoft.com/office/drawing/2014/main" id="{3626A412-E605-A25E-6877-7F5A56C48938}"/>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5" name="Picture 4">
            <a:extLst>
              <a:ext uri="{FF2B5EF4-FFF2-40B4-BE49-F238E27FC236}">
                <a16:creationId xmlns:a16="http://schemas.microsoft.com/office/drawing/2014/main" id="{F74A31D9-1013-211A-FEC7-83B8645A7341}"/>
              </a:ext>
            </a:extLst>
          </p:cNvPr>
          <p:cNvPicPr>
            <a:picLocks noChangeAspect="1"/>
          </p:cNvPicPr>
          <p:nvPr/>
        </p:nvPicPr>
        <p:blipFill>
          <a:blip r:embed="rId2"/>
          <a:srcRect r="8349"/>
          <a:stretch>
            <a:fillRect/>
          </a:stretch>
        </p:blipFill>
        <p:spPr>
          <a:xfrm>
            <a:off x="6957758" y="2315818"/>
            <a:ext cx="3944302" cy="3227732"/>
          </a:xfrm>
          <a:prstGeom prst="rect">
            <a:avLst/>
          </a:prstGeom>
        </p:spPr>
      </p:pic>
    </p:spTree>
    <p:extLst>
      <p:ext uri="{BB962C8B-B14F-4D97-AF65-F5344CB8AC3E}">
        <p14:creationId xmlns:p14="http://schemas.microsoft.com/office/powerpoint/2010/main" val="15311499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DCEA7-9C21-34D1-4D65-3C5BB11D19F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962BACF-40A6-BD80-4BAF-E76DB3DD51E3}"/>
              </a:ext>
            </a:extLst>
          </p:cNvPr>
          <p:cNvSpPr>
            <a:spLocks noGrp="1"/>
          </p:cNvSpPr>
          <p:nvPr>
            <p:ph type="body" sz="quarter" idx="10"/>
          </p:nvPr>
        </p:nvSpPr>
        <p:spPr/>
        <p:txBody>
          <a:bodyPr>
            <a:normAutofit/>
          </a:bodyPr>
          <a:lstStyle/>
          <a:p>
            <a:r>
              <a:rPr lang="en-US"/>
              <a:t>Experiments using Rn emanation results</a:t>
            </a:r>
          </a:p>
        </p:txBody>
      </p:sp>
      <p:sp>
        <p:nvSpPr>
          <p:cNvPr id="4" name="Text Placeholder 2">
            <a:extLst>
              <a:ext uri="{FF2B5EF4-FFF2-40B4-BE49-F238E27FC236}">
                <a16:creationId xmlns:a16="http://schemas.microsoft.com/office/drawing/2014/main" id="{67696092-FF8A-94C2-9708-7A391719D423}"/>
              </a:ext>
            </a:extLst>
          </p:cNvPr>
          <p:cNvSpPr>
            <a:spLocks noGrp="1"/>
          </p:cNvSpPr>
          <p:nvPr>
            <p:ph type="body" sz="quarter" idx="13"/>
          </p:nvPr>
        </p:nvSpPr>
        <p:spPr>
          <a:xfrm>
            <a:off x="736600" y="2096429"/>
            <a:ext cx="10622660" cy="3994150"/>
          </a:xfrm>
        </p:spPr>
        <p:txBody>
          <a:bodyPr/>
          <a:lstStyle/>
          <a:p>
            <a:pPr marL="457200" indent="-457200">
              <a:buFont typeface="Arial" panose="020B0604020202020204" pitchFamily="34" charset="0"/>
              <a:buChar char="•"/>
            </a:pPr>
            <a:r>
              <a:rPr lang="en-US" dirty="0"/>
              <a:t>SNO+</a:t>
            </a:r>
          </a:p>
          <a:p>
            <a:pPr marL="457200" indent="-457200">
              <a:buFont typeface="Arial" panose="020B0604020202020204" pitchFamily="34" charset="0"/>
              <a:buChar char="•"/>
            </a:pPr>
            <a:r>
              <a:rPr lang="en-US" dirty="0"/>
              <a:t>CUTE</a:t>
            </a:r>
          </a:p>
          <a:p>
            <a:pPr marL="457200" indent="-457200">
              <a:buFont typeface="Arial" panose="020B0604020202020204" pitchFamily="34" charset="0"/>
              <a:buChar char="•"/>
            </a:pPr>
            <a:r>
              <a:rPr lang="en-US" dirty="0"/>
              <a:t>DAMIC</a:t>
            </a:r>
          </a:p>
          <a:p>
            <a:pPr marL="457200" indent="-457200">
              <a:buFont typeface="Arial" panose="020B0604020202020204" pitchFamily="34" charset="0"/>
              <a:buChar char="•"/>
            </a:pPr>
            <a:r>
              <a:rPr lang="en-US" dirty="0" err="1"/>
              <a:t>DarkSide</a:t>
            </a:r>
            <a:endParaRPr lang="en-US" dirty="0"/>
          </a:p>
          <a:p>
            <a:pPr marL="457200" indent="-457200">
              <a:buFont typeface="Arial" panose="020B0604020202020204" pitchFamily="34" charset="0"/>
              <a:buChar char="•"/>
            </a:pPr>
            <a:r>
              <a:rPr lang="en-US" dirty="0"/>
              <a:t>DEAP-3600</a:t>
            </a:r>
          </a:p>
          <a:p>
            <a:pPr marL="457200" indent="-457200">
              <a:buFont typeface="Arial" panose="020B0604020202020204" pitchFamily="34" charset="0"/>
              <a:buChar char="•"/>
            </a:pPr>
            <a:r>
              <a:rPr lang="en-US" dirty="0"/>
              <a:t>DM-Ice</a:t>
            </a:r>
          </a:p>
          <a:p>
            <a:pPr marL="457200" indent="-457200">
              <a:buFont typeface="Arial" panose="020B0604020202020204" pitchFamily="34" charset="0"/>
              <a:buChar char="•"/>
            </a:pPr>
            <a:r>
              <a:rPr lang="en-US" dirty="0"/>
              <a:t>XLZD</a:t>
            </a:r>
          </a:p>
        </p:txBody>
      </p:sp>
      <p:sp>
        <p:nvSpPr>
          <p:cNvPr id="3" name="Slide Number Placeholder 2">
            <a:extLst>
              <a:ext uri="{FF2B5EF4-FFF2-40B4-BE49-F238E27FC236}">
                <a16:creationId xmlns:a16="http://schemas.microsoft.com/office/drawing/2014/main" id="{D915BD7C-DA2C-4190-92C5-5B137F7F0724}"/>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6" name="Picture 5">
            <a:extLst>
              <a:ext uri="{FF2B5EF4-FFF2-40B4-BE49-F238E27FC236}">
                <a16:creationId xmlns:a16="http://schemas.microsoft.com/office/drawing/2014/main" id="{DD580D56-EFED-AA0D-D1E4-7DC59B998A29}"/>
              </a:ext>
            </a:extLst>
          </p:cNvPr>
          <p:cNvPicPr>
            <a:picLocks noChangeAspect="1"/>
          </p:cNvPicPr>
          <p:nvPr/>
        </p:nvPicPr>
        <p:blipFill>
          <a:blip r:embed="rId2"/>
          <a:stretch>
            <a:fillRect/>
          </a:stretch>
        </p:blipFill>
        <p:spPr>
          <a:xfrm>
            <a:off x="7173602" y="1958007"/>
            <a:ext cx="3859581" cy="3674993"/>
          </a:xfrm>
          <a:prstGeom prst="rect">
            <a:avLst/>
          </a:prstGeom>
        </p:spPr>
      </p:pic>
    </p:spTree>
    <p:extLst>
      <p:ext uri="{BB962C8B-B14F-4D97-AF65-F5344CB8AC3E}">
        <p14:creationId xmlns:p14="http://schemas.microsoft.com/office/powerpoint/2010/main" val="3965141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99793C-829F-FC28-5CB2-BEE60935CD8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BC40D60-FCAF-3119-ACB8-27D4D262E3C6}"/>
              </a:ext>
            </a:extLst>
          </p:cNvPr>
          <p:cNvSpPr>
            <a:spLocks noGrp="1"/>
          </p:cNvSpPr>
          <p:nvPr>
            <p:ph type="body" sz="quarter" idx="10"/>
          </p:nvPr>
        </p:nvSpPr>
        <p:spPr/>
        <p:txBody>
          <a:bodyPr>
            <a:normAutofit/>
          </a:bodyPr>
          <a:lstStyle/>
          <a:p>
            <a:r>
              <a:rPr lang="en-US"/>
              <a:t>Experiments using Rn emanation results</a:t>
            </a:r>
          </a:p>
        </p:txBody>
      </p:sp>
      <p:sp>
        <p:nvSpPr>
          <p:cNvPr id="4" name="Text Placeholder 2">
            <a:extLst>
              <a:ext uri="{FF2B5EF4-FFF2-40B4-BE49-F238E27FC236}">
                <a16:creationId xmlns:a16="http://schemas.microsoft.com/office/drawing/2014/main" id="{0CF4BC96-78A9-B04D-7CCD-ADC88A801E4F}"/>
              </a:ext>
            </a:extLst>
          </p:cNvPr>
          <p:cNvSpPr>
            <a:spLocks noGrp="1"/>
          </p:cNvSpPr>
          <p:nvPr>
            <p:ph type="body" sz="quarter" idx="13"/>
          </p:nvPr>
        </p:nvSpPr>
        <p:spPr>
          <a:xfrm>
            <a:off x="736600" y="2096429"/>
            <a:ext cx="10622660" cy="3994150"/>
          </a:xfrm>
        </p:spPr>
        <p:txBody>
          <a:bodyPr/>
          <a:lstStyle/>
          <a:p>
            <a:pPr marL="457200" indent="-457200">
              <a:buFont typeface="Arial" panose="020B0604020202020204" pitchFamily="34" charset="0"/>
              <a:buChar char="•"/>
            </a:pPr>
            <a:r>
              <a:rPr lang="en-US" dirty="0"/>
              <a:t>SNO+</a:t>
            </a:r>
          </a:p>
          <a:p>
            <a:pPr marL="457200" indent="-457200">
              <a:buFont typeface="Arial" panose="020B0604020202020204" pitchFamily="34" charset="0"/>
              <a:buChar char="•"/>
            </a:pPr>
            <a:r>
              <a:rPr lang="en-US" dirty="0"/>
              <a:t>CUTE</a:t>
            </a:r>
          </a:p>
          <a:p>
            <a:pPr marL="457200" indent="-457200">
              <a:buFont typeface="Arial" panose="020B0604020202020204" pitchFamily="34" charset="0"/>
              <a:buChar char="•"/>
            </a:pPr>
            <a:r>
              <a:rPr lang="en-US" dirty="0"/>
              <a:t>DAMIC</a:t>
            </a:r>
          </a:p>
          <a:p>
            <a:pPr marL="457200" indent="-457200">
              <a:buFont typeface="Arial" panose="020B0604020202020204" pitchFamily="34" charset="0"/>
              <a:buChar char="•"/>
            </a:pPr>
            <a:r>
              <a:rPr lang="en-US" dirty="0" err="1"/>
              <a:t>DarkSide</a:t>
            </a:r>
            <a:endParaRPr lang="en-US" dirty="0"/>
          </a:p>
          <a:p>
            <a:pPr marL="457200" indent="-457200">
              <a:buFont typeface="Arial" panose="020B0604020202020204" pitchFamily="34" charset="0"/>
              <a:buChar char="•"/>
            </a:pPr>
            <a:r>
              <a:rPr lang="en-US" dirty="0"/>
              <a:t>DEAP-3600</a:t>
            </a:r>
          </a:p>
          <a:p>
            <a:pPr marL="457200" indent="-457200">
              <a:buFont typeface="Arial" panose="020B0604020202020204" pitchFamily="34" charset="0"/>
              <a:buChar char="•"/>
            </a:pPr>
            <a:r>
              <a:rPr lang="en-US" dirty="0"/>
              <a:t>DM-Ice</a:t>
            </a:r>
          </a:p>
          <a:p>
            <a:pPr marL="457200" indent="-457200">
              <a:buFont typeface="Arial" panose="020B0604020202020204" pitchFamily="34" charset="0"/>
              <a:buChar char="•"/>
            </a:pPr>
            <a:r>
              <a:rPr lang="en-US" dirty="0"/>
              <a:t>XLZD</a:t>
            </a:r>
          </a:p>
        </p:txBody>
      </p:sp>
      <p:sp>
        <p:nvSpPr>
          <p:cNvPr id="3" name="Slide Number Placeholder 2">
            <a:extLst>
              <a:ext uri="{FF2B5EF4-FFF2-40B4-BE49-F238E27FC236}">
                <a16:creationId xmlns:a16="http://schemas.microsoft.com/office/drawing/2014/main" id="{9C14B604-7CEC-90E9-3517-FD1789760536}"/>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5" name="Picture 4" descr="Acrylic Vessel with Copper Thermal Shorts">
            <a:extLst>
              <a:ext uri="{FF2B5EF4-FFF2-40B4-BE49-F238E27FC236}">
                <a16:creationId xmlns:a16="http://schemas.microsoft.com/office/drawing/2014/main" id="{9E1817B5-3799-925B-91A9-D32EA89523B6}"/>
              </a:ext>
            </a:extLst>
          </p:cNvPr>
          <p:cNvPicPr>
            <a:picLocks noChangeAspect="1"/>
          </p:cNvPicPr>
          <p:nvPr/>
        </p:nvPicPr>
        <p:blipFill>
          <a:blip r:embed="rId2"/>
          <a:stretch>
            <a:fillRect/>
          </a:stretch>
        </p:blipFill>
        <p:spPr>
          <a:xfrm>
            <a:off x="7100607" y="2046733"/>
            <a:ext cx="3637720" cy="3589217"/>
          </a:xfrm>
          <a:prstGeom prst="rect">
            <a:avLst/>
          </a:prstGeom>
        </p:spPr>
      </p:pic>
    </p:spTree>
    <p:extLst>
      <p:ext uri="{BB962C8B-B14F-4D97-AF65-F5344CB8AC3E}">
        <p14:creationId xmlns:p14="http://schemas.microsoft.com/office/powerpoint/2010/main" val="624134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A0265F7-B74F-8248-CED6-4F1A78E6DFCF}"/>
              </a:ext>
            </a:extLst>
          </p:cNvPr>
          <p:cNvSpPr>
            <a:spLocks noGrp="1"/>
          </p:cNvSpPr>
          <p:nvPr>
            <p:ph type="body" sz="quarter" idx="10"/>
          </p:nvPr>
        </p:nvSpPr>
        <p:spPr/>
        <p:txBody>
          <a:bodyPr/>
          <a:lstStyle/>
          <a:p>
            <a:r>
              <a:rPr lang="en-US" baseline="30000" dirty="0"/>
              <a:t>238</a:t>
            </a:r>
            <a:r>
              <a:rPr lang="en-US" dirty="0"/>
              <a:t>U chain and </a:t>
            </a:r>
            <a:r>
              <a:rPr lang="en-US" baseline="30000" dirty="0"/>
              <a:t>222</a:t>
            </a:r>
            <a:r>
              <a:rPr lang="en-US" dirty="0"/>
              <a:t>Rn</a:t>
            </a:r>
          </a:p>
        </p:txBody>
      </p:sp>
      <p:pic>
        <p:nvPicPr>
          <p:cNvPr id="1026" name="Picture 2" descr="Decay chain of uranium-238, with radon near the middle ...">
            <a:extLst>
              <a:ext uri="{FF2B5EF4-FFF2-40B4-BE49-F238E27FC236}">
                <a16:creationId xmlns:a16="http://schemas.microsoft.com/office/drawing/2014/main" id="{9F0B55D2-1F7B-1509-0171-690A9DEA91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0651" y="1438391"/>
            <a:ext cx="3867205" cy="534773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8365D05E-F7F5-39F1-5890-F1CB17AC3732}"/>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3" name="Oval 2">
            <a:extLst>
              <a:ext uri="{FF2B5EF4-FFF2-40B4-BE49-F238E27FC236}">
                <a16:creationId xmlns:a16="http://schemas.microsoft.com/office/drawing/2014/main" id="{49622910-F12E-14ED-1103-FD2513B890FB}"/>
              </a:ext>
            </a:extLst>
          </p:cNvPr>
          <p:cNvSpPr/>
          <p:nvPr/>
        </p:nvSpPr>
        <p:spPr>
          <a:xfrm>
            <a:off x="8010984" y="3788408"/>
            <a:ext cx="676275" cy="64770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63270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F63C7B-520C-CE8B-23D4-228AA3B76CA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6DD31A9-A7BF-A92B-6775-6198B39B711D}"/>
              </a:ext>
            </a:extLst>
          </p:cNvPr>
          <p:cNvSpPr>
            <a:spLocks noGrp="1"/>
          </p:cNvSpPr>
          <p:nvPr>
            <p:ph type="body" sz="quarter" idx="10"/>
          </p:nvPr>
        </p:nvSpPr>
        <p:spPr/>
        <p:txBody>
          <a:bodyPr>
            <a:normAutofit/>
          </a:bodyPr>
          <a:lstStyle/>
          <a:p>
            <a:r>
              <a:rPr lang="en-US"/>
              <a:t>Experiments using Rn emanation results</a:t>
            </a:r>
          </a:p>
        </p:txBody>
      </p:sp>
      <p:sp>
        <p:nvSpPr>
          <p:cNvPr id="4" name="Text Placeholder 2">
            <a:extLst>
              <a:ext uri="{FF2B5EF4-FFF2-40B4-BE49-F238E27FC236}">
                <a16:creationId xmlns:a16="http://schemas.microsoft.com/office/drawing/2014/main" id="{C0C6101A-AFA4-A488-2E27-DFE9492CFA79}"/>
              </a:ext>
            </a:extLst>
          </p:cNvPr>
          <p:cNvSpPr>
            <a:spLocks noGrp="1"/>
          </p:cNvSpPr>
          <p:nvPr>
            <p:ph type="body" sz="quarter" idx="13"/>
          </p:nvPr>
        </p:nvSpPr>
        <p:spPr>
          <a:xfrm>
            <a:off x="736600" y="2096429"/>
            <a:ext cx="10622660" cy="3994150"/>
          </a:xfrm>
        </p:spPr>
        <p:txBody>
          <a:bodyPr/>
          <a:lstStyle/>
          <a:p>
            <a:pPr marL="457200" indent="-457200">
              <a:buFont typeface="Arial" panose="020B0604020202020204" pitchFamily="34" charset="0"/>
              <a:buChar char="•"/>
            </a:pPr>
            <a:r>
              <a:rPr lang="en-US" dirty="0"/>
              <a:t>SNO+</a:t>
            </a:r>
          </a:p>
          <a:p>
            <a:pPr marL="457200" indent="-457200">
              <a:buFont typeface="Arial" panose="020B0604020202020204" pitchFamily="34" charset="0"/>
              <a:buChar char="•"/>
            </a:pPr>
            <a:r>
              <a:rPr lang="en-US" dirty="0"/>
              <a:t>CUTE</a:t>
            </a:r>
          </a:p>
          <a:p>
            <a:pPr marL="457200" indent="-457200">
              <a:buFont typeface="Arial" panose="020B0604020202020204" pitchFamily="34" charset="0"/>
              <a:buChar char="•"/>
            </a:pPr>
            <a:r>
              <a:rPr lang="en-US" dirty="0"/>
              <a:t>DAMIC</a:t>
            </a:r>
          </a:p>
          <a:p>
            <a:pPr marL="457200" indent="-457200">
              <a:buFont typeface="Arial" panose="020B0604020202020204" pitchFamily="34" charset="0"/>
              <a:buChar char="•"/>
            </a:pPr>
            <a:r>
              <a:rPr lang="en-US" dirty="0" err="1"/>
              <a:t>DarkSide</a:t>
            </a:r>
            <a:endParaRPr lang="en-US" dirty="0"/>
          </a:p>
          <a:p>
            <a:pPr marL="457200" indent="-457200">
              <a:buFont typeface="Arial" panose="020B0604020202020204" pitchFamily="34" charset="0"/>
              <a:buChar char="•"/>
            </a:pPr>
            <a:r>
              <a:rPr lang="en-US" dirty="0"/>
              <a:t>DEAP-3600</a:t>
            </a:r>
          </a:p>
          <a:p>
            <a:pPr marL="457200" indent="-457200">
              <a:buFont typeface="Arial" panose="020B0604020202020204" pitchFamily="34" charset="0"/>
              <a:buChar char="•"/>
            </a:pPr>
            <a:r>
              <a:rPr lang="en-US" dirty="0"/>
              <a:t>DM-Ice</a:t>
            </a:r>
          </a:p>
          <a:p>
            <a:pPr marL="457200" indent="-457200">
              <a:buFont typeface="Arial" panose="020B0604020202020204" pitchFamily="34" charset="0"/>
              <a:buChar char="•"/>
            </a:pPr>
            <a:r>
              <a:rPr lang="en-US" dirty="0"/>
              <a:t>XLZD</a:t>
            </a:r>
          </a:p>
        </p:txBody>
      </p:sp>
      <p:sp>
        <p:nvSpPr>
          <p:cNvPr id="3" name="Slide Number Placeholder 2">
            <a:extLst>
              <a:ext uri="{FF2B5EF4-FFF2-40B4-BE49-F238E27FC236}">
                <a16:creationId xmlns:a16="http://schemas.microsoft.com/office/drawing/2014/main" id="{EB5129AC-0DDA-42FF-02B8-AD809ED4A944}"/>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6" name="Picture 5">
            <a:extLst>
              <a:ext uri="{FF2B5EF4-FFF2-40B4-BE49-F238E27FC236}">
                <a16:creationId xmlns:a16="http://schemas.microsoft.com/office/drawing/2014/main" id="{D909AAB2-459D-3AD8-A2F9-8A5098404AD2}"/>
              </a:ext>
            </a:extLst>
          </p:cNvPr>
          <p:cNvPicPr>
            <a:picLocks noChangeAspect="1"/>
          </p:cNvPicPr>
          <p:nvPr/>
        </p:nvPicPr>
        <p:blipFill>
          <a:blip r:embed="rId2"/>
          <a:stretch>
            <a:fillRect/>
          </a:stretch>
        </p:blipFill>
        <p:spPr>
          <a:xfrm>
            <a:off x="6937148" y="2365512"/>
            <a:ext cx="4255605" cy="2837070"/>
          </a:xfrm>
          <a:prstGeom prst="rect">
            <a:avLst/>
          </a:prstGeom>
        </p:spPr>
      </p:pic>
    </p:spTree>
    <p:extLst>
      <p:ext uri="{BB962C8B-B14F-4D97-AF65-F5344CB8AC3E}">
        <p14:creationId xmlns:p14="http://schemas.microsoft.com/office/powerpoint/2010/main" val="2672434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6BEA02-4D00-8C7F-1F7F-049ACA9C84E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B5D0C12-D001-820F-D87E-2E1083672A51}"/>
              </a:ext>
            </a:extLst>
          </p:cNvPr>
          <p:cNvSpPr>
            <a:spLocks noGrp="1"/>
          </p:cNvSpPr>
          <p:nvPr>
            <p:ph type="body" sz="quarter" idx="10"/>
          </p:nvPr>
        </p:nvSpPr>
        <p:spPr/>
        <p:txBody>
          <a:bodyPr>
            <a:normAutofit/>
          </a:bodyPr>
          <a:lstStyle/>
          <a:p>
            <a:r>
              <a:rPr lang="en-US"/>
              <a:t>Experiments using Rn emanation results</a:t>
            </a:r>
          </a:p>
        </p:txBody>
      </p:sp>
      <p:sp>
        <p:nvSpPr>
          <p:cNvPr id="4" name="Text Placeholder 2">
            <a:extLst>
              <a:ext uri="{FF2B5EF4-FFF2-40B4-BE49-F238E27FC236}">
                <a16:creationId xmlns:a16="http://schemas.microsoft.com/office/drawing/2014/main" id="{2B9FFE29-9D66-4A87-C9DC-D998AC6DCB26}"/>
              </a:ext>
            </a:extLst>
          </p:cNvPr>
          <p:cNvSpPr>
            <a:spLocks noGrp="1"/>
          </p:cNvSpPr>
          <p:nvPr>
            <p:ph type="body" sz="quarter" idx="13"/>
          </p:nvPr>
        </p:nvSpPr>
        <p:spPr>
          <a:xfrm>
            <a:off x="736600" y="2096429"/>
            <a:ext cx="10622660" cy="3994150"/>
          </a:xfrm>
        </p:spPr>
        <p:txBody>
          <a:bodyPr/>
          <a:lstStyle/>
          <a:p>
            <a:pPr marL="457200" indent="-457200">
              <a:buFont typeface="Arial" panose="020B0604020202020204" pitchFamily="34" charset="0"/>
              <a:buChar char="•"/>
            </a:pPr>
            <a:r>
              <a:rPr lang="en-US" dirty="0"/>
              <a:t>SNO+</a:t>
            </a:r>
          </a:p>
          <a:p>
            <a:pPr marL="457200" indent="-457200">
              <a:buFont typeface="Arial" panose="020B0604020202020204" pitchFamily="34" charset="0"/>
              <a:buChar char="•"/>
            </a:pPr>
            <a:r>
              <a:rPr lang="en-US" dirty="0"/>
              <a:t>CUTE</a:t>
            </a:r>
          </a:p>
          <a:p>
            <a:pPr marL="457200" indent="-457200">
              <a:buFont typeface="Arial" panose="020B0604020202020204" pitchFamily="34" charset="0"/>
              <a:buChar char="•"/>
            </a:pPr>
            <a:r>
              <a:rPr lang="en-US" dirty="0"/>
              <a:t>DAMIC</a:t>
            </a:r>
          </a:p>
          <a:p>
            <a:pPr marL="457200" indent="-457200">
              <a:buFont typeface="Arial" panose="020B0604020202020204" pitchFamily="34" charset="0"/>
              <a:buChar char="•"/>
            </a:pPr>
            <a:r>
              <a:rPr lang="en-US" dirty="0" err="1"/>
              <a:t>DarkSide</a:t>
            </a:r>
            <a:endParaRPr lang="en-US" dirty="0"/>
          </a:p>
          <a:p>
            <a:pPr marL="457200" indent="-457200">
              <a:buFont typeface="Arial" panose="020B0604020202020204" pitchFamily="34" charset="0"/>
              <a:buChar char="•"/>
            </a:pPr>
            <a:r>
              <a:rPr lang="en-US" dirty="0"/>
              <a:t>DEAP-3600</a:t>
            </a:r>
          </a:p>
          <a:p>
            <a:pPr marL="457200" indent="-457200">
              <a:buFont typeface="Arial" panose="020B0604020202020204" pitchFamily="34" charset="0"/>
              <a:buChar char="•"/>
            </a:pPr>
            <a:r>
              <a:rPr lang="en-US" dirty="0"/>
              <a:t>DM-Ice</a:t>
            </a:r>
          </a:p>
          <a:p>
            <a:pPr marL="457200" indent="-457200">
              <a:buFont typeface="Arial" panose="020B0604020202020204" pitchFamily="34" charset="0"/>
              <a:buChar char="•"/>
            </a:pPr>
            <a:r>
              <a:rPr lang="en-US" dirty="0"/>
              <a:t>XLZD</a:t>
            </a:r>
          </a:p>
        </p:txBody>
      </p:sp>
      <p:sp>
        <p:nvSpPr>
          <p:cNvPr id="3" name="Slide Number Placeholder 2">
            <a:extLst>
              <a:ext uri="{FF2B5EF4-FFF2-40B4-BE49-F238E27FC236}">
                <a16:creationId xmlns:a16="http://schemas.microsoft.com/office/drawing/2014/main" id="{6378AA62-CAE0-6C2F-4ED0-9CAD1E43C85C}"/>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7" name="Picture 6">
            <a:extLst>
              <a:ext uri="{FF2B5EF4-FFF2-40B4-BE49-F238E27FC236}">
                <a16:creationId xmlns:a16="http://schemas.microsoft.com/office/drawing/2014/main" id="{46E2C0B9-8176-F15B-3578-8EDE4C28CF57}"/>
              </a:ext>
            </a:extLst>
          </p:cNvPr>
          <p:cNvPicPr>
            <a:picLocks noChangeAspect="1"/>
          </p:cNvPicPr>
          <p:nvPr/>
        </p:nvPicPr>
        <p:blipFill>
          <a:blip r:embed="rId2"/>
          <a:stretch>
            <a:fillRect/>
          </a:stretch>
        </p:blipFill>
        <p:spPr>
          <a:xfrm>
            <a:off x="7714553" y="1620377"/>
            <a:ext cx="3148917" cy="4457270"/>
          </a:xfrm>
          <a:prstGeom prst="rect">
            <a:avLst/>
          </a:prstGeom>
        </p:spPr>
      </p:pic>
    </p:spTree>
    <p:extLst>
      <p:ext uri="{BB962C8B-B14F-4D97-AF65-F5344CB8AC3E}">
        <p14:creationId xmlns:p14="http://schemas.microsoft.com/office/powerpoint/2010/main" val="30693631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FCD12-333A-9C57-F2FC-5DFAB5DC606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C8AB5B4-59DA-21A0-3F63-CFE1D39B9D06}"/>
              </a:ext>
            </a:extLst>
          </p:cNvPr>
          <p:cNvSpPr>
            <a:spLocks noGrp="1"/>
          </p:cNvSpPr>
          <p:nvPr>
            <p:ph type="body" sz="quarter" idx="10"/>
          </p:nvPr>
        </p:nvSpPr>
        <p:spPr/>
        <p:txBody>
          <a:bodyPr>
            <a:normAutofit/>
          </a:bodyPr>
          <a:lstStyle/>
          <a:p>
            <a:r>
              <a:rPr lang="en-US"/>
              <a:t>Experiments using Rn emanation results</a:t>
            </a:r>
          </a:p>
        </p:txBody>
      </p:sp>
      <p:sp>
        <p:nvSpPr>
          <p:cNvPr id="3" name="Text Placeholder 2">
            <a:extLst>
              <a:ext uri="{FF2B5EF4-FFF2-40B4-BE49-F238E27FC236}">
                <a16:creationId xmlns:a16="http://schemas.microsoft.com/office/drawing/2014/main" id="{FE264E1B-B674-0E25-7745-955D8E015813}"/>
              </a:ext>
            </a:extLst>
          </p:cNvPr>
          <p:cNvSpPr txBox="1">
            <a:spLocks/>
          </p:cNvSpPr>
          <p:nvPr/>
        </p:nvSpPr>
        <p:spPr>
          <a:xfrm>
            <a:off x="4435764"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HALO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NEWS-G</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PICO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REPAIR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SBC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SENSEI</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err="1">
                <a:ln>
                  <a:noFill/>
                </a:ln>
                <a:solidFill>
                  <a:prstClr val="black"/>
                </a:solidFill>
                <a:effectLst/>
                <a:uLnTx/>
                <a:uFillTx/>
                <a:latin typeface="Calibri" panose="020F0502020204030204" pitchFamily="34" charset="0"/>
                <a:ea typeface="+mn-ea"/>
                <a:cs typeface="Calibri" panose="020F0502020204030204" pitchFamily="34" charset="0"/>
              </a:rPr>
              <a:t>SuperCDMS</a:t>
            </a:r>
            <a:endPar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5" name="Text Placeholder 2">
            <a:extLst>
              <a:ext uri="{FF2B5EF4-FFF2-40B4-BE49-F238E27FC236}">
                <a16:creationId xmlns:a16="http://schemas.microsoft.com/office/drawing/2014/main" id="{C5280752-324F-E89B-DF63-219E672201B4}"/>
              </a:ext>
            </a:extLst>
          </p:cNvPr>
          <p:cNvSpPr txBox="1">
            <a:spLocks/>
          </p:cNvSpPr>
          <p:nvPr/>
        </p:nvSpPr>
        <p:spPr>
          <a:xfrm>
            <a:off x="736600"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SNO+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CUTE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DAMIC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DarkSide</a:t>
            </a:r>
            <a:endPar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DEAP-3600</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DM-Ice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XLZD</a:t>
            </a:r>
          </a:p>
        </p:txBody>
      </p:sp>
      <p:sp>
        <p:nvSpPr>
          <p:cNvPr id="4" name="Slide Number Placeholder 3">
            <a:extLst>
              <a:ext uri="{FF2B5EF4-FFF2-40B4-BE49-F238E27FC236}">
                <a16:creationId xmlns:a16="http://schemas.microsoft.com/office/drawing/2014/main" id="{7DDBF63E-9147-AEF5-9816-9650DC2717CF}"/>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7" name="Picture 6">
            <a:extLst>
              <a:ext uri="{FF2B5EF4-FFF2-40B4-BE49-F238E27FC236}">
                <a16:creationId xmlns:a16="http://schemas.microsoft.com/office/drawing/2014/main" id="{18CDCF60-C017-6384-765E-85A6582CC300}"/>
              </a:ext>
            </a:extLst>
          </p:cNvPr>
          <p:cNvPicPr>
            <a:picLocks noChangeAspect="1"/>
          </p:cNvPicPr>
          <p:nvPr/>
        </p:nvPicPr>
        <p:blipFill>
          <a:blip r:embed="rId2"/>
          <a:srcRect l="8967" r="8317"/>
          <a:stretch>
            <a:fillRect/>
          </a:stretch>
        </p:blipFill>
        <p:spPr>
          <a:xfrm>
            <a:off x="7457598" y="2205927"/>
            <a:ext cx="4108726" cy="3308318"/>
          </a:xfrm>
          <a:prstGeom prst="rect">
            <a:avLst/>
          </a:prstGeom>
        </p:spPr>
      </p:pic>
    </p:spTree>
    <p:extLst>
      <p:ext uri="{BB962C8B-B14F-4D97-AF65-F5344CB8AC3E}">
        <p14:creationId xmlns:p14="http://schemas.microsoft.com/office/powerpoint/2010/main" val="2738304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F1837-BBCD-56A9-A1A3-4100105DAFA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AC399A7-8523-65C1-F248-36042945DA42}"/>
              </a:ext>
            </a:extLst>
          </p:cNvPr>
          <p:cNvSpPr>
            <a:spLocks noGrp="1"/>
          </p:cNvSpPr>
          <p:nvPr>
            <p:ph type="body" sz="quarter" idx="10"/>
          </p:nvPr>
        </p:nvSpPr>
        <p:spPr/>
        <p:txBody>
          <a:bodyPr>
            <a:normAutofit/>
          </a:bodyPr>
          <a:lstStyle/>
          <a:p>
            <a:r>
              <a:rPr lang="en-US"/>
              <a:t>Experiments using Rn emanation results</a:t>
            </a:r>
          </a:p>
        </p:txBody>
      </p:sp>
      <p:sp>
        <p:nvSpPr>
          <p:cNvPr id="3" name="Text Placeholder 2">
            <a:extLst>
              <a:ext uri="{FF2B5EF4-FFF2-40B4-BE49-F238E27FC236}">
                <a16:creationId xmlns:a16="http://schemas.microsoft.com/office/drawing/2014/main" id="{7B38B801-84A3-5CCD-71F0-9CFFA8DCC772}"/>
              </a:ext>
            </a:extLst>
          </p:cNvPr>
          <p:cNvSpPr txBox="1">
            <a:spLocks/>
          </p:cNvSpPr>
          <p:nvPr/>
        </p:nvSpPr>
        <p:spPr>
          <a:xfrm>
            <a:off x="4435764"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HALO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NEWS-G</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PICO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REPAIR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SBC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SENSEI</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err="1">
                <a:ln>
                  <a:noFill/>
                </a:ln>
                <a:solidFill>
                  <a:prstClr val="black"/>
                </a:solidFill>
                <a:effectLst/>
                <a:uLnTx/>
                <a:uFillTx/>
                <a:latin typeface="Calibri" panose="020F0502020204030204" pitchFamily="34" charset="0"/>
                <a:ea typeface="+mn-ea"/>
                <a:cs typeface="Calibri" panose="020F0502020204030204" pitchFamily="34" charset="0"/>
              </a:rPr>
              <a:t>SuperCDMS</a:t>
            </a:r>
            <a:endPar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5" name="Text Placeholder 2">
            <a:extLst>
              <a:ext uri="{FF2B5EF4-FFF2-40B4-BE49-F238E27FC236}">
                <a16:creationId xmlns:a16="http://schemas.microsoft.com/office/drawing/2014/main" id="{E094C7E3-AE0E-800F-1886-EF3BBBFEF683}"/>
              </a:ext>
            </a:extLst>
          </p:cNvPr>
          <p:cNvSpPr txBox="1">
            <a:spLocks/>
          </p:cNvSpPr>
          <p:nvPr/>
        </p:nvSpPr>
        <p:spPr>
          <a:xfrm>
            <a:off x="736600"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SNO+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CUTE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DAMIC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DarkSide</a:t>
            </a:r>
            <a:endPar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DEAP-3600</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DM-Ice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XLZD</a:t>
            </a:r>
          </a:p>
        </p:txBody>
      </p:sp>
      <p:sp>
        <p:nvSpPr>
          <p:cNvPr id="4" name="Slide Number Placeholder 3">
            <a:extLst>
              <a:ext uri="{FF2B5EF4-FFF2-40B4-BE49-F238E27FC236}">
                <a16:creationId xmlns:a16="http://schemas.microsoft.com/office/drawing/2014/main" id="{95078636-2CAF-4A7E-7E21-7AA307041231}"/>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6" name="Picture 5">
            <a:extLst>
              <a:ext uri="{FF2B5EF4-FFF2-40B4-BE49-F238E27FC236}">
                <a16:creationId xmlns:a16="http://schemas.microsoft.com/office/drawing/2014/main" id="{3E88D544-35C3-A1C4-0021-FFCA684162EC}"/>
              </a:ext>
            </a:extLst>
          </p:cNvPr>
          <p:cNvPicPr>
            <a:picLocks noChangeAspect="1"/>
          </p:cNvPicPr>
          <p:nvPr/>
        </p:nvPicPr>
        <p:blipFill>
          <a:blip r:embed="rId2"/>
          <a:srcRect t="22346"/>
          <a:stretch>
            <a:fillRect/>
          </a:stretch>
        </p:blipFill>
        <p:spPr>
          <a:xfrm>
            <a:off x="7501635" y="1847571"/>
            <a:ext cx="3857625" cy="3994151"/>
          </a:xfrm>
          <a:prstGeom prst="rect">
            <a:avLst/>
          </a:prstGeom>
        </p:spPr>
      </p:pic>
    </p:spTree>
    <p:extLst>
      <p:ext uri="{BB962C8B-B14F-4D97-AF65-F5344CB8AC3E}">
        <p14:creationId xmlns:p14="http://schemas.microsoft.com/office/powerpoint/2010/main" val="662136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619FF-E1ED-30B1-DA06-DE8F7B96F40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90323B4-0470-7EAE-D18C-4463BCF86420}"/>
              </a:ext>
            </a:extLst>
          </p:cNvPr>
          <p:cNvSpPr>
            <a:spLocks noGrp="1"/>
          </p:cNvSpPr>
          <p:nvPr>
            <p:ph type="body" sz="quarter" idx="10"/>
          </p:nvPr>
        </p:nvSpPr>
        <p:spPr/>
        <p:txBody>
          <a:bodyPr>
            <a:normAutofit/>
          </a:bodyPr>
          <a:lstStyle/>
          <a:p>
            <a:r>
              <a:rPr lang="en-US"/>
              <a:t>Experiments using Rn emanation results</a:t>
            </a:r>
          </a:p>
        </p:txBody>
      </p:sp>
      <p:sp>
        <p:nvSpPr>
          <p:cNvPr id="3" name="Text Placeholder 2">
            <a:extLst>
              <a:ext uri="{FF2B5EF4-FFF2-40B4-BE49-F238E27FC236}">
                <a16:creationId xmlns:a16="http://schemas.microsoft.com/office/drawing/2014/main" id="{3C6DE15C-B75C-412C-0B23-4C38B14E5BF4}"/>
              </a:ext>
            </a:extLst>
          </p:cNvPr>
          <p:cNvSpPr txBox="1">
            <a:spLocks/>
          </p:cNvSpPr>
          <p:nvPr/>
        </p:nvSpPr>
        <p:spPr>
          <a:xfrm>
            <a:off x="4435764"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HALO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NEWS-G</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PICO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REPAIR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SBC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SENSEI</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err="1">
                <a:ln>
                  <a:noFill/>
                </a:ln>
                <a:solidFill>
                  <a:prstClr val="black"/>
                </a:solidFill>
                <a:effectLst/>
                <a:uLnTx/>
                <a:uFillTx/>
                <a:latin typeface="Calibri" panose="020F0502020204030204" pitchFamily="34" charset="0"/>
                <a:ea typeface="+mn-ea"/>
                <a:cs typeface="Calibri" panose="020F0502020204030204" pitchFamily="34" charset="0"/>
              </a:rPr>
              <a:t>SuperCDMS</a:t>
            </a:r>
            <a:endPar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5" name="Text Placeholder 2">
            <a:extLst>
              <a:ext uri="{FF2B5EF4-FFF2-40B4-BE49-F238E27FC236}">
                <a16:creationId xmlns:a16="http://schemas.microsoft.com/office/drawing/2014/main" id="{3D6A8D2F-D2D0-2EF5-F3CB-7A1328FDE37C}"/>
              </a:ext>
            </a:extLst>
          </p:cNvPr>
          <p:cNvSpPr txBox="1">
            <a:spLocks/>
          </p:cNvSpPr>
          <p:nvPr/>
        </p:nvSpPr>
        <p:spPr>
          <a:xfrm>
            <a:off x="736600"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SNO+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CUTE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DAMIC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DarkSide</a:t>
            </a:r>
            <a:endPar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DEAP-3600</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DM-Ice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XLZD</a:t>
            </a:r>
          </a:p>
        </p:txBody>
      </p:sp>
      <p:sp>
        <p:nvSpPr>
          <p:cNvPr id="4" name="Slide Number Placeholder 3">
            <a:extLst>
              <a:ext uri="{FF2B5EF4-FFF2-40B4-BE49-F238E27FC236}">
                <a16:creationId xmlns:a16="http://schemas.microsoft.com/office/drawing/2014/main" id="{A395BC74-028C-D2C7-E4F1-5B90B9FC4861}"/>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8" name="Picture 7">
            <a:extLst>
              <a:ext uri="{FF2B5EF4-FFF2-40B4-BE49-F238E27FC236}">
                <a16:creationId xmlns:a16="http://schemas.microsoft.com/office/drawing/2014/main" id="{DC1974E9-EB97-D2CA-A76A-CF06AD9713F7}"/>
              </a:ext>
            </a:extLst>
          </p:cNvPr>
          <p:cNvPicPr>
            <a:picLocks noChangeAspect="1"/>
          </p:cNvPicPr>
          <p:nvPr/>
        </p:nvPicPr>
        <p:blipFill>
          <a:blip r:embed="rId2"/>
          <a:stretch>
            <a:fillRect/>
          </a:stretch>
        </p:blipFill>
        <p:spPr>
          <a:xfrm>
            <a:off x="8044274" y="2096429"/>
            <a:ext cx="3488438" cy="3618571"/>
          </a:xfrm>
          <a:prstGeom prst="rect">
            <a:avLst/>
          </a:prstGeom>
        </p:spPr>
      </p:pic>
    </p:spTree>
    <p:extLst>
      <p:ext uri="{BB962C8B-B14F-4D97-AF65-F5344CB8AC3E}">
        <p14:creationId xmlns:p14="http://schemas.microsoft.com/office/powerpoint/2010/main" val="6122628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B0EEB5-06B4-7127-160B-B541073A334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6017A87-DA15-FE64-BA76-0EA8255E34ED}"/>
              </a:ext>
            </a:extLst>
          </p:cNvPr>
          <p:cNvSpPr>
            <a:spLocks noGrp="1"/>
          </p:cNvSpPr>
          <p:nvPr>
            <p:ph type="body" sz="quarter" idx="10"/>
          </p:nvPr>
        </p:nvSpPr>
        <p:spPr/>
        <p:txBody>
          <a:bodyPr>
            <a:normAutofit/>
          </a:bodyPr>
          <a:lstStyle/>
          <a:p>
            <a:r>
              <a:rPr lang="en-US"/>
              <a:t>Experiments using Rn emanation results</a:t>
            </a:r>
          </a:p>
        </p:txBody>
      </p:sp>
      <p:sp>
        <p:nvSpPr>
          <p:cNvPr id="3" name="Text Placeholder 2">
            <a:extLst>
              <a:ext uri="{FF2B5EF4-FFF2-40B4-BE49-F238E27FC236}">
                <a16:creationId xmlns:a16="http://schemas.microsoft.com/office/drawing/2014/main" id="{BAA53EF3-C5D1-9B24-BA61-BC13B015675C}"/>
              </a:ext>
            </a:extLst>
          </p:cNvPr>
          <p:cNvSpPr txBox="1">
            <a:spLocks/>
          </p:cNvSpPr>
          <p:nvPr/>
        </p:nvSpPr>
        <p:spPr>
          <a:xfrm>
            <a:off x="4435764"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HALO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NEWS-G</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PICO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REPAIR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SBC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SENSEI</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err="1">
                <a:ln>
                  <a:noFill/>
                </a:ln>
                <a:solidFill>
                  <a:prstClr val="black"/>
                </a:solidFill>
                <a:effectLst/>
                <a:uLnTx/>
                <a:uFillTx/>
                <a:latin typeface="Calibri" panose="020F0502020204030204" pitchFamily="34" charset="0"/>
                <a:ea typeface="+mn-ea"/>
                <a:cs typeface="Calibri" panose="020F0502020204030204" pitchFamily="34" charset="0"/>
              </a:rPr>
              <a:t>SuperCDMS</a:t>
            </a:r>
            <a:endPar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5" name="Text Placeholder 2">
            <a:extLst>
              <a:ext uri="{FF2B5EF4-FFF2-40B4-BE49-F238E27FC236}">
                <a16:creationId xmlns:a16="http://schemas.microsoft.com/office/drawing/2014/main" id="{904D914A-BFF4-3E44-8AC7-E9B3304FFDA0}"/>
              </a:ext>
            </a:extLst>
          </p:cNvPr>
          <p:cNvSpPr txBox="1">
            <a:spLocks/>
          </p:cNvSpPr>
          <p:nvPr/>
        </p:nvSpPr>
        <p:spPr>
          <a:xfrm>
            <a:off x="736600"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SNO+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CUTE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DAMIC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DarkSide</a:t>
            </a:r>
            <a:endPar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DEAP-3600</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DM-Ice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XLZD</a:t>
            </a:r>
          </a:p>
        </p:txBody>
      </p:sp>
      <p:sp>
        <p:nvSpPr>
          <p:cNvPr id="4" name="Slide Number Placeholder 3">
            <a:extLst>
              <a:ext uri="{FF2B5EF4-FFF2-40B4-BE49-F238E27FC236}">
                <a16:creationId xmlns:a16="http://schemas.microsoft.com/office/drawing/2014/main" id="{BDA94509-070B-9C7D-EDDD-3CDA2A8DE70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6" name="Picture 5" descr="REPAIR | SNOLAB">
            <a:extLst>
              <a:ext uri="{FF2B5EF4-FFF2-40B4-BE49-F238E27FC236}">
                <a16:creationId xmlns:a16="http://schemas.microsoft.com/office/drawing/2014/main" id="{56BB8B77-F452-42A2-24D4-AE16FC3810A4}"/>
              </a:ext>
            </a:extLst>
          </p:cNvPr>
          <p:cNvPicPr>
            <a:picLocks noChangeAspect="1"/>
          </p:cNvPicPr>
          <p:nvPr/>
        </p:nvPicPr>
        <p:blipFill>
          <a:blip r:embed="rId2"/>
          <a:stretch>
            <a:fillRect/>
          </a:stretch>
        </p:blipFill>
        <p:spPr>
          <a:xfrm>
            <a:off x="7667455" y="2205927"/>
            <a:ext cx="4048759" cy="3337063"/>
          </a:xfrm>
          <a:prstGeom prst="rect">
            <a:avLst/>
          </a:prstGeom>
        </p:spPr>
      </p:pic>
    </p:spTree>
    <p:extLst>
      <p:ext uri="{BB962C8B-B14F-4D97-AF65-F5344CB8AC3E}">
        <p14:creationId xmlns:p14="http://schemas.microsoft.com/office/powerpoint/2010/main" val="29848510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9FC45-BD69-84B2-0FB7-755E1D9F203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B2EB27E-B9AA-828D-B504-9A70BFC59A39}"/>
              </a:ext>
            </a:extLst>
          </p:cNvPr>
          <p:cNvSpPr>
            <a:spLocks noGrp="1"/>
          </p:cNvSpPr>
          <p:nvPr>
            <p:ph type="body" sz="quarter" idx="10"/>
          </p:nvPr>
        </p:nvSpPr>
        <p:spPr/>
        <p:txBody>
          <a:bodyPr>
            <a:normAutofit/>
          </a:bodyPr>
          <a:lstStyle/>
          <a:p>
            <a:r>
              <a:rPr lang="en-US"/>
              <a:t>Experiments using Rn emanation results</a:t>
            </a:r>
          </a:p>
        </p:txBody>
      </p:sp>
      <p:sp>
        <p:nvSpPr>
          <p:cNvPr id="3" name="Text Placeholder 2">
            <a:extLst>
              <a:ext uri="{FF2B5EF4-FFF2-40B4-BE49-F238E27FC236}">
                <a16:creationId xmlns:a16="http://schemas.microsoft.com/office/drawing/2014/main" id="{5104710C-4AFC-8184-59D2-C9296323CCF6}"/>
              </a:ext>
            </a:extLst>
          </p:cNvPr>
          <p:cNvSpPr txBox="1">
            <a:spLocks/>
          </p:cNvSpPr>
          <p:nvPr/>
        </p:nvSpPr>
        <p:spPr>
          <a:xfrm>
            <a:off x="4435764"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HALO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NEWS-G</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PICO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REPAIR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SBC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SENSEI</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err="1">
                <a:ln>
                  <a:noFill/>
                </a:ln>
                <a:solidFill>
                  <a:prstClr val="black"/>
                </a:solidFill>
                <a:effectLst/>
                <a:uLnTx/>
                <a:uFillTx/>
                <a:latin typeface="Calibri" panose="020F0502020204030204" pitchFamily="34" charset="0"/>
                <a:ea typeface="+mn-ea"/>
                <a:cs typeface="Calibri" panose="020F0502020204030204" pitchFamily="34" charset="0"/>
              </a:rPr>
              <a:t>SuperCDMS</a:t>
            </a:r>
            <a:endPar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5" name="Text Placeholder 2">
            <a:extLst>
              <a:ext uri="{FF2B5EF4-FFF2-40B4-BE49-F238E27FC236}">
                <a16:creationId xmlns:a16="http://schemas.microsoft.com/office/drawing/2014/main" id="{CCC2979A-C644-E015-144B-534CF6837747}"/>
              </a:ext>
            </a:extLst>
          </p:cNvPr>
          <p:cNvSpPr txBox="1">
            <a:spLocks/>
          </p:cNvSpPr>
          <p:nvPr/>
        </p:nvSpPr>
        <p:spPr>
          <a:xfrm>
            <a:off x="736600"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SNO+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CUTE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DAMIC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DarkSide</a:t>
            </a:r>
            <a:endPar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DEAP-3600</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DM-Ice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XLZD</a:t>
            </a:r>
          </a:p>
        </p:txBody>
      </p:sp>
      <p:sp>
        <p:nvSpPr>
          <p:cNvPr id="4" name="Slide Number Placeholder 3">
            <a:extLst>
              <a:ext uri="{FF2B5EF4-FFF2-40B4-BE49-F238E27FC236}">
                <a16:creationId xmlns:a16="http://schemas.microsoft.com/office/drawing/2014/main" id="{D2CF73AD-740D-7747-F1F9-BECD9B34F281}"/>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8" name="Picture 7">
            <a:extLst>
              <a:ext uri="{FF2B5EF4-FFF2-40B4-BE49-F238E27FC236}">
                <a16:creationId xmlns:a16="http://schemas.microsoft.com/office/drawing/2014/main" id="{37DA693E-90D6-006F-A75A-05D3D1E03EF0}"/>
              </a:ext>
            </a:extLst>
          </p:cNvPr>
          <p:cNvPicPr>
            <a:picLocks noChangeAspect="1"/>
          </p:cNvPicPr>
          <p:nvPr/>
        </p:nvPicPr>
        <p:blipFill>
          <a:blip r:embed="rId2"/>
          <a:stretch>
            <a:fillRect/>
          </a:stretch>
        </p:blipFill>
        <p:spPr>
          <a:xfrm>
            <a:off x="8263686" y="1594805"/>
            <a:ext cx="2202218" cy="4811569"/>
          </a:xfrm>
          <a:prstGeom prst="rect">
            <a:avLst/>
          </a:prstGeom>
        </p:spPr>
      </p:pic>
    </p:spTree>
    <p:extLst>
      <p:ext uri="{BB962C8B-B14F-4D97-AF65-F5344CB8AC3E}">
        <p14:creationId xmlns:p14="http://schemas.microsoft.com/office/powerpoint/2010/main" val="2755830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DC424-9E47-AD37-CE49-DCADE40BC53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17E3F05-9A48-DCAE-E6D4-BA9D2E08763D}"/>
              </a:ext>
            </a:extLst>
          </p:cNvPr>
          <p:cNvSpPr>
            <a:spLocks noGrp="1"/>
          </p:cNvSpPr>
          <p:nvPr>
            <p:ph type="body" sz="quarter" idx="10"/>
          </p:nvPr>
        </p:nvSpPr>
        <p:spPr/>
        <p:txBody>
          <a:bodyPr>
            <a:normAutofit/>
          </a:bodyPr>
          <a:lstStyle/>
          <a:p>
            <a:r>
              <a:rPr lang="en-US"/>
              <a:t>Experiments using Rn emanation results</a:t>
            </a:r>
          </a:p>
        </p:txBody>
      </p:sp>
      <p:sp>
        <p:nvSpPr>
          <p:cNvPr id="3" name="Text Placeholder 2">
            <a:extLst>
              <a:ext uri="{FF2B5EF4-FFF2-40B4-BE49-F238E27FC236}">
                <a16:creationId xmlns:a16="http://schemas.microsoft.com/office/drawing/2014/main" id="{74AB5359-485F-E69B-EB78-E9D66E18A527}"/>
              </a:ext>
            </a:extLst>
          </p:cNvPr>
          <p:cNvSpPr txBox="1">
            <a:spLocks/>
          </p:cNvSpPr>
          <p:nvPr/>
        </p:nvSpPr>
        <p:spPr>
          <a:xfrm>
            <a:off x="4435764"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HALO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NEWS-G</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PICO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REPAIR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SBC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SENSEI</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err="1">
                <a:ln>
                  <a:noFill/>
                </a:ln>
                <a:solidFill>
                  <a:prstClr val="black"/>
                </a:solidFill>
                <a:effectLst/>
                <a:uLnTx/>
                <a:uFillTx/>
                <a:latin typeface="Calibri" panose="020F0502020204030204" pitchFamily="34" charset="0"/>
                <a:ea typeface="+mn-ea"/>
                <a:cs typeface="Calibri" panose="020F0502020204030204" pitchFamily="34" charset="0"/>
              </a:rPr>
              <a:t>SuperCDMS</a:t>
            </a:r>
            <a:endPar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5" name="Text Placeholder 2">
            <a:extLst>
              <a:ext uri="{FF2B5EF4-FFF2-40B4-BE49-F238E27FC236}">
                <a16:creationId xmlns:a16="http://schemas.microsoft.com/office/drawing/2014/main" id="{230828A9-FCCA-A265-3D35-1CF0EA6DF419}"/>
              </a:ext>
            </a:extLst>
          </p:cNvPr>
          <p:cNvSpPr txBox="1">
            <a:spLocks/>
          </p:cNvSpPr>
          <p:nvPr/>
        </p:nvSpPr>
        <p:spPr>
          <a:xfrm>
            <a:off x="736600"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SNO+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CUTE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DAMIC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DarkSide</a:t>
            </a:r>
            <a:endPar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DEAP-3600</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DM-Ice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XLZD</a:t>
            </a:r>
          </a:p>
        </p:txBody>
      </p:sp>
      <p:sp>
        <p:nvSpPr>
          <p:cNvPr id="4" name="Slide Number Placeholder 3">
            <a:extLst>
              <a:ext uri="{FF2B5EF4-FFF2-40B4-BE49-F238E27FC236}">
                <a16:creationId xmlns:a16="http://schemas.microsoft.com/office/drawing/2014/main" id="{1A1E84DA-D28D-989E-29C3-78FF67405565}"/>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7" name="Picture 6">
            <a:extLst>
              <a:ext uri="{FF2B5EF4-FFF2-40B4-BE49-F238E27FC236}">
                <a16:creationId xmlns:a16="http://schemas.microsoft.com/office/drawing/2014/main" id="{6C649C55-8596-89EA-9D51-8E250B6A7D2B}"/>
              </a:ext>
            </a:extLst>
          </p:cNvPr>
          <p:cNvPicPr>
            <a:picLocks noChangeAspect="1"/>
          </p:cNvPicPr>
          <p:nvPr/>
        </p:nvPicPr>
        <p:blipFill>
          <a:blip r:embed="rId2"/>
          <a:stretch>
            <a:fillRect/>
          </a:stretch>
        </p:blipFill>
        <p:spPr>
          <a:xfrm>
            <a:off x="7891670" y="1863032"/>
            <a:ext cx="3011221" cy="4515949"/>
          </a:xfrm>
          <a:prstGeom prst="rect">
            <a:avLst/>
          </a:prstGeom>
        </p:spPr>
      </p:pic>
    </p:spTree>
    <p:extLst>
      <p:ext uri="{BB962C8B-B14F-4D97-AF65-F5344CB8AC3E}">
        <p14:creationId xmlns:p14="http://schemas.microsoft.com/office/powerpoint/2010/main" val="37935264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3CD44-AA8E-0802-CB1B-8EAB3475309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0D3BF04-07E7-3EBE-C67B-EEA0E788137E}"/>
              </a:ext>
            </a:extLst>
          </p:cNvPr>
          <p:cNvSpPr>
            <a:spLocks noGrp="1"/>
          </p:cNvSpPr>
          <p:nvPr>
            <p:ph type="body" sz="quarter" idx="10"/>
          </p:nvPr>
        </p:nvSpPr>
        <p:spPr/>
        <p:txBody>
          <a:bodyPr>
            <a:normAutofit/>
          </a:bodyPr>
          <a:lstStyle/>
          <a:p>
            <a:r>
              <a:rPr lang="en-US"/>
              <a:t>Experiments using Rn emanation results</a:t>
            </a:r>
          </a:p>
        </p:txBody>
      </p:sp>
      <p:sp>
        <p:nvSpPr>
          <p:cNvPr id="3" name="Text Placeholder 2">
            <a:extLst>
              <a:ext uri="{FF2B5EF4-FFF2-40B4-BE49-F238E27FC236}">
                <a16:creationId xmlns:a16="http://schemas.microsoft.com/office/drawing/2014/main" id="{3D44486D-1F6E-DF73-1E1C-B68B30422B3A}"/>
              </a:ext>
            </a:extLst>
          </p:cNvPr>
          <p:cNvSpPr txBox="1">
            <a:spLocks/>
          </p:cNvSpPr>
          <p:nvPr/>
        </p:nvSpPr>
        <p:spPr>
          <a:xfrm>
            <a:off x="4435764"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HALO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NEWS-G</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PICO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REPAIR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SBC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SENSEI</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err="1">
                <a:ln>
                  <a:noFill/>
                </a:ln>
                <a:solidFill>
                  <a:prstClr val="black"/>
                </a:solidFill>
                <a:effectLst/>
                <a:uLnTx/>
                <a:uFillTx/>
                <a:latin typeface="Calibri" panose="020F0502020204030204" pitchFamily="34" charset="0"/>
                <a:ea typeface="+mn-ea"/>
                <a:cs typeface="Calibri" panose="020F0502020204030204" pitchFamily="34" charset="0"/>
              </a:rPr>
              <a:t>SuperCDMS</a:t>
            </a:r>
            <a:endPar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5" name="Text Placeholder 2">
            <a:extLst>
              <a:ext uri="{FF2B5EF4-FFF2-40B4-BE49-F238E27FC236}">
                <a16:creationId xmlns:a16="http://schemas.microsoft.com/office/drawing/2014/main" id="{C571A60B-E412-BDD0-B97A-C34D591498FD}"/>
              </a:ext>
            </a:extLst>
          </p:cNvPr>
          <p:cNvSpPr txBox="1">
            <a:spLocks/>
          </p:cNvSpPr>
          <p:nvPr/>
        </p:nvSpPr>
        <p:spPr>
          <a:xfrm>
            <a:off x="736600"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SNO+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CUTE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DAMIC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DarkSide</a:t>
            </a:r>
            <a:endPar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DEAP-3600</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DM-Ice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XLZD</a:t>
            </a:r>
          </a:p>
        </p:txBody>
      </p:sp>
      <p:sp>
        <p:nvSpPr>
          <p:cNvPr id="4" name="Slide Number Placeholder 3">
            <a:extLst>
              <a:ext uri="{FF2B5EF4-FFF2-40B4-BE49-F238E27FC236}">
                <a16:creationId xmlns:a16="http://schemas.microsoft.com/office/drawing/2014/main" id="{399F9674-145A-C063-37B5-265A705504E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28</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6" name="Picture 5">
            <a:extLst>
              <a:ext uri="{FF2B5EF4-FFF2-40B4-BE49-F238E27FC236}">
                <a16:creationId xmlns:a16="http://schemas.microsoft.com/office/drawing/2014/main" id="{F1F9AC5E-C91B-6B0E-9130-DF7FF4D1DA13}"/>
              </a:ext>
            </a:extLst>
          </p:cNvPr>
          <p:cNvPicPr>
            <a:picLocks noChangeAspect="1"/>
          </p:cNvPicPr>
          <p:nvPr/>
        </p:nvPicPr>
        <p:blipFill>
          <a:blip r:embed="rId2"/>
          <a:srcRect l="20957" t="7294" r="5115" b="4783"/>
          <a:stretch>
            <a:fillRect/>
          </a:stretch>
        </p:blipFill>
        <p:spPr>
          <a:xfrm>
            <a:off x="7222383" y="2096429"/>
            <a:ext cx="4615122" cy="3658328"/>
          </a:xfrm>
          <a:prstGeom prst="rect">
            <a:avLst/>
          </a:prstGeom>
        </p:spPr>
      </p:pic>
    </p:spTree>
    <p:extLst>
      <p:ext uri="{BB962C8B-B14F-4D97-AF65-F5344CB8AC3E}">
        <p14:creationId xmlns:p14="http://schemas.microsoft.com/office/powerpoint/2010/main" val="22107181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DB62B-22A4-53F6-12BF-817AFFC7473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170FCAD-05D8-7D50-AC0A-128BAFFF8300}"/>
              </a:ext>
            </a:extLst>
          </p:cNvPr>
          <p:cNvSpPr>
            <a:spLocks noGrp="1"/>
          </p:cNvSpPr>
          <p:nvPr>
            <p:ph type="body" sz="quarter" idx="10"/>
          </p:nvPr>
        </p:nvSpPr>
        <p:spPr/>
        <p:txBody>
          <a:bodyPr>
            <a:normAutofit/>
          </a:bodyPr>
          <a:lstStyle/>
          <a:p>
            <a:r>
              <a:rPr lang="en-US"/>
              <a:t>Experiments using Rn emanation results</a:t>
            </a:r>
          </a:p>
        </p:txBody>
      </p:sp>
      <p:sp>
        <p:nvSpPr>
          <p:cNvPr id="3" name="Text Placeholder 2">
            <a:extLst>
              <a:ext uri="{FF2B5EF4-FFF2-40B4-BE49-F238E27FC236}">
                <a16:creationId xmlns:a16="http://schemas.microsoft.com/office/drawing/2014/main" id="{5EC8DC89-5B49-D30F-462E-82A52648CFA8}"/>
              </a:ext>
            </a:extLst>
          </p:cNvPr>
          <p:cNvSpPr txBox="1">
            <a:spLocks/>
          </p:cNvSpPr>
          <p:nvPr/>
        </p:nvSpPr>
        <p:spPr>
          <a:xfrm>
            <a:off x="4435764"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HALO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NEWS-G</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PICO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REPAIR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SBC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SENSEI</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err="1">
                <a:ln>
                  <a:noFill/>
                </a:ln>
                <a:solidFill>
                  <a:prstClr val="black"/>
                </a:solidFill>
                <a:effectLst/>
                <a:uLnTx/>
                <a:uFillTx/>
                <a:latin typeface="Calibri" panose="020F0502020204030204" pitchFamily="34" charset="0"/>
                <a:ea typeface="+mn-ea"/>
                <a:cs typeface="Calibri" panose="020F0502020204030204" pitchFamily="34" charset="0"/>
              </a:rPr>
              <a:t>SuperCDMS</a:t>
            </a:r>
            <a:endParaRPr kumimoji="0" lang="en-US" sz="3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5" name="Text Placeholder 2">
            <a:extLst>
              <a:ext uri="{FF2B5EF4-FFF2-40B4-BE49-F238E27FC236}">
                <a16:creationId xmlns:a16="http://schemas.microsoft.com/office/drawing/2014/main" id="{07EDC366-D4CE-CBC2-0141-7F65D1A1A183}"/>
              </a:ext>
            </a:extLst>
          </p:cNvPr>
          <p:cNvSpPr txBox="1">
            <a:spLocks/>
          </p:cNvSpPr>
          <p:nvPr/>
        </p:nvSpPr>
        <p:spPr>
          <a:xfrm>
            <a:off x="736600" y="2096429"/>
            <a:ext cx="10622660" cy="399415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SNO+</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CUTE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DAMIC</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DarkSide</a:t>
            </a:r>
            <a:endPar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DEAP-3600</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DM-Ice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solidFill>
                  <a:prstClr val="black"/>
                </a:solidFill>
              </a:rPr>
              <a:t>XLZD</a:t>
            </a:r>
            <a:endParaRPr kumimoji="0" lang="en-US" sz="3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4" name="Text Placeholder 1">
            <a:extLst>
              <a:ext uri="{FF2B5EF4-FFF2-40B4-BE49-F238E27FC236}">
                <a16:creationId xmlns:a16="http://schemas.microsoft.com/office/drawing/2014/main" id="{E628B5ED-F069-BE9F-20C0-6D9669E7664D}"/>
              </a:ext>
            </a:extLst>
          </p:cNvPr>
          <p:cNvSpPr txBox="1">
            <a:spLocks/>
          </p:cNvSpPr>
          <p:nvPr/>
        </p:nvSpPr>
        <p:spPr>
          <a:xfrm>
            <a:off x="7359494" y="2686306"/>
            <a:ext cx="4832506" cy="456768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600" b="0"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rPr>
              <a:t>Improvements to SNOLAB Rn counting have far-reaching benefits for low-background science!</a:t>
            </a:r>
          </a:p>
        </p:txBody>
      </p:sp>
      <p:sp>
        <p:nvSpPr>
          <p:cNvPr id="6" name="Slide Number Placeholder 5">
            <a:extLst>
              <a:ext uri="{FF2B5EF4-FFF2-40B4-BE49-F238E27FC236}">
                <a16:creationId xmlns:a16="http://schemas.microsoft.com/office/drawing/2014/main" id="{F17FB0E9-6F13-4BAF-FB1B-FD5BA973CCBB}"/>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29</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852475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902E75-CED0-7671-A56B-4D62E73B3006}"/>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35C2BDE2-7B02-D654-E9A7-CAD7A757B440}"/>
              </a:ext>
            </a:extLst>
          </p:cNvPr>
          <p:cNvSpPr>
            <a:spLocks noGrp="1"/>
          </p:cNvSpPr>
          <p:nvPr>
            <p:ph type="body" sz="quarter" idx="10"/>
          </p:nvPr>
        </p:nvSpPr>
        <p:spPr/>
        <p:txBody>
          <a:bodyPr/>
          <a:lstStyle/>
          <a:p>
            <a:r>
              <a:rPr lang="en-US" baseline="30000" dirty="0"/>
              <a:t>238</a:t>
            </a:r>
            <a:r>
              <a:rPr lang="en-US" dirty="0"/>
              <a:t>U chain and </a:t>
            </a:r>
            <a:r>
              <a:rPr lang="en-US" baseline="30000" dirty="0"/>
              <a:t>222</a:t>
            </a:r>
            <a:r>
              <a:rPr lang="en-US" dirty="0"/>
              <a:t>Rn</a:t>
            </a:r>
          </a:p>
          <a:p>
            <a:endParaRPr lang="en-US" dirty="0"/>
          </a:p>
        </p:txBody>
      </p:sp>
      <p:pic>
        <p:nvPicPr>
          <p:cNvPr id="1026" name="Picture 2" descr="Decay chain of uranium-238, with radon near the middle ...">
            <a:extLst>
              <a:ext uri="{FF2B5EF4-FFF2-40B4-BE49-F238E27FC236}">
                <a16:creationId xmlns:a16="http://schemas.microsoft.com/office/drawing/2014/main" id="{ECE3BA0E-704C-E02B-4C8A-40B660AD54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0651" y="1438391"/>
            <a:ext cx="3867205" cy="5347735"/>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2">
            <a:extLst>
              <a:ext uri="{FF2B5EF4-FFF2-40B4-BE49-F238E27FC236}">
                <a16:creationId xmlns:a16="http://schemas.microsoft.com/office/drawing/2014/main" id="{7D9CD29B-39DE-255A-2107-4C7170F8E183}"/>
              </a:ext>
            </a:extLst>
          </p:cNvPr>
          <p:cNvSpPr>
            <a:spLocks noGrp="1"/>
          </p:cNvSpPr>
          <p:nvPr>
            <p:ph type="body" sz="quarter" idx="13"/>
          </p:nvPr>
        </p:nvSpPr>
        <p:spPr>
          <a:xfrm>
            <a:off x="736600" y="2342926"/>
            <a:ext cx="5654964" cy="3994150"/>
          </a:xfrm>
        </p:spPr>
        <p:txBody>
          <a:bodyPr/>
          <a:lstStyle/>
          <a:p>
            <a:pPr marL="457200" indent="-457200">
              <a:buFont typeface="Arial" panose="020B0604020202020204" pitchFamily="34" charset="0"/>
              <a:buChar char="•"/>
            </a:pPr>
            <a:r>
              <a:rPr lang="en-US" dirty="0"/>
              <a:t>Abundant underground</a:t>
            </a:r>
          </a:p>
        </p:txBody>
      </p:sp>
      <p:sp>
        <p:nvSpPr>
          <p:cNvPr id="3" name="Slide Number Placeholder 2">
            <a:extLst>
              <a:ext uri="{FF2B5EF4-FFF2-40B4-BE49-F238E27FC236}">
                <a16:creationId xmlns:a16="http://schemas.microsoft.com/office/drawing/2014/main" id="{43E3F6F5-1D11-B5D8-D030-80698F759DA2}"/>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757899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1AC9CF-FE47-18BF-E29C-882CAB595017}"/>
            </a:ext>
          </a:extLst>
        </p:cNvPr>
        <p:cNvGrpSpPr/>
        <p:nvPr/>
      </p:nvGrpSpPr>
      <p:grpSpPr>
        <a:xfrm>
          <a:off x="0" y="0"/>
          <a:ext cx="0" cy="0"/>
          <a:chOff x="0" y="0"/>
          <a:chExt cx="0" cy="0"/>
        </a:xfrm>
      </p:grpSpPr>
      <p:sp>
        <p:nvSpPr>
          <p:cNvPr id="4" name="Text Placeholder 1">
            <a:extLst>
              <a:ext uri="{FF2B5EF4-FFF2-40B4-BE49-F238E27FC236}">
                <a16:creationId xmlns:a16="http://schemas.microsoft.com/office/drawing/2014/main" id="{E501474F-1E73-ED27-8A3A-132DFCED3684}"/>
              </a:ext>
            </a:extLst>
          </p:cNvPr>
          <p:cNvSpPr txBox="1">
            <a:spLocks/>
          </p:cNvSpPr>
          <p:nvPr/>
        </p:nvSpPr>
        <p:spPr>
          <a:xfrm>
            <a:off x="719347" y="2770962"/>
            <a:ext cx="9380794" cy="131607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2" name="Text Placeholder 1">
            <a:extLst>
              <a:ext uri="{FF2B5EF4-FFF2-40B4-BE49-F238E27FC236}">
                <a16:creationId xmlns:a16="http://schemas.microsoft.com/office/drawing/2014/main" id="{A46CA7CF-65FD-5CD9-F2E5-212DFFE46F80}"/>
              </a:ext>
            </a:extLst>
          </p:cNvPr>
          <p:cNvSpPr txBox="1">
            <a:spLocks/>
          </p:cNvSpPr>
          <p:nvPr/>
        </p:nvSpPr>
        <p:spPr>
          <a:xfrm>
            <a:off x="1282352" y="2697071"/>
            <a:ext cx="9627296" cy="131607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Maintaining and improving the Radon assay capability is a priority for SNOLAB</a:t>
            </a:r>
          </a:p>
        </p:txBody>
      </p:sp>
      <p:sp>
        <p:nvSpPr>
          <p:cNvPr id="3" name="Slide Number Placeholder 2">
            <a:extLst>
              <a:ext uri="{FF2B5EF4-FFF2-40B4-BE49-F238E27FC236}">
                <a16:creationId xmlns:a16="http://schemas.microsoft.com/office/drawing/2014/main" id="{9AB231CE-31C1-587C-93A2-638BBDD3BF7C}"/>
              </a:ext>
            </a:extLst>
          </p:cNvPr>
          <p:cNvSpPr>
            <a:spLocks noGrp="1"/>
          </p:cNvSpPr>
          <p:nvPr>
            <p:ph type="sldNum" sz="quarter" idx="4"/>
          </p:nvPr>
        </p:nvSpPr>
        <p:spPr/>
        <p:txBody>
          <a:bodyPr/>
          <a:lstStyle/>
          <a:p>
            <a:fld id="{86CB4B4D-7CA3-9044-876B-883B54F8677D}" type="slidenum">
              <a:rPr lang="en-CA" smtClean="0"/>
              <a:pPr/>
              <a:t>30</a:t>
            </a:fld>
            <a:endParaRPr lang="en-CA" b="1"/>
          </a:p>
        </p:txBody>
      </p:sp>
    </p:spTree>
    <p:extLst>
      <p:ext uri="{BB962C8B-B14F-4D97-AF65-F5344CB8AC3E}">
        <p14:creationId xmlns:p14="http://schemas.microsoft.com/office/powerpoint/2010/main" val="22881514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E2DB0-8E9A-D3F6-792B-7EBA96C2420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FC27943-9B81-3EBC-7B79-825647F2B0BF}"/>
              </a:ext>
            </a:extLst>
          </p:cNvPr>
          <p:cNvSpPr>
            <a:spLocks noGrp="1"/>
          </p:cNvSpPr>
          <p:nvPr>
            <p:ph type="body" sz="quarter" idx="10"/>
          </p:nvPr>
        </p:nvSpPr>
        <p:spPr>
          <a:xfrm>
            <a:off x="499979" y="1743761"/>
            <a:ext cx="11513601" cy="2239596"/>
          </a:xfrm>
        </p:spPr>
        <p:txBody>
          <a:bodyPr>
            <a:normAutofit/>
          </a:bodyPr>
          <a:lstStyle/>
          <a:p>
            <a:r>
              <a:rPr lang="en-US" sz="6600" dirty="0"/>
              <a:t>Improved sensitivity Rn assays</a:t>
            </a:r>
          </a:p>
        </p:txBody>
      </p:sp>
      <p:sp>
        <p:nvSpPr>
          <p:cNvPr id="3" name="Slide Number Placeholder 2">
            <a:extLst>
              <a:ext uri="{FF2B5EF4-FFF2-40B4-BE49-F238E27FC236}">
                <a16:creationId xmlns:a16="http://schemas.microsoft.com/office/drawing/2014/main" id="{D0544646-F0F6-5ECD-0EC1-3BBF11127E55}"/>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prstClr val="whit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31</a:t>
            </a:fld>
            <a:endParaRPr kumimoji="0" lang="en-CA" sz="2000" b="1"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6437019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9219C6-F2E7-4658-7E5E-44DD0557419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5C32825-9638-C2A1-DF65-420F35821D2E}"/>
              </a:ext>
            </a:extLst>
          </p:cNvPr>
          <p:cNvSpPr>
            <a:spLocks noGrp="1"/>
          </p:cNvSpPr>
          <p:nvPr>
            <p:ph type="sldNum" sz="quarter" idx="4"/>
          </p:nvPr>
        </p:nvSpPr>
        <p:spPr/>
        <p:txBody>
          <a:bodyPr/>
          <a:lstStyle/>
          <a:p>
            <a:fld id="{86CB4B4D-7CA3-9044-876B-883B54F8677D}" type="slidenum">
              <a:rPr lang="en-CA" smtClean="0"/>
              <a:pPr/>
              <a:t>32</a:t>
            </a:fld>
            <a:endParaRPr lang="en-CA" b="1"/>
          </a:p>
        </p:txBody>
      </p:sp>
      <p:sp>
        <p:nvSpPr>
          <p:cNvPr id="4" name="TextBox 3">
            <a:extLst>
              <a:ext uri="{FF2B5EF4-FFF2-40B4-BE49-F238E27FC236}">
                <a16:creationId xmlns:a16="http://schemas.microsoft.com/office/drawing/2014/main" id="{10499B83-B656-060B-7CAA-543EE2D63359}"/>
              </a:ext>
            </a:extLst>
          </p:cNvPr>
          <p:cNvSpPr txBox="1"/>
          <p:nvPr/>
        </p:nvSpPr>
        <p:spPr>
          <a:xfrm>
            <a:off x="-9986" y="4953530"/>
            <a:ext cx="1549640" cy="707886"/>
          </a:xfrm>
          <a:prstGeom prst="rect">
            <a:avLst/>
          </a:prstGeom>
          <a:noFill/>
        </p:spPr>
        <p:txBody>
          <a:bodyPr wrap="square" rtlCol="0">
            <a:spAutoFit/>
          </a:bodyPr>
          <a:lstStyle/>
          <a:p>
            <a:r>
              <a:rPr lang="en-CA" sz="2000" dirty="0"/>
              <a:t>DEAP-3600 radon board</a:t>
            </a:r>
          </a:p>
        </p:txBody>
      </p:sp>
      <p:sp>
        <p:nvSpPr>
          <p:cNvPr id="6" name="TextBox 5">
            <a:extLst>
              <a:ext uri="{FF2B5EF4-FFF2-40B4-BE49-F238E27FC236}">
                <a16:creationId xmlns:a16="http://schemas.microsoft.com/office/drawing/2014/main" id="{F05EB78A-76CC-1D45-6DAF-F50F2DEE2495}"/>
              </a:ext>
            </a:extLst>
          </p:cNvPr>
          <p:cNvSpPr txBox="1"/>
          <p:nvPr/>
        </p:nvSpPr>
        <p:spPr>
          <a:xfrm>
            <a:off x="10304943" y="4953530"/>
            <a:ext cx="1960205" cy="707886"/>
          </a:xfrm>
          <a:prstGeom prst="rect">
            <a:avLst/>
          </a:prstGeom>
          <a:noFill/>
        </p:spPr>
        <p:txBody>
          <a:bodyPr wrap="square" rtlCol="0">
            <a:spAutoFit/>
          </a:bodyPr>
          <a:lstStyle/>
          <a:p>
            <a:r>
              <a:rPr lang="en-CA" sz="2000" dirty="0"/>
              <a:t>SNO+ UPW plant radon board</a:t>
            </a:r>
          </a:p>
        </p:txBody>
      </p:sp>
      <p:pic>
        <p:nvPicPr>
          <p:cNvPr id="9" name="Picture 8">
            <a:extLst>
              <a:ext uri="{FF2B5EF4-FFF2-40B4-BE49-F238E27FC236}">
                <a16:creationId xmlns:a16="http://schemas.microsoft.com/office/drawing/2014/main" id="{2EC34CCE-C4B4-0CE1-D85E-C9E5117F8386}"/>
              </a:ext>
            </a:extLst>
          </p:cNvPr>
          <p:cNvPicPr>
            <a:picLocks noChangeAspect="1"/>
          </p:cNvPicPr>
          <p:nvPr/>
        </p:nvPicPr>
        <p:blipFill>
          <a:blip r:embed="rId3"/>
          <a:stretch>
            <a:fillRect/>
          </a:stretch>
        </p:blipFill>
        <p:spPr>
          <a:xfrm>
            <a:off x="1600200" y="4025160"/>
            <a:ext cx="3717756" cy="2801346"/>
          </a:xfrm>
          <a:prstGeom prst="rect">
            <a:avLst/>
          </a:prstGeom>
        </p:spPr>
      </p:pic>
      <p:pic>
        <p:nvPicPr>
          <p:cNvPr id="10" name="Picture 9">
            <a:extLst>
              <a:ext uri="{FF2B5EF4-FFF2-40B4-BE49-F238E27FC236}">
                <a16:creationId xmlns:a16="http://schemas.microsoft.com/office/drawing/2014/main" id="{22BB18D8-EE4A-E11E-0601-ABAD5483156B}"/>
              </a:ext>
            </a:extLst>
          </p:cNvPr>
          <p:cNvPicPr>
            <a:picLocks noChangeAspect="1"/>
          </p:cNvPicPr>
          <p:nvPr/>
        </p:nvPicPr>
        <p:blipFill>
          <a:blip r:embed="rId4">
            <a:extLst>
              <a:ext uri="{28A0092B-C50C-407E-A947-70E740481C1C}">
                <a14:useLocalDpi xmlns:a14="http://schemas.microsoft.com/office/drawing/2010/main" val="0"/>
              </a:ext>
            </a:extLst>
          </a:blip>
          <a:srcRect r="46627" b="24477"/>
          <a:stretch>
            <a:fillRect/>
          </a:stretch>
        </p:blipFill>
        <p:spPr>
          <a:xfrm>
            <a:off x="6672610" y="4025160"/>
            <a:ext cx="3559185" cy="2832840"/>
          </a:xfrm>
          <a:prstGeom prst="rect">
            <a:avLst/>
          </a:prstGeom>
        </p:spPr>
      </p:pic>
      <p:sp>
        <p:nvSpPr>
          <p:cNvPr id="13" name="Text Placeholder 1">
            <a:extLst>
              <a:ext uri="{FF2B5EF4-FFF2-40B4-BE49-F238E27FC236}">
                <a16:creationId xmlns:a16="http://schemas.microsoft.com/office/drawing/2014/main" id="{3A3FC91E-97EF-7424-B04A-4E2090C588C6}"/>
              </a:ext>
            </a:extLst>
          </p:cNvPr>
          <p:cNvSpPr>
            <a:spLocks noGrp="1"/>
          </p:cNvSpPr>
          <p:nvPr>
            <p:ph type="body" sz="quarter" idx="10"/>
          </p:nvPr>
        </p:nvSpPr>
        <p:spPr>
          <a:xfrm>
            <a:off x="567635" y="415294"/>
            <a:ext cx="9380794" cy="1316076"/>
          </a:xfrm>
        </p:spPr>
        <p:txBody>
          <a:bodyPr/>
          <a:lstStyle/>
          <a:p>
            <a:r>
              <a:rPr lang="en-US" dirty="0"/>
              <a:t>Four radon boards…</a:t>
            </a:r>
          </a:p>
        </p:txBody>
      </p:sp>
      <p:pic>
        <p:nvPicPr>
          <p:cNvPr id="14" name="Picture 13">
            <a:extLst>
              <a:ext uri="{FF2B5EF4-FFF2-40B4-BE49-F238E27FC236}">
                <a16:creationId xmlns:a16="http://schemas.microsoft.com/office/drawing/2014/main" id="{5CEB96D0-E20C-50F0-E1A4-F8167043AECB}"/>
              </a:ext>
            </a:extLst>
          </p:cNvPr>
          <p:cNvPicPr>
            <a:picLocks noChangeAspect="1"/>
          </p:cNvPicPr>
          <p:nvPr/>
        </p:nvPicPr>
        <p:blipFill>
          <a:blip r:embed="rId5"/>
          <a:stretch>
            <a:fillRect/>
          </a:stretch>
        </p:blipFill>
        <p:spPr>
          <a:xfrm>
            <a:off x="6568329" y="1073333"/>
            <a:ext cx="3736614" cy="2832840"/>
          </a:xfrm>
          <a:prstGeom prst="rect">
            <a:avLst/>
          </a:prstGeom>
        </p:spPr>
      </p:pic>
      <p:pic>
        <p:nvPicPr>
          <p:cNvPr id="15" name="Picture 14">
            <a:extLst>
              <a:ext uri="{FF2B5EF4-FFF2-40B4-BE49-F238E27FC236}">
                <a16:creationId xmlns:a16="http://schemas.microsoft.com/office/drawing/2014/main" id="{B31766BC-12DE-3DCC-7493-76A17699CDE5}"/>
              </a:ext>
            </a:extLst>
          </p:cNvPr>
          <p:cNvPicPr>
            <a:picLocks noChangeAspect="1"/>
          </p:cNvPicPr>
          <p:nvPr/>
        </p:nvPicPr>
        <p:blipFill>
          <a:blip r:embed="rId6"/>
          <a:srcRect l="5310" r="15139"/>
          <a:stretch>
            <a:fillRect/>
          </a:stretch>
        </p:blipFill>
        <p:spPr>
          <a:xfrm>
            <a:off x="1408909" y="1073333"/>
            <a:ext cx="4296437" cy="2801346"/>
          </a:xfrm>
          <a:prstGeom prst="rect">
            <a:avLst/>
          </a:prstGeom>
        </p:spPr>
      </p:pic>
      <p:sp>
        <p:nvSpPr>
          <p:cNvPr id="16" name="TextBox 15">
            <a:extLst>
              <a:ext uri="{FF2B5EF4-FFF2-40B4-BE49-F238E27FC236}">
                <a16:creationId xmlns:a16="http://schemas.microsoft.com/office/drawing/2014/main" id="{CBD9DADA-D8AC-815E-BC74-A4D59261F178}"/>
              </a:ext>
            </a:extLst>
          </p:cNvPr>
          <p:cNvSpPr txBox="1"/>
          <p:nvPr/>
        </p:nvSpPr>
        <p:spPr>
          <a:xfrm>
            <a:off x="163290" y="1509286"/>
            <a:ext cx="1203088" cy="1323439"/>
          </a:xfrm>
          <a:prstGeom prst="rect">
            <a:avLst/>
          </a:prstGeom>
          <a:noFill/>
        </p:spPr>
        <p:txBody>
          <a:bodyPr wrap="square" rtlCol="0">
            <a:spAutoFit/>
          </a:bodyPr>
          <a:lstStyle/>
          <a:p>
            <a:r>
              <a:rPr lang="en-CA" sz="2000" dirty="0"/>
              <a:t>SNOLAB surface lab radon board</a:t>
            </a:r>
          </a:p>
        </p:txBody>
      </p:sp>
      <p:sp>
        <p:nvSpPr>
          <p:cNvPr id="17" name="TextBox 16">
            <a:extLst>
              <a:ext uri="{FF2B5EF4-FFF2-40B4-BE49-F238E27FC236}">
                <a16:creationId xmlns:a16="http://schemas.microsoft.com/office/drawing/2014/main" id="{03AEAA7A-9CCE-8CD7-A1F7-62CB4D6ED11F}"/>
              </a:ext>
            </a:extLst>
          </p:cNvPr>
          <p:cNvSpPr txBox="1"/>
          <p:nvPr/>
        </p:nvSpPr>
        <p:spPr>
          <a:xfrm>
            <a:off x="10475843" y="1921979"/>
            <a:ext cx="1828160" cy="1015663"/>
          </a:xfrm>
          <a:prstGeom prst="rect">
            <a:avLst/>
          </a:prstGeom>
          <a:noFill/>
        </p:spPr>
        <p:txBody>
          <a:bodyPr wrap="square" rtlCol="0">
            <a:spAutoFit/>
          </a:bodyPr>
          <a:lstStyle/>
          <a:p>
            <a:r>
              <a:rPr lang="en-CA" sz="2000" dirty="0"/>
              <a:t>Underground mobile radon assay board</a:t>
            </a:r>
          </a:p>
        </p:txBody>
      </p:sp>
    </p:spTree>
    <p:extLst>
      <p:ext uri="{BB962C8B-B14F-4D97-AF65-F5344CB8AC3E}">
        <p14:creationId xmlns:p14="http://schemas.microsoft.com/office/powerpoint/2010/main" val="42503137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126A00-DA97-04A3-DCCA-759ECA171CF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B6D0010-070D-395F-A5B6-8FF39910F002}"/>
              </a:ext>
            </a:extLst>
          </p:cNvPr>
          <p:cNvSpPr>
            <a:spLocks noGrp="1"/>
          </p:cNvSpPr>
          <p:nvPr>
            <p:ph type="sldNum" sz="quarter" idx="4"/>
          </p:nvPr>
        </p:nvSpPr>
        <p:spPr/>
        <p:txBody>
          <a:bodyPr/>
          <a:lstStyle/>
          <a:p>
            <a:fld id="{86CB4B4D-7CA3-9044-876B-883B54F8677D}" type="slidenum">
              <a:rPr lang="en-CA" smtClean="0"/>
              <a:pPr/>
              <a:t>33</a:t>
            </a:fld>
            <a:endParaRPr lang="en-CA" b="1"/>
          </a:p>
        </p:txBody>
      </p:sp>
      <p:pic>
        <p:nvPicPr>
          <p:cNvPr id="9" name="Picture 8">
            <a:extLst>
              <a:ext uri="{FF2B5EF4-FFF2-40B4-BE49-F238E27FC236}">
                <a16:creationId xmlns:a16="http://schemas.microsoft.com/office/drawing/2014/main" id="{E74F39EF-246F-77FC-555E-6F483A33A3E6}"/>
              </a:ext>
            </a:extLst>
          </p:cNvPr>
          <p:cNvPicPr>
            <a:picLocks noChangeAspect="1"/>
          </p:cNvPicPr>
          <p:nvPr/>
        </p:nvPicPr>
        <p:blipFill>
          <a:blip r:embed="rId3">
            <a:alphaModFix amt="35000"/>
          </a:blip>
          <a:stretch>
            <a:fillRect/>
          </a:stretch>
        </p:blipFill>
        <p:spPr>
          <a:xfrm>
            <a:off x="1600200" y="4025160"/>
            <a:ext cx="3717756" cy="2801346"/>
          </a:xfrm>
          <a:prstGeom prst="rect">
            <a:avLst/>
          </a:prstGeom>
        </p:spPr>
      </p:pic>
      <p:pic>
        <p:nvPicPr>
          <p:cNvPr id="10" name="Picture 9">
            <a:extLst>
              <a:ext uri="{FF2B5EF4-FFF2-40B4-BE49-F238E27FC236}">
                <a16:creationId xmlns:a16="http://schemas.microsoft.com/office/drawing/2014/main" id="{55B0D0A8-304D-A797-DA33-02B56BE16248}"/>
              </a:ext>
            </a:extLst>
          </p:cNvPr>
          <p:cNvPicPr>
            <a:picLocks noChangeAspect="1"/>
          </p:cNvPicPr>
          <p:nvPr/>
        </p:nvPicPr>
        <p:blipFill>
          <a:blip r:embed="rId4">
            <a:alphaModFix amt="35000"/>
            <a:extLst>
              <a:ext uri="{28A0092B-C50C-407E-A947-70E740481C1C}">
                <a14:useLocalDpi xmlns:a14="http://schemas.microsoft.com/office/drawing/2010/main" val="0"/>
              </a:ext>
            </a:extLst>
          </a:blip>
          <a:srcRect r="46627" b="24477"/>
          <a:stretch>
            <a:fillRect/>
          </a:stretch>
        </p:blipFill>
        <p:spPr>
          <a:xfrm>
            <a:off x="6672610" y="4025160"/>
            <a:ext cx="3559185" cy="2832840"/>
          </a:xfrm>
          <a:prstGeom prst="rect">
            <a:avLst/>
          </a:prstGeom>
        </p:spPr>
      </p:pic>
      <p:sp>
        <p:nvSpPr>
          <p:cNvPr id="13" name="Text Placeholder 1">
            <a:extLst>
              <a:ext uri="{FF2B5EF4-FFF2-40B4-BE49-F238E27FC236}">
                <a16:creationId xmlns:a16="http://schemas.microsoft.com/office/drawing/2014/main" id="{CB7D913A-963D-E95A-B189-CA9151F6EAA7}"/>
              </a:ext>
            </a:extLst>
          </p:cNvPr>
          <p:cNvSpPr>
            <a:spLocks noGrp="1"/>
          </p:cNvSpPr>
          <p:nvPr>
            <p:ph type="body" sz="quarter" idx="10"/>
          </p:nvPr>
        </p:nvSpPr>
        <p:spPr>
          <a:xfrm>
            <a:off x="567635" y="415294"/>
            <a:ext cx="9380794" cy="1316076"/>
          </a:xfrm>
        </p:spPr>
        <p:txBody>
          <a:bodyPr/>
          <a:lstStyle/>
          <a:p>
            <a:r>
              <a:rPr lang="en-US" dirty="0"/>
              <a:t>One Lucas cell!</a:t>
            </a:r>
          </a:p>
        </p:txBody>
      </p:sp>
      <p:pic>
        <p:nvPicPr>
          <p:cNvPr id="14" name="Picture 13">
            <a:extLst>
              <a:ext uri="{FF2B5EF4-FFF2-40B4-BE49-F238E27FC236}">
                <a16:creationId xmlns:a16="http://schemas.microsoft.com/office/drawing/2014/main" id="{5F3727FB-6EC0-8EBD-7FC1-CA1DFD8C5721}"/>
              </a:ext>
            </a:extLst>
          </p:cNvPr>
          <p:cNvPicPr>
            <a:picLocks noChangeAspect="1"/>
          </p:cNvPicPr>
          <p:nvPr/>
        </p:nvPicPr>
        <p:blipFill>
          <a:blip r:embed="rId5">
            <a:alphaModFix amt="35000"/>
          </a:blip>
          <a:stretch>
            <a:fillRect/>
          </a:stretch>
        </p:blipFill>
        <p:spPr>
          <a:xfrm>
            <a:off x="6568329" y="1073333"/>
            <a:ext cx="3736614" cy="2832840"/>
          </a:xfrm>
          <a:prstGeom prst="rect">
            <a:avLst/>
          </a:prstGeom>
        </p:spPr>
      </p:pic>
      <p:pic>
        <p:nvPicPr>
          <p:cNvPr id="15" name="Picture 14">
            <a:extLst>
              <a:ext uri="{FF2B5EF4-FFF2-40B4-BE49-F238E27FC236}">
                <a16:creationId xmlns:a16="http://schemas.microsoft.com/office/drawing/2014/main" id="{1108197B-A110-E8E8-0B37-E3508D97D0BD}"/>
              </a:ext>
            </a:extLst>
          </p:cNvPr>
          <p:cNvPicPr>
            <a:picLocks noChangeAspect="1"/>
          </p:cNvPicPr>
          <p:nvPr/>
        </p:nvPicPr>
        <p:blipFill>
          <a:blip r:embed="rId6">
            <a:alphaModFix amt="35000"/>
          </a:blip>
          <a:srcRect l="5310" r="15139"/>
          <a:stretch>
            <a:fillRect/>
          </a:stretch>
        </p:blipFill>
        <p:spPr>
          <a:xfrm>
            <a:off x="1408909" y="1073333"/>
            <a:ext cx="4296437" cy="2801346"/>
          </a:xfrm>
          <a:prstGeom prst="rect">
            <a:avLst/>
          </a:prstGeom>
        </p:spPr>
      </p:pic>
      <p:pic>
        <p:nvPicPr>
          <p:cNvPr id="2" name="Picture 1">
            <a:extLst>
              <a:ext uri="{FF2B5EF4-FFF2-40B4-BE49-F238E27FC236}">
                <a16:creationId xmlns:a16="http://schemas.microsoft.com/office/drawing/2014/main" id="{859574D2-580D-26EB-289B-FB800B1E1580}"/>
              </a:ext>
            </a:extLst>
          </p:cNvPr>
          <p:cNvPicPr>
            <a:picLocks noChangeAspect="1"/>
          </p:cNvPicPr>
          <p:nvPr/>
        </p:nvPicPr>
        <p:blipFill>
          <a:blip r:embed="rId7"/>
          <a:stretch>
            <a:fillRect/>
          </a:stretch>
        </p:blipFill>
        <p:spPr>
          <a:xfrm>
            <a:off x="4919996" y="1660757"/>
            <a:ext cx="2150575" cy="3838876"/>
          </a:xfrm>
          <a:prstGeom prst="rect">
            <a:avLst/>
          </a:prstGeom>
        </p:spPr>
      </p:pic>
    </p:spTree>
    <p:extLst>
      <p:ext uri="{BB962C8B-B14F-4D97-AF65-F5344CB8AC3E}">
        <p14:creationId xmlns:p14="http://schemas.microsoft.com/office/powerpoint/2010/main" val="3234042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72BB6-6CE6-D991-D308-C7CC31E8F3A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736475E-983B-2449-4978-027E9D2F8FAD}"/>
              </a:ext>
            </a:extLst>
          </p:cNvPr>
          <p:cNvSpPr>
            <a:spLocks noGrp="1"/>
          </p:cNvSpPr>
          <p:nvPr>
            <p:ph type="body" sz="quarter" idx="10"/>
          </p:nvPr>
        </p:nvSpPr>
        <p:spPr/>
        <p:txBody>
          <a:bodyPr/>
          <a:lstStyle/>
          <a:p>
            <a:r>
              <a:rPr lang="en-US"/>
              <a:t>What are Lucas cells?</a:t>
            </a:r>
          </a:p>
        </p:txBody>
      </p:sp>
      <p:sp>
        <p:nvSpPr>
          <p:cNvPr id="3" name="Text Placeholder 2">
            <a:extLst>
              <a:ext uri="{FF2B5EF4-FFF2-40B4-BE49-F238E27FC236}">
                <a16:creationId xmlns:a16="http://schemas.microsoft.com/office/drawing/2014/main" id="{F97A8153-46A7-F1FB-146E-75D05E62DE0C}"/>
              </a:ext>
            </a:extLst>
          </p:cNvPr>
          <p:cNvSpPr>
            <a:spLocks noGrp="1"/>
          </p:cNvSpPr>
          <p:nvPr>
            <p:ph type="body" sz="quarter" idx="13"/>
          </p:nvPr>
        </p:nvSpPr>
        <p:spPr>
          <a:xfrm>
            <a:off x="736599" y="2342926"/>
            <a:ext cx="6687457" cy="3994150"/>
          </a:xfrm>
        </p:spPr>
        <p:txBody>
          <a:bodyPr/>
          <a:lstStyle/>
          <a:p>
            <a:pPr marL="457200" indent="-457200">
              <a:buFont typeface="Arial" panose="020B0604020202020204" pitchFamily="34" charset="0"/>
              <a:buChar char="•"/>
            </a:pPr>
            <a:r>
              <a:rPr lang="en-US"/>
              <a:t>Scintillator alpha counter</a:t>
            </a:r>
          </a:p>
          <a:p>
            <a:pPr marL="457200" indent="-457200">
              <a:buFont typeface="Arial" panose="020B0604020202020204" pitchFamily="34" charset="0"/>
              <a:buChar char="•"/>
            </a:pPr>
            <a:r>
              <a:rPr lang="en-US"/>
              <a:t>ZnS(Ag)-coated inner volume stores Rn</a:t>
            </a:r>
          </a:p>
          <a:p>
            <a:pPr marL="457200" indent="-457200">
              <a:buFont typeface="Arial" panose="020B0604020202020204" pitchFamily="34" charset="0"/>
              <a:buChar char="•"/>
            </a:pPr>
            <a:r>
              <a:rPr lang="en-US"/>
              <a:t>Used to count decays of Rn atoms trapped using assays</a:t>
            </a:r>
          </a:p>
        </p:txBody>
      </p:sp>
      <p:pic>
        <p:nvPicPr>
          <p:cNvPr id="4" name="Picture 3">
            <a:extLst>
              <a:ext uri="{FF2B5EF4-FFF2-40B4-BE49-F238E27FC236}">
                <a16:creationId xmlns:a16="http://schemas.microsoft.com/office/drawing/2014/main" id="{23610F7A-3F46-602C-9A99-C9A90546EC22}"/>
              </a:ext>
            </a:extLst>
          </p:cNvPr>
          <p:cNvPicPr>
            <a:picLocks noChangeAspect="1"/>
          </p:cNvPicPr>
          <p:nvPr/>
        </p:nvPicPr>
        <p:blipFill>
          <a:blip r:embed="rId3"/>
          <a:stretch>
            <a:fillRect/>
          </a:stretch>
        </p:blipFill>
        <p:spPr>
          <a:xfrm>
            <a:off x="8112185" y="1455066"/>
            <a:ext cx="2589614" cy="4622581"/>
          </a:xfrm>
          <a:prstGeom prst="rect">
            <a:avLst/>
          </a:prstGeom>
        </p:spPr>
      </p:pic>
      <p:sp>
        <p:nvSpPr>
          <p:cNvPr id="5" name="Slide Number Placeholder 4">
            <a:extLst>
              <a:ext uri="{FF2B5EF4-FFF2-40B4-BE49-F238E27FC236}">
                <a16:creationId xmlns:a16="http://schemas.microsoft.com/office/drawing/2014/main" id="{6C9B16AE-84AF-07E5-60C4-5F3D2CD167E9}"/>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34</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15456686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CFE3B6-1FF2-B391-A6FC-C4334D474C0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CFBCBB8-C4BF-A6AE-CC49-AC7B3ACBC429}"/>
              </a:ext>
            </a:extLst>
          </p:cNvPr>
          <p:cNvSpPr>
            <a:spLocks noGrp="1"/>
          </p:cNvSpPr>
          <p:nvPr>
            <p:ph type="body" sz="quarter" idx="10"/>
          </p:nvPr>
        </p:nvSpPr>
        <p:spPr/>
        <p:txBody>
          <a:bodyPr/>
          <a:lstStyle/>
          <a:p>
            <a:r>
              <a:rPr lang="en-US" dirty="0"/>
              <a:t>Principle of operation</a:t>
            </a:r>
          </a:p>
        </p:txBody>
      </p:sp>
      <p:pic>
        <p:nvPicPr>
          <p:cNvPr id="5" name="Picture 4">
            <a:extLst>
              <a:ext uri="{FF2B5EF4-FFF2-40B4-BE49-F238E27FC236}">
                <a16:creationId xmlns:a16="http://schemas.microsoft.com/office/drawing/2014/main" id="{A2BE68A7-D04E-2992-DA59-99788C4919E1}"/>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2351673" y="1503936"/>
            <a:ext cx="7212948" cy="4896864"/>
          </a:xfrm>
          <a:prstGeom prst="rect">
            <a:avLst/>
          </a:prstGeom>
        </p:spPr>
      </p:pic>
      <p:sp>
        <p:nvSpPr>
          <p:cNvPr id="3" name="Oval 2">
            <a:extLst>
              <a:ext uri="{FF2B5EF4-FFF2-40B4-BE49-F238E27FC236}">
                <a16:creationId xmlns:a16="http://schemas.microsoft.com/office/drawing/2014/main" id="{66BF34A2-E4DC-543A-B8F4-79CA3B915BA1}"/>
              </a:ext>
            </a:extLst>
          </p:cNvPr>
          <p:cNvSpPr/>
          <p:nvPr/>
        </p:nvSpPr>
        <p:spPr>
          <a:xfrm>
            <a:off x="4083621" y="4744059"/>
            <a:ext cx="232914" cy="21565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C544F70-A7EA-A096-2011-B6FD31516083}"/>
              </a:ext>
            </a:extLst>
          </p:cNvPr>
          <p:cNvSpPr txBox="1"/>
          <p:nvPr/>
        </p:nvSpPr>
        <p:spPr>
          <a:xfrm>
            <a:off x="4028536" y="4973128"/>
            <a:ext cx="85311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Rn-222</a:t>
            </a:r>
          </a:p>
        </p:txBody>
      </p:sp>
      <p:sp>
        <p:nvSpPr>
          <p:cNvPr id="4" name="Slide Number Placeholder 3">
            <a:extLst>
              <a:ext uri="{FF2B5EF4-FFF2-40B4-BE49-F238E27FC236}">
                <a16:creationId xmlns:a16="http://schemas.microsoft.com/office/drawing/2014/main" id="{CCB36D11-5C5C-6718-BE3B-AFC68A5F0C62}"/>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35</a:t>
            </a:fld>
            <a:endParaRPr kumimoji="0" lang="en-CA" sz="2000" b="1"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6" name="Rectangle 5">
            <a:extLst>
              <a:ext uri="{FF2B5EF4-FFF2-40B4-BE49-F238E27FC236}">
                <a16:creationId xmlns:a16="http://schemas.microsoft.com/office/drawing/2014/main" id="{67DFA68A-287F-814F-AC6D-18F9E421A1D4}"/>
              </a:ext>
            </a:extLst>
          </p:cNvPr>
          <p:cNvSpPr/>
          <p:nvPr/>
        </p:nvSpPr>
        <p:spPr>
          <a:xfrm>
            <a:off x="2571750" y="6200077"/>
            <a:ext cx="3248025" cy="65792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PMT</a:t>
            </a:r>
          </a:p>
        </p:txBody>
      </p:sp>
    </p:spTree>
    <p:extLst>
      <p:ext uri="{BB962C8B-B14F-4D97-AF65-F5344CB8AC3E}">
        <p14:creationId xmlns:p14="http://schemas.microsoft.com/office/powerpoint/2010/main" val="2468975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90864-ED25-5F34-FB0E-EA753219834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2D052F5-3888-DD32-BC0F-8073979BFE17}"/>
              </a:ext>
            </a:extLst>
          </p:cNvPr>
          <p:cNvSpPr>
            <a:spLocks noGrp="1"/>
          </p:cNvSpPr>
          <p:nvPr>
            <p:ph type="body" sz="quarter" idx="10"/>
          </p:nvPr>
        </p:nvSpPr>
        <p:spPr/>
        <p:txBody>
          <a:bodyPr/>
          <a:lstStyle/>
          <a:p>
            <a:r>
              <a:rPr lang="en-US"/>
              <a:t>Principle of operation</a:t>
            </a:r>
          </a:p>
        </p:txBody>
      </p:sp>
      <p:pic>
        <p:nvPicPr>
          <p:cNvPr id="5" name="Picture 4">
            <a:extLst>
              <a:ext uri="{FF2B5EF4-FFF2-40B4-BE49-F238E27FC236}">
                <a16:creationId xmlns:a16="http://schemas.microsoft.com/office/drawing/2014/main" id="{8C9F9DB2-A885-68FD-9B62-C9522DC3010A}"/>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2351673" y="1503936"/>
            <a:ext cx="7212948" cy="4896864"/>
          </a:xfrm>
          <a:prstGeom prst="rect">
            <a:avLst/>
          </a:prstGeom>
        </p:spPr>
      </p:pic>
      <p:sp>
        <p:nvSpPr>
          <p:cNvPr id="3" name="Oval 2">
            <a:extLst>
              <a:ext uri="{FF2B5EF4-FFF2-40B4-BE49-F238E27FC236}">
                <a16:creationId xmlns:a16="http://schemas.microsoft.com/office/drawing/2014/main" id="{642B23C5-3EED-0E9A-9A0A-C147D4151AAC}"/>
              </a:ext>
            </a:extLst>
          </p:cNvPr>
          <p:cNvSpPr/>
          <p:nvPr/>
        </p:nvSpPr>
        <p:spPr>
          <a:xfrm>
            <a:off x="3795622" y="4865299"/>
            <a:ext cx="232914" cy="21565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6" name="Straight Arrow Connector 5">
            <a:extLst>
              <a:ext uri="{FF2B5EF4-FFF2-40B4-BE49-F238E27FC236}">
                <a16:creationId xmlns:a16="http://schemas.microsoft.com/office/drawing/2014/main" id="{C8F8BC73-0388-57B5-C00A-DCF5D1681D1F}"/>
              </a:ext>
            </a:extLst>
          </p:cNvPr>
          <p:cNvCxnSpPr/>
          <p:nvPr/>
        </p:nvCxnSpPr>
        <p:spPr>
          <a:xfrm flipH="1" flipV="1">
            <a:off x="3761118" y="4433980"/>
            <a:ext cx="112143" cy="39681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D9206827-E53E-7AC6-C91E-5A446D086A9D}"/>
              </a:ext>
            </a:extLst>
          </p:cNvPr>
          <p:cNvSpPr/>
          <p:nvPr/>
        </p:nvSpPr>
        <p:spPr>
          <a:xfrm>
            <a:off x="3666226" y="4252826"/>
            <a:ext cx="129396" cy="14665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7390F049-A02C-851E-51F7-8890B6C18F5E}"/>
              </a:ext>
            </a:extLst>
          </p:cNvPr>
          <p:cNvSpPr txBox="1"/>
          <p:nvPr/>
        </p:nvSpPr>
        <p:spPr>
          <a:xfrm>
            <a:off x="4028536" y="4973128"/>
            <a:ext cx="84209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Po-218</a:t>
            </a:r>
          </a:p>
        </p:txBody>
      </p:sp>
      <p:sp>
        <p:nvSpPr>
          <p:cNvPr id="9" name="TextBox 8">
            <a:extLst>
              <a:ext uri="{FF2B5EF4-FFF2-40B4-BE49-F238E27FC236}">
                <a16:creationId xmlns:a16="http://schemas.microsoft.com/office/drawing/2014/main" id="{64FC9BEF-6F6D-12FA-A28D-B0B10B444E03}"/>
              </a:ext>
            </a:extLst>
          </p:cNvPr>
          <p:cNvSpPr txBox="1"/>
          <p:nvPr/>
        </p:nvSpPr>
        <p:spPr>
          <a:xfrm>
            <a:off x="3795622" y="4134176"/>
            <a:ext cx="31611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a:ln>
                  <a:noFill/>
                </a:ln>
                <a:solidFill>
                  <a:prstClr val="black"/>
                </a:solidFill>
                <a:effectLst/>
                <a:uLnTx/>
                <a:uFillTx/>
                <a:latin typeface="Calibri" panose="020F0502020204030204"/>
                <a:ea typeface="+mn-ea"/>
                <a:cs typeface="+mn-cs"/>
              </a:rPr>
              <a:t>α</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2964537-AA26-D42A-0CBF-9927F78D2F96}"/>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36</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10" name="Rectangle 9">
            <a:extLst>
              <a:ext uri="{FF2B5EF4-FFF2-40B4-BE49-F238E27FC236}">
                <a16:creationId xmlns:a16="http://schemas.microsoft.com/office/drawing/2014/main" id="{27C17927-EC52-7892-E652-E5DB57CD70FE}"/>
              </a:ext>
            </a:extLst>
          </p:cNvPr>
          <p:cNvSpPr/>
          <p:nvPr/>
        </p:nvSpPr>
        <p:spPr>
          <a:xfrm>
            <a:off x="2571750" y="6200077"/>
            <a:ext cx="3248025" cy="65792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PMT</a:t>
            </a:r>
          </a:p>
        </p:txBody>
      </p:sp>
    </p:spTree>
    <p:extLst>
      <p:ext uri="{BB962C8B-B14F-4D97-AF65-F5344CB8AC3E}">
        <p14:creationId xmlns:p14="http://schemas.microsoft.com/office/powerpoint/2010/main" val="19447418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2B3B9B-9089-4966-8CA2-5C1ECCE1304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81EB635-8855-6E91-71DB-5F01FF18F06D}"/>
              </a:ext>
            </a:extLst>
          </p:cNvPr>
          <p:cNvSpPr>
            <a:spLocks noGrp="1"/>
          </p:cNvSpPr>
          <p:nvPr>
            <p:ph type="body" sz="quarter" idx="10"/>
          </p:nvPr>
        </p:nvSpPr>
        <p:spPr/>
        <p:txBody>
          <a:bodyPr/>
          <a:lstStyle/>
          <a:p>
            <a:r>
              <a:rPr lang="en-US"/>
              <a:t>Principle of operation</a:t>
            </a:r>
          </a:p>
        </p:txBody>
      </p:sp>
      <p:pic>
        <p:nvPicPr>
          <p:cNvPr id="5" name="Picture 4">
            <a:extLst>
              <a:ext uri="{FF2B5EF4-FFF2-40B4-BE49-F238E27FC236}">
                <a16:creationId xmlns:a16="http://schemas.microsoft.com/office/drawing/2014/main" id="{17D48BA5-9436-00C4-E3C1-247CBBA98A55}"/>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2351673" y="1503936"/>
            <a:ext cx="7212948" cy="4896864"/>
          </a:xfrm>
          <a:prstGeom prst="rect">
            <a:avLst/>
          </a:prstGeom>
        </p:spPr>
      </p:pic>
      <p:sp>
        <p:nvSpPr>
          <p:cNvPr id="3" name="Star: 5 Points 2">
            <a:extLst>
              <a:ext uri="{FF2B5EF4-FFF2-40B4-BE49-F238E27FC236}">
                <a16:creationId xmlns:a16="http://schemas.microsoft.com/office/drawing/2014/main" id="{2A73E549-2D97-3473-22BD-238A6EE0B185}"/>
              </a:ext>
            </a:extLst>
          </p:cNvPr>
          <p:cNvSpPr/>
          <p:nvPr/>
        </p:nvSpPr>
        <p:spPr>
          <a:xfrm>
            <a:off x="3519055" y="4045528"/>
            <a:ext cx="378691" cy="378516"/>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B92D66BA-BB50-F9F1-9D1C-EE5316F2417F}"/>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37</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6" name="Rectangle 5">
            <a:extLst>
              <a:ext uri="{FF2B5EF4-FFF2-40B4-BE49-F238E27FC236}">
                <a16:creationId xmlns:a16="http://schemas.microsoft.com/office/drawing/2014/main" id="{0A963992-A16E-C43B-B5E5-5C2FA93AD892}"/>
              </a:ext>
            </a:extLst>
          </p:cNvPr>
          <p:cNvSpPr/>
          <p:nvPr/>
        </p:nvSpPr>
        <p:spPr>
          <a:xfrm>
            <a:off x="2571750" y="6200077"/>
            <a:ext cx="3248025" cy="65792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PMT</a:t>
            </a:r>
          </a:p>
        </p:txBody>
      </p:sp>
    </p:spTree>
    <p:extLst>
      <p:ext uri="{BB962C8B-B14F-4D97-AF65-F5344CB8AC3E}">
        <p14:creationId xmlns:p14="http://schemas.microsoft.com/office/powerpoint/2010/main" val="40116773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E63CD4-D0A9-763B-9FFA-901965E1BFFC}"/>
            </a:ext>
          </a:extLst>
        </p:cNvPr>
        <p:cNvGrpSpPr/>
        <p:nvPr/>
      </p:nvGrpSpPr>
      <p:grpSpPr>
        <a:xfrm>
          <a:off x="0" y="0"/>
          <a:ext cx="0" cy="0"/>
          <a:chOff x="0" y="0"/>
          <a:chExt cx="0" cy="0"/>
        </a:xfrm>
      </p:grpSpPr>
      <p:pic>
        <p:nvPicPr>
          <p:cNvPr id="14" name="Picture 13" descr="N6725 / N6725S - CAEN - Tools for Discovery">
            <a:extLst>
              <a:ext uri="{FF2B5EF4-FFF2-40B4-BE49-F238E27FC236}">
                <a16:creationId xmlns:a16="http://schemas.microsoft.com/office/drawing/2014/main" id="{F6CB7466-B714-D034-D982-1F36DD4EE270}"/>
              </a:ext>
            </a:extLst>
          </p:cNvPr>
          <p:cNvPicPr>
            <a:picLocks noChangeAspect="1"/>
          </p:cNvPicPr>
          <p:nvPr/>
        </p:nvPicPr>
        <p:blipFill>
          <a:blip r:embed="rId3"/>
          <a:stretch>
            <a:fillRect/>
          </a:stretch>
        </p:blipFill>
        <p:spPr>
          <a:xfrm>
            <a:off x="3812069" y="2663687"/>
            <a:ext cx="730004" cy="2786272"/>
          </a:xfrm>
          <a:prstGeom prst="rect">
            <a:avLst/>
          </a:prstGeom>
        </p:spPr>
      </p:pic>
      <p:sp>
        <p:nvSpPr>
          <p:cNvPr id="2" name="Text Placeholder 1">
            <a:extLst>
              <a:ext uri="{FF2B5EF4-FFF2-40B4-BE49-F238E27FC236}">
                <a16:creationId xmlns:a16="http://schemas.microsoft.com/office/drawing/2014/main" id="{E1032DD6-43DA-B9C3-E218-9E8B63DD8896}"/>
              </a:ext>
            </a:extLst>
          </p:cNvPr>
          <p:cNvSpPr>
            <a:spLocks noGrp="1"/>
          </p:cNvSpPr>
          <p:nvPr>
            <p:ph type="body" sz="quarter" idx="10"/>
          </p:nvPr>
        </p:nvSpPr>
        <p:spPr/>
        <p:txBody>
          <a:bodyPr/>
          <a:lstStyle/>
          <a:p>
            <a:r>
              <a:rPr lang="en-US"/>
              <a:t>Principle of operation</a:t>
            </a:r>
          </a:p>
        </p:txBody>
      </p:sp>
      <p:sp>
        <p:nvSpPr>
          <p:cNvPr id="4" name="Slide Number Placeholder 3">
            <a:extLst>
              <a:ext uri="{FF2B5EF4-FFF2-40B4-BE49-F238E27FC236}">
                <a16:creationId xmlns:a16="http://schemas.microsoft.com/office/drawing/2014/main" id="{11713226-301B-DEAE-DB71-65F09988DD68}"/>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38</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7" name="Rectangle 6">
            <a:extLst>
              <a:ext uri="{FF2B5EF4-FFF2-40B4-BE49-F238E27FC236}">
                <a16:creationId xmlns:a16="http://schemas.microsoft.com/office/drawing/2014/main" id="{B07ACFD0-6C3C-2C2D-1C1E-D460C5CC800E}"/>
              </a:ext>
            </a:extLst>
          </p:cNvPr>
          <p:cNvSpPr/>
          <p:nvPr/>
        </p:nvSpPr>
        <p:spPr>
          <a:xfrm>
            <a:off x="5828526" y="1720645"/>
            <a:ext cx="3973154" cy="46801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r>
              <a:rPr lang="en-US" dirty="0"/>
            </a:br>
            <a:endParaRPr lang="en-US" dirty="0"/>
          </a:p>
        </p:txBody>
      </p:sp>
      <p:sp>
        <p:nvSpPr>
          <p:cNvPr id="8" name="Rectangle 7">
            <a:extLst>
              <a:ext uri="{FF2B5EF4-FFF2-40B4-BE49-F238E27FC236}">
                <a16:creationId xmlns:a16="http://schemas.microsoft.com/office/drawing/2014/main" id="{F678FEB0-571D-97AA-56B8-519ED6B10C57}"/>
              </a:ext>
            </a:extLst>
          </p:cNvPr>
          <p:cNvSpPr/>
          <p:nvPr/>
        </p:nvSpPr>
        <p:spPr>
          <a:xfrm>
            <a:off x="4926919" y="1720645"/>
            <a:ext cx="3973154" cy="102747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r>
              <a:rPr lang="en-US" dirty="0"/>
            </a:br>
            <a:endParaRPr lang="en-US" dirty="0"/>
          </a:p>
        </p:txBody>
      </p:sp>
      <p:pic>
        <p:nvPicPr>
          <p:cNvPr id="11" name="Picture 10">
            <a:extLst>
              <a:ext uri="{FF2B5EF4-FFF2-40B4-BE49-F238E27FC236}">
                <a16:creationId xmlns:a16="http://schemas.microsoft.com/office/drawing/2014/main" id="{F134BACC-CF69-2FA6-8573-2B33015493C6}"/>
              </a:ext>
            </a:extLst>
          </p:cNvPr>
          <p:cNvPicPr>
            <a:picLocks noChangeAspect="1"/>
          </p:cNvPicPr>
          <p:nvPr/>
        </p:nvPicPr>
        <p:blipFill>
          <a:blip r:embed="rId4"/>
          <a:stretch>
            <a:fillRect/>
          </a:stretch>
        </p:blipFill>
        <p:spPr>
          <a:xfrm>
            <a:off x="959636" y="1720645"/>
            <a:ext cx="5704865" cy="4914467"/>
          </a:xfrm>
          <a:prstGeom prst="rect">
            <a:avLst/>
          </a:prstGeom>
        </p:spPr>
      </p:pic>
      <p:sp>
        <p:nvSpPr>
          <p:cNvPr id="13" name="TextBox 12">
            <a:extLst>
              <a:ext uri="{FF2B5EF4-FFF2-40B4-BE49-F238E27FC236}">
                <a16:creationId xmlns:a16="http://schemas.microsoft.com/office/drawing/2014/main" id="{4B09FC5D-1AA3-165E-07D8-24793D9789AA}"/>
              </a:ext>
            </a:extLst>
          </p:cNvPr>
          <p:cNvSpPr txBox="1"/>
          <p:nvPr/>
        </p:nvSpPr>
        <p:spPr>
          <a:xfrm>
            <a:off x="1172818" y="6031468"/>
            <a:ext cx="1037656" cy="369332"/>
          </a:xfrm>
          <a:prstGeom prst="rect">
            <a:avLst/>
          </a:prstGeom>
          <a:noFill/>
        </p:spPr>
        <p:txBody>
          <a:bodyPr wrap="none" rtlCol="0">
            <a:spAutoFit/>
          </a:bodyPr>
          <a:lstStyle/>
          <a:p>
            <a:r>
              <a:rPr lang="en-US" dirty="0"/>
              <a:t>Dark box</a:t>
            </a:r>
          </a:p>
        </p:txBody>
      </p:sp>
    </p:spTree>
    <p:extLst>
      <p:ext uri="{BB962C8B-B14F-4D97-AF65-F5344CB8AC3E}">
        <p14:creationId xmlns:p14="http://schemas.microsoft.com/office/powerpoint/2010/main" val="13617061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21088-AD31-9164-1CDC-36BE2EA98642}"/>
            </a:ext>
          </a:extLst>
        </p:cNvPr>
        <p:cNvGrpSpPr/>
        <p:nvPr/>
      </p:nvGrpSpPr>
      <p:grpSpPr>
        <a:xfrm>
          <a:off x="0" y="0"/>
          <a:ext cx="0" cy="0"/>
          <a:chOff x="0" y="0"/>
          <a:chExt cx="0" cy="0"/>
        </a:xfrm>
      </p:grpSpPr>
      <p:pic>
        <p:nvPicPr>
          <p:cNvPr id="10" name="Picture 9" descr="N6725 / N6725S - CAEN - Tools for Discovery">
            <a:extLst>
              <a:ext uri="{FF2B5EF4-FFF2-40B4-BE49-F238E27FC236}">
                <a16:creationId xmlns:a16="http://schemas.microsoft.com/office/drawing/2014/main" id="{DB8022B2-71C5-AB74-6C66-A295D29C4C87}"/>
              </a:ext>
            </a:extLst>
          </p:cNvPr>
          <p:cNvPicPr>
            <a:picLocks noChangeAspect="1"/>
          </p:cNvPicPr>
          <p:nvPr/>
        </p:nvPicPr>
        <p:blipFill>
          <a:blip r:embed="rId3"/>
          <a:stretch>
            <a:fillRect/>
          </a:stretch>
        </p:blipFill>
        <p:spPr>
          <a:xfrm>
            <a:off x="3812069" y="2663687"/>
            <a:ext cx="730004" cy="2786272"/>
          </a:xfrm>
          <a:prstGeom prst="rect">
            <a:avLst/>
          </a:prstGeom>
        </p:spPr>
      </p:pic>
      <p:sp>
        <p:nvSpPr>
          <p:cNvPr id="2" name="Text Placeholder 1">
            <a:extLst>
              <a:ext uri="{FF2B5EF4-FFF2-40B4-BE49-F238E27FC236}">
                <a16:creationId xmlns:a16="http://schemas.microsoft.com/office/drawing/2014/main" id="{EACC4283-639B-70EC-99D5-3DB8C0136776}"/>
              </a:ext>
            </a:extLst>
          </p:cNvPr>
          <p:cNvSpPr>
            <a:spLocks noGrp="1"/>
          </p:cNvSpPr>
          <p:nvPr>
            <p:ph type="body" sz="quarter" idx="10"/>
          </p:nvPr>
        </p:nvSpPr>
        <p:spPr/>
        <p:txBody>
          <a:bodyPr/>
          <a:lstStyle/>
          <a:p>
            <a:r>
              <a:rPr lang="en-US"/>
              <a:t>Principle of operation</a:t>
            </a:r>
          </a:p>
        </p:txBody>
      </p:sp>
      <p:sp>
        <p:nvSpPr>
          <p:cNvPr id="4" name="Slide Number Placeholder 3">
            <a:extLst>
              <a:ext uri="{FF2B5EF4-FFF2-40B4-BE49-F238E27FC236}">
                <a16:creationId xmlns:a16="http://schemas.microsoft.com/office/drawing/2014/main" id="{48D03255-DA61-0B2A-D67E-4BE58767A4BA}"/>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39</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7" name="Rectangle 6">
            <a:extLst>
              <a:ext uri="{FF2B5EF4-FFF2-40B4-BE49-F238E27FC236}">
                <a16:creationId xmlns:a16="http://schemas.microsoft.com/office/drawing/2014/main" id="{6E25B9FA-BF38-1B06-3B07-0B27BEEA10EC}"/>
              </a:ext>
            </a:extLst>
          </p:cNvPr>
          <p:cNvSpPr/>
          <p:nvPr/>
        </p:nvSpPr>
        <p:spPr>
          <a:xfrm>
            <a:off x="5828526" y="1720645"/>
            <a:ext cx="3973154" cy="46801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r>
              <a:rPr lang="en-US" dirty="0"/>
            </a:br>
            <a:endParaRPr lang="en-US" dirty="0"/>
          </a:p>
        </p:txBody>
      </p:sp>
      <p:sp>
        <p:nvSpPr>
          <p:cNvPr id="8" name="Rectangle 7">
            <a:extLst>
              <a:ext uri="{FF2B5EF4-FFF2-40B4-BE49-F238E27FC236}">
                <a16:creationId xmlns:a16="http://schemas.microsoft.com/office/drawing/2014/main" id="{106D8E8A-AD89-4D0A-9ED4-B95FCEC5A652}"/>
              </a:ext>
            </a:extLst>
          </p:cNvPr>
          <p:cNvSpPr/>
          <p:nvPr/>
        </p:nvSpPr>
        <p:spPr>
          <a:xfrm>
            <a:off x="4926919" y="1720645"/>
            <a:ext cx="3973154" cy="102747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r>
              <a:rPr lang="en-US" dirty="0"/>
            </a:br>
            <a:endParaRPr lang="en-US" dirty="0"/>
          </a:p>
        </p:txBody>
      </p:sp>
      <p:pic>
        <p:nvPicPr>
          <p:cNvPr id="11" name="Picture 10">
            <a:extLst>
              <a:ext uri="{FF2B5EF4-FFF2-40B4-BE49-F238E27FC236}">
                <a16:creationId xmlns:a16="http://schemas.microsoft.com/office/drawing/2014/main" id="{68C86896-6CAA-7FED-4133-39D9E72722D5}"/>
              </a:ext>
            </a:extLst>
          </p:cNvPr>
          <p:cNvPicPr>
            <a:picLocks noChangeAspect="1"/>
          </p:cNvPicPr>
          <p:nvPr/>
        </p:nvPicPr>
        <p:blipFill>
          <a:blip r:embed="rId4"/>
          <a:stretch>
            <a:fillRect/>
          </a:stretch>
        </p:blipFill>
        <p:spPr>
          <a:xfrm>
            <a:off x="961193" y="1720645"/>
            <a:ext cx="5704865" cy="4914467"/>
          </a:xfrm>
          <a:prstGeom prst="rect">
            <a:avLst/>
          </a:prstGeom>
        </p:spPr>
      </p:pic>
      <p:pic>
        <p:nvPicPr>
          <p:cNvPr id="12" name="Picture 2">
            <a:extLst>
              <a:ext uri="{FF2B5EF4-FFF2-40B4-BE49-F238E27FC236}">
                <a16:creationId xmlns:a16="http://schemas.microsoft.com/office/drawing/2014/main" id="{772DBAE5-85A8-7C54-1E31-20D9574596F9}"/>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sharpenSoften amount="25000"/>
                    </a14:imgEffect>
                    <a14:imgEffect>
                      <a14:brightnessContrast bright="20000" contrast="-40000"/>
                    </a14:imgEffect>
                  </a14:imgLayer>
                </a14:imgProps>
              </a:ext>
              <a:ext uri="{28A0092B-C50C-407E-A947-70E740481C1C}">
                <a14:useLocalDpi xmlns:a14="http://schemas.microsoft.com/office/drawing/2010/main" val="0"/>
              </a:ext>
            </a:extLst>
          </a:blip>
          <a:srcRect r="991" b="2963"/>
          <a:stretch>
            <a:fillRect/>
          </a:stretch>
        </p:blipFill>
        <p:spPr bwMode="auto">
          <a:xfrm>
            <a:off x="6685936" y="2007939"/>
            <a:ext cx="5377553" cy="358661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nector: Elbow 4">
            <a:extLst>
              <a:ext uri="{FF2B5EF4-FFF2-40B4-BE49-F238E27FC236}">
                <a16:creationId xmlns:a16="http://schemas.microsoft.com/office/drawing/2014/main" id="{7472275F-FDAA-01D4-1B26-7E8352C84D72}"/>
              </a:ext>
            </a:extLst>
          </p:cNvPr>
          <p:cNvCxnSpPr/>
          <p:nvPr/>
        </p:nvCxnSpPr>
        <p:spPr>
          <a:xfrm>
            <a:off x="6165367" y="4496596"/>
            <a:ext cx="678426" cy="363794"/>
          </a:xfrm>
          <a:prstGeom prst="bentConnector3">
            <a:avLst>
              <a:gd name="adj1" fmla="val -725"/>
            </a:avLst>
          </a:prstGeom>
          <a:ln w="38100">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BF583E5F-E214-236B-6CE6-F09AEC1862F7}"/>
              </a:ext>
            </a:extLst>
          </p:cNvPr>
          <p:cNvSpPr txBox="1"/>
          <p:nvPr/>
        </p:nvSpPr>
        <p:spPr>
          <a:xfrm>
            <a:off x="1172818" y="6031468"/>
            <a:ext cx="1037656" cy="369332"/>
          </a:xfrm>
          <a:prstGeom prst="rect">
            <a:avLst/>
          </a:prstGeom>
          <a:noFill/>
        </p:spPr>
        <p:txBody>
          <a:bodyPr wrap="none" rtlCol="0">
            <a:spAutoFit/>
          </a:bodyPr>
          <a:lstStyle/>
          <a:p>
            <a:r>
              <a:rPr lang="en-US" dirty="0"/>
              <a:t>Dark box</a:t>
            </a:r>
          </a:p>
        </p:txBody>
      </p:sp>
    </p:spTree>
    <p:extLst>
      <p:ext uri="{BB962C8B-B14F-4D97-AF65-F5344CB8AC3E}">
        <p14:creationId xmlns:p14="http://schemas.microsoft.com/office/powerpoint/2010/main" val="937469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25F550-7994-BF58-2DAA-DFFA46B2F4A5}"/>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6B5E0AE7-63F9-52F6-5CDB-3FEE03F37F59}"/>
              </a:ext>
            </a:extLst>
          </p:cNvPr>
          <p:cNvSpPr>
            <a:spLocks noGrp="1"/>
          </p:cNvSpPr>
          <p:nvPr>
            <p:ph type="body" sz="quarter" idx="10"/>
          </p:nvPr>
        </p:nvSpPr>
        <p:spPr/>
        <p:txBody>
          <a:bodyPr/>
          <a:lstStyle/>
          <a:p>
            <a:r>
              <a:rPr lang="en-US" baseline="30000" dirty="0"/>
              <a:t>238</a:t>
            </a:r>
            <a:r>
              <a:rPr lang="en-US" dirty="0"/>
              <a:t>U chain and </a:t>
            </a:r>
            <a:r>
              <a:rPr lang="en-US" baseline="30000" dirty="0"/>
              <a:t>222</a:t>
            </a:r>
            <a:r>
              <a:rPr lang="en-US" dirty="0"/>
              <a:t>Rn</a:t>
            </a:r>
          </a:p>
          <a:p>
            <a:endParaRPr lang="en-US" dirty="0"/>
          </a:p>
        </p:txBody>
      </p:sp>
      <p:pic>
        <p:nvPicPr>
          <p:cNvPr id="1026" name="Picture 2" descr="Decay chain of uranium-238, with radon near the middle ...">
            <a:extLst>
              <a:ext uri="{FF2B5EF4-FFF2-40B4-BE49-F238E27FC236}">
                <a16:creationId xmlns:a16="http://schemas.microsoft.com/office/drawing/2014/main" id="{27E16953-E6E0-4622-329B-14F2D5453E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0651" y="1438391"/>
            <a:ext cx="3867205" cy="5347735"/>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2">
            <a:extLst>
              <a:ext uri="{FF2B5EF4-FFF2-40B4-BE49-F238E27FC236}">
                <a16:creationId xmlns:a16="http://schemas.microsoft.com/office/drawing/2014/main" id="{21E92F5F-7989-69BC-AC45-00E86048018D}"/>
              </a:ext>
            </a:extLst>
          </p:cNvPr>
          <p:cNvSpPr>
            <a:spLocks noGrp="1"/>
          </p:cNvSpPr>
          <p:nvPr>
            <p:ph type="body" sz="quarter" idx="13"/>
          </p:nvPr>
        </p:nvSpPr>
        <p:spPr>
          <a:xfrm>
            <a:off x="736600" y="2342926"/>
            <a:ext cx="5654964" cy="3994150"/>
          </a:xfrm>
        </p:spPr>
        <p:txBody>
          <a:bodyPr/>
          <a:lstStyle/>
          <a:p>
            <a:pPr marL="457200" indent="-457200">
              <a:buFont typeface="Arial" panose="020B0604020202020204" pitchFamily="34" charset="0"/>
              <a:buChar char="•"/>
            </a:pPr>
            <a:r>
              <a:rPr lang="en-US"/>
              <a:t>Abundant underground</a:t>
            </a:r>
          </a:p>
          <a:p>
            <a:pPr marL="457200" indent="-457200">
              <a:buFont typeface="Arial" panose="020B0604020202020204" pitchFamily="34" charset="0"/>
              <a:buChar char="•"/>
            </a:pPr>
            <a:r>
              <a:rPr lang="en-US"/>
              <a:t>Background to rare-event searches</a:t>
            </a:r>
          </a:p>
        </p:txBody>
      </p:sp>
      <p:sp>
        <p:nvSpPr>
          <p:cNvPr id="3" name="Slide Number Placeholder 2">
            <a:extLst>
              <a:ext uri="{FF2B5EF4-FFF2-40B4-BE49-F238E27FC236}">
                <a16:creationId xmlns:a16="http://schemas.microsoft.com/office/drawing/2014/main" id="{92E89D87-ED12-01C0-4C23-E06D77762875}"/>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6680672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DE26001-AD55-4110-1A2B-5F6E2E4C849B}"/>
              </a:ext>
            </a:extLst>
          </p:cNvPr>
          <p:cNvSpPr>
            <a:spLocks noGrp="1"/>
          </p:cNvSpPr>
          <p:nvPr>
            <p:ph type="body" sz="quarter" idx="10"/>
          </p:nvPr>
        </p:nvSpPr>
        <p:spPr/>
        <p:txBody>
          <a:bodyPr/>
          <a:lstStyle/>
          <a:p>
            <a:r>
              <a:rPr lang="en-US" dirty="0"/>
              <a:t>Lucas cell backgrounds</a:t>
            </a:r>
          </a:p>
        </p:txBody>
      </p:sp>
      <p:sp>
        <p:nvSpPr>
          <p:cNvPr id="3" name="Text Placeholder 2">
            <a:extLst>
              <a:ext uri="{FF2B5EF4-FFF2-40B4-BE49-F238E27FC236}">
                <a16:creationId xmlns:a16="http://schemas.microsoft.com/office/drawing/2014/main" id="{0D695C9B-3032-ABD7-239F-1AE0B0669675}"/>
              </a:ext>
            </a:extLst>
          </p:cNvPr>
          <p:cNvSpPr>
            <a:spLocks noGrp="1"/>
          </p:cNvSpPr>
          <p:nvPr>
            <p:ph type="body" sz="quarter" idx="13"/>
          </p:nvPr>
        </p:nvSpPr>
        <p:spPr>
          <a:xfrm>
            <a:off x="736601" y="1947000"/>
            <a:ext cx="5054600" cy="3994150"/>
          </a:xfrm>
        </p:spPr>
        <p:txBody>
          <a:bodyPr>
            <a:normAutofit fontScale="92500" lnSpcReduction="10000"/>
          </a:bodyPr>
          <a:lstStyle/>
          <a:p>
            <a:pPr marL="457200" indent="-457200">
              <a:buFont typeface="Arial" panose="020B0604020202020204" pitchFamily="34" charset="0"/>
              <a:buChar char="•"/>
            </a:pPr>
            <a:r>
              <a:rPr lang="en-US" dirty="0"/>
              <a:t>Radon assays are background limited by Lucas cells!</a:t>
            </a:r>
          </a:p>
          <a:p>
            <a:pPr marL="457200" indent="-457200">
              <a:buFont typeface="Arial" panose="020B0604020202020204" pitchFamily="34" charset="0"/>
              <a:buChar char="•"/>
            </a:pPr>
            <a:r>
              <a:rPr lang="en-US" dirty="0"/>
              <a:t>Intrinsic background due to Lucas cell materials</a:t>
            </a:r>
          </a:p>
          <a:p>
            <a:pPr marL="457200" indent="-457200">
              <a:buFont typeface="Arial" panose="020B0604020202020204" pitchFamily="34" charset="0"/>
              <a:buChar char="•"/>
            </a:pPr>
            <a:r>
              <a:rPr lang="en-US" dirty="0"/>
              <a:t>ZnS scintillator is greatest background contributor in Lucas cells</a:t>
            </a:r>
          </a:p>
          <a:p>
            <a:pPr marL="457200" indent="-457200">
              <a:buFont typeface="Arial" panose="020B0604020202020204" pitchFamily="34" charset="0"/>
              <a:buChar char="•"/>
            </a:pPr>
            <a:r>
              <a:rPr lang="en-US" dirty="0"/>
              <a:t>Current Lucas cells use most radiopure ZnS commercially available</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9884C540-919A-04EF-2A4C-B3A5100D556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40</a:t>
            </a:fld>
            <a:endParaRPr kumimoji="0" lang="en-CA" sz="2000" b="1"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8" name="Picture 7">
            <a:extLst>
              <a:ext uri="{FF2B5EF4-FFF2-40B4-BE49-F238E27FC236}">
                <a16:creationId xmlns:a16="http://schemas.microsoft.com/office/drawing/2014/main" id="{DAB2C2D5-8EF1-9A1C-7A41-F05EDBFB3838}"/>
              </a:ext>
            </a:extLst>
          </p:cNvPr>
          <p:cNvPicPr>
            <a:picLocks noChangeAspect="1"/>
          </p:cNvPicPr>
          <p:nvPr/>
        </p:nvPicPr>
        <p:blipFill>
          <a:blip r:embed="rId3"/>
          <a:stretch>
            <a:fillRect/>
          </a:stretch>
        </p:blipFill>
        <p:spPr>
          <a:xfrm>
            <a:off x="5791201" y="2592937"/>
            <a:ext cx="6330485" cy="2572352"/>
          </a:xfrm>
          <a:prstGeom prst="rect">
            <a:avLst/>
          </a:prstGeom>
        </p:spPr>
      </p:pic>
    </p:spTree>
    <p:extLst>
      <p:ext uri="{BB962C8B-B14F-4D97-AF65-F5344CB8AC3E}">
        <p14:creationId xmlns:p14="http://schemas.microsoft.com/office/powerpoint/2010/main" val="6698742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17F426-6B35-900E-014D-75912E01F87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819B1DE-DD16-C443-7D15-E627725365B6}"/>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41</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4" name="Text Placeholder 1">
            <a:extLst>
              <a:ext uri="{FF2B5EF4-FFF2-40B4-BE49-F238E27FC236}">
                <a16:creationId xmlns:a16="http://schemas.microsoft.com/office/drawing/2014/main" id="{345B4892-2981-9E39-8B0F-A98094B32FDE}"/>
              </a:ext>
            </a:extLst>
          </p:cNvPr>
          <p:cNvSpPr>
            <a:spLocks noGrp="1"/>
          </p:cNvSpPr>
          <p:nvPr>
            <p:ph type="body" sz="quarter" idx="10"/>
          </p:nvPr>
        </p:nvSpPr>
        <p:spPr>
          <a:xfrm>
            <a:off x="1938387" y="2647681"/>
            <a:ext cx="8735743" cy="1316076"/>
          </a:xfrm>
        </p:spPr>
        <p:txBody>
          <a:bodyPr>
            <a:noAutofit/>
          </a:bodyPr>
          <a:lstStyle/>
          <a:p>
            <a:r>
              <a:rPr lang="en-US" sz="6000" dirty="0"/>
              <a:t>Can we produce our own low-background ZnS?</a:t>
            </a:r>
          </a:p>
        </p:txBody>
      </p:sp>
    </p:spTree>
    <p:extLst>
      <p:ext uri="{BB962C8B-B14F-4D97-AF65-F5344CB8AC3E}">
        <p14:creationId xmlns:p14="http://schemas.microsoft.com/office/powerpoint/2010/main" val="22730399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80DC44E-508C-F498-BB6E-82498CDF26DE}"/>
              </a:ext>
            </a:extLst>
          </p:cNvPr>
          <p:cNvSpPr>
            <a:spLocks noGrp="1"/>
          </p:cNvSpPr>
          <p:nvPr>
            <p:ph type="body" sz="quarter" idx="10"/>
          </p:nvPr>
        </p:nvSpPr>
        <p:spPr>
          <a:xfrm>
            <a:off x="736600" y="520924"/>
            <a:ext cx="9380794" cy="1316076"/>
          </a:xfrm>
        </p:spPr>
        <p:txBody>
          <a:bodyPr/>
          <a:lstStyle/>
          <a:p>
            <a:r>
              <a:rPr lang="en-US" dirty="0"/>
              <a:t>Selective precipitation of </a:t>
            </a:r>
            <a:r>
              <a:rPr lang="en-US" baseline="30000" dirty="0"/>
              <a:t>238</a:t>
            </a:r>
            <a:r>
              <a:rPr lang="en-US" dirty="0"/>
              <a:t>U chain impurities</a:t>
            </a:r>
          </a:p>
        </p:txBody>
      </p:sp>
      <p:sp>
        <p:nvSpPr>
          <p:cNvPr id="3" name="Slide Number Placeholder 2">
            <a:extLst>
              <a:ext uri="{FF2B5EF4-FFF2-40B4-BE49-F238E27FC236}">
                <a16:creationId xmlns:a16="http://schemas.microsoft.com/office/drawing/2014/main" id="{9687E312-266A-C31D-A675-0A060371C0CF}"/>
              </a:ext>
            </a:extLst>
          </p:cNvPr>
          <p:cNvSpPr>
            <a:spLocks noGrp="1"/>
          </p:cNvSpPr>
          <p:nvPr>
            <p:ph type="sldNum" sz="quarter" idx="4"/>
          </p:nvPr>
        </p:nvSpPr>
        <p:spPr/>
        <p:txBody>
          <a:bodyPr/>
          <a:lstStyle/>
          <a:p>
            <a:fld id="{86CB4B4D-7CA3-9044-876B-883B54F8677D}" type="slidenum">
              <a:rPr lang="en-CA" smtClean="0"/>
              <a:pPr/>
              <a:t>42</a:t>
            </a:fld>
            <a:endParaRPr lang="en-CA" b="1"/>
          </a:p>
        </p:txBody>
      </p:sp>
      <p:sp>
        <p:nvSpPr>
          <p:cNvPr id="4" name="Text Placeholder 3">
            <a:extLst>
              <a:ext uri="{FF2B5EF4-FFF2-40B4-BE49-F238E27FC236}">
                <a16:creationId xmlns:a16="http://schemas.microsoft.com/office/drawing/2014/main" id="{6AB9D277-D7F2-CC03-B1DA-541677CFF550}"/>
              </a:ext>
            </a:extLst>
          </p:cNvPr>
          <p:cNvSpPr>
            <a:spLocks noGrp="1"/>
          </p:cNvSpPr>
          <p:nvPr>
            <p:ph type="body" sz="quarter" idx="13"/>
          </p:nvPr>
        </p:nvSpPr>
        <p:spPr>
          <a:xfrm>
            <a:off x="736600" y="2037685"/>
            <a:ext cx="5276273" cy="3994150"/>
          </a:xfrm>
        </p:spPr>
        <p:txBody>
          <a:bodyPr/>
          <a:lstStyle/>
          <a:p>
            <a:r>
              <a:rPr lang="en-US" dirty="0"/>
              <a:t>We can selectively precipitate Zinc Sulfide from solution while leaving behind </a:t>
            </a:r>
            <a:r>
              <a:rPr lang="en-US" baseline="30000" dirty="0"/>
              <a:t>238</a:t>
            </a:r>
            <a:r>
              <a:rPr lang="en-US" dirty="0"/>
              <a:t>U chain impurities </a:t>
            </a:r>
          </a:p>
          <a:p>
            <a:r>
              <a:rPr lang="en-US" dirty="0"/>
              <a:t>Log(ZnS </a:t>
            </a:r>
            <a:r>
              <a:rPr lang="en-US" i="1" dirty="0" err="1"/>
              <a:t>K</a:t>
            </a:r>
            <a:r>
              <a:rPr lang="en-US" i="1" baseline="-25000" dirty="0" err="1"/>
              <a:t>sp</a:t>
            </a:r>
            <a:r>
              <a:rPr lang="en-US" dirty="0"/>
              <a:t>)</a:t>
            </a:r>
            <a:r>
              <a:rPr lang="en-US" i="1" baseline="-25000" dirty="0"/>
              <a:t> </a:t>
            </a:r>
            <a:r>
              <a:rPr lang="en-US" dirty="0"/>
              <a:t>≈ -22</a:t>
            </a:r>
          </a:p>
          <a:p>
            <a:r>
              <a:rPr lang="en-US" dirty="0"/>
              <a:t>Log(</a:t>
            </a:r>
            <a:r>
              <a:rPr lang="en-US" dirty="0" err="1"/>
              <a:t>PbS</a:t>
            </a:r>
            <a:r>
              <a:rPr lang="en-US" dirty="0"/>
              <a:t> </a:t>
            </a:r>
            <a:r>
              <a:rPr lang="en-US" i="1" dirty="0" err="1"/>
              <a:t>K</a:t>
            </a:r>
            <a:r>
              <a:rPr lang="en-US" i="1" baseline="-25000" dirty="0" err="1"/>
              <a:t>sp</a:t>
            </a:r>
            <a:r>
              <a:rPr lang="en-US" i="1" dirty="0"/>
              <a:t>)</a:t>
            </a:r>
            <a:r>
              <a:rPr lang="en-US" i="1" baseline="-25000" dirty="0"/>
              <a:t> </a:t>
            </a:r>
            <a:r>
              <a:rPr lang="en-US" dirty="0"/>
              <a:t>≈ -28</a:t>
            </a:r>
            <a:endParaRPr lang="en-US" baseline="-25000" dirty="0"/>
          </a:p>
          <a:p>
            <a:r>
              <a:rPr lang="en-US" dirty="0"/>
              <a:t>Log(U(IV)O</a:t>
            </a:r>
            <a:r>
              <a:rPr lang="en-US" baseline="-25000" dirty="0"/>
              <a:t>2 </a:t>
            </a:r>
            <a:r>
              <a:rPr lang="en-US" i="1" dirty="0" err="1"/>
              <a:t>K</a:t>
            </a:r>
            <a:r>
              <a:rPr lang="en-US" i="1" baseline="-25000" dirty="0" err="1"/>
              <a:t>sp</a:t>
            </a:r>
            <a:r>
              <a:rPr lang="en-US" baseline="-25000" dirty="0"/>
              <a:t> </a:t>
            </a:r>
            <a:r>
              <a:rPr lang="en-US" dirty="0"/>
              <a:t>)≈ -53</a:t>
            </a:r>
          </a:p>
        </p:txBody>
      </p:sp>
      <p:sp>
        <p:nvSpPr>
          <p:cNvPr id="5" name="Slide Number Placeholder 2">
            <a:extLst>
              <a:ext uri="{FF2B5EF4-FFF2-40B4-BE49-F238E27FC236}">
                <a16:creationId xmlns:a16="http://schemas.microsoft.com/office/drawing/2014/main" id="{E9DD73CF-80D9-2C69-16A1-5348A6E0797D}"/>
              </a:ext>
            </a:extLst>
          </p:cNvPr>
          <p:cNvSpPr txBox="1">
            <a:spLocks/>
          </p:cNvSpPr>
          <p:nvPr/>
        </p:nvSpPr>
        <p:spPr>
          <a:xfrm>
            <a:off x="11418848" y="6200077"/>
            <a:ext cx="594732" cy="412595"/>
          </a:xfrm>
          <a:prstGeom prst="rect">
            <a:avLst/>
          </a:prstGeom>
          <a:extLst>
            <a:ext uri="{C572A759-6A51-4108-AA02-DFA0A04FC94B}">
              <ma14:wrappingTextBoxFlag xmlns:ma14="http://schemas.microsoft.com/office/mac/drawingml/2011/main" xmlns="" val="1"/>
            </a:ext>
          </a:extLst>
        </p:spPr>
        <p:txBody>
          <a:bodyPr/>
          <a:lstStyle>
            <a:defPPr>
              <a:defRPr lang="en-US"/>
            </a:defPPr>
            <a:lvl1pPr marL="0" algn="l" defTabSz="914400" rtl="0" eaLnBrk="1" latinLnBrk="0" hangingPunct="1">
              <a:defRPr sz="2000" b="0" i="0" kern="1200">
                <a:solidFill>
                  <a:srgbClr val="0076BE"/>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CB4B4D-7CA3-9044-876B-883B54F8677D}" type="slidenum">
              <a:rPr lang="en-CA" smtClean="0"/>
              <a:pPr/>
              <a:t>42</a:t>
            </a:fld>
            <a:endParaRPr lang="en-CA" b="1" dirty="0"/>
          </a:p>
        </p:txBody>
      </p:sp>
      <p:pic>
        <p:nvPicPr>
          <p:cNvPr id="6" name="Picture 2" descr="Decay chain of uranium-238, with radon near the middle ...">
            <a:extLst>
              <a:ext uri="{FF2B5EF4-FFF2-40B4-BE49-F238E27FC236}">
                <a16:creationId xmlns:a16="http://schemas.microsoft.com/office/drawing/2014/main" id="{DB6F1CCA-45B9-7C50-A312-BB85A40298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6926" y="1360893"/>
            <a:ext cx="3867205" cy="5347735"/>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a:extLst>
              <a:ext uri="{FF2B5EF4-FFF2-40B4-BE49-F238E27FC236}">
                <a16:creationId xmlns:a16="http://schemas.microsoft.com/office/drawing/2014/main" id="{5A19B0AA-118D-B865-9013-BF1FE1DC6484}"/>
              </a:ext>
            </a:extLst>
          </p:cNvPr>
          <p:cNvSpPr/>
          <p:nvPr/>
        </p:nvSpPr>
        <p:spPr>
          <a:xfrm>
            <a:off x="7626926" y="1307941"/>
            <a:ext cx="676275" cy="64770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CBF7AE65-A2DA-C510-810E-69AB168E81A4}"/>
              </a:ext>
            </a:extLst>
          </p:cNvPr>
          <p:cNvSpPr/>
          <p:nvPr/>
        </p:nvSpPr>
        <p:spPr>
          <a:xfrm>
            <a:off x="9715622" y="5360665"/>
            <a:ext cx="676275" cy="64770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58443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AAC16645-8AA9-B529-A7BE-896EA26BE75D}"/>
              </a:ext>
            </a:extLst>
          </p:cNvPr>
          <p:cNvGrpSpPr/>
          <p:nvPr/>
        </p:nvGrpSpPr>
        <p:grpSpPr>
          <a:xfrm>
            <a:off x="7171602" y="1363819"/>
            <a:ext cx="3680371" cy="4833257"/>
            <a:chOff x="1132114" y="2264229"/>
            <a:chExt cx="2710543" cy="3559628"/>
          </a:xfrm>
        </p:grpSpPr>
        <p:sp>
          <p:nvSpPr>
            <p:cNvPr id="23" name="Rectangle 22">
              <a:extLst>
                <a:ext uri="{FF2B5EF4-FFF2-40B4-BE49-F238E27FC236}">
                  <a16:creationId xmlns:a16="http://schemas.microsoft.com/office/drawing/2014/main" id="{8FC68BFD-C1C4-A6E1-D18A-E378FF4B0D95}"/>
                </a:ext>
              </a:extLst>
            </p:cNvPr>
            <p:cNvSpPr/>
            <p:nvPr/>
          </p:nvSpPr>
          <p:spPr>
            <a:xfrm>
              <a:off x="1132114" y="2264229"/>
              <a:ext cx="2710543" cy="355962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A9CB7ACB-2CF8-74D0-CC51-4B117CF5F7A5}"/>
                </a:ext>
              </a:extLst>
            </p:cNvPr>
            <p:cNvSpPr/>
            <p:nvPr/>
          </p:nvSpPr>
          <p:spPr>
            <a:xfrm>
              <a:off x="1132114" y="3135086"/>
              <a:ext cx="2710543" cy="2688771"/>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 name="Slide Number Placeholder 2">
            <a:extLst>
              <a:ext uri="{FF2B5EF4-FFF2-40B4-BE49-F238E27FC236}">
                <a16:creationId xmlns:a16="http://schemas.microsoft.com/office/drawing/2014/main" id="{79930377-45F3-CE6C-9BE9-C2E0A5355E46}"/>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43</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grpSp>
        <p:nvGrpSpPr>
          <p:cNvPr id="7" name="Group 6">
            <a:extLst>
              <a:ext uri="{FF2B5EF4-FFF2-40B4-BE49-F238E27FC236}">
                <a16:creationId xmlns:a16="http://schemas.microsoft.com/office/drawing/2014/main" id="{BE051FD8-1D83-6EE0-A527-1C70C74DB61C}"/>
              </a:ext>
            </a:extLst>
          </p:cNvPr>
          <p:cNvGrpSpPr/>
          <p:nvPr/>
        </p:nvGrpSpPr>
        <p:grpSpPr>
          <a:xfrm>
            <a:off x="1136812" y="1366820"/>
            <a:ext cx="3680371" cy="4833257"/>
            <a:chOff x="1132114" y="2264229"/>
            <a:chExt cx="2710543" cy="3559628"/>
          </a:xfrm>
        </p:grpSpPr>
        <p:sp>
          <p:nvSpPr>
            <p:cNvPr id="5" name="Rectangle 4">
              <a:extLst>
                <a:ext uri="{FF2B5EF4-FFF2-40B4-BE49-F238E27FC236}">
                  <a16:creationId xmlns:a16="http://schemas.microsoft.com/office/drawing/2014/main" id="{33F47463-8C95-5FA8-6407-0928A8122005}"/>
                </a:ext>
              </a:extLst>
            </p:cNvPr>
            <p:cNvSpPr/>
            <p:nvPr/>
          </p:nvSpPr>
          <p:spPr>
            <a:xfrm>
              <a:off x="1132114" y="2264229"/>
              <a:ext cx="2710543" cy="355962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8966F554-1D28-6B6F-F5D2-06B7827904B6}"/>
                </a:ext>
              </a:extLst>
            </p:cNvPr>
            <p:cNvSpPr/>
            <p:nvPr/>
          </p:nvSpPr>
          <p:spPr>
            <a:xfrm>
              <a:off x="1132114" y="3135086"/>
              <a:ext cx="2710543" cy="2688771"/>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11" name="Picture 10" descr="A close up of a sign&#10;&#10;AI-generated content may be incorrect.">
            <a:extLst>
              <a:ext uri="{FF2B5EF4-FFF2-40B4-BE49-F238E27FC236}">
                <a16:creationId xmlns:a16="http://schemas.microsoft.com/office/drawing/2014/main" id="{2F06D416-8992-AE79-DD9A-6BF247A35C42}"/>
              </a:ext>
            </a:extLst>
          </p:cNvPr>
          <p:cNvPicPr>
            <a:picLocks noChangeAspect="1"/>
          </p:cNvPicPr>
          <p:nvPr/>
        </p:nvPicPr>
        <p:blipFill>
          <a:blip r:embed="rId3"/>
          <a:stretch>
            <a:fillRect/>
          </a:stretch>
        </p:blipFill>
        <p:spPr>
          <a:xfrm>
            <a:off x="1853610" y="2899184"/>
            <a:ext cx="1984176" cy="451682"/>
          </a:xfrm>
          <a:prstGeom prst="rect">
            <a:avLst/>
          </a:prstGeom>
        </p:spPr>
      </p:pic>
      <p:pic>
        <p:nvPicPr>
          <p:cNvPr id="13" name="Picture 12">
            <a:extLst>
              <a:ext uri="{FF2B5EF4-FFF2-40B4-BE49-F238E27FC236}">
                <a16:creationId xmlns:a16="http://schemas.microsoft.com/office/drawing/2014/main" id="{1B8A4F42-B6CD-07F4-3A09-EA5C77151CBE}"/>
              </a:ext>
            </a:extLst>
          </p:cNvPr>
          <p:cNvPicPr>
            <a:picLocks noChangeAspect="1"/>
          </p:cNvPicPr>
          <p:nvPr/>
        </p:nvPicPr>
        <p:blipFill>
          <a:blip r:embed="rId4"/>
          <a:stretch>
            <a:fillRect/>
          </a:stretch>
        </p:blipFill>
        <p:spPr>
          <a:xfrm>
            <a:off x="2925380" y="2901156"/>
            <a:ext cx="1667108" cy="447737"/>
          </a:xfrm>
          <a:prstGeom prst="rect">
            <a:avLst/>
          </a:prstGeom>
        </p:spPr>
      </p:pic>
      <p:pic>
        <p:nvPicPr>
          <p:cNvPr id="15" name="Picture 14" descr="A letter s and s in a black background&#10;&#10;AI-generated content may be incorrect.">
            <a:extLst>
              <a:ext uri="{FF2B5EF4-FFF2-40B4-BE49-F238E27FC236}">
                <a16:creationId xmlns:a16="http://schemas.microsoft.com/office/drawing/2014/main" id="{F3D9FB5A-51E1-D1B0-35C1-74DA6E7CB34E}"/>
              </a:ext>
            </a:extLst>
          </p:cNvPr>
          <p:cNvPicPr>
            <a:picLocks noChangeAspect="1"/>
          </p:cNvPicPr>
          <p:nvPr/>
        </p:nvPicPr>
        <p:blipFill>
          <a:blip r:embed="rId5"/>
          <a:stretch>
            <a:fillRect/>
          </a:stretch>
        </p:blipFill>
        <p:spPr>
          <a:xfrm>
            <a:off x="9506384" y="2828841"/>
            <a:ext cx="533474" cy="552527"/>
          </a:xfrm>
          <a:prstGeom prst="rect">
            <a:avLst/>
          </a:prstGeom>
        </p:spPr>
      </p:pic>
      <p:pic>
        <p:nvPicPr>
          <p:cNvPr id="17" name="Picture 16" descr="A black background with colorful letters&#10;&#10;AI-generated content may be incorrect.">
            <a:extLst>
              <a:ext uri="{FF2B5EF4-FFF2-40B4-BE49-F238E27FC236}">
                <a16:creationId xmlns:a16="http://schemas.microsoft.com/office/drawing/2014/main" id="{98FECCC4-F8BE-A2F9-D956-D856CF4ECFDE}"/>
              </a:ext>
            </a:extLst>
          </p:cNvPr>
          <p:cNvPicPr>
            <a:picLocks noChangeAspect="1"/>
          </p:cNvPicPr>
          <p:nvPr/>
        </p:nvPicPr>
        <p:blipFill>
          <a:blip r:embed="rId6"/>
          <a:stretch>
            <a:fillRect/>
          </a:stretch>
        </p:blipFill>
        <p:spPr>
          <a:xfrm>
            <a:off x="7882685" y="2828841"/>
            <a:ext cx="762106" cy="590632"/>
          </a:xfrm>
          <a:prstGeom prst="rect">
            <a:avLst/>
          </a:prstGeom>
        </p:spPr>
      </p:pic>
      <p:pic>
        <p:nvPicPr>
          <p:cNvPr id="19" name="Picture 18" descr="A black background with blue and orange letters&#10;&#10;AI-generated content may be incorrect.">
            <a:extLst>
              <a:ext uri="{FF2B5EF4-FFF2-40B4-BE49-F238E27FC236}">
                <a16:creationId xmlns:a16="http://schemas.microsoft.com/office/drawing/2014/main" id="{103E2FD8-8D4E-25F2-515A-8B01EA5757EB}"/>
              </a:ext>
            </a:extLst>
          </p:cNvPr>
          <p:cNvPicPr>
            <a:picLocks noChangeAspect="1"/>
          </p:cNvPicPr>
          <p:nvPr/>
        </p:nvPicPr>
        <p:blipFill>
          <a:blip r:embed="rId7"/>
          <a:stretch>
            <a:fillRect/>
          </a:stretch>
        </p:blipFill>
        <p:spPr>
          <a:xfrm>
            <a:off x="8644791" y="2828841"/>
            <a:ext cx="838317" cy="600159"/>
          </a:xfrm>
          <a:prstGeom prst="rect">
            <a:avLst/>
          </a:prstGeom>
        </p:spPr>
      </p:pic>
      <p:pic>
        <p:nvPicPr>
          <p:cNvPr id="21" name="Picture 20" descr="A black background with colorful letters&#10;&#10;AI-generated content may be incorrect.">
            <a:extLst>
              <a:ext uri="{FF2B5EF4-FFF2-40B4-BE49-F238E27FC236}">
                <a16:creationId xmlns:a16="http://schemas.microsoft.com/office/drawing/2014/main" id="{7B019B32-D12C-37B8-A40F-766C54D29D2E}"/>
              </a:ext>
            </a:extLst>
          </p:cNvPr>
          <p:cNvPicPr>
            <a:picLocks noChangeAspect="1"/>
          </p:cNvPicPr>
          <p:nvPr/>
        </p:nvPicPr>
        <p:blipFill>
          <a:blip r:embed="rId8"/>
          <a:stretch>
            <a:fillRect/>
          </a:stretch>
        </p:blipFill>
        <p:spPr>
          <a:xfrm>
            <a:off x="1761046" y="2786104"/>
            <a:ext cx="819264" cy="609685"/>
          </a:xfrm>
          <a:prstGeom prst="rect">
            <a:avLst/>
          </a:prstGeom>
        </p:spPr>
      </p:pic>
      <p:sp>
        <p:nvSpPr>
          <p:cNvPr id="2" name="Text Placeholder 1">
            <a:extLst>
              <a:ext uri="{FF2B5EF4-FFF2-40B4-BE49-F238E27FC236}">
                <a16:creationId xmlns:a16="http://schemas.microsoft.com/office/drawing/2014/main" id="{0E4E78FC-BF45-EC7A-5A64-5C452CF7B9E9}"/>
              </a:ext>
            </a:extLst>
          </p:cNvPr>
          <p:cNvSpPr>
            <a:spLocks noGrp="1"/>
          </p:cNvSpPr>
          <p:nvPr>
            <p:ph type="body" sz="quarter" idx="10"/>
          </p:nvPr>
        </p:nvSpPr>
        <p:spPr>
          <a:xfrm>
            <a:off x="473710" y="515613"/>
            <a:ext cx="9380794" cy="1316076"/>
          </a:xfrm>
        </p:spPr>
        <p:txBody>
          <a:bodyPr/>
          <a:lstStyle/>
          <a:p>
            <a:r>
              <a:rPr lang="en-US" dirty="0"/>
              <a:t>Preliminary ZnS synthesis</a:t>
            </a:r>
          </a:p>
        </p:txBody>
      </p:sp>
    </p:spTree>
    <p:extLst>
      <p:ext uri="{BB962C8B-B14F-4D97-AF65-F5344CB8AC3E}">
        <p14:creationId xmlns:p14="http://schemas.microsoft.com/office/powerpoint/2010/main" val="1503659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accel="40000" decel="6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3" accel="40000" decel="6000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0" presetClass="exit" presetSubtype="0" fill="hold" nodeType="afterEffect">
                                  <p:stCondLst>
                                    <p:cond delay="0"/>
                                  </p:stCondLst>
                                  <p:childTnLst>
                                    <p:animEffect transition="out" filter="fade">
                                      <p:cBhvr>
                                        <p:cTn id="15" dur="500"/>
                                        <p:tgtEl>
                                          <p:spTgt spid="11"/>
                                        </p:tgtEl>
                                      </p:cBhvr>
                                    </p:animEffect>
                                    <p:set>
                                      <p:cBhvr>
                                        <p:cTn id="16" dur="1" fill="hold">
                                          <p:stCondLst>
                                            <p:cond delay="499"/>
                                          </p:stCondLst>
                                        </p:cTn>
                                        <p:tgtEl>
                                          <p:spTgt spid="11"/>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19"/>
                                        </p:tgtEl>
                                      </p:cBhvr>
                                    </p:animEffect>
                                    <p:set>
                                      <p:cBhvr>
                                        <p:cTn id="19" dur="1" fill="hold">
                                          <p:stCondLst>
                                            <p:cond delay="499"/>
                                          </p:stCondLst>
                                        </p:cTn>
                                        <p:tgtEl>
                                          <p:spTgt spid="19"/>
                                        </p:tgtEl>
                                        <p:attrNameLst>
                                          <p:attrName>style.visibility</p:attrName>
                                        </p:attrNameLst>
                                      </p:cBhvr>
                                      <p:to>
                                        <p:strVal val="hidden"/>
                                      </p:to>
                                    </p:se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5F397170-36BA-83B7-2A79-24A6DF21875F}"/>
              </a:ext>
            </a:extLst>
          </p:cNvPr>
          <p:cNvGrpSpPr/>
          <p:nvPr/>
        </p:nvGrpSpPr>
        <p:grpSpPr>
          <a:xfrm>
            <a:off x="4069883" y="2171383"/>
            <a:ext cx="3378466" cy="3911782"/>
            <a:chOff x="1132114" y="2264229"/>
            <a:chExt cx="2710543" cy="3559628"/>
          </a:xfrm>
        </p:grpSpPr>
        <p:sp>
          <p:nvSpPr>
            <p:cNvPr id="13" name="Rectangle 12">
              <a:extLst>
                <a:ext uri="{FF2B5EF4-FFF2-40B4-BE49-F238E27FC236}">
                  <a16:creationId xmlns:a16="http://schemas.microsoft.com/office/drawing/2014/main" id="{EAE84A17-05B0-6A34-AB7D-BA4CBD97038D}"/>
                </a:ext>
              </a:extLst>
            </p:cNvPr>
            <p:cNvSpPr/>
            <p:nvPr/>
          </p:nvSpPr>
          <p:spPr>
            <a:xfrm>
              <a:off x="1132114" y="2264229"/>
              <a:ext cx="2710543" cy="355962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1DF9113B-7A82-F8C8-0C90-1E644D951BFD}"/>
                </a:ext>
              </a:extLst>
            </p:cNvPr>
            <p:cNvSpPr/>
            <p:nvPr/>
          </p:nvSpPr>
          <p:spPr>
            <a:xfrm>
              <a:off x="1132114" y="3135086"/>
              <a:ext cx="2710543" cy="2688771"/>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 name="Slide Number Placeholder 2">
            <a:extLst>
              <a:ext uri="{FF2B5EF4-FFF2-40B4-BE49-F238E27FC236}">
                <a16:creationId xmlns:a16="http://schemas.microsoft.com/office/drawing/2014/main" id="{1A586922-2D4B-0751-75F6-772CD00D5F19}"/>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44</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grpSp>
        <p:nvGrpSpPr>
          <p:cNvPr id="5" name="Group 4">
            <a:extLst>
              <a:ext uri="{FF2B5EF4-FFF2-40B4-BE49-F238E27FC236}">
                <a16:creationId xmlns:a16="http://schemas.microsoft.com/office/drawing/2014/main" id="{6FB8366B-DDEA-480C-1250-B87FBEF5FBDF}"/>
              </a:ext>
            </a:extLst>
          </p:cNvPr>
          <p:cNvGrpSpPr/>
          <p:nvPr/>
        </p:nvGrpSpPr>
        <p:grpSpPr>
          <a:xfrm>
            <a:off x="703675" y="539015"/>
            <a:ext cx="2713293" cy="3736010"/>
            <a:chOff x="1132114" y="2264229"/>
            <a:chExt cx="2710543" cy="3559628"/>
          </a:xfrm>
        </p:grpSpPr>
        <p:sp>
          <p:nvSpPr>
            <p:cNvPr id="6" name="Rectangle 5">
              <a:extLst>
                <a:ext uri="{FF2B5EF4-FFF2-40B4-BE49-F238E27FC236}">
                  <a16:creationId xmlns:a16="http://schemas.microsoft.com/office/drawing/2014/main" id="{FDECE21B-5A4B-DF20-63D3-F1028A2C0280}"/>
                </a:ext>
              </a:extLst>
            </p:cNvPr>
            <p:cNvSpPr/>
            <p:nvPr/>
          </p:nvSpPr>
          <p:spPr>
            <a:xfrm>
              <a:off x="1132114" y="2264229"/>
              <a:ext cx="2710543" cy="355962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6743D5BC-4065-63B3-53C6-4D2D7173C46B}"/>
                </a:ext>
              </a:extLst>
            </p:cNvPr>
            <p:cNvSpPr/>
            <p:nvPr/>
          </p:nvSpPr>
          <p:spPr>
            <a:xfrm>
              <a:off x="1132114" y="3135086"/>
              <a:ext cx="2710543" cy="2688771"/>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9" name="Picture 8">
            <a:extLst>
              <a:ext uri="{FF2B5EF4-FFF2-40B4-BE49-F238E27FC236}">
                <a16:creationId xmlns:a16="http://schemas.microsoft.com/office/drawing/2014/main" id="{2A9E51BA-91CF-DBFB-D67C-A1DE76A5CC12}"/>
              </a:ext>
            </a:extLst>
          </p:cNvPr>
          <p:cNvPicPr>
            <a:picLocks noChangeAspect="1"/>
          </p:cNvPicPr>
          <p:nvPr/>
        </p:nvPicPr>
        <p:blipFill>
          <a:blip r:embed="rId3"/>
          <a:stretch>
            <a:fillRect/>
          </a:stretch>
        </p:blipFill>
        <p:spPr>
          <a:xfrm>
            <a:off x="1964696" y="2233974"/>
            <a:ext cx="1288642" cy="346092"/>
          </a:xfrm>
          <a:prstGeom prst="rect">
            <a:avLst/>
          </a:prstGeom>
        </p:spPr>
      </p:pic>
      <p:pic>
        <p:nvPicPr>
          <p:cNvPr id="10" name="Picture 9" descr="A black background with colorful letters&#10;&#10;AI-generated content may be incorrect.">
            <a:extLst>
              <a:ext uri="{FF2B5EF4-FFF2-40B4-BE49-F238E27FC236}">
                <a16:creationId xmlns:a16="http://schemas.microsoft.com/office/drawing/2014/main" id="{40286EBD-3516-BBF6-D131-9A22F5F1B8AF}"/>
              </a:ext>
            </a:extLst>
          </p:cNvPr>
          <p:cNvPicPr>
            <a:picLocks noChangeAspect="1"/>
          </p:cNvPicPr>
          <p:nvPr/>
        </p:nvPicPr>
        <p:blipFill>
          <a:blip r:embed="rId4"/>
          <a:stretch>
            <a:fillRect/>
          </a:stretch>
        </p:blipFill>
        <p:spPr>
          <a:xfrm>
            <a:off x="963992" y="2171383"/>
            <a:ext cx="633274" cy="471274"/>
          </a:xfrm>
          <a:prstGeom prst="rect">
            <a:avLst/>
          </a:prstGeom>
        </p:spPr>
      </p:pic>
      <p:grpSp>
        <p:nvGrpSpPr>
          <p:cNvPr id="15" name="Group 14">
            <a:extLst>
              <a:ext uri="{FF2B5EF4-FFF2-40B4-BE49-F238E27FC236}">
                <a16:creationId xmlns:a16="http://schemas.microsoft.com/office/drawing/2014/main" id="{FE8BD326-CB3E-A937-4F9B-74831AB9E68C}"/>
              </a:ext>
            </a:extLst>
          </p:cNvPr>
          <p:cNvGrpSpPr/>
          <p:nvPr/>
        </p:nvGrpSpPr>
        <p:grpSpPr>
          <a:xfrm>
            <a:off x="8248277" y="539015"/>
            <a:ext cx="2713293" cy="3736010"/>
            <a:chOff x="1132114" y="2264229"/>
            <a:chExt cx="2710543" cy="3559628"/>
          </a:xfrm>
        </p:grpSpPr>
        <p:sp>
          <p:nvSpPr>
            <p:cNvPr id="16" name="Rectangle 15">
              <a:extLst>
                <a:ext uri="{FF2B5EF4-FFF2-40B4-BE49-F238E27FC236}">
                  <a16:creationId xmlns:a16="http://schemas.microsoft.com/office/drawing/2014/main" id="{5D8AE149-D900-0D6E-EC8D-1C813D6A8CB0}"/>
                </a:ext>
              </a:extLst>
            </p:cNvPr>
            <p:cNvSpPr/>
            <p:nvPr/>
          </p:nvSpPr>
          <p:spPr>
            <a:xfrm>
              <a:off x="1132114" y="2264229"/>
              <a:ext cx="2710543" cy="355962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17D7BCCA-2572-37AD-E44C-EA03CB2F6A92}"/>
                </a:ext>
              </a:extLst>
            </p:cNvPr>
            <p:cNvSpPr/>
            <p:nvPr/>
          </p:nvSpPr>
          <p:spPr>
            <a:xfrm>
              <a:off x="1132114" y="3135086"/>
              <a:ext cx="2710543" cy="2688771"/>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18" name="Picture 17" descr="A letter s and s in a black background&#10;&#10;AI-generated content may be incorrect.">
            <a:extLst>
              <a:ext uri="{FF2B5EF4-FFF2-40B4-BE49-F238E27FC236}">
                <a16:creationId xmlns:a16="http://schemas.microsoft.com/office/drawing/2014/main" id="{895F243E-ADDC-6BD1-8ED4-4EC5C1082069}"/>
              </a:ext>
            </a:extLst>
          </p:cNvPr>
          <p:cNvPicPr>
            <a:picLocks noChangeAspect="1"/>
          </p:cNvPicPr>
          <p:nvPr/>
        </p:nvPicPr>
        <p:blipFill>
          <a:blip r:embed="rId5"/>
          <a:stretch>
            <a:fillRect/>
          </a:stretch>
        </p:blipFill>
        <p:spPr>
          <a:xfrm>
            <a:off x="10227304" y="2062041"/>
            <a:ext cx="463372" cy="479921"/>
          </a:xfrm>
          <a:prstGeom prst="rect">
            <a:avLst/>
          </a:prstGeom>
        </p:spPr>
      </p:pic>
      <p:pic>
        <p:nvPicPr>
          <p:cNvPr id="19" name="Picture 18" descr="A black background with colorful letters&#10;&#10;AI-generated content may be incorrect.">
            <a:extLst>
              <a:ext uri="{FF2B5EF4-FFF2-40B4-BE49-F238E27FC236}">
                <a16:creationId xmlns:a16="http://schemas.microsoft.com/office/drawing/2014/main" id="{35720063-4C17-A1F4-F4BA-59CEFACBE699}"/>
              </a:ext>
            </a:extLst>
          </p:cNvPr>
          <p:cNvPicPr>
            <a:picLocks noChangeAspect="1"/>
          </p:cNvPicPr>
          <p:nvPr/>
        </p:nvPicPr>
        <p:blipFill>
          <a:blip r:embed="rId6"/>
          <a:stretch>
            <a:fillRect/>
          </a:stretch>
        </p:blipFill>
        <p:spPr>
          <a:xfrm>
            <a:off x="8603605" y="2067047"/>
            <a:ext cx="661960" cy="513019"/>
          </a:xfrm>
          <a:prstGeom prst="rect">
            <a:avLst/>
          </a:prstGeom>
        </p:spPr>
      </p:pic>
    </p:spTree>
    <p:extLst>
      <p:ext uri="{BB962C8B-B14F-4D97-AF65-F5344CB8AC3E}">
        <p14:creationId xmlns:p14="http://schemas.microsoft.com/office/powerpoint/2010/main" val="2955555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700000">
                                      <p:cBhvr>
                                        <p:cTn id="6" dur="500" fill="hold"/>
                                        <p:tgtEl>
                                          <p:spTgt spid="5"/>
                                        </p:tgtEl>
                                        <p:attrNameLst>
                                          <p:attrName>r</p:attrName>
                                        </p:attrNameLst>
                                      </p:cBhvr>
                                    </p:animRot>
                                  </p:childTnLst>
                                </p:cTn>
                              </p:par>
                              <p:par>
                                <p:cTn id="7" presetID="8" presetClass="emph" presetSubtype="0" fill="hold" nodeType="withEffect">
                                  <p:stCondLst>
                                    <p:cond delay="0"/>
                                  </p:stCondLst>
                                  <p:childTnLst>
                                    <p:animRot by="-2700000">
                                      <p:cBhvr>
                                        <p:cTn id="8" dur="500" fill="hold"/>
                                        <p:tgtEl>
                                          <p:spTgt spid="15"/>
                                        </p:tgtEl>
                                        <p:attrNameLst>
                                          <p:attrName>r</p:attrName>
                                        </p:attrNameLst>
                                      </p:cBhvr>
                                    </p:animRot>
                                  </p:childTnLst>
                                </p:cTn>
                              </p:par>
                            </p:childTnLst>
                          </p:cTn>
                        </p:par>
                        <p:par>
                          <p:cTn id="9" fill="hold">
                            <p:stCondLst>
                              <p:cond delay="500"/>
                            </p:stCondLst>
                            <p:childTnLst>
                              <p:par>
                                <p:cTn id="10" presetID="50" presetClass="path" presetSubtype="0" accel="20000" decel="20000" fill="hold" nodeType="afterEffect">
                                  <p:stCondLst>
                                    <p:cond delay="0"/>
                                  </p:stCondLst>
                                  <p:childTnLst>
                                    <p:animMotion origin="layout" path="M 2.08333E-6 4.07407E-6 L 0.13099 4.07407E-6 C 0.18971 4.07407E-6 0.26211 0.06481 0.26211 0.11782 L 0.26211 0.23564 " pathEditMode="relative" rAng="0" ptsTypes="AAAA">
                                      <p:cBhvr>
                                        <p:cTn id="11" dur="1000" fill="hold"/>
                                        <p:tgtEl>
                                          <p:spTgt spid="10"/>
                                        </p:tgtEl>
                                        <p:attrNameLst>
                                          <p:attrName>ppt_x</p:attrName>
                                          <p:attrName>ppt_y</p:attrName>
                                        </p:attrNameLst>
                                      </p:cBhvr>
                                      <p:rCtr x="13099" y="11782"/>
                                    </p:animMotion>
                                  </p:childTnLst>
                                </p:cTn>
                              </p:par>
                              <p:par>
                                <p:cTn id="12" presetID="50" presetClass="path" presetSubtype="0" accel="10000" decel="10000" fill="hold" nodeType="withEffect">
                                  <p:stCondLst>
                                    <p:cond delay="0"/>
                                  </p:stCondLst>
                                  <p:childTnLst>
                                    <p:animMotion origin="layout" path="M -2.29167E-6 -1.11111E-6 L 0.11433 -1.11111E-6 C 0.1655 -1.11111E-6 0.22865 0.06528 0.22865 0.11852 L 0.22865 0.23727 " pathEditMode="relative" rAng="0" ptsTypes="AAAA">
                                      <p:cBhvr>
                                        <p:cTn id="13" dur="1000" fill="hold"/>
                                        <p:tgtEl>
                                          <p:spTgt spid="9"/>
                                        </p:tgtEl>
                                        <p:attrNameLst>
                                          <p:attrName>ppt_x</p:attrName>
                                          <p:attrName>ppt_y</p:attrName>
                                        </p:attrNameLst>
                                      </p:cBhvr>
                                      <p:rCtr x="11432" y="11852"/>
                                    </p:animMotion>
                                  </p:childTnLst>
                                </p:cTn>
                              </p:par>
                              <p:par>
                                <p:cTn id="14" presetID="50" presetClass="path" presetSubtype="0" accel="20000" decel="20000" fill="hold" nodeType="withEffect">
                                  <p:stCondLst>
                                    <p:cond delay="0"/>
                                  </p:stCondLst>
                                  <p:childTnLst>
                                    <p:animMotion origin="layout" path="M -2.5E-6 1.85185E-6 L -0.14518 1.85185E-6 C -0.21028 1.85185E-6 -0.29023 0.06898 -0.29023 0.125 L -0.29023 0.25 " pathEditMode="relative" rAng="0" ptsTypes="AAAA">
                                      <p:cBhvr>
                                        <p:cTn id="15" dur="1000" fill="hold"/>
                                        <p:tgtEl>
                                          <p:spTgt spid="18"/>
                                        </p:tgtEl>
                                        <p:attrNameLst>
                                          <p:attrName>ppt_x</p:attrName>
                                          <p:attrName>ppt_y</p:attrName>
                                        </p:attrNameLst>
                                      </p:cBhvr>
                                      <p:rCtr x="-14518" y="12500"/>
                                    </p:animMotion>
                                  </p:childTnLst>
                                </p:cTn>
                              </p:par>
                              <p:par>
                                <p:cTn id="16" presetID="50" presetClass="path" presetSubtype="0" accel="20000" decel="20000" fill="hold" nodeType="withEffect">
                                  <p:stCondLst>
                                    <p:cond delay="0"/>
                                  </p:stCondLst>
                                  <p:childTnLst>
                                    <p:animMotion origin="layout" path="M -2.5E-6 2.59259E-6 L -0.10807 2.59259E-6 C -0.15651 2.59259E-6 -0.21575 0.06898 -0.21575 0.125 L -0.21575 0.25 " pathEditMode="relative" rAng="0" ptsTypes="AAAA">
                                      <p:cBhvr>
                                        <p:cTn id="17" dur="1000" fill="hold"/>
                                        <p:tgtEl>
                                          <p:spTgt spid="19"/>
                                        </p:tgtEl>
                                        <p:attrNameLst>
                                          <p:attrName>ppt_x</p:attrName>
                                          <p:attrName>ppt_y</p:attrName>
                                        </p:attrNameLst>
                                      </p:cBhvr>
                                      <p:rCtr x="-10794" y="12500"/>
                                    </p:animMotion>
                                  </p:childTnLst>
                                </p:cTn>
                              </p:par>
                            </p:childTnLst>
                          </p:cTn>
                        </p:par>
                        <p:par>
                          <p:cTn id="18" fill="hold">
                            <p:stCondLst>
                              <p:cond delay="1500"/>
                            </p:stCondLst>
                            <p:childTnLst>
                              <p:par>
                                <p:cTn id="19" presetID="1" presetClass="exit" presetSubtype="0" fill="hold" nodeType="afterEffect">
                                  <p:stCondLst>
                                    <p:cond delay="0"/>
                                  </p:stCondLst>
                                  <p:childTnLst>
                                    <p:set>
                                      <p:cBhvr>
                                        <p:cTn id="20" dur="1" fill="hold">
                                          <p:stCondLst>
                                            <p:cond delay="0"/>
                                          </p:stCondLst>
                                        </p:cTn>
                                        <p:tgtEl>
                                          <p:spTgt spid="5"/>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D92B88-E623-819E-7B3C-252EEAE70A71}"/>
            </a:ext>
          </a:extLst>
        </p:cNvPr>
        <p:cNvGrpSpPr/>
        <p:nvPr/>
      </p:nvGrpSpPr>
      <p:grpSpPr>
        <a:xfrm>
          <a:off x="0" y="0"/>
          <a:ext cx="0" cy="0"/>
          <a:chOff x="0" y="0"/>
          <a:chExt cx="0" cy="0"/>
        </a:xfrm>
      </p:grpSpPr>
      <p:grpSp>
        <p:nvGrpSpPr>
          <p:cNvPr id="12" name="Group 11">
            <a:extLst>
              <a:ext uri="{FF2B5EF4-FFF2-40B4-BE49-F238E27FC236}">
                <a16:creationId xmlns:a16="http://schemas.microsoft.com/office/drawing/2014/main" id="{99ABC10D-929D-79BB-26D7-8676F5B51ED4}"/>
              </a:ext>
            </a:extLst>
          </p:cNvPr>
          <p:cNvGrpSpPr/>
          <p:nvPr/>
        </p:nvGrpSpPr>
        <p:grpSpPr>
          <a:xfrm>
            <a:off x="3080084" y="567891"/>
            <a:ext cx="4368265" cy="5515274"/>
            <a:chOff x="1132114" y="2264229"/>
            <a:chExt cx="2710543" cy="3559628"/>
          </a:xfrm>
        </p:grpSpPr>
        <p:sp>
          <p:nvSpPr>
            <p:cNvPr id="13" name="Rectangle 12">
              <a:extLst>
                <a:ext uri="{FF2B5EF4-FFF2-40B4-BE49-F238E27FC236}">
                  <a16:creationId xmlns:a16="http://schemas.microsoft.com/office/drawing/2014/main" id="{8DF043B0-5545-4DBE-B79E-B514C90E0568}"/>
                </a:ext>
              </a:extLst>
            </p:cNvPr>
            <p:cNvSpPr/>
            <p:nvPr/>
          </p:nvSpPr>
          <p:spPr>
            <a:xfrm>
              <a:off x="1132114" y="2264229"/>
              <a:ext cx="2710543" cy="355962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1F246DBA-3B2E-10FD-42B7-5C30FCCA8376}"/>
                </a:ext>
              </a:extLst>
            </p:cNvPr>
            <p:cNvSpPr/>
            <p:nvPr/>
          </p:nvSpPr>
          <p:spPr>
            <a:xfrm>
              <a:off x="1132114" y="3135086"/>
              <a:ext cx="2710543" cy="2688771"/>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 name="Slide Number Placeholder 2">
            <a:extLst>
              <a:ext uri="{FF2B5EF4-FFF2-40B4-BE49-F238E27FC236}">
                <a16:creationId xmlns:a16="http://schemas.microsoft.com/office/drawing/2014/main" id="{D1024E38-5C9D-FB51-D9DC-E743DDA184CB}"/>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45</a:t>
            </a:fld>
            <a:endParaRPr kumimoji="0" lang="en-CA" sz="2000" b="1"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9" name="Picture 8">
            <a:extLst>
              <a:ext uri="{FF2B5EF4-FFF2-40B4-BE49-F238E27FC236}">
                <a16:creationId xmlns:a16="http://schemas.microsoft.com/office/drawing/2014/main" id="{0AA28D5A-411E-6465-AE5D-975324AEECE0}"/>
              </a:ext>
            </a:extLst>
          </p:cNvPr>
          <p:cNvPicPr>
            <a:picLocks noChangeAspect="1"/>
          </p:cNvPicPr>
          <p:nvPr/>
        </p:nvPicPr>
        <p:blipFill>
          <a:blip r:embed="rId3"/>
          <a:stretch>
            <a:fillRect/>
          </a:stretch>
        </p:blipFill>
        <p:spPr>
          <a:xfrm>
            <a:off x="3872120" y="2586893"/>
            <a:ext cx="1604782" cy="430998"/>
          </a:xfrm>
          <a:prstGeom prst="rect">
            <a:avLst/>
          </a:prstGeom>
        </p:spPr>
      </p:pic>
      <p:pic>
        <p:nvPicPr>
          <p:cNvPr id="10" name="Picture 9" descr="A black background with colorful letters&#10;&#10;AI-generated content may be incorrect.">
            <a:extLst>
              <a:ext uri="{FF2B5EF4-FFF2-40B4-BE49-F238E27FC236}">
                <a16:creationId xmlns:a16="http://schemas.microsoft.com/office/drawing/2014/main" id="{4CADB7A5-5B97-A5DE-9FF1-7FD0D0B75168}"/>
              </a:ext>
            </a:extLst>
          </p:cNvPr>
          <p:cNvPicPr>
            <a:picLocks noChangeAspect="1"/>
          </p:cNvPicPr>
          <p:nvPr/>
        </p:nvPicPr>
        <p:blipFill>
          <a:blip r:embed="rId4"/>
          <a:stretch>
            <a:fillRect/>
          </a:stretch>
        </p:blipFill>
        <p:spPr>
          <a:xfrm>
            <a:off x="3105427" y="2469500"/>
            <a:ext cx="788635" cy="586891"/>
          </a:xfrm>
          <a:prstGeom prst="rect">
            <a:avLst/>
          </a:prstGeom>
        </p:spPr>
      </p:pic>
      <p:pic>
        <p:nvPicPr>
          <p:cNvPr id="18" name="Picture 17" descr="A letter s and s in a black background&#10;&#10;AI-generated content may be incorrect.">
            <a:extLst>
              <a:ext uri="{FF2B5EF4-FFF2-40B4-BE49-F238E27FC236}">
                <a16:creationId xmlns:a16="http://schemas.microsoft.com/office/drawing/2014/main" id="{5EDE6BAA-CF58-258F-041B-B0AFEC22C055}"/>
              </a:ext>
            </a:extLst>
          </p:cNvPr>
          <p:cNvPicPr>
            <a:picLocks noChangeAspect="1"/>
          </p:cNvPicPr>
          <p:nvPr/>
        </p:nvPicPr>
        <p:blipFill>
          <a:blip r:embed="rId5"/>
          <a:stretch>
            <a:fillRect/>
          </a:stretch>
        </p:blipFill>
        <p:spPr>
          <a:xfrm>
            <a:off x="6655727" y="2490110"/>
            <a:ext cx="577050" cy="597659"/>
          </a:xfrm>
          <a:prstGeom prst="rect">
            <a:avLst/>
          </a:prstGeom>
        </p:spPr>
      </p:pic>
      <p:pic>
        <p:nvPicPr>
          <p:cNvPr id="19" name="Picture 18" descr="A black background with colorful letters&#10;&#10;AI-generated content may be incorrect.">
            <a:extLst>
              <a:ext uri="{FF2B5EF4-FFF2-40B4-BE49-F238E27FC236}">
                <a16:creationId xmlns:a16="http://schemas.microsoft.com/office/drawing/2014/main" id="{F81598EA-AEDC-6A0C-22BB-90CDFA5ABDBE}"/>
              </a:ext>
            </a:extLst>
          </p:cNvPr>
          <p:cNvPicPr>
            <a:picLocks noChangeAspect="1"/>
          </p:cNvPicPr>
          <p:nvPr/>
        </p:nvPicPr>
        <p:blipFill>
          <a:blip r:embed="rId6"/>
          <a:stretch>
            <a:fillRect/>
          </a:stretch>
        </p:blipFill>
        <p:spPr>
          <a:xfrm>
            <a:off x="5831416" y="2469500"/>
            <a:ext cx="824357" cy="638877"/>
          </a:xfrm>
          <a:prstGeom prst="rect">
            <a:avLst/>
          </a:prstGeom>
        </p:spPr>
      </p:pic>
      <p:sp>
        <p:nvSpPr>
          <p:cNvPr id="22" name="Rectangle 21">
            <a:extLst>
              <a:ext uri="{FF2B5EF4-FFF2-40B4-BE49-F238E27FC236}">
                <a16:creationId xmlns:a16="http://schemas.microsoft.com/office/drawing/2014/main" id="{E7547357-B1B6-7A4C-E63C-04A5126D653B}"/>
              </a:ext>
            </a:extLst>
          </p:cNvPr>
          <p:cNvSpPr/>
          <p:nvPr/>
        </p:nvSpPr>
        <p:spPr>
          <a:xfrm>
            <a:off x="3080084" y="5492534"/>
            <a:ext cx="4368265" cy="59063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descr="A close up of letters&#10;&#10;AI-generated content may be incorrect.">
            <a:extLst>
              <a:ext uri="{FF2B5EF4-FFF2-40B4-BE49-F238E27FC236}">
                <a16:creationId xmlns:a16="http://schemas.microsoft.com/office/drawing/2014/main" id="{7088FA2C-2894-3889-0024-3ED217372AEE}"/>
              </a:ext>
            </a:extLst>
          </p:cNvPr>
          <p:cNvPicPr>
            <a:picLocks noChangeAspect="1"/>
          </p:cNvPicPr>
          <p:nvPr/>
        </p:nvPicPr>
        <p:blipFill>
          <a:blip r:embed="rId7"/>
          <a:stretch>
            <a:fillRect/>
          </a:stretch>
        </p:blipFill>
        <p:spPr>
          <a:xfrm>
            <a:off x="4819146" y="4226337"/>
            <a:ext cx="2476846" cy="590632"/>
          </a:xfrm>
          <a:prstGeom prst="rect">
            <a:avLst/>
          </a:prstGeom>
        </p:spPr>
      </p:pic>
      <p:pic>
        <p:nvPicPr>
          <p:cNvPr id="11" name="Picture 10" descr="A close up of letters&#10;&#10;AI-generated content may be incorrect.">
            <a:extLst>
              <a:ext uri="{FF2B5EF4-FFF2-40B4-BE49-F238E27FC236}">
                <a16:creationId xmlns:a16="http://schemas.microsoft.com/office/drawing/2014/main" id="{0921DC93-2CFA-BBEA-9AD8-37BA7510B383}"/>
              </a:ext>
            </a:extLst>
          </p:cNvPr>
          <p:cNvPicPr>
            <a:picLocks noChangeAspect="1"/>
          </p:cNvPicPr>
          <p:nvPr/>
        </p:nvPicPr>
        <p:blipFill>
          <a:blip r:embed="rId8"/>
          <a:stretch>
            <a:fillRect/>
          </a:stretch>
        </p:blipFill>
        <p:spPr>
          <a:xfrm>
            <a:off x="3499744" y="3440300"/>
            <a:ext cx="1086002" cy="571580"/>
          </a:xfrm>
          <a:prstGeom prst="rect">
            <a:avLst/>
          </a:prstGeom>
        </p:spPr>
      </p:pic>
      <p:pic>
        <p:nvPicPr>
          <p:cNvPr id="6" name="Picture 5">
            <a:extLst>
              <a:ext uri="{FF2B5EF4-FFF2-40B4-BE49-F238E27FC236}">
                <a16:creationId xmlns:a16="http://schemas.microsoft.com/office/drawing/2014/main" id="{71A29B76-8E8B-474A-D9B5-3E6ACA9C0664}"/>
              </a:ext>
            </a:extLst>
          </p:cNvPr>
          <p:cNvPicPr>
            <a:picLocks noChangeAspect="1"/>
          </p:cNvPicPr>
          <p:nvPr/>
        </p:nvPicPr>
        <p:blipFill>
          <a:blip r:embed="rId9"/>
          <a:stretch>
            <a:fillRect/>
          </a:stretch>
        </p:blipFill>
        <p:spPr>
          <a:xfrm>
            <a:off x="5899887" y="2981979"/>
            <a:ext cx="1396105" cy="640135"/>
          </a:xfrm>
          <a:prstGeom prst="rect">
            <a:avLst/>
          </a:prstGeom>
        </p:spPr>
      </p:pic>
      <p:pic>
        <p:nvPicPr>
          <p:cNvPr id="16" name="Picture 15">
            <a:extLst>
              <a:ext uri="{FF2B5EF4-FFF2-40B4-BE49-F238E27FC236}">
                <a16:creationId xmlns:a16="http://schemas.microsoft.com/office/drawing/2014/main" id="{2FDF753D-8DCC-59E1-5031-577B920C478B}"/>
              </a:ext>
            </a:extLst>
          </p:cNvPr>
          <p:cNvPicPr>
            <a:picLocks noChangeAspect="1"/>
          </p:cNvPicPr>
          <p:nvPr/>
        </p:nvPicPr>
        <p:blipFill>
          <a:blip r:embed="rId10"/>
          <a:stretch>
            <a:fillRect/>
          </a:stretch>
        </p:blipFill>
        <p:spPr>
          <a:xfrm>
            <a:off x="3136522" y="1992148"/>
            <a:ext cx="2371550" cy="585267"/>
          </a:xfrm>
          <a:prstGeom prst="rect">
            <a:avLst/>
          </a:prstGeom>
        </p:spPr>
      </p:pic>
      <p:sp>
        <p:nvSpPr>
          <p:cNvPr id="17" name="TextBox 16">
            <a:extLst>
              <a:ext uri="{FF2B5EF4-FFF2-40B4-BE49-F238E27FC236}">
                <a16:creationId xmlns:a16="http://schemas.microsoft.com/office/drawing/2014/main" id="{2A7D8012-B00C-91B8-C77E-2189171A12CD}"/>
              </a:ext>
            </a:extLst>
          </p:cNvPr>
          <p:cNvSpPr txBox="1"/>
          <p:nvPr/>
        </p:nvSpPr>
        <p:spPr>
          <a:xfrm>
            <a:off x="5196466" y="5603183"/>
            <a:ext cx="1269899" cy="369332"/>
          </a:xfrm>
          <a:prstGeom prst="rect">
            <a:avLst/>
          </a:prstGeom>
          <a:noFill/>
        </p:spPr>
        <p:txBody>
          <a:bodyPr wrap="none" rtlCol="0">
            <a:spAutoFit/>
          </a:bodyPr>
          <a:lstStyle/>
          <a:p>
            <a:r>
              <a:rPr lang="en-US" dirty="0"/>
              <a:t>Pb(II), U(IV)</a:t>
            </a:r>
          </a:p>
        </p:txBody>
      </p:sp>
    </p:spTree>
    <p:extLst>
      <p:ext uri="{BB962C8B-B14F-4D97-AF65-F5344CB8AC3E}">
        <p14:creationId xmlns:p14="http://schemas.microsoft.com/office/powerpoint/2010/main" val="3449740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33333E-6 -4.81481E-6 L 0.13347 0.24144 " pathEditMode="relative" rAng="0" ptsTypes="AA">
                                      <p:cBhvr>
                                        <p:cTn id="6" dur="1000" fill="hold"/>
                                        <p:tgtEl>
                                          <p:spTgt spid="9"/>
                                        </p:tgtEl>
                                        <p:attrNameLst>
                                          <p:attrName>ppt_x</p:attrName>
                                          <p:attrName>ppt_y</p:attrName>
                                        </p:attrNameLst>
                                      </p:cBhvr>
                                      <p:rCtr x="6667" y="12060"/>
                                    </p:animMotion>
                                  </p:childTnLst>
                                </p:cTn>
                              </p:par>
                              <p:par>
                                <p:cTn id="7" presetID="42" presetClass="path" presetSubtype="0" accel="50000" decel="50000" fill="hold" nodeType="withEffect">
                                  <p:stCondLst>
                                    <p:cond delay="0"/>
                                  </p:stCondLst>
                                  <p:childTnLst>
                                    <p:animMotion origin="layout" path="M -0.00638 0.0132 L -0.07708 0.23889 " pathEditMode="relative" rAng="0" ptsTypes="AA">
                                      <p:cBhvr>
                                        <p:cTn id="8" dur="1000" fill="hold"/>
                                        <p:tgtEl>
                                          <p:spTgt spid="19"/>
                                        </p:tgtEl>
                                        <p:attrNameLst>
                                          <p:attrName>ppt_x</p:attrName>
                                          <p:attrName>ppt_y</p:attrName>
                                        </p:attrNameLst>
                                      </p:cBhvr>
                                      <p:rCtr x="-3542" y="11273"/>
                                    </p:animMotion>
                                  </p:childTnLst>
                                </p:cTn>
                              </p:par>
                            </p:childTnLst>
                          </p:cTn>
                        </p:par>
                        <p:par>
                          <p:cTn id="9" fill="hold">
                            <p:stCondLst>
                              <p:cond delay="1000"/>
                            </p:stCondLst>
                            <p:childTnLst>
                              <p:par>
                                <p:cTn id="10" presetID="1" presetClass="exit" presetSubtype="0" fill="hold" nodeType="afterEffect">
                                  <p:stCondLst>
                                    <p:cond delay="0"/>
                                  </p:stCondLst>
                                  <p:childTnLst>
                                    <p:set>
                                      <p:cBhvr>
                                        <p:cTn id="11" dur="1" fill="hold">
                                          <p:stCondLst>
                                            <p:cond delay="0"/>
                                          </p:stCondLst>
                                        </p:cTn>
                                        <p:tgtEl>
                                          <p:spTgt spid="9"/>
                                        </p:tgtEl>
                                        <p:attrNameLst>
                                          <p:attrName>style.visibility</p:attrName>
                                        </p:attrNameLst>
                                      </p:cBhvr>
                                      <p:to>
                                        <p:strVal val="hidden"/>
                                      </p:to>
                                    </p:set>
                                  </p:childTnLst>
                                </p:cTn>
                              </p:par>
                              <p:par>
                                <p:cTn id="12" presetID="1" presetClass="exit" presetSubtype="0" fill="hold" nodeType="withEffect">
                                  <p:stCondLst>
                                    <p:cond delay="0"/>
                                  </p:stCondLst>
                                  <p:childTnLst>
                                    <p:set>
                                      <p:cBhvr>
                                        <p:cTn id="13" dur="1" fill="hold">
                                          <p:stCondLst>
                                            <p:cond delay="0"/>
                                          </p:stCondLst>
                                        </p:cTn>
                                        <p:tgtEl>
                                          <p:spTgt spid="19"/>
                                        </p:tgtEl>
                                        <p:attrNameLst>
                                          <p:attrName>style.visibility</p:attrName>
                                        </p:attrNameLst>
                                      </p:cBhvr>
                                      <p:to>
                                        <p:strVal val="hidden"/>
                                      </p:to>
                                    </p:se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par>
                          <p:cTn id="17" fill="hold">
                            <p:stCondLst>
                              <p:cond delay="1500"/>
                            </p:stCondLst>
                            <p:childTnLst>
                              <p:par>
                                <p:cTn id="18" presetID="42" presetClass="path" presetSubtype="0" accel="50000" decel="50000" fill="hold" nodeType="afterEffect">
                                  <p:stCondLst>
                                    <p:cond delay="0"/>
                                  </p:stCondLst>
                                  <p:childTnLst>
                                    <p:animMotion origin="layout" path="M 8.33333E-7 2.22222E-6 L 0.01471 0.13611 " pathEditMode="relative" rAng="0" ptsTypes="AA">
                                      <p:cBhvr>
                                        <p:cTn id="19" dur="1000" fill="hold"/>
                                        <p:tgtEl>
                                          <p:spTgt spid="10"/>
                                        </p:tgtEl>
                                        <p:attrNameLst>
                                          <p:attrName>ppt_x</p:attrName>
                                          <p:attrName>ppt_y</p:attrName>
                                        </p:attrNameLst>
                                      </p:cBhvr>
                                      <p:rCtr x="729" y="6806"/>
                                    </p:animMotion>
                                  </p:childTnLst>
                                </p:cTn>
                              </p:par>
                              <p:par>
                                <p:cTn id="20" presetID="42" presetClass="path" presetSubtype="0" accel="50000" decel="50000" fill="hold" nodeType="withEffect">
                                  <p:stCondLst>
                                    <p:cond delay="0"/>
                                  </p:stCondLst>
                                  <p:childTnLst>
                                    <p:animMotion origin="layout" path="M -1.25E-6 -2.96296E-6 L -0.21784 0.12801 " pathEditMode="relative" rAng="0" ptsTypes="AA">
                                      <p:cBhvr>
                                        <p:cTn id="21" dur="1000" fill="hold"/>
                                        <p:tgtEl>
                                          <p:spTgt spid="18"/>
                                        </p:tgtEl>
                                        <p:attrNameLst>
                                          <p:attrName>ppt_x</p:attrName>
                                          <p:attrName>ppt_y</p:attrName>
                                        </p:attrNameLst>
                                      </p:cBhvr>
                                      <p:rCtr x="-10898" y="6389"/>
                                    </p:animMotion>
                                  </p:childTnLst>
                                </p:cTn>
                              </p:par>
                            </p:childTnLst>
                          </p:cTn>
                        </p:par>
                        <p:par>
                          <p:cTn id="22" fill="hold">
                            <p:stCondLst>
                              <p:cond delay="2500"/>
                            </p:stCondLst>
                            <p:childTnLst>
                              <p:par>
                                <p:cTn id="23" presetID="1" presetClass="exit" presetSubtype="0" fill="hold" nodeType="afterEffect">
                                  <p:stCondLst>
                                    <p:cond delay="0"/>
                                  </p:stCondLst>
                                  <p:childTnLst>
                                    <p:set>
                                      <p:cBhvr>
                                        <p:cTn id="24" dur="1" fill="hold">
                                          <p:stCondLst>
                                            <p:cond delay="0"/>
                                          </p:stCondLst>
                                        </p:cTn>
                                        <p:tgtEl>
                                          <p:spTgt spid="10"/>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8"/>
                                        </p:tgtEl>
                                        <p:attrNameLst>
                                          <p:attrName>style.visibility</p:attrName>
                                        </p:attrNameLst>
                                      </p:cBhvr>
                                      <p:to>
                                        <p:strVal val="hidden"/>
                                      </p:to>
                                    </p:se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par>
                          <p:cTn id="31" fill="hold">
                            <p:stCondLst>
                              <p:cond delay="3000"/>
                            </p:stCondLst>
                            <p:childTnLst>
                              <p:par>
                                <p:cTn id="32" presetID="42" presetClass="path" presetSubtype="0" decel="100000" fill="hold" nodeType="afterEffect">
                                  <p:stCondLst>
                                    <p:cond delay="0"/>
                                  </p:stCondLst>
                                  <p:childTnLst>
                                    <p:animMotion origin="layout" path="M -6.25E-7 2.96296E-6 L -6.25E-7 0.3044 " pathEditMode="relative" rAng="0" ptsTypes="AA">
                                      <p:cBhvr>
                                        <p:cTn id="33" dur="1000" fill="hold"/>
                                        <p:tgtEl>
                                          <p:spTgt spid="11"/>
                                        </p:tgtEl>
                                        <p:attrNameLst>
                                          <p:attrName>ppt_x</p:attrName>
                                          <p:attrName>ppt_y</p:attrName>
                                        </p:attrNameLst>
                                      </p:cBhvr>
                                      <p:rCtr x="0" y="15208"/>
                                    </p:animMotion>
                                  </p:childTnLst>
                                </p:cTn>
                              </p:par>
                              <p:par>
                                <p:cTn id="34" presetID="22" presetClass="entr" presetSubtype="4" fill="hold" grpId="0" nodeType="withEffect">
                                  <p:stCondLst>
                                    <p:cond delay="200"/>
                                  </p:stCondLst>
                                  <p:childTnLst>
                                    <p:set>
                                      <p:cBhvr>
                                        <p:cTn id="35" dur="1" fill="hold">
                                          <p:stCondLst>
                                            <p:cond delay="0"/>
                                          </p:stCondLst>
                                        </p:cTn>
                                        <p:tgtEl>
                                          <p:spTgt spid="22"/>
                                        </p:tgtEl>
                                        <p:attrNameLst>
                                          <p:attrName>style.visibility</p:attrName>
                                        </p:attrNameLst>
                                      </p:cBhvr>
                                      <p:to>
                                        <p:strVal val="visible"/>
                                      </p:to>
                                    </p:set>
                                    <p:animEffect transition="in" filter="wipe(down)">
                                      <p:cBhvr>
                                        <p:cTn id="36" dur="500"/>
                                        <p:tgtEl>
                                          <p:spTgt spid="22"/>
                                        </p:tgtEl>
                                      </p:cBhvr>
                                    </p:animEffect>
                                  </p:childTnLst>
                                </p:cTn>
                              </p:par>
                            </p:childTnLst>
                          </p:cTn>
                        </p:par>
                        <p:par>
                          <p:cTn id="37" fill="hold">
                            <p:stCondLst>
                              <p:cond delay="4000"/>
                            </p:stCondLst>
                            <p:childTnLst>
                              <p:par>
                                <p:cTn id="38" presetID="1" presetClass="entr" presetSubtype="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2" presetClass="exit" presetSubtype="8" fill="hold" nodeType="clickEffect">
                                  <p:stCondLst>
                                    <p:cond delay="0"/>
                                  </p:stCondLst>
                                  <p:childTnLst>
                                    <p:anim calcmode="lin" valueType="num">
                                      <p:cBhvr additive="base">
                                        <p:cTn id="43" dur="500"/>
                                        <p:tgtEl>
                                          <p:spTgt spid="11"/>
                                        </p:tgtEl>
                                        <p:attrNameLst>
                                          <p:attrName>ppt_x</p:attrName>
                                        </p:attrNameLst>
                                      </p:cBhvr>
                                      <p:tavLst>
                                        <p:tav tm="0">
                                          <p:val>
                                            <p:strVal val="ppt_x"/>
                                          </p:val>
                                        </p:tav>
                                        <p:tav tm="100000">
                                          <p:val>
                                            <p:strVal val="0-ppt_w/2"/>
                                          </p:val>
                                        </p:tav>
                                      </p:tavLst>
                                    </p:anim>
                                    <p:anim calcmode="lin" valueType="num">
                                      <p:cBhvr additive="base">
                                        <p:cTn id="44" dur="500"/>
                                        <p:tgtEl>
                                          <p:spTgt spid="11"/>
                                        </p:tgtEl>
                                        <p:attrNameLst>
                                          <p:attrName>ppt_y</p:attrName>
                                        </p:attrNameLst>
                                      </p:cBhvr>
                                      <p:tavLst>
                                        <p:tav tm="0">
                                          <p:val>
                                            <p:strVal val="ppt_y"/>
                                          </p:val>
                                        </p:tav>
                                        <p:tav tm="100000">
                                          <p:val>
                                            <p:strVal val="ppt_y"/>
                                          </p:val>
                                        </p:tav>
                                      </p:tavLst>
                                    </p:anim>
                                    <p:set>
                                      <p:cBhvr>
                                        <p:cTn id="45" dur="1" fill="hold">
                                          <p:stCondLst>
                                            <p:cond delay="499"/>
                                          </p:stCondLst>
                                        </p:cTn>
                                        <p:tgtEl>
                                          <p:spTgt spid="11"/>
                                        </p:tgtEl>
                                        <p:attrNameLst>
                                          <p:attrName>style.visibility</p:attrName>
                                        </p:attrNameLst>
                                      </p:cBhvr>
                                      <p:to>
                                        <p:strVal val="hidden"/>
                                      </p:to>
                                    </p:set>
                                  </p:childTnLst>
                                </p:cTn>
                              </p:par>
                              <p:par>
                                <p:cTn id="46" presetID="2" presetClass="exit" presetSubtype="8" fill="hold" grpId="1" nodeType="withEffect">
                                  <p:stCondLst>
                                    <p:cond delay="0"/>
                                  </p:stCondLst>
                                  <p:childTnLst>
                                    <p:anim calcmode="lin" valueType="num">
                                      <p:cBhvr additive="base">
                                        <p:cTn id="47" dur="500"/>
                                        <p:tgtEl>
                                          <p:spTgt spid="22"/>
                                        </p:tgtEl>
                                        <p:attrNameLst>
                                          <p:attrName>ppt_x</p:attrName>
                                        </p:attrNameLst>
                                      </p:cBhvr>
                                      <p:tavLst>
                                        <p:tav tm="0">
                                          <p:val>
                                            <p:strVal val="ppt_x"/>
                                          </p:val>
                                        </p:tav>
                                        <p:tav tm="100000">
                                          <p:val>
                                            <p:strVal val="0-ppt_w/2"/>
                                          </p:val>
                                        </p:tav>
                                      </p:tavLst>
                                    </p:anim>
                                    <p:anim calcmode="lin" valueType="num">
                                      <p:cBhvr additive="base">
                                        <p:cTn id="48" dur="500"/>
                                        <p:tgtEl>
                                          <p:spTgt spid="22"/>
                                        </p:tgtEl>
                                        <p:attrNameLst>
                                          <p:attrName>ppt_y</p:attrName>
                                        </p:attrNameLst>
                                      </p:cBhvr>
                                      <p:tavLst>
                                        <p:tav tm="0">
                                          <p:val>
                                            <p:strVal val="ppt_y"/>
                                          </p:val>
                                        </p:tav>
                                        <p:tav tm="100000">
                                          <p:val>
                                            <p:strVal val="ppt_y"/>
                                          </p:val>
                                        </p:tav>
                                      </p:tavLst>
                                    </p:anim>
                                    <p:set>
                                      <p:cBhvr>
                                        <p:cTn id="49" dur="1" fill="hold">
                                          <p:stCondLst>
                                            <p:cond delay="499"/>
                                          </p:stCondLst>
                                        </p:cTn>
                                        <p:tgtEl>
                                          <p:spTgt spid="22"/>
                                        </p:tgtEl>
                                        <p:attrNameLst>
                                          <p:attrName>style.visibility</p:attrName>
                                        </p:attrNameLst>
                                      </p:cBhvr>
                                      <p:to>
                                        <p:strVal val="hidden"/>
                                      </p:to>
                                    </p:set>
                                  </p:childTnLst>
                                </p:cTn>
                              </p:par>
                              <p:par>
                                <p:cTn id="50" presetID="2" presetClass="exit" presetSubtype="8" fill="hold" grpId="1" nodeType="withEffect">
                                  <p:stCondLst>
                                    <p:cond delay="0"/>
                                  </p:stCondLst>
                                  <p:childTnLst>
                                    <p:anim calcmode="lin" valueType="num">
                                      <p:cBhvr additive="base">
                                        <p:cTn id="51" dur="500"/>
                                        <p:tgtEl>
                                          <p:spTgt spid="17"/>
                                        </p:tgtEl>
                                        <p:attrNameLst>
                                          <p:attrName>ppt_x</p:attrName>
                                        </p:attrNameLst>
                                      </p:cBhvr>
                                      <p:tavLst>
                                        <p:tav tm="0">
                                          <p:val>
                                            <p:strVal val="ppt_x"/>
                                          </p:val>
                                        </p:tav>
                                        <p:tav tm="100000">
                                          <p:val>
                                            <p:strVal val="0-ppt_w/2"/>
                                          </p:val>
                                        </p:tav>
                                      </p:tavLst>
                                    </p:anim>
                                    <p:anim calcmode="lin" valueType="num">
                                      <p:cBhvr additive="base">
                                        <p:cTn id="52" dur="500"/>
                                        <p:tgtEl>
                                          <p:spTgt spid="17"/>
                                        </p:tgtEl>
                                        <p:attrNameLst>
                                          <p:attrName>ppt_y</p:attrName>
                                        </p:attrNameLst>
                                      </p:cBhvr>
                                      <p:tavLst>
                                        <p:tav tm="0">
                                          <p:val>
                                            <p:strVal val="ppt_y"/>
                                          </p:val>
                                        </p:tav>
                                        <p:tav tm="100000">
                                          <p:val>
                                            <p:strVal val="ppt_y"/>
                                          </p:val>
                                        </p:tav>
                                      </p:tavLst>
                                    </p:anim>
                                    <p:set>
                                      <p:cBhvr>
                                        <p:cTn id="53"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17" grpId="0"/>
      <p:bldP spid="17" grpId="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B4F9FB-E582-FB98-9F97-C53C5140222F}"/>
            </a:ext>
          </a:extLst>
        </p:cNvPr>
        <p:cNvGrpSpPr/>
        <p:nvPr/>
      </p:nvGrpSpPr>
      <p:grpSpPr>
        <a:xfrm>
          <a:off x="0" y="0"/>
          <a:ext cx="0" cy="0"/>
          <a:chOff x="0" y="0"/>
          <a:chExt cx="0" cy="0"/>
        </a:xfrm>
      </p:grpSpPr>
      <p:grpSp>
        <p:nvGrpSpPr>
          <p:cNvPr id="12" name="Group 11">
            <a:extLst>
              <a:ext uri="{FF2B5EF4-FFF2-40B4-BE49-F238E27FC236}">
                <a16:creationId xmlns:a16="http://schemas.microsoft.com/office/drawing/2014/main" id="{1944AB62-8250-05ED-6E85-7E9AAE3BEB30}"/>
              </a:ext>
            </a:extLst>
          </p:cNvPr>
          <p:cNvGrpSpPr/>
          <p:nvPr/>
        </p:nvGrpSpPr>
        <p:grpSpPr>
          <a:xfrm>
            <a:off x="3080084" y="567891"/>
            <a:ext cx="4368265" cy="5515274"/>
            <a:chOff x="1132114" y="2264229"/>
            <a:chExt cx="2710543" cy="3559628"/>
          </a:xfrm>
        </p:grpSpPr>
        <p:sp>
          <p:nvSpPr>
            <p:cNvPr id="13" name="Rectangle 12">
              <a:extLst>
                <a:ext uri="{FF2B5EF4-FFF2-40B4-BE49-F238E27FC236}">
                  <a16:creationId xmlns:a16="http://schemas.microsoft.com/office/drawing/2014/main" id="{178A7A5A-97D7-F499-07E2-5C5694F2BE96}"/>
                </a:ext>
              </a:extLst>
            </p:cNvPr>
            <p:cNvSpPr/>
            <p:nvPr/>
          </p:nvSpPr>
          <p:spPr>
            <a:xfrm>
              <a:off x="1132114" y="2264229"/>
              <a:ext cx="2710543" cy="355962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BB9B852D-02C1-9A2B-33E6-79162EE61C70}"/>
                </a:ext>
              </a:extLst>
            </p:cNvPr>
            <p:cNvSpPr/>
            <p:nvPr/>
          </p:nvSpPr>
          <p:spPr>
            <a:xfrm>
              <a:off x="1132114" y="3135086"/>
              <a:ext cx="2710543" cy="2688771"/>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 name="Slide Number Placeholder 2">
            <a:extLst>
              <a:ext uri="{FF2B5EF4-FFF2-40B4-BE49-F238E27FC236}">
                <a16:creationId xmlns:a16="http://schemas.microsoft.com/office/drawing/2014/main" id="{06473907-8552-4984-6358-A7F66E52E42F}"/>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46</a:t>
            </a:fld>
            <a:endParaRPr kumimoji="0" lang="en-CA" sz="2000" b="1"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9" name="Picture 8">
            <a:extLst>
              <a:ext uri="{FF2B5EF4-FFF2-40B4-BE49-F238E27FC236}">
                <a16:creationId xmlns:a16="http://schemas.microsoft.com/office/drawing/2014/main" id="{605B6C98-B79B-8D59-2698-BFC8BB9FE3CE}"/>
              </a:ext>
            </a:extLst>
          </p:cNvPr>
          <p:cNvPicPr>
            <a:picLocks noChangeAspect="1"/>
          </p:cNvPicPr>
          <p:nvPr/>
        </p:nvPicPr>
        <p:blipFill>
          <a:blip r:embed="rId3"/>
          <a:stretch>
            <a:fillRect/>
          </a:stretch>
        </p:blipFill>
        <p:spPr>
          <a:xfrm>
            <a:off x="3872120" y="2586893"/>
            <a:ext cx="1604782" cy="430998"/>
          </a:xfrm>
          <a:prstGeom prst="rect">
            <a:avLst/>
          </a:prstGeom>
        </p:spPr>
      </p:pic>
      <p:pic>
        <p:nvPicPr>
          <p:cNvPr id="10" name="Picture 9" descr="A black background with colorful letters&#10;&#10;AI-generated content may be incorrect.">
            <a:extLst>
              <a:ext uri="{FF2B5EF4-FFF2-40B4-BE49-F238E27FC236}">
                <a16:creationId xmlns:a16="http://schemas.microsoft.com/office/drawing/2014/main" id="{9F25F267-8E75-E081-0257-59E6346E8E7E}"/>
              </a:ext>
            </a:extLst>
          </p:cNvPr>
          <p:cNvPicPr>
            <a:picLocks noChangeAspect="1"/>
          </p:cNvPicPr>
          <p:nvPr/>
        </p:nvPicPr>
        <p:blipFill>
          <a:blip r:embed="rId4"/>
          <a:stretch>
            <a:fillRect/>
          </a:stretch>
        </p:blipFill>
        <p:spPr>
          <a:xfrm>
            <a:off x="3105427" y="2469500"/>
            <a:ext cx="788635" cy="586891"/>
          </a:xfrm>
          <a:prstGeom prst="rect">
            <a:avLst/>
          </a:prstGeom>
        </p:spPr>
      </p:pic>
      <p:pic>
        <p:nvPicPr>
          <p:cNvPr id="18" name="Picture 17" descr="A letter s and s in a black background&#10;&#10;AI-generated content may be incorrect.">
            <a:extLst>
              <a:ext uri="{FF2B5EF4-FFF2-40B4-BE49-F238E27FC236}">
                <a16:creationId xmlns:a16="http://schemas.microsoft.com/office/drawing/2014/main" id="{5ACDBF39-CBAF-D4F5-37A7-ACFA4E0FB43F}"/>
              </a:ext>
            </a:extLst>
          </p:cNvPr>
          <p:cNvPicPr>
            <a:picLocks noChangeAspect="1"/>
          </p:cNvPicPr>
          <p:nvPr/>
        </p:nvPicPr>
        <p:blipFill>
          <a:blip r:embed="rId5"/>
          <a:stretch>
            <a:fillRect/>
          </a:stretch>
        </p:blipFill>
        <p:spPr>
          <a:xfrm>
            <a:off x="6655727" y="2490110"/>
            <a:ext cx="577050" cy="597659"/>
          </a:xfrm>
          <a:prstGeom prst="rect">
            <a:avLst/>
          </a:prstGeom>
        </p:spPr>
      </p:pic>
      <p:pic>
        <p:nvPicPr>
          <p:cNvPr id="19" name="Picture 18" descr="A black background with colorful letters&#10;&#10;AI-generated content may be incorrect.">
            <a:extLst>
              <a:ext uri="{FF2B5EF4-FFF2-40B4-BE49-F238E27FC236}">
                <a16:creationId xmlns:a16="http://schemas.microsoft.com/office/drawing/2014/main" id="{F69EB8AC-3045-5CC8-A89A-82DB58CF33B3}"/>
              </a:ext>
            </a:extLst>
          </p:cNvPr>
          <p:cNvPicPr>
            <a:picLocks noChangeAspect="1"/>
          </p:cNvPicPr>
          <p:nvPr/>
        </p:nvPicPr>
        <p:blipFill>
          <a:blip r:embed="rId6"/>
          <a:stretch>
            <a:fillRect/>
          </a:stretch>
        </p:blipFill>
        <p:spPr>
          <a:xfrm>
            <a:off x="5831416" y="2469500"/>
            <a:ext cx="824357" cy="638877"/>
          </a:xfrm>
          <a:prstGeom prst="rect">
            <a:avLst/>
          </a:prstGeom>
        </p:spPr>
      </p:pic>
      <p:sp>
        <p:nvSpPr>
          <p:cNvPr id="22" name="Rectangle 21">
            <a:extLst>
              <a:ext uri="{FF2B5EF4-FFF2-40B4-BE49-F238E27FC236}">
                <a16:creationId xmlns:a16="http://schemas.microsoft.com/office/drawing/2014/main" id="{6EE384AC-F2CA-DC6B-F53E-6FA286F41B3E}"/>
              </a:ext>
            </a:extLst>
          </p:cNvPr>
          <p:cNvSpPr/>
          <p:nvPr/>
        </p:nvSpPr>
        <p:spPr>
          <a:xfrm>
            <a:off x="3080084" y="5492534"/>
            <a:ext cx="4368265" cy="59063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descr="A close up of letters&#10;&#10;AI-generated content may be incorrect.">
            <a:extLst>
              <a:ext uri="{FF2B5EF4-FFF2-40B4-BE49-F238E27FC236}">
                <a16:creationId xmlns:a16="http://schemas.microsoft.com/office/drawing/2014/main" id="{6E519368-CC82-BA03-4761-C552C37FC282}"/>
              </a:ext>
            </a:extLst>
          </p:cNvPr>
          <p:cNvPicPr>
            <a:picLocks noChangeAspect="1"/>
          </p:cNvPicPr>
          <p:nvPr/>
        </p:nvPicPr>
        <p:blipFill>
          <a:blip r:embed="rId7"/>
          <a:stretch>
            <a:fillRect/>
          </a:stretch>
        </p:blipFill>
        <p:spPr>
          <a:xfrm>
            <a:off x="4819146" y="4226337"/>
            <a:ext cx="2476846" cy="590632"/>
          </a:xfrm>
          <a:prstGeom prst="rect">
            <a:avLst/>
          </a:prstGeom>
        </p:spPr>
      </p:pic>
      <p:pic>
        <p:nvPicPr>
          <p:cNvPr id="11" name="Picture 10" descr="A close up of letters&#10;&#10;AI-generated content may be incorrect.">
            <a:extLst>
              <a:ext uri="{FF2B5EF4-FFF2-40B4-BE49-F238E27FC236}">
                <a16:creationId xmlns:a16="http://schemas.microsoft.com/office/drawing/2014/main" id="{1588381C-67F4-66D3-6A3A-3F624FE7E86A}"/>
              </a:ext>
            </a:extLst>
          </p:cNvPr>
          <p:cNvPicPr>
            <a:picLocks noChangeAspect="1"/>
          </p:cNvPicPr>
          <p:nvPr/>
        </p:nvPicPr>
        <p:blipFill>
          <a:blip r:embed="rId8"/>
          <a:stretch>
            <a:fillRect/>
          </a:stretch>
        </p:blipFill>
        <p:spPr>
          <a:xfrm>
            <a:off x="3499744" y="3440300"/>
            <a:ext cx="1086002" cy="571580"/>
          </a:xfrm>
          <a:prstGeom prst="rect">
            <a:avLst/>
          </a:prstGeom>
        </p:spPr>
      </p:pic>
      <p:pic>
        <p:nvPicPr>
          <p:cNvPr id="5" name="Picture 4">
            <a:extLst>
              <a:ext uri="{FF2B5EF4-FFF2-40B4-BE49-F238E27FC236}">
                <a16:creationId xmlns:a16="http://schemas.microsoft.com/office/drawing/2014/main" id="{2A8CEBBA-7FA0-E973-FB68-3C2EDB5E4A9A}"/>
              </a:ext>
            </a:extLst>
          </p:cNvPr>
          <p:cNvPicPr>
            <a:picLocks noChangeAspect="1"/>
          </p:cNvPicPr>
          <p:nvPr/>
        </p:nvPicPr>
        <p:blipFill>
          <a:blip r:embed="rId9"/>
          <a:stretch>
            <a:fillRect/>
          </a:stretch>
        </p:blipFill>
        <p:spPr>
          <a:xfrm>
            <a:off x="4819146" y="4226337"/>
            <a:ext cx="2475191" cy="591363"/>
          </a:xfrm>
          <a:prstGeom prst="rect">
            <a:avLst/>
          </a:prstGeom>
        </p:spPr>
      </p:pic>
    </p:spTree>
    <p:extLst>
      <p:ext uri="{BB962C8B-B14F-4D97-AF65-F5344CB8AC3E}">
        <p14:creationId xmlns:p14="http://schemas.microsoft.com/office/powerpoint/2010/main" val="2260279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33333E-6 -4.81481E-6 L 0.13347 0.24144 " pathEditMode="relative" rAng="0" ptsTypes="AA">
                                      <p:cBhvr>
                                        <p:cTn id="6" dur="1000" fill="hold"/>
                                        <p:tgtEl>
                                          <p:spTgt spid="9"/>
                                        </p:tgtEl>
                                        <p:attrNameLst>
                                          <p:attrName>ppt_x</p:attrName>
                                          <p:attrName>ppt_y</p:attrName>
                                        </p:attrNameLst>
                                      </p:cBhvr>
                                      <p:rCtr x="6667" y="12060"/>
                                    </p:animMotion>
                                  </p:childTnLst>
                                </p:cTn>
                              </p:par>
                              <p:par>
                                <p:cTn id="7" presetID="42" presetClass="path" presetSubtype="0" accel="50000" decel="50000" fill="hold" nodeType="withEffect">
                                  <p:stCondLst>
                                    <p:cond delay="0"/>
                                  </p:stCondLst>
                                  <p:childTnLst>
                                    <p:animMotion origin="layout" path="M -0.00638 0.0132 L -0.07708 0.23889 " pathEditMode="relative" rAng="0" ptsTypes="AA">
                                      <p:cBhvr>
                                        <p:cTn id="8" dur="1000" fill="hold"/>
                                        <p:tgtEl>
                                          <p:spTgt spid="19"/>
                                        </p:tgtEl>
                                        <p:attrNameLst>
                                          <p:attrName>ppt_x</p:attrName>
                                          <p:attrName>ppt_y</p:attrName>
                                        </p:attrNameLst>
                                      </p:cBhvr>
                                      <p:rCtr x="-3542" y="11273"/>
                                    </p:animMotion>
                                  </p:childTnLst>
                                </p:cTn>
                              </p:par>
                            </p:childTnLst>
                          </p:cTn>
                        </p:par>
                        <p:par>
                          <p:cTn id="9" fill="hold">
                            <p:stCondLst>
                              <p:cond delay="1000"/>
                            </p:stCondLst>
                            <p:childTnLst>
                              <p:par>
                                <p:cTn id="10" presetID="1" presetClass="exit" presetSubtype="0" fill="hold" nodeType="afterEffect">
                                  <p:stCondLst>
                                    <p:cond delay="0"/>
                                  </p:stCondLst>
                                  <p:childTnLst>
                                    <p:set>
                                      <p:cBhvr>
                                        <p:cTn id="11" dur="1" fill="hold">
                                          <p:stCondLst>
                                            <p:cond delay="0"/>
                                          </p:stCondLst>
                                        </p:cTn>
                                        <p:tgtEl>
                                          <p:spTgt spid="9"/>
                                        </p:tgtEl>
                                        <p:attrNameLst>
                                          <p:attrName>style.visibility</p:attrName>
                                        </p:attrNameLst>
                                      </p:cBhvr>
                                      <p:to>
                                        <p:strVal val="hidden"/>
                                      </p:to>
                                    </p:set>
                                  </p:childTnLst>
                                </p:cTn>
                              </p:par>
                              <p:par>
                                <p:cTn id="12" presetID="1" presetClass="exit" presetSubtype="0" fill="hold" nodeType="withEffect">
                                  <p:stCondLst>
                                    <p:cond delay="0"/>
                                  </p:stCondLst>
                                  <p:childTnLst>
                                    <p:set>
                                      <p:cBhvr>
                                        <p:cTn id="13" dur="1" fill="hold">
                                          <p:stCondLst>
                                            <p:cond delay="0"/>
                                          </p:stCondLst>
                                        </p:cTn>
                                        <p:tgtEl>
                                          <p:spTgt spid="19"/>
                                        </p:tgtEl>
                                        <p:attrNameLst>
                                          <p:attrName>style.visibility</p:attrName>
                                        </p:attrNameLst>
                                      </p:cBhvr>
                                      <p:to>
                                        <p:strVal val="hidden"/>
                                      </p:to>
                                    </p:se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par>
                          <p:cTn id="17" fill="hold">
                            <p:stCondLst>
                              <p:cond delay="1500"/>
                            </p:stCondLst>
                            <p:childTnLst>
                              <p:par>
                                <p:cTn id="18" presetID="42" presetClass="path" presetSubtype="0" accel="50000" decel="50000" fill="hold" nodeType="afterEffect">
                                  <p:stCondLst>
                                    <p:cond delay="0"/>
                                  </p:stCondLst>
                                  <p:childTnLst>
                                    <p:animMotion origin="layout" path="M 8.33333E-7 2.22222E-6 L 0.01471 0.13611 " pathEditMode="relative" rAng="0" ptsTypes="AA">
                                      <p:cBhvr>
                                        <p:cTn id="19" dur="1000" fill="hold"/>
                                        <p:tgtEl>
                                          <p:spTgt spid="10"/>
                                        </p:tgtEl>
                                        <p:attrNameLst>
                                          <p:attrName>ppt_x</p:attrName>
                                          <p:attrName>ppt_y</p:attrName>
                                        </p:attrNameLst>
                                      </p:cBhvr>
                                      <p:rCtr x="729" y="6806"/>
                                    </p:animMotion>
                                  </p:childTnLst>
                                </p:cTn>
                              </p:par>
                              <p:par>
                                <p:cTn id="20" presetID="42" presetClass="path" presetSubtype="0" accel="50000" decel="50000" fill="hold" nodeType="withEffect">
                                  <p:stCondLst>
                                    <p:cond delay="0"/>
                                  </p:stCondLst>
                                  <p:childTnLst>
                                    <p:animMotion origin="layout" path="M -1.25E-6 -2.96296E-6 L -0.21784 0.12801 " pathEditMode="relative" rAng="0" ptsTypes="AA">
                                      <p:cBhvr>
                                        <p:cTn id="21" dur="1000" fill="hold"/>
                                        <p:tgtEl>
                                          <p:spTgt spid="18"/>
                                        </p:tgtEl>
                                        <p:attrNameLst>
                                          <p:attrName>ppt_x</p:attrName>
                                          <p:attrName>ppt_y</p:attrName>
                                        </p:attrNameLst>
                                      </p:cBhvr>
                                      <p:rCtr x="-10898" y="6389"/>
                                    </p:animMotion>
                                  </p:childTnLst>
                                </p:cTn>
                              </p:par>
                            </p:childTnLst>
                          </p:cTn>
                        </p:par>
                        <p:par>
                          <p:cTn id="22" fill="hold">
                            <p:stCondLst>
                              <p:cond delay="2500"/>
                            </p:stCondLst>
                            <p:childTnLst>
                              <p:par>
                                <p:cTn id="23" presetID="1" presetClass="exit" presetSubtype="0" fill="hold" nodeType="afterEffect">
                                  <p:stCondLst>
                                    <p:cond delay="0"/>
                                  </p:stCondLst>
                                  <p:childTnLst>
                                    <p:set>
                                      <p:cBhvr>
                                        <p:cTn id="24" dur="1" fill="hold">
                                          <p:stCondLst>
                                            <p:cond delay="0"/>
                                          </p:stCondLst>
                                        </p:cTn>
                                        <p:tgtEl>
                                          <p:spTgt spid="10"/>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8"/>
                                        </p:tgtEl>
                                        <p:attrNameLst>
                                          <p:attrName>style.visibility</p:attrName>
                                        </p:attrNameLst>
                                      </p:cBhvr>
                                      <p:to>
                                        <p:strVal val="hidden"/>
                                      </p:to>
                                    </p:se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par>
                          <p:cTn id="31" fill="hold">
                            <p:stCondLst>
                              <p:cond delay="3000"/>
                            </p:stCondLst>
                            <p:childTnLst>
                              <p:par>
                                <p:cTn id="32" presetID="42" presetClass="path" presetSubtype="0" decel="100000" fill="hold" nodeType="afterEffect">
                                  <p:stCondLst>
                                    <p:cond delay="0"/>
                                  </p:stCondLst>
                                  <p:childTnLst>
                                    <p:animMotion origin="layout" path="M -6.25E-7 2.96296E-6 L -6.25E-7 0.3044 " pathEditMode="relative" rAng="0" ptsTypes="AA">
                                      <p:cBhvr>
                                        <p:cTn id="33" dur="1000" fill="hold"/>
                                        <p:tgtEl>
                                          <p:spTgt spid="11"/>
                                        </p:tgtEl>
                                        <p:attrNameLst>
                                          <p:attrName>ppt_x</p:attrName>
                                          <p:attrName>ppt_y</p:attrName>
                                        </p:attrNameLst>
                                      </p:cBhvr>
                                      <p:rCtr x="0" y="15208"/>
                                    </p:animMotion>
                                  </p:childTnLst>
                                </p:cTn>
                              </p:par>
                              <p:par>
                                <p:cTn id="34" presetID="22" presetClass="entr" presetSubtype="4" fill="hold" grpId="0" nodeType="withEffect">
                                  <p:stCondLst>
                                    <p:cond delay="200"/>
                                  </p:stCondLst>
                                  <p:childTnLst>
                                    <p:set>
                                      <p:cBhvr>
                                        <p:cTn id="35" dur="1" fill="hold">
                                          <p:stCondLst>
                                            <p:cond delay="0"/>
                                          </p:stCondLst>
                                        </p:cTn>
                                        <p:tgtEl>
                                          <p:spTgt spid="22"/>
                                        </p:tgtEl>
                                        <p:attrNameLst>
                                          <p:attrName>style.visibility</p:attrName>
                                        </p:attrNameLst>
                                      </p:cBhvr>
                                      <p:to>
                                        <p:strVal val="visible"/>
                                      </p:to>
                                    </p:set>
                                    <p:animEffect transition="in" filter="wipe(down)">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E70419-C837-6B29-9BCB-0404DAB482F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7BC5B5B-607F-497E-8D97-DFAECCCC15DF}"/>
              </a:ext>
            </a:extLst>
          </p:cNvPr>
          <p:cNvSpPr>
            <a:spLocks noGrp="1"/>
          </p:cNvSpPr>
          <p:nvPr>
            <p:ph type="body" sz="quarter" idx="10"/>
          </p:nvPr>
        </p:nvSpPr>
        <p:spPr>
          <a:xfrm>
            <a:off x="736600" y="791783"/>
            <a:ext cx="9380794" cy="1316076"/>
          </a:xfrm>
        </p:spPr>
        <p:txBody>
          <a:bodyPr lIns="91440" tIns="45720" rIns="91440" bIns="45720" anchor="t">
            <a:normAutofit/>
          </a:bodyPr>
          <a:lstStyle/>
          <a:p>
            <a:r>
              <a:rPr lang="en-US" dirty="0">
                <a:latin typeface="Calibri"/>
                <a:ea typeface="Calibri"/>
                <a:cs typeface="Calibri"/>
              </a:rPr>
              <a:t>Alpha scintillation test</a:t>
            </a:r>
            <a:endParaRPr lang="en-US"/>
          </a:p>
        </p:txBody>
      </p:sp>
      <p:sp>
        <p:nvSpPr>
          <p:cNvPr id="3" name="Slide Number Placeholder 2">
            <a:extLst>
              <a:ext uri="{FF2B5EF4-FFF2-40B4-BE49-F238E27FC236}">
                <a16:creationId xmlns:a16="http://schemas.microsoft.com/office/drawing/2014/main" id="{518F2E98-4867-C8F2-BB2C-CD3DF2AEB0DE}"/>
              </a:ext>
            </a:extLst>
          </p:cNvPr>
          <p:cNvSpPr>
            <a:spLocks noGrp="1"/>
          </p:cNvSpPr>
          <p:nvPr>
            <p:ph type="sldNum" sz="quarter" idx="4"/>
          </p:nvPr>
        </p:nvSpPr>
        <p:spPr/>
        <p:txBody>
          <a:bodyPr/>
          <a:lstStyle/>
          <a:p>
            <a:fld id="{86CB4B4D-7CA3-9044-876B-883B54F8677D}" type="slidenum">
              <a:rPr lang="en-CA" smtClean="0"/>
              <a:pPr/>
              <a:t>47</a:t>
            </a:fld>
            <a:endParaRPr lang="en-CA" b="1"/>
          </a:p>
        </p:txBody>
      </p:sp>
      <p:sp>
        <p:nvSpPr>
          <p:cNvPr id="4" name="Text Placeholder 3">
            <a:extLst>
              <a:ext uri="{FF2B5EF4-FFF2-40B4-BE49-F238E27FC236}">
                <a16:creationId xmlns:a16="http://schemas.microsoft.com/office/drawing/2014/main" id="{A8B53BFB-6294-C0DF-2717-23497D1CDDDC}"/>
              </a:ext>
            </a:extLst>
          </p:cNvPr>
          <p:cNvSpPr>
            <a:spLocks noGrp="1"/>
          </p:cNvSpPr>
          <p:nvPr>
            <p:ph type="body" sz="quarter" idx="13"/>
          </p:nvPr>
        </p:nvSpPr>
        <p:spPr>
          <a:xfrm>
            <a:off x="736600" y="2343026"/>
            <a:ext cx="6518122" cy="4054625"/>
          </a:xfrm>
        </p:spPr>
        <p:txBody>
          <a:bodyPr lIns="91440" tIns="45720" rIns="91440" bIns="45720" anchor="t">
            <a:normAutofit/>
          </a:bodyPr>
          <a:lstStyle/>
          <a:p>
            <a:pPr marL="457200" indent="-457200">
              <a:buChar char="•"/>
            </a:pPr>
            <a:r>
              <a:rPr lang="en-US" dirty="0">
                <a:latin typeface="Calibri"/>
                <a:ea typeface="Calibri"/>
                <a:cs typeface="Calibri"/>
              </a:rPr>
              <a:t>ZnS painted on an acrylic disk may scintillate in response to alphas</a:t>
            </a:r>
            <a:endParaRPr lang="en-US" dirty="0">
              <a:ea typeface="Calibri" panose="020F0502020204030204" pitchFamily="34" charset="0"/>
            </a:endParaRPr>
          </a:p>
          <a:p>
            <a:pPr marL="457200" indent="-457200">
              <a:buChar char="•"/>
            </a:pPr>
            <a:r>
              <a:rPr lang="en-US" dirty="0">
                <a:latin typeface="Calibri"/>
                <a:ea typeface="Calibri"/>
                <a:cs typeface="Calibri"/>
              </a:rPr>
              <a:t>If PMTs detect alpha pulse:</a:t>
            </a:r>
            <a:endParaRPr lang="en-US" dirty="0">
              <a:ea typeface="Calibri" panose="020F0502020204030204" pitchFamily="34" charset="0"/>
            </a:endParaRPr>
          </a:p>
          <a:p>
            <a:pPr marL="1371600" lvl="1" indent="-457200">
              <a:buAutoNum type="arabicPeriod"/>
            </a:pPr>
            <a:r>
              <a:rPr lang="en-US" dirty="0">
                <a:latin typeface="Calibri"/>
                <a:ea typeface="Calibri"/>
                <a:cs typeface="Calibri"/>
              </a:rPr>
              <a:t>Our ZnS is sensitive to alphas, AND</a:t>
            </a:r>
            <a:endParaRPr lang="en-US" sz="3000" dirty="0">
              <a:latin typeface="Calibri" panose="020F0502020204030204" pitchFamily="34" charset="0"/>
              <a:ea typeface="Calibri" panose="020F0502020204030204" pitchFamily="34" charset="0"/>
              <a:cs typeface="Calibri" panose="020F0502020204030204" pitchFamily="34" charset="0"/>
            </a:endParaRPr>
          </a:p>
          <a:p>
            <a:pPr marL="1371600" lvl="1" indent="-457200">
              <a:buAutoNum type="arabicPeriod"/>
            </a:pPr>
            <a:r>
              <a:rPr lang="en-US" dirty="0">
                <a:latin typeface="Calibri"/>
                <a:ea typeface="Calibri"/>
                <a:cs typeface="Calibri"/>
              </a:rPr>
              <a:t>Our PMTs are sensitive to light emitted by our ZnS</a:t>
            </a:r>
            <a:endParaRPr lang="en-US" dirty="0">
              <a:ea typeface="Calibri" panose="020F0502020204030204" pitchFamily="34" charset="0"/>
              <a:cs typeface="Calibri"/>
            </a:endParaRPr>
          </a:p>
        </p:txBody>
      </p:sp>
      <p:pic>
        <p:nvPicPr>
          <p:cNvPr id="10" name="Picture 9" descr="A hand holding a petri dish&#10;&#10;AI-generated content may be incorrect.">
            <a:extLst>
              <a:ext uri="{FF2B5EF4-FFF2-40B4-BE49-F238E27FC236}">
                <a16:creationId xmlns:a16="http://schemas.microsoft.com/office/drawing/2014/main" id="{3E6750E4-3AFB-8296-E38A-F40A2088ACC9}"/>
              </a:ext>
            </a:extLst>
          </p:cNvPr>
          <p:cNvPicPr>
            <a:picLocks noChangeAspect="1"/>
          </p:cNvPicPr>
          <p:nvPr/>
        </p:nvPicPr>
        <p:blipFill>
          <a:blip r:embed="rId3"/>
          <a:srcRect l="18452" t="29350" r="39500" b="15926"/>
          <a:stretch>
            <a:fillRect/>
          </a:stretch>
        </p:blipFill>
        <p:spPr>
          <a:xfrm rot="5400000">
            <a:off x="8013874" y="1730361"/>
            <a:ext cx="3423801" cy="3408448"/>
          </a:xfrm>
          <a:prstGeom prst="rect">
            <a:avLst/>
          </a:prstGeom>
        </p:spPr>
      </p:pic>
    </p:spTree>
    <p:extLst>
      <p:ext uri="{BB962C8B-B14F-4D97-AF65-F5344CB8AC3E}">
        <p14:creationId xmlns:p14="http://schemas.microsoft.com/office/powerpoint/2010/main" val="13343785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11BD598-DBB8-92FB-8AFF-5FD72823B5BF}"/>
              </a:ext>
            </a:extLst>
          </p:cNvPr>
          <p:cNvSpPr>
            <a:spLocks noGrp="1"/>
          </p:cNvSpPr>
          <p:nvPr>
            <p:ph type="body" sz="quarter" idx="10"/>
          </p:nvPr>
        </p:nvSpPr>
        <p:spPr/>
        <p:txBody>
          <a:bodyPr lIns="91440" tIns="45720" rIns="91440" bIns="45720" anchor="t">
            <a:normAutofit/>
          </a:bodyPr>
          <a:lstStyle/>
          <a:p>
            <a:r>
              <a:rPr lang="en-US" dirty="0">
                <a:latin typeface="Calibri"/>
                <a:ea typeface="Calibri"/>
                <a:cs typeface="Calibri"/>
              </a:rPr>
              <a:t>A working Rn counter</a:t>
            </a:r>
            <a:endParaRPr lang="en-US" dirty="0"/>
          </a:p>
        </p:txBody>
      </p:sp>
      <p:sp>
        <p:nvSpPr>
          <p:cNvPr id="3" name="Slide Number Placeholder 2">
            <a:extLst>
              <a:ext uri="{FF2B5EF4-FFF2-40B4-BE49-F238E27FC236}">
                <a16:creationId xmlns:a16="http://schemas.microsoft.com/office/drawing/2014/main" id="{98FDD7D6-8D44-F637-091C-BB0D335DE6E0}"/>
              </a:ext>
            </a:extLst>
          </p:cNvPr>
          <p:cNvSpPr>
            <a:spLocks noGrp="1"/>
          </p:cNvSpPr>
          <p:nvPr>
            <p:ph type="sldNum" sz="quarter" idx="4"/>
          </p:nvPr>
        </p:nvSpPr>
        <p:spPr/>
        <p:txBody>
          <a:bodyPr/>
          <a:lstStyle/>
          <a:p>
            <a:fld id="{86CB4B4D-7CA3-9044-876B-883B54F8677D}" type="slidenum">
              <a:rPr lang="en-CA" smtClean="0"/>
              <a:pPr/>
              <a:t>48</a:t>
            </a:fld>
            <a:endParaRPr lang="en-CA" b="1"/>
          </a:p>
        </p:txBody>
      </p:sp>
      <p:pic>
        <p:nvPicPr>
          <p:cNvPr id="6" name="Picture 5">
            <a:extLst>
              <a:ext uri="{FF2B5EF4-FFF2-40B4-BE49-F238E27FC236}">
                <a16:creationId xmlns:a16="http://schemas.microsoft.com/office/drawing/2014/main" id="{69103A13-C92D-6986-70F5-10EACA396BA4}"/>
              </a:ext>
            </a:extLst>
          </p:cNvPr>
          <p:cNvPicPr>
            <a:picLocks noChangeAspect="1"/>
          </p:cNvPicPr>
          <p:nvPr/>
        </p:nvPicPr>
        <p:blipFill>
          <a:blip r:embed="rId3"/>
          <a:stretch>
            <a:fillRect/>
          </a:stretch>
        </p:blipFill>
        <p:spPr>
          <a:xfrm>
            <a:off x="736600" y="1809524"/>
            <a:ext cx="9116697" cy="1619476"/>
          </a:xfrm>
          <a:prstGeom prst="rect">
            <a:avLst/>
          </a:prstGeom>
        </p:spPr>
      </p:pic>
      <p:sp>
        <p:nvSpPr>
          <p:cNvPr id="7" name="Right Brace 6">
            <a:extLst>
              <a:ext uri="{FF2B5EF4-FFF2-40B4-BE49-F238E27FC236}">
                <a16:creationId xmlns:a16="http://schemas.microsoft.com/office/drawing/2014/main" id="{03B80F24-DF19-4D6F-FCE7-6EA9D67B94CA}"/>
              </a:ext>
            </a:extLst>
          </p:cNvPr>
          <p:cNvSpPr/>
          <p:nvPr/>
        </p:nvSpPr>
        <p:spPr>
          <a:xfrm>
            <a:off x="9259146" y="2325028"/>
            <a:ext cx="505340" cy="1093086"/>
          </a:xfrm>
          <a:prstGeom prst="rightBrace">
            <a:avLst>
              <a:gd name="adj1" fmla="val 8333"/>
              <a:gd name="adj2" fmla="val 46017"/>
            </a:avLst>
          </a:prstGeom>
          <a:ln w="317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8" name="TextBox 7">
            <a:extLst>
              <a:ext uri="{FF2B5EF4-FFF2-40B4-BE49-F238E27FC236}">
                <a16:creationId xmlns:a16="http://schemas.microsoft.com/office/drawing/2014/main" id="{E2B0C622-F02F-5706-027F-7448C5EED2E2}"/>
              </a:ext>
            </a:extLst>
          </p:cNvPr>
          <p:cNvSpPr txBox="1"/>
          <p:nvPr/>
        </p:nvSpPr>
        <p:spPr>
          <a:xfrm>
            <a:off x="10117394" y="2325028"/>
            <a:ext cx="1671835" cy="954107"/>
          </a:xfrm>
          <a:prstGeom prst="rect">
            <a:avLst/>
          </a:prstGeom>
          <a:noFill/>
        </p:spPr>
        <p:txBody>
          <a:bodyPr wrap="square" rtlCol="0">
            <a:spAutoFit/>
          </a:bodyPr>
          <a:lstStyle/>
          <a:p>
            <a:r>
              <a:rPr lang="en-CA" sz="2800" dirty="0"/>
              <a:t>These are alphas!</a:t>
            </a:r>
          </a:p>
        </p:txBody>
      </p:sp>
      <p:sp>
        <p:nvSpPr>
          <p:cNvPr id="11" name="TextBox 10">
            <a:extLst>
              <a:ext uri="{FF2B5EF4-FFF2-40B4-BE49-F238E27FC236}">
                <a16:creationId xmlns:a16="http://schemas.microsoft.com/office/drawing/2014/main" id="{D6A528AB-4840-5FC1-9720-45C8A5CB0CF9}"/>
              </a:ext>
            </a:extLst>
          </p:cNvPr>
          <p:cNvSpPr txBox="1"/>
          <p:nvPr/>
        </p:nvSpPr>
        <p:spPr>
          <a:xfrm>
            <a:off x="8109133" y="4761572"/>
            <a:ext cx="2094652" cy="954107"/>
          </a:xfrm>
          <a:prstGeom prst="rect">
            <a:avLst/>
          </a:prstGeom>
          <a:noFill/>
        </p:spPr>
        <p:txBody>
          <a:bodyPr wrap="square" rtlCol="0">
            <a:spAutoFit/>
          </a:bodyPr>
          <a:lstStyle/>
          <a:p>
            <a:r>
              <a:rPr lang="en-CA" sz="2800" dirty="0"/>
              <a:t>Sample alpha trace</a:t>
            </a:r>
          </a:p>
        </p:txBody>
      </p:sp>
      <p:pic>
        <p:nvPicPr>
          <p:cNvPr id="4098" name="Picture 2">
            <a:extLst>
              <a:ext uri="{FF2B5EF4-FFF2-40B4-BE49-F238E27FC236}">
                <a16:creationId xmlns:a16="http://schemas.microsoft.com/office/drawing/2014/main" id="{C91414DB-4959-C8A6-5C36-AB110C7B11A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 r="1169" b="1974"/>
          <a:stretch>
            <a:fillRect/>
          </a:stretch>
        </p:blipFill>
        <p:spPr bwMode="auto">
          <a:xfrm>
            <a:off x="3161982" y="3442397"/>
            <a:ext cx="4477068" cy="3021903"/>
          </a:xfrm>
          <a:prstGeom prst="rect">
            <a:avLst/>
          </a:prstGeom>
          <a:noFill/>
          <a:extLst>
            <a:ext uri="{909E8E84-426E-40DD-AFC4-6F175D3DCCD1}">
              <a14:hiddenFill xmlns:a14="http://schemas.microsoft.com/office/drawing/2010/main">
                <a:solidFill>
                  <a:srgbClr val="FFFFFF"/>
                </a:solidFill>
              </a14:hiddenFill>
            </a:ext>
          </a:extLst>
        </p:spPr>
      </p:pic>
      <p:sp>
        <p:nvSpPr>
          <p:cNvPr id="12" name="Right Brace 11">
            <a:extLst>
              <a:ext uri="{FF2B5EF4-FFF2-40B4-BE49-F238E27FC236}">
                <a16:creationId xmlns:a16="http://schemas.microsoft.com/office/drawing/2014/main" id="{A5D66FBF-5A6A-5CB6-745B-3BE91F0C5D0F}"/>
              </a:ext>
            </a:extLst>
          </p:cNvPr>
          <p:cNvSpPr/>
          <p:nvPr/>
        </p:nvSpPr>
        <p:spPr>
          <a:xfrm rot="5400000">
            <a:off x="5312117" y="4598706"/>
            <a:ext cx="402994" cy="3668485"/>
          </a:xfrm>
          <a:prstGeom prst="rightBrace">
            <a:avLst>
              <a:gd name="adj1" fmla="val 8333"/>
              <a:gd name="adj2" fmla="val 46017"/>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13" name="TextBox 12">
            <a:extLst>
              <a:ext uri="{FF2B5EF4-FFF2-40B4-BE49-F238E27FC236}">
                <a16:creationId xmlns:a16="http://schemas.microsoft.com/office/drawing/2014/main" id="{EA1DC4C1-45BF-117E-5E48-F88A39B4FFAF}"/>
              </a:ext>
            </a:extLst>
          </p:cNvPr>
          <p:cNvSpPr txBox="1"/>
          <p:nvPr/>
        </p:nvSpPr>
        <p:spPr>
          <a:xfrm>
            <a:off x="4893976" y="6525154"/>
            <a:ext cx="2094652" cy="400110"/>
          </a:xfrm>
          <a:prstGeom prst="rect">
            <a:avLst/>
          </a:prstGeom>
          <a:noFill/>
        </p:spPr>
        <p:txBody>
          <a:bodyPr wrap="square" rtlCol="0">
            <a:spAutoFit/>
          </a:bodyPr>
          <a:lstStyle/>
          <a:p>
            <a:r>
              <a:rPr lang="en-CA" sz="2000" dirty="0"/>
              <a:t>4 </a:t>
            </a:r>
            <a:r>
              <a:rPr lang="el-GR" sz="2000" dirty="0"/>
              <a:t>μ</a:t>
            </a:r>
            <a:r>
              <a:rPr lang="en-CA" sz="2000" dirty="0"/>
              <a:t>s window</a:t>
            </a:r>
          </a:p>
        </p:txBody>
      </p:sp>
    </p:spTree>
    <p:extLst>
      <p:ext uri="{BB962C8B-B14F-4D97-AF65-F5344CB8AC3E}">
        <p14:creationId xmlns:p14="http://schemas.microsoft.com/office/powerpoint/2010/main" val="19579905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D1C1263-08F5-FE19-6325-238B1950B407}"/>
              </a:ext>
            </a:extLst>
          </p:cNvPr>
          <p:cNvPicPr>
            <a:picLocks noChangeAspect="1"/>
          </p:cNvPicPr>
          <p:nvPr/>
        </p:nvPicPr>
        <p:blipFill>
          <a:blip r:embed="rId3"/>
          <a:stretch>
            <a:fillRect/>
          </a:stretch>
        </p:blipFill>
        <p:spPr>
          <a:xfrm>
            <a:off x="9486411" y="2498335"/>
            <a:ext cx="2183815" cy="2911753"/>
          </a:xfrm>
          <a:prstGeom prst="rect">
            <a:avLst/>
          </a:prstGeom>
        </p:spPr>
      </p:pic>
      <p:pic>
        <p:nvPicPr>
          <p:cNvPr id="5" name="Picture 4">
            <a:extLst>
              <a:ext uri="{FF2B5EF4-FFF2-40B4-BE49-F238E27FC236}">
                <a16:creationId xmlns:a16="http://schemas.microsoft.com/office/drawing/2014/main" id="{7A7B58DA-7A3D-24DD-07B1-62D72EBDCF0D}"/>
              </a:ext>
            </a:extLst>
          </p:cNvPr>
          <p:cNvPicPr>
            <a:picLocks noChangeAspect="1"/>
          </p:cNvPicPr>
          <p:nvPr/>
        </p:nvPicPr>
        <p:blipFill>
          <a:blip r:embed="rId4"/>
          <a:stretch>
            <a:fillRect/>
          </a:stretch>
        </p:blipFill>
        <p:spPr>
          <a:xfrm>
            <a:off x="7076233" y="2498335"/>
            <a:ext cx="2183815" cy="2911753"/>
          </a:xfrm>
          <a:prstGeom prst="rect">
            <a:avLst/>
          </a:prstGeom>
        </p:spPr>
      </p:pic>
      <p:sp>
        <p:nvSpPr>
          <p:cNvPr id="8" name="Slide Number Placeholder 7">
            <a:extLst>
              <a:ext uri="{FF2B5EF4-FFF2-40B4-BE49-F238E27FC236}">
                <a16:creationId xmlns:a16="http://schemas.microsoft.com/office/drawing/2014/main" id="{A643B392-BF7D-8C6C-DBD3-74DF9C06361D}"/>
              </a:ext>
            </a:extLst>
          </p:cNvPr>
          <p:cNvSpPr>
            <a:spLocks noGrp="1"/>
          </p:cNvSpPr>
          <p:nvPr>
            <p:ph type="sldNum" sz="quarter" idx="12"/>
          </p:nvPr>
        </p:nvSpPr>
        <p:spPr>
          <a:xfrm>
            <a:off x="9260048" y="6310312"/>
            <a:ext cx="2743200" cy="365125"/>
          </a:xfrm>
        </p:spPr>
        <p:txBody>
          <a:bodyPr/>
          <a:lstStyle/>
          <a:p>
            <a:fld id="{D3E9045D-1BCE-47A8-9F49-0E83BFE036EC}" type="slidenum">
              <a:rPr lang="en-US" smtClean="0"/>
              <a:t>49</a:t>
            </a:fld>
            <a:endParaRPr lang="en-US" dirty="0"/>
          </a:p>
        </p:txBody>
      </p:sp>
      <p:pic>
        <p:nvPicPr>
          <p:cNvPr id="9" name="Picture 8" descr="A blue rectangular object with white edges&#10;&#10;AI-generated content may be incorrect.">
            <a:extLst>
              <a:ext uri="{FF2B5EF4-FFF2-40B4-BE49-F238E27FC236}">
                <a16:creationId xmlns:a16="http://schemas.microsoft.com/office/drawing/2014/main" id="{B485734E-0F5F-29BB-E0A4-14DECA41D6F8}"/>
              </a:ext>
            </a:extLst>
          </p:cNvPr>
          <p:cNvPicPr>
            <a:picLocks noChangeAspect="1"/>
          </p:cNvPicPr>
          <p:nvPr/>
        </p:nvPicPr>
        <p:blipFill>
          <a:blip r:embed="rId5"/>
          <a:stretch>
            <a:fillRect/>
          </a:stretch>
        </p:blipFill>
        <p:spPr>
          <a:xfrm>
            <a:off x="3826740" y="2288183"/>
            <a:ext cx="2467219" cy="3262438"/>
          </a:xfrm>
          <a:prstGeom prst="rect">
            <a:avLst/>
          </a:prstGeom>
        </p:spPr>
      </p:pic>
      <p:pic>
        <p:nvPicPr>
          <p:cNvPr id="10" name="Picture 9" descr="A green light in a glass&#10;&#10;AI-generated content may be incorrect.">
            <a:extLst>
              <a:ext uri="{FF2B5EF4-FFF2-40B4-BE49-F238E27FC236}">
                <a16:creationId xmlns:a16="http://schemas.microsoft.com/office/drawing/2014/main" id="{EA0D62B2-4052-C0E9-42D7-1DC8D17ED498}"/>
              </a:ext>
            </a:extLst>
          </p:cNvPr>
          <p:cNvPicPr>
            <a:picLocks noChangeAspect="1"/>
          </p:cNvPicPr>
          <p:nvPr/>
        </p:nvPicPr>
        <p:blipFill>
          <a:blip r:embed="rId6"/>
          <a:srcRect r="11317"/>
          <a:stretch>
            <a:fillRect/>
          </a:stretch>
        </p:blipFill>
        <p:spPr>
          <a:xfrm>
            <a:off x="324237" y="2440709"/>
            <a:ext cx="3158368" cy="3054815"/>
          </a:xfrm>
          <a:prstGeom prst="rect">
            <a:avLst/>
          </a:prstGeom>
        </p:spPr>
      </p:pic>
      <p:sp>
        <p:nvSpPr>
          <p:cNvPr id="14" name="Text Placeholder 1">
            <a:extLst>
              <a:ext uri="{FF2B5EF4-FFF2-40B4-BE49-F238E27FC236}">
                <a16:creationId xmlns:a16="http://schemas.microsoft.com/office/drawing/2014/main" id="{2A491187-B24E-A683-6445-6630D6A9CBCE}"/>
              </a:ext>
            </a:extLst>
          </p:cNvPr>
          <p:cNvSpPr txBox="1">
            <a:spLocks/>
          </p:cNvSpPr>
          <p:nvPr/>
        </p:nvSpPr>
        <p:spPr>
          <a:xfrm>
            <a:off x="736600" y="791783"/>
            <a:ext cx="9380794" cy="1316076"/>
          </a:xfrm>
          <a:prstGeom prst="rect">
            <a:avLst/>
          </a:prstGeom>
        </p:spPr>
        <p:txBody>
          <a:bodyPr lIns="91440" tIns="45720" rIns="91440" bIns="45720" anchor="t">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400" b="0" i="0" u="none" strike="noStrike" kern="1200" cap="none" spc="0" normalizeH="0" baseline="0" noProof="0" dirty="0">
                <a:ln>
                  <a:noFill/>
                </a:ln>
                <a:solidFill>
                  <a:srgbClr val="0076BE"/>
                </a:solidFill>
                <a:effectLst/>
                <a:uLnTx/>
                <a:uFillTx/>
                <a:latin typeface="Calibri"/>
                <a:ea typeface="Calibri"/>
                <a:cs typeface="Calibri"/>
              </a:rPr>
              <a:t>First Lucas cells with SNOLAB ZnS</a:t>
            </a:r>
            <a:endParaRPr kumimoji="0" lang="en-US" sz="4400" b="0"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15" name="TextBox 14">
            <a:extLst>
              <a:ext uri="{FF2B5EF4-FFF2-40B4-BE49-F238E27FC236}">
                <a16:creationId xmlns:a16="http://schemas.microsoft.com/office/drawing/2014/main" id="{4C3E813D-FED6-5C9A-25CF-EAEBAB3DEB03}"/>
              </a:ext>
            </a:extLst>
          </p:cNvPr>
          <p:cNvSpPr txBox="1"/>
          <p:nvPr/>
        </p:nvSpPr>
        <p:spPr>
          <a:xfrm>
            <a:off x="1172483" y="5863472"/>
            <a:ext cx="1461875" cy="369332"/>
          </a:xfrm>
          <a:prstGeom prst="rect">
            <a:avLst/>
          </a:prstGeom>
          <a:noFill/>
        </p:spPr>
        <p:txBody>
          <a:bodyPr wrap="none" rtlCol="0">
            <a:spAutoFit/>
          </a:bodyPr>
          <a:lstStyle/>
          <a:p>
            <a:r>
              <a:rPr lang="en-US" dirty="0"/>
              <a:t>SNOLAB ZnS</a:t>
            </a:r>
          </a:p>
        </p:txBody>
      </p:sp>
      <p:sp>
        <p:nvSpPr>
          <p:cNvPr id="16" name="TextBox 15">
            <a:extLst>
              <a:ext uri="{FF2B5EF4-FFF2-40B4-BE49-F238E27FC236}">
                <a16:creationId xmlns:a16="http://schemas.microsoft.com/office/drawing/2014/main" id="{674E166E-85B7-446E-B1B3-DE7201C0ED3C}"/>
              </a:ext>
            </a:extLst>
          </p:cNvPr>
          <p:cNvSpPr txBox="1"/>
          <p:nvPr/>
        </p:nvSpPr>
        <p:spPr>
          <a:xfrm>
            <a:off x="4139231" y="5863472"/>
            <a:ext cx="1842236" cy="369332"/>
          </a:xfrm>
          <a:prstGeom prst="rect">
            <a:avLst/>
          </a:prstGeom>
          <a:noFill/>
        </p:spPr>
        <p:txBody>
          <a:bodyPr wrap="none" rtlCol="0">
            <a:spAutoFit/>
          </a:bodyPr>
          <a:lstStyle/>
          <a:p>
            <a:r>
              <a:rPr lang="en-US" dirty="0"/>
              <a:t>Commercial ZnS</a:t>
            </a:r>
          </a:p>
        </p:txBody>
      </p:sp>
      <p:sp>
        <p:nvSpPr>
          <p:cNvPr id="17" name="TextBox 16">
            <a:extLst>
              <a:ext uri="{FF2B5EF4-FFF2-40B4-BE49-F238E27FC236}">
                <a16:creationId xmlns:a16="http://schemas.microsoft.com/office/drawing/2014/main" id="{FE428BE7-5878-219C-81B1-9A6AE54853A3}"/>
              </a:ext>
            </a:extLst>
          </p:cNvPr>
          <p:cNvSpPr txBox="1"/>
          <p:nvPr/>
        </p:nvSpPr>
        <p:spPr>
          <a:xfrm>
            <a:off x="7448747" y="5863472"/>
            <a:ext cx="1461875" cy="369332"/>
          </a:xfrm>
          <a:prstGeom prst="rect">
            <a:avLst/>
          </a:prstGeom>
          <a:noFill/>
        </p:spPr>
        <p:txBody>
          <a:bodyPr wrap="none" rtlCol="0">
            <a:spAutoFit/>
          </a:bodyPr>
          <a:lstStyle/>
          <a:p>
            <a:r>
              <a:rPr lang="en-US" dirty="0"/>
              <a:t>SNOLAB ZnS</a:t>
            </a:r>
          </a:p>
        </p:txBody>
      </p:sp>
      <p:sp>
        <p:nvSpPr>
          <p:cNvPr id="18" name="TextBox 17">
            <a:extLst>
              <a:ext uri="{FF2B5EF4-FFF2-40B4-BE49-F238E27FC236}">
                <a16:creationId xmlns:a16="http://schemas.microsoft.com/office/drawing/2014/main" id="{6218A970-6E95-D283-C713-4349EB462D60}"/>
              </a:ext>
            </a:extLst>
          </p:cNvPr>
          <p:cNvSpPr txBox="1"/>
          <p:nvPr/>
        </p:nvSpPr>
        <p:spPr>
          <a:xfrm>
            <a:off x="9710530" y="5863472"/>
            <a:ext cx="1842236" cy="369332"/>
          </a:xfrm>
          <a:prstGeom prst="rect">
            <a:avLst/>
          </a:prstGeom>
          <a:noFill/>
        </p:spPr>
        <p:txBody>
          <a:bodyPr wrap="none" rtlCol="0">
            <a:spAutoFit/>
          </a:bodyPr>
          <a:lstStyle/>
          <a:p>
            <a:r>
              <a:rPr lang="en-US" dirty="0"/>
              <a:t>Commercial ZnS</a:t>
            </a:r>
          </a:p>
        </p:txBody>
      </p:sp>
    </p:spTree>
    <p:extLst>
      <p:ext uri="{BB962C8B-B14F-4D97-AF65-F5344CB8AC3E}">
        <p14:creationId xmlns:p14="http://schemas.microsoft.com/office/powerpoint/2010/main" val="3928365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86308-08E7-6DE2-3C8F-2ADA1A93BC2A}"/>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9278C6F9-653F-B93C-AF21-6F6B62960F3E}"/>
              </a:ext>
            </a:extLst>
          </p:cNvPr>
          <p:cNvSpPr>
            <a:spLocks noGrp="1"/>
          </p:cNvSpPr>
          <p:nvPr>
            <p:ph type="body" sz="quarter" idx="10"/>
          </p:nvPr>
        </p:nvSpPr>
        <p:spPr/>
        <p:txBody>
          <a:bodyPr/>
          <a:lstStyle/>
          <a:p>
            <a:r>
              <a:rPr lang="en-US" baseline="30000" dirty="0"/>
              <a:t>238</a:t>
            </a:r>
            <a:r>
              <a:rPr lang="en-US" dirty="0"/>
              <a:t>U chain and </a:t>
            </a:r>
            <a:r>
              <a:rPr lang="en-US" baseline="30000" dirty="0"/>
              <a:t>222</a:t>
            </a:r>
            <a:r>
              <a:rPr lang="en-US" dirty="0"/>
              <a:t>Rn</a:t>
            </a:r>
          </a:p>
          <a:p>
            <a:endParaRPr lang="en-US" dirty="0"/>
          </a:p>
        </p:txBody>
      </p:sp>
      <p:pic>
        <p:nvPicPr>
          <p:cNvPr id="1026" name="Picture 2" descr="Decay chain of uranium-238, with radon near the middle ...">
            <a:extLst>
              <a:ext uri="{FF2B5EF4-FFF2-40B4-BE49-F238E27FC236}">
                <a16:creationId xmlns:a16="http://schemas.microsoft.com/office/drawing/2014/main" id="{719724BE-D28F-3CAC-F401-0C3297745A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0651" y="1438391"/>
            <a:ext cx="3867205" cy="5347735"/>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2">
            <a:extLst>
              <a:ext uri="{FF2B5EF4-FFF2-40B4-BE49-F238E27FC236}">
                <a16:creationId xmlns:a16="http://schemas.microsoft.com/office/drawing/2014/main" id="{1CFDBC65-0C0B-7A70-DCEC-E26F842DD070}"/>
              </a:ext>
            </a:extLst>
          </p:cNvPr>
          <p:cNvSpPr>
            <a:spLocks noGrp="1"/>
          </p:cNvSpPr>
          <p:nvPr>
            <p:ph type="body" sz="quarter" idx="13"/>
          </p:nvPr>
        </p:nvSpPr>
        <p:spPr>
          <a:xfrm>
            <a:off x="736600" y="2342926"/>
            <a:ext cx="5654964" cy="3994150"/>
          </a:xfrm>
        </p:spPr>
        <p:txBody>
          <a:bodyPr/>
          <a:lstStyle/>
          <a:p>
            <a:pPr marL="457200" indent="-457200">
              <a:buFont typeface="Arial" panose="020B0604020202020204" pitchFamily="34" charset="0"/>
              <a:buChar char="•"/>
            </a:pPr>
            <a:r>
              <a:rPr lang="en-US" dirty="0"/>
              <a:t>Abundant underground</a:t>
            </a:r>
          </a:p>
          <a:p>
            <a:pPr marL="457200" indent="-457200">
              <a:buFont typeface="Arial" panose="020B0604020202020204" pitchFamily="34" charset="0"/>
              <a:buChar char="•"/>
            </a:pPr>
            <a:r>
              <a:rPr lang="en-US" dirty="0"/>
              <a:t>Background to rare-event searches</a:t>
            </a:r>
          </a:p>
          <a:p>
            <a:pPr marL="457200" indent="-457200">
              <a:buFont typeface="Arial" panose="020B0604020202020204" pitchFamily="34" charset="0"/>
              <a:buChar char="•"/>
            </a:pPr>
            <a:r>
              <a:rPr lang="en-US" dirty="0"/>
              <a:t>Gaseous</a:t>
            </a:r>
          </a:p>
        </p:txBody>
      </p:sp>
      <p:sp>
        <p:nvSpPr>
          <p:cNvPr id="3" name="Slide Number Placeholder 2">
            <a:extLst>
              <a:ext uri="{FF2B5EF4-FFF2-40B4-BE49-F238E27FC236}">
                <a16:creationId xmlns:a16="http://schemas.microsoft.com/office/drawing/2014/main" id="{006B73E2-C7B4-50C9-080E-317DCAD6755D}"/>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5271506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B7741-956D-2B66-49EB-122118FC1876}"/>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55C2416-CEAC-C80A-5354-8F407E6698A2}"/>
              </a:ext>
            </a:extLst>
          </p:cNvPr>
          <p:cNvSpPr>
            <a:spLocks noGrp="1"/>
          </p:cNvSpPr>
          <p:nvPr>
            <p:ph type="sldNum" sz="quarter" idx="12"/>
          </p:nvPr>
        </p:nvSpPr>
        <p:spPr/>
        <p:txBody>
          <a:bodyPr/>
          <a:lstStyle/>
          <a:p>
            <a:fld id="{D3E9045D-1BCE-47A8-9F49-0E83BFE036EC}" type="slidenum">
              <a:rPr lang="en-US" smtClean="0"/>
              <a:t>50</a:t>
            </a:fld>
            <a:endParaRPr lang="en-US"/>
          </a:p>
        </p:txBody>
      </p:sp>
      <p:pic>
        <p:nvPicPr>
          <p:cNvPr id="7" name="Picture 6" descr="A screen shot of a computer&#10;&#10;AI-generated content may be incorrect.">
            <a:extLst>
              <a:ext uri="{FF2B5EF4-FFF2-40B4-BE49-F238E27FC236}">
                <a16:creationId xmlns:a16="http://schemas.microsoft.com/office/drawing/2014/main" id="{1BFC5877-7891-3881-2AB3-52E24459C913}"/>
              </a:ext>
            </a:extLst>
          </p:cNvPr>
          <p:cNvPicPr>
            <a:picLocks noChangeAspect="1"/>
          </p:cNvPicPr>
          <p:nvPr/>
        </p:nvPicPr>
        <p:blipFill>
          <a:blip r:embed="rId3" cstate="print">
            <a:extLst>
              <a:ext uri="{28A0092B-C50C-407E-A947-70E740481C1C}">
                <a14:useLocalDpi xmlns:a14="http://schemas.microsoft.com/office/drawing/2010/main" val="0"/>
              </a:ext>
            </a:extLst>
          </a:blip>
          <a:srcRect l="11771" t="10425" r="13480" b="20233"/>
          <a:stretch>
            <a:fillRect/>
          </a:stretch>
        </p:blipFill>
        <p:spPr>
          <a:xfrm>
            <a:off x="1154545" y="1832033"/>
            <a:ext cx="8399243" cy="4382971"/>
          </a:xfrm>
          <a:prstGeom prst="rect">
            <a:avLst/>
          </a:prstGeom>
        </p:spPr>
      </p:pic>
      <p:sp>
        <p:nvSpPr>
          <p:cNvPr id="10" name="Text Placeholder 1">
            <a:extLst>
              <a:ext uri="{FF2B5EF4-FFF2-40B4-BE49-F238E27FC236}">
                <a16:creationId xmlns:a16="http://schemas.microsoft.com/office/drawing/2014/main" id="{3406938B-D9F5-ABE2-4C90-266883390B09}"/>
              </a:ext>
            </a:extLst>
          </p:cNvPr>
          <p:cNvSpPr txBox="1">
            <a:spLocks/>
          </p:cNvSpPr>
          <p:nvPr/>
        </p:nvSpPr>
        <p:spPr>
          <a:xfrm>
            <a:off x="736600" y="791783"/>
            <a:ext cx="9380794" cy="1316076"/>
          </a:xfrm>
          <a:prstGeom prst="rect">
            <a:avLst/>
          </a:prstGeom>
        </p:spPr>
        <p:txBody>
          <a:bodyPr lIns="91440" tIns="45720" rIns="91440" bIns="45720" anchor="t">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400" b="0" i="0" u="none" strike="noStrike" kern="1200" cap="none" spc="0" normalizeH="0" baseline="0" noProof="0" dirty="0">
                <a:ln>
                  <a:noFill/>
                </a:ln>
                <a:solidFill>
                  <a:srgbClr val="0076BE"/>
                </a:solidFill>
                <a:effectLst/>
                <a:uLnTx/>
                <a:uFillTx/>
                <a:latin typeface="Calibri"/>
                <a:ea typeface="Calibri"/>
                <a:cs typeface="Calibri"/>
              </a:rPr>
              <a:t>Insights from Raman spectroscopy</a:t>
            </a:r>
            <a:endParaRPr kumimoji="0" lang="en-US" sz="4400" b="0"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25363065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5A828F5-9625-C62B-B026-53ACDC0EDC12}"/>
              </a:ext>
            </a:extLst>
          </p:cNvPr>
          <p:cNvSpPr>
            <a:spLocks noGrp="1"/>
          </p:cNvSpPr>
          <p:nvPr>
            <p:ph type="body" sz="quarter" idx="10"/>
          </p:nvPr>
        </p:nvSpPr>
        <p:spPr/>
        <p:txBody>
          <a:bodyPr/>
          <a:lstStyle/>
          <a:p>
            <a:endParaRPr lang="en-US"/>
          </a:p>
        </p:txBody>
      </p:sp>
      <p:sp>
        <p:nvSpPr>
          <p:cNvPr id="3" name="Slide Number Placeholder 2">
            <a:extLst>
              <a:ext uri="{FF2B5EF4-FFF2-40B4-BE49-F238E27FC236}">
                <a16:creationId xmlns:a16="http://schemas.microsoft.com/office/drawing/2014/main" id="{72C81473-7E1B-22FB-B0CB-CA6865EEBB07}"/>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51</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5" name="Picture 4">
            <a:extLst>
              <a:ext uri="{FF2B5EF4-FFF2-40B4-BE49-F238E27FC236}">
                <a16:creationId xmlns:a16="http://schemas.microsoft.com/office/drawing/2014/main" id="{1174028A-28E0-805B-6C65-B973D2EB1712}"/>
              </a:ext>
            </a:extLst>
          </p:cNvPr>
          <p:cNvPicPr>
            <a:picLocks noChangeAspect="1"/>
          </p:cNvPicPr>
          <p:nvPr/>
        </p:nvPicPr>
        <p:blipFill>
          <a:blip r:embed="rId3"/>
          <a:srcRect/>
          <a:stretch/>
        </p:blipFill>
        <p:spPr>
          <a:xfrm>
            <a:off x="576410" y="200410"/>
            <a:ext cx="9980754" cy="5999667"/>
          </a:xfrm>
          <a:prstGeom prst="rect">
            <a:avLst/>
          </a:prstGeom>
        </p:spPr>
      </p:pic>
      <p:sp>
        <p:nvSpPr>
          <p:cNvPr id="6" name="TextBox 5">
            <a:extLst>
              <a:ext uri="{FF2B5EF4-FFF2-40B4-BE49-F238E27FC236}">
                <a16:creationId xmlns:a16="http://schemas.microsoft.com/office/drawing/2014/main" id="{DDCCE388-6654-83EF-B734-ECC9D9DAA97D}"/>
              </a:ext>
            </a:extLst>
          </p:cNvPr>
          <p:cNvSpPr txBox="1"/>
          <p:nvPr/>
        </p:nvSpPr>
        <p:spPr>
          <a:xfrm>
            <a:off x="4774191" y="6202873"/>
            <a:ext cx="6094428" cy="369332"/>
          </a:xfrm>
          <a:prstGeom prst="rect">
            <a:avLst/>
          </a:prstGeom>
          <a:noFill/>
        </p:spPr>
        <p:txBody>
          <a:bodyPr wrap="square">
            <a:spAutoFit/>
          </a:bodyPr>
          <a:lstStyle/>
          <a:p>
            <a:r>
              <a:rPr lang="en-US" dirty="0"/>
              <a:t>Credit: Connor Stubbs</a:t>
            </a:r>
          </a:p>
        </p:txBody>
      </p:sp>
    </p:spTree>
    <p:extLst>
      <p:ext uri="{BB962C8B-B14F-4D97-AF65-F5344CB8AC3E}">
        <p14:creationId xmlns:p14="http://schemas.microsoft.com/office/powerpoint/2010/main" val="8665250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5CB0D66-381B-9D86-17EA-253973CD09FF}"/>
              </a:ext>
            </a:extLst>
          </p:cNvPr>
          <p:cNvSpPr>
            <a:spLocks noGrp="1"/>
          </p:cNvSpPr>
          <p:nvPr>
            <p:ph type="body" sz="quarter" idx="10"/>
          </p:nvPr>
        </p:nvSpPr>
        <p:spPr/>
        <p:txBody>
          <a:bodyPr/>
          <a:lstStyle/>
          <a:p>
            <a:r>
              <a:rPr lang="en-US" dirty="0"/>
              <a:t>Summary</a:t>
            </a:r>
          </a:p>
        </p:txBody>
      </p:sp>
      <p:sp>
        <p:nvSpPr>
          <p:cNvPr id="3" name="Slide Number Placeholder 2">
            <a:extLst>
              <a:ext uri="{FF2B5EF4-FFF2-40B4-BE49-F238E27FC236}">
                <a16:creationId xmlns:a16="http://schemas.microsoft.com/office/drawing/2014/main" id="{214EFFCC-C40F-DC3F-E7C3-2D02DE78BED6}"/>
              </a:ext>
            </a:extLst>
          </p:cNvPr>
          <p:cNvSpPr>
            <a:spLocks noGrp="1"/>
          </p:cNvSpPr>
          <p:nvPr>
            <p:ph type="sldNum" sz="quarter" idx="4"/>
          </p:nvPr>
        </p:nvSpPr>
        <p:spPr/>
        <p:txBody>
          <a:bodyPr/>
          <a:lstStyle/>
          <a:p>
            <a:fld id="{86CB4B4D-7CA3-9044-876B-883B54F8677D}" type="slidenum">
              <a:rPr lang="en-CA" smtClean="0"/>
              <a:pPr/>
              <a:t>52</a:t>
            </a:fld>
            <a:endParaRPr lang="en-CA" b="1"/>
          </a:p>
        </p:txBody>
      </p:sp>
      <p:sp>
        <p:nvSpPr>
          <p:cNvPr id="4" name="Text Placeholder 3">
            <a:extLst>
              <a:ext uri="{FF2B5EF4-FFF2-40B4-BE49-F238E27FC236}">
                <a16:creationId xmlns:a16="http://schemas.microsoft.com/office/drawing/2014/main" id="{7119494F-5388-C76D-800F-BCBAD46FEA18}"/>
              </a:ext>
            </a:extLst>
          </p:cNvPr>
          <p:cNvSpPr>
            <a:spLocks noGrp="1"/>
          </p:cNvSpPr>
          <p:nvPr>
            <p:ph type="body" sz="quarter" idx="13"/>
          </p:nvPr>
        </p:nvSpPr>
        <p:spPr>
          <a:xfrm>
            <a:off x="736600" y="2342926"/>
            <a:ext cx="6957291" cy="3994150"/>
          </a:xfrm>
        </p:spPr>
        <p:txBody>
          <a:bodyPr/>
          <a:lstStyle/>
          <a:p>
            <a:r>
              <a:rPr lang="en-US" dirty="0"/>
              <a:t>Determined the source of Lucas cell backgrounds</a:t>
            </a:r>
          </a:p>
          <a:p>
            <a:r>
              <a:rPr lang="en-US" dirty="0"/>
              <a:t>Developed method to fabricate Lucas cells/low-background ZnS</a:t>
            </a:r>
          </a:p>
          <a:p>
            <a:r>
              <a:rPr lang="en-US" dirty="0"/>
              <a:t>Developed a procedure to rapidly produce and test scintillator for Lucas cells</a:t>
            </a:r>
          </a:p>
          <a:p>
            <a:r>
              <a:rPr lang="en-US" dirty="0"/>
              <a:t>Identified </a:t>
            </a:r>
            <a:r>
              <a:rPr lang="en-US" dirty="0" err="1"/>
              <a:t>ZnO</a:t>
            </a:r>
            <a:r>
              <a:rPr lang="en-US" dirty="0"/>
              <a:t> presence as obstacle in usability of SNOLAB ZnS</a:t>
            </a:r>
          </a:p>
          <a:p>
            <a:endParaRPr lang="en-US" dirty="0"/>
          </a:p>
        </p:txBody>
      </p:sp>
      <p:pic>
        <p:nvPicPr>
          <p:cNvPr id="5" name="Picture 4" descr="A hand in blue glove holding a round object&#10;&#10;AI-generated content may be incorrect.">
            <a:extLst>
              <a:ext uri="{FF2B5EF4-FFF2-40B4-BE49-F238E27FC236}">
                <a16:creationId xmlns:a16="http://schemas.microsoft.com/office/drawing/2014/main" id="{AA55AF67-508F-8FB5-7805-93D7C8F63DD2}"/>
              </a:ext>
            </a:extLst>
          </p:cNvPr>
          <p:cNvPicPr>
            <a:picLocks noChangeAspect="1"/>
          </p:cNvPicPr>
          <p:nvPr/>
        </p:nvPicPr>
        <p:blipFill>
          <a:blip r:embed="rId3"/>
          <a:srcRect l="25704" t="34164" r="-148" b="14167"/>
          <a:stretch>
            <a:fillRect/>
          </a:stretch>
        </p:blipFill>
        <p:spPr>
          <a:xfrm>
            <a:off x="8403868" y="2342926"/>
            <a:ext cx="3014980" cy="2790158"/>
          </a:xfrm>
          <a:prstGeom prst="rect">
            <a:avLst/>
          </a:prstGeom>
        </p:spPr>
      </p:pic>
    </p:spTree>
    <p:extLst>
      <p:ext uri="{BB962C8B-B14F-4D97-AF65-F5344CB8AC3E}">
        <p14:creationId xmlns:p14="http://schemas.microsoft.com/office/powerpoint/2010/main" val="39661896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52607A-21D5-E1DE-11A9-90CEE2A60846}"/>
              </a:ext>
            </a:extLst>
          </p:cNvPr>
          <p:cNvSpPr>
            <a:spLocks noGrp="1"/>
          </p:cNvSpPr>
          <p:nvPr>
            <p:ph idx="1"/>
          </p:nvPr>
        </p:nvSpPr>
        <p:spPr>
          <a:xfrm>
            <a:off x="838200" y="1825625"/>
            <a:ext cx="6495473" cy="4351338"/>
          </a:xfrm>
        </p:spPr>
        <p:txBody>
          <a:bodyPr/>
          <a:lstStyle/>
          <a:p>
            <a:r>
              <a:rPr lang="en-US" dirty="0"/>
              <a:t>SNOLAB has acquired a vacuum furnace for production of ZnS in low-oxygen environment</a:t>
            </a:r>
          </a:p>
          <a:p>
            <a:r>
              <a:rPr lang="en-US" dirty="0"/>
              <a:t>A calibrated radon source is also being procured for precision measurement of counting efficiency of Lucas cells</a:t>
            </a:r>
          </a:p>
        </p:txBody>
      </p:sp>
      <p:sp>
        <p:nvSpPr>
          <p:cNvPr id="4" name="Slide Number Placeholder 3">
            <a:extLst>
              <a:ext uri="{FF2B5EF4-FFF2-40B4-BE49-F238E27FC236}">
                <a16:creationId xmlns:a16="http://schemas.microsoft.com/office/drawing/2014/main" id="{737855C3-C76F-911D-622F-2A6BDCA6EA3C}"/>
              </a:ext>
            </a:extLst>
          </p:cNvPr>
          <p:cNvSpPr>
            <a:spLocks noGrp="1"/>
          </p:cNvSpPr>
          <p:nvPr>
            <p:ph type="sldNum" sz="quarter" idx="12"/>
          </p:nvPr>
        </p:nvSpPr>
        <p:spPr/>
        <p:txBody>
          <a:bodyPr/>
          <a:lstStyle/>
          <a:p>
            <a:fld id="{D3E9045D-1BCE-47A8-9F49-0E83BFE036EC}" type="slidenum">
              <a:rPr lang="en-US" smtClean="0"/>
              <a:t>53</a:t>
            </a:fld>
            <a:endParaRPr lang="en-US"/>
          </a:p>
        </p:txBody>
      </p:sp>
      <p:sp>
        <p:nvSpPr>
          <p:cNvPr id="7" name="Text Placeholder 1">
            <a:extLst>
              <a:ext uri="{FF2B5EF4-FFF2-40B4-BE49-F238E27FC236}">
                <a16:creationId xmlns:a16="http://schemas.microsoft.com/office/drawing/2014/main" id="{D734E981-6070-0BED-288F-1958E913467B}"/>
              </a:ext>
            </a:extLst>
          </p:cNvPr>
          <p:cNvSpPr txBox="1">
            <a:spLocks/>
          </p:cNvSpPr>
          <p:nvPr/>
        </p:nvSpPr>
        <p:spPr>
          <a:xfrm>
            <a:off x="736600" y="780353"/>
            <a:ext cx="9380794" cy="131607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400" b="0"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rPr>
              <a:t>Outlook and next steps</a:t>
            </a:r>
          </a:p>
        </p:txBody>
      </p:sp>
    </p:spTree>
    <p:extLst>
      <p:ext uri="{BB962C8B-B14F-4D97-AF65-F5344CB8AC3E}">
        <p14:creationId xmlns:p14="http://schemas.microsoft.com/office/powerpoint/2010/main" val="24262505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E9BF5B-CE64-8065-0346-9D19BD445C8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579A4BC-5BF5-88A4-76AA-5C184CFEE7F8}"/>
              </a:ext>
            </a:extLst>
          </p:cNvPr>
          <p:cNvSpPr>
            <a:spLocks noGrp="1"/>
          </p:cNvSpPr>
          <p:nvPr>
            <p:ph type="body" sz="quarter" idx="10"/>
          </p:nvPr>
        </p:nvSpPr>
        <p:spPr/>
        <p:txBody>
          <a:bodyPr/>
          <a:lstStyle/>
          <a:p>
            <a:r>
              <a:rPr lang="en-US"/>
              <a:t>Acknowledgements</a:t>
            </a:r>
          </a:p>
        </p:txBody>
      </p:sp>
      <p:sp>
        <p:nvSpPr>
          <p:cNvPr id="3" name="Text Placeholder 2">
            <a:extLst>
              <a:ext uri="{FF2B5EF4-FFF2-40B4-BE49-F238E27FC236}">
                <a16:creationId xmlns:a16="http://schemas.microsoft.com/office/drawing/2014/main" id="{AA67A48E-2A64-91C2-3A91-AA256F18783E}"/>
              </a:ext>
            </a:extLst>
          </p:cNvPr>
          <p:cNvSpPr>
            <a:spLocks noGrp="1"/>
          </p:cNvSpPr>
          <p:nvPr>
            <p:ph type="body" sz="quarter" idx="13"/>
          </p:nvPr>
        </p:nvSpPr>
        <p:spPr>
          <a:xfrm>
            <a:off x="736600" y="2314666"/>
            <a:ext cx="10633364" cy="3994150"/>
          </a:xfrm>
        </p:spPr>
        <p:txBody>
          <a:bodyPr/>
          <a:lstStyle/>
          <a:p>
            <a:pPr marL="457200" indent="-457200">
              <a:buFont typeface="Arial" panose="020B0604020202020204" pitchFamily="34" charset="0"/>
              <a:buChar char="•"/>
            </a:pPr>
            <a:r>
              <a:rPr lang="en-US" dirty="0"/>
              <a:t>Nasim </a:t>
            </a:r>
            <a:r>
              <a:rPr lang="en-US" dirty="0" err="1"/>
              <a:t>Fatemighomi</a:t>
            </a:r>
            <a:endParaRPr lang="en-US" dirty="0"/>
          </a:p>
          <a:p>
            <a:pPr marL="457200" indent="-457200">
              <a:buFont typeface="Arial" panose="020B0604020202020204" pitchFamily="34" charset="0"/>
              <a:buChar char="•"/>
            </a:pPr>
            <a:r>
              <a:rPr lang="en-US" dirty="0"/>
              <a:t>Lina Anselmo</a:t>
            </a:r>
          </a:p>
          <a:p>
            <a:pPr marL="457200" indent="-457200">
              <a:buFont typeface="Arial" panose="020B0604020202020204" pitchFamily="34" charset="0"/>
              <a:buChar char="•"/>
            </a:pPr>
            <a:r>
              <a:rPr lang="en-US" dirty="0"/>
              <a:t>Steve Maguire</a:t>
            </a:r>
          </a:p>
          <a:p>
            <a:pPr marL="457200" indent="-457200">
              <a:buFont typeface="Arial" panose="020B0604020202020204" pitchFamily="34" charset="0"/>
              <a:buChar char="•"/>
            </a:pPr>
            <a:r>
              <a:rPr lang="en-US" dirty="0"/>
              <a:t>Scientific Support</a:t>
            </a:r>
          </a:p>
          <a:p>
            <a:pPr marL="457200" indent="-457200">
              <a:buFont typeface="Arial" panose="020B0604020202020204" pitchFamily="34" charset="0"/>
              <a:buChar char="•"/>
            </a:pPr>
            <a:r>
              <a:rPr lang="en-US" dirty="0"/>
              <a:t>Keegan </a:t>
            </a:r>
            <a:r>
              <a:rPr lang="en-US" dirty="0" err="1"/>
              <a:t>Paleshi</a:t>
            </a:r>
            <a:endParaRPr lang="en-US" dirty="0"/>
          </a:p>
          <a:p>
            <a:pPr marL="457200" indent="-457200">
              <a:buFont typeface="Arial" panose="020B0604020202020204" pitchFamily="34" charset="0"/>
              <a:buChar char="•"/>
            </a:pPr>
            <a:r>
              <a:rPr lang="en-US" dirty="0"/>
              <a:t>Connor Stubbs</a:t>
            </a:r>
          </a:p>
          <a:p>
            <a:pPr marL="457200" indent="-457200">
              <a:buFont typeface="Arial" panose="020B0604020202020204" pitchFamily="34" charset="0"/>
              <a:buChar char="•"/>
            </a:pPr>
            <a:r>
              <a:rPr lang="en-US" dirty="0"/>
              <a:t>Varshini Rajakumaran</a:t>
            </a:r>
          </a:p>
        </p:txBody>
      </p:sp>
      <p:sp>
        <p:nvSpPr>
          <p:cNvPr id="4" name="Slide Number Placeholder 3">
            <a:extLst>
              <a:ext uri="{FF2B5EF4-FFF2-40B4-BE49-F238E27FC236}">
                <a16:creationId xmlns:a16="http://schemas.microsoft.com/office/drawing/2014/main" id="{9E54F373-6B91-50FE-37C6-B3F0A07A61E4}"/>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54</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6" name="Picture 5" descr="A group of people in white coats and hair nets&#10;&#10;AI-generated content may be incorrect.">
            <a:extLst>
              <a:ext uri="{FF2B5EF4-FFF2-40B4-BE49-F238E27FC236}">
                <a16:creationId xmlns:a16="http://schemas.microsoft.com/office/drawing/2014/main" id="{3B4F9258-F84E-BB89-FDE7-544C58010507}"/>
              </a:ext>
            </a:extLst>
          </p:cNvPr>
          <p:cNvPicPr>
            <a:picLocks noChangeAspect="1"/>
          </p:cNvPicPr>
          <p:nvPr/>
        </p:nvPicPr>
        <p:blipFill>
          <a:blip r:embed="rId3"/>
          <a:stretch>
            <a:fillRect/>
          </a:stretch>
        </p:blipFill>
        <p:spPr>
          <a:xfrm>
            <a:off x="6516697" y="1850986"/>
            <a:ext cx="5108809" cy="3830839"/>
          </a:xfrm>
          <a:prstGeom prst="rect">
            <a:avLst/>
          </a:prstGeom>
        </p:spPr>
      </p:pic>
    </p:spTree>
    <p:extLst>
      <p:ext uri="{BB962C8B-B14F-4D97-AF65-F5344CB8AC3E}">
        <p14:creationId xmlns:p14="http://schemas.microsoft.com/office/powerpoint/2010/main" val="36197726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6FAB0D-C7F6-7A86-2B19-67B2EC2D1CDB}"/>
              </a:ext>
            </a:extLst>
          </p:cNvPr>
          <p:cNvSpPr>
            <a:spLocks noGrp="1"/>
          </p:cNvSpPr>
          <p:nvPr>
            <p:ph type="body" sz="quarter" idx="10"/>
          </p:nvPr>
        </p:nvSpPr>
        <p:spPr>
          <a:xfrm>
            <a:off x="2818506" y="2770962"/>
            <a:ext cx="6554988" cy="1316076"/>
          </a:xfrm>
        </p:spPr>
        <p:txBody>
          <a:bodyPr>
            <a:noAutofit/>
          </a:bodyPr>
          <a:lstStyle/>
          <a:p>
            <a:r>
              <a:rPr lang="en-US" sz="6000" dirty="0"/>
              <a:t>Thanks for listening!</a:t>
            </a:r>
          </a:p>
        </p:txBody>
      </p:sp>
      <p:sp>
        <p:nvSpPr>
          <p:cNvPr id="3" name="Slide Number Placeholder 2">
            <a:extLst>
              <a:ext uri="{FF2B5EF4-FFF2-40B4-BE49-F238E27FC236}">
                <a16:creationId xmlns:a16="http://schemas.microsoft.com/office/drawing/2014/main" id="{BAC1CC77-CA5B-ADE0-8C20-B537FEFEC22F}"/>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55</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6806603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CCA67E-A451-A0B9-9B9A-44B1BE5202D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AB99290-1463-D3BF-DB48-B20F308D86C8}"/>
              </a:ext>
            </a:extLst>
          </p:cNvPr>
          <p:cNvSpPr>
            <a:spLocks noGrp="1"/>
          </p:cNvSpPr>
          <p:nvPr>
            <p:ph type="body" sz="quarter" idx="10"/>
          </p:nvPr>
        </p:nvSpPr>
        <p:spPr>
          <a:xfrm>
            <a:off x="4134091" y="2914182"/>
            <a:ext cx="3923817" cy="1316076"/>
          </a:xfrm>
        </p:spPr>
        <p:txBody>
          <a:bodyPr>
            <a:noAutofit/>
          </a:bodyPr>
          <a:lstStyle/>
          <a:p>
            <a:r>
              <a:rPr lang="en-US" sz="6000"/>
              <a:t>Questions?</a:t>
            </a:r>
          </a:p>
        </p:txBody>
      </p:sp>
      <p:sp>
        <p:nvSpPr>
          <p:cNvPr id="3" name="Slide Number Placeholder 2">
            <a:extLst>
              <a:ext uri="{FF2B5EF4-FFF2-40B4-BE49-F238E27FC236}">
                <a16:creationId xmlns:a16="http://schemas.microsoft.com/office/drawing/2014/main" id="{4A63DB05-CB69-0E9F-C2CA-D140ED6FEFBC}"/>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56</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2210667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C327F-C57A-1BA4-E936-24316644D6CB}"/>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39C638F3-C9C8-1B97-95A2-A395C170C4D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4291A580-A70B-EAD8-575B-9E939059FCEE}"/>
              </a:ext>
            </a:extLst>
          </p:cNvPr>
          <p:cNvSpPr>
            <a:spLocks noGrp="1"/>
          </p:cNvSpPr>
          <p:nvPr>
            <p:ph type="sldNum" sz="quarter" idx="12"/>
          </p:nvPr>
        </p:nvSpPr>
        <p:spPr/>
        <p:txBody>
          <a:bodyPr/>
          <a:lstStyle/>
          <a:p>
            <a:fld id="{D3E9045D-1BCE-47A8-9F49-0E83BFE036EC}" type="slidenum">
              <a:rPr lang="en-US" smtClean="0"/>
              <a:t>57</a:t>
            </a:fld>
            <a:endParaRPr lang="en-US"/>
          </a:p>
        </p:txBody>
      </p:sp>
    </p:spTree>
    <p:extLst>
      <p:ext uri="{BB962C8B-B14F-4D97-AF65-F5344CB8AC3E}">
        <p14:creationId xmlns:p14="http://schemas.microsoft.com/office/powerpoint/2010/main" val="7628404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5C5AB1-BCB3-165F-BB69-B5D59617E375}"/>
              </a:ext>
            </a:extLst>
          </p:cNvPr>
          <p:cNvSpPr>
            <a:spLocks noGrp="1"/>
          </p:cNvSpPr>
          <p:nvPr>
            <p:ph type="body" sz="quarter" idx="10"/>
          </p:nvPr>
        </p:nvSpPr>
        <p:spPr/>
        <p:txBody>
          <a:bodyPr/>
          <a:lstStyle/>
          <a:p>
            <a:r>
              <a:rPr lang="en-US"/>
              <a:t>ZnS alpha background</a:t>
            </a:r>
          </a:p>
        </p:txBody>
      </p:sp>
      <p:sp>
        <p:nvSpPr>
          <p:cNvPr id="3" name="Slide Number Placeholder 2">
            <a:extLst>
              <a:ext uri="{FF2B5EF4-FFF2-40B4-BE49-F238E27FC236}">
                <a16:creationId xmlns:a16="http://schemas.microsoft.com/office/drawing/2014/main" id="{CED1B0C3-B7FC-F1FE-E358-22A07841E8A2}"/>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58</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4" name="Text Placeholder 3">
            <a:extLst>
              <a:ext uri="{FF2B5EF4-FFF2-40B4-BE49-F238E27FC236}">
                <a16:creationId xmlns:a16="http://schemas.microsoft.com/office/drawing/2014/main" id="{2F9DAE2B-F8C3-E5F9-00B3-F28955E305BA}"/>
              </a:ext>
            </a:extLst>
          </p:cNvPr>
          <p:cNvSpPr>
            <a:spLocks noGrp="1"/>
          </p:cNvSpPr>
          <p:nvPr>
            <p:ph type="body" sz="quarter" idx="13"/>
          </p:nvPr>
        </p:nvSpPr>
        <p:spPr>
          <a:xfrm>
            <a:off x="736600" y="1957032"/>
            <a:ext cx="5012690" cy="3994150"/>
          </a:xfrm>
        </p:spPr>
        <p:txBody>
          <a:bodyPr>
            <a:normAutofit/>
          </a:bodyPr>
          <a:lstStyle/>
          <a:p>
            <a:pPr marL="457200" indent="-457200">
              <a:buFont typeface="Arial" panose="020B0604020202020204" pitchFamily="34" charset="0"/>
              <a:buChar char="•"/>
            </a:pPr>
            <a:r>
              <a:rPr lang="en-US" dirty="0"/>
              <a:t>ZnS alpha background varies by manufacturer</a:t>
            </a:r>
          </a:p>
          <a:p>
            <a:pPr marL="457200" indent="-457200">
              <a:buFont typeface="Arial" panose="020B0604020202020204" pitchFamily="34" charset="0"/>
              <a:buChar char="•"/>
            </a:pPr>
            <a:r>
              <a:rPr lang="en-US" dirty="0"/>
              <a:t>Current standard for Lucas cells is 3-4 </a:t>
            </a:r>
            <a:r>
              <a:rPr lang="en-US" dirty="0" err="1"/>
              <a:t>cpd</a:t>
            </a:r>
            <a:endParaRPr lang="en-US" dirty="0"/>
          </a:p>
          <a:p>
            <a:pPr marL="457200" indent="-457200">
              <a:buFont typeface="Arial" panose="020B0604020202020204" pitchFamily="34" charset="0"/>
              <a:buChar char="•"/>
            </a:pPr>
            <a:r>
              <a:rPr lang="en-US" dirty="0"/>
              <a:t>Motivates us to investigate synthesizing our own</a:t>
            </a:r>
          </a:p>
        </p:txBody>
      </p:sp>
      <p:pic>
        <p:nvPicPr>
          <p:cNvPr id="5" name="Picture 4">
            <a:extLst>
              <a:ext uri="{FF2B5EF4-FFF2-40B4-BE49-F238E27FC236}">
                <a16:creationId xmlns:a16="http://schemas.microsoft.com/office/drawing/2014/main" id="{EC88F76D-25EE-546A-DF38-23638CD8E5ED}"/>
              </a:ext>
            </a:extLst>
          </p:cNvPr>
          <p:cNvPicPr>
            <a:picLocks noChangeAspect="1"/>
          </p:cNvPicPr>
          <p:nvPr/>
        </p:nvPicPr>
        <p:blipFill>
          <a:blip r:embed="rId3"/>
          <a:stretch>
            <a:fillRect/>
          </a:stretch>
        </p:blipFill>
        <p:spPr>
          <a:xfrm>
            <a:off x="5888150" y="1253755"/>
            <a:ext cx="6125430" cy="5058481"/>
          </a:xfrm>
          <a:prstGeom prst="rect">
            <a:avLst/>
          </a:prstGeom>
        </p:spPr>
      </p:pic>
      <p:sp>
        <p:nvSpPr>
          <p:cNvPr id="6" name="TextBox 5">
            <a:extLst>
              <a:ext uri="{FF2B5EF4-FFF2-40B4-BE49-F238E27FC236}">
                <a16:creationId xmlns:a16="http://schemas.microsoft.com/office/drawing/2014/main" id="{FF30562A-63D1-EDB5-EB98-A9DCC242DCDD}"/>
              </a:ext>
            </a:extLst>
          </p:cNvPr>
          <p:cNvSpPr txBox="1"/>
          <p:nvPr/>
        </p:nvSpPr>
        <p:spPr>
          <a:xfrm>
            <a:off x="8426605" y="6369386"/>
            <a:ext cx="14526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M. Liu (1991)</a:t>
            </a:r>
          </a:p>
        </p:txBody>
      </p:sp>
    </p:spTree>
    <p:extLst>
      <p:ext uri="{BB962C8B-B14F-4D97-AF65-F5344CB8AC3E}">
        <p14:creationId xmlns:p14="http://schemas.microsoft.com/office/powerpoint/2010/main" val="30987872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F3C0F0-5D8C-6CEE-4F4D-283A951E15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FAEC5E-AB03-DAB0-36CF-DBF80E9CC884}"/>
              </a:ext>
            </a:extLst>
          </p:cNvPr>
          <p:cNvSpPr>
            <a:spLocks noGrp="1"/>
          </p:cNvSpPr>
          <p:nvPr>
            <p:ph type="title"/>
          </p:nvPr>
        </p:nvSpPr>
        <p:spPr/>
        <p:txBody>
          <a:bodyPr/>
          <a:lstStyle/>
          <a:p>
            <a:r>
              <a:rPr lang="en-US" dirty="0"/>
              <a:t>The SNOLAB Radon assay</a:t>
            </a:r>
          </a:p>
        </p:txBody>
      </p:sp>
      <p:sp>
        <p:nvSpPr>
          <p:cNvPr id="5" name="Slide Number Placeholder 4">
            <a:extLst>
              <a:ext uri="{FF2B5EF4-FFF2-40B4-BE49-F238E27FC236}">
                <a16:creationId xmlns:a16="http://schemas.microsoft.com/office/drawing/2014/main" id="{A786B251-3DE7-3A68-EA39-18DC1BD49839}"/>
              </a:ext>
            </a:extLst>
          </p:cNvPr>
          <p:cNvSpPr>
            <a:spLocks noGrp="1"/>
          </p:cNvSpPr>
          <p:nvPr>
            <p:ph type="sldNum" sz="quarter" idx="12"/>
          </p:nvPr>
        </p:nvSpPr>
        <p:spPr/>
        <p:txBody>
          <a:bodyPr/>
          <a:lstStyle/>
          <a:p>
            <a:fld id="{D3E9045D-1BCE-47A8-9F49-0E83BFE036EC}" type="slidenum">
              <a:rPr lang="en-US" smtClean="0"/>
              <a:t>59</a:t>
            </a:fld>
            <a:endParaRPr lang="en-US"/>
          </a:p>
        </p:txBody>
      </p:sp>
      <p:pic>
        <p:nvPicPr>
          <p:cNvPr id="6" name="Picture 5">
            <a:extLst>
              <a:ext uri="{FF2B5EF4-FFF2-40B4-BE49-F238E27FC236}">
                <a16:creationId xmlns:a16="http://schemas.microsoft.com/office/drawing/2014/main" id="{9213E0FC-A86F-0E7C-8298-42BEB7DFF806}"/>
              </a:ext>
            </a:extLst>
          </p:cNvPr>
          <p:cNvPicPr>
            <a:picLocks noChangeAspect="1"/>
          </p:cNvPicPr>
          <p:nvPr/>
        </p:nvPicPr>
        <p:blipFill>
          <a:blip r:embed="rId3"/>
          <a:stretch>
            <a:fillRect/>
          </a:stretch>
        </p:blipFill>
        <p:spPr>
          <a:xfrm>
            <a:off x="196850" y="1579103"/>
            <a:ext cx="6214858" cy="4143239"/>
          </a:xfrm>
          <a:prstGeom prst="rect">
            <a:avLst/>
          </a:prstGeom>
        </p:spPr>
      </p:pic>
      <p:pic>
        <p:nvPicPr>
          <p:cNvPr id="10" name="Picture 9">
            <a:extLst>
              <a:ext uri="{FF2B5EF4-FFF2-40B4-BE49-F238E27FC236}">
                <a16:creationId xmlns:a16="http://schemas.microsoft.com/office/drawing/2014/main" id="{1C77F932-1B81-5AFD-4B24-89565F356301}"/>
              </a:ext>
            </a:extLst>
          </p:cNvPr>
          <p:cNvPicPr>
            <a:picLocks noChangeAspect="1"/>
          </p:cNvPicPr>
          <p:nvPr/>
        </p:nvPicPr>
        <p:blipFill>
          <a:blip r:embed="rId4">
            <a:extLst>
              <a:ext uri="{28A0092B-C50C-407E-A947-70E740481C1C}">
                <a14:useLocalDpi xmlns:a14="http://schemas.microsoft.com/office/drawing/2010/main" val="0"/>
              </a:ext>
            </a:extLst>
          </a:blip>
          <a:srcRect r="46627" b="24477"/>
          <a:stretch>
            <a:fillRect/>
          </a:stretch>
        </p:blipFill>
        <p:spPr>
          <a:xfrm>
            <a:off x="6665336" y="1579103"/>
            <a:ext cx="5329814" cy="4242127"/>
          </a:xfrm>
          <a:prstGeom prst="rect">
            <a:avLst/>
          </a:prstGeom>
        </p:spPr>
      </p:pic>
      <p:sp>
        <p:nvSpPr>
          <p:cNvPr id="11" name="TextBox 10">
            <a:extLst>
              <a:ext uri="{FF2B5EF4-FFF2-40B4-BE49-F238E27FC236}">
                <a16:creationId xmlns:a16="http://schemas.microsoft.com/office/drawing/2014/main" id="{C9F253D7-D19D-12E7-30B4-2C95C86A1826}"/>
              </a:ext>
            </a:extLst>
          </p:cNvPr>
          <p:cNvSpPr txBox="1"/>
          <p:nvPr/>
        </p:nvSpPr>
        <p:spPr>
          <a:xfrm>
            <a:off x="1244338" y="6070862"/>
            <a:ext cx="4541243" cy="369332"/>
          </a:xfrm>
          <a:prstGeom prst="rect">
            <a:avLst/>
          </a:prstGeom>
          <a:noFill/>
        </p:spPr>
        <p:txBody>
          <a:bodyPr wrap="none" rtlCol="0">
            <a:spAutoFit/>
          </a:bodyPr>
          <a:lstStyle/>
          <a:p>
            <a:r>
              <a:rPr lang="en-US" dirty="0"/>
              <a:t>UPW plant Radon board, 2000 (Credit: SNO)</a:t>
            </a:r>
          </a:p>
        </p:txBody>
      </p:sp>
      <p:sp>
        <p:nvSpPr>
          <p:cNvPr id="12" name="TextBox 11">
            <a:extLst>
              <a:ext uri="{FF2B5EF4-FFF2-40B4-BE49-F238E27FC236}">
                <a16:creationId xmlns:a16="http://schemas.microsoft.com/office/drawing/2014/main" id="{FF108D8F-2A28-C959-5585-FBFE164B0B10}"/>
              </a:ext>
            </a:extLst>
          </p:cNvPr>
          <p:cNvSpPr txBox="1"/>
          <p:nvPr/>
        </p:nvSpPr>
        <p:spPr>
          <a:xfrm>
            <a:off x="7898607" y="6070862"/>
            <a:ext cx="3170612" cy="369332"/>
          </a:xfrm>
          <a:prstGeom prst="rect">
            <a:avLst/>
          </a:prstGeom>
          <a:noFill/>
        </p:spPr>
        <p:txBody>
          <a:bodyPr wrap="none" rtlCol="0">
            <a:spAutoFit/>
          </a:bodyPr>
          <a:lstStyle/>
          <a:p>
            <a:r>
              <a:rPr lang="en-US" dirty="0"/>
              <a:t>UPW plant Radon board, 2026</a:t>
            </a:r>
          </a:p>
        </p:txBody>
      </p:sp>
    </p:spTree>
    <p:extLst>
      <p:ext uri="{BB962C8B-B14F-4D97-AF65-F5344CB8AC3E}">
        <p14:creationId xmlns:p14="http://schemas.microsoft.com/office/powerpoint/2010/main" val="2897521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B93EF-60B4-A032-8503-2E7083010660}"/>
            </a:ext>
          </a:extLst>
        </p:cNvPr>
        <p:cNvGrpSpPr/>
        <p:nvPr/>
      </p:nvGrpSpPr>
      <p:grpSpPr>
        <a:xfrm>
          <a:off x="0" y="0"/>
          <a:ext cx="0" cy="0"/>
          <a:chOff x="0" y="0"/>
          <a:chExt cx="0" cy="0"/>
        </a:xfrm>
      </p:grpSpPr>
      <p:sp>
        <p:nvSpPr>
          <p:cNvPr id="4" name="Text Placeholder 1">
            <a:extLst>
              <a:ext uri="{FF2B5EF4-FFF2-40B4-BE49-F238E27FC236}">
                <a16:creationId xmlns:a16="http://schemas.microsoft.com/office/drawing/2014/main" id="{5F531E53-CC08-58E0-71F4-3F6165687F28}"/>
              </a:ext>
            </a:extLst>
          </p:cNvPr>
          <p:cNvSpPr txBox="1">
            <a:spLocks/>
          </p:cNvSpPr>
          <p:nvPr/>
        </p:nvSpPr>
        <p:spPr>
          <a:xfrm>
            <a:off x="719347" y="2770962"/>
            <a:ext cx="9380794" cy="131607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2" name="Text Placeholder 1">
            <a:extLst>
              <a:ext uri="{FF2B5EF4-FFF2-40B4-BE49-F238E27FC236}">
                <a16:creationId xmlns:a16="http://schemas.microsoft.com/office/drawing/2014/main" id="{6CCDC2AA-EC5A-D262-DEE2-E34C6E9CB4D7}"/>
              </a:ext>
            </a:extLst>
          </p:cNvPr>
          <p:cNvSpPr txBox="1">
            <a:spLocks/>
          </p:cNvSpPr>
          <p:nvPr/>
        </p:nvSpPr>
        <p:spPr>
          <a:xfrm>
            <a:off x="2091859" y="2770962"/>
            <a:ext cx="7954012" cy="131607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Radon control is a priority for low-background science </a:t>
            </a:r>
          </a:p>
        </p:txBody>
      </p:sp>
      <p:sp>
        <p:nvSpPr>
          <p:cNvPr id="3" name="Slide Number Placeholder 2">
            <a:extLst>
              <a:ext uri="{FF2B5EF4-FFF2-40B4-BE49-F238E27FC236}">
                <a16:creationId xmlns:a16="http://schemas.microsoft.com/office/drawing/2014/main" id="{782B8BC0-9520-6FAE-7C24-99549E62C8C0}"/>
              </a:ext>
            </a:extLst>
          </p:cNvPr>
          <p:cNvSpPr>
            <a:spLocks noGrp="1"/>
          </p:cNvSpPr>
          <p:nvPr>
            <p:ph type="sldNum" sz="quarter" idx="4"/>
          </p:nvPr>
        </p:nvSpPr>
        <p:spPr/>
        <p:txBody>
          <a:bodyPr/>
          <a:lstStyle/>
          <a:p>
            <a:fld id="{86CB4B4D-7CA3-9044-876B-883B54F8677D}" type="slidenum">
              <a:rPr lang="en-CA" smtClean="0"/>
              <a:pPr/>
              <a:t>6</a:t>
            </a:fld>
            <a:endParaRPr lang="en-CA" b="1"/>
          </a:p>
        </p:txBody>
      </p:sp>
    </p:spTree>
    <p:extLst>
      <p:ext uri="{BB962C8B-B14F-4D97-AF65-F5344CB8AC3E}">
        <p14:creationId xmlns:p14="http://schemas.microsoft.com/office/powerpoint/2010/main" val="15540455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B4B3C9-D14C-36E8-9602-1E11B43528A4}"/>
            </a:ext>
          </a:extLst>
        </p:cNvPr>
        <p:cNvGrpSpPr/>
        <p:nvPr/>
      </p:nvGrpSpPr>
      <p:grpSpPr>
        <a:xfrm>
          <a:off x="0" y="0"/>
          <a:ext cx="0" cy="0"/>
          <a:chOff x="0" y="0"/>
          <a:chExt cx="0" cy="0"/>
        </a:xfrm>
      </p:grpSpPr>
      <p:pic>
        <p:nvPicPr>
          <p:cNvPr id="12" name="Picture 11" descr="A green light in a glass&#10;&#10;AI-generated content may be incorrect.">
            <a:extLst>
              <a:ext uri="{FF2B5EF4-FFF2-40B4-BE49-F238E27FC236}">
                <a16:creationId xmlns:a16="http://schemas.microsoft.com/office/drawing/2014/main" id="{DEDDBD47-C5F2-1525-798E-D773642AEDC7}"/>
              </a:ext>
            </a:extLst>
          </p:cNvPr>
          <p:cNvPicPr>
            <a:picLocks noChangeAspect="1"/>
          </p:cNvPicPr>
          <p:nvPr/>
        </p:nvPicPr>
        <p:blipFill>
          <a:blip r:embed="rId3"/>
          <a:srcRect r="11317"/>
          <a:stretch>
            <a:fillRect/>
          </a:stretch>
        </p:blipFill>
        <p:spPr>
          <a:xfrm>
            <a:off x="550750" y="1708919"/>
            <a:ext cx="4144849" cy="4008953"/>
          </a:xfrm>
          <a:prstGeom prst="rect">
            <a:avLst/>
          </a:prstGeom>
        </p:spPr>
      </p:pic>
      <p:cxnSp>
        <p:nvCxnSpPr>
          <p:cNvPr id="4" name="Straight Arrow Connector 3">
            <a:extLst>
              <a:ext uri="{FF2B5EF4-FFF2-40B4-BE49-F238E27FC236}">
                <a16:creationId xmlns:a16="http://schemas.microsoft.com/office/drawing/2014/main" id="{CC9960F9-85DC-1A77-03AE-DD6D7A56FA45}"/>
              </a:ext>
            </a:extLst>
          </p:cNvPr>
          <p:cNvCxnSpPr/>
          <p:nvPr/>
        </p:nvCxnSpPr>
        <p:spPr>
          <a:xfrm flipV="1">
            <a:off x="3080657" y="1970314"/>
            <a:ext cx="2351314" cy="179614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descr="A black pipette with dropper&#10;&#10;AI-generated content may be incorrect.">
            <a:extLst>
              <a:ext uri="{FF2B5EF4-FFF2-40B4-BE49-F238E27FC236}">
                <a16:creationId xmlns:a16="http://schemas.microsoft.com/office/drawing/2014/main" id="{46366CE4-EB0D-1D4D-9AFB-A52D98498A33}"/>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2855541" y="3223912"/>
            <a:ext cx="638774" cy="638774"/>
          </a:xfrm>
          <a:prstGeom prst="rect">
            <a:avLst/>
          </a:prstGeom>
        </p:spPr>
      </p:pic>
      <p:sp>
        <p:nvSpPr>
          <p:cNvPr id="7" name="Rectangle 6">
            <a:extLst>
              <a:ext uri="{FF2B5EF4-FFF2-40B4-BE49-F238E27FC236}">
                <a16:creationId xmlns:a16="http://schemas.microsoft.com/office/drawing/2014/main" id="{C8EF7C34-A95E-122C-B6C6-852841EF0228}"/>
              </a:ext>
            </a:extLst>
          </p:cNvPr>
          <p:cNvSpPr/>
          <p:nvPr/>
        </p:nvSpPr>
        <p:spPr>
          <a:xfrm>
            <a:off x="5573485" y="1436914"/>
            <a:ext cx="1502229" cy="1088572"/>
          </a:xfrm>
          <a:prstGeom prst="rect">
            <a:avLst/>
          </a:prstGeom>
          <a:solidFill>
            <a:srgbClr val="00FFC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BBF33B66-5713-F64F-1638-8D6141F0D322}"/>
              </a:ext>
            </a:extLst>
          </p:cNvPr>
          <p:cNvSpPr txBox="1"/>
          <p:nvPr/>
        </p:nvSpPr>
        <p:spPr>
          <a:xfrm>
            <a:off x="5431971" y="2619969"/>
            <a:ext cx="1673920"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err="1">
                <a:ln>
                  <a:noFill/>
                </a:ln>
                <a:solidFill>
                  <a:prstClr val="black"/>
                </a:solidFill>
                <a:effectLst/>
                <a:uLnTx/>
                <a:uFillTx/>
                <a:latin typeface="Calibri" panose="020F0502020204030204"/>
                <a:ea typeface="+mn-ea"/>
                <a:cs typeface="+mn-cs"/>
              </a:rPr>
              <a:t>rgb</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(0, 255, 203)</a:t>
            </a:r>
            <a:b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Hex: #00ffcb</a:t>
            </a:r>
            <a:b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λ</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 495 nm</a:t>
            </a:r>
          </a:p>
        </p:txBody>
      </p:sp>
      <p:pic>
        <p:nvPicPr>
          <p:cNvPr id="9" name="Picture 8">
            <a:extLst>
              <a:ext uri="{FF2B5EF4-FFF2-40B4-BE49-F238E27FC236}">
                <a16:creationId xmlns:a16="http://schemas.microsoft.com/office/drawing/2014/main" id="{D23B1BDA-0A43-CF01-8BF7-BA4CAEC63D99}"/>
              </a:ext>
            </a:extLst>
          </p:cNvPr>
          <p:cNvPicPr>
            <a:picLocks noChangeAspect="1"/>
          </p:cNvPicPr>
          <p:nvPr/>
        </p:nvPicPr>
        <p:blipFill>
          <a:blip r:embed="rId6"/>
          <a:stretch>
            <a:fillRect/>
          </a:stretch>
        </p:blipFill>
        <p:spPr>
          <a:xfrm>
            <a:off x="7247405" y="1075979"/>
            <a:ext cx="4201111" cy="4934639"/>
          </a:xfrm>
          <a:prstGeom prst="rect">
            <a:avLst/>
          </a:prstGeom>
        </p:spPr>
      </p:pic>
      <p:sp>
        <p:nvSpPr>
          <p:cNvPr id="10" name="Slide Number Placeholder 9">
            <a:extLst>
              <a:ext uri="{FF2B5EF4-FFF2-40B4-BE49-F238E27FC236}">
                <a16:creationId xmlns:a16="http://schemas.microsoft.com/office/drawing/2014/main" id="{572C61C8-25A4-542B-5F92-8C6F3E4C4E80}"/>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60</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19321577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30021-D63F-67B9-A6AA-56C73EF491D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FD0472B-4014-2630-0D7F-64D07D2B9117}"/>
              </a:ext>
            </a:extLst>
          </p:cNvPr>
          <p:cNvSpPr>
            <a:spLocks noGrp="1"/>
          </p:cNvSpPr>
          <p:nvPr>
            <p:ph type="body" sz="quarter" idx="10"/>
          </p:nvPr>
        </p:nvSpPr>
        <p:spPr>
          <a:xfrm>
            <a:off x="792941" y="743621"/>
            <a:ext cx="9380794" cy="1316076"/>
          </a:xfrm>
        </p:spPr>
        <p:txBody>
          <a:bodyPr/>
          <a:lstStyle/>
          <a:p>
            <a:r>
              <a:rPr lang="en-US" dirty="0"/>
              <a:t>Lucas cell coating: process</a:t>
            </a:r>
          </a:p>
        </p:txBody>
      </p:sp>
      <p:pic>
        <p:nvPicPr>
          <p:cNvPr id="3074" name="Picture 2">
            <a:extLst>
              <a:ext uri="{FF2B5EF4-FFF2-40B4-BE49-F238E27FC236}">
                <a16:creationId xmlns:a16="http://schemas.microsoft.com/office/drawing/2014/main" id="{B9ABEBD8-71D1-DAB9-E059-BC4DF7CB09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888" y="1648391"/>
            <a:ext cx="6140697" cy="460552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C191E55E-6C97-1CE0-037B-B4E9E5D946CA}"/>
              </a:ext>
            </a:extLst>
          </p:cNvPr>
          <p:cNvPicPr>
            <a:picLocks noChangeAspect="1"/>
          </p:cNvPicPr>
          <p:nvPr/>
        </p:nvPicPr>
        <p:blipFill>
          <a:blip r:embed="rId4"/>
          <a:srcRect l="8754" t="13463" r="34545" b="16340"/>
          <a:stretch/>
        </p:blipFill>
        <p:spPr>
          <a:xfrm rot="5400000">
            <a:off x="7068222" y="1812241"/>
            <a:ext cx="4605523" cy="4277823"/>
          </a:xfrm>
          <a:prstGeom prst="rect">
            <a:avLst/>
          </a:prstGeom>
        </p:spPr>
      </p:pic>
      <p:sp>
        <p:nvSpPr>
          <p:cNvPr id="5" name="Slide Number Placeholder 4">
            <a:extLst>
              <a:ext uri="{FF2B5EF4-FFF2-40B4-BE49-F238E27FC236}">
                <a16:creationId xmlns:a16="http://schemas.microsoft.com/office/drawing/2014/main" id="{72ADDFA3-B2E2-26D4-2958-44EE0D5BC72B}"/>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61</a:t>
            </a:fld>
            <a:endParaRPr kumimoji="0" lang="en-CA" sz="2000" b="1"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5756368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A71C5B-5F3E-2B52-63DE-00B472AE48AC}"/>
            </a:ext>
          </a:extLst>
        </p:cNvPr>
        <p:cNvGrpSpPr/>
        <p:nvPr/>
      </p:nvGrpSpPr>
      <p:grpSpPr>
        <a:xfrm>
          <a:off x="0" y="0"/>
          <a:ext cx="0" cy="0"/>
          <a:chOff x="0" y="0"/>
          <a:chExt cx="0" cy="0"/>
        </a:xfrm>
      </p:grpSpPr>
      <p:grpSp>
        <p:nvGrpSpPr>
          <p:cNvPr id="12" name="Group 11">
            <a:extLst>
              <a:ext uri="{FF2B5EF4-FFF2-40B4-BE49-F238E27FC236}">
                <a16:creationId xmlns:a16="http://schemas.microsoft.com/office/drawing/2014/main" id="{2188C4CF-0D4B-816F-EA9D-AEA99001176B}"/>
              </a:ext>
            </a:extLst>
          </p:cNvPr>
          <p:cNvGrpSpPr/>
          <p:nvPr/>
        </p:nvGrpSpPr>
        <p:grpSpPr>
          <a:xfrm>
            <a:off x="3080084" y="567891"/>
            <a:ext cx="4368265" cy="5515274"/>
            <a:chOff x="1132114" y="2264229"/>
            <a:chExt cx="2710543" cy="3559628"/>
          </a:xfrm>
        </p:grpSpPr>
        <p:sp>
          <p:nvSpPr>
            <p:cNvPr id="13" name="Rectangle 12">
              <a:extLst>
                <a:ext uri="{FF2B5EF4-FFF2-40B4-BE49-F238E27FC236}">
                  <a16:creationId xmlns:a16="http://schemas.microsoft.com/office/drawing/2014/main" id="{9F51F56A-92AD-925B-A9D4-355D5F5A3A8B}"/>
                </a:ext>
              </a:extLst>
            </p:cNvPr>
            <p:cNvSpPr/>
            <p:nvPr/>
          </p:nvSpPr>
          <p:spPr>
            <a:xfrm>
              <a:off x="1132114" y="2264229"/>
              <a:ext cx="2710543" cy="355962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5992B858-D5B7-0281-8A96-840A13F6E98A}"/>
                </a:ext>
              </a:extLst>
            </p:cNvPr>
            <p:cNvSpPr/>
            <p:nvPr/>
          </p:nvSpPr>
          <p:spPr>
            <a:xfrm>
              <a:off x="1132114" y="3135086"/>
              <a:ext cx="2710543" cy="2688771"/>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 name="Slide Number Placeholder 2">
            <a:extLst>
              <a:ext uri="{FF2B5EF4-FFF2-40B4-BE49-F238E27FC236}">
                <a16:creationId xmlns:a16="http://schemas.microsoft.com/office/drawing/2014/main" id="{22941AF3-DDCF-2F07-F8E0-6652F9C341C7}"/>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62</a:t>
            </a:fld>
            <a:endParaRPr kumimoji="0" lang="en-CA" sz="2000" b="1" i="0" u="none" strike="noStrike" kern="1200" cap="none" spc="0" normalizeH="0" baseline="0" noProof="0" dirty="0">
              <a:ln>
                <a:noFill/>
              </a:ln>
              <a:solidFill>
                <a:srgbClr val="0076BE"/>
              </a:solidFill>
              <a:effectLst/>
              <a:uLnTx/>
              <a:uFillTx/>
              <a:latin typeface="Calibri" panose="020F0502020204030204" pitchFamily="34" charset="0"/>
              <a:ea typeface="+mn-ea"/>
              <a:cs typeface="Calibri" panose="020F0502020204030204" pitchFamily="34" charset="0"/>
            </a:endParaRPr>
          </a:p>
        </p:txBody>
      </p:sp>
      <p:pic>
        <p:nvPicPr>
          <p:cNvPr id="9" name="Picture 8">
            <a:extLst>
              <a:ext uri="{FF2B5EF4-FFF2-40B4-BE49-F238E27FC236}">
                <a16:creationId xmlns:a16="http://schemas.microsoft.com/office/drawing/2014/main" id="{A11BC3D0-7341-C07E-735B-D293DCF646EC}"/>
              </a:ext>
            </a:extLst>
          </p:cNvPr>
          <p:cNvPicPr>
            <a:picLocks noChangeAspect="1"/>
          </p:cNvPicPr>
          <p:nvPr/>
        </p:nvPicPr>
        <p:blipFill>
          <a:blip r:embed="rId3"/>
          <a:stretch>
            <a:fillRect/>
          </a:stretch>
        </p:blipFill>
        <p:spPr>
          <a:xfrm>
            <a:off x="3872120" y="2586893"/>
            <a:ext cx="1604782" cy="430998"/>
          </a:xfrm>
          <a:prstGeom prst="rect">
            <a:avLst/>
          </a:prstGeom>
        </p:spPr>
      </p:pic>
      <p:pic>
        <p:nvPicPr>
          <p:cNvPr id="10" name="Picture 9" descr="A black background with colorful letters&#10;&#10;AI-generated content may be incorrect.">
            <a:extLst>
              <a:ext uri="{FF2B5EF4-FFF2-40B4-BE49-F238E27FC236}">
                <a16:creationId xmlns:a16="http://schemas.microsoft.com/office/drawing/2014/main" id="{E749FE60-30D1-A40C-D632-3E910E79AF31}"/>
              </a:ext>
            </a:extLst>
          </p:cNvPr>
          <p:cNvPicPr>
            <a:picLocks noChangeAspect="1"/>
          </p:cNvPicPr>
          <p:nvPr/>
        </p:nvPicPr>
        <p:blipFill>
          <a:blip r:embed="rId4"/>
          <a:stretch>
            <a:fillRect/>
          </a:stretch>
        </p:blipFill>
        <p:spPr>
          <a:xfrm>
            <a:off x="3105427" y="2469500"/>
            <a:ext cx="788635" cy="586891"/>
          </a:xfrm>
          <a:prstGeom prst="rect">
            <a:avLst/>
          </a:prstGeom>
        </p:spPr>
      </p:pic>
      <p:pic>
        <p:nvPicPr>
          <p:cNvPr id="18" name="Picture 17" descr="A letter s and s in a black background&#10;&#10;AI-generated content may be incorrect.">
            <a:extLst>
              <a:ext uri="{FF2B5EF4-FFF2-40B4-BE49-F238E27FC236}">
                <a16:creationId xmlns:a16="http://schemas.microsoft.com/office/drawing/2014/main" id="{3753C0A8-A57F-298D-BA70-C1FC7BB590F2}"/>
              </a:ext>
            </a:extLst>
          </p:cNvPr>
          <p:cNvPicPr>
            <a:picLocks noChangeAspect="1"/>
          </p:cNvPicPr>
          <p:nvPr/>
        </p:nvPicPr>
        <p:blipFill>
          <a:blip r:embed="rId5"/>
          <a:stretch>
            <a:fillRect/>
          </a:stretch>
        </p:blipFill>
        <p:spPr>
          <a:xfrm>
            <a:off x="6655727" y="2490110"/>
            <a:ext cx="577050" cy="597659"/>
          </a:xfrm>
          <a:prstGeom prst="rect">
            <a:avLst/>
          </a:prstGeom>
        </p:spPr>
      </p:pic>
      <p:pic>
        <p:nvPicPr>
          <p:cNvPr id="19" name="Picture 18" descr="A black background with colorful letters&#10;&#10;AI-generated content may be incorrect.">
            <a:extLst>
              <a:ext uri="{FF2B5EF4-FFF2-40B4-BE49-F238E27FC236}">
                <a16:creationId xmlns:a16="http://schemas.microsoft.com/office/drawing/2014/main" id="{B4B60D68-7E40-33AA-86AC-A5AE5AE8563B}"/>
              </a:ext>
            </a:extLst>
          </p:cNvPr>
          <p:cNvPicPr>
            <a:picLocks noChangeAspect="1"/>
          </p:cNvPicPr>
          <p:nvPr/>
        </p:nvPicPr>
        <p:blipFill>
          <a:blip r:embed="rId6"/>
          <a:stretch>
            <a:fillRect/>
          </a:stretch>
        </p:blipFill>
        <p:spPr>
          <a:xfrm>
            <a:off x="5831416" y="2469500"/>
            <a:ext cx="824357" cy="638877"/>
          </a:xfrm>
          <a:prstGeom prst="rect">
            <a:avLst/>
          </a:prstGeom>
        </p:spPr>
      </p:pic>
      <p:sp>
        <p:nvSpPr>
          <p:cNvPr id="22" name="Rectangle 21">
            <a:extLst>
              <a:ext uri="{FF2B5EF4-FFF2-40B4-BE49-F238E27FC236}">
                <a16:creationId xmlns:a16="http://schemas.microsoft.com/office/drawing/2014/main" id="{E7D72574-0270-4378-E83B-ACD3F659303E}"/>
              </a:ext>
            </a:extLst>
          </p:cNvPr>
          <p:cNvSpPr/>
          <p:nvPr/>
        </p:nvSpPr>
        <p:spPr>
          <a:xfrm>
            <a:off x="3080084" y="5492534"/>
            <a:ext cx="4368265" cy="59063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descr="A close up of letters&#10;&#10;AI-generated content may be incorrect.">
            <a:extLst>
              <a:ext uri="{FF2B5EF4-FFF2-40B4-BE49-F238E27FC236}">
                <a16:creationId xmlns:a16="http://schemas.microsoft.com/office/drawing/2014/main" id="{149BE506-9C09-A728-0D87-6478FADD05CC}"/>
              </a:ext>
            </a:extLst>
          </p:cNvPr>
          <p:cNvPicPr>
            <a:picLocks noChangeAspect="1"/>
          </p:cNvPicPr>
          <p:nvPr/>
        </p:nvPicPr>
        <p:blipFill>
          <a:blip r:embed="rId7"/>
          <a:stretch>
            <a:fillRect/>
          </a:stretch>
        </p:blipFill>
        <p:spPr>
          <a:xfrm>
            <a:off x="4819146" y="4226337"/>
            <a:ext cx="2476846" cy="590632"/>
          </a:xfrm>
          <a:prstGeom prst="rect">
            <a:avLst/>
          </a:prstGeom>
        </p:spPr>
      </p:pic>
      <p:pic>
        <p:nvPicPr>
          <p:cNvPr id="11" name="Picture 10" descr="A close up of letters&#10;&#10;AI-generated content may be incorrect.">
            <a:extLst>
              <a:ext uri="{FF2B5EF4-FFF2-40B4-BE49-F238E27FC236}">
                <a16:creationId xmlns:a16="http://schemas.microsoft.com/office/drawing/2014/main" id="{421CDDFC-0D1D-CBDF-3D5A-4F02973CFEB5}"/>
              </a:ext>
            </a:extLst>
          </p:cNvPr>
          <p:cNvPicPr>
            <a:picLocks noChangeAspect="1"/>
          </p:cNvPicPr>
          <p:nvPr/>
        </p:nvPicPr>
        <p:blipFill>
          <a:blip r:embed="rId8"/>
          <a:stretch>
            <a:fillRect/>
          </a:stretch>
        </p:blipFill>
        <p:spPr>
          <a:xfrm>
            <a:off x="3499744" y="3440300"/>
            <a:ext cx="1086002" cy="571580"/>
          </a:xfrm>
          <a:prstGeom prst="rect">
            <a:avLst/>
          </a:prstGeom>
        </p:spPr>
      </p:pic>
    </p:spTree>
    <p:extLst>
      <p:ext uri="{BB962C8B-B14F-4D97-AF65-F5344CB8AC3E}">
        <p14:creationId xmlns:p14="http://schemas.microsoft.com/office/powerpoint/2010/main" val="3147723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33333E-6 -4.81481E-6 L 0.13347 0.24144 " pathEditMode="relative" rAng="0" ptsTypes="AA">
                                      <p:cBhvr>
                                        <p:cTn id="6" dur="1000" fill="hold"/>
                                        <p:tgtEl>
                                          <p:spTgt spid="9"/>
                                        </p:tgtEl>
                                        <p:attrNameLst>
                                          <p:attrName>ppt_x</p:attrName>
                                          <p:attrName>ppt_y</p:attrName>
                                        </p:attrNameLst>
                                      </p:cBhvr>
                                      <p:rCtr x="6667" y="12060"/>
                                    </p:animMotion>
                                  </p:childTnLst>
                                </p:cTn>
                              </p:par>
                              <p:par>
                                <p:cTn id="7" presetID="42" presetClass="path" presetSubtype="0" accel="50000" decel="50000" fill="hold" nodeType="withEffect">
                                  <p:stCondLst>
                                    <p:cond delay="0"/>
                                  </p:stCondLst>
                                  <p:childTnLst>
                                    <p:animMotion origin="layout" path="M -0.00638 0.0132 L -0.07708 0.23889 " pathEditMode="relative" rAng="0" ptsTypes="AA">
                                      <p:cBhvr>
                                        <p:cTn id="8" dur="1000" fill="hold"/>
                                        <p:tgtEl>
                                          <p:spTgt spid="19"/>
                                        </p:tgtEl>
                                        <p:attrNameLst>
                                          <p:attrName>ppt_x</p:attrName>
                                          <p:attrName>ppt_y</p:attrName>
                                        </p:attrNameLst>
                                      </p:cBhvr>
                                      <p:rCtr x="-3542" y="11273"/>
                                    </p:animMotion>
                                  </p:childTnLst>
                                </p:cTn>
                              </p:par>
                            </p:childTnLst>
                          </p:cTn>
                        </p:par>
                        <p:par>
                          <p:cTn id="9" fill="hold">
                            <p:stCondLst>
                              <p:cond delay="1000"/>
                            </p:stCondLst>
                            <p:childTnLst>
                              <p:par>
                                <p:cTn id="10" presetID="1" presetClass="exit" presetSubtype="0" fill="hold" nodeType="afterEffect">
                                  <p:stCondLst>
                                    <p:cond delay="0"/>
                                  </p:stCondLst>
                                  <p:childTnLst>
                                    <p:set>
                                      <p:cBhvr>
                                        <p:cTn id="11" dur="1" fill="hold">
                                          <p:stCondLst>
                                            <p:cond delay="0"/>
                                          </p:stCondLst>
                                        </p:cTn>
                                        <p:tgtEl>
                                          <p:spTgt spid="9"/>
                                        </p:tgtEl>
                                        <p:attrNameLst>
                                          <p:attrName>style.visibility</p:attrName>
                                        </p:attrNameLst>
                                      </p:cBhvr>
                                      <p:to>
                                        <p:strVal val="hidden"/>
                                      </p:to>
                                    </p:set>
                                  </p:childTnLst>
                                </p:cTn>
                              </p:par>
                              <p:par>
                                <p:cTn id="12" presetID="1" presetClass="exit" presetSubtype="0" fill="hold" nodeType="withEffect">
                                  <p:stCondLst>
                                    <p:cond delay="0"/>
                                  </p:stCondLst>
                                  <p:childTnLst>
                                    <p:set>
                                      <p:cBhvr>
                                        <p:cTn id="13" dur="1" fill="hold">
                                          <p:stCondLst>
                                            <p:cond delay="0"/>
                                          </p:stCondLst>
                                        </p:cTn>
                                        <p:tgtEl>
                                          <p:spTgt spid="19"/>
                                        </p:tgtEl>
                                        <p:attrNameLst>
                                          <p:attrName>style.visibility</p:attrName>
                                        </p:attrNameLst>
                                      </p:cBhvr>
                                      <p:to>
                                        <p:strVal val="hidden"/>
                                      </p:to>
                                    </p:se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par>
                          <p:cTn id="17" fill="hold">
                            <p:stCondLst>
                              <p:cond delay="1500"/>
                            </p:stCondLst>
                            <p:childTnLst>
                              <p:par>
                                <p:cTn id="18" presetID="42" presetClass="path" presetSubtype="0" accel="50000" decel="50000" fill="hold" nodeType="afterEffect">
                                  <p:stCondLst>
                                    <p:cond delay="0"/>
                                  </p:stCondLst>
                                  <p:childTnLst>
                                    <p:animMotion origin="layout" path="M 8.33333E-7 2.22222E-6 L 0.01471 0.13611 " pathEditMode="relative" rAng="0" ptsTypes="AA">
                                      <p:cBhvr>
                                        <p:cTn id="19" dur="1000" fill="hold"/>
                                        <p:tgtEl>
                                          <p:spTgt spid="10"/>
                                        </p:tgtEl>
                                        <p:attrNameLst>
                                          <p:attrName>ppt_x</p:attrName>
                                          <p:attrName>ppt_y</p:attrName>
                                        </p:attrNameLst>
                                      </p:cBhvr>
                                      <p:rCtr x="729" y="6806"/>
                                    </p:animMotion>
                                  </p:childTnLst>
                                </p:cTn>
                              </p:par>
                              <p:par>
                                <p:cTn id="20" presetID="42" presetClass="path" presetSubtype="0" accel="50000" decel="50000" fill="hold" nodeType="withEffect">
                                  <p:stCondLst>
                                    <p:cond delay="0"/>
                                  </p:stCondLst>
                                  <p:childTnLst>
                                    <p:animMotion origin="layout" path="M -1.25E-6 -2.96296E-6 L -0.21784 0.12801 " pathEditMode="relative" rAng="0" ptsTypes="AA">
                                      <p:cBhvr>
                                        <p:cTn id="21" dur="1000" fill="hold"/>
                                        <p:tgtEl>
                                          <p:spTgt spid="18"/>
                                        </p:tgtEl>
                                        <p:attrNameLst>
                                          <p:attrName>ppt_x</p:attrName>
                                          <p:attrName>ppt_y</p:attrName>
                                        </p:attrNameLst>
                                      </p:cBhvr>
                                      <p:rCtr x="-10898" y="6389"/>
                                    </p:animMotion>
                                  </p:childTnLst>
                                </p:cTn>
                              </p:par>
                            </p:childTnLst>
                          </p:cTn>
                        </p:par>
                        <p:par>
                          <p:cTn id="22" fill="hold">
                            <p:stCondLst>
                              <p:cond delay="2500"/>
                            </p:stCondLst>
                            <p:childTnLst>
                              <p:par>
                                <p:cTn id="23" presetID="1" presetClass="exit" presetSubtype="0" fill="hold" nodeType="afterEffect">
                                  <p:stCondLst>
                                    <p:cond delay="0"/>
                                  </p:stCondLst>
                                  <p:childTnLst>
                                    <p:set>
                                      <p:cBhvr>
                                        <p:cTn id="24" dur="1" fill="hold">
                                          <p:stCondLst>
                                            <p:cond delay="0"/>
                                          </p:stCondLst>
                                        </p:cTn>
                                        <p:tgtEl>
                                          <p:spTgt spid="10"/>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8"/>
                                        </p:tgtEl>
                                        <p:attrNameLst>
                                          <p:attrName>style.visibility</p:attrName>
                                        </p:attrNameLst>
                                      </p:cBhvr>
                                      <p:to>
                                        <p:strVal val="hidden"/>
                                      </p:to>
                                    </p:se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par>
                          <p:cTn id="31" fill="hold">
                            <p:stCondLst>
                              <p:cond delay="3000"/>
                            </p:stCondLst>
                            <p:childTnLst>
                              <p:par>
                                <p:cTn id="32" presetID="42" presetClass="path" presetSubtype="0" decel="100000" fill="hold" nodeType="afterEffect">
                                  <p:stCondLst>
                                    <p:cond delay="0"/>
                                  </p:stCondLst>
                                  <p:childTnLst>
                                    <p:animMotion origin="layout" path="M -6.25E-7 2.96296E-6 L -6.25E-7 0.3044 " pathEditMode="relative" rAng="0" ptsTypes="AA">
                                      <p:cBhvr>
                                        <p:cTn id="33" dur="1000" fill="hold"/>
                                        <p:tgtEl>
                                          <p:spTgt spid="11"/>
                                        </p:tgtEl>
                                        <p:attrNameLst>
                                          <p:attrName>ppt_x</p:attrName>
                                          <p:attrName>ppt_y</p:attrName>
                                        </p:attrNameLst>
                                      </p:cBhvr>
                                      <p:rCtr x="0" y="15208"/>
                                    </p:animMotion>
                                  </p:childTnLst>
                                </p:cTn>
                              </p:par>
                              <p:par>
                                <p:cTn id="34" presetID="22" presetClass="entr" presetSubtype="4" fill="hold" grpId="0" nodeType="withEffect">
                                  <p:stCondLst>
                                    <p:cond delay="200"/>
                                  </p:stCondLst>
                                  <p:childTnLst>
                                    <p:set>
                                      <p:cBhvr>
                                        <p:cTn id="35" dur="1" fill="hold">
                                          <p:stCondLst>
                                            <p:cond delay="0"/>
                                          </p:stCondLst>
                                        </p:cTn>
                                        <p:tgtEl>
                                          <p:spTgt spid="22"/>
                                        </p:tgtEl>
                                        <p:attrNameLst>
                                          <p:attrName>style.visibility</p:attrName>
                                        </p:attrNameLst>
                                      </p:cBhvr>
                                      <p:to>
                                        <p:strVal val="visible"/>
                                      </p:to>
                                    </p:set>
                                    <p:animEffect transition="in" filter="wipe(down)">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7B6796-65E1-FDF6-CCF2-49A8CE85EF5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9E81B8A-2A5B-69D4-4F69-CFA550B1EFC9}"/>
              </a:ext>
            </a:extLst>
          </p:cNvPr>
          <p:cNvSpPr>
            <a:spLocks noGrp="1"/>
          </p:cNvSpPr>
          <p:nvPr>
            <p:ph type="body" sz="quarter" idx="10"/>
          </p:nvPr>
        </p:nvSpPr>
        <p:spPr/>
        <p:txBody>
          <a:bodyPr lIns="91440" tIns="45720" rIns="91440" bIns="45720" anchor="t">
            <a:normAutofit/>
          </a:bodyPr>
          <a:lstStyle/>
          <a:p>
            <a:r>
              <a:rPr lang="en-US" dirty="0">
                <a:latin typeface="Calibri"/>
                <a:ea typeface="Calibri"/>
                <a:cs typeface="Calibri"/>
              </a:rPr>
              <a:t>ZnS luminescence goals</a:t>
            </a:r>
            <a:endParaRPr lang="en-US" dirty="0"/>
          </a:p>
        </p:txBody>
      </p:sp>
      <p:sp>
        <p:nvSpPr>
          <p:cNvPr id="3" name="Slide Number Placeholder 2">
            <a:extLst>
              <a:ext uri="{FF2B5EF4-FFF2-40B4-BE49-F238E27FC236}">
                <a16:creationId xmlns:a16="http://schemas.microsoft.com/office/drawing/2014/main" id="{90A419FB-8303-BC7B-F2A1-C541D0B41A84}"/>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63</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10" name="Text Placeholder 3">
            <a:extLst>
              <a:ext uri="{FF2B5EF4-FFF2-40B4-BE49-F238E27FC236}">
                <a16:creationId xmlns:a16="http://schemas.microsoft.com/office/drawing/2014/main" id="{46D90FFD-47B6-CCBE-B521-77C5EE10571D}"/>
              </a:ext>
            </a:extLst>
          </p:cNvPr>
          <p:cNvSpPr>
            <a:spLocks noGrp="1"/>
          </p:cNvSpPr>
          <p:nvPr>
            <p:ph type="body" sz="quarter" idx="13"/>
          </p:nvPr>
        </p:nvSpPr>
        <p:spPr>
          <a:xfrm>
            <a:off x="736600" y="2342926"/>
            <a:ext cx="6054071" cy="3994150"/>
          </a:xfrm>
        </p:spPr>
        <p:txBody>
          <a:bodyPr/>
          <a:lstStyle/>
          <a:p>
            <a:pPr marL="457200" indent="-457200">
              <a:buFont typeface="Arial" panose="020B0604020202020204" pitchFamily="34" charset="0"/>
              <a:buChar char="•"/>
            </a:pPr>
            <a:r>
              <a:rPr lang="en-US"/>
              <a:t>Commercial ZnS emits around 450nm, while our PMTs are most sensitive around 420 nm</a:t>
            </a:r>
          </a:p>
        </p:txBody>
      </p:sp>
      <p:pic>
        <p:nvPicPr>
          <p:cNvPr id="4" name="Picture 3">
            <a:extLst>
              <a:ext uri="{FF2B5EF4-FFF2-40B4-BE49-F238E27FC236}">
                <a16:creationId xmlns:a16="http://schemas.microsoft.com/office/drawing/2014/main" id="{A48AE792-0B88-5147-E17E-99C934FB22F8}"/>
              </a:ext>
            </a:extLst>
          </p:cNvPr>
          <p:cNvPicPr>
            <a:picLocks noChangeAspect="1"/>
          </p:cNvPicPr>
          <p:nvPr/>
        </p:nvPicPr>
        <p:blipFill>
          <a:blip r:embed="rId3"/>
          <a:stretch>
            <a:fillRect/>
          </a:stretch>
        </p:blipFill>
        <p:spPr>
          <a:xfrm>
            <a:off x="7217737" y="1265438"/>
            <a:ext cx="4201111" cy="4934639"/>
          </a:xfrm>
          <a:prstGeom prst="rect">
            <a:avLst/>
          </a:prstGeom>
        </p:spPr>
      </p:pic>
      <p:pic>
        <p:nvPicPr>
          <p:cNvPr id="2050" name="Picture 2" descr="EJ-600 Emission Spectrum">
            <a:extLst>
              <a:ext uri="{FF2B5EF4-FFF2-40B4-BE49-F238E27FC236}">
                <a16:creationId xmlns:a16="http://schemas.microsoft.com/office/drawing/2014/main" id="{A37F2D81-F242-2C64-56B7-0C4913697E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4997" y="3869472"/>
            <a:ext cx="4572000" cy="2743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ECE43BA-C572-930A-08B7-4DFEA45E613B}"/>
              </a:ext>
            </a:extLst>
          </p:cNvPr>
          <p:cNvSpPr txBox="1"/>
          <p:nvPr/>
        </p:nvSpPr>
        <p:spPr>
          <a:xfrm>
            <a:off x="982681" y="6452830"/>
            <a:ext cx="431663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Commercial ZnS(Ag) emission spectrum</a:t>
            </a:r>
          </a:p>
        </p:txBody>
      </p:sp>
      <p:sp>
        <p:nvSpPr>
          <p:cNvPr id="6" name="TextBox 5">
            <a:extLst>
              <a:ext uri="{FF2B5EF4-FFF2-40B4-BE49-F238E27FC236}">
                <a16:creationId xmlns:a16="http://schemas.microsoft.com/office/drawing/2014/main" id="{3B028E29-363F-63E4-B627-BE7F9551F4C4}"/>
              </a:ext>
            </a:extLst>
          </p:cNvPr>
          <p:cNvSpPr txBox="1"/>
          <p:nvPr/>
        </p:nvSpPr>
        <p:spPr>
          <a:xfrm>
            <a:off x="7191476" y="6137021"/>
            <a:ext cx="4263924"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Light sensitivity of Philips XP2262 PMTs</a:t>
            </a:r>
          </a:p>
        </p:txBody>
      </p:sp>
    </p:spTree>
    <p:extLst>
      <p:ext uri="{BB962C8B-B14F-4D97-AF65-F5344CB8AC3E}">
        <p14:creationId xmlns:p14="http://schemas.microsoft.com/office/powerpoint/2010/main" val="7581109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45F0E-8E27-90DB-F460-E2B870D0B995}"/>
            </a:ext>
          </a:extLst>
        </p:cNvPr>
        <p:cNvGrpSpPr/>
        <p:nvPr/>
      </p:nvGrpSpPr>
      <p:grpSpPr>
        <a:xfrm>
          <a:off x="0" y="0"/>
          <a:ext cx="0" cy="0"/>
          <a:chOff x="0" y="0"/>
          <a:chExt cx="0" cy="0"/>
        </a:xfrm>
      </p:grpSpPr>
      <p:sp>
        <p:nvSpPr>
          <p:cNvPr id="4" name="Text Placeholder 1">
            <a:extLst>
              <a:ext uri="{FF2B5EF4-FFF2-40B4-BE49-F238E27FC236}">
                <a16:creationId xmlns:a16="http://schemas.microsoft.com/office/drawing/2014/main" id="{781003EB-F280-4551-B1C9-0AE7F658BCAB}"/>
              </a:ext>
            </a:extLst>
          </p:cNvPr>
          <p:cNvSpPr txBox="1">
            <a:spLocks/>
          </p:cNvSpPr>
          <p:nvPr/>
        </p:nvSpPr>
        <p:spPr>
          <a:xfrm>
            <a:off x="719347" y="2770962"/>
            <a:ext cx="9380794" cy="131607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2" name="Text Placeholder 1">
            <a:extLst>
              <a:ext uri="{FF2B5EF4-FFF2-40B4-BE49-F238E27FC236}">
                <a16:creationId xmlns:a16="http://schemas.microsoft.com/office/drawing/2014/main" id="{E18E5BB1-01E3-9683-368D-8123681B836B}"/>
              </a:ext>
            </a:extLst>
          </p:cNvPr>
          <p:cNvSpPr txBox="1">
            <a:spLocks/>
          </p:cNvSpPr>
          <p:nvPr/>
        </p:nvSpPr>
        <p:spPr>
          <a:xfrm>
            <a:off x="1282352" y="2697071"/>
            <a:ext cx="9627296" cy="131607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4400" b="0" i="0" kern="1200">
                <a:solidFill>
                  <a:srgbClr val="0076BE"/>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Improving the radon assay starts with improved Lucas cells</a:t>
            </a:r>
          </a:p>
        </p:txBody>
      </p:sp>
      <p:sp>
        <p:nvSpPr>
          <p:cNvPr id="3" name="Slide Number Placeholder 2">
            <a:extLst>
              <a:ext uri="{FF2B5EF4-FFF2-40B4-BE49-F238E27FC236}">
                <a16:creationId xmlns:a16="http://schemas.microsoft.com/office/drawing/2014/main" id="{12FF3BA7-51D4-52F3-B7E9-6B410B563E55}"/>
              </a:ext>
            </a:extLst>
          </p:cNvPr>
          <p:cNvSpPr>
            <a:spLocks noGrp="1"/>
          </p:cNvSpPr>
          <p:nvPr>
            <p:ph type="sldNum" sz="quarter" idx="4"/>
          </p:nvPr>
        </p:nvSpPr>
        <p:spPr/>
        <p:txBody>
          <a:bodyPr/>
          <a:lstStyle/>
          <a:p>
            <a:fld id="{86CB4B4D-7CA3-9044-876B-883B54F8677D}" type="slidenum">
              <a:rPr lang="en-CA" smtClean="0"/>
              <a:pPr/>
              <a:t>64</a:t>
            </a:fld>
            <a:endParaRPr lang="en-CA" b="1"/>
          </a:p>
        </p:txBody>
      </p:sp>
    </p:spTree>
    <p:extLst>
      <p:ext uri="{BB962C8B-B14F-4D97-AF65-F5344CB8AC3E}">
        <p14:creationId xmlns:p14="http://schemas.microsoft.com/office/powerpoint/2010/main" val="642397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2B1ED5-986B-AE25-B394-546E916E0335}"/>
              </a:ext>
            </a:extLst>
          </p:cNvPr>
          <p:cNvSpPr>
            <a:spLocks noGrp="1"/>
          </p:cNvSpPr>
          <p:nvPr>
            <p:ph type="body" sz="quarter" idx="10"/>
          </p:nvPr>
        </p:nvSpPr>
        <p:spPr/>
        <p:txBody>
          <a:bodyPr/>
          <a:lstStyle/>
          <a:p>
            <a:r>
              <a:rPr lang="en-US"/>
              <a:t>Radon control at SNOLAB</a:t>
            </a:r>
          </a:p>
        </p:txBody>
      </p:sp>
      <p:sp>
        <p:nvSpPr>
          <p:cNvPr id="3" name="Slide Number Placeholder 2">
            <a:extLst>
              <a:ext uri="{FF2B5EF4-FFF2-40B4-BE49-F238E27FC236}">
                <a16:creationId xmlns:a16="http://schemas.microsoft.com/office/drawing/2014/main" id="{BE1AC96F-4A5D-18FA-A479-2CA7247D1B9C}"/>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5" name="Text Placeholder 2">
            <a:extLst>
              <a:ext uri="{FF2B5EF4-FFF2-40B4-BE49-F238E27FC236}">
                <a16:creationId xmlns:a16="http://schemas.microsoft.com/office/drawing/2014/main" id="{7AFD0910-CED7-86D5-C959-D0B8D8BC2CEF}"/>
              </a:ext>
            </a:extLst>
          </p:cNvPr>
          <p:cNvSpPr>
            <a:spLocks noGrp="1"/>
          </p:cNvSpPr>
          <p:nvPr>
            <p:ph type="body" sz="quarter" idx="13"/>
          </p:nvPr>
        </p:nvSpPr>
        <p:spPr>
          <a:xfrm>
            <a:off x="736600" y="2342926"/>
            <a:ext cx="4532370" cy="3994150"/>
          </a:xfrm>
        </p:spPr>
        <p:txBody>
          <a:bodyPr>
            <a:normAutofit/>
          </a:bodyPr>
          <a:lstStyle/>
          <a:p>
            <a:pPr marL="457200" indent="-457200">
              <a:buFont typeface="Arial" panose="020B0604020202020204" pitchFamily="34" charset="0"/>
              <a:buChar char="•"/>
            </a:pPr>
            <a:r>
              <a:rPr lang="en-US" dirty="0"/>
              <a:t>Lab infrastructure</a:t>
            </a:r>
          </a:p>
        </p:txBody>
      </p:sp>
      <p:pic>
        <p:nvPicPr>
          <p:cNvPr id="6" name="Picture 5" descr="A group of people in a tunnel&#10;&#10;AI-generated content may be incorrect.">
            <a:extLst>
              <a:ext uri="{FF2B5EF4-FFF2-40B4-BE49-F238E27FC236}">
                <a16:creationId xmlns:a16="http://schemas.microsoft.com/office/drawing/2014/main" id="{B39710E0-095E-6A4F-5D53-4BE1B439CCC4}"/>
              </a:ext>
            </a:extLst>
          </p:cNvPr>
          <p:cNvPicPr>
            <a:picLocks noChangeAspect="1"/>
          </p:cNvPicPr>
          <p:nvPr/>
        </p:nvPicPr>
        <p:blipFill>
          <a:blip r:embed="rId3"/>
          <a:stretch>
            <a:fillRect/>
          </a:stretch>
        </p:blipFill>
        <p:spPr>
          <a:xfrm>
            <a:off x="5426997" y="2228066"/>
            <a:ext cx="6447245" cy="3739906"/>
          </a:xfrm>
          <a:prstGeom prst="rect">
            <a:avLst/>
          </a:prstGeom>
        </p:spPr>
      </p:pic>
    </p:spTree>
    <p:extLst>
      <p:ext uri="{BB962C8B-B14F-4D97-AF65-F5344CB8AC3E}">
        <p14:creationId xmlns:p14="http://schemas.microsoft.com/office/powerpoint/2010/main" val="2912926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B4A77-35E7-FF06-F136-8181508EFB0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4F15D10-D2E0-8BF4-812C-BA6AA0E773D7}"/>
              </a:ext>
            </a:extLst>
          </p:cNvPr>
          <p:cNvSpPr>
            <a:spLocks noGrp="1"/>
          </p:cNvSpPr>
          <p:nvPr>
            <p:ph type="body" sz="quarter" idx="10"/>
          </p:nvPr>
        </p:nvSpPr>
        <p:spPr/>
        <p:txBody>
          <a:bodyPr/>
          <a:lstStyle/>
          <a:p>
            <a:r>
              <a:rPr lang="en-US"/>
              <a:t>Radon control at SNOLAB</a:t>
            </a:r>
          </a:p>
        </p:txBody>
      </p:sp>
      <p:sp>
        <p:nvSpPr>
          <p:cNvPr id="3" name="Slide Number Placeholder 2">
            <a:extLst>
              <a:ext uri="{FF2B5EF4-FFF2-40B4-BE49-F238E27FC236}">
                <a16:creationId xmlns:a16="http://schemas.microsoft.com/office/drawing/2014/main" id="{25880C94-8E7E-F679-38DC-B1AD508F097B}"/>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5" name="Text Placeholder 2">
            <a:extLst>
              <a:ext uri="{FF2B5EF4-FFF2-40B4-BE49-F238E27FC236}">
                <a16:creationId xmlns:a16="http://schemas.microsoft.com/office/drawing/2014/main" id="{2AE59DCA-D953-0B58-76C5-ED327DE85639}"/>
              </a:ext>
            </a:extLst>
          </p:cNvPr>
          <p:cNvSpPr>
            <a:spLocks noGrp="1"/>
          </p:cNvSpPr>
          <p:nvPr>
            <p:ph type="body" sz="quarter" idx="13"/>
          </p:nvPr>
        </p:nvSpPr>
        <p:spPr>
          <a:xfrm>
            <a:off x="736600" y="2342926"/>
            <a:ext cx="4532370" cy="3994150"/>
          </a:xfrm>
        </p:spPr>
        <p:txBody>
          <a:bodyPr>
            <a:normAutofit/>
          </a:bodyPr>
          <a:lstStyle/>
          <a:p>
            <a:pPr marL="457200" indent="-457200">
              <a:buFont typeface="Arial" panose="020B0604020202020204" pitchFamily="34" charset="0"/>
              <a:buChar char="•"/>
            </a:pPr>
            <a:r>
              <a:rPr lang="en-US" dirty="0"/>
              <a:t>Lab infrastructure</a:t>
            </a:r>
          </a:p>
          <a:p>
            <a:pPr marL="457200" indent="-457200">
              <a:buFont typeface="Arial" panose="020B0604020202020204" pitchFamily="34" charset="0"/>
              <a:buChar char="•"/>
            </a:pPr>
            <a:r>
              <a:rPr lang="en-US" dirty="0"/>
              <a:t>Surface prep (etching/passivation)</a:t>
            </a:r>
          </a:p>
        </p:txBody>
      </p:sp>
      <p:pic>
        <p:nvPicPr>
          <p:cNvPr id="7" name="Picture 6" descr="Several white cylinders in a room&#10;&#10;AI-generated content may be incorrect.">
            <a:extLst>
              <a:ext uri="{FF2B5EF4-FFF2-40B4-BE49-F238E27FC236}">
                <a16:creationId xmlns:a16="http://schemas.microsoft.com/office/drawing/2014/main" id="{CBA9F314-7DD6-DFFE-2A6F-919E4B826E73}"/>
              </a:ext>
            </a:extLst>
          </p:cNvPr>
          <p:cNvPicPr>
            <a:picLocks noChangeAspect="1"/>
          </p:cNvPicPr>
          <p:nvPr/>
        </p:nvPicPr>
        <p:blipFill>
          <a:blip r:embed="rId3"/>
          <a:stretch>
            <a:fillRect/>
          </a:stretch>
        </p:blipFill>
        <p:spPr>
          <a:xfrm>
            <a:off x="5835186" y="1755783"/>
            <a:ext cx="5620214" cy="4215161"/>
          </a:xfrm>
          <a:prstGeom prst="rect">
            <a:avLst/>
          </a:prstGeom>
        </p:spPr>
      </p:pic>
    </p:spTree>
    <p:extLst>
      <p:ext uri="{BB962C8B-B14F-4D97-AF65-F5344CB8AC3E}">
        <p14:creationId xmlns:p14="http://schemas.microsoft.com/office/powerpoint/2010/main" val="975015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FE88E-B353-1906-D0D7-E69E2A73490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3880078-3C47-36CC-86FD-5282582C4979}"/>
              </a:ext>
            </a:extLst>
          </p:cNvPr>
          <p:cNvSpPr>
            <a:spLocks noGrp="1"/>
          </p:cNvSpPr>
          <p:nvPr>
            <p:ph type="body" sz="quarter" idx="10"/>
          </p:nvPr>
        </p:nvSpPr>
        <p:spPr/>
        <p:txBody>
          <a:bodyPr/>
          <a:lstStyle/>
          <a:p>
            <a:r>
              <a:rPr lang="en-US"/>
              <a:t>Radon control at SNOLAB</a:t>
            </a:r>
          </a:p>
        </p:txBody>
      </p:sp>
      <p:sp>
        <p:nvSpPr>
          <p:cNvPr id="3" name="Slide Number Placeholder 2">
            <a:extLst>
              <a:ext uri="{FF2B5EF4-FFF2-40B4-BE49-F238E27FC236}">
                <a16:creationId xmlns:a16="http://schemas.microsoft.com/office/drawing/2014/main" id="{CA88BA8B-958A-8324-9C94-5EC87A5DF2A3}"/>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CA" sz="2000" b="0" i="0" u="none" strike="noStrike" kern="1200" cap="none" spc="0" normalizeH="0" baseline="0" noProof="0" smtClean="0">
                <a:ln>
                  <a:noFill/>
                </a:ln>
                <a:solidFill>
                  <a:srgbClr val="0076BE"/>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en-CA" sz="2000" b="1" i="0" u="none" strike="noStrike" kern="1200" cap="none" spc="0" normalizeH="0" baseline="0" noProof="0">
              <a:ln>
                <a:noFill/>
              </a:ln>
              <a:solidFill>
                <a:srgbClr val="0076BE"/>
              </a:solidFill>
              <a:effectLst/>
              <a:uLnTx/>
              <a:uFillTx/>
              <a:latin typeface="Calibri" panose="020F0502020204030204" pitchFamily="34" charset="0"/>
              <a:ea typeface="+mn-ea"/>
              <a:cs typeface="Calibri" panose="020F0502020204030204" pitchFamily="34" charset="0"/>
            </a:endParaRPr>
          </a:p>
        </p:txBody>
      </p:sp>
      <p:sp>
        <p:nvSpPr>
          <p:cNvPr id="5" name="Text Placeholder 2">
            <a:extLst>
              <a:ext uri="{FF2B5EF4-FFF2-40B4-BE49-F238E27FC236}">
                <a16:creationId xmlns:a16="http://schemas.microsoft.com/office/drawing/2014/main" id="{CFEC81C6-F7C2-2A60-216E-2FE72A7EA453}"/>
              </a:ext>
            </a:extLst>
          </p:cNvPr>
          <p:cNvSpPr>
            <a:spLocks noGrp="1"/>
          </p:cNvSpPr>
          <p:nvPr>
            <p:ph type="body" sz="quarter" idx="13"/>
          </p:nvPr>
        </p:nvSpPr>
        <p:spPr>
          <a:xfrm>
            <a:off x="736600" y="2342926"/>
            <a:ext cx="4532370" cy="3994150"/>
          </a:xfrm>
        </p:spPr>
        <p:txBody>
          <a:bodyPr>
            <a:normAutofit/>
          </a:bodyPr>
          <a:lstStyle/>
          <a:p>
            <a:pPr marL="457200" indent="-457200">
              <a:buFont typeface="Arial" panose="020B0604020202020204" pitchFamily="34" charset="0"/>
              <a:buChar char="•"/>
            </a:pPr>
            <a:r>
              <a:rPr lang="en-US" dirty="0"/>
              <a:t>Lab infrastructure</a:t>
            </a:r>
          </a:p>
          <a:p>
            <a:pPr marL="457200" indent="-457200">
              <a:buFont typeface="Arial" panose="020B0604020202020204" pitchFamily="34" charset="0"/>
              <a:buChar char="•"/>
            </a:pPr>
            <a:r>
              <a:rPr lang="en-US" dirty="0"/>
              <a:t>Cleanroom fabrication, surface prep (etching/passivation)</a:t>
            </a:r>
          </a:p>
          <a:p>
            <a:pPr marL="457200" indent="-457200">
              <a:buFont typeface="Arial" panose="020B0604020202020204" pitchFamily="34" charset="0"/>
              <a:buChar char="•"/>
            </a:pPr>
            <a:r>
              <a:rPr lang="en-US" dirty="0"/>
              <a:t>Materials screening program (ICP-MS, HPGe, XIA, etc.)</a:t>
            </a:r>
          </a:p>
        </p:txBody>
      </p:sp>
      <p:pic>
        <p:nvPicPr>
          <p:cNvPr id="6" name="Picture 5" descr="A rectangular metal box with a hole in it&#10;&#10;AI-generated content may be incorrect.">
            <a:extLst>
              <a:ext uri="{FF2B5EF4-FFF2-40B4-BE49-F238E27FC236}">
                <a16:creationId xmlns:a16="http://schemas.microsoft.com/office/drawing/2014/main" id="{540F8E57-666D-6E81-B618-93256FB42B98}"/>
              </a:ext>
            </a:extLst>
          </p:cNvPr>
          <p:cNvPicPr>
            <a:picLocks noChangeAspect="1"/>
          </p:cNvPicPr>
          <p:nvPr/>
        </p:nvPicPr>
        <p:blipFill>
          <a:blip r:embed="rId3"/>
          <a:stretch>
            <a:fillRect/>
          </a:stretch>
        </p:blipFill>
        <p:spPr>
          <a:xfrm>
            <a:off x="6672942" y="1529044"/>
            <a:ext cx="3812721" cy="5083628"/>
          </a:xfrm>
          <a:prstGeom prst="rect">
            <a:avLst/>
          </a:prstGeom>
        </p:spPr>
      </p:pic>
    </p:spTree>
    <p:extLst>
      <p:ext uri="{BB962C8B-B14F-4D97-AF65-F5344CB8AC3E}">
        <p14:creationId xmlns:p14="http://schemas.microsoft.com/office/powerpoint/2010/main" val="27437444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White slide with lo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title with blue backgroun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cfd3dd9b-b59d-417b-ade3-051803b383f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73A3C8CA49EED4AB57CA11BC863EC3C" ma:contentTypeVersion="11" ma:contentTypeDescription="Create a new document." ma:contentTypeScope="" ma:versionID="1502223450ed9229c5c85a70fdbe48a5">
  <xsd:schema xmlns:xsd="http://www.w3.org/2001/XMLSchema" xmlns:xs="http://www.w3.org/2001/XMLSchema" xmlns:p="http://schemas.microsoft.com/office/2006/metadata/properties" xmlns:ns3="cfd3dd9b-b59d-417b-ade3-051803b383f6" targetNamespace="http://schemas.microsoft.com/office/2006/metadata/properties" ma:root="true" ma:fieldsID="4116ce2d6811fbc78ef40f12af354257" ns3:_="">
    <xsd:import namespace="cfd3dd9b-b59d-417b-ade3-051803b383f6"/>
    <xsd:element name="properties">
      <xsd:complexType>
        <xsd:sequence>
          <xsd:element name="documentManagement">
            <xsd:complexType>
              <xsd:all>
                <xsd:element ref="ns3:MediaServiceDateTaken" minOccurs="0"/>
                <xsd:element ref="ns3:_activity" minOccurs="0"/>
                <xsd:element ref="ns3:MediaServiceMetadata" minOccurs="0"/>
                <xsd:element ref="ns3:MediaServiceFastMetadata" minOccurs="0"/>
                <xsd:element ref="ns3:MediaServiceSearchProperties" minOccurs="0"/>
                <xsd:element ref="ns3:MediaServiceObjectDetectorVersions" minOccurs="0"/>
                <xsd:element ref="ns3:MediaServiceSystemTags" minOccurs="0"/>
                <xsd:element ref="ns3:MediaServiceGenerationTime" minOccurs="0"/>
                <xsd:element ref="ns3:MediaServiceEventHashCode"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d3dd9b-b59d-417b-ade3-051803b383f6" elementFormDefault="qualified">
    <xsd:import namespace="http://schemas.microsoft.com/office/2006/documentManagement/types"/>
    <xsd:import namespace="http://schemas.microsoft.com/office/infopath/2007/PartnerControls"/>
    <xsd:element name="MediaServiceDateTaken" ma:index="8" nillable="true" ma:displayName="MediaServiceDateTaken" ma:hidden="true" ma:indexed="true" ma:internalName="MediaServiceDateTaken" ma:readOnly="true">
      <xsd:simpleType>
        <xsd:restriction base="dms:Text"/>
      </xsd:simpleType>
    </xsd:element>
    <xsd:element name="_activity" ma:index="9" nillable="true" ma:displayName="_activity" ma:hidden="true" ma:internalName="_activity">
      <xsd:simpleType>
        <xsd:restriction base="dms:Note"/>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SystemTags" ma:index="14" nillable="true" ma:displayName="MediaServiceSystemTags" ma:hidden="true" ma:internalName="MediaServiceSystemTags" ma:readOnly="true">
      <xsd:simpleType>
        <xsd:restriction base="dms:Note"/>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2BBECE4-9C02-4400-A2F5-56F8716808C5}">
  <ds:schemaRefs>
    <ds:schemaRef ds:uri="http://schemas.microsoft.com/office/2006/documentManagement/types"/>
    <ds:schemaRef ds:uri="http://schemas.openxmlformats.org/package/2006/metadata/core-properties"/>
    <ds:schemaRef ds:uri="http://purl.org/dc/dcmitype/"/>
    <ds:schemaRef ds:uri="http://purl.org/dc/elements/1.1/"/>
    <ds:schemaRef ds:uri="http://schemas.microsoft.com/office/infopath/2007/PartnerControls"/>
    <ds:schemaRef ds:uri="http://schemas.microsoft.com/office/2006/metadata/properties"/>
    <ds:schemaRef ds:uri="cfd3dd9b-b59d-417b-ade3-051803b383f6"/>
    <ds:schemaRef ds:uri="http://www.w3.org/XML/1998/namespace"/>
    <ds:schemaRef ds:uri="http://purl.org/dc/terms/"/>
  </ds:schemaRefs>
</ds:datastoreItem>
</file>

<file path=customXml/itemProps2.xml><?xml version="1.0" encoding="utf-8"?>
<ds:datastoreItem xmlns:ds="http://schemas.openxmlformats.org/officeDocument/2006/customXml" ds:itemID="{9620CD3B-3A23-42D9-B6B3-7B3DFE051E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d3dd9b-b59d-417b-ade3-051803b383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7E9F5A1-E61E-4CCD-8C1D-26F6343E5B6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5273</TotalTime>
  <Words>2936</Words>
  <Application>Microsoft Office PowerPoint</Application>
  <PresentationFormat>Widescreen</PresentationFormat>
  <Paragraphs>473</Paragraphs>
  <Slides>64</Slides>
  <Notes>47</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64</vt:i4>
      </vt:variant>
    </vt:vector>
  </HeadingPairs>
  <TitlesOfParts>
    <vt:vector size="71" baseType="lpstr">
      <vt:lpstr>Aptos</vt:lpstr>
      <vt:lpstr>Aptos Display</vt:lpstr>
      <vt:lpstr>Arial</vt:lpstr>
      <vt:lpstr>Calibri</vt:lpstr>
      <vt:lpstr>Office Theme</vt:lpstr>
      <vt:lpstr>White slide with logo</vt:lpstr>
      <vt:lpstr>Section title with blue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Backup slides</vt:lpstr>
      <vt:lpstr>PowerPoint Presentation</vt:lpstr>
      <vt:lpstr>The SNOLAB Radon assay</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Peter Qin</dc:creator>
  <cp:lastModifiedBy>Peter Qin</cp:lastModifiedBy>
  <cp:revision>3</cp:revision>
  <dcterms:created xsi:type="dcterms:W3CDTF">2026-06-16T21:24:57Z</dcterms:created>
  <dcterms:modified xsi:type="dcterms:W3CDTF">2026-06-21T02:55:37Z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0x010100E73A3C8CA49EED4AB57CA11BC863EC3C</vt:lpwstr>
  </property>
</Properties>
</file>