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321" r:id="rId2"/>
    <p:sldId id="290" r:id="rId3"/>
    <p:sldId id="325" r:id="rId4"/>
    <p:sldId id="291" r:id="rId5"/>
    <p:sldId id="295" r:id="rId6"/>
    <p:sldId id="324" r:id="rId7"/>
    <p:sldId id="267" r:id="rId8"/>
    <p:sldId id="269" r:id="rId9"/>
    <p:sldId id="303" r:id="rId10"/>
    <p:sldId id="304" r:id="rId11"/>
    <p:sldId id="272" r:id="rId12"/>
    <p:sldId id="305" r:id="rId13"/>
    <p:sldId id="297" r:id="rId14"/>
    <p:sldId id="327" r:id="rId15"/>
    <p:sldId id="336" r:id="rId16"/>
    <p:sldId id="307" r:id="rId17"/>
    <p:sldId id="328" r:id="rId18"/>
    <p:sldId id="281" r:id="rId19"/>
    <p:sldId id="329" r:id="rId20"/>
    <p:sldId id="311" r:id="rId21"/>
    <p:sldId id="313" r:id="rId22"/>
    <p:sldId id="314" r:id="rId23"/>
    <p:sldId id="315" r:id="rId24"/>
    <p:sldId id="330" r:id="rId25"/>
    <p:sldId id="333" r:id="rId26"/>
    <p:sldId id="334" r:id="rId27"/>
    <p:sldId id="316" r:id="rId28"/>
    <p:sldId id="283" r:id="rId29"/>
    <p:sldId id="284" r:id="rId30"/>
    <p:sldId id="266" r:id="rId31"/>
    <p:sldId id="286" r:id="rId32"/>
    <p:sldId id="317" r:id="rId33"/>
    <p:sldId id="318" r:id="rId34"/>
    <p:sldId id="319" r:id="rId35"/>
    <p:sldId id="287" r:id="rId36"/>
    <p:sldId id="28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13"/>
    <p:restoredTop sz="88322"/>
  </p:normalViewPr>
  <p:slideViewPr>
    <p:cSldViewPr snapToGrid="0">
      <p:cViewPr>
        <p:scale>
          <a:sx n="69" d="100"/>
          <a:sy n="69" d="100"/>
        </p:scale>
        <p:origin x="616" y="1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3032B-94C2-8C4B-A5A1-4262029467CB}" type="datetimeFigureOut">
              <a:rPr lang="en-US" smtClean="0"/>
              <a:t>6/22/26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70868-4952-534B-B622-0B29FAA9A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25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F6572-E85A-0066-9572-DB03128F8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D0018A-4D73-DBD3-FC53-6C82822247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119BAB-0421-9D02-5203-B81A00F233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Give a verbal description of Map here.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9FE64E-9D94-141B-D510-A3AA2EB31F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30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2EE498-ECB1-A3C7-BDF7-FFE8419E2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7A8840-C36D-5207-D6A8-011B9B3E9E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D2EDF4-FAC9-9E1B-46FD-89619E7DA3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650804-9C3D-5F2B-4CB2-E52A003AD7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542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34693-858B-BF25-D907-C658BC32F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F46182-46A7-E4B1-92F1-645BC11AE9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E72EE4-2D59-AE17-E472-8883EA8977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intermediate step with $\\</a:t>
            </a:r>
            <a:r>
              <a:rPr lang="en-US" dirty="0" err="1"/>
              <a:t>ket</a:t>
            </a:r>
            <a:r>
              <a:rPr lang="en-US" dirty="0"/>
              <a:t>{0}_C$ to be traced out.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BC357-4A4C-AF87-CD12-4CF4E975C3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5127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Both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9018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007A4-C7AE-E1C8-08E1-F2F8AE8E3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B4F7D2-07FA-23AB-CE5D-5CAFE744B0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919C68-9BBD-886A-75FF-EDD20EEB44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Both"/>
            </a:pPr>
            <a:r>
              <a:rPr lang="en-US" dirty="0"/>
              <a:t>”So, we are able to reproduce the known results, using QRFs, which is good. But we want more…”</a:t>
            </a:r>
          </a:p>
          <a:p>
            <a:pPr marL="228600" indent="-228600">
              <a:buAutoNum type="arabicParenBoth"/>
            </a:pPr>
            <a:r>
              <a:rPr lang="en-US" dirty="0"/>
              <a:t>“We want to know what role coherence has in this, and how it relates to entanglement degradation.”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021934-7BD0-2ACE-71B3-A368345715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867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Include plot of just coherence, (2) Add entanglement to plot, so E and C, but separate. (3)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29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F69AE-7270-4655-0F26-0C133599BE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048823-CC19-41C6-6E62-CF3891FE4A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775DB4-29F9-00B5-63EF-F03B448E41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Include plot of just coherence, (2) Add entanglement to plot, so E and C, but separate. (3)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1BCA6-1CA7-125B-E06E-2C8FEEC42F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401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9348B-9A54-BBAE-73B0-C5CF4E8D94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A6E2A6-744F-2938-2378-0808CE5E6B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0311A8-1EC8-38A0-025F-891616FF54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Include plot of just coherence, (2) Add entanglement to plot, so E and C, but separate. (3)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3E59C-27B1-095C-3782-47BCE6D485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678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20B1F-74E0-C1DB-9B6B-F3A230B587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C085AA-9534-4EB9-76D4-A2B431D138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DBC8FB-6DA4-7B86-F44E-0A84EA53F8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Include plot of just coherence, (2) Add entanglement to plot, so E and C, but separate. (3)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78EB7B-6F49-E210-08A7-AE59BCF682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618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8C36A5-814F-C77B-19EF-6F906A976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4787D4-A231-CF3B-84F0-D03EA7D221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9FF49A-68D2-CE05-E18F-931861AB9E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Include plot of just coherence, (2) Add entanglement to plot, so E and C, but separate. (3)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7A252F-3EBF-FE7A-11D5-853C56B2B3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171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7DDF0-D0BD-A0A3-0353-08CC1531A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7E39E5-14D6-DC2E-1202-B2A474CB17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AF7873-791E-7A3F-5A70-7F82EDA0F5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Include plot of just coherence, (2) Add entanglement to plot, so E and C, but separate. (3)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1BC43-853F-6456-3A40-7DDF6A4C82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55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F82D9-5240-DEEF-0DCB-BD21B942B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226C5C-3E09-52C4-C50B-F67EDE5D7E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F783CD-F29F-1F28-B6E3-51F7B112F9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Emphasize that all examples focus on the resource of Quantum Entanglement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83DB6-E281-A9E1-EE53-4147A1E651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418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954C13-F306-C376-4C8F-7037F35BE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7D9F36-D6A0-030C-15D6-B938CC27A7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BD88A4-E6E5-ABDD-D94C-63B1A43AA7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Include plot of just coherence, (2) Add entanglement to plot, so E and C, but separate. (3)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C4EF5-6B60-C70B-C847-CFAA4CB32E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973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D4C81-123E-7009-1BA7-11BCC0D508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4C4AA6-736D-BB5E-4BC9-60B5A4BD9D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858658-84EB-602D-F770-124F4E2F7F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Include plot of just coherence, (2) Add entanglement to plot, so E and C, but separate. (3)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01A0A6-593F-5C81-363F-43D3AF806D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1140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5100A3-4453-B845-6714-38ABF4409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242DF2-0ECC-0B53-2C9E-0FAF52840F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0E860C-688B-4F34-83C7-646298451E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Include plot of just coherence, (2) Add entanglement to plot, so E and C, but separate. (3)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599D8-98FE-713E-932C-977EB12865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53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DAEED-6ED2-6897-90FF-68E28D8A8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5FC3A3-83E2-9718-CC36-2811D123ED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9DFBFB-02B1-DBBC-B54F-6FFC39F757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Include plot of just coherence, (2) Add entanglement to plot, so E and C, but separate. (3)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FEF268-45B1-D5F1-7F6A-22C49F76BF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4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Consider citing GCB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41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Maybe explicitly include the E+C invariant formula here.</a:t>
            </a:r>
          </a:p>
          <a:p>
            <a:r>
              <a:rPr lang="en-US" dirty="0"/>
              <a:t>(2) Describe QRF Transformations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32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0D219-FFF5-E3FB-CE3B-04C074B7B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B60B1D-FB1F-6E19-46F2-06C8E07278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76EC40-FAE8-F41B-E7F5-9DA6F95A80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Describe QRF Transformations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76B4E6-5F28-21E9-5D52-50D7AF6330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42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EBA5FC-14D8-9D18-3E4B-677285EC36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1EA22C-0825-4AB5-4323-02FC67FF3D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F35861-3117-D046-38BD-D7CF30FD61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”Despite QRFs purported application to QG, this example is purely QI.”</a:t>
            </a:r>
          </a:p>
          <a:p>
            <a:r>
              <a:rPr lang="en-US" dirty="0"/>
              <a:t>“How might we extend or apply these results to QG? Or more specifically, to RQI?”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6017E-0AB1-1873-DE02-888862D1F7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76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CAP version – i.e., lay audience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184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EC91FE-51F6-1580-457E-95DC75D20A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603FA6-57B7-DFD5-D9CE-3ECDA7415E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769B8C-802A-2F6D-40BB-CD56590CD2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Next: Technical details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6FBCF3-BE65-B78B-B29C-E3E71EFD39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20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770868-4952-534B-B622-0B29FAA9A7A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186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06570-1BAD-BE50-5660-96C9B5D90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58BBFB-22E1-016C-B2D6-4EE25A0B85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C1D6F-30B2-C497-5B17-0F00566B5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A648-F3E6-B99D-DB16-684576AEA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1A41F-2E1D-7637-EFAD-9DD3B928F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2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A6D91-0A9F-DA9E-8FA6-3FFBC725C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90F234-277E-D8F6-2AFF-60B8DC9604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26007-347D-0428-D6A1-28C261D4F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0DECF-FD43-D30D-B8F3-9EAA5A265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60CED9-B273-308E-5497-FD9409B04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01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FB42FE-FBE9-03C4-D5AD-FD4CD4BE34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7262D9-D9A1-7605-AFEB-7CD38F8EAE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29867-2C25-8CD5-A047-3FFAB0CB7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8050D-7C1A-54C6-11D8-09B09FC6E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D8DDD-458B-F3BC-EE33-7DA3E03A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72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D0B10-A9E4-62ED-19BF-48802F9D5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C476E-0C82-B5B2-E47B-246AFED8E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84AFC-34C7-7A8C-1B61-B083697D7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FF0ED-F234-0056-91F5-7A687062B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01873-DB69-7DD2-07E8-D166B98A8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61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E2DE5-41B3-CB74-AEF2-E371D72D9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7D0F1-D031-CDFA-7AA6-63077CB3B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2A7B1-4751-9C49-2C98-90B96A477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9B875-6006-1C3C-34EC-3BC986704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DCF3C-5C4F-8145-3655-733FA561C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7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785F9-1B15-0226-01DB-66A6C0AE8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D5908-518B-C0EE-4CD3-85450EF6D2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7022F-AAA5-8DB1-F2E0-4A525202B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82DAF6-C51E-32BB-4FF3-483586091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3012CF-E060-A66A-2C90-5975DB4C1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10578E-95D4-2624-33E4-E0043C073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52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5F9A-3640-B6D6-DEAF-2D7D1C63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3D3685-531C-7F49-B9ED-F84199299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F13273-DC09-E5B5-048D-F6EC2D5E4E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F6877F-721D-3DDA-19AA-45C44CBE80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2E240D-45EC-51CE-32B6-8A3FAD719F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C8D12F-9F4C-74B1-8E6E-3196A333B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BBFADC-68E3-73DB-3872-BE3A42006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2CE831-CA4E-4490-3CE8-D3211784E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3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7D025-A0CF-E6F5-9489-E8D27B098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0C3AAC-6BD4-9E86-8B34-C076DCDCC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526006-DB15-C550-A6F4-43F806F4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13598C-B788-E35F-065B-233F767F9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109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0A40D7-07E8-7D2D-A8FB-6EF016C83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B2464E-DF89-8194-8DF7-A8D916A08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A06302-2B87-0826-A4DD-AA042C013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944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4264-D615-CFC1-F5D2-148B78722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D6395-7E0C-F9E7-DE26-8A17A1E35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D0D529-ADE7-AF9D-C19D-877DEBEAE5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FF5C12-EC9C-C8D8-55E0-44A163448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319101-C02D-3E19-4B28-F7153A0C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C70F44-CA26-D199-4563-03CF989F5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58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6960E-5D50-3666-9629-1B59F5F70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4B4B0F-801C-A0BF-25BE-ACDDF04544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4FE0AE-41EB-9305-1E0F-A513EAFF4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EEF132-B8E8-43BC-45F5-ADADCF99F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9236C-B994-96BC-A12C-5D8ABD747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191BF7-021B-0322-D5C4-19C52C48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29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84B1DC-18D6-8F2F-7C4A-80AEF94FA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18ED9-19CF-C5BD-85DB-50D93B58B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6B179-BD20-2CDF-03F8-6CC115336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025195-B33B-EA47-91D3-0538B1281E2C}" type="datetimeFigureOut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FF001-3869-DBA9-1C5C-C5A2C16CE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EBFF7-6507-E6A2-1418-A595A6B8E0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3A7D7A-34BB-2745-A9E6-1F3B47180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5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4.gif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arxiv.org/abs/2603.2360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arxiv.org/abs/2603.2360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34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sv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27D630-42C7-EEBF-B9CE-BA5D1FF579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Red Goggle Frame">
            <a:extLst>
              <a:ext uri="{FF2B5EF4-FFF2-40B4-BE49-F238E27FC236}">
                <a16:creationId xmlns:a16="http://schemas.microsoft.com/office/drawing/2014/main" id="{92B11F05-990E-9B66-AD34-B4C7BDB7AE91}"/>
              </a:ext>
            </a:extLst>
          </p:cNvPr>
          <p:cNvGrpSpPr/>
          <p:nvPr/>
        </p:nvGrpSpPr>
        <p:grpSpPr>
          <a:xfrm>
            <a:off x="165315" y="1549252"/>
            <a:ext cx="11918200" cy="5182269"/>
            <a:chOff x="165315" y="1549252"/>
            <a:chExt cx="11918200" cy="518226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162B1A4-9BE7-C073-96AD-BAB40E44E7BF}"/>
                </a:ext>
              </a:extLst>
            </p:cNvPr>
            <p:cNvSpPr/>
            <p:nvPr/>
          </p:nvSpPr>
          <p:spPr>
            <a:xfrm>
              <a:off x="165315" y="1549253"/>
              <a:ext cx="4738738" cy="5182268"/>
            </a:xfrm>
            <a:prstGeom prst="ellipse">
              <a:avLst/>
            </a:prstGeom>
            <a:solidFill>
              <a:srgbClr val="C00000"/>
            </a:solidFill>
            <a:ln w="920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0F2C0F8-154D-3F33-558C-BCF9CFCEABC9}"/>
                </a:ext>
              </a:extLst>
            </p:cNvPr>
            <p:cNvSpPr/>
            <p:nvPr/>
          </p:nvSpPr>
          <p:spPr>
            <a:xfrm>
              <a:off x="7401601" y="1549253"/>
              <a:ext cx="4681914" cy="5182268"/>
            </a:xfrm>
            <a:prstGeom prst="ellipse">
              <a:avLst/>
            </a:prstGeom>
            <a:solidFill>
              <a:srgbClr val="C00000"/>
            </a:solidFill>
            <a:ln w="920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CAD4D76-2C83-7EC8-39F7-0054BD40FA91}"/>
                </a:ext>
              </a:extLst>
            </p:cNvPr>
            <p:cNvSpPr/>
            <p:nvPr/>
          </p:nvSpPr>
          <p:spPr>
            <a:xfrm>
              <a:off x="2360418" y="1549252"/>
              <a:ext cx="7474124" cy="2884593"/>
            </a:xfrm>
            <a:prstGeom prst="rect">
              <a:avLst/>
            </a:prstGeom>
            <a:solidFill>
              <a:srgbClr val="C00000"/>
            </a:solidFill>
            <a:ln w="920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Moon 15">
              <a:extLst>
                <a:ext uri="{FF2B5EF4-FFF2-40B4-BE49-F238E27FC236}">
                  <a16:creationId xmlns:a16="http://schemas.microsoft.com/office/drawing/2014/main" id="{C48EA2B9-BBC2-4399-C912-BDA6B61469F9}"/>
                </a:ext>
              </a:extLst>
            </p:cNvPr>
            <p:cNvSpPr>
              <a:spLocks/>
            </p:cNvSpPr>
            <p:nvPr/>
          </p:nvSpPr>
          <p:spPr>
            <a:xfrm rot="5400000">
              <a:off x="5063310" y="2906189"/>
              <a:ext cx="2160952" cy="3968976"/>
            </a:xfrm>
            <a:prstGeom prst="moon">
              <a:avLst/>
            </a:prstGeom>
            <a:solidFill>
              <a:srgbClr val="C00000"/>
            </a:solidFill>
            <a:ln w="920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White Goggle Lens">
            <a:extLst>
              <a:ext uri="{FF2B5EF4-FFF2-40B4-BE49-F238E27FC236}">
                <a16:creationId xmlns:a16="http://schemas.microsoft.com/office/drawing/2014/main" id="{6B2F0D9A-69C0-C642-E3D3-C7D9A8C2394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78969" y="1622743"/>
            <a:ext cx="11747716" cy="4954810"/>
            <a:chOff x="1524000" y="1622743"/>
            <a:chExt cx="9144002" cy="3600001"/>
          </a:xfrm>
          <a:solidFill>
            <a:schemeClr val="bg1"/>
          </a:solidFill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1E8F763-AD1C-5044-B076-E298D1943262}"/>
                </a:ext>
              </a:extLst>
            </p:cNvPr>
            <p:cNvSpPr>
              <a:spLocks noGrp="1" noRot="1" noChangeAspect="1" noMove="1" noResize="1" noEditPoints="1" noAdjustHandles="1" noChangeArrowheads="1" noChangeShapeType="1"/>
            </p:cNvSpPr>
            <p:nvPr/>
          </p:nvSpPr>
          <p:spPr>
            <a:xfrm>
              <a:off x="1524000" y="1622744"/>
              <a:ext cx="3600000" cy="3600000"/>
            </a:xfrm>
            <a:prstGeom prst="ellipse">
              <a:avLst/>
            </a:prstGeom>
            <a:grpFill/>
            <a:ln w="920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FBAFC6A-E15D-1F7C-8A1F-37BA4D1F2AB6}"/>
                </a:ext>
              </a:extLst>
            </p:cNvPr>
            <p:cNvSpPr>
              <a:spLocks noGrp="1" noRot="1" noChangeAspect="1" noMove="1" noResize="1" noEditPoints="1" noAdjustHandles="1" noChangeArrowheads="1" noChangeShapeType="1"/>
            </p:cNvSpPr>
            <p:nvPr/>
          </p:nvSpPr>
          <p:spPr>
            <a:xfrm>
              <a:off x="7068002" y="1622744"/>
              <a:ext cx="3600000" cy="3600000"/>
            </a:xfrm>
            <a:prstGeom prst="ellipse">
              <a:avLst/>
            </a:prstGeom>
            <a:grpFill/>
            <a:ln w="920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A740EA0-6ECD-DEA0-771D-B5A93BC3BD6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208149" y="1622743"/>
              <a:ext cx="5734373" cy="2003859"/>
            </a:xfrm>
            <a:prstGeom prst="rect">
              <a:avLst/>
            </a:prstGeom>
            <a:grpFill/>
            <a:ln w="920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Moon 8">
              <a:extLst>
                <a:ext uri="{FF2B5EF4-FFF2-40B4-BE49-F238E27FC236}">
                  <a16:creationId xmlns:a16="http://schemas.microsoft.com/office/drawing/2014/main" id="{A0D0B8AB-0143-0F24-2552-999510BFD5C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5359832" y="2424001"/>
              <a:ext cx="1472339" cy="3006671"/>
            </a:xfrm>
            <a:prstGeom prst="moon">
              <a:avLst/>
            </a:prstGeom>
            <a:grpFill/>
            <a:ln w="920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88139A-307C-AB37-B921-EFC3FF4347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6478"/>
            <a:ext cx="9144000" cy="131975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Alice and Rob Revisited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3D59B5-8AE3-A955-AD4C-DEA9BB9AAF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3931" y="1738681"/>
            <a:ext cx="9144000" cy="1009185"/>
          </a:xfrm>
        </p:spPr>
        <p:txBody>
          <a:bodyPr/>
          <a:lstStyle/>
          <a:p>
            <a:r>
              <a:rPr lang="en-CA" dirty="0"/>
              <a:t>How Quantum Reference Frames can provide New Insights into Entanglement Degradation</a:t>
            </a:r>
          </a:p>
        </p:txBody>
      </p:sp>
      <p:pic>
        <p:nvPicPr>
          <p:cNvPr id="20" name="Graphic 19" descr="Infinity outline">
            <a:extLst>
              <a:ext uri="{FF2B5EF4-FFF2-40B4-BE49-F238E27FC236}">
                <a16:creationId xmlns:a16="http://schemas.microsoft.com/office/drawing/2014/main" id="{BF4F5B94-D70B-CA7D-0B87-751207E733B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4989" b="27928"/>
          <a:stretch>
            <a:fillRect/>
          </a:stretch>
        </p:blipFill>
        <p:spPr>
          <a:xfrm>
            <a:off x="170484" y="2123268"/>
            <a:ext cx="11913031" cy="378158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205DFAB-49D3-6577-5B40-02BECA2DF06A}"/>
              </a:ext>
            </a:extLst>
          </p:cNvPr>
          <p:cNvSpPr txBox="1">
            <a:spLocks/>
          </p:cNvSpPr>
          <p:nvPr/>
        </p:nvSpPr>
        <p:spPr>
          <a:xfrm>
            <a:off x="4046703" y="5020755"/>
            <a:ext cx="4159148" cy="13029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CA" dirty="0">
                <a:solidFill>
                  <a:schemeClr val="bg1"/>
                </a:solidFill>
              </a:rPr>
              <a:t>June 23, 2026</a:t>
            </a:r>
            <a:br>
              <a:rPr lang="en-CA" dirty="0">
                <a:solidFill>
                  <a:schemeClr val="bg1"/>
                </a:solidFill>
              </a:rPr>
            </a:br>
            <a:r>
              <a:rPr lang="en-CA" dirty="0">
                <a:solidFill>
                  <a:schemeClr val="bg1"/>
                </a:solidFill>
              </a:rPr>
              <a:t>CAP 2026 (U. Ottawa)</a:t>
            </a:r>
            <a:br>
              <a:rPr lang="en-CA" dirty="0">
                <a:solidFill>
                  <a:schemeClr val="bg1"/>
                </a:solidFill>
              </a:rPr>
            </a:br>
            <a:r>
              <a:rPr lang="en-CA" dirty="0">
                <a:solidFill>
                  <a:schemeClr val="bg1"/>
                </a:solidFill>
              </a:rPr>
              <a:t>Everett A. Patterson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03E6E07-B36D-57AA-FF6C-90B0F67E2FB9}"/>
              </a:ext>
            </a:extLst>
          </p:cNvPr>
          <p:cNvGrpSpPr/>
          <p:nvPr/>
        </p:nvGrpSpPr>
        <p:grpSpPr>
          <a:xfrm>
            <a:off x="2664529" y="3642067"/>
            <a:ext cx="948276" cy="1152570"/>
            <a:chOff x="3266162" y="7196333"/>
            <a:chExt cx="948276" cy="115257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E818631-9E2C-B2A8-56A8-16E8E3520B6A}"/>
                </a:ext>
              </a:extLst>
            </p:cNvPr>
            <p:cNvGrpSpPr/>
            <p:nvPr/>
          </p:nvGrpSpPr>
          <p:grpSpPr>
            <a:xfrm rot="10800000">
              <a:off x="3417801" y="7286553"/>
              <a:ext cx="796637" cy="1062350"/>
              <a:chOff x="6543652" y="3131208"/>
              <a:chExt cx="796637" cy="1062350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ED99C03-5D3F-0F49-DD21-2AFE1E24B5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0580" y="3131208"/>
                <a:ext cx="789709" cy="1062350"/>
              </a:xfrm>
              <a:prstGeom prst="straightConnector1">
                <a:avLst/>
              </a:prstGeom>
              <a:solidFill>
                <a:schemeClr val="tx1">
                  <a:alpha val="50000"/>
                </a:schemeClr>
              </a:solidFill>
              <a:ln w="50800">
                <a:solidFill>
                  <a:srgbClr val="0070C0">
                    <a:alpha val="49875"/>
                  </a:srgb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93478212-8C49-E0F7-D40B-8BCE2BBCA75E}"/>
                  </a:ext>
                </a:extLst>
              </p:cNvPr>
              <p:cNvSpPr/>
              <p:nvPr/>
            </p:nvSpPr>
            <p:spPr>
              <a:xfrm>
                <a:off x="6543652" y="3314175"/>
                <a:ext cx="789709" cy="782731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 w="38100">
                <a:solidFill>
                  <a:srgbClr val="0070C0">
                    <a:alpha val="49875"/>
                  </a:srgb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2F703CF-D2FA-B69D-E464-83A3E6679D1E}"/>
                </a:ext>
              </a:extLst>
            </p:cNvPr>
            <p:cNvGrpSpPr/>
            <p:nvPr/>
          </p:nvGrpSpPr>
          <p:grpSpPr>
            <a:xfrm>
              <a:off x="3266162" y="7196333"/>
              <a:ext cx="796637" cy="1062350"/>
              <a:chOff x="6543652" y="3131208"/>
              <a:chExt cx="796637" cy="1062350"/>
            </a:xfrm>
            <a:solidFill>
              <a:schemeClr val="bg1"/>
            </a:solidFill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13D57990-83A3-C49C-F5CD-32CB165C98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0580" y="3131208"/>
                <a:ext cx="789709" cy="1062350"/>
              </a:xfrm>
              <a:prstGeom prst="straightConnector1">
                <a:avLst/>
              </a:prstGeom>
              <a:grpFill/>
              <a:ln w="508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E7E01581-5B0B-2A0B-48B3-D399C4045F2B}"/>
                  </a:ext>
                </a:extLst>
              </p:cNvPr>
              <p:cNvSpPr/>
              <p:nvPr/>
            </p:nvSpPr>
            <p:spPr>
              <a:xfrm>
                <a:off x="6543652" y="3314175"/>
                <a:ext cx="789709" cy="782731"/>
              </a:xfrm>
              <a:prstGeom prst="ellipse">
                <a:avLst/>
              </a:prstGeom>
              <a:grp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0B7C8E8-3400-C77D-4AE1-9A8ABAF13DF2}"/>
              </a:ext>
            </a:extLst>
          </p:cNvPr>
          <p:cNvGrpSpPr/>
          <p:nvPr/>
        </p:nvGrpSpPr>
        <p:grpSpPr>
          <a:xfrm>
            <a:off x="8653911" y="3582652"/>
            <a:ext cx="948275" cy="1062350"/>
            <a:chOff x="6162141" y="7189901"/>
            <a:chExt cx="948275" cy="106235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26860D6-FC34-3E9C-1063-7FB93B0DAAE3}"/>
                </a:ext>
              </a:extLst>
            </p:cNvPr>
            <p:cNvGrpSpPr/>
            <p:nvPr/>
          </p:nvGrpSpPr>
          <p:grpSpPr>
            <a:xfrm>
              <a:off x="6313779" y="7189901"/>
              <a:ext cx="796637" cy="1062350"/>
              <a:chOff x="6543652" y="3131208"/>
              <a:chExt cx="796637" cy="1062350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99DA4B07-E83D-9A44-B668-734EA66DE4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0580" y="3131208"/>
                <a:ext cx="789709" cy="1062350"/>
              </a:xfrm>
              <a:prstGeom prst="straightConnector1">
                <a:avLst/>
              </a:prstGeom>
              <a:solidFill>
                <a:schemeClr val="tx1">
                  <a:alpha val="50000"/>
                </a:schemeClr>
              </a:solidFill>
              <a:ln w="50800">
                <a:solidFill>
                  <a:srgbClr val="0070C0">
                    <a:alpha val="49875"/>
                  </a:srgb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F9DBDC19-98B5-3C3A-6BD6-643F3983A9AD}"/>
                  </a:ext>
                </a:extLst>
              </p:cNvPr>
              <p:cNvSpPr/>
              <p:nvPr/>
            </p:nvSpPr>
            <p:spPr>
              <a:xfrm>
                <a:off x="6543652" y="3314175"/>
                <a:ext cx="789709" cy="782731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 w="38100">
                <a:solidFill>
                  <a:srgbClr val="0070C0">
                    <a:alpha val="49875"/>
                  </a:srgb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60C1B96-6308-EECA-E882-1A08D9DC8B92}"/>
                </a:ext>
              </a:extLst>
            </p:cNvPr>
            <p:cNvGrpSpPr/>
            <p:nvPr/>
          </p:nvGrpSpPr>
          <p:grpSpPr>
            <a:xfrm rot="10800000">
              <a:off x="6162141" y="7189901"/>
              <a:ext cx="796637" cy="1062350"/>
              <a:chOff x="6543652" y="3131208"/>
              <a:chExt cx="796637" cy="1062350"/>
            </a:xfrm>
            <a:solidFill>
              <a:schemeClr val="bg1"/>
            </a:solidFill>
          </p:grpSpPr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650D765E-B9E6-38B4-CD74-AA9EAED800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0580" y="3131208"/>
                <a:ext cx="789709" cy="1062350"/>
              </a:xfrm>
              <a:prstGeom prst="straightConnector1">
                <a:avLst/>
              </a:prstGeom>
              <a:grpFill/>
              <a:ln w="508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38DE4795-716F-3BCB-8DDA-09BA700F7667}"/>
                  </a:ext>
                </a:extLst>
              </p:cNvPr>
              <p:cNvSpPr/>
              <p:nvPr/>
            </p:nvSpPr>
            <p:spPr>
              <a:xfrm>
                <a:off x="6543652" y="3314175"/>
                <a:ext cx="789709" cy="782731"/>
              </a:xfrm>
              <a:prstGeom prst="ellipse">
                <a:avLst/>
              </a:prstGeom>
              <a:grp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64" name="Graphic 63" descr="Fast Forward with solid fill">
            <a:extLst>
              <a:ext uri="{FF2B5EF4-FFF2-40B4-BE49-F238E27FC236}">
                <a16:creationId xmlns:a16="http://schemas.microsoft.com/office/drawing/2014/main" id="{EA283D24-95F1-D244-BE3A-4901C438DBB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4282720">
            <a:off x="8285789" y="2791190"/>
            <a:ext cx="914400" cy="914400"/>
          </a:xfrm>
          <a:prstGeom prst="rect">
            <a:avLst/>
          </a:prstGeom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1E4ED91C-E350-30C8-891A-E2DB3909D259}"/>
              </a:ext>
            </a:extLst>
          </p:cNvPr>
          <p:cNvGrpSpPr/>
          <p:nvPr/>
        </p:nvGrpSpPr>
        <p:grpSpPr>
          <a:xfrm rot="14479577">
            <a:off x="9279810" y="4651455"/>
            <a:ext cx="887996" cy="366794"/>
            <a:chOff x="7527584" y="3687189"/>
            <a:chExt cx="887996" cy="366794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24817FC8-0A44-1887-F4C3-1A04E1DB29AF}"/>
                </a:ext>
              </a:extLst>
            </p:cNvPr>
            <p:cNvCxnSpPr>
              <a:cxnSpLocks/>
            </p:cNvCxnSpPr>
            <p:nvPr/>
          </p:nvCxnSpPr>
          <p:spPr>
            <a:xfrm>
              <a:off x="7527584" y="3687189"/>
              <a:ext cx="764009" cy="0"/>
            </a:xfrm>
            <a:prstGeom prst="line">
              <a:avLst/>
            </a:prstGeom>
            <a:ln w="25400">
              <a:solidFill>
                <a:schemeClr val="tx1">
                  <a:alpha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7A9F200-BED8-00F0-BFD5-EE7C4F092BDB}"/>
                </a:ext>
              </a:extLst>
            </p:cNvPr>
            <p:cNvCxnSpPr>
              <a:cxnSpLocks/>
            </p:cNvCxnSpPr>
            <p:nvPr/>
          </p:nvCxnSpPr>
          <p:spPr>
            <a:xfrm>
              <a:off x="7527584" y="3870586"/>
              <a:ext cx="694402" cy="0"/>
            </a:xfrm>
            <a:prstGeom prst="line">
              <a:avLst/>
            </a:prstGeom>
            <a:ln w="25400">
              <a:solidFill>
                <a:schemeClr val="tx1">
                  <a:alpha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12ADBAFA-F6E0-0806-C5C5-B1EFC601E3DC}"/>
                </a:ext>
              </a:extLst>
            </p:cNvPr>
            <p:cNvCxnSpPr>
              <a:cxnSpLocks/>
            </p:cNvCxnSpPr>
            <p:nvPr/>
          </p:nvCxnSpPr>
          <p:spPr>
            <a:xfrm>
              <a:off x="7527584" y="4053983"/>
              <a:ext cx="887996" cy="0"/>
            </a:xfrm>
            <a:prstGeom prst="line">
              <a:avLst/>
            </a:prstGeom>
            <a:ln w="25400">
              <a:solidFill>
                <a:schemeClr val="tx1">
                  <a:alpha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786E545C-13E0-9A75-ED25-DC8EC9BBD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1949" y="6119546"/>
            <a:ext cx="2988656" cy="85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406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7E20E-1109-E87F-BFD6-A013817CFE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613C8-9DDE-5D21-CD29-97C2B34A0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Entanglement &amp; Coherence (QRF)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9BF8C8-581A-9D59-9263-938C859960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44114" r="44585"/>
          <a:stretch>
            <a:fillRect/>
          </a:stretch>
        </p:blipFill>
        <p:spPr>
          <a:xfrm>
            <a:off x="5647765" y="1690687"/>
            <a:ext cx="860612" cy="29779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3C0A95-ECA2-6DA1-1D62-C00272AECCA8}"/>
              </a:ext>
            </a:extLst>
          </p:cNvPr>
          <p:cNvSpPr txBox="1"/>
          <p:nvPr/>
        </p:nvSpPr>
        <p:spPr>
          <a:xfrm>
            <a:off x="518499" y="7213226"/>
            <a:ext cx="3173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Entanglement: E^(C)_{AB} = 0</a:t>
            </a:r>
            <a:br>
              <a:rPr lang="en-US" dirty="0"/>
            </a:br>
            <a:r>
              <a:rPr lang="en-US" dirty="0"/>
              <a:t>Coherence: C^(C)_A =1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D3F404-AC2B-7371-CF61-C78390EB7A46}"/>
              </a:ext>
            </a:extLst>
          </p:cNvPr>
          <p:cNvSpPr txBox="1"/>
          <p:nvPr/>
        </p:nvSpPr>
        <p:spPr>
          <a:xfrm>
            <a:off x="7860218" y="7213226"/>
            <a:ext cx="3173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Entanglement: E^(A)_{AB} =1</a:t>
            </a:r>
            <a:br>
              <a:rPr lang="en-US" dirty="0"/>
            </a:br>
            <a:r>
              <a:rPr lang="en-US" dirty="0"/>
              <a:t>Coherence: C^(A)_C =0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949354-29E0-24F8-AF45-0C45CAFB811F}"/>
              </a:ext>
            </a:extLst>
          </p:cNvPr>
          <p:cNvSpPr txBox="1"/>
          <p:nvPr/>
        </p:nvSpPr>
        <p:spPr>
          <a:xfrm>
            <a:off x="8495153" y="809787"/>
            <a:ext cx="2858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Cepollaro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2025 PRL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193D73-E2F8-2002-CA3A-9AEDED939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220" y="4997390"/>
            <a:ext cx="2767784" cy="8464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39B405-E529-5ACC-178E-A39203D10F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4379" y="4993850"/>
            <a:ext cx="3119344" cy="849957"/>
          </a:xfrm>
          <a:prstGeom prst="rect">
            <a:avLst/>
          </a:prstGeom>
        </p:spPr>
      </p:pic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36C3AFE-A318-ACC7-9E24-DC54DC481A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6153"/>
          <a:stretch>
            <a:fillRect/>
          </a:stretch>
        </p:blipFill>
        <p:spPr>
          <a:xfrm>
            <a:off x="638521" y="1690687"/>
            <a:ext cx="3339183" cy="2978010"/>
          </a:xfrm>
          <a:prstGeom prst="rect">
            <a:avLst/>
          </a:prstGeom>
        </p:spPr>
      </p:pic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15945B9E-17CB-1414-EFD9-E6C40FDBF6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5208"/>
          <a:stretch>
            <a:fillRect/>
          </a:stretch>
        </p:blipFill>
        <p:spPr>
          <a:xfrm>
            <a:off x="7768517" y="1690687"/>
            <a:ext cx="3411069" cy="29779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76A6A9E-4D0D-6892-A94D-17944441A6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7993" y="5694268"/>
            <a:ext cx="2756236" cy="85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18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304C7-F483-AFF4-A809-2E4F874F2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Entanglement Degradation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D70A7-63CE-F017-48BB-827C696AA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Alice and Rob share a pair of entangled field modes in flat spacetime</a:t>
            </a:r>
          </a:p>
          <a:p>
            <a:r>
              <a:rPr lang="en-US" dirty="0"/>
              <a:t>Alice follows a static trajectory</a:t>
            </a:r>
          </a:p>
          <a:p>
            <a:r>
              <a:rPr lang="en-US" dirty="0"/>
              <a:t>Rob follows a uniformly accelerated trajectory</a:t>
            </a:r>
          </a:p>
          <a:p>
            <a:r>
              <a:rPr lang="en-US" dirty="0"/>
              <a:t>The entanglement shared between the modes degrades monotonically with Rob’s acceleration</a:t>
            </a:r>
          </a:p>
          <a:p>
            <a:r>
              <a:rPr lang="en-US" dirty="0"/>
              <a:t>Explanation: Accelerated observers experience the quantum vacuum to be in a thermal state. (Unruh Effect) This temperature decoheres Rob’s mode, leading to the loss of entanglement.</a:t>
            </a:r>
          </a:p>
        </p:txBody>
      </p:sp>
    </p:spTree>
    <p:extLst>
      <p:ext uri="{BB962C8B-B14F-4D97-AF65-F5344CB8AC3E}">
        <p14:creationId xmlns:p14="http://schemas.microsoft.com/office/powerpoint/2010/main" val="3773482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1C53B-82E6-D95F-C7B4-17FA13701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3C73C-CE5C-3055-69FA-F14F8B54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874565" cy="1325563"/>
          </a:xfrm>
        </p:spPr>
        <p:txBody>
          <a:bodyPr/>
          <a:lstStyle/>
          <a:p>
            <a:r>
              <a:rPr lang="en-US" dirty="0"/>
              <a:t>Entanglement Degradation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0D6A3-1952-7EDF-49E0-309BF6FE2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134600" cy="4855607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“Entanglement is observer-dependent quantity in non-inertial frames”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“Consequence of the Unruh effect”</a:t>
            </a:r>
          </a:p>
          <a:p>
            <a:endParaRPr lang="en-US" dirty="0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56D05832-2D9B-3ED4-AD9F-C33DCB2A6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863" y="2471314"/>
            <a:ext cx="4697273" cy="32411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61F6F1-CABD-2487-6239-3B4487E6962A}"/>
              </a:ext>
            </a:extLst>
          </p:cNvPr>
          <p:cNvSpPr txBox="1"/>
          <p:nvPr/>
        </p:nvSpPr>
        <p:spPr>
          <a:xfrm>
            <a:off x="8373035" y="797073"/>
            <a:ext cx="2968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Fuentes, Mann 2005 PRL</a:t>
            </a:r>
          </a:p>
          <a:p>
            <a:pPr algn="r"/>
            <a:r>
              <a:rPr lang="en-US" sz="1200" dirty="0"/>
              <a:t>Alsing, Fuentes, Mann, Tessier 2006 PRA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6DADAC-5569-8220-72ED-26856BEE4099}"/>
              </a:ext>
            </a:extLst>
          </p:cNvPr>
          <p:cNvSpPr txBox="1"/>
          <p:nvPr/>
        </p:nvSpPr>
        <p:spPr>
          <a:xfrm>
            <a:off x="10526269" y="176768"/>
            <a:ext cx="163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20 years ago!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9E219D-BBD1-52E8-82CF-16DB227CF5DC}"/>
              </a:ext>
            </a:extLst>
          </p:cNvPr>
          <p:cNvSpPr txBox="1"/>
          <p:nvPr/>
        </p:nvSpPr>
        <p:spPr>
          <a:xfrm>
            <a:off x="8254136" y="5080076"/>
            <a:ext cx="163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~ acceleration</a:t>
            </a:r>
          </a:p>
        </p:txBody>
      </p:sp>
    </p:spTree>
    <p:extLst>
      <p:ext uri="{BB962C8B-B14F-4D97-AF65-F5344CB8AC3E}">
        <p14:creationId xmlns:p14="http://schemas.microsoft.com/office/powerpoint/2010/main" val="195083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511D2-02BC-DDE4-6F0F-71C63ACCB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5B0BD-3097-538C-2DEC-F1FFB867B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Entanglement Degradation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05E3B-0476-BA50-3788-205445915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Fermionic field in flat spacetime</a:t>
            </a:r>
          </a:p>
          <a:p>
            <a:r>
              <a:rPr lang="en-US" dirty="0"/>
              <a:t>Alice and Rob share a pair of entangled field modes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Rob undergoes uniform acceleration </a:t>
            </a:r>
            <a:br>
              <a:rPr lang="en-US" dirty="0"/>
            </a:br>
            <a:r>
              <a:rPr lang="en-US" dirty="0"/>
              <a:t>-&gt; Rindler modes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6CB54F-A2DA-A3E6-B800-1B507BF1C3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-4616" r="11357"/>
          <a:stretch>
            <a:fillRect/>
          </a:stretch>
        </p:blipFill>
        <p:spPr>
          <a:xfrm>
            <a:off x="1255140" y="7086902"/>
            <a:ext cx="5775138" cy="863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D0D305-1532-08D4-7865-3E987640A9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1184"/>
          <a:stretch>
            <a:fillRect/>
          </a:stretch>
        </p:blipFill>
        <p:spPr>
          <a:xfrm>
            <a:off x="832731" y="4916675"/>
            <a:ext cx="5775138" cy="863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927383-6440-1CDC-ABBC-675E72604F67}"/>
              </a:ext>
            </a:extLst>
          </p:cNvPr>
          <p:cNvSpPr txBox="1"/>
          <p:nvPr/>
        </p:nvSpPr>
        <p:spPr>
          <a:xfrm>
            <a:off x="8373035" y="797073"/>
            <a:ext cx="2968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Fuentes, Mann 2005 PRL</a:t>
            </a:r>
          </a:p>
          <a:p>
            <a:pPr algn="r"/>
            <a:r>
              <a:rPr lang="en-US" sz="1200" dirty="0"/>
              <a:t>Alsing, Fuentes, Mann, Tessier 2006 PRA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4DB7CE-026E-CD46-957D-4F31C3138C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5395" y="2906992"/>
            <a:ext cx="3585883" cy="35858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08FD0C-890F-0737-36A5-4BB4B8D7FE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4505" y="2939000"/>
            <a:ext cx="3955773" cy="7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59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C80B3-D96C-FF0A-21E0-390A294BF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F6243-A508-03ED-0B57-63D1513B7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Entanglement Degradation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F5E9A-A1F0-421C-603B-A5A5D2F62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dirty="0"/>
              <a:t>Joint state</a:t>
            </a:r>
          </a:p>
          <a:p>
            <a:endParaRPr lang="en-US" dirty="0"/>
          </a:p>
          <a:p>
            <a:r>
              <a:rPr lang="en-US" dirty="0"/>
              <a:t>Want entanglement between</a:t>
            </a:r>
            <a:br>
              <a:rPr lang="en-US" dirty="0"/>
            </a:br>
            <a:r>
              <a:rPr lang="en-US" dirty="0"/>
              <a:t>Alice and Rob</a:t>
            </a:r>
          </a:p>
          <a:p>
            <a:r>
              <a:rPr lang="en-US" dirty="0"/>
              <a:t>Trace over anti-Rob</a:t>
            </a:r>
          </a:p>
          <a:p>
            <a:endParaRPr lang="en-US" dirty="0"/>
          </a:p>
          <a:p>
            <a:r>
              <a:rPr lang="en-US" dirty="0"/>
              <a:t>Compute entanglement of reduced density matrix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70F7D4-090A-62B4-0BD4-9CF2129125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-15901" r="12318" b="1"/>
          <a:stretch>
            <a:fillRect/>
          </a:stretch>
        </p:blipFill>
        <p:spPr>
          <a:xfrm>
            <a:off x="2940490" y="1467180"/>
            <a:ext cx="5701419" cy="1000920"/>
          </a:xfrm>
          <a:prstGeom prst="rect">
            <a:avLst/>
          </a:prstGeom>
        </p:spPr>
      </p:pic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ACC35742-F9C8-97B0-A02D-2ED273A500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7776" y="3234861"/>
            <a:ext cx="4459476" cy="30770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8869C9-B5AC-DDA6-4843-A9810339089E}"/>
              </a:ext>
            </a:extLst>
          </p:cNvPr>
          <p:cNvSpPr txBox="1"/>
          <p:nvPr/>
        </p:nvSpPr>
        <p:spPr>
          <a:xfrm>
            <a:off x="8373035" y="797073"/>
            <a:ext cx="2968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Fuentes, Mann 2005 PRL</a:t>
            </a:r>
          </a:p>
          <a:p>
            <a:pPr algn="r"/>
            <a:r>
              <a:rPr lang="en-US" sz="1200" dirty="0"/>
              <a:t>Alsing, Fuentes, Mann, Tessier 2006 PRA</a:t>
            </a:r>
          </a:p>
        </p:txBody>
      </p:sp>
    </p:spTree>
    <p:extLst>
      <p:ext uri="{BB962C8B-B14F-4D97-AF65-F5344CB8AC3E}">
        <p14:creationId xmlns:p14="http://schemas.microsoft.com/office/powerpoint/2010/main" val="337942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DD183-9770-A791-C4F0-44122EE62A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57A21-B8A5-9E29-F7F4-995F96B55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Entanglement Deg. w QRFs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C50F7-C023-BB9E-25AF-28E7B02C0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Same set up as before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But ‘</a:t>
            </a:r>
            <a:r>
              <a:rPr lang="en-US" b="1" dirty="0"/>
              <a:t>Perspective Assignment</a:t>
            </a:r>
            <a:r>
              <a:rPr lang="en-US" dirty="0"/>
              <a:t>’ </a:t>
            </a:r>
            <a:br>
              <a:rPr lang="en-US" dirty="0"/>
            </a:br>
            <a:r>
              <a:rPr lang="en-US" dirty="0"/>
              <a:t>rather than trace: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9E0C5E-2EEE-3CE9-C666-9281FAF7EF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1184"/>
          <a:stretch>
            <a:fillRect/>
          </a:stretch>
        </p:blipFill>
        <p:spPr>
          <a:xfrm>
            <a:off x="4879947" y="1633878"/>
            <a:ext cx="5775138" cy="863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CA4E55-D640-857D-C06E-E186B30A85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5245" y="4309921"/>
            <a:ext cx="5037792" cy="8160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716D9C-EDBB-D27D-9AAE-58037FAD29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3593" y="2964008"/>
            <a:ext cx="3853927" cy="72578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0549DFA-9444-95A8-56A2-9712AA01E69D}"/>
              </a:ext>
            </a:extLst>
          </p:cNvPr>
          <p:cNvCxnSpPr/>
          <p:nvPr/>
        </p:nvCxnSpPr>
        <p:spPr>
          <a:xfrm>
            <a:off x="7742115" y="2201333"/>
            <a:ext cx="14881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7F32132-7FCD-6FFD-B7E3-F1E532404465}"/>
              </a:ext>
            </a:extLst>
          </p:cNvPr>
          <p:cNvCxnSpPr>
            <a:cxnSpLocks/>
          </p:cNvCxnSpPr>
          <p:nvPr/>
        </p:nvCxnSpPr>
        <p:spPr>
          <a:xfrm flipH="1">
            <a:off x="10103037" y="2201333"/>
            <a:ext cx="15448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A49DE93-79E0-030A-2A2F-3B8897234FBF}"/>
              </a:ext>
            </a:extLst>
          </p:cNvPr>
          <p:cNvCxnSpPr>
            <a:cxnSpLocks/>
          </p:cNvCxnSpPr>
          <p:nvPr/>
        </p:nvCxnSpPr>
        <p:spPr>
          <a:xfrm flipH="1">
            <a:off x="9586571" y="4804052"/>
            <a:ext cx="3109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FEEC7F0-16F5-66A1-973E-B9FA2DF99247}"/>
              </a:ext>
            </a:extLst>
          </p:cNvPr>
          <p:cNvCxnSpPr>
            <a:cxnSpLocks/>
          </p:cNvCxnSpPr>
          <p:nvPr/>
        </p:nvCxnSpPr>
        <p:spPr>
          <a:xfrm flipH="1">
            <a:off x="7431153" y="4804052"/>
            <a:ext cx="3109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5D06D37-5DFF-75CD-3AF5-908ED05C5947}"/>
              </a:ext>
            </a:extLst>
          </p:cNvPr>
          <p:cNvCxnSpPr>
            <a:cxnSpLocks/>
          </p:cNvCxnSpPr>
          <p:nvPr/>
        </p:nvCxnSpPr>
        <p:spPr>
          <a:xfrm flipH="1">
            <a:off x="8770476" y="4804052"/>
            <a:ext cx="3109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AF4300-C28B-A2DF-FC11-95776CBF52A8}"/>
              </a:ext>
            </a:extLst>
          </p:cNvPr>
          <p:cNvCxnSpPr>
            <a:cxnSpLocks/>
          </p:cNvCxnSpPr>
          <p:nvPr/>
        </p:nvCxnSpPr>
        <p:spPr>
          <a:xfrm flipH="1">
            <a:off x="8856732" y="3463730"/>
            <a:ext cx="3109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E16225-2F15-55EC-3709-5D5E6BDA141A}"/>
              </a:ext>
            </a:extLst>
          </p:cNvPr>
          <p:cNvCxnSpPr>
            <a:cxnSpLocks/>
          </p:cNvCxnSpPr>
          <p:nvPr/>
        </p:nvCxnSpPr>
        <p:spPr>
          <a:xfrm flipH="1">
            <a:off x="9167694" y="2201333"/>
            <a:ext cx="1725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22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5337E-B4ED-1A83-5E46-C84C6DECC7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03993-B9A2-6F6C-6C93-B56C94092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Entanglement Deg. w QRFs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EFA26-3E08-28EF-D709-E0CCFB4A19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0" indent="0" algn="ctr">
              <a:buNone/>
            </a:pPr>
            <a:r>
              <a:rPr lang="en-US" dirty="0"/>
              <a:t>Global state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Compute Entanglement Entropy:</a:t>
            </a:r>
          </a:p>
          <a:p>
            <a:endParaRPr lang="en-US" dirty="0"/>
          </a:p>
          <a:p>
            <a:r>
              <a:rPr lang="en-US" dirty="0"/>
              <a:t>Entanglement Degrades!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Perspectival State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EE5181-BB5E-E4BB-F397-7203472AE0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1184"/>
          <a:stretch>
            <a:fillRect/>
          </a:stretch>
        </p:blipFill>
        <p:spPr>
          <a:xfrm>
            <a:off x="320862" y="2200292"/>
            <a:ext cx="5775138" cy="863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A83267-A707-2529-DFE3-AD457D598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3346" y="2247835"/>
            <a:ext cx="5037792" cy="8160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F58BF12-7342-1DE5-932F-AE0FC3D764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9833" y="3604375"/>
            <a:ext cx="4180896" cy="3059192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ADDB0C7B-1905-9878-840A-08CBD71625E1}"/>
              </a:ext>
            </a:extLst>
          </p:cNvPr>
          <p:cNvSpPr/>
          <p:nvPr/>
        </p:nvSpPr>
        <p:spPr>
          <a:xfrm>
            <a:off x="5997753" y="2501463"/>
            <a:ext cx="713833" cy="26125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03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64548-F166-0A68-257B-9C488A7D8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E0684-89DE-8738-5786-4BF04201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Entanglement Deg. w QRFs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1A157-DF95-4925-A772-2FC5744D8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0" indent="0" algn="ctr">
              <a:buNone/>
            </a:pPr>
            <a:r>
              <a:rPr lang="en-US" dirty="0"/>
              <a:t>Global state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Perspectival State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38C0CB-928F-3314-A3F9-FF260E8D59B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1184"/>
          <a:stretch>
            <a:fillRect/>
          </a:stretch>
        </p:blipFill>
        <p:spPr>
          <a:xfrm>
            <a:off x="320862" y="2200292"/>
            <a:ext cx="5775138" cy="863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5D015E-844B-ACF4-DB2F-73B1843961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3346" y="2247835"/>
            <a:ext cx="5037792" cy="8160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F7E5D4-A7F7-33AE-62A5-7E8C33E807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9833" y="3604375"/>
            <a:ext cx="4180896" cy="3059192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8C02BBAF-2D05-15D2-C5BF-4516CFEB9517}"/>
              </a:ext>
            </a:extLst>
          </p:cNvPr>
          <p:cNvSpPr/>
          <p:nvPr/>
        </p:nvSpPr>
        <p:spPr>
          <a:xfrm>
            <a:off x="5997753" y="2501463"/>
            <a:ext cx="713833" cy="26125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4E5B812B-28CD-AA52-7FD9-0D519E605A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3595451"/>
            <a:ext cx="4459476" cy="30770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660E74-4E5C-ED35-290F-D429AB8EACE2}"/>
              </a:ext>
            </a:extLst>
          </p:cNvPr>
          <p:cNvSpPr txBox="1"/>
          <p:nvPr/>
        </p:nvSpPr>
        <p:spPr>
          <a:xfrm>
            <a:off x="99695" y="6533990"/>
            <a:ext cx="29682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Plot from Alsing, </a:t>
            </a:r>
            <a:r>
              <a:rPr lang="en-US" sz="1200" i="1" dirty="0">
                <a:solidFill>
                  <a:schemeClr val="bg2">
                    <a:lumMod val="75000"/>
                  </a:schemeClr>
                </a:solidFill>
              </a:rPr>
              <a:t>et al.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 2006 PRA</a:t>
            </a:r>
          </a:p>
        </p:txBody>
      </p:sp>
      <p:sp>
        <p:nvSpPr>
          <p:cNvPr id="10" name="Equal 9">
            <a:extLst>
              <a:ext uri="{FF2B5EF4-FFF2-40B4-BE49-F238E27FC236}">
                <a16:creationId xmlns:a16="http://schemas.microsoft.com/office/drawing/2014/main" id="{437DF8D1-BF05-78BD-96E9-1EE370DF5F9E}"/>
              </a:ext>
            </a:extLst>
          </p:cNvPr>
          <p:cNvSpPr/>
          <p:nvPr/>
        </p:nvSpPr>
        <p:spPr>
          <a:xfrm>
            <a:off x="5593976" y="4518212"/>
            <a:ext cx="878542" cy="770964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00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0B6E4-06BA-6373-0F82-9C7530DC6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Coherence </a:t>
            </a:r>
            <a:r>
              <a:rPr lang="en-US" dirty="0">
                <a:solidFill>
                  <a:schemeClr val="bg1"/>
                </a:solidFill>
              </a:rPr>
              <a:t>Generation(!)</a:t>
            </a:r>
            <a:r>
              <a:rPr lang="en-US" dirty="0"/>
              <a:t> w QRFs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40BA7-3F0C-0AFE-2B91-E9D4147B3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28247" cy="4351338"/>
          </a:xfrm>
        </p:spPr>
        <p:txBody>
          <a:bodyPr/>
          <a:lstStyle/>
          <a:p>
            <a:r>
              <a:rPr lang="en-US" dirty="0"/>
              <a:t>What about coherence?</a:t>
            </a:r>
          </a:p>
        </p:txBody>
      </p:sp>
    </p:spTree>
    <p:extLst>
      <p:ext uri="{BB962C8B-B14F-4D97-AF65-F5344CB8AC3E}">
        <p14:creationId xmlns:p14="http://schemas.microsoft.com/office/powerpoint/2010/main" val="2533259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1082FD-5A70-1A7B-950C-29B2335C4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EA841-9D6C-C5DE-1126-014E69266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Coherence Generation(!) w QRFs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AD6BDA-89E6-7F6C-18D8-3A3885AC2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28247" cy="4351338"/>
          </a:xfrm>
        </p:spPr>
        <p:txBody>
          <a:bodyPr/>
          <a:lstStyle/>
          <a:p>
            <a:r>
              <a:rPr lang="en-US" dirty="0"/>
              <a:t>What about coherence?</a:t>
            </a:r>
          </a:p>
          <a:p>
            <a:endParaRPr lang="en-US" dirty="0"/>
          </a:p>
          <a:p>
            <a:r>
              <a:rPr lang="en-US" dirty="0"/>
              <a:t>Coherence increases with acceleration!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A6EE10-7220-7E30-D35E-FDF346C56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3988" y="1569664"/>
            <a:ext cx="5401235" cy="407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4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A3194-F95F-376F-3408-DB5E20723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“Entanglement transference and non-inertial quantum reference frames”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65C0C-07CF-EC61-3CB9-58E937367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7100" y="1870038"/>
            <a:ext cx="5257800" cy="10561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hlinkClick r:id="rId2"/>
              </a:rPr>
              <a:t>https://arxiv.org/abs/2603.23601</a:t>
            </a:r>
            <a:r>
              <a:rPr lang="en-US" dirty="0"/>
              <a:t> </a:t>
            </a:r>
          </a:p>
          <a:p>
            <a:pPr marL="0" indent="0" algn="ctr">
              <a:buNone/>
            </a:pPr>
            <a:r>
              <a:rPr lang="en-US" dirty="0" err="1"/>
              <a:t>arXiv</a:t>
            </a:r>
            <a:r>
              <a:rPr lang="en-US" dirty="0"/>
              <a:t> pre-print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C96D02-E56D-9A46-5A52-953510F86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727" y="3105539"/>
            <a:ext cx="2599190" cy="25991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DD85E3-E25C-9935-59A7-F73B488F0F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0084" y="3105539"/>
            <a:ext cx="2599190" cy="25991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AF23F0-D248-2DFF-4B3D-DC02933564BE}"/>
              </a:ext>
            </a:extLst>
          </p:cNvPr>
          <p:cNvSpPr txBox="1"/>
          <p:nvPr/>
        </p:nvSpPr>
        <p:spPr>
          <a:xfrm>
            <a:off x="2087117" y="5865634"/>
            <a:ext cx="163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Sijia</a:t>
            </a:r>
            <a:r>
              <a:rPr lang="en-US" dirty="0"/>
              <a:t> Wang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33E4EC-7CC3-41AF-4521-2C72A0FCDBA8}"/>
              </a:ext>
            </a:extLst>
          </p:cNvPr>
          <p:cNvSpPr txBox="1"/>
          <p:nvPr/>
        </p:nvSpPr>
        <p:spPr>
          <a:xfrm>
            <a:off x="8474474" y="5928493"/>
            <a:ext cx="1630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Robb Mann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810DCC-F759-A28D-4A87-6E8B6DBB87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6405" y="3105538"/>
            <a:ext cx="2599191" cy="259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810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9EF1B-8031-CA8F-5AAF-2B4FA21D5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02C0B-CB46-9DC7-71DC-CA1E1C6FA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E+C for RQI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C0CAC-CF89-7368-88D3-0C6E30EAC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28247" cy="4351338"/>
          </a:xfrm>
        </p:spPr>
        <p:txBody>
          <a:bodyPr/>
          <a:lstStyle/>
          <a:p>
            <a:r>
              <a:rPr lang="en-US" dirty="0"/>
              <a:t>What about coherence?</a:t>
            </a:r>
          </a:p>
          <a:p>
            <a:endParaRPr lang="en-US" dirty="0"/>
          </a:p>
          <a:p>
            <a:r>
              <a:rPr lang="en-US" dirty="0"/>
              <a:t>Coherence increases with acceleration!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212169-7129-8760-92A2-A436B2ADF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6411" y="1130300"/>
            <a:ext cx="6248400" cy="459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2506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0AC90-90FE-90B0-0AE3-D03DF8B93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04EBB-3C4B-4E62-5428-9A383743A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E+C for RQI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467AA-C351-C104-CD85-AA22B18EB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330959" cy="4351338"/>
          </a:xfrm>
        </p:spPr>
        <p:txBody>
          <a:bodyPr>
            <a:normAutofit/>
          </a:bodyPr>
          <a:lstStyle/>
          <a:p>
            <a:r>
              <a:rPr lang="en-US" dirty="0"/>
              <a:t>What about coherence?</a:t>
            </a:r>
          </a:p>
          <a:p>
            <a:endParaRPr lang="en-US" dirty="0"/>
          </a:p>
          <a:p>
            <a:r>
              <a:rPr lang="en-US" dirty="0"/>
              <a:t>Coherence increases with acceleration!</a:t>
            </a:r>
          </a:p>
          <a:p>
            <a:endParaRPr lang="en-US" dirty="0"/>
          </a:p>
          <a:p>
            <a:r>
              <a:rPr lang="en-US" dirty="0"/>
              <a:t>AND exactly offsets the lost entanglement!</a:t>
            </a:r>
          </a:p>
          <a:p>
            <a:r>
              <a:rPr lang="en-US" dirty="0"/>
              <a:t>Thermalization no longer a good explanation!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D2E4AB-11CD-E3E5-B2E3-353500262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8483" y="1130300"/>
            <a:ext cx="6248400" cy="459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41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C7E0A-7FB9-8742-1EEF-CF8257363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A2DF3-BA96-069D-E6DF-3EFA4821A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E+C for RQI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8958A6-D658-3BB0-0664-E5FD96463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174" y="1852042"/>
            <a:ext cx="5591741" cy="423305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196D19B-6649-EA88-2337-ABE89CE30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0758" y="1825625"/>
            <a:ext cx="4397195" cy="4351338"/>
          </a:xfrm>
        </p:spPr>
        <p:txBody>
          <a:bodyPr/>
          <a:lstStyle/>
          <a:p>
            <a:r>
              <a:rPr lang="en-US" dirty="0"/>
              <a:t>What about other subsystem coherence?</a:t>
            </a:r>
          </a:p>
          <a:p>
            <a:r>
              <a:rPr lang="en-US" dirty="0"/>
              <a:t>E+C should be invariant for QRF transformations.</a:t>
            </a:r>
          </a:p>
        </p:txBody>
      </p:sp>
    </p:spTree>
    <p:extLst>
      <p:ext uri="{BB962C8B-B14F-4D97-AF65-F5344CB8AC3E}">
        <p14:creationId xmlns:p14="http://schemas.microsoft.com/office/powerpoint/2010/main" val="152788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982F4-91FC-8040-F8E1-EC41DBF41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8C3EE-94F1-E8A1-61AB-8B2B0757E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E+C for RQI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16D8F9-9F1B-AEFA-084C-93F917BBA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893" y="203771"/>
            <a:ext cx="4412316" cy="33216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2D1277-E695-66A7-1B73-E1C85BBA10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7893" y="3536025"/>
            <a:ext cx="4412316" cy="33219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DDF5C5-8DE7-3FF9-4380-1829B33625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174" y="1852042"/>
            <a:ext cx="5591741" cy="42330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4BC478-417C-F7C9-2A7B-574ACABCE019}"/>
              </a:ext>
            </a:extLst>
          </p:cNvPr>
          <p:cNvSpPr txBox="1"/>
          <p:nvPr/>
        </p:nvSpPr>
        <p:spPr>
          <a:xfrm>
            <a:off x="7046797" y="3002182"/>
            <a:ext cx="11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Alice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0E05CD-61B7-9151-C483-E2D23C17F968}"/>
              </a:ext>
            </a:extLst>
          </p:cNvPr>
          <p:cNvSpPr txBox="1"/>
          <p:nvPr/>
        </p:nvSpPr>
        <p:spPr>
          <a:xfrm>
            <a:off x="7046797" y="6392619"/>
            <a:ext cx="11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Rob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2675D6-272D-E66B-F812-2ACD3233126B}"/>
              </a:ext>
            </a:extLst>
          </p:cNvPr>
          <p:cNvSpPr txBox="1"/>
          <p:nvPr/>
        </p:nvSpPr>
        <p:spPr>
          <a:xfrm>
            <a:off x="838200" y="5561878"/>
            <a:ext cx="1653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Anti-Rob</a:t>
            </a:r>
          </a:p>
        </p:txBody>
      </p:sp>
    </p:spTree>
    <p:extLst>
      <p:ext uri="{BB962C8B-B14F-4D97-AF65-F5344CB8AC3E}">
        <p14:creationId xmlns:p14="http://schemas.microsoft.com/office/powerpoint/2010/main" val="1810937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18736-4CEC-C150-A9B4-844C15C34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7CD2C-5A38-920E-2F7C-24AF817DD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E+C for RQI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840F33-B2C5-A11F-2359-3BBFA516A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893" y="203771"/>
            <a:ext cx="4412316" cy="33216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B3214C-90D4-4389-AEF9-10599E3A1C4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6847893" y="3536025"/>
            <a:ext cx="4412316" cy="33219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66504D-6276-7CC1-D69E-9C8B79E5FC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174" y="1852042"/>
            <a:ext cx="5591741" cy="42330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FA6E35A-DE75-1628-26F7-E0434EC63062}"/>
              </a:ext>
            </a:extLst>
          </p:cNvPr>
          <p:cNvSpPr txBox="1"/>
          <p:nvPr/>
        </p:nvSpPr>
        <p:spPr>
          <a:xfrm>
            <a:off x="7046797" y="3002182"/>
            <a:ext cx="11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Alice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E7FA1C-4AEE-0C9F-D2C8-B85748C6393A}"/>
              </a:ext>
            </a:extLst>
          </p:cNvPr>
          <p:cNvSpPr txBox="1"/>
          <p:nvPr/>
        </p:nvSpPr>
        <p:spPr>
          <a:xfrm>
            <a:off x="7046797" y="6392619"/>
            <a:ext cx="11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Rob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0BEB28-CC4D-D118-6F15-DDBB394BF155}"/>
              </a:ext>
            </a:extLst>
          </p:cNvPr>
          <p:cNvSpPr txBox="1"/>
          <p:nvPr/>
        </p:nvSpPr>
        <p:spPr>
          <a:xfrm>
            <a:off x="838200" y="5561878"/>
            <a:ext cx="1653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Anti-Rob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7C26735-EC44-6A45-DAAA-6938C2CAAD4D}"/>
              </a:ext>
            </a:extLst>
          </p:cNvPr>
          <p:cNvCxnSpPr/>
          <p:nvPr/>
        </p:nvCxnSpPr>
        <p:spPr>
          <a:xfrm flipV="1">
            <a:off x="5523722" y="365125"/>
            <a:ext cx="3191070" cy="1930206"/>
          </a:xfrm>
          <a:prstGeom prst="straightConnector1">
            <a:avLst/>
          </a:prstGeom>
          <a:ln w="88900">
            <a:solidFill>
              <a:schemeClr val="accent1">
                <a:alpha val="7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92584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EC0A61-6168-C74F-6D3F-D1CBB2F98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4AFB4-F9FC-363E-D9D7-C59032203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E+C for RQI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4F9E9C-8220-9A16-AD1D-95FA84C8E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893" y="203771"/>
            <a:ext cx="4412316" cy="33216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DA3937-87E8-2FF6-5E75-70B0198E2B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7893" y="3536025"/>
            <a:ext cx="4412316" cy="33219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77E238-9BE4-AA2D-D5F4-D13BA1DC6D9B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686174" y="1852042"/>
            <a:ext cx="5591741" cy="42330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86E76F-318A-8645-373D-C1E7F844B0B2}"/>
              </a:ext>
            </a:extLst>
          </p:cNvPr>
          <p:cNvSpPr txBox="1"/>
          <p:nvPr/>
        </p:nvSpPr>
        <p:spPr>
          <a:xfrm>
            <a:off x="7046797" y="3002182"/>
            <a:ext cx="11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Alice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FD5830-84A5-4AA0-5796-47C62D5916CF}"/>
              </a:ext>
            </a:extLst>
          </p:cNvPr>
          <p:cNvSpPr txBox="1"/>
          <p:nvPr/>
        </p:nvSpPr>
        <p:spPr>
          <a:xfrm>
            <a:off x="7046797" y="6392619"/>
            <a:ext cx="11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Rob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27911D-8332-93E0-7E76-A01DF930FEEC}"/>
              </a:ext>
            </a:extLst>
          </p:cNvPr>
          <p:cNvSpPr txBox="1"/>
          <p:nvPr/>
        </p:nvSpPr>
        <p:spPr>
          <a:xfrm>
            <a:off x="838200" y="5561878"/>
            <a:ext cx="1653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Anti-Rob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8C973C8-EDA2-E169-049C-D7691877B8A8}"/>
              </a:ext>
            </a:extLst>
          </p:cNvPr>
          <p:cNvCxnSpPr>
            <a:cxnSpLocks/>
          </p:cNvCxnSpPr>
          <p:nvPr/>
        </p:nvCxnSpPr>
        <p:spPr>
          <a:xfrm flipV="1">
            <a:off x="9386596" y="1690688"/>
            <a:ext cx="0" cy="3217214"/>
          </a:xfrm>
          <a:prstGeom prst="straightConnector1">
            <a:avLst/>
          </a:prstGeom>
          <a:ln w="88900">
            <a:solidFill>
              <a:schemeClr val="accent1">
                <a:alpha val="7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474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C0455-B78F-A228-8997-D0B02AD38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FDC31-2A63-8A63-B774-13E73F95D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E+C for RQI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353756-E991-742A-B010-098328686F1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6847893" y="203771"/>
            <a:ext cx="4412316" cy="33216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02FEC9-95CE-BFA6-5292-9F2D074848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7893" y="3536025"/>
            <a:ext cx="4412316" cy="33219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C8A16A-02E6-FF89-FA2B-642875F72C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174" y="1852042"/>
            <a:ext cx="5591741" cy="42330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D14CD4-46D7-E6C3-4086-4FEC42B0C857}"/>
              </a:ext>
            </a:extLst>
          </p:cNvPr>
          <p:cNvSpPr txBox="1"/>
          <p:nvPr/>
        </p:nvSpPr>
        <p:spPr>
          <a:xfrm>
            <a:off x="7046797" y="3002182"/>
            <a:ext cx="11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Alice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E96C82-B81E-F6F7-386E-C98BEF23318C}"/>
              </a:ext>
            </a:extLst>
          </p:cNvPr>
          <p:cNvSpPr txBox="1"/>
          <p:nvPr/>
        </p:nvSpPr>
        <p:spPr>
          <a:xfrm>
            <a:off x="7046797" y="6392619"/>
            <a:ext cx="11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Rob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90A48D-5CFE-55AB-B681-07DD4854884D}"/>
              </a:ext>
            </a:extLst>
          </p:cNvPr>
          <p:cNvSpPr txBox="1"/>
          <p:nvPr/>
        </p:nvSpPr>
        <p:spPr>
          <a:xfrm>
            <a:off x="838200" y="5561878"/>
            <a:ext cx="1653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Anti-Rob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0D507E9-1870-CF45-1C01-C2E7DB8F636E}"/>
              </a:ext>
            </a:extLst>
          </p:cNvPr>
          <p:cNvCxnSpPr>
            <a:cxnSpLocks/>
          </p:cNvCxnSpPr>
          <p:nvPr/>
        </p:nvCxnSpPr>
        <p:spPr>
          <a:xfrm>
            <a:off x="5561045" y="2052735"/>
            <a:ext cx="1791477" cy="1623526"/>
          </a:xfrm>
          <a:prstGeom prst="straightConnector1">
            <a:avLst/>
          </a:prstGeom>
          <a:ln w="88900">
            <a:solidFill>
              <a:schemeClr val="accent1">
                <a:alpha val="7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47BD6F7-F463-463B-29F1-F99327C975FE}"/>
              </a:ext>
            </a:extLst>
          </p:cNvPr>
          <p:cNvSpPr/>
          <p:nvPr/>
        </p:nvSpPr>
        <p:spPr>
          <a:xfrm>
            <a:off x="1082351" y="3780000"/>
            <a:ext cx="1810139" cy="523220"/>
          </a:xfrm>
          <a:prstGeom prst="rect">
            <a:avLst/>
          </a:prstGeom>
          <a:noFill/>
          <a:ln w="698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CCF1B3-9AF4-4624-9783-6F532F9B3D7B}"/>
              </a:ext>
            </a:extLst>
          </p:cNvPr>
          <p:cNvSpPr/>
          <p:nvPr/>
        </p:nvSpPr>
        <p:spPr>
          <a:xfrm>
            <a:off x="6922538" y="4673792"/>
            <a:ext cx="1810139" cy="523220"/>
          </a:xfrm>
          <a:prstGeom prst="rect">
            <a:avLst/>
          </a:prstGeom>
          <a:noFill/>
          <a:ln w="698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74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F1D68C-634C-55B6-9D9D-A80425826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7EFE9-6DFA-B085-CF16-006D857FB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E+C for RQI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67C39C-4C03-D92F-DE8A-28B0E3BF1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893" y="203771"/>
            <a:ext cx="4412316" cy="33216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1FED89-3403-63FA-19A6-51BAFC8F62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7893" y="3536025"/>
            <a:ext cx="4412316" cy="33219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EEF782-E1CC-A169-5C84-72C43E277805}"/>
              </a:ext>
            </a:extLst>
          </p:cNvPr>
          <p:cNvSpPr txBox="1"/>
          <p:nvPr/>
        </p:nvSpPr>
        <p:spPr>
          <a:xfrm>
            <a:off x="7046797" y="3002182"/>
            <a:ext cx="11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Alice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E62D60-4520-6E74-7318-4D4F864BE9E2}"/>
              </a:ext>
            </a:extLst>
          </p:cNvPr>
          <p:cNvSpPr txBox="1"/>
          <p:nvPr/>
        </p:nvSpPr>
        <p:spPr>
          <a:xfrm>
            <a:off x="7046797" y="6392619"/>
            <a:ext cx="11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Rob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5A6F22-D482-E48C-4645-72A9D43DC4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582" y="1755843"/>
            <a:ext cx="5680341" cy="38739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C33C54-B6B1-515E-801F-EBA863E752FE}"/>
              </a:ext>
            </a:extLst>
          </p:cNvPr>
          <p:cNvSpPr txBox="1"/>
          <p:nvPr/>
        </p:nvSpPr>
        <p:spPr>
          <a:xfrm>
            <a:off x="592582" y="5704738"/>
            <a:ext cx="3468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Plot from Alsing, </a:t>
            </a:r>
            <a:r>
              <a:rPr lang="en-US" i="1" dirty="0">
                <a:solidFill>
                  <a:schemeClr val="bg2">
                    <a:lumMod val="75000"/>
                  </a:schemeClr>
                </a:solidFill>
              </a:rPr>
              <a:t>et al.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2006 PRA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C562D9C-3963-5A5C-E432-67ABCF62BB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5938" y="3692839"/>
            <a:ext cx="1145614" cy="9708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55B924-0106-6940-9FD5-9765C68369C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11184"/>
          <a:stretch>
            <a:fillRect/>
          </a:stretch>
        </p:blipFill>
        <p:spPr>
          <a:xfrm>
            <a:off x="1073222" y="6074070"/>
            <a:ext cx="4719059" cy="70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7858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0BF9E-CD67-6F53-6EB4-5E3D03ADE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Entanglement Transference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4B164-253C-1F0D-04F7-0E19A3D2E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9000"/>
            <a:ext cx="5024718" cy="2747962"/>
          </a:xfrm>
        </p:spPr>
        <p:txBody>
          <a:bodyPr/>
          <a:lstStyle/>
          <a:p>
            <a:r>
              <a:rPr lang="en-US" dirty="0"/>
              <a:t>Connects perspectival and global quantum resources!</a:t>
            </a:r>
          </a:p>
          <a:p>
            <a:r>
              <a:rPr lang="en-US" dirty="0"/>
              <a:t>Restricted to “Parity States”</a:t>
            </a:r>
          </a:p>
          <a:p>
            <a:r>
              <a:rPr lang="en-US" dirty="0"/>
              <a:t>Because of perspective assignment procedure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C729F0-4C2A-F2D6-976B-E3D101D5A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004" y="183973"/>
            <a:ext cx="4859796" cy="41308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B6216D-3033-E7F3-A41F-E66348724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031" y="1690688"/>
            <a:ext cx="3530973" cy="11173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A2E7C4-85D3-9C94-39E4-E9B74F2C82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2900" y="5171154"/>
            <a:ext cx="6692900" cy="381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7896BC-5CA0-825D-1AC8-929B88BB24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2900" y="5862611"/>
            <a:ext cx="67183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41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4965F-1813-72AD-66CD-D4C4534FA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Concluding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FBF7F-5A82-363D-99BD-EB4B0E7B8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60341" cy="4351338"/>
          </a:xfrm>
        </p:spPr>
        <p:txBody>
          <a:bodyPr/>
          <a:lstStyle/>
          <a:p>
            <a:r>
              <a:rPr lang="en-US" dirty="0"/>
              <a:t>QRFs seem interesting and useful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Open questions include:</a:t>
            </a:r>
          </a:p>
          <a:p>
            <a:r>
              <a:rPr lang="en-US" dirty="0"/>
              <a:t>Other resources?</a:t>
            </a:r>
          </a:p>
          <a:p>
            <a:r>
              <a:rPr lang="en-US" dirty="0"/>
              <a:t>Apply QRFs to the ‘non-inertial </a:t>
            </a:r>
            <a:r>
              <a:rPr lang="en-US"/>
              <a:t>frames’</a:t>
            </a:r>
            <a:endParaRPr lang="en-US" dirty="0"/>
          </a:p>
          <a:p>
            <a:r>
              <a:rPr lang="en-US" dirty="0"/>
              <a:t>QRFs insights for you?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60C887-A1F1-E146-A7FC-5E66ACC1F109}"/>
              </a:ext>
            </a:extLst>
          </p:cNvPr>
          <p:cNvSpPr txBox="1">
            <a:spLocks/>
          </p:cNvSpPr>
          <p:nvPr/>
        </p:nvSpPr>
        <p:spPr>
          <a:xfrm>
            <a:off x="42081" y="6017786"/>
            <a:ext cx="2599191" cy="95017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hlinkClick r:id="rId2"/>
              </a:rPr>
              <a:t>https://arxiv.org/abs/2603.23601</a:t>
            </a: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234712-51F0-7AB8-A394-D34118ADC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6308" y="4138601"/>
            <a:ext cx="2599191" cy="25991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049EE2-0516-E87B-F952-25A93BD87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3041" y="5763729"/>
            <a:ext cx="4125918" cy="11771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81A11E-417C-224D-7F9D-1DAC7604499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7280"/>
          <a:stretch>
            <a:fillRect/>
          </a:stretch>
        </p:blipFill>
        <p:spPr>
          <a:xfrm>
            <a:off x="2267554" y="2448800"/>
            <a:ext cx="3530973" cy="8125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C16175-286D-5E79-F269-0C78177AC8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3175" y="178300"/>
            <a:ext cx="4728773" cy="347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20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51543-5963-3172-A797-5ADD5127F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F4954-E716-4C26-24C3-DA12E7F23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(1) Introduce Quantum Reference Frames (QRFs)</a:t>
            </a:r>
            <a:br>
              <a:rPr lang="en-US" dirty="0"/>
            </a:br>
            <a:r>
              <a:rPr lang="en-US" dirty="0"/>
              <a:t>	+ Entanglement Degradation</a:t>
            </a:r>
          </a:p>
          <a:p>
            <a:r>
              <a:rPr lang="en-US" dirty="0"/>
              <a:t>(2) Results in Relativistic Quantum Information (RQI)</a:t>
            </a:r>
            <a:br>
              <a:rPr lang="en-US" dirty="0"/>
            </a:br>
            <a:r>
              <a:rPr lang="en-US" dirty="0"/>
              <a:t>	 and in Quantum Information (QI)</a:t>
            </a:r>
          </a:p>
          <a:p>
            <a:r>
              <a:rPr lang="en-US" dirty="0"/>
              <a:t>(3) Discussion</a:t>
            </a:r>
          </a:p>
        </p:txBody>
      </p:sp>
    </p:spTree>
    <p:extLst>
      <p:ext uri="{BB962C8B-B14F-4D97-AF65-F5344CB8AC3E}">
        <p14:creationId xmlns:p14="http://schemas.microsoft.com/office/powerpoint/2010/main" val="3140072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C1A602-5BA8-626B-3D39-3DECDA2FDB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C2A5C-D8FE-A3AF-D449-B6CF8BF23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58902"/>
          </a:xfrm>
        </p:spPr>
        <p:txBody>
          <a:bodyPr>
            <a:normAutofit/>
          </a:bodyPr>
          <a:lstStyle/>
          <a:p>
            <a:pPr algn="ctr"/>
            <a:r>
              <a:rPr lang="en-US" sz="8800" dirty="0"/>
              <a:t>Supplementary 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CBBD5-A01C-7A19-F4BB-FBB79889A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01897"/>
            <a:ext cx="10515600" cy="67506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5882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5F357-4D1A-844E-D5A3-8A52A1A7D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Perspective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7F5A3-55CF-2B4B-6D1D-49FBF459A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 the 5-step procedure</a:t>
            </a:r>
          </a:p>
          <a:p>
            <a:r>
              <a:rPr lang="en-US" dirty="0"/>
              <a:t>Comment on the reduction of state space and compression of information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86D6B7-5A9D-F4F4-7CB9-88257F291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8540" y="3040233"/>
            <a:ext cx="4140200" cy="127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DF03CB-549B-2071-5814-202D29BF81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601073"/>
            <a:ext cx="10515600" cy="62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2727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5B41A3-CC32-97B8-4F7A-B070DACCA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21581-AE00-691F-28E3-517E29123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Perspective Assignment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BA020B-7A04-ACC0-D5DE-518B71D6E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688"/>
            <a:ext cx="12183006" cy="422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4334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C8183-A353-6C5F-10FD-D98E0D150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CED2B-63FD-A8D2-0E63-3DD2EA3E7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Perspective Assignment (1-3)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6E33D1-57A5-3812-0161-6E3591510B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877" t="57271" r="34332" b="4391"/>
          <a:stretch>
            <a:fillRect/>
          </a:stretch>
        </p:blipFill>
        <p:spPr>
          <a:xfrm>
            <a:off x="7817222" y="573671"/>
            <a:ext cx="4106279" cy="9084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87AE1E-77C9-B3A0-BB38-72AE28A82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1908" y="1899234"/>
            <a:ext cx="8988183" cy="480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825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2B5DED-9087-A256-38FD-882CAF6C7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667CE-09D4-CA6C-5AAF-EC79167C3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Perspective Assignment (4-5)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DF877B-9A74-C881-5E67-EA2B169D7A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877" t="57271" r="34332" b="4391"/>
          <a:stretch>
            <a:fillRect/>
          </a:stretch>
        </p:blipFill>
        <p:spPr>
          <a:xfrm>
            <a:off x="7817222" y="573671"/>
            <a:ext cx="4106279" cy="9084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DFC0B4-6F25-18FB-3C2C-5FE8BD626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144" y="1690687"/>
            <a:ext cx="11337711" cy="480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9262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A9C45-67F9-2DAD-2273-4729B9FFC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Ent. Deg. Set-Up (RQI)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907A8-D5E4-11F2-3397-04E916032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 figure of set-up</a:t>
            </a:r>
          </a:p>
          <a:p>
            <a:r>
              <a:rPr lang="en-US" dirty="0"/>
              <a:t>Mention Dirac (fermionic) fields</a:t>
            </a:r>
          </a:p>
          <a:p>
            <a:r>
              <a:rPr lang="en-US" dirty="0" err="1"/>
              <a:t>Bogoliubov</a:t>
            </a:r>
            <a:r>
              <a:rPr lang="en-US" dirty="0"/>
              <a:t> transformation</a:t>
            </a:r>
          </a:p>
          <a:p>
            <a:r>
              <a:rPr lang="en-US" dirty="0"/>
              <a:t>Single-Mode Approximation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A9B8DF-1C71-9644-B6B7-E691DD64A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0706" y="2863850"/>
            <a:ext cx="57277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1756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DB013-1AED-1201-D48B-730CFDD19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QI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15D783-9758-CAEA-1564-F82F209DE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Entanglement Entropy</a:t>
            </a:r>
          </a:p>
          <a:p>
            <a:r>
              <a:rPr lang="en-US" dirty="0"/>
              <a:t>Relative Entropy of Coherence</a:t>
            </a:r>
          </a:p>
          <a:p>
            <a:endParaRPr lang="en-US" dirty="0"/>
          </a:p>
          <a:p>
            <a:r>
              <a:rPr lang="en-US" dirty="0"/>
              <a:t>Entanglement of Formation</a:t>
            </a:r>
          </a:p>
          <a:p>
            <a:endParaRPr lang="en-US" dirty="0"/>
          </a:p>
          <a:p>
            <a:r>
              <a:rPr lang="en-US" dirty="0"/>
              <a:t>Linear Entropy</a:t>
            </a:r>
          </a:p>
          <a:p>
            <a:r>
              <a:rPr lang="en-US" dirty="0"/>
              <a:t>L_2-norm of Coherence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0EA623-B622-4539-1338-AE2AEC6FE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526388"/>
            <a:ext cx="5746884" cy="29664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4343F7-33CA-0479-B23A-FEE9081E65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563" t="54456" r="23224" b="36603"/>
          <a:stretch>
            <a:fillRect/>
          </a:stretch>
        </p:blipFill>
        <p:spPr>
          <a:xfrm>
            <a:off x="6450177" y="2369976"/>
            <a:ext cx="3242870" cy="3545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24E8CD-DDAD-DF23-DE26-B0A646B9CA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910" t="17678" r="14098" b="69132"/>
          <a:stretch>
            <a:fillRect/>
          </a:stretch>
        </p:blipFill>
        <p:spPr>
          <a:xfrm>
            <a:off x="6450176" y="1690688"/>
            <a:ext cx="3037081" cy="54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416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A0CCF-B30B-8D8D-01D0-30C8C91A0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RQI?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576E6-9FE3-EC94-4A16-AFEBF3415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Relativistic Quantum Information (RQI) asks two things:</a:t>
            </a:r>
          </a:p>
          <a:p>
            <a:r>
              <a:rPr lang="en-US" dirty="0"/>
              <a:t>(1) How does relativity affect QI protocols?</a:t>
            </a:r>
          </a:p>
          <a:p>
            <a:r>
              <a:rPr lang="en-US" dirty="0"/>
              <a:t>(2) Can relativity enable new QI protocols/phenomena?</a:t>
            </a:r>
          </a:p>
          <a:p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3140BAC-C14F-6755-97B5-76D3098D885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l="18644" t="21916" r="12028" b="5169"/>
          <a:stretch>
            <a:fillRect/>
          </a:stretch>
        </p:blipFill>
        <p:spPr>
          <a:xfrm>
            <a:off x="2166420" y="3908472"/>
            <a:ext cx="3083859" cy="2167260"/>
          </a:xfrm>
          <a:prstGeom prst="rect">
            <a:avLst/>
          </a:prstGeom>
          <a:effectLst>
            <a:softEdge rad="133618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A5D961-224B-5C73-C712-E3595D73F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76365">
            <a:off x="6925234" y="3623435"/>
            <a:ext cx="1918682" cy="2750111"/>
          </a:xfrm>
          <a:prstGeom prst="rect">
            <a:avLst/>
          </a:prstGeom>
        </p:spPr>
      </p:pic>
      <p:sp>
        <p:nvSpPr>
          <p:cNvPr id="10" name="Curved Down Arrow 9">
            <a:extLst>
              <a:ext uri="{FF2B5EF4-FFF2-40B4-BE49-F238E27FC236}">
                <a16:creationId xmlns:a16="http://schemas.microsoft.com/office/drawing/2014/main" id="{E785C782-29C4-4BF8-0396-3C433EC96443}"/>
              </a:ext>
            </a:extLst>
          </p:cNvPr>
          <p:cNvSpPr/>
          <p:nvPr/>
        </p:nvSpPr>
        <p:spPr>
          <a:xfrm>
            <a:off x="5083786" y="3811723"/>
            <a:ext cx="1827205" cy="774000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urved Down Arrow 10">
            <a:extLst>
              <a:ext uri="{FF2B5EF4-FFF2-40B4-BE49-F238E27FC236}">
                <a16:creationId xmlns:a16="http://schemas.microsoft.com/office/drawing/2014/main" id="{BFC1786D-0F3A-0DBF-07AC-CC1C73B29A21}"/>
              </a:ext>
            </a:extLst>
          </p:cNvPr>
          <p:cNvSpPr/>
          <p:nvPr/>
        </p:nvSpPr>
        <p:spPr>
          <a:xfrm rot="10800000">
            <a:off x="5000540" y="5710581"/>
            <a:ext cx="1827205" cy="774000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Plus 11">
            <a:extLst>
              <a:ext uri="{FF2B5EF4-FFF2-40B4-BE49-F238E27FC236}">
                <a16:creationId xmlns:a16="http://schemas.microsoft.com/office/drawing/2014/main" id="{E7A55A0D-5CD8-1F0C-1867-C28F472CA8E2}"/>
              </a:ext>
            </a:extLst>
          </p:cNvPr>
          <p:cNvSpPr/>
          <p:nvPr/>
        </p:nvSpPr>
        <p:spPr>
          <a:xfrm>
            <a:off x="5637249" y="5617299"/>
            <a:ext cx="711483" cy="694601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76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A24EEEA-3300-165D-8913-05BD19221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95213-8B04-B10D-151E-B24F82055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RQI in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489D5-4529-1884-F516-D8D7AF318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0" indent="0" algn="ctr">
              <a:buNone/>
            </a:pPr>
            <a:r>
              <a:rPr lang="en-US" dirty="0"/>
              <a:t>‘Classical’ RQI Examples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Gravity-Induced </a:t>
            </a:r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Entanglement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Entanglement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Harvesting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Quantum Energy Teleportation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	</a:t>
            </a:r>
          </a:p>
          <a:p>
            <a:r>
              <a:rPr lang="en-US" b="1" dirty="0"/>
              <a:t>Entanglement Degradation</a:t>
            </a:r>
          </a:p>
          <a:p>
            <a:pPr marL="0" indent="0" algn="ctr">
              <a:buNone/>
            </a:pPr>
            <a:r>
              <a:rPr lang="en-US" dirty="0"/>
              <a:t>‘New’ RQI Examples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Relativistic Quantum Resources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(Beyond Entanglement)</a:t>
            </a:r>
          </a:p>
          <a:p>
            <a:pPr lvl="1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Magic, Contextuality, etc.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Indefinite Causal Order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Holographic RQI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Quantum Reference Frames</a:t>
            </a:r>
          </a:p>
        </p:txBody>
      </p:sp>
      <p:sp>
        <p:nvSpPr>
          <p:cNvPr id="4" name="Plus 3">
            <a:extLst>
              <a:ext uri="{FF2B5EF4-FFF2-40B4-BE49-F238E27FC236}">
                <a16:creationId xmlns:a16="http://schemas.microsoft.com/office/drawing/2014/main" id="{A40DF1D5-41FC-F0E3-3381-5E53B10DDD7D}"/>
              </a:ext>
            </a:extLst>
          </p:cNvPr>
          <p:cNvSpPr/>
          <p:nvPr/>
        </p:nvSpPr>
        <p:spPr>
          <a:xfrm>
            <a:off x="5540187" y="5217459"/>
            <a:ext cx="484094" cy="475410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38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D9203E4-69ED-EE5F-7620-BB9CB99604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494"/>
          <a:stretch>
            <a:fillRect/>
          </a:stretch>
        </p:blipFill>
        <p:spPr>
          <a:xfrm>
            <a:off x="7931979" y="4552121"/>
            <a:ext cx="3949700" cy="19407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A6E290-4E63-91E7-6C7E-430C7014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Why Quantum Reference Frames?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4795C-8583-3F6E-09A7-CA36B47F1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physics is described </a:t>
            </a:r>
            <a:r>
              <a:rPr lang="en-US" i="1" dirty="0"/>
              <a:t>relative</a:t>
            </a:r>
            <a:r>
              <a:rPr lang="en-US" dirty="0"/>
              <a:t> to some Reference Frame</a:t>
            </a:r>
          </a:p>
          <a:p>
            <a:pPr lvl="1"/>
            <a:r>
              <a:rPr lang="en-US" dirty="0"/>
              <a:t>Implicitly or Explicitly</a:t>
            </a:r>
          </a:p>
          <a:p>
            <a:r>
              <a:rPr lang="en-US" dirty="0"/>
              <a:t>Assume the Universe is fundamentally quantum</a:t>
            </a:r>
          </a:p>
          <a:p>
            <a:r>
              <a:rPr lang="en-US" dirty="0"/>
              <a:t>Self-consistent description of Quantum Theory?</a:t>
            </a:r>
          </a:p>
          <a:p>
            <a:endParaRPr lang="en-US" dirty="0"/>
          </a:p>
          <a:p>
            <a:r>
              <a:rPr lang="en-US" dirty="0"/>
              <a:t>Requires notion of Quantum Reference Frame (QRF)</a:t>
            </a:r>
          </a:p>
          <a:p>
            <a:endParaRPr lang="en-US" dirty="0"/>
          </a:p>
          <a:p>
            <a:r>
              <a:rPr lang="en-US" dirty="0"/>
              <a:t>Renewed interest in last 10 years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9AFF36-6937-441D-A14B-820238969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079" y="5859463"/>
            <a:ext cx="4318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00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DA77296-D4C2-EB67-6A02-D2820BE5D8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DBD2E-5AE0-1F76-9C2D-E84326B06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Reference Frames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9A498-E0C0-438A-0960-388163301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Physics is described </a:t>
            </a:r>
            <a:r>
              <a:rPr lang="en-US" i="1" dirty="0"/>
              <a:t>relative</a:t>
            </a:r>
            <a:r>
              <a:rPr lang="en-US" dirty="0"/>
              <a:t> to RFs</a:t>
            </a:r>
          </a:p>
          <a:p>
            <a:r>
              <a:rPr lang="en-US" dirty="0"/>
              <a:t>Reference Frames (RFs) crucial for Gravity (GR)</a:t>
            </a:r>
          </a:p>
          <a:p>
            <a:endParaRPr lang="en-US" dirty="0"/>
          </a:p>
          <a:p>
            <a:r>
              <a:rPr lang="en-US" dirty="0"/>
              <a:t>Quantum Reference Frames (QRFs) should extend this notion of </a:t>
            </a:r>
            <a:r>
              <a:rPr lang="en-US" i="1" dirty="0"/>
              <a:t>relationality</a:t>
            </a:r>
            <a:r>
              <a:rPr lang="en-US" dirty="0"/>
              <a:t> to Quantum Theory</a:t>
            </a:r>
          </a:p>
          <a:p>
            <a:r>
              <a:rPr lang="en-US" dirty="0"/>
              <a:t>Not present in Quantum Theory </a:t>
            </a:r>
            <a:r>
              <a:rPr lang="en-US" i="1" dirty="0"/>
              <a:t>a priori</a:t>
            </a:r>
            <a:endParaRPr lang="en-US" dirty="0"/>
          </a:p>
          <a:p>
            <a:endParaRPr lang="en-US" dirty="0"/>
          </a:p>
          <a:p>
            <a:r>
              <a:rPr lang="en-US" dirty="0"/>
              <a:t>QRFs may offer insights in Quantum Gravity</a:t>
            </a:r>
          </a:p>
        </p:txBody>
      </p:sp>
    </p:spTree>
    <p:extLst>
      <p:ext uri="{BB962C8B-B14F-4D97-AF65-F5344CB8AC3E}">
        <p14:creationId xmlns:p14="http://schemas.microsoft.com/office/powerpoint/2010/main" val="1591555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D229F-36B6-0554-29CA-4FB123C8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264080" cy="1325563"/>
          </a:xfrm>
        </p:spPr>
        <p:txBody>
          <a:bodyPr/>
          <a:lstStyle/>
          <a:p>
            <a:r>
              <a:rPr lang="en-US" dirty="0"/>
              <a:t>Perspectival QRF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B19294-5286-DE84-4243-987F831E7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Describes multipartite system, </a:t>
            </a:r>
            <a:r>
              <a:rPr lang="en-US" i="1" dirty="0"/>
              <a:t>relative</a:t>
            </a:r>
            <a:r>
              <a:rPr lang="en-US" dirty="0"/>
              <a:t> to subsystem</a:t>
            </a:r>
          </a:p>
          <a:p>
            <a:r>
              <a:rPr lang="en-US" dirty="0"/>
              <a:t>QRF Transformations between subsystems</a:t>
            </a:r>
          </a:p>
          <a:p>
            <a:r>
              <a:rPr lang="en-US" dirty="0"/>
              <a:t>Assume: Cannot perceive oneself to be superposed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DD777A-A654-8AE8-77B3-29CC194CF3E4}"/>
              </a:ext>
            </a:extLst>
          </p:cNvPr>
          <p:cNvSpPr txBox="1"/>
          <p:nvPr/>
        </p:nvSpPr>
        <p:spPr>
          <a:xfrm>
            <a:off x="7102280" y="797073"/>
            <a:ext cx="3619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dirty="0"/>
              <a:t>Giacomini, Castro-Ruiz, Brukner 2019 Nat. Comm. </a:t>
            </a:r>
          </a:p>
          <a:p>
            <a:pPr algn="r"/>
            <a:r>
              <a:rPr lang="fr-CA" sz="1200" dirty="0"/>
              <a:t>de la </a:t>
            </a:r>
            <a:r>
              <a:rPr lang="fr-CA" sz="1200" dirty="0" err="1"/>
              <a:t>Hamette</a:t>
            </a:r>
            <a:r>
              <a:rPr lang="fr-CA" sz="1200" dirty="0"/>
              <a:t>, </a:t>
            </a:r>
            <a:r>
              <a:rPr lang="fr-CA" sz="1200" dirty="0" err="1"/>
              <a:t>Galley</a:t>
            </a:r>
            <a:r>
              <a:rPr lang="fr-CA" sz="1200" dirty="0"/>
              <a:t> 2020 Quantum</a:t>
            </a:r>
            <a:endParaRPr lang="en-US" sz="12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BB3F303-7B06-10B2-5A66-73CC5373D337}"/>
              </a:ext>
            </a:extLst>
          </p:cNvPr>
          <p:cNvGrpSpPr/>
          <p:nvPr/>
        </p:nvGrpSpPr>
        <p:grpSpPr>
          <a:xfrm>
            <a:off x="2653345" y="3591865"/>
            <a:ext cx="6885309" cy="2901010"/>
            <a:chOff x="2653345" y="3591865"/>
            <a:chExt cx="6885309" cy="290101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C344E80-97AB-2C66-9637-64B230D3D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3345" y="3591865"/>
              <a:ext cx="6885309" cy="290101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3BAFC1-286F-993A-ED4E-1B067A7BFE0B}"/>
                </a:ext>
              </a:extLst>
            </p:cNvPr>
            <p:cNvSpPr/>
            <p:nvPr/>
          </p:nvSpPr>
          <p:spPr>
            <a:xfrm>
              <a:off x="2886635" y="6006353"/>
              <a:ext cx="2725271" cy="486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9EF0C32-257E-71B2-B0D1-0FD1CA77F678}"/>
              </a:ext>
            </a:extLst>
          </p:cNvPr>
          <p:cNvSpPr txBox="1"/>
          <p:nvPr/>
        </p:nvSpPr>
        <p:spPr>
          <a:xfrm>
            <a:off x="4375685" y="6249614"/>
            <a:ext cx="5162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dirty="0">
                <a:solidFill>
                  <a:schemeClr val="bg2">
                    <a:lumMod val="75000"/>
                  </a:schemeClr>
                </a:solidFill>
              </a:rPr>
              <a:t>Figure from Giacomini, Castro-Ruiz, Brukner 2019 Nat. Comm. </a:t>
            </a:r>
          </a:p>
        </p:txBody>
      </p:sp>
    </p:spTree>
    <p:extLst>
      <p:ext uri="{BB962C8B-B14F-4D97-AF65-F5344CB8AC3E}">
        <p14:creationId xmlns:p14="http://schemas.microsoft.com/office/powerpoint/2010/main" val="81906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F1DB2-5A07-00BF-0A18-113F07512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72BBF-2D54-AB55-F5AB-D20AEF3C7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(QRF)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998EF5-88C1-AEDA-ED8A-4247404F15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44114" r="44585"/>
          <a:stretch>
            <a:fillRect/>
          </a:stretch>
        </p:blipFill>
        <p:spPr>
          <a:xfrm>
            <a:off x="5647765" y="1690687"/>
            <a:ext cx="860612" cy="29779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44E2D8-FD0C-09E0-5AD3-6E379EDED0C4}"/>
              </a:ext>
            </a:extLst>
          </p:cNvPr>
          <p:cNvSpPr txBox="1"/>
          <p:nvPr/>
        </p:nvSpPr>
        <p:spPr>
          <a:xfrm>
            <a:off x="1" y="6906915"/>
            <a:ext cx="3980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Entanglement: E^(C)_{AB} = 0</a:t>
            </a:r>
            <a:br>
              <a:rPr lang="en-US" dirty="0"/>
            </a:br>
            <a:r>
              <a:rPr lang="en-US" dirty="0"/>
              <a:t>Coherence: C^(C)_A =1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8A27B2-FDB0-F6C8-9AA0-FCD76E708312}"/>
              </a:ext>
            </a:extLst>
          </p:cNvPr>
          <p:cNvSpPr txBox="1"/>
          <p:nvPr/>
        </p:nvSpPr>
        <p:spPr>
          <a:xfrm>
            <a:off x="-1" y="7722703"/>
            <a:ext cx="4249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Entanglement: E^(A)_{AB} =1</a:t>
            </a:r>
            <a:br>
              <a:rPr lang="en-US" dirty="0"/>
            </a:br>
            <a:r>
              <a:rPr lang="en-US" dirty="0"/>
              <a:t>Coherence: C^(A) =0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AE143C-E3F4-C211-B3F1-30C1AD55A526}"/>
              </a:ext>
            </a:extLst>
          </p:cNvPr>
          <p:cNvSpPr txBox="1"/>
          <p:nvPr/>
        </p:nvSpPr>
        <p:spPr>
          <a:xfrm>
            <a:off x="8495153" y="843240"/>
            <a:ext cx="2858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Cepollaro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2025 PRL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CBD366-B408-C709-86F6-5A684F6C24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220" y="4997390"/>
            <a:ext cx="2767784" cy="8464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87957A-4BA7-29B3-26C4-923F7C9D93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4379" y="4993850"/>
            <a:ext cx="3119344" cy="8499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AC0D73-E589-F3EC-5D1E-77B8FB7F75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2004" y="3789225"/>
            <a:ext cx="4538769" cy="849957"/>
          </a:xfrm>
          <a:prstGeom prst="rect">
            <a:avLst/>
          </a:prstGeom>
        </p:spPr>
      </p:pic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34356D51-2145-8AFC-761C-B9F1B7EDAF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6153"/>
          <a:stretch>
            <a:fillRect/>
          </a:stretch>
        </p:blipFill>
        <p:spPr>
          <a:xfrm>
            <a:off x="638521" y="1690687"/>
            <a:ext cx="3339183" cy="2978010"/>
          </a:xfrm>
          <a:prstGeom prst="rect">
            <a:avLst/>
          </a:prstGeom>
        </p:spPr>
      </p:pic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8C948E0A-6BDF-D35F-229B-2B10A7F580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5208"/>
          <a:stretch>
            <a:fillRect/>
          </a:stretch>
        </p:blipFill>
        <p:spPr>
          <a:xfrm>
            <a:off x="7768517" y="1690687"/>
            <a:ext cx="3411069" cy="297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66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4331</TotalTime>
  <Words>1374</Words>
  <Application>Microsoft Macintosh PowerPoint</Application>
  <PresentationFormat>Widescreen</PresentationFormat>
  <Paragraphs>248</Paragraphs>
  <Slides>36</Slides>
  <Notes>23</Notes>
  <HiddenSlides>6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Aptos</vt:lpstr>
      <vt:lpstr>Aptos Display</vt:lpstr>
      <vt:lpstr>Arial</vt:lpstr>
      <vt:lpstr>Office Theme</vt:lpstr>
      <vt:lpstr>Alice and Rob Revisited</vt:lpstr>
      <vt:lpstr>“Entanglement transference and non-inertial quantum reference frames”</vt:lpstr>
      <vt:lpstr>Outline</vt:lpstr>
      <vt:lpstr>What is RQI?</vt:lpstr>
      <vt:lpstr>RQI in practice</vt:lpstr>
      <vt:lpstr>Why Quantum Reference Frames?</vt:lpstr>
      <vt:lpstr>Quantum Reference Frames</vt:lpstr>
      <vt:lpstr>Perspectival QRF</vt:lpstr>
      <vt:lpstr>Example (QRF)</vt:lpstr>
      <vt:lpstr>Entanglement &amp; Coherence (QRF)</vt:lpstr>
      <vt:lpstr>Entanglement Degradation</vt:lpstr>
      <vt:lpstr>Entanglement Degradation</vt:lpstr>
      <vt:lpstr>Entanglement Degradation</vt:lpstr>
      <vt:lpstr>Entanglement Degradation</vt:lpstr>
      <vt:lpstr>Entanglement Deg. w QRFs</vt:lpstr>
      <vt:lpstr>Entanglement Deg. w QRFs</vt:lpstr>
      <vt:lpstr>Entanglement Deg. w QRFs</vt:lpstr>
      <vt:lpstr>Coherence Generation(!) w QRFs</vt:lpstr>
      <vt:lpstr>Coherence Generation(!) w QRFs</vt:lpstr>
      <vt:lpstr>E+C for RQI</vt:lpstr>
      <vt:lpstr>E+C for RQI</vt:lpstr>
      <vt:lpstr>E+C for RQI</vt:lpstr>
      <vt:lpstr>E+C for RQI</vt:lpstr>
      <vt:lpstr>E+C for RQI</vt:lpstr>
      <vt:lpstr>E+C for RQI</vt:lpstr>
      <vt:lpstr>E+C for RQI</vt:lpstr>
      <vt:lpstr>E+C for RQI</vt:lpstr>
      <vt:lpstr>Entanglement Transference</vt:lpstr>
      <vt:lpstr>Concluding Remarks</vt:lpstr>
      <vt:lpstr>Supplementary Materials</vt:lpstr>
      <vt:lpstr>Perspective Assignment</vt:lpstr>
      <vt:lpstr>Perspective Assignment</vt:lpstr>
      <vt:lpstr>Perspective Assignment (1-3)</vt:lpstr>
      <vt:lpstr>Perspective Assignment (4-5)</vt:lpstr>
      <vt:lpstr>Ent. Deg. Set-Up (RQI)</vt:lpstr>
      <vt:lpstr>QI Definitions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Everett Avison Patterson</dc:creator>
  <cp:lastModifiedBy>Everett Avison Patterson</cp:lastModifiedBy>
  <cp:revision>115</cp:revision>
  <dcterms:created xsi:type="dcterms:W3CDTF">2026-05-07T19:15:30Z</dcterms:created>
  <dcterms:modified xsi:type="dcterms:W3CDTF">2026-06-23T03:23:33Z</dcterms:modified>
</cp:coreProperties>
</file>