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y="5143500" cx="9144000"/>
  <p:notesSz cx="6858000" cy="9144000"/>
  <p:embeddedFontLst>
    <p:embeddedFont>
      <p:font typeface="Montserrat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-italic.fntdata"/><Relationship Id="rId20" Type="http://schemas.openxmlformats.org/officeDocument/2006/relationships/slide" Target="slides/slide15.xml"/><Relationship Id="rId41" Type="http://schemas.openxmlformats.org/officeDocument/2006/relationships/font" Target="fonts/Montserrat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Montserrat-bold.fntdata"/><Relationship Id="rId16" Type="http://schemas.openxmlformats.org/officeDocument/2006/relationships/slide" Target="slides/slide11.xml"/><Relationship Id="rId38" Type="http://schemas.openxmlformats.org/officeDocument/2006/relationships/font" Target="fonts/Montserrat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7900096eca_0_2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7900096eca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7900096eca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7900096eca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7900096eca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7900096eca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7900096ec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7900096ec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7900096eca_1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37900096eca_1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7900096eca_1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37900096eca_1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82bbf68f93_6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82bbf68f93_6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37900096eca_1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37900096eca_1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ee522d706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3ee522d706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7900096eca_1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37900096eca_1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9196fb9739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9196fb9739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37900096eca_1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37900096eca_1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7900096eca_1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37900096eca_1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37900096eca_1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37900096eca_1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37900096eca_1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37900096eca_1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37900096eca_1_2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37900096eca_1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37900096eca_1_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37900096eca_1_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37900096eca_1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37900096eca_1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37900096eca_1_3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37900096eca_1_3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379ec10a0c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379ec10a0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37900096eca_1_4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Google Shape;599;g37900096eca_1_4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77693fd1d4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77693fd1d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379ec10a0c0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4" name="Google Shape;614;g379ec10a0c0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379ec10a0c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9" name="Google Shape;629;g379ec10a0c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379ec10a0c0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9" name="Google Shape;659;g379ec10a0c0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90fdfbdf0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90fdfbdf0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82bbf68f93_6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82bbf68f93_6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7900096eca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7900096eca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82bbf68f93_6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82bbf68f93_6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7900096eca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7900096eca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7900096eca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7900096eca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1.png"/><Relationship Id="rId4" Type="http://schemas.openxmlformats.org/officeDocument/2006/relationships/image" Target="../media/image33.png"/><Relationship Id="rId5" Type="http://schemas.openxmlformats.org/officeDocument/2006/relationships/image" Target="../media/image36.png"/><Relationship Id="rId6" Type="http://schemas.openxmlformats.org/officeDocument/2006/relationships/image" Target="../media/image43.png"/><Relationship Id="rId7" Type="http://schemas.openxmlformats.org/officeDocument/2006/relationships/image" Target="../media/image4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1" Type="http://schemas.openxmlformats.org/officeDocument/2006/relationships/image" Target="../media/image50.png"/><Relationship Id="rId10" Type="http://schemas.openxmlformats.org/officeDocument/2006/relationships/image" Target="../media/image55.png"/><Relationship Id="rId13" Type="http://schemas.openxmlformats.org/officeDocument/2006/relationships/image" Target="../media/image67.png"/><Relationship Id="rId1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5" Type="http://schemas.openxmlformats.org/officeDocument/2006/relationships/image" Target="../media/image57.png"/><Relationship Id="rId14" Type="http://schemas.openxmlformats.org/officeDocument/2006/relationships/image" Target="../media/image54.png"/><Relationship Id="rId17" Type="http://schemas.openxmlformats.org/officeDocument/2006/relationships/image" Target="../media/image56.png"/><Relationship Id="rId16" Type="http://schemas.openxmlformats.org/officeDocument/2006/relationships/image" Target="../media/image53.png"/><Relationship Id="rId5" Type="http://schemas.openxmlformats.org/officeDocument/2006/relationships/image" Target="../media/image51.png"/><Relationship Id="rId6" Type="http://schemas.openxmlformats.org/officeDocument/2006/relationships/image" Target="../media/image48.png"/><Relationship Id="rId7" Type="http://schemas.openxmlformats.org/officeDocument/2006/relationships/image" Target="../media/image46.png"/><Relationship Id="rId8" Type="http://schemas.openxmlformats.org/officeDocument/2006/relationships/image" Target="../media/image4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1.png"/><Relationship Id="rId4" Type="http://schemas.openxmlformats.org/officeDocument/2006/relationships/image" Target="../media/image5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5.png"/><Relationship Id="rId4" Type="http://schemas.openxmlformats.org/officeDocument/2006/relationships/image" Target="../media/image58.png"/><Relationship Id="rId5" Type="http://schemas.openxmlformats.org/officeDocument/2006/relationships/image" Target="../media/image56.png"/><Relationship Id="rId6" Type="http://schemas.openxmlformats.org/officeDocument/2006/relationships/image" Target="../media/image6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1" Type="http://schemas.openxmlformats.org/officeDocument/2006/relationships/image" Target="../media/image70.png"/><Relationship Id="rId10" Type="http://schemas.openxmlformats.org/officeDocument/2006/relationships/image" Target="../media/image88.png"/><Relationship Id="rId13" Type="http://schemas.openxmlformats.org/officeDocument/2006/relationships/image" Target="../media/image73.png"/><Relationship Id="rId1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6.png"/><Relationship Id="rId4" Type="http://schemas.openxmlformats.org/officeDocument/2006/relationships/image" Target="../media/image69.png"/><Relationship Id="rId9" Type="http://schemas.openxmlformats.org/officeDocument/2006/relationships/image" Target="../media/image68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72.png"/><Relationship Id="rId8" Type="http://schemas.openxmlformats.org/officeDocument/2006/relationships/image" Target="../media/image6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6.png"/><Relationship Id="rId4" Type="http://schemas.openxmlformats.org/officeDocument/2006/relationships/image" Target="../media/image7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6.png"/><Relationship Id="rId4" Type="http://schemas.openxmlformats.org/officeDocument/2006/relationships/image" Target="../media/image75.png"/><Relationship Id="rId5" Type="http://schemas.openxmlformats.org/officeDocument/2006/relationships/image" Target="../media/image78.png"/><Relationship Id="rId6" Type="http://schemas.openxmlformats.org/officeDocument/2006/relationships/image" Target="../media/image80.png"/><Relationship Id="rId7" Type="http://schemas.openxmlformats.org/officeDocument/2006/relationships/image" Target="../media/image77.png"/><Relationship Id="rId8" Type="http://schemas.openxmlformats.org/officeDocument/2006/relationships/image" Target="../media/image8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6.png"/><Relationship Id="rId4" Type="http://schemas.openxmlformats.org/officeDocument/2006/relationships/image" Target="../media/image83.png"/><Relationship Id="rId5" Type="http://schemas.openxmlformats.org/officeDocument/2006/relationships/image" Target="../media/image82.png"/><Relationship Id="rId6" Type="http://schemas.openxmlformats.org/officeDocument/2006/relationships/image" Target="../media/image79.png"/><Relationship Id="rId7" Type="http://schemas.openxmlformats.org/officeDocument/2006/relationships/image" Target="../media/image85.png"/><Relationship Id="rId8" Type="http://schemas.openxmlformats.org/officeDocument/2006/relationships/image" Target="../media/image8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6.png"/><Relationship Id="rId4" Type="http://schemas.openxmlformats.org/officeDocument/2006/relationships/image" Target="../media/image83.png"/><Relationship Id="rId5" Type="http://schemas.openxmlformats.org/officeDocument/2006/relationships/image" Target="../media/image82.png"/><Relationship Id="rId6" Type="http://schemas.openxmlformats.org/officeDocument/2006/relationships/image" Target="../media/image79.png"/><Relationship Id="rId7" Type="http://schemas.openxmlformats.org/officeDocument/2006/relationships/image" Target="../media/image85.png"/><Relationship Id="rId8" Type="http://schemas.openxmlformats.org/officeDocument/2006/relationships/image" Target="../media/image8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6.png"/><Relationship Id="rId4" Type="http://schemas.openxmlformats.org/officeDocument/2006/relationships/image" Target="../media/image83.png"/><Relationship Id="rId5" Type="http://schemas.openxmlformats.org/officeDocument/2006/relationships/image" Target="../media/image82.png"/><Relationship Id="rId6" Type="http://schemas.openxmlformats.org/officeDocument/2006/relationships/image" Target="../media/image79.png"/><Relationship Id="rId7" Type="http://schemas.openxmlformats.org/officeDocument/2006/relationships/image" Target="../media/image85.png"/><Relationship Id="rId8" Type="http://schemas.openxmlformats.org/officeDocument/2006/relationships/image" Target="../media/image8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6.png"/><Relationship Id="rId4" Type="http://schemas.openxmlformats.org/officeDocument/2006/relationships/image" Target="../media/image87.png"/><Relationship Id="rId5" Type="http://schemas.openxmlformats.org/officeDocument/2006/relationships/image" Target="../media/image86.png"/><Relationship Id="rId6" Type="http://schemas.openxmlformats.org/officeDocument/2006/relationships/image" Target="../media/image92.png"/><Relationship Id="rId7" Type="http://schemas.openxmlformats.org/officeDocument/2006/relationships/image" Target="../media/image9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6.png"/><Relationship Id="rId4" Type="http://schemas.openxmlformats.org/officeDocument/2006/relationships/image" Target="../media/image92.png"/><Relationship Id="rId9" Type="http://schemas.openxmlformats.org/officeDocument/2006/relationships/image" Target="../media/image94.png"/><Relationship Id="rId5" Type="http://schemas.openxmlformats.org/officeDocument/2006/relationships/image" Target="../media/image91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93.gif"/></Relationships>
</file>

<file path=ppt/slides/_rels/slide26.xml.rels><?xml version="1.0" encoding="UTF-8" standalone="yes"?><Relationships xmlns="http://schemas.openxmlformats.org/package/2006/relationships"><Relationship Id="rId11" Type="http://schemas.openxmlformats.org/officeDocument/2006/relationships/image" Target="../media/image96.png"/><Relationship Id="rId10" Type="http://schemas.openxmlformats.org/officeDocument/2006/relationships/image" Target="../media/image97.png"/><Relationship Id="rId13" Type="http://schemas.openxmlformats.org/officeDocument/2006/relationships/image" Target="../media/image106.png"/><Relationship Id="rId12" Type="http://schemas.openxmlformats.org/officeDocument/2006/relationships/image" Target="../media/image9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6.png"/><Relationship Id="rId4" Type="http://schemas.openxmlformats.org/officeDocument/2006/relationships/image" Target="../media/image89.png"/><Relationship Id="rId9" Type="http://schemas.openxmlformats.org/officeDocument/2006/relationships/image" Target="../media/image101.png"/><Relationship Id="rId5" Type="http://schemas.openxmlformats.org/officeDocument/2006/relationships/image" Target="../media/image90.png"/><Relationship Id="rId6" Type="http://schemas.openxmlformats.org/officeDocument/2006/relationships/image" Target="../media/image93.gif"/><Relationship Id="rId7" Type="http://schemas.openxmlformats.org/officeDocument/2006/relationships/image" Target="../media/image94.png"/><Relationship Id="rId8" Type="http://schemas.openxmlformats.org/officeDocument/2006/relationships/image" Target="../media/image9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08.png"/><Relationship Id="rId4" Type="http://schemas.openxmlformats.org/officeDocument/2006/relationships/image" Target="../media/image9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5.png"/><Relationship Id="rId4" Type="http://schemas.openxmlformats.org/officeDocument/2006/relationships/image" Target="../media/image58.png"/><Relationship Id="rId5" Type="http://schemas.openxmlformats.org/officeDocument/2006/relationships/image" Target="../media/image56.png"/><Relationship Id="rId6" Type="http://schemas.openxmlformats.org/officeDocument/2006/relationships/image" Target="../media/image66.png"/><Relationship Id="rId7" Type="http://schemas.openxmlformats.org/officeDocument/2006/relationships/image" Target="../media/image11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04.png"/><Relationship Id="rId4" Type="http://schemas.openxmlformats.org/officeDocument/2006/relationships/image" Target="../media/image109.png"/><Relationship Id="rId5" Type="http://schemas.openxmlformats.org/officeDocument/2006/relationships/image" Target="../media/image10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03.png"/><Relationship Id="rId4" Type="http://schemas.openxmlformats.org/officeDocument/2006/relationships/image" Target="../media/image10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05.png"/><Relationship Id="rId4" Type="http://schemas.openxmlformats.org/officeDocument/2006/relationships/image" Target="../media/image102.png"/><Relationship Id="rId5" Type="http://schemas.openxmlformats.org/officeDocument/2006/relationships/image" Target="../media/image10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1" Type="http://schemas.openxmlformats.org/officeDocument/2006/relationships/image" Target="../media/image20.png"/><Relationship Id="rId10" Type="http://schemas.openxmlformats.org/officeDocument/2006/relationships/image" Target="../media/image5.png"/><Relationship Id="rId9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8.png"/><Relationship Id="rId7" Type="http://schemas.openxmlformats.org/officeDocument/2006/relationships/image" Target="../media/image3.png"/><Relationship Id="rId8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image" Target="../media/image20.png"/><Relationship Id="rId10" Type="http://schemas.openxmlformats.org/officeDocument/2006/relationships/image" Target="../media/image6.png"/><Relationship Id="rId13" Type="http://schemas.openxmlformats.org/officeDocument/2006/relationships/image" Target="../media/image16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9.png"/><Relationship Id="rId15" Type="http://schemas.openxmlformats.org/officeDocument/2006/relationships/image" Target="../media/image3.png"/><Relationship Id="rId14" Type="http://schemas.openxmlformats.org/officeDocument/2006/relationships/image" Target="../media/image8.png"/><Relationship Id="rId5" Type="http://schemas.openxmlformats.org/officeDocument/2006/relationships/image" Target="../media/image18.png"/><Relationship Id="rId6" Type="http://schemas.openxmlformats.org/officeDocument/2006/relationships/image" Target="../media/image15.png"/><Relationship Id="rId7" Type="http://schemas.openxmlformats.org/officeDocument/2006/relationships/image" Target="../media/image32.png"/><Relationship Id="rId8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30.png"/><Relationship Id="rId10" Type="http://schemas.openxmlformats.org/officeDocument/2006/relationships/image" Target="../media/image39.png"/><Relationship Id="rId13" Type="http://schemas.openxmlformats.org/officeDocument/2006/relationships/image" Target="../media/image38.png"/><Relationship Id="rId1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png"/><Relationship Id="rId4" Type="http://schemas.openxmlformats.org/officeDocument/2006/relationships/image" Target="../media/image24.png"/><Relationship Id="rId9" Type="http://schemas.openxmlformats.org/officeDocument/2006/relationships/image" Target="../media/image34.png"/><Relationship Id="rId14" Type="http://schemas.openxmlformats.org/officeDocument/2006/relationships/image" Target="../media/image35.png"/><Relationship Id="rId5" Type="http://schemas.openxmlformats.org/officeDocument/2006/relationships/image" Target="../media/image28.png"/><Relationship Id="rId6" Type="http://schemas.openxmlformats.org/officeDocument/2006/relationships/image" Target="../media/image27.png"/><Relationship Id="rId7" Type="http://schemas.openxmlformats.org/officeDocument/2006/relationships/image" Target="../media/image29.png"/><Relationship Id="rId8" Type="http://schemas.openxmlformats.org/officeDocument/2006/relationships/image" Target="../media/image3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1.png"/><Relationship Id="rId4" Type="http://schemas.openxmlformats.org/officeDocument/2006/relationships/image" Target="../media/image33.png"/><Relationship Id="rId5" Type="http://schemas.openxmlformats.org/officeDocument/2006/relationships/image" Target="../media/image3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1.png"/><Relationship Id="rId4" Type="http://schemas.openxmlformats.org/officeDocument/2006/relationships/image" Target="../media/image33.png"/><Relationship Id="rId5" Type="http://schemas.openxmlformats.org/officeDocument/2006/relationships/image" Target="../media/image36.png"/><Relationship Id="rId6" Type="http://schemas.openxmlformats.org/officeDocument/2006/relationships/image" Target="../media/image43.png"/><Relationship Id="rId7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426200" y="542475"/>
            <a:ext cx="6291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Entanglement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1216650" y="3971124"/>
            <a:ext cx="6710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B4A7D6"/>
                </a:solidFill>
                <a:latin typeface="Montserrat"/>
                <a:ea typeface="Montserrat"/>
                <a:cs typeface="Montserrat"/>
                <a:sym typeface="Montserrat"/>
              </a:rPr>
              <a:t>Lana Bozanic</a:t>
            </a:r>
            <a:r>
              <a:rPr i="1" lang="en" sz="1200">
                <a:solidFill>
                  <a:srgbClr val="4095A2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i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Alex May, Stanley Miao</a:t>
            </a:r>
            <a:endParaRPr i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6" name="Google Shape;56;p13" title="Screenshot 2025-08-22 at 2.47.10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6288" y="1710237"/>
            <a:ext cx="5931424" cy="194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426200" y="975825"/>
            <a:ext cx="6291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500">
                <a:latin typeface="Montserrat"/>
                <a:ea typeface="Montserrat"/>
                <a:cs typeface="Montserrat"/>
                <a:sym typeface="Montserrat"/>
              </a:rPr>
              <a:t>from entanglement sharing schemes</a:t>
            </a:r>
            <a:endParaRPr i="1"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426200" y="4265875"/>
            <a:ext cx="6291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latin typeface="Montserrat"/>
                <a:ea typeface="Montserrat"/>
                <a:cs typeface="Montserrat"/>
                <a:sym typeface="Montserrat"/>
              </a:rPr>
              <a:t>Perimeter Institute for Theoretical Physics</a:t>
            </a:r>
            <a:endParaRPr i="1" sz="13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9" name="Google Shape;229;p22"/>
          <p:cNvSpPr txBox="1"/>
          <p:nvPr/>
        </p:nvSpPr>
        <p:spPr>
          <a:xfrm>
            <a:off x="418225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0" name="Google Shape;230;p22"/>
          <p:cNvSpPr txBox="1"/>
          <p:nvPr/>
        </p:nvSpPr>
        <p:spPr>
          <a:xfrm>
            <a:off x="187950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(Dolev, May &amp; Wan 2021)</a:t>
            </a:r>
            <a:endParaRPr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1" name="Google Shape;231;p22"/>
          <p:cNvSpPr txBox="1"/>
          <p:nvPr/>
        </p:nvSpPr>
        <p:spPr>
          <a:xfrm>
            <a:off x="319850" y="1022950"/>
            <a:ext cx="86181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Oriented entanglement summoning:</a:t>
            </a: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An entanglement summoning task whose causal graph                         is an oriented graph is possible if and only is the subgraph  induced by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2" name="Google Shape;232;p22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Entanglement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33" name="Google Shape;233;p22"/>
          <p:cNvCxnSpPr/>
          <p:nvPr/>
        </p:nvCxnSpPr>
        <p:spPr>
          <a:xfrm>
            <a:off x="405999" y="850625"/>
            <a:ext cx="4280700" cy="153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4" name="Google Shape;234;p22"/>
          <p:cNvSpPr txBox="1"/>
          <p:nvPr/>
        </p:nvSpPr>
        <p:spPr>
          <a:xfrm>
            <a:off x="406000" y="2469368"/>
            <a:ext cx="18624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is a tournament.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35" name="Google Shape;235;p22" title="[0,0,0,&quot;https://www.codecogs.com/eqnedit.php?latex=G_%7B%5Cmathcal%7BD%7D%7D%3D%20(%5Cmathcal%7BD%7D%2C%20E)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5376" y="1388426"/>
            <a:ext cx="1098325" cy="20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2" title="[0,0,0,&quot;https://www.codecogs.com/eqnedit.php?latex=G_%7B%5Cmathcal%7BS%7D_j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72450" y="1377025"/>
            <a:ext cx="300325" cy="22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2" title="[0,0,0,&quot;https://www.codecogs.com/eqnedit.php?latex=%5Cmathcal%7BS%7D_j%20%3D%20%5C%7B%20D_i%5Cin%5Cmathcal%7BD%7D%20%7C%20D_i%20%5Cnot%5Cto%20D_j%5C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17563" y="2051050"/>
            <a:ext cx="2708875" cy="26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2" title="Screenshot 2025-08-27 at 11.42.11 AM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61239" y="3047877"/>
            <a:ext cx="2135324" cy="169155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2"/>
          <p:cNvSpPr/>
          <p:nvPr/>
        </p:nvSpPr>
        <p:spPr>
          <a:xfrm rot="-3744371">
            <a:off x="4241115" y="3757563"/>
            <a:ext cx="1292745" cy="272267"/>
          </a:xfrm>
          <a:prstGeom prst="ellipse">
            <a:avLst/>
          </a:prstGeom>
          <a:solidFill>
            <a:srgbClr val="1593B5">
              <a:alpha val="51359"/>
            </a:srgbClr>
          </a:solidFill>
          <a:ln cap="flat" cmpd="sng" w="9525">
            <a:solidFill>
              <a:srgbClr val="9FC5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2"/>
          <p:cNvSpPr txBox="1"/>
          <p:nvPr/>
        </p:nvSpPr>
        <p:spPr>
          <a:xfrm>
            <a:off x="558400" y="3319150"/>
            <a:ext cx="23670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41" name="Google Shape;241;p22" title="[60,120,216,&quot;https://www.codecogs.com/eqnedit.php?latex=%5Cmathcal%7BS%7D_3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49700" y="4010150"/>
            <a:ext cx="200758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7" name="Google Shape;247;p23"/>
          <p:cNvSpPr txBox="1"/>
          <p:nvPr/>
        </p:nvSpPr>
        <p:spPr>
          <a:xfrm>
            <a:off x="418225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8" name="Google Shape;248;p23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This work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49" name="Google Shape;249;p23"/>
          <p:cNvCxnSpPr/>
          <p:nvPr/>
        </p:nvCxnSpPr>
        <p:spPr>
          <a:xfrm flipH="1" rot="10800000">
            <a:off x="405999" y="835025"/>
            <a:ext cx="1557900" cy="156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0" name="Google Shape;250;p23"/>
          <p:cNvSpPr txBox="1"/>
          <p:nvPr/>
        </p:nvSpPr>
        <p:spPr>
          <a:xfrm>
            <a:off x="230975" y="1034275"/>
            <a:ext cx="8439900" cy="24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b="1" i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Previously:</a:t>
            </a: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Entanglement summoning only characterized for directed graphs (Dolev, May, Wan 2021)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b="1" i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contribution:</a:t>
            </a:r>
            <a:endParaRPr b="1" i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fully characterize the bidirected entanglement summoning case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partially characterize the most general case of entanglement summoning (both oriented and bidirected edges).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1" name="Google Shape;251;p23"/>
          <p:cNvSpPr txBox="1"/>
          <p:nvPr/>
        </p:nvSpPr>
        <p:spPr>
          <a:xfrm>
            <a:off x="341750" y="3815250"/>
            <a:ext cx="8388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How?</a:t>
            </a:r>
            <a:r>
              <a:rPr b="1" lang="en" sz="16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: 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By leveraging </a:t>
            </a:r>
            <a:r>
              <a:rPr i="1"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entanglement sharing schemes.</a:t>
            </a:r>
            <a:endParaRPr i="1"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7" name="Google Shape;257;p24"/>
          <p:cNvSpPr txBox="1"/>
          <p:nvPr/>
        </p:nvSpPr>
        <p:spPr>
          <a:xfrm>
            <a:off x="319850" y="355800"/>
            <a:ext cx="6951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Entanglement sharing schemes (ESS)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58" name="Google Shape;258;p24"/>
          <p:cNvCxnSpPr/>
          <p:nvPr/>
        </p:nvCxnSpPr>
        <p:spPr>
          <a:xfrm>
            <a:off x="405999" y="850625"/>
            <a:ext cx="5743200" cy="39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9" name="Google Shape;259;p24"/>
          <p:cNvSpPr txBox="1"/>
          <p:nvPr/>
        </p:nvSpPr>
        <p:spPr>
          <a:xfrm>
            <a:off x="165300" y="1056175"/>
            <a:ext cx="7219500" cy="11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dealer prepares a state		    and sends share    to party  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define an </a:t>
            </a:r>
            <a:r>
              <a:rPr b="1" i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access-pair structure</a:t>
            </a:r>
            <a:r>
              <a:rPr i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0" name="Google Shape;260;p24" title="[0,0,0,&quot;https://www.codecogs.com/eqnedit.php?latex=%7C%5CPsi%5Crangle_%7BS_1%20S_2%5Cldots%20S_n%7D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3568" y="1176726"/>
            <a:ext cx="845601" cy="2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4" title="[0,0,0,&quot;https://www.codecogs.com/eqnedit.php?latex=S_i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87055" y="1176725"/>
            <a:ext cx="178347" cy="2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4" title="[0,0,0,&quot;https://www.codecogs.com/eqnedit.php?latex=i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31325" y="1197375"/>
            <a:ext cx="60425" cy="15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4" title="[0,0,0,&quot;https://www.codecogs.com/eqnedit.php?latex=%5Cmathcal%7BA%7D%20%3D%5C%7BA_k%5C%7D_k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9675" y="2138113"/>
            <a:ext cx="947292" cy="2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4" title="[0,0,0,&quot;https://www.codecogs.com/eqnedit.php?latex=%5Cmathcal%7BU%7D%3D%5C%7BU_l%5C%7D_l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9675" y="2536063"/>
            <a:ext cx="947300" cy="222511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24"/>
          <p:cNvSpPr txBox="1"/>
          <p:nvPr/>
        </p:nvSpPr>
        <p:spPr>
          <a:xfrm>
            <a:off x="1676975" y="2001881"/>
            <a:ext cx="18624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6AA84F"/>
                </a:solidFill>
                <a:latin typeface="Montserrat"/>
                <a:ea typeface="Montserrat"/>
                <a:cs typeface="Montserrat"/>
                <a:sym typeface="Montserrat"/>
              </a:rPr>
              <a:t>authorized sets</a:t>
            </a:r>
            <a:endParaRPr sz="1500">
              <a:solidFill>
                <a:srgbClr val="6AA84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6" name="Google Shape;266;p24"/>
          <p:cNvSpPr txBox="1"/>
          <p:nvPr/>
        </p:nvSpPr>
        <p:spPr>
          <a:xfrm>
            <a:off x="1665654" y="2411063"/>
            <a:ext cx="22917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unauthorized sets</a:t>
            </a:r>
            <a:endParaRPr sz="1500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7" name="Google Shape;267;p24" title="[0,0,0,&quot;https://www.codecogs.com/eqnedit.php?latex=%5C%7D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23250" y="2138124"/>
            <a:ext cx="178350" cy="636775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4"/>
          <p:cNvSpPr txBox="1"/>
          <p:nvPr/>
        </p:nvSpPr>
        <p:spPr>
          <a:xfrm>
            <a:off x="4076025" y="2114795"/>
            <a:ext cx="4144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Each        and       is a pair               where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9" name="Google Shape;269;p24" title="[0,0,0,&quot;https://www.codecogs.com/eqnedit.php?latex=A_k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09259" y="2229073"/>
            <a:ext cx="251307" cy="2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4" title="[0,0,0,&quot;https://www.codecogs.com/eqnedit.php?latex=U_l#0&quot;]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486533" y="2235908"/>
            <a:ext cx="178350" cy="186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4" title="[0,0,0,&quot;https://www.codecogs.com/eqnedit.php?latex=%5C%7BT_i%2C%20T_j%5C%7D#0&quot;]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552100" y="2229075"/>
            <a:ext cx="612815" cy="2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4" title="[0,0,0,&quot;https://www.codecogs.com/eqnedit.php?latex=T_i%2C%20T_j%20%5Csubseteq%20%5C%7BS_i%5C%7D_%7Bi%3D1%7D%5En#0&quot;]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193030" y="2525363"/>
            <a:ext cx="1443136" cy="22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4" title="[0,0,0,&quot;https://www.codecogs.com/eqnedit.php?latex=%5Cmathcal%7BS%7D%20%3D%20(%5Cmathcal%7BA%7D%2C%20%5Cmathcal%7BU%7D)#0&quot;]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270464" y="1621225"/>
            <a:ext cx="1037189" cy="22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4"/>
          <p:cNvSpPr txBox="1"/>
          <p:nvPr/>
        </p:nvSpPr>
        <p:spPr>
          <a:xfrm>
            <a:off x="319850" y="3023700"/>
            <a:ext cx="824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Each	should be able to, by means of local maps on subsystems in       and       to recover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75" name="Google Shape;275;p24" title="[0,0,0,&quot;https://www.codecogs.com/eqnedit.php?latex=A_k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47672" y="3136514"/>
            <a:ext cx="251307" cy="2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4" title="[0,0,0,&quot;https://www.codecogs.com/eqnedit.php?latex=T_i#0&quot;]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092686" y="3152099"/>
            <a:ext cx="178350" cy="186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4" title="[0,0,0,&quot;https://www.codecogs.com/eqnedit.php?latex=T_j#0&quot;]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7793678" y="3154534"/>
            <a:ext cx="178350" cy="199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4" title="[0,0,0,&quot;https://www.codecogs.com/eqnedit.php?latex=%7C%5CPhi%5E%2B%5Crangle#0&quot;]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1190156" y="3356456"/>
            <a:ext cx="344283" cy="1993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24"/>
          <p:cNvSpPr txBox="1"/>
          <p:nvPr/>
        </p:nvSpPr>
        <p:spPr>
          <a:xfrm>
            <a:off x="319850" y="3714525"/>
            <a:ext cx="59139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	    should be able to recover a state arbitrary close to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80" name="Google Shape;280;p24" title="[0,0,0,&quot;https://www.codecogs.com/eqnedit.php?latex=U_l#0&quot;]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81544" y="3845069"/>
            <a:ext cx="178350" cy="186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4" title="[0,0,0,&quot;https://www.codecogs.com/eqnedit.php?latex=%7C%5CPhi%5E%2B%5Crangle#0&quot;]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5889448" y="3838606"/>
            <a:ext cx="344283" cy="19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24" title="[0,0,0,&quot;https://www.codecogs.com/eqnedit.php?latex=%7C%5CPsi%5Crangle_%7BS_1%20S_2%5Cldots%20S_n%7D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6486" y="4444029"/>
            <a:ext cx="1037175" cy="245372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24"/>
          <p:cNvSpPr txBox="1"/>
          <p:nvPr/>
        </p:nvSpPr>
        <p:spPr>
          <a:xfrm>
            <a:off x="4776355" y="4378915"/>
            <a:ext cx="3444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+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4" name="Google Shape;284;p24"/>
          <p:cNvSpPr txBox="1"/>
          <p:nvPr/>
        </p:nvSpPr>
        <p:spPr>
          <a:xfrm>
            <a:off x="319850" y="4323750"/>
            <a:ext cx="335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Entanglement sharing scheme =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85" name="Google Shape;285;p24" title="[0,0,0,&quot;https://www.codecogs.com/eqnedit.php?latex=%5Cmathcal%7BS%7D%20#0&quot;]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5141262" y="4471462"/>
            <a:ext cx="165485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24"/>
          <p:cNvSpPr txBox="1"/>
          <p:nvPr/>
        </p:nvSpPr>
        <p:spPr>
          <a:xfrm>
            <a:off x="6769650" y="4132700"/>
            <a:ext cx="2000100" cy="7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* This definition is for an ESS with an </a:t>
            </a:r>
            <a:r>
              <a:rPr b="1" i="1" lang="en" sz="12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unknown partner</a:t>
            </a:r>
            <a:endParaRPr b="1" i="1" sz="1200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7" name="Google Shape;287;p24"/>
          <p:cNvSpPr txBox="1"/>
          <p:nvPr/>
        </p:nvSpPr>
        <p:spPr>
          <a:xfrm>
            <a:off x="187950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(Khanian et al. 2025)</a:t>
            </a:r>
            <a:endParaRPr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3" name="Google Shape;293;p25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Entanglement sharing schemes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94" name="Google Shape;294;p25"/>
          <p:cNvCxnSpPr/>
          <p:nvPr/>
        </p:nvCxnSpPr>
        <p:spPr>
          <a:xfrm flipH="1" rot="10800000">
            <a:off x="405999" y="849725"/>
            <a:ext cx="4941300" cy="9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5" name="Google Shape;295;p25"/>
          <p:cNvSpPr txBox="1"/>
          <p:nvPr/>
        </p:nvSpPr>
        <p:spPr>
          <a:xfrm>
            <a:off x="357150" y="1056175"/>
            <a:ext cx="84909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ESS can be described with an undirected graph.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“Access-Pair Graph”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96" name="Google Shape;296;p25" title="Screenshot 2025-08-27 at 5.28.21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5400" y="1770675"/>
            <a:ext cx="3373201" cy="26132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7" name="Google Shape;297;p25"/>
          <p:cNvCxnSpPr/>
          <p:nvPr/>
        </p:nvCxnSpPr>
        <p:spPr>
          <a:xfrm rot="10800000">
            <a:off x="2777393" y="2891925"/>
            <a:ext cx="427200" cy="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8" name="Google Shape;298;p25"/>
          <p:cNvSpPr txBox="1"/>
          <p:nvPr/>
        </p:nvSpPr>
        <p:spPr>
          <a:xfrm>
            <a:off x="1129927" y="2591843"/>
            <a:ext cx="16026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latin typeface="Montserrat"/>
                <a:ea typeface="Montserrat"/>
                <a:cs typeface="Montserrat"/>
                <a:sym typeface="Montserrat"/>
              </a:rPr>
              <a:t>Vertices</a:t>
            </a:r>
            <a:r>
              <a:rPr i="1" lang="en" sz="1300">
                <a:latin typeface="Montserrat"/>
                <a:ea typeface="Montserrat"/>
                <a:cs typeface="Montserrat"/>
                <a:sym typeface="Montserrat"/>
              </a:rPr>
              <a:t> are the subsets of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99" name="Google Shape;299;p25"/>
          <p:cNvCxnSpPr>
            <a:stCxn id="300" idx="1"/>
          </p:cNvCxnSpPr>
          <p:nvPr/>
        </p:nvCxnSpPr>
        <p:spPr>
          <a:xfrm flipH="1">
            <a:off x="4799150" y="2315700"/>
            <a:ext cx="651300" cy="276300"/>
          </a:xfrm>
          <a:prstGeom prst="straightConnector1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01" name="Google Shape;301;p25" title="[0,0,0,&quot;https://www.codecogs.com/eqnedit.php?latex=%5C%7BS_i%5C%7D_%7Bi%3D1%7D%5En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736" y="3002410"/>
            <a:ext cx="562043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5"/>
          <p:cNvSpPr txBox="1"/>
          <p:nvPr/>
        </p:nvSpPr>
        <p:spPr>
          <a:xfrm>
            <a:off x="5450450" y="1969800"/>
            <a:ext cx="2703600" cy="6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Edges represent authorizations between pairs</a:t>
            </a:r>
            <a:endParaRPr sz="1300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" name="Google Shape;302;p25"/>
          <p:cNvSpPr/>
          <p:nvPr/>
        </p:nvSpPr>
        <p:spPr>
          <a:xfrm>
            <a:off x="4513649" y="2176975"/>
            <a:ext cx="91800" cy="918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5"/>
          <p:cNvSpPr/>
          <p:nvPr/>
        </p:nvSpPr>
        <p:spPr>
          <a:xfrm>
            <a:off x="5462897" y="2873248"/>
            <a:ext cx="91800" cy="918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5"/>
          <p:cNvSpPr/>
          <p:nvPr/>
        </p:nvSpPr>
        <p:spPr>
          <a:xfrm>
            <a:off x="3567097" y="2873248"/>
            <a:ext cx="91800" cy="918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5"/>
          <p:cNvSpPr/>
          <p:nvPr/>
        </p:nvSpPr>
        <p:spPr>
          <a:xfrm>
            <a:off x="3924947" y="3996823"/>
            <a:ext cx="91800" cy="918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5"/>
          <p:cNvSpPr/>
          <p:nvPr/>
        </p:nvSpPr>
        <p:spPr>
          <a:xfrm>
            <a:off x="5097574" y="3987375"/>
            <a:ext cx="91800" cy="918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5"/>
          <p:cNvSpPr txBox="1"/>
          <p:nvPr/>
        </p:nvSpPr>
        <p:spPr>
          <a:xfrm>
            <a:off x="187950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(Khanian et al. 2025)</a:t>
            </a:r>
            <a:endParaRPr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3" name="Google Shape;313;p26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Entanglement sharing schemes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14" name="Google Shape;314;p26"/>
          <p:cNvCxnSpPr/>
          <p:nvPr/>
        </p:nvCxnSpPr>
        <p:spPr>
          <a:xfrm flipH="1" rot="10800000">
            <a:off x="405999" y="849725"/>
            <a:ext cx="4941300" cy="9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5" name="Google Shape;315;p26"/>
          <p:cNvSpPr txBox="1"/>
          <p:nvPr/>
        </p:nvSpPr>
        <p:spPr>
          <a:xfrm>
            <a:off x="357150" y="1056175"/>
            <a:ext cx="7995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Special case of ESS: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No unauthorized sets, 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6" name="Google Shape;316;p26"/>
          <p:cNvSpPr txBox="1"/>
          <p:nvPr/>
        </p:nvSpPr>
        <p:spPr>
          <a:xfrm>
            <a:off x="357150" y="1596050"/>
            <a:ext cx="82410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Theorem: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pair access structure			 is realizable as an ESS if and only if the following condition is satisfied. 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17" name="Google Shape;317;p26" title="[0,0,0,&quot;https://www.codecogs.com/eqnedit.php?latex=%5Cmathcal%7BS%7D%3D(%5Cmathcal%7BA%7D%2C%20%5Cemptyset)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5083" y="1182950"/>
            <a:ext cx="826413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26" title="[0,0,0,&quot;https://www.codecogs.com/eqnedit.php?latex=%5Cmathcal%7BS%7D%3D(%5Cmathcal%7BA%7D%2C%20%5Cemptyset)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0631" y="1727891"/>
            <a:ext cx="826413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26"/>
          <p:cNvSpPr txBox="1"/>
          <p:nvPr/>
        </p:nvSpPr>
        <p:spPr>
          <a:xfrm>
            <a:off x="369217" y="2320693"/>
            <a:ext cx="8241000" cy="7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5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Monogamy</a:t>
            </a:r>
            <a:r>
              <a:rPr i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For every even-length path							 in the access-pair graph of     , it is the case that                       .   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20" name="Google Shape;320;p26" title="[0,0,0,&quot;https://www.codecogs.com/eqnedit.php?latex=%5C%7BT_1%2C%20T_2%5C%7D%2C%20%5C%7BT_2%2C%20T_3%5C%7D%2C%5Cldots%20%5C%7BT_%7Bm-1%7D%2C%20T_m%5C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29617" y="2421664"/>
            <a:ext cx="2978086" cy="21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26" title="[0,0,0,&quot;https://www.codecogs.com/eqnedit.php?latex=%5Cmathcal%7BS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4715" y="2681643"/>
            <a:ext cx="137904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26" title="[0,0,0,&quot;https://www.codecogs.com/eqnedit.php?latex=T_1%20%5Ccap%20T_n%20%5Cneq%20%5Cemptyset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11218" y="2665845"/>
            <a:ext cx="1061333" cy="2104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26"/>
          <p:cNvSpPr txBox="1"/>
          <p:nvPr/>
        </p:nvSpPr>
        <p:spPr>
          <a:xfrm>
            <a:off x="187950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(Khanian et al. 2025)</a:t>
            </a:r>
            <a:endParaRPr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9" name="Google Shape;329;p27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Summoning from ESS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30" name="Google Shape;330;p27"/>
          <p:cNvCxnSpPr/>
          <p:nvPr/>
        </p:nvCxnSpPr>
        <p:spPr>
          <a:xfrm flipH="1" rot="10800000">
            <a:off x="405999" y="836225"/>
            <a:ext cx="3427200" cy="144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1" name="Google Shape;331;p27"/>
          <p:cNvSpPr txBox="1"/>
          <p:nvPr/>
        </p:nvSpPr>
        <p:spPr>
          <a:xfrm>
            <a:off x="319850" y="1117775"/>
            <a:ext cx="80667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Main idea:</a:t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Map entanglement summoning to ESS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Use ESS characterization theorem to characterize summoning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8"/>
          <p:cNvSpPr txBox="1"/>
          <p:nvPr/>
        </p:nvSpPr>
        <p:spPr>
          <a:xfrm>
            <a:off x="2759250" y="2294700"/>
            <a:ext cx="3625500" cy="554100"/>
          </a:xfrm>
          <a:prstGeom prst="rect">
            <a:avLst/>
          </a:prstGeom>
          <a:noFill/>
          <a:ln cap="flat" cmpd="sng" w="19050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Results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7" name="Google Shape;337;p28"/>
          <p:cNvSpPr/>
          <p:nvPr/>
        </p:nvSpPr>
        <p:spPr>
          <a:xfrm>
            <a:off x="-391900" y="3168200"/>
            <a:ext cx="1734900" cy="1746300"/>
          </a:xfrm>
          <a:prstGeom prst="flowChartConnector">
            <a:avLst/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8"/>
          <p:cNvSpPr/>
          <p:nvPr/>
        </p:nvSpPr>
        <p:spPr>
          <a:xfrm>
            <a:off x="202725" y="3740150"/>
            <a:ext cx="1734900" cy="1746300"/>
          </a:xfrm>
          <a:prstGeom prst="flowChartConnector">
            <a:avLst/>
          </a:prstGeom>
          <a:solidFill>
            <a:srgbClr val="FFF3D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8"/>
          <p:cNvSpPr/>
          <p:nvPr/>
        </p:nvSpPr>
        <p:spPr>
          <a:xfrm>
            <a:off x="7356000" y="-203650"/>
            <a:ext cx="1734900" cy="1746300"/>
          </a:xfrm>
          <a:prstGeom prst="flowChartConnector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8"/>
          <p:cNvSpPr/>
          <p:nvPr/>
        </p:nvSpPr>
        <p:spPr>
          <a:xfrm>
            <a:off x="7950625" y="368300"/>
            <a:ext cx="1734900" cy="1746300"/>
          </a:xfrm>
          <a:prstGeom prst="flowChartConnector">
            <a:avLst/>
          </a:prstGeom>
          <a:solidFill>
            <a:srgbClr val="FFF3D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9"/>
          <p:cNvSpPr txBox="1"/>
          <p:nvPr/>
        </p:nvSpPr>
        <p:spPr>
          <a:xfrm>
            <a:off x="406000" y="1081525"/>
            <a:ext cx="534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restrict our attention to the case where non-neighbouring diamonds receive calls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7" name="Google Shape;347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8" name="Google Shape;348;p29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Bidirected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49" name="Google Shape;349;p29"/>
          <p:cNvCxnSpPr/>
          <p:nvPr/>
        </p:nvCxnSpPr>
        <p:spPr>
          <a:xfrm flipH="1" rot="10800000">
            <a:off x="405999" y="859541"/>
            <a:ext cx="37176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50" name="Google Shape;350;p29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3800" y="909900"/>
            <a:ext cx="2972075" cy="2450401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29"/>
          <p:cNvSpPr txBox="1"/>
          <p:nvPr/>
        </p:nvSpPr>
        <p:spPr>
          <a:xfrm>
            <a:off x="319850" y="1854900"/>
            <a:ext cx="5348700" cy="21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AutoNum type="arabicParenR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Prepare a state                      and send       to 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AutoNum type="arabicParenR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Alice applies a map	 	      where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AutoNum type="arabicParenR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- If             , Alice forwards the shares	      to each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- I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	         , Alice forwards all outputs to        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52" name="Google Shape;352;p29" title="[0,0,0,&quot;https://www.codecogs.com/eqnedit.php?latex=%7C%5CPsi%5Crangle_%7BX_1%20X_2%5Cldots%20X_n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5774" y="1986725"/>
            <a:ext cx="986426" cy="19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29" title="[0,0,0,&quot;https://www.codecogs.com/eqnedit.php?latex=X_i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7198" y="1998329"/>
            <a:ext cx="197741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29" title="[0,0,0,&quot;https://www.codecogs.com/eqnedit.php?latex=D_i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15900" y="2002675"/>
            <a:ext cx="197750" cy="161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29" title="[0,0,0,&quot;https://www.codecogs.com/eqnedit.php?latex=%5Cmathcal%7BN%7D%5E%7Bb_i%7D_%7BX_i%5Cto%20Y%5E%2B%5BK_i%5D%7D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94119" y="2356744"/>
            <a:ext cx="1027801" cy="31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29" title="[0,0,0,&quot;https://www.codecogs.com/eqnedit.php?latex=Y%5E%2B%5BK_i%5D%20%3D%20%5Cbigcup_%7Bj%5Cin%20K_i%7D%20Y%5E%7Bi%5Cto%20j%7D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56850" y="2721733"/>
            <a:ext cx="1757675" cy="23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29" title="[0,0,0,&quot;https://www.codecogs.com/eqnedit.php?latex=b_i%20%3D%200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166820" y="3123997"/>
            <a:ext cx="548700" cy="187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29" title="[0,0,0,&quot;https://www.codecogs.com/eqnedit.php?latex=D_j#0&quot;]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591916" y="3130464"/>
            <a:ext cx="221884" cy="19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29" title="[0,0,0,&quot;https://www.codecogs.com/eqnedit.php?latex=Y%5E%7Bi%5Cto%20j%7D#0&quot;]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291354" y="3094847"/>
            <a:ext cx="471814" cy="1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29" title="[0,0,0,&quot;https://www.codecogs.com/eqnedit.php?latex=b_i%20%3D%201#0&quot;]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166920" y="3571997"/>
            <a:ext cx="548509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29" title="[0,0,0,&quot;https://www.codecogs.com/eqnedit.php?latex=r_i#0&quot;]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608625" y="3616101"/>
            <a:ext cx="154550" cy="13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0"/>
          <p:cNvSpPr txBox="1"/>
          <p:nvPr/>
        </p:nvSpPr>
        <p:spPr>
          <a:xfrm>
            <a:off x="406000" y="1081525"/>
            <a:ext cx="851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restrict our attention to the case where non-neighbouring diamonds receive calls; &gt; we can handle this with a dedicated EPR state between each pair.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7" name="Google Shape;367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8" name="Google Shape;368;p30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Bidirected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69" name="Google Shape;369;p30"/>
          <p:cNvCxnSpPr/>
          <p:nvPr/>
        </p:nvCxnSpPr>
        <p:spPr>
          <a:xfrm flipH="1" rot="10800000">
            <a:off x="405999" y="859541"/>
            <a:ext cx="37176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70" name="Google Shape;370;p30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963" y="1986950"/>
            <a:ext cx="2972075" cy="24504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1" name="Google Shape;371;p30"/>
          <p:cNvGrpSpPr/>
          <p:nvPr/>
        </p:nvGrpSpPr>
        <p:grpSpPr>
          <a:xfrm rot="2467437">
            <a:off x="4594694" y="2440506"/>
            <a:ext cx="1459647" cy="125686"/>
            <a:chOff x="884300" y="2130000"/>
            <a:chExt cx="1459625" cy="125684"/>
          </a:xfrm>
        </p:grpSpPr>
        <p:sp>
          <p:nvSpPr>
            <p:cNvPr id="372" name="Google Shape;372;p30"/>
            <p:cNvSpPr/>
            <p:nvPr/>
          </p:nvSpPr>
          <p:spPr>
            <a:xfrm>
              <a:off x="884300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30"/>
            <p:cNvSpPr/>
            <p:nvPr/>
          </p:nvSpPr>
          <p:spPr>
            <a:xfrm>
              <a:off x="2237125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30"/>
            <p:cNvSpPr/>
            <p:nvPr/>
          </p:nvSpPr>
          <p:spPr>
            <a:xfrm>
              <a:off x="1000925" y="2130909"/>
              <a:ext cx="1226500" cy="124775"/>
            </a:xfrm>
            <a:custGeom>
              <a:rect b="b" l="l" r="r" t="t"/>
              <a:pathLst>
                <a:path extrusionOk="0" h="4991" w="49060">
                  <a:moveTo>
                    <a:pt x="0" y="2643"/>
                  </a:moveTo>
                  <a:cubicBezTo>
                    <a:pt x="261" y="2252"/>
                    <a:pt x="914" y="-97"/>
                    <a:pt x="1566" y="294"/>
                  </a:cubicBezTo>
                  <a:cubicBezTo>
                    <a:pt x="2218" y="686"/>
                    <a:pt x="2914" y="4992"/>
                    <a:pt x="3914" y="4992"/>
                  </a:cubicBezTo>
                  <a:cubicBezTo>
                    <a:pt x="4914" y="4992"/>
                    <a:pt x="6394" y="381"/>
                    <a:pt x="7568" y="294"/>
                  </a:cubicBezTo>
                  <a:cubicBezTo>
                    <a:pt x="8742" y="207"/>
                    <a:pt x="9568" y="4340"/>
                    <a:pt x="10960" y="4470"/>
                  </a:cubicBezTo>
                  <a:cubicBezTo>
                    <a:pt x="12352" y="4601"/>
                    <a:pt x="14613" y="1034"/>
                    <a:pt x="15918" y="1077"/>
                  </a:cubicBezTo>
                  <a:cubicBezTo>
                    <a:pt x="17223" y="1121"/>
                    <a:pt x="17484" y="4905"/>
                    <a:pt x="18789" y="4731"/>
                  </a:cubicBezTo>
                  <a:cubicBezTo>
                    <a:pt x="20094" y="4557"/>
                    <a:pt x="22660" y="120"/>
                    <a:pt x="23747" y="33"/>
                  </a:cubicBezTo>
                  <a:cubicBezTo>
                    <a:pt x="24834" y="-54"/>
                    <a:pt x="23965" y="4166"/>
                    <a:pt x="25313" y="4209"/>
                  </a:cubicBezTo>
                  <a:cubicBezTo>
                    <a:pt x="26661" y="4253"/>
                    <a:pt x="30315" y="381"/>
                    <a:pt x="31837" y="294"/>
                  </a:cubicBezTo>
                  <a:cubicBezTo>
                    <a:pt x="33359" y="207"/>
                    <a:pt x="33664" y="3687"/>
                    <a:pt x="34447" y="3687"/>
                  </a:cubicBezTo>
                  <a:cubicBezTo>
                    <a:pt x="35230" y="3687"/>
                    <a:pt x="35838" y="251"/>
                    <a:pt x="36534" y="294"/>
                  </a:cubicBezTo>
                  <a:cubicBezTo>
                    <a:pt x="37230" y="338"/>
                    <a:pt x="38013" y="3992"/>
                    <a:pt x="38622" y="3948"/>
                  </a:cubicBezTo>
                  <a:cubicBezTo>
                    <a:pt x="39231" y="3905"/>
                    <a:pt x="39492" y="-97"/>
                    <a:pt x="40188" y="33"/>
                  </a:cubicBezTo>
                  <a:cubicBezTo>
                    <a:pt x="40884" y="164"/>
                    <a:pt x="42058" y="4688"/>
                    <a:pt x="42797" y="4731"/>
                  </a:cubicBezTo>
                  <a:cubicBezTo>
                    <a:pt x="43536" y="4775"/>
                    <a:pt x="43711" y="381"/>
                    <a:pt x="44624" y="294"/>
                  </a:cubicBezTo>
                  <a:cubicBezTo>
                    <a:pt x="45537" y="207"/>
                    <a:pt x="47538" y="3992"/>
                    <a:pt x="48277" y="4209"/>
                  </a:cubicBezTo>
                  <a:cubicBezTo>
                    <a:pt x="49016" y="4427"/>
                    <a:pt x="48930" y="2034"/>
                    <a:pt x="49060" y="1599"/>
                  </a:cubicBezTo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375" name="Google Shape;375;p30"/>
          <p:cNvGrpSpPr/>
          <p:nvPr/>
        </p:nvGrpSpPr>
        <p:grpSpPr>
          <a:xfrm rot="6264352">
            <a:off x="5085730" y="3747908"/>
            <a:ext cx="1459689" cy="125690"/>
            <a:chOff x="884300" y="2130000"/>
            <a:chExt cx="1459625" cy="125684"/>
          </a:xfrm>
        </p:grpSpPr>
        <p:sp>
          <p:nvSpPr>
            <p:cNvPr id="376" name="Google Shape;376;p30"/>
            <p:cNvSpPr/>
            <p:nvPr/>
          </p:nvSpPr>
          <p:spPr>
            <a:xfrm>
              <a:off x="884300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30"/>
            <p:cNvSpPr/>
            <p:nvPr/>
          </p:nvSpPr>
          <p:spPr>
            <a:xfrm>
              <a:off x="2237125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30"/>
            <p:cNvSpPr/>
            <p:nvPr/>
          </p:nvSpPr>
          <p:spPr>
            <a:xfrm>
              <a:off x="1000925" y="2130909"/>
              <a:ext cx="1226500" cy="124775"/>
            </a:xfrm>
            <a:custGeom>
              <a:rect b="b" l="l" r="r" t="t"/>
              <a:pathLst>
                <a:path extrusionOk="0" h="4991" w="49060">
                  <a:moveTo>
                    <a:pt x="0" y="2643"/>
                  </a:moveTo>
                  <a:cubicBezTo>
                    <a:pt x="261" y="2252"/>
                    <a:pt x="914" y="-97"/>
                    <a:pt x="1566" y="294"/>
                  </a:cubicBezTo>
                  <a:cubicBezTo>
                    <a:pt x="2218" y="686"/>
                    <a:pt x="2914" y="4992"/>
                    <a:pt x="3914" y="4992"/>
                  </a:cubicBezTo>
                  <a:cubicBezTo>
                    <a:pt x="4914" y="4992"/>
                    <a:pt x="6394" y="381"/>
                    <a:pt x="7568" y="294"/>
                  </a:cubicBezTo>
                  <a:cubicBezTo>
                    <a:pt x="8742" y="207"/>
                    <a:pt x="9568" y="4340"/>
                    <a:pt x="10960" y="4470"/>
                  </a:cubicBezTo>
                  <a:cubicBezTo>
                    <a:pt x="12352" y="4601"/>
                    <a:pt x="14613" y="1034"/>
                    <a:pt x="15918" y="1077"/>
                  </a:cubicBezTo>
                  <a:cubicBezTo>
                    <a:pt x="17223" y="1121"/>
                    <a:pt x="17484" y="4905"/>
                    <a:pt x="18789" y="4731"/>
                  </a:cubicBezTo>
                  <a:cubicBezTo>
                    <a:pt x="20094" y="4557"/>
                    <a:pt x="22660" y="120"/>
                    <a:pt x="23747" y="33"/>
                  </a:cubicBezTo>
                  <a:cubicBezTo>
                    <a:pt x="24834" y="-54"/>
                    <a:pt x="23965" y="4166"/>
                    <a:pt x="25313" y="4209"/>
                  </a:cubicBezTo>
                  <a:cubicBezTo>
                    <a:pt x="26661" y="4253"/>
                    <a:pt x="30315" y="381"/>
                    <a:pt x="31837" y="294"/>
                  </a:cubicBezTo>
                  <a:cubicBezTo>
                    <a:pt x="33359" y="207"/>
                    <a:pt x="33664" y="3687"/>
                    <a:pt x="34447" y="3687"/>
                  </a:cubicBezTo>
                  <a:cubicBezTo>
                    <a:pt x="35230" y="3687"/>
                    <a:pt x="35838" y="251"/>
                    <a:pt x="36534" y="294"/>
                  </a:cubicBezTo>
                  <a:cubicBezTo>
                    <a:pt x="37230" y="338"/>
                    <a:pt x="38013" y="3992"/>
                    <a:pt x="38622" y="3948"/>
                  </a:cubicBezTo>
                  <a:cubicBezTo>
                    <a:pt x="39231" y="3905"/>
                    <a:pt x="39492" y="-97"/>
                    <a:pt x="40188" y="33"/>
                  </a:cubicBezTo>
                  <a:cubicBezTo>
                    <a:pt x="40884" y="164"/>
                    <a:pt x="42058" y="4688"/>
                    <a:pt x="42797" y="4731"/>
                  </a:cubicBezTo>
                  <a:cubicBezTo>
                    <a:pt x="43536" y="4775"/>
                    <a:pt x="43711" y="381"/>
                    <a:pt x="44624" y="294"/>
                  </a:cubicBezTo>
                  <a:cubicBezTo>
                    <a:pt x="45537" y="207"/>
                    <a:pt x="47538" y="3992"/>
                    <a:pt x="48277" y="4209"/>
                  </a:cubicBezTo>
                  <a:cubicBezTo>
                    <a:pt x="49016" y="4427"/>
                    <a:pt x="48930" y="2034"/>
                    <a:pt x="49060" y="1599"/>
                  </a:cubicBezTo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379" name="Google Shape;379;p30"/>
          <p:cNvGrpSpPr/>
          <p:nvPr/>
        </p:nvGrpSpPr>
        <p:grpSpPr>
          <a:xfrm rot="-6434125">
            <a:off x="2632435" y="3747908"/>
            <a:ext cx="1459632" cy="125685"/>
            <a:chOff x="884300" y="2130000"/>
            <a:chExt cx="1459625" cy="125684"/>
          </a:xfrm>
        </p:grpSpPr>
        <p:sp>
          <p:nvSpPr>
            <p:cNvPr id="380" name="Google Shape;380;p30"/>
            <p:cNvSpPr/>
            <p:nvPr/>
          </p:nvSpPr>
          <p:spPr>
            <a:xfrm>
              <a:off x="884300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30"/>
            <p:cNvSpPr/>
            <p:nvPr/>
          </p:nvSpPr>
          <p:spPr>
            <a:xfrm>
              <a:off x="2237125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30"/>
            <p:cNvSpPr/>
            <p:nvPr/>
          </p:nvSpPr>
          <p:spPr>
            <a:xfrm>
              <a:off x="1000925" y="2130909"/>
              <a:ext cx="1226500" cy="124775"/>
            </a:xfrm>
            <a:custGeom>
              <a:rect b="b" l="l" r="r" t="t"/>
              <a:pathLst>
                <a:path extrusionOk="0" h="4991" w="49060">
                  <a:moveTo>
                    <a:pt x="0" y="2643"/>
                  </a:moveTo>
                  <a:cubicBezTo>
                    <a:pt x="261" y="2252"/>
                    <a:pt x="914" y="-97"/>
                    <a:pt x="1566" y="294"/>
                  </a:cubicBezTo>
                  <a:cubicBezTo>
                    <a:pt x="2218" y="686"/>
                    <a:pt x="2914" y="4992"/>
                    <a:pt x="3914" y="4992"/>
                  </a:cubicBezTo>
                  <a:cubicBezTo>
                    <a:pt x="4914" y="4992"/>
                    <a:pt x="6394" y="381"/>
                    <a:pt x="7568" y="294"/>
                  </a:cubicBezTo>
                  <a:cubicBezTo>
                    <a:pt x="8742" y="207"/>
                    <a:pt x="9568" y="4340"/>
                    <a:pt x="10960" y="4470"/>
                  </a:cubicBezTo>
                  <a:cubicBezTo>
                    <a:pt x="12352" y="4601"/>
                    <a:pt x="14613" y="1034"/>
                    <a:pt x="15918" y="1077"/>
                  </a:cubicBezTo>
                  <a:cubicBezTo>
                    <a:pt x="17223" y="1121"/>
                    <a:pt x="17484" y="4905"/>
                    <a:pt x="18789" y="4731"/>
                  </a:cubicBezTo>
                  <a:cubicBezTo>
                    <a:pt x="20094" y="4557"/>
                    <a:pt x="22660" y="120"/>
                    <a:pt x="23747" y="33"/>
                  </a:cubicBezTo>
                  <a:cubicBezTo>
                    <a:pt x="24834" y="-54"/>
                    <a:pt x="23965" y="4166"/>
                    <a:pt x="25313" y="4209"/>
                  </a:cubicBezTo>
                  <a:cubicBezTo>
                    <a:pt x="26661" y="4253"/>
                    <a:pt x="30315" y="381"/>
                    <a:pt x="31837" y="294"/>
                  </a:cubicBezTo>
                  <a:cubicBezTo>
                    <a:pt x="33359" y="207"/>
                    <a:pt x="33664" y="3687"/>
                    <a:pt x="34447" y="3687"/>
                  </a:cubicBezTo>
                  <a:cubicBezTo>
                    <a:pt x="35230" y="3687"/>
                    <a:pt x="35838" y="251"/>
                    <a:pt x="36534" y="294"/>
                  </a:cubicBezTo>
                  <a:cubicBezTo>
                    <a:pt x="37230" y="338"/>
                    <a:pt x="38013" y="3992"/>
                    <a:pt x="38622" y="3948"/>
                  </a:cubicBezTo>
                  <a:cubicBezTo>
                    <a:pt x="39231" y="3905"/>
                    <a:pt x="39492" y="-97"/>
                    <a:pt x="40188" y="33"/>
                  </a:cubicBezTo>
                  <a:cubicBezTo>
                    <a:pt x="40884" y="164"/>
                    <a:pt x="42058" y="4688"/>
                    <a:pt x="42797" y="4731"/>
                  </a:cubicBezTo>
                  <a:cubicBezTo>
                    <a:pt x="43536" y="4775"/>
                    <a:pt x="43711" y="381"/>
                    <a:pt x="44624" y="294"/>
                  </a:cubicBezTo>
                  <a:cubicBezTo>
                    <a:pt x="45537" y="207"/>
                    <a:pt x="47538" y="3992"/>
                    <a:pt x="48277" y="4209"/>
                  </a:cubicBezTo>
                  <a:cubicBezTo>
                    <a:pt x="49016" y="4427"/>
                    <a:pt x="48930" y="2034"/>
                    <a:pt x="49060" y="1599"/>
                  </a:cubicBezTo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383" name="Google Shape;383;p30"/>
          <p:cNvGrpSpPr/>
          <p:nvPr/>
        </p:nvGrpSpPr>
        <p:grpSpPr>
          <a:xfrm rot="-2407701">
            <a:off x="3098133" y="2396461"/>
            <a:ext cx="1459620" cy="125684"/>
            <a:chOff x="884300" y="2130000"/>
            <a:chExt cx="1459625" cy="125684"/>
          </a:xfrm>
        </p:grpSpPr>
        <p:sp>
          <p:nvSpPr>
            <p:cNvPr id="384" name="Google Shape;384;p30"/>
            <p:cNvSpPr/>
            <p:nvPr/>
          </p:nvSpPr>
          <p:spPr>
            <a:xfrm>
              <a:off x="884300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0"/>
            <p:cNvSpPr/>
            <p:nvPr/>
          </p:nvSpPr>
          <p:spPr>
            <a:xfrm>
              <a:off x="2237125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0"/>
            <p:cNvSpPr/>
            <p:nvPr/>
          </p:nvSpPr>
          <p:spPr>
            <a:xfrm>
              <a:off x="1000925" y="2130909"/>
              <a:ext cx="1226500" cy="124775"/>
            </a:xfrm>
            <a:custGeom>
              <a:rect b="b" l="l" r="r" t="t"/>
              <a:pathLst>
                <a:path extrusionOk="0" h="4991" w="49060">
                  <a:moveTo>
                    <a:pt x="0" y="2643"/>
                  </a:moveTo>
                  <a:cubicBezTo>
                    <a:pt x="261" y="2252"/>
                    <a:pt x="914" y="-97"/>
                    <a:pt x="1566" y="294"/>
                  </a:cubicBezTo>
                  <a:cubicBezTo>
                    <a:pt x="2218" y="686"/>
                    <a:pt x="2914" y="4992"/>
                    <a:pt x="3914" y="4992"/>
                  </a:cubicBezTo>
                  <a:cubicBezTo>
                    <a:pt x="4914" y="4992"/>
                    <a:pt x="6394" y="381"/>
                    <a:pt x="7568" y="294"/>
                  </a:cubicBezTo>
                  <a:cubicBezTo>
                    <a:pt x="8742" y="207"/>
                    <a:pt x="9568" y="4340"/>
                    <a:pt x="10960" y="4470"/>
                  </a:cubicBezTo>
                  <a:cubicBezTo>
                    <a:pt x="12352" y="4601"/>
                    <a:pt x="14613" y="1034"/>
                    <a:pt x="15918" y="1077"/>
                  </a:cubicBezTo>
                  <a:cubicBezTo>
                    <a:pt x="17223" y="1121"/>
                    <a:pt x="17484" y="4905"/>
                    <a:pt x="18789" y="4731"/>
                  </a:cubicBezTo>
                  <a:cubicBezTo>
                    <a:pt x="20094" y="4557"/>
                    <a:pt x="22660" y="120"/>
                    <a:pt x="23747" y="33"/>
                  </a:cubicBezTo>
                  <a:cubicBezTo>
                    <a:pt x="24834" y="-54"/>
                    <a:pt x="23965" y="4166"/>
                    <a:pt x="25313" y="4209"/>
                  </a:cubicBezTo>
                  <a:cubicBezTo>
                    <a:pt x="26661" y="4253"/>
                    <a:pt x="30315" y="381"/>
                    <a:pt x="31837" y="294"/>
                  </a:cubicBezTo>
                  <a:cubicBezTo>
                    <a:pt x="33359" y="207"/>
                    <a:pt x="33664" y="3687"/>
                    <a:pt x="34447" y="3687"/>
                  </a:cubicBezTo>
                  <a:cubicBezTo>
                    <a:pt x="35230" y="3687"/>
                    <a:pt x="35838" y="251"/>
                    <a:pt x="36534" y="294"/>
                  </a:cubicBezTo>
                  <a:cubicBezTo>
                    <a:pt x="37230" y="338"/>
                    <a:pt x="38013" y="3992"/>
                    <a:pt x="38622" y="3948"/>
                  </a:cubicBezTo>
                  <a:cubicBezTo>
                    <a:pt x="39231" y="3905"/>
                    <a:pt x="39492" y="-97"/>
                    <a:pt x="40188" y="33"/>
                  </a:cubicBezTo>
                  <a:cubicBezTo>
                    <a:pt x="40884" y="164"/>
                    <a:pt x="42058" y="4688"/>
                    <a:pt x="42797" y="4731"/>
                  </a:cubicBezTo>
                  <a:cubicBezTo>
                    <a:pt x="43536" y="4775"/>
                    <a:pt x="43711" y="381"/>
                    <a:pt x="44624" y="294"/>
                  </a:cubicBezTo>
                  <a:cubicBezTo>
                    <a:pt x="45537" y="207"/>
                    <a:pt x="47538" y="3992"/>
                    <a:pt x="48277" y="4209"/>
                  </a:cubicBezTo>
                  <a:cubicBezTo>
                    <a:pt x="49016" y="4427"/>
                    <a:pt x="48930" y="2034"/>
                    <a:pt x="49060" y="1599"/>
                  </a:cubicBezTo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387" name="Google Shape;387;p30"/>
          <p:cNvGrpSpPr/>
          <p:nvPr/>
        </p:nvGrpSpPr>
        <p:grpSpPr>
          <a:xfrm rot="10800000">
            <a:off x="3902324" y="4548412"/>
            <a:ext cx="1459625" cy="125684"/>
            <a:chOff x="884300" y="2130000"/>
            <a:chExt cx="1459625" cy="125684"/>
          </a:xfrm>
        </p:grpSpPr>
        <p:sp>
          <p:nvSpPr>
            <p:cNvPr id="388" name="Google Shape;388;p30"/>
            <p:cNvSpPr/>
            <p:nvPr/>
          </p:nvSpPr>
          <p:spPr>
            <a:xfrm>
              <a:off x="884300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30"/>
            <p:cNvSpPr/>
            <p:nvPr/>
          </p:nvSpPr>
          <p:spPr>
            <a:xfrm>
              <a:off x="2237125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30"/>
            <p:cNvSpPr/>
            <p:nvPr/>
          </p:nvSpPr>
          <p:spPr>
            <a:xfrm>
              <a:off x="1000925" y="2130909"/>
              <a:ext cx="1226500" cy="124775"/>
            </a:xfrm>
            <a:custGeom>
              <a:rect b="b" l="l" r="r" t="t"/>
              <a:pathLst>
                <a:path extrusionOk="0" h="4991" w="49060">
                  <a:moveTo>
                    <a:pt x="0" y="2643"/>
                  </a:moveTo>
                  <a:cubicBezTo>
                    <a:pt x="261" y="2252"/>
                    <a:pt x="914" y="-97"/>
                    <a:pt x="1566" y="294"/>
                  </a:cubicBezTo>
                  <a:cubicBezTo>
                    <a:pt x="2218" y="686"/>
                    <a:pt x="2914" y="4992"/>
                    <a:pt x="3914" y="4992"/>
                  </a:cubicBezTo>
                  <a:cubicBezTo>
                    <a:pt x="4914" y="4992"/>
                    <a:pt x="6394" y="381"/>
                    <a:pt x="7568" y="294"/>
                  </a:cubicBezTo>
                  <a:cubicBezTo>
                    <a:pt x="8742" y="207"/>
                    <a:pt x="9568" y="4340"/>
                    <a:pt x="10960" y="4470"/>
                  </a:cubicBezTo>
                  <a:cubicBezTo>
                    <a:pt x="12352" y="4601"/>
                    <a:pt x="14613" y="1034"/>
                    <a:pt x="15918" y="1077"/>
                  </a:cubicBezTo>
                  <a:cubicBezTo>
                    <a:pt x="17223" y="1121"/>
                    <a:pt x="17484" y="4905"/>
                    <a:pt x="18789" y="4731"/>
                  </a:cubicBezTo>
                  <a:cubicBezTo>
                    <a:pt x="20094" y="4557"/>
                    <a:pt x="22660" y="120"/>
                    <a:pt x="23747" y="33"/>
                  </a:cubicBezTo>
                  <a:cubicBezTo>
                    <a:pt x="24834" y="-54"/>
                    <a:pt x="23965" y="4166"/>
                    <a:pt x="25313" y="4209"/>
                  </a:cubicBezTo>
                  <a:cubicBezTo>
                    <a:pt x="26661" y="4253"/>
                    <a:pt x="30315" y="381"/>
                    <a:pt x="31837" y="294"/>
                  </a:cubicBezTo>
                  <a:cubicBezTo>
                    <a:pt x="33359" y="207"/>
                    <a:pt x="33664" y="3687"/>
                    <a:pt x="34447" y="3687"/>
                  </a:cubicBezTo>
                  <a:cubicBezTo>
                    <a:pt x="35230" y="3687"/>
                    <a:pt x="35838" y="251"/>
                    <a:pt x="36534" y="294"/>
                  </a:cubicBezTo>
                  <a:cubicBezTo>
                    <a:pt x="37230" y="338"/>
                    <a:pt x="38013" y="3992"/>
                    <a:pt x="38622" y="3948"/>
                  </a:cubicBezTo>
                  <a:cubicBezTo>
                    <a:pt x="39231" y="3905"/>
                    <a:pt x="39492" y="-97"/>
                    <a:pt x="40188" y="33"/>
                  </a:cubicBezTo>
                  <a:cubicBezTo>
                    <a:pt x="40884" y="164"/>
                    <a:pt x="42058" y="4688"/>
                    <a:pt x="42797" y="4731"/>
                  </a:cubicBezTo>
                  <a:cubicBezTo>
                    <a:pt x="43536" y="4775"/>
                    <a:pt x="43711" y="381"/>
                    <a:pt x="44624" y="294"/>
                  </a:cubicBezTo>
                  <a:cubicBezTo>
                    <a:pt x="45537" y="207"/>
                    <a:pt x="47538" y="3992"/>
                    <a:pt x="48277" y="4209"/>
                  </a:cubicBezTo>
                  <a:cubicBezTo>
                    <a:pt x="49016" y="4427"/>
                    <a:pt x="48930" y="2034"/>
                    <a:pt x="49060" y="1599"/>
                  </a:cubicBezTo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6" name="Google Shape;396;p31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97" name="Google Shape;397;p31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98" name="Google Shape;398;p31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963" y="1479225"/>
            <a:ext cx="2972075" cy="2450401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31"/>
          <p:cNvSpPr txBox="1"/>
          <p:nvPr/>
        </p:nvSpPr>
        <p:spPr>
          <a:xfrm>
            <a:off x="319850" y="1018025"/>
            <a:ext cx="534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0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) Prepare resource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00" name="Google Shape;400;p31" title="[0,0,0,&quot;https://www.codecogs.com/eqnedit.php?latex=%7C%5CPsi%5Crangle_%7BX_1%20X_2%20X_3%20X_4%20X_5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4075" y="4498950"/>
            <a:ext cx="1555840" cy="26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2759250" y="2294700"/>
            <a:ext cx="3625500" cy="554100"/>
          </a:xfrm>
          <a:prstGeom prst="rect">
            <a:avLst/>
          </a:prstGeom>
          <a:noFill/>
          <a:ln cap="flat" cmpd="sng" w="19050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Background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-391900" y="3168200"/>
            <a:ext cx="1734900" cy="1746300"/>
          </a:xfrm>
          <a:prstGeom prst="flowChartConnector">
            <a:avLst/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202725" y="3740150"/>
            <a:ext cx="1734900" cy="1746300"/>
          </a:xfrm>
          <a:prstGeom prst="flowChartConnector">
            <a:avLst/>
          </a:prstGeom>
          <a:solidFill>
            <a:srgbClr val="FFF3D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>
            <a:off x="7356000" y="-203650"/>
            <a:ext cx="1734900" cy="1746300"/>
          </a:xfrm>
          <a:prstGeom prst="flowChartConnector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7950625" y="368300"/>
            <a:ext cx="1734900" cy="1746300"/>
          </a:xfrm>
          <a:prstGeom prst="flowChartConnector">
            <a:avLst/>
          </a:prstGeom>
          <a:solidFill>
            <a:srgbClr val="FFF3D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2"/>
          <p:cNvSpPr txBox="1"/>
          <p:nvPr/>
        </p:nvSpPr>
        <p:spPr>
          <a:xfrm>
            <a:off x="319850" y="1018025"/>
            <a:ext cx="534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1) Share the resource state.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6" name="Google Shape;406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7" name="Google Shape;407;p32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08" name="Google Shape;408;p32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09" name="Google Shape;409;p32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963" y="1479225"/>
            <a:ext cx="2972075" cy="2450401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32"/>
          <p:cNvSpPr/>
          <p:nvPr/>
        </p:nvSpPr>
        <p:spPr>
          <a:xfrm>
            <a:off x="32366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32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32"/>
          <p:cNvSpPr/>
          <p:nvPr/>
        </p:nvSpPr>
        <p:spPr>
          <a:xfrm>
            <a:off x="55243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32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32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5" name="Google Shape;415;p32" title="[0,0,0,&quot;https://www.codecogs.com/eqnedit.php?latex=X_1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7463" y="1680581"/>
            <a:ext cx="269075" cy="196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32" title="[0,0,0,&quot;https://www.codecogs.com/eqnedit.php?latex=X_2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95475" y="2484749"/>
            <a:ext cx="273851" cy="19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32" title="[0,0,0,&quot;https://www.codecogs.com/eqnedit.php?latex=X_3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81375" y="3801495"/>
            <a:ext cx="269075" cy="194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32" title="[0,0,0,&quot;https://www.codecogs.com/eqnedit.php?latex=X_4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81375" y="3803787"/>
            <a:ext cx="269075" cy="190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32" title="[0,0,0,&quot;https://www.codecogs.com/eqnedit.php?latex=X_5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10163" y="2473824"/>
            <a:ext cx="269075" cy="19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5" name="Google Shape;425;p33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26" name="Google Shape;426;p33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7" name="Google Shape;427;p33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963" y="1479225"/>
            <a:ext cx="2972075" cy="2450401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3"/>
          <p:cNvSpPr/>
          <p:nvPr/>
        </p:nvSpPr>
        <p:spPr>
          <a:xfrm>
            <a:off x="32366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33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33"/>
          <p:cNvSpPr/>
          <p:nvPr/>
        </p:nvSpPr>
        <p:spPr>
          <a:xfrm>
            <a:off x="55243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33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33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33" name="Google Shape;433;p33" title="[0,0,0,&quot;https://www.codecogs.com/eqnedit.php?latex=Y%5E%7B1%5Cto%205%7D%20Y%5E%7B1%5Cto%202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1913" y="1641099"/>
            <a:ext cx="106017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 title="[0,0,0,&quot;https://www.codecogs.com/eqnedit.php?latex=Y%5E%7B3%5Cto%202%7D%20Y%5E%7B3%5Cto%204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33275" y="3854574"/>
            <a:ext cx="105432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33" title="[0,0,0,&quot;https://www.codecogs.com/eqnedit.php?latex=Y%5E%7B5%5Cto%204%7D%20Y%5E%7B5%5Cto%201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81475" y="2487424"/>
            <a:ext cx="1046108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33" title="[0,0,0,&quot;https://www.codecogs.com/eqnedit.php?latex=Y%5E%7B2%5Cto%201%7D%20Y%5E%7B2%5Cto%203%7D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26750" y="2487424"/>
            <a:ext cx="1061831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33" title="[0,0,0,&quot;https://www.codecogs.com/eqnedit.php?latex=Y%5E%7B4%5Cto%203%7D%20Y%5E%7B4%5Cto%205%7D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67825" y="3854574"/>
            <a:ext cx="1051035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33"/>
          <p:cNvSpPr txBox="1"/>
          <p:nvPr/>
        </p:nvSpPr>
        <p:spPr>
          <a:xfrm>
            <a:off x="319850" y="1018025"/>
            <a:ext cx="534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2) Apply map.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4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34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34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46" name="Google Shape;446;p34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963" y="1479225"/>
            <a:ext cx="2972075" cy="2450401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34"/>
          <p:cNvSpPr/>
          <p:nvPr/>
        </p:nvSpPr>
        <p:spPr>
          <a:xfrm>
            <a:off x="32366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34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34"/>
          <p:cNvSpPr/>
          <p:nvPr/>
        </p:nvSpPr>
        <p:spPr>
          <a:xfrm>
            <a:off x="55243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34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34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2" name="Google Shape;452;p34" title="[0,0,0,&quot;https://www.codecogs.com/eqnedit.php?latex=Y%5E%7B1%5Cto%205%7D%20Y%5E%7B1%5Cto%202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1913" y="1641099"/>
            <a:ext cx="106017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34" title="[0,0,0,&quot;https://www.codecogs.com/eqnedit.php?latex=Y%5E%7B3%5Cto%202%7D%20Y%5E%7B3%5Cto%204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33275" y="3854574"/>
            <a:ext cx="105432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34" title="[0,0,0,&quot;https://www.codecogs.com/eqnedit.php?latex=Y%5E%7B5%5Cto%204%7D%20Y%5E%7B5%5Cto%201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81475" y="2487424"/>
            <a:ext cx="1046108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34" title="[0,0,0,&quot;https://www.codecogs.com/eqnedit.php?latex=Y%5E%7B2%5Cto%201%7D%20Y%5E%7B2%5Cto%203%7D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26750" y="2487424"/>
            <a:ext cx="1061831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34" title="[0,0,0,&quot;https://www.codecogs.com/eqnedit.php?latex=Y%5E%7B4%5Cto%203%7D%20Y%5E%7B4%5Cto%205%7D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67825" y="3854574"/>
            <a:ext cx="1051035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58" name="Google Shape;458;p34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59" name="Google Shape;459;p34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0" name="Google Shape;460;p34"/>
          <p:cNvSpPr/>
          <p:nvPr/>
        </p:nvSpPr>
        <p:spPr>
          <a:xfrm>
            <a:off x="4553201" y="1933150"/>
            <a:ext cx="96300" cy="972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34"/>
          <p:cNvSpPr/>
          <p:nvPr/>
        </p:nvSpPr>
        <p:spPr>
          <a:xfrm>
            <a:off x="5120743" y="3645892"/>
            <a:ext cx="96300" cy="972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34"/>
          <p:cNvSpPr txBox="1"/>
          <p:nvPr/>
        </p:nvSpPr>
        <p:spPr>
          <a:xfrm>
            <a:off x="319850" y="1018025"/>
            <a:ext cx="534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Suppose 1 and 3 get calls.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5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35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5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70" name="Google Shape;470;p35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963" y="1479225"/>
            <a:ext cx="2972075" cy="2450401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35"/>
          <p:cNvSpPr/>
          <p:nvPr/>
        </p:nvSpPr>
        <p:spPr>
          <a:xfrm>
            <a:off x="32366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35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35"/>
          <p:cNvSpPr/>
          <p:nvPr/>
        </p:nvSpPr>
        <p:spPr>
          <a:xfrm>
            <a:off x="55243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35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35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76" name="Google Shape;476;p35" title="[0,0,0,&quot;https://www.codecogs.com/eqnedit.php?latex=Y%5E%7B1%5Cto%205%7D%20Y%5E%7B1%5Cto%202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1913" y="1641099"/>
            <a:ext cx="106017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p35" title="[0,0,0,&quot;https://www.codecogs.com/eqnedit.php?latex=Y%5E%7B3%5Cto%202%7D%20Y%5E%7B3%5Cto%204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33275" y="3854574"/>
            <a:ext cx="105432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35" title="[0,0,0,&quot;https://www.codecogs.com/eqnedit.php?latex=Y%5E%7B5%5Cto%204%7D%20Y%5E%7B5%5Cto%201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81475" y="2487424"/>
            <a:ext cx="1046108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35" title="[0,0,0,&quot;https://www.codecogs.com/eqnedit.php?latex=Y%5E%7B2%5Cto%201%7D%20Y%5E%7B2%5Cto%203%7D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26750" y="2487424"/>
            <a:ext cx="1061831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35" title="[0,0,0,&quot;https://www.codecogs.com/eqnedit.php?latex=Y%5E%7B4%5Cto%203%7D%20Y%5E%7B4%5Cto%205%7D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67825" y="3854574"/>
            <a:ext cx="1051035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82" name="Google Shape;482;p35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83" name="Google Shape;483;p35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4" name="Google Shape;484;p35"/>
          <p:cNvSpPr/>
          <p:nvPr/>
        </p:nvSpPr>
        <p:spPr>
          <a:xfrm>
            <a:off x="4553201" y="1933150"/>
            <a:ext cx="96300" cy="972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35"/>
          <p:cNvSpPr/>
          <p:nvPr/>
        </p:nvSpPr>
        <p:spPr>
          <a:xfrm>
            <a:off x="5120743" y="3645892"/>
            <a:ext cx="96300" cy="972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35"/>
          <p:cNvSpPr/>
          <p:nvPr/>
        </p:nvSpPr>
        <p:spPr>
          <a:xfrm rot="-1795268">
            <a:off x="3311976" y="2000801"/>
            <a:ext cx="730239" cy="193947"/>
          </a:xfrm>
          <a:custGeom>
            <a:rect b="b" l="l" r="r" t="t"/>
            <a:pathLst>
              <a:path extrusionOk="0" h="7758" w="29210">
                <a:moveTo>
                  <a:pt x="29210" y="562"/>
                </a:moveTo>
                <a:cubicBezTo>
                  <a:pt x="26670" y="562"/>
                  <a:pt x="18838" y="-637"/>
                  <a:pt x="13970" y="562"/>
                </a:cubicBezTo>
                <a:cubicBezTo>
                  <a:pt x="9102" y="1761"/>
                  <a:pt x="2328" y="6559"/>
                  <a:pt x="0" y="7758"/>
                </a:cubicBezTo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sp>
      <p:sp>
        <p:nvSpPr>
          <p:cNvPr id="487" name="Google Shape;487;p35"/>
          <p:cNvSpPr/>
          <p:nvPr/>
        </p:nvSpPr>
        <p:spPr>
          <a:xfrm rot="-5861699">
            <a:off x="3147694" y="3220040"/>
            <a:ext cx="730254" cy="193951"/>
          </a:xfrm>
          <a:custGeom>
            <a:rect b="b" l="l" r="r" t="t"/>
            <a:pathLst>
              <a:path extrusionOk="0" h="7758" w="29210">
                <a:moveTo>
                  <a:pt x="29210" y="562"/>
                </a:moveTo>
                <a:cubicBezTo>
                  <a:pt x="26670" y="562"/>
                  <a:pt x="18838" y="-637"/>
                  <a:pt x="13970" y="562"/>
                </a:cubicBezTo>
                <a:cubicBezTo>
                  <a:pt x="9102" y="1761"/>
                  <a:pt x="2328" y="6559"/>
                  <a:pt x="0" y="7758"/>
                </a:cubicBezTo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88" name="Google Shape;488;p35"/>
          <p:cNvSpPr/>
          <p:nvPr/>
        </p:nvSpPr>
        <p:spPr>
          <a:xfrm rot="3297634">
            <a:off x="5140951" y="1969060"/>
            <a:ext cx="730199" cy="193936"/>
          </a:xfrm>
          <a:custGeom>
            <a:rect b="b" l="l" r="r" t="t"/>
            <a:pathLst>
              <a:path extrusionOk="0" h="7758" w="29210">
                <a:moveTo>
                  <a:pt x="29210" y="562"/>
                </a:moveTo>
                <a:cubicBezTo>
                  <a:pt x="26670" y="562"/>
                  <a:pt x="18838" y="-637"/>
                  <a:pt x="13970" y="562"/>
                </a:cubicBezTo>
                <a:cubicBezTo>
                  <a:pt x="9102" y="1761"/>
                  <a:pt x="2328" y="6559"/>
                  <a:pt x="0" y="7758"/>
                </a:cubicBezTo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89" name="Google Shape;489;p35"/>
          <p:cNvSpPr/>
          <p:nvPr/>
        </p:nvSpPr>
        <p:spPr>
          <a:xfrm rot="-9965413">
            <a:off x="4206873" y="4014547"/>
            <a:ext cx="730268" cy="193955"/>
          </a:xfrm>
          <a:custGeom>
            <a:rect b="b" l="l" r="r" t="t"/>
            <a:pathLst>
              <a:path extrusionOk="0" h="7758" w="29210">
                <a:moveTo>
                  <a:pt x="29210" y="562"/>
                </a:moveTo>
                <a:cubicBezTo>
                  <a:pt x="26670" y="562"/>
                  <a:pt x="18838" y="-637"/>
                  <a:pt x="13970" y="562"/>
                </a:cubicBezTo>
                <a:cubicBezTo>
                  <a:pt x="9102" y="1761"/>
                  <a:pt x="2328" y="6559"/>
                  <a:pt x="0" y="7758"/>
                </a:cubicBezTo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90" name="Google Shape;490;p35"/>
          <p:cNvSpPr/>
          <p:nvPr/>
        </p:nvSpPr>
        <p:spPr>
          <a:xfrm rot="-5861699">
            <a:off x="2929694" y="3271290"/>
            <a:ext cx="730254" cy="193951"/>
          </a:xfrm>
          <a:custGeom>
            <a:rect b="b" l="l" r="r" t="t"/>
            <a:pathLst>
              <a:path extrusionOk="0" h="7758" w="29210">
                <a:moveTo>
                  <a:pt x="29210" y="562"/>
                </a:moveTo>
                <a:cubicBezTo>
                  <a:pt x="26670" y="562"/>
                  <a:pt x="18838" y="-637"/>
                  <a:pt x="13970" y="562"/>
                </a:cubicBezTo>
                <a:cubicBezTo>
                  <a:pt x="9102" y="1761"/>
                  <a:pt x="2328" y="6559"/>
                  <a:pt x="0" y="7758"/>
                </a:cubicBezTo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sp>
      <p:sp>
        <p:nvSpPr>
          <p:cNvPr id="491" name="Google Shape;491;p35"/>
          <p:cNvSpPr/>
          <p:nvPr/>
        </p:nvSpPr>
        <p:spPr>
          <a:xfrm rot="7118603">
            <a:off x="5367239" y="3114691"/>
            <a:ext cx="730316" cy="193968"/>
          </a:xfrm>
          <a:custGeom>
            <a:rect b="b" l="l" r="r" t="t"/>
            <a:pathLst>
              <a:path extrusionOk="0" h="7758" w="29210">
                <a:moveTo>
                  <a:pt x="29210" y="562"/>
                </a:moveTo>
                <a:cubicBezTo>
                  <a:pt x="26670" y="562"/>
                  <a:pt x="18838" y="-637"/>
                  <a:pt x="13970" y="562"/>
                </a:cubicBezTo>
                <a:cubicBezTo>
                  <a:pt x="9102" y="1761"/>
                  <a:pt x="2328" y="6559"/>
                  <a:pt x="0" y="7758"/>
                </a:cubicBezTo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sp>
      <p:sp>
        <p:nvSpPr>
          <p:cNvPr id="492" name="Google Shape;492;p35"/>
          <p:cNvSpPr txBox="1"/>
          <p:nvPr/>
        </p:nvSpPr>
        <p:spPr>
          <a:xfrm>
            <a:off x="319850" y="1018025"/>
            <a:ext cx="7332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3) 1 and 3 receives their neighbours’ shares, all other diamonds send out their shares.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6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36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36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00" name="Google Shape;500;p36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963" y="1479225"/>
            <a:ext cx="2972075" cy="2450401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p36"/>
          <p:cNvSpPr/>
          <p:nvPr/>
        </p:nvSpPr>
        <p:spPr>
          <a:xfrm>
            <a:off x="32366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36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36"/>
          <p:cNvSpPr/>
          <p:nvPr/>
        </p:nvSpPr>
        <p:spPr>
          <a:xfrm>
            <a:off x="55243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36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36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7" name="Google Shape;507;p36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08" name="Google Shape;508;p36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9" name="Google Shape;509;p36"/>
          <p:cNvSpPr/>
          <p:nvPr/>
        </p:nvSpPr>
        <p:spPr>
          <a:xfrm>
            <a:off x="4553201" y="1933150"/>
            <a:ext cx="96300" cy="972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36"/>
          <p:cNvSpPr/>
          <p:nvPr/>
        </p:nvSpPr>
        <p:spPr>
          <a:xfrm>
            <a:off x="5120743" y="3645892"/>
            <a:ext cx="96300" cy="972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1" name="Google Shape;511;p36" title="[0,0,0,&quot;https://www.codecogs.com/eqnedit.php?latex=Y%5E%7B1%5Cto%205%7D%20Y%5E%7B1%5Cto%202%7D%20%5C%5C%20Y%5E%7B2%5Cto%201%7D%20Y%5E%7B5%5Cto%201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2063" y="1641109"/>
            <a:ext cx="2138571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Google Shape;512;p36" title="[0,0,0,&quot;https://www.codecogs.com/eqnedit.php?latex=Y%5E%7B3%5Cto%202%7D%20Y%5E%7B3%5Cto%204%7D%20%5C%5C%20Y%5E%7B2%5Cto%203%7D%20Y%5E%7B4%5Cto%203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78375" y="3855544"/>
            <a:ext cx="212670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36" title="[153,153,153,&quot;https://www.codecogs.com/eqnedit.php?latex=Y%5E%7B5%5Cto%204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81150" y="3803332"/>
            <a:ext cx="51566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p36" title="[153,153,153,&quot;https://www.codecogs.com/eqnedit.php?latex=Y%5E%7B4%5Cto%205%7D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85975" y="2562807"/>
            <a:ext cx="512380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37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37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37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22" name="Google Shape;522;p37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963" y="1479225"/>
            <a:ext cx="2972075" cy="2450401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37"/>
          <p:cNvSpPr/>
          <p:nvPr/>
        </p:nvSpPr>
        <p:spPr>
          <a:xfrm>
            <a:off x="32366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4" name="Google Shape;524;p37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Google Shape;525;p37"/>
          <p:cNvSpPr/>
          <p:nvPr/>
        </p:nvSpPr>
        <p:spPr>
          <a:xfrm>
            <a:off x="55243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37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p37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9" name="Google Shape;529;p37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30" name="Google Shape;530;p37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1" name="Google Shape;531;p37"/>
          <p:cNvSpPr/>
          <p:nvPr/>
        </p:nvSpPr>
        <p:spPr>
          <a:xfrm>
            <a:off x="4553201" y="1933150"/>
            <a:ext cx="96300" cy="972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p37"/>
          <p:cNvSpPr/>
          <p:nvPr/>
        </p:nvSpPr>
        <p:spPr>
          <a:xfrm>
            <a:off x="5120743" y="3645892"/>
            <a:ext cx="96300" cy="972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3" name="Google Shape;533;p37" title="[153,153,153,&quot;https://www.codecogs.com/eqnedit.php?latex=Y%5E%7B5%5Cto%204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1150" y="3803332"/>
            <a:ext cx="51566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Google Shape;534;p37" title="[153,153,153,&quot;https://www.codecogs.com/eqnedit.php?latex=Y%5E%7B4%5Cto%205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85975" y="2562807"/>
            <a:ext cx="512380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37"/>
          <p:cNvSpPr txBox="1"/>
          <p:nvPr/>
        </p:nvSpPr>
        <p:spPr>
          <a:xfrm>
            <a:off x="319850" y="915925"/>
            <a:ext cx="860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shares currently at 1 and 3 should have enough information to recover a Bell pair. </a:t>
            </a: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They form an authorized pair.</a:t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36" name="Google Shape;536;p37" title="[0,0,0,&quot;https://www.codecogs.com/eqnedit.php?latex=T_1%20%3D%20Y%5E%7B1%5Cto%205%7D%20Y%5E%7B1%5Cto%202%7D%20%5C%5C%20Y%5E%7B2%5Cto%201%7D%20Y%5E%7B5%5Cto%201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9029" y="4174747"/>
            <a:ext cx="2777618" cy="232475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p37"/>
          <p:cNvSpPr txBox="1"/>
          <p:nvPr/>
        </p:nvSpPr>
        <p:spPr>
          <a:xfrm>
            <a:off x="342525" y="3701775"/>
            <a:ext cx="1917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define</a:t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38" name="Google Shape;538;p37" title="[0,0,0,&quot;https://www.codecogs.com/eqnedit.php?latex=T_3%20%3D%20Y%5E%7B3%5Cto%202%7D%20Y%5E%7B3%5Cto%204%7D%20%5C%5C%20Y%5E%7B2%5Cto%203%7D%20Y%5E%7B4%5Cto%203%7D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1000" y="4570125"/>
            <a:ext cx="2724099" cy="23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37" title="[0,0,0,&quot;https://www.codecogs.com/eqnedit.php?latex=T_1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69163" y="1606346"/>
            <a:ext cx="205672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Google Shape;540;p37" title="[0,0,0,&quot;https://www.codecogs.com/eqnedit.php?latex=T_3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366825" y="3716816"/>
            <a:ext cx="208722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38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38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38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48" name="Google Shape;548;p38" title="Screenshot 2025-08-27 at 6.01.44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963" y="1479225"/>
            <a:ext cx="2972075" cy="2450401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38"/>
          <p:cNvSpPr/>
          <p:nvPr/>
        </p:nvSpPr>
        <p:spPr>
          <a:xfrm>
            <a:off x="32366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38"/>
          <p:cNvSpPr/>
          <p:nvPr/>
        </p:nvSpPr>
        <p:spPr>
          <a:xfrm>
            <a:off x="4363950" y="1539550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38"/>
          <p:cNvSpPr/>
          <p:nvPr/>
        </p:nvSpPr>
        <p:spPr>
          <a:xfrm>
            <a:off x="5524350" y="2385875"/>
            <a:ext cx="416100" cy="39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38"/>
          <p:cNvSpPr/>
          <p:nvPr/>
        </p:nvSpPr>
        <p:spPr>
          <a:xfrm rot="1313148">
            <a:off x="5191485" y="3536768"/>
            <a:ext cx="416088" cy="3936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38"/>
          <p:cNvSpPr/>
          <p:nvPr/>
        </p:nvSpPr>
        <p:spPr>
          <a:xfrm rot="-2361028">
            <a:off x="3605374" y="3615235"/>
            <a:ext cx="415890" cy="39368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5" name="Google Shape;555;p38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56" name="Google Shape;556;p38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7" name="Google Shape;557;p38"/>
          <p:cNvSpPr txBox="1"/>
          <p:nvPr/>
        </p:nvSpPr>
        <p:spPr>
          <a:xfrm>
            <a:off x="319850" y="934313"/>
            <a:ext cx="46305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Similarly, for the other diamonds we have</a:t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58" name="Google Shape;558;p38" title="[0,0,0,&quot;https://www.codecogs.com/eqnedit.php?latex=T_1%20%3D%20Y%5E%7B1%5Cto%205%7D%20Y%5E%7B1%5Cto%202%7D%20%5C%5C%20Y%5E%7B2%5Cto%201%7D%20Y%5E%7B5%5Cto%201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953" y="3160087"/>
            <a:ext cx="227610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9" name="Google Shape;559;p38" title="[0,0,0,&quot;https://www.codecogs.com/eqnedit.php?latex=T_3%20%3D%20Y%5E%7B3%5Cto%202%7D%20Y%5E%7B3%5Cto%204%7D%20%5C%5C%20Y%5E%7B2%5Cto%203%7D%20Y%5E%7B4%5Cto%203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8148" y="3801313"/>
            <a:ext cx="223222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p38" title="[0,0,0,&quot;https://www.codecogs.com/eqnedit.php?latex=T_1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69163" y="1606346"/>
            <a:ext cx="205672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38" title="[0,0,0,&quot;https://www.codecogs.com/eqnedit.php?latex=T_3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16693" y="3729349"/>
            <a:ext cx="208722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p38" title="[0,0,0,&quot;https://www.codecogs.com/eqnedit.php?latex=T_2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01972" y="2487419"/>
            <a:ext cx="21073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38" title="[0,0,0,&quot;https://www.codecogs.com/eqnedit.php?latex=T_5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41163" y="2543256"/>
            <a:ext cx="20706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38" title="[0,0,0,&quot;https://www.codecogs.com/eqnedit.php?latex=T_4%20%3D%20Y%5E%7B4%5Cto%203%7D%20Y%5E%7B4%5Cto%205%7D%20%5C%5C%20Y%5E%7B3%5Cto%204%7D%20Y%5E%7B5%5Cto%204%7D#0&quot;]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68339" y="4103603"/>
            <a:ext cx="2266389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38" title="[0,0,0,&quot;https://www.codecogs.com/eqnedit.php?latex=T_4#0&quot;]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797245" y="3779483"/>
            <a:ext cx="214102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38" title="[0,0,0,&quot;https://www.codecogs.com/eqnedit.php?latex=T_5%20%3D%20Y%5E%7B5%5Cto%204%7D%20Y%5E%7B5%5Cto%201%7D%20%5C%5C%20Y%5E%7B4%5Cto%205%7D%20Y%5E%7B1%5Cto%205%7D#0&quot;]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78873" y="4398869"/>
            <a:ext cx="2230783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38" title="[0,0,0,&quot;https://www.codecogs.com/eqnedit.php?latex=T_2%20%3D%20Y%5E%7B2%5Cto%201%7D%20Y%5E%7B2%5Cto%203%7D%20%5C%5C%20Y%5E%7B1%5Cto%202%7D%20Y%5E%7B3%5Cto%202%7D#0&quot;]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66618" y="3493222"/>
            <a:ext cx="2280354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3" name="Google Shape;573;p39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74" name="Google Shape;574;p39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5" name="Google Shape;575;p39"/>
          <p:cNvSpPr txBox="1"/>
          <p:nvPr/>
        </p:nvSpPr>
        <p:spPr>
          <a:xfrm>
            <a:off x="319850" y="934313"/>
            <a:ext cx="46305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Drawing the access-pair graph, we have</a:t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76" name="Google Shape;576;p39" title="Screenshot 2025-08-27 at 10.54.29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7850" y="1479250"/>
            <a:ext cx="3288295" cy="2506200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p39"/>
          <p:cNvSpPr txBox="1"/>
          <p:nvPr/>
        </p:nvSpPr>
        <p:spPr>
          <a:xfrm>
            <a:off x="426150" y="4229399"/>
            <a:ext cx="8291700" cy="9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state				    along with the access structure of the above defines an ESS.  </a:t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78" name="Google Shape;578;p39" title="{&quot;red&quot;:0,&quot;green&quot;:0,&quot;blue&quot;:0,&quot;origURL&quot;:&quot;https://www.codecogs.com/eqnedit.php?latex=%7C%5CPsi'%5Crangle_%7BY%5E%7B1%5Cto2%7DY%5E%7B1%5Cto%205%7D%5Cldots%20Y%5E%7B5%5Cto1%7D#0&quot;,&quot;size&quot;:18,&quot;width&quot;:164.81102362204723,&quot;height&quot;:117.87401574803147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8275" y="4348525"/>
            <a:ext cx="1439576" cy="19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4" name="Google Shape;584;p40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An example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85" name="Google Shape;585;p40"/>
          <p:cNvCxnSpPr/>
          <p:nvPr/>
        </p:nvCxnSpPr>
        <p:spPr>
          <a:xfrm flipH="1" rot="10800000">
            <a:off x="405999" y="859541"/>
            <a:ext cx="19173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6" name="Google Shape;586;p40"/>
          <p:cNvSpPr txBox="1"/>
          <p:nvPr/>
        </p:nvSpPr>
        <p:spPr>
          <a:xfrm>
            <a:off x="319850" y="933538"/>
            <a:ext cx="68175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Recalling the characterization of realizable ESSs,</a:t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87" name="Google Shape;587;p40"/>
          <p:cNvSpPr txBox="1"/>
          <p:nvPr/>
        </p:nvSpPr>
        <p:spPr>
          <a:xfrm>
            <a:off x="357150" y="1595263"/>
            <a:ext cx="82410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Theorem: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pair access structure			 is realizable as an ESS if and only if the following condition is satisfied. 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88" name="Google Shape;588;p40" title="[0,0,0,&quot;https://www.codecogs.com/eqnedit.php?latex=%5Cmathcal%7BS%7D%3D(%5Cmathcal%7BA%7D%2C%20%5Cemptyset)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0631" y="1727104"/>
            <a:ext cx="826413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40"/>
          <p:cNvSpPr txBox="1"/>
          <p:nvPr/>
        </p:nvSpPr>
        <p:spPr>
          <a:xfrm>
            <a:off x="369217" y="2319906"/>
            <a:ext cx="8241000" cy="7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5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Monogamy</a:t>
            </a:r>
            <a:r>
              <a:rPr i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For every even-length path							 in the access-pair graph of     , it is the case that                       .   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90" name="Google Shape;590;p40" title="[0,0,0,&quot;https://www.codecogs.com/eqnedit.php?latex=%5C%7BT_1%2C%20T_2%5C%7D%2C%20%5C%7BT_2%2C%20T_3%5C%7D%2C%5Cldots%20%5C%7BT_%7Bm-1%7D%2C%20T_m%5C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29617" y="2420877"/>
            <a:ext cx="2978086" cy="21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40" title="[0,0,0,&quot;https://www.codecogs.com/eqnedit.php?latex=%5Cmathcal%7BS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4715" y="2680856"/>
            <a:ext cx="137904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40" title="[0,0,0,&quot;https://www.codecogs.com/eqnedit.php?latex=T_1%20%5Ccap%20T_n%20%5Cneq%20%5Cemptyset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11218" y="2665057"/>
            <a:ext cx="1061333" cy="210400"/>
          </a:xfrm>
          <a:prstGeom prst="rect">
            <a:avLst/>
          </a:prstGeom>
          <a:noFill/>
          <a:ln>
            <a:noFill/>
          </a:ln>
        </p:spPr>
      </p:pic>
      <p:sp>
        <p:nvSpPr>
          <p:cNvPr id="593" name="Google Shape;593;p40"/>
          <p:cNvSpPr txBox="1"/>
          <p:nvPr/>
        </p:nvSpPr>
        <p:spPr>
          <a:xfrm>
            <a:off x="369236" y="3912681"/>
            <a:ext cx="8241000" cy="7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5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 odd cycles:</a:t>
            </a:r>
            <a:r>
              <a:rPr i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There are no odd cycles in the access-pair graph of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94" name="Google Shape;594;p40" title="[0,0,0,&quot;https://www.codecogs.com/eqnedit.php?latex=%5Cmathcal%7BS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19153" y="4040384"/>
            <a:ext cx="137904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40" title="[0,0,0,&quot;https://www.codecogs.com/eqnedit.php?latex=%5Ciff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5400000">
            <a:off x="4230925" y="3400375"/>
            <a:ext cx="493464" cy="158750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p40"/>
          <p:cNvSpPr txBox="1"/>
          <p:nvPr/>
        </p:nvSpPr>
        <p:spPr>
          <a:xfrm>
            <a:off x="4901850" y="3161913"/>
            <a:ext cx="29256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For ESS derived from a summoning task</a:t>
            </a:r>
            <a:endParaRPr b="1" sz="1300">
              <a:solidFill>
                <a:srgbClr val="8E7CC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41"/>
          <p:cNvSpPr txBox="1"/>
          <p:nvPr/>
        </p:nvSpPr>
        <p:spPr>
          <a:xfrm>
            <a:off x="319850" y="1036208"/>
            <a:ext cx="81525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previous analysis can be generalized to come up with the following theorem that characterizes all achievable entanglement summoning tasks.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2" name="Google Shape;602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3" name="Google Shape;603;p41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Bidirected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04" name="Google Shape;604;p41"/>
          <p:cNvCxnSpPr/>
          <p:nvPr/>
        </p:nvCxnSpPr>
        <p:spPr>
          <a:xfrm flipH="1" rot="10800000">
            <a:off x="405999" y="859541"/>
            <a:ext cx="37176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5" name="Google Shape;605;p41"/>
          <p:cNvSpPr txBox="1"/>
          <p:nvPr/>
        </p:nvSpPr>
        <p:spPr>
          <a:xfrm>
            <a:off x="319850" y="1834737"/>
            <a:ext cx="8152500" cy="902400"/>
          </a:xfrm>
          <a:prstGeom prst="rect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Theorem:</a:t>
            </a: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An entanglement sharing scheme whose causal graph is bidirected is achievable if and only if the complement of the causal graph contains no odd cycles.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06" name="Google Shape;606;p41" title="Screenshot 2025-08-28 at 12.29.46 PM.png"/>
          <p:cNvPicPr preferRelativeResize="0"/>
          <p:nvPr/>
        </p:nvPicPr>
        <p:blipFill rotWithShape="1">
          <a:blip r:embed="rId3">
            <a:alphaModFix/>
          </a:blip>
          <a:srcRect b="0" l="0" r="64933" t="0"/>
          <a:stretch/>
        </p:blipFill>
        <p:spPr>
          <a:xfrm>
            <a:off x="285862" y="3375625"/>
            <a:ext cx="1913534" cy="153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41" title="Screenshot 2025-08-28 at 12.29.46 PM.png"/>
          <p:cNvPicPr preferRelativeResize="0"/>
          <p:nvPr/>
        </p:nvPicPr>
        <p:blipFill rotWithShape="1">
          <a:blip r:embed="rId3">
            <a:alphaModFix/>
          </a:blip>
          <a:srcRect b="3310" l="61090" r="3843" t="-3310"/>
          <a:stretch/>
        </p:blipFill>
        <p:spPr>
          <a:xfrm>
            <a:off x="2199387" y="3375625"/>
            <a:ext cx="1913526" cy="1531750"/>
          </a:xfrm>
          <a:prstGeom prst="rect">
            <a:avLst/>
          </a:prstGeom>
          <a:noFill/>
          <a:ln>
            <a:noFill/>
          </a:ln>
        </p:spPr>
      </p:pic>
      <p:sp>
        <p:nvSpPr>
          <p:cNvPr id="608" name="Google Shape;608;p41"/>
          <p:cNvSpPr txBox="1"/>
          <p:nvPr/>
        </p:nvSpPr>
        <p:spPr>
          <a:xfrm>
            <a:off x="285862" y="2907775"/>
            <a:ext cx="24219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E.g. unachievable</a:t>
            </a:r>
            <a:endParaRPr sz="1500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9" name="Google Shape;609;p41"/>
          <p:cNvSpPr txBox="1"/>
          <p:nvPr/>
        </p:nvSpPr>
        <p:spPr>
          <a:xfrm>
            <a:off x="4680862" y="2907775"/>
            <a:ext cx="2526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6AA84F"/>
                </a:solidFill>
                <a:latin typeface="Montserrat"/>
                <a:ea typeface="Montserrat"/>
                <a:cs typeface="Montserrat"/>
                <a:sym typeface="Montserrat"/>
              </a:rPr>
              <a:t>E.g. achievable</a:t>
            </a:r>
            <a:endParaRPr sz="1500">
              <a:solidFill>
                <a:srgbClr val="6AA84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10" name="Google Shape;610;p41" title="Screenshot 2025-08-28 at 12.43.41 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0875" y="3307162"/>
            <a:ext cx="2024071" cy="166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41" title="Screenshot 2025-08-28 at 12.46.59 P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2558" y="3505396"/>
            <a:ext cx="1675625" cy="145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/>
        </p:nvSpPr>
        <p:spPr>
          <a:xfrm>
            <a:off x="319850" y="355800"/>
            <a:ext cx="80526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Montserrat"/>
                <a:ea typeface="Montserrat"/>
                <a:cs typeface="Montserrat"/>
                <a:sym typeface="Montserrat"/>
              </a:rPr>
              <a:t>Quantum information with relativistic constraints</a:t>
            </a:r>
            <a:endParaRPr sz="23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74" name="Google Shape;74;p15"/>
          <p:cNvCxnSpPr/>
          <p:nvPr/>
        </p:nvCxnSpPr>
        <p:spPr>
          <a:xfrm>
            <a:off x="405999" y="850625"/>
            <a:ext cx="7275300" cy="105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5" name="Google Shape;75;p15"/>
          <p:cNvSpPr txBox="1"/>
          <p:nvPr/>
        </p:nvSpPr>
        <p:spPr>
          <a:xfrm>
            <a:off x="329800" y="1056175"/>
            <a:ext cx="8388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Basic question:</a:t>
            </a:r>
            <a:r>
              <a:rPr b="1" lang="en" sz="17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What is physically possible when imposing certain quantum mechanical and relativistic constraints?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418225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329800" y="1863750"/>
            <a:ext cx="83880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E.g.</a:t>
            </a:r>
            <a:endParaRPr b="1" sz="1700">
              <a:solidFill>
                <a:srgbClr val="8E7CC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Montserrat"/>
              <a:buChar char="-"/>
            </a:pPr>
            <a:r>
              <a:rPr lang="en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QM: No-cloning, monogamy of entanglement, etc.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Montserrat"/>
              <a:buChar char="-"/>
            </a:pPr>
            <a:r>
              <a:rPr lang="en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SR: No-signalling.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42"/>
          <p:cNvSpPr txBox="1"/>
          <p:nvPr/>
        </p:nvSpPr>
        <p:spPr>
          <a:xfrm>
            <a:off x="319850" y="1024133"/>
            <a:ext cx="81525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can also make use of some graph theory to get a natural characterization in terms of the original graph.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7" name="Google Shape;617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8" name="Google Shape;618;p42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Bidirected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19" name="Google Shape;619;p42"/>
          <p:cNvCxnSpPr/>
          <p:nvPr/>
        </p:nvCxnSpPr>
        <p:spPr>
          <a:xfrm flipH="1" rot="10800000">
            <a:off x="405999" y="859541"/>
            <a:ext cx="37176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0" name="Google Shape;620;p42"/>
          <p:cNvSpPr txBox="1"/>
          <p:nvPr/>
        </p:nvSpPr>
        <p:spPr>
          <a:xfrm>
            <a:off x="319850" y="2449975"/>
            <a:ext cx="46689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Theorem: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 graph      is co-bipartite if and only if it admits a two-clique partition.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1" name="Google Shape;621;p42"/>
          <p:cNvSpPr txBox="1"/>
          <p:nvPr/>
        </p:nvSpPr>
        <p:spPr>
          <a:xfrm>
            <a:off x="319850" y="1797949"/>
            <a:ext cx="81525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call a graph whose complement has no odd cycles </a:t>
            </a:r>
            <a:r>
              <a:rPr b="1" i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co-bipartite</a:t>
            </a:r>
            <a:r>
              <a:rPr i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i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22" name="Google Shape;622;p42" title="[0,0,0,&quot;https://www.codecogs.com/eqnedit.php?latex=G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0475" y="2582841"/>
            <a:ext cx="154340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p42" title="Screenshot 2025-08-30 at 1.40.40 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9714" y="2449975"/>
            <a:ext cx="2902735" cy="2318425"/>
          </a:xfrm>
          <a:prstGeom prst="rect">
            <a:avLst/>
          </a:prstGeom>
          <a:noFill/>
          <a:ln>
            <a:noFill/>
          </a:ln>
        </p:spPr>
      </p:pic>
      <p:sp>
        <p:nvSpPr>
          <p:cNvPr id="624" name="Google Shape;624;p42"/>
          <p:cNvSpPr/>
          <p:nvPr/>
        </p:nvSpPr>
        <p:spPr>
          <a:xfrm rot="-262551">
            <a:off x="5567975" y="2468803"/>
            <a:ext cx="2651190" cy="1107348"/>
          </a:xfrm>
          <a:custGeom>
            <a:rect b="b" l="l" r="r" t="t"/>
            <a:pathLst>
              <a:path extrusionOk="0" h="41233" w="106046">
                <a:moveTo>
                  <a:pt x="52157" y="27"/>
                </a:moveTo>
                <a:cubicBezTo>
                  <a:pt x="34878" y="-400"/>
                  <a:pt x="-7557" y="28907"/>
                  <a:pt x="1235" y="35196"/>
                </a:cubicBezTo>
                <a:cubicBezTo>
                  <a:pt x="10027" y="41485"/>
                  <a:pt x="96424" y="43623"/>
                  <a:pt x="104911" y="37761"/>
                </a:cubicBezTo>
                <a:cubicBezTo>
                  <a:pt x="113398" y="31900"/>
                  <a:pt x="69436" y="455"/>
                  <a:pt x="52157" y="27"/>
                </a:cubicBezTo>
                <a:close/>
              </a:path>
            </a:pathLst>
          </a:custGeom>
          <a:noFill/>
          <a:ln cap="flat" cmpd="sng" w="28575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5" name="Google Shape;625;p42"/>
          <p:cNvSpPr/>
          <p:nvPr/>
        </p:nvSpPr>
        <p:spPr>
          <a:xfrm>
            <a:off x="5962275" y="4423925"/>
            <a:ext cx="1868400" cy="393600"/>
          </a:xfrm>
          <a:prstGeom prst="ellipse">
            <a:avLst/>
          </a:prstGeom>
          <a:noFill/>
          <a:ln cap="flat" cmpd="sng" w="28575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42"/>
          <p:cNvSpPr txBox="1"/>
          <p:nvPr/>
        </p:nvSpPr>
        <p:spPr>
          <a:xfrm>
            <a:off x="319850" y="3469225"/>
            <a:ext cx="4668900" cy="1194000"/>
          </a:xfrm>
          <a:prstGeom prst="rect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Theorem</a:t>
            </a: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An entanglement summoning task whose causal graph contains only bidirect edges is possible if and only if the causal graph admits a two-clique partition.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43"/>
          <p:cNvSpPr txBox="1"/>
          <p:nvPr/>
        </p:nvSpPr>
        <p:spPr>
          <a:xfrm>
            <a:off x="319850" y="1024125"/>
            <a:ext cx="8152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Recall that single-state summoning requires a tournament.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2" name="Google Shape;632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3" name="Google Shape;633;p43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Bidirected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34" name="Google Shape;634;p43"/>
          <p:cNvCxnSpPr/>
          <p:nvPr/>
        </p:nvCxnSpPr>
        <p:spPr>
          <a:xfrm flipH="1" rot="10800000">
            <a:off x="405999" y="859541"/>
            <a:ext cx="3717600" cy="27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35" name="Google Shape;635;p43" title="Screenshot 2025-08-30 at 1.40.40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257" y="2704578"/>
            <a:ext cx="2112940" cy="1687613"/>
          </a:xfrm>
          <a:prstGeom prst="rect">
            <a:avLst/>
          </a:prstGeom>
          <a:noFill/>
          <a:ln>
            <a:noFill/>
          </a:ln>
        </p:spPr>
      </p:pic>
      <p:sp>
        <p:nvSpPr>
          <p:cNvPr id="636" name="Google Shape;636;p43"/>
          <p:cNvSpPr/>
          <p:nvPr/>
        </p:nvSpPr>
        <p:spPr>
          <a:xfrm rot="-262365">
            <a:off x="397334" y="2745004"/>
            <a:ext cx="1929822" cy="806087"/>
          </a:xfrm>
          <a:custGeom>
            <a:rect b="b" l="l" r="r" t="t"/>
            <a:pathLst>
              <a:path extrusionOk="0" h="41233" w="106046">
                <a:moveTo>
                  <a:pt x="52157" y="27"/>
                </a:moveTo>
                <a:cubicBezTo>
                  <a:pt x="34878" y="-400"/>
                  <a:pt x="-7557" y="28907"/>
                  <a:pt x="1235" y="35196"/>
                </a:cubicBezTo>
                <a:cubicBezTo>
                  <a:pt x="10027" y="41485"/>
                  <a:pt x="96424" y="43623"/>
                  <a:pt x="104911" y="37761"/>
                </a:cubicBezTo>
                <a:cubicBezTo>
                  <a:pt x="113398" y="31900"/>
                  <a:pt x="69436" y="455"/>
                  <a:pt x="52157" y="27"/>
                </a:cubicBezTo>
                <a:close/>
              </a:path>
            </a:pathLst>
          </a:custGeom>
          <a:noFill/>
          <a:ln cap="flat" cmpd="sng" w="2080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7" name="Google Shape;637;p43"/>
          <p:cNvSpPr/>
          <p:nvPr/>
        </p:nvSpPr>
        <p:spPr>
          <a:xfrm>
            <a:off x="711007" y="4141467"/>
            <a:ext cx="1359900" cy="286500"/>
          </a:xfrm>
          <a:prstGeom prst="ellipse">
            <a:avLst/>
          </a:prstGeom>
          <a:noFill/>
          <a:ln cap="flat" cmpd="sng" w="20800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6550" lIns="66550" spcFirstLastPara="1" rIns="66550" wrap="square" tIns="665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19"/>
          </a:p>
        </p:txBody>
      </p:sp>
      <p:grpSp>
        <p:nvGrpSpPr>
          <p:cNvPr id="638" name="Google Shape;638;p43"/>
          <p:cNvGrpSpPr/>
          <p:nvPr/>
        </p:nvGrpSpPr>
        <p:grpSpPr>
          <a:xfrm rot="5400000">
            <a:off x="1870899" y="3527322"/>
            <a:ext cx="1459625" cy="125031"/>
            <a:chOff x="884300" y="2130000"/>
            <a:chExt cx="1459625" cy="125684"/>
          </a:xfrm>
        </p:grpSpPr>
        <p:sp>
          <p:nvSpPr>
            <p:cNvPr id="639" name="Google Shape;639;p43"/>
            <p:cNvSpPr/>
            <p:nvPr/>
          </p:nvSpPr>
          <p:spPr>
            <a:xfrm>
              <a:off x="884300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43"/>
            <p:cNvSpPr/>
            <p:nvPr/>
          </p:nvSpPr>
          <p:spPr>
            <a:xfrm>
              <a:off x="2237125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43"/>
            <p:cNvSpPr/>
            <p:nvPr/>
          </p:nvSpPr>
          <p:spPr>
            <a:xfrm>
              <a:off x="1000925" y="2130909"/>
              <a:ext cx="1226500" cy="124775"/>
            </a:xfrm>
            <a:custGeom>
              <a:rect b="b" l="l" r="r" t="t"/>
              <a:pathLst>
                <a:path extrusionOk="0" h="4991" w="49060">
                  <a:moveTo>
                    <a:pt x="0" y="2643"/>
                  </a:moveTo>
                  <a:cubicBezTo>
                    <a:pt x="261" y="2252"/>
                    <a:pt x="914" y="-97"/>
                    <a:pt x="1566" y="294"/>
                  </a:cubicBezTo>
                  <a:cubicBezTo>
                    <a:pt x="2218" y="686"/>
                    <a:pt x="2914" y="4992"/>
                    <a:pt x="3914" y="4992"/>
                  </a:cubicBezTo>
                  <a:cubicBezTo>
                    <a:pt x="4914" y="4992"/>
                    <a:pt x="6394" y="381"/>
                    <a:pt x="7568" y="294"/>
                  </a:cubicBezTo>
                  <a:cubicBezTo>
                    <a:pt x="8742" y="207"/>
                    <a:pt x="9568" y="4340"/>
                    <a:pt x="10960" y="4470"/>
                  </a:cubicBezTo>
                  <a:cubicBezTo>
                    <a:pt x="12352" y="4601"/>
                    <a:pt x="14613" y="1034"/>
                    <a:pt x="15918" y="1077"/>
                  </a:cubicBezTo>
                  <a:cubicBezTo>
                    <a:pt x="17223" y="1121"/>
                    <a:pt x="17484" y="4905"/>
                    <a:pt x="18789" y="4731"/>
                  </a:cubicBezTo>
                  <a:cubicBezTo>
                    <a:pt x="20094" y="4557"/>
                    <a:pt x="22660" y="120"/>
                    <a:pt x="23747" y="33"/>
                  </a:cubicBezTo>
                  <a:cubicBezTo>
                    <a:pt x="24834" y="-54"/>
                    <a:pt x="23965" y="4166"/>
                    <a:pt x="25313" y="4209"/>
                  </a:cubicBezTo>
                  <a:cubicBezTo>
                    <a:pt x="26661" y="4253"/>
                    <a:pt x="30315" y="381"/>
                    <a:pt x="31837" y="294"/>
                  </a:cubicBezTo>
                  <a:cubicBezTo>
                    <a:pt x="33359" y="207"/>
                    <a:pt x="33664" y="3687"/>
                    <a:pt x="34447" y="3687"/>
                  </a:cubicBezTo>
                  <a:cubicBezTo>
                    <a:pt x="35230" y="3687"/>
                    <a:pt x="35838" y="251"/>
                    <a:pt x="36534" y="294"/>
                  </a:cubicBezTo>
                  <a:cubicBezTo>
                    <a:pt x="37230" y="338"/>
                    <a:pt x="38013" y="3992"/>
                    <a:pt x="38622" y="3948"/>
                  </a:cubicBezTo>
                  <a:cubicBezTo>
                    <a:pt x="39231" y="3905"/>
                    <a:pt x="39492" y="-97"/>
                    <a:pt x="40188" y="33"/>
                  </a:cubicBezTo>
                  <a:cubicBezTo>
                    <a:pt x="40884" y="164"/>
                    <a:pt x="42058" y="4688"/>
                    <a:pt x="42797" y="4731"/>
                  </a:cubicBezTo>
                  <a:cubicBezTo>
                    <a:pt x="43536" y="4775"/>
                    <a:pt x="43711" y="381"/>
                    <a:pt x="44624" y="294"/>
                  </a:cubicBezTo>
                  <a:cubicBezTo>
                    <a:pt x="45537" y="207"/>
                    <a:pt x="47538" y="3992"/>
                    <a:pt x="48277" y="4209"/>
                  </a:cubicBezTo>
                  <a:cubicBezTo>
                    <a:pt x="49016" y="4427"/>
                    <a:pt x="48930" y="2034"/>
                    <a:pt x="49060" y="1599"/>
                  </a:cubicBezTo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pic>
        <p:nvPicPr>
          <p:cNvPr id="642" name="Google Shape;642;p43" title="Screenshot 2025-08-30 at 2.30.14 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9000" y="2816826"/>
            <a:ext cx="2088434" cy="1687625"/>
          </a:xfrm>
          <a:prstGeom prst="rect">
            <a:avLst/>
          </a:prstGeom>
          <a:noFill/>
          <a:ln>
            <a:noFill/>
          </a:ln>
        </p:spPr>
      </p:pic>
      <p:sp>
        <p:nvSpPr>
          <p:cNvPr id="643" name="Google Shape;643;p43"/>
          <p:cNvSpPr/>
          <p:nvPr/>
        </p:nvSpPr>
        <p:spPr>
          <a:xfrm>
            <a:off x="3483948" y="4153675"/>
            <a:ext cx="1725300" cy="286500"/>
          </a:xfrm>
          <a:prstGeom prst="ellipse">
            <a:avLst/>
          </a:prstGeom>
          <a:noFill/>
          <a:ln cap="flat" cmpd="sng" w="20800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6550" lIns="66550" spcFirstLastPara="1" rIns="66550" wrap="square" tIns="665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19"/>
          </a:p>
        </p:txBody>
      </p:sp>
      <p:sp>
        <p:nvSpPr>
          <p:cNvPr id="644" name="Google Shape;644;p43"/>
          <p:cNvSpPr/>
          <p:nvPr/>
        </p:nvSpPr>
        <p:spPr>
          <a:xfrm>
            <a:off x="3483948" y="2792402"/>
            <a:ext cx="1725300" cy="286500"/>
          </a:xfrm>
          <a:prstGeom prst="ellipse">
            <a:avLst/>
          </a:prstGeom>
          <a:noFill/>
          <a:ln cap="flat" cmpd="sng" w="20800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6550" lIns="66550" spcFirstLastPara="1" rIns="66550" wrap="square" tIns="665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19"/>
          </a:p>
        </p:txBody>
      </p:sp>
      <p:grpSp>
        <p:nvGrpSpPr>
          <p:cNvPr id="645" name="Google Shape;645;p43"/>
          <p:cNvGrpSpPr/>
          <p:nvPr/>
        </p:nvGrpSpPr>
        <p:grpSpPr>
          <a:xfrm rot="5400000">
            <a:off x="4692724" y="3539522"/>
            <a:ext cx="1459625" cy="125031"/>
            <a:chOff x="884300" y="2130000"/>
            <a:chExt cx="1459625" cy="125684"/>
          </a:xfrm>
        </p:grpSpPr>
        <p:sp>
          <p:nvSpPr>
            <p:cNvPr id="646" name="Google Shape;646;p43"/>
            <p:cNvSpPr/>
            <p:nvPr/>
          </p:nvSpPr>
          <p:spPr>
            <a:xfrm>
              <a:off x="884300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43"/>
            <p:cNvSpPr/>
            <p:nvPr/>
          </p:nvSpPr>
          <p:spPr>
            <a:xfrm>
              <a:off x="2237125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43"/>
            <p:cNvSpPr/>
            <p:nvPr/>
          </p:nvSpPr>
          <p:spPr>
            <a:xfrm>
              <a:off x="1000925" y="2130909"/>
              <a:ext cx="1226500" cy="124775"/>
            </a:xfrm>
            <a:custGeom>
              <a:rect b="b" l="l" r="r" t="t"/>
              <a:pathLst>
                <a:path extrusionOk="0" h="4991" w="49060">
                  <a:moveTo>
                    <a:pt x="0" y="2643"/>
                  </a:moveTo>
                  <a:cubicBezTo>
                    <a:pt x="261" y="2252"/>
                    <a:pt x="914" y="-97"/>
                    <a:pt x="1566" y="294"/>
                  </a:cubicBezTo>
                  <a:cubicBezTo>
                    <a:pt x="2218" y="686"/>
                    <a:pt x="2914" y="4992"/>
                    <a:pt x="3914" y="4992"/>
                  </a:cubicBezTo>
                  <a:cubicBezTo>
                    <a:pt x="4914" y="4992"/>
                    <a:pt x="6394" y="381"/>
                    <a:pt x="7568" y="294"/>
                  </a:cubicBezTo>
                  <a:cubicBezTo>
                    <a:pt x="8742" y="207"/>
                    <a:pt x="9568" y="4340"/>
                    <a:pt x="10960" y="4470"/>
                  </a:cubicBezTo>
                  <a:cubicBezTo>
                    <a:pt x="12352" y="4601"/>
                    <a:pt x="14613" y="1034"/>
                    <a:pt x="15918" y="1077"/>
                  </a:cubicBezTo>
                  <a:cubicBezTo>
                    <a:pt x="17223" y="1121"/>
                    <a:pt x="17484" y="4905"/>
                    <a:pt x="18789" y="4731"/>
                  </a:cubicBezTo>
                  <a:cubicBezTo>
                    <a:pt x="20094" y="4557"/>
                    <a:pt x="22660" y="120"/>
                    <a:pt x="23747" y="33"/>
                  </a:cubicBezTo>
                  <a:cubicBezTo>
                    <a:pt x="24834" y="-54"/>
                    <a:pt x="23965" y="4166"/>
                    <a:pt x="25313" y="4209"/>
                  </a:cubicBezTo>
                  <a:cubicBezTo>
                    <a:pt x="26661" y="4253"/>
                    <a:pt x="30315" y="381"/>
                    <a:pt x="31837" y="294"/>
                  </a:cubicBezTo>
                  <a:cubicBezTo>
                    <a:pt x="33359" y="207"/>
                    <a:pt x="33664" y="3687"/>
                    <a:pt x="34447" y="3687"/>
                  </a:cubicBezTo>
                  <a:cubicBezTo>
                    <a:pt x="35230" y="3687"/>
                    <a:pt x="35838" y="251"/>
                    <a:pt x="36534" y="294"/>
                  </a:cubicBezTo>
                  <a:cubicBezTo>
                    <a:pt x="37230" y="338"/>
                    <a:pt x="38013" y="3992"/>
                    <a:pt x="38622" y="3948"/>
                  </a:cubicBezTo>
                  <a:cubicBezTo>
                    <a:pt x="39231" y="3905"/>
                    <a:pt x="39492" y="-97"/>
                    <a:pt x="40188" y="33"/>
                  </a:cubicBezTo>
                  <a:cubicBezTo>
                    <a:pt x="40884" y="164"/>
                    <a:pt x="42058" y="4688"/>
                    <a:pt x="42797" y="4731"/>
                  </a:cubicBezTo>
                  <a:cubicBezTo>
                    <a:pt x="43536" y="4775"/>
                    <a:pt x="43711" y="381"/>
                    <a:pt x="44624" y="294"/>
                  </a:cubicBezTo>
                  <a:cubicBezTo>
                    <a:pt x="45537" y="207"/>
                    <a:pt x="47538" y="3992"/>
                    <a:pt x="48277" y="4209"/>
                  </a:cubicBezTo>
                  <a:cubicBezTo>
                    <a:pt x="49016" y="4427"/>
                    <a:pt x="48930" y="2034"/>
                    <a:pt x="49060" y="1599"/>
                  </a:cubicBezTo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pic>
        <p:nvPicPr>
          <p:cNvPr id="649" name="Google Shape;649;p43" title="Screenshot 2025-08-30 at 2.37.38 PM.png"/>
          <p:cNvPicPr preferRelativeResize="0"/>
          <p:nvPr/>
        </p:nvPicPr>
        <p:blipFill rotWithShape="1">
          <a:blip r:embed="rId5">
            <a:alphaModFix/>
          </a:blip>
          <a:srcRect b="0" l="0" r="0" t="9707"/>
          <a:stretch/>
        </p:blipFill>
        <p:spPr>
          <a:xfrm>
            <a:off x="6384050" y="2546077"/>
            <a:ext cx="2237300" cy="1982317"/>
          </a:xfrm>
          <a:prstGeom prst="rect">
            <a:avLst/>
          </a:prstGeom>
          <a:noFill/>
          <a:ln>
            <a:noFill/>
          </a:ln>
        </p:spPr>
      </p:pic>
      <p:sp>
        <p:nvSpPr>
          <p:cNvPr id="650" name="Google Shape;650;p43"/>
          <p:cNvSpPr/>
          <p:nvPr/>
        </p:nvSpPr>
        <p:spPr>
          <a:xfrm>
            <a:off x="6432900" y="3158200"/>
            <a:ext cx="324900" cy="286500"/>
          </a:xfrm>
          <a:prstGeom prst="ellipse">
            <a:avLst/>
          </a:prstGeom>
          <a:noFill/>
          <a:ln cap="flat" cmpd="sng" w="20800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6550" lIns="66550" spcFirstLastPara="1" rIns="66550" wrap="square" tIns="665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19"/>
          </a:p>
        </p:txBody>
      </p:sp>
      <p:sp>
        <p:nvSpPr>
          <p:cNvPr id="651" name="Google Shape;651;p43"/>
          <p:cNvSpPr/>
          <p:nvPr/>
        </p:nvSpPr>
        <p:spPr>
          <a:xfrm>
            <a:off x="6809952" y="2497812"/>
            <a:ext cx="1681998" cy="2101144"/>
          </a:xfrm>
          <a:custGeom>
            <a:rect b="b" l="l" r="r" t="t"/>
            <a:pathLst>
              <a:path extrusionOk="0" h="99251" w="80248">
                <a:moveTo>
                  <a:pt x="31084" y="2164"/>
                </a:moveTo>
                <a:cubicBezTo>
                  <a:pt x="18058" y="11445"/>
                  <a:pt x="-4085" y="73154"/>
                  <a:pt x="799" y="88133"/>
                </a:cubicBezTo>
                <a:cubicBezTo>
                  <a:pt x="5684" y="103113"/>
                  <a:pt x="47365" y="101322"/>
                  <a:pt x="60391" y="92041"/>
                </a:cubicBezTo>
                <a:cubicBezTo>
                  <a:pt x="73417" y="82760"/>
                  <a:pt x="83838" y="47428"/>
                  <a:pt x="78953" y="32448"/>
                </a:cubicBezTo>
                <a:cubicBezTo>
                  <a:pt x="74069" y="17469"/>
                  <a:pt x="44110" y="-7117"/>
                  <a:pt x="31084" y="2164"/>
                </a:cubicBezTo>
                <a:close/>
              </a:path>
            </a:pathLst>
          </a:custGeom>
          <a:noFill/>
          <a:ln cap="flat" cmpd="sng" w="17775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652" name="Google Shape;652;p43"/>
          <p:cNvGrpSpPr/>
          <p:nvPr/>
        </p:nvGrpSpPr>
        <p:grpSpPr>
          <a:xfrm rot="4359353">
            <a:off x="5750639" y="3896742"/>
            <a:ext cx="1459577" cy="125040"/>
            <a:chOff x="884300" y="2130000"/>
            <a:chExt cx="1459625" cy="125684"/>
          </a:xfrm>
        </p:grpSpPr>
        <p:sp>
          <p:nvSpPr>
            <p:cNvPr id="653" name="Google Shape;653;p43"/>
            <p:cNvSpPr/>
            <p:nvPr/>
          </p:nvSpPr>
          <p:spPr>
            <a:xfrm>
              <a:off x="884300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43"/>
            <p:cNvSpPr/>
            <p:nvPr/>
          </p:nvSpPr>
          <p:spPr>
            <a:xfrm>
              <a:off x="2237125" y="2130000"/>
              <a:ext cx="106800" cy="106800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43"/>
            <p:cNvSpPr/>
            <p:nvPr/>
          </p:nvSpPr>
          <p:spPr>
            <a:xfrm>
              <a:off x="1000925" y="2130909"/>
              <a:ext cx="1226500" cy="124775"/>
            </a:xfrm>
            <a:custGeom>
              <a:rect b="b" l="l" r="r" t="t"/>
              <a:pathLst>
                <a:path extrusionOk="0" h="4991" w="49060">
                  <a:moveTo>
                    <a:pt x="0" y="2643"/>
                  </a:moveTo>
                  <a:cubicBezTo>
                    <a:pt x="261" y="2252"/>
                    <a:pt x="914" y="-97"/>
                    <a:pt x="1566" y="294"/>
                  </a:cubicBezTo>
                  <a:cubicBezTo>
                    <a:pt x="2218" y="686"/>
                    <a:pt x="2914" y="4992"/>
                    <a:pt x="3914" y="4992"/>
                  </a:cubicBezTo>
                  <a:cubicBezTo>
                    <a:pt x="4914" y="4992"/>
                    <a:pt x="6394" y="381"/>
                    <a:pt x="7568" y="294"/>
                  </a:cubicBezTo>
                  <a:cubicBezTo>
                    <a:pt x="8742" y="207"/>
                    <a:pt x="9568" y="4340"/>
                    <a:pt x="10960" y="4470"/>
                  </a:cubicBezTo>
                  <a:cubicBezTo>
                    <a:pt x="12352" y="4601"/>
                    <a:pt x="14613" y="1034"/>
                    <a:pt x="15918" y="1077"/>
                  </a:cubicBezTo>
                  <a:cubicBezTo>
                    <a:pt x="17223" y="1121"/>
                    <a:pt x="17484" y="4905"/>
                    <a:pt x="18789" y="4731"/>
                  </a:cubicBezTo>
                  <a:cubicBezTo>
                    <a:pt x="20094" y="4557"/>
                    <a:pt x="22660" y="120"/>
                    <a:pt x="23747" y="33"/>
                  </a:cubicBezTo>
                  <a:cubicBezTo>
                    <a:pt x="24834" y="-54"/>
                    <a:pt x="23965" y="4166"/>
                    <a:pt x="25313" y="4209"/>
                  </a:cubicBezTo>
                  <a:cubicBezTo>
                    <a:pt x="26661" y="4253"/>
                    <a:pt x="30315" y="381"/>
                    <a:pt x="31837" y="294"/>
                  </a:cubicBezTo>
                  <a:cubicBezTo>
                    <a:pt x="33359" y="207"/>
                    <a:pt x="33664" y="3687"/>
                    <a:pt x="34447" y="3687"/>
                  </a:cubicBezTo>
                  <a:cubicBezTo>
                    <a:pt x="35230" y="3687"/>
                    <a:pt x="35838" y="251"/>
                    <a:pt x="36534" y="294"/>
                  </a:cubicBezTo>
                  <a:cubicBezTo>
                    <a:pt x="37230" y="338"/>
                    <a:pt x="38013" y="3992"/>
                    <a:pt x="38622" y="3948"/>
                  </a:cubicBezTo>
                  <a:cubicBezTo>
                    <a:pt x="39231" y="3905"/>
                    <a:pt x="39492" y="-97"/>
                    <a:pt x="40188" y="33"/>
                  </a:cubicBezTo>
                  <a:cubicBezTo>
                    <a:pt x="40884" y="164"/>
                    <a:pt x="42058" y="4688"/>
                    <a:pt x="42797" y="4731"/>
                  </a:cubicBezTo>
                  <a:cubicBezTo>
                    <a:pt x="43536" y="4775"/>
                    <a:pt x="43711" y="381"/>
                    <a:pt x="44624" y="294"/>
                  </a:cubicBezTo>
                  <a:cubicBezTo>
                    <a:pt x="45537" y="207"/>
                    <a:pt x="47538" y="3992"/>
                    <a:pt x="48277" y="4209"/>
                  </a:cubicBezTo>
                  <a:cubicBezTo>
                    <a:pt x="49016" y="4427"/>
                    <a:pt x="48930" y="2034"/>
                    <a:pt x="49060" y="1599"/>
                  </a:cubicBezTo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sp>
        <p:nvSpPr>
          <p:cNvPr id="656" name="Google Shape;656;p43"/>
          <p:cNvSpPr txBox="1"/>
          <p:nvPr/>
        </p:nvSpPr>
        <p:spPr>
          <a:xfrm>
            <a:off x="323400" y="1380600"/>
            <a:ext cx="849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can interpret the theorem as telling us that bidirected summoning needs to admit a partitioning to summon half a Bell pair through each clique.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44"/>
          <p:cNvSpPr txBox="1"/>
          <p:nvPr/>
        </p:nvSpPr>
        <p:spPr>
          <a:xfrm>
            <a:off x="2759250" y="2294700"/>
            <a:ext cx="3625500" cy="554100"/>
          </a:xfrm>
          <a:prstGeom prst="rect">
            <a:avLst/>
          </a:prstGeom>
          <a:noFill/>
          <a:ln cap="flat" cmpd="sng" w="19050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Thanks!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2" name="Google Shape;662;p44"/>
          <p:cNvSpPr/>
          <p:nvPr/>
        </p:nvSpPr>
        <p:spPr>
          <a:xfrm>
            <a:off x="-391900" y="3168200"/>
            <a:ext cx="1734900" cy="1746300"/>
          </a:xfrm>
          <a:prstGeom prst="flowChartConnector">
            <a:avLst/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3" name="Google Shape;663;p44"/>
          <p:cNvSpPr/>
          <p:nvPr/>
        </p:nvSpPr>
        <p:spPr>
          <a:xfrm>
            <a:off x="202725" y="3740150"/>
            <a:ext cx="1734900" cy="1746300"/>
          </a:xfrm>
          <a:prstGeom prst="flowChartConnector">
            <a:avLst/>
          </a:prstGeom>
          <a:solidFill>
            <a:srgbClr val="FFF3D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p44"/>
          <p:cNvSpPr/>
          <p:nvPr/>
        </p:nvSpPr>
        <p:spPr>
          <a:xfrm>
            <a:off x="7356000" y="-203650"/>
            <a:ext cx="1734900" cy="1746300"/>
          </a:xfrm>
          <a:prstGeom prst="flowChartConnector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5" name="Google Shape;665;p44"/>
          <p:cNvSpPr/>
          <p:nvPr/>
        </p:nvSpPr>
        <p:spPr>
          <a:xfrm>
            <a:off x="7950625" y="368300"/>
            <a:ext cx="1734900" cy="1746300"/>
          </a:xfrm>
          <a:prstGeom prst="flowChartConnector">
            <a:avLst/>
          </a:prstGeom>
          <a:solidFill>
            <a:srgbClr val="FFF3D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6" name="Google Shape;666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/>
        </p:nvSpPr>
        <p:spPr>
          <a:xfrm>
            <a:off x="319850" y="355800"/>
            <a:ext cx="4483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 no-summoning theorem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4" name="Google Shape;84;p16"/>
          <p:cNvCxnSpPr/>
          <p:nvPr/>
        </p:nvCxnSpPr>
        <p:spPr>
          <a:xfrm>
            <a:off x="405999" y="850625"/>
            <a:ext cx="4157700" cy="78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5" name="Google Shape;85;p16"/>
          <p:cNvSpPr txBox="1"/>
          <p:nvPr/>
        </p:nvSpPr>
        <p:spPr>
          <a:xfrm>
            <a:off x="165296" y="1056175"/>
            <a:ext cx="4681500" cy="1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Quantum state        is initially localized at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request will be made at a call point       at some point in the causal future of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If a request is made at      , then        should be returned to the reveal point      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Google Shape;87;p16"/>
          <p:cNvSpPr txBox="1"/>
          <p:nvPr/>
        </p:nvSpPr>
        <p:spPr>
          <a:xfrm>
            <a:off x="418225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187950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(Kent 2011, Hayden &amp; May 2012)</a:t>
            </a:r>
            <a:endParaRPr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9" name="Google Shape;89;p16" title="Screenshot 2025-08-22 at 3.31.45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3450" y="711350"/>
            <a:ext cx="3812351" cy="249055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6483596" y="1637100"/>
            <a:ext cx="972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Montserrat"/>
                <a:ea typeface="Montserrat"/>
                <a:cs typeface="Montserrat"/>
                <a:sym typeface="Montserrat"/>
              </a:rPr>
              <a:t>Call points</a:t>
            </a:r>
            <a:endParaRPr b="1"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6358850" y="836063"/>
            <a:ext cx="1177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4AB8"/>
                </a:solidFill>
                <a:latin typeface="Montserrat"/>
                <a:ea typeface="Montserrat"/>
                <a:cs typeface="Montserrat"/>
                <a:sym typeface="Montserrat"/>
              </a:rPr>
              <a:t>Reveal points</a:t>
            </a:r>
            <a:endParaRPr b="1" sz="1100">
              <a:solidFill>
                <a:srgbClr val="004AB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2" name="Google Shape;92;p16"/>
          <p:cNvCxnSpPr/>
          <p:nvPr/>
        </p:nvCxnSpPr>
        <p:spPr>
          <a:xfrm rot="10800000">
            <a:off x="7455902" y="1814100"/>
            <a:ext cx="317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93" name="Google Shape;93;p16"/>
          <p:cNvCxnSpPr>
            <a:endCxn id="90" idx="1"/>
          </p:cNvCxnSpPr>
          <p:nvPr/>
        </p:nvCxnSpPr>
        <p:spPr>
          <a:xfrm flipH="1" rot="10800000">
            <a:off x="6179996" y="1814100"/>
            <a:ext cx="303600" cy="2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94" name="Google Shape;94;p16"/>
          <p:cNvCxnSpPr/>
          <p:nvPr/>
        </p:nvCxnSpPr>
        <p:spPr>
          <a:xfrm rot="10800000">
            <a:off x="7497552" y="1021375"/>
            <a:ext cx="317400" cy="0"/>
          </a:xfrm>
          <a:prstGeom prst="straightConnector1">
            <a:avLst/>
          </a:prstGeom>
          <a:noFill/>
          <a:ln cap="flat" cmpd="sng" w="9525">
            <a:solidFill>
              <a:srgbClr val="004AB8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95" name="Google Shape;95;p16"/>
          <p:cNvCxnSpPr/>
          <p:nvPr/>
        </p:nvCxnSpPr>
        <p:spPr>
          <a:xfrm flipH="1" rot="10800000">
            <a:off x="6103377" y="1020175"/>
            <a:ext cx="303600" cy="2400"/>
          </a:xfrm>
          <a:prstGeom prst="straightConnector1">
            <a:avLst/>
          </a:prstGeom>
          <a:noFill/>
          <a:ln cap="flat" cmpd="sng" w="9525">
            <a:solidFill>
              <a:srgbClr val="004AB8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96" name="Google Shape;96;p16"/>
          <p:cNvSpPr txBox="1"/>
          <p:nvPr/>
        </p:nvSpPr>
        <p:spPr>
          <a:xfrm>
            <a:off x="7497546" y="2644050"/>
            <a:ext cx="972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BF9000"/>
                </a:solidFill>
                <a:latin typeface="Montserrat"/>
                <a:ea typeface="Montserrat"/>
                <a:cs typeface="Montserrat"/>
                <a:sym typeface="Montserrat"/>
              </a:rPr>
              <a:t>Start point</a:t>
            </a:r>
            <a:endParaRPr b="1" sz="1100">
              <a:solidFill>
                <a:srgbClr val="BF9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97" name="Google Shape;97;p16"/>
          <p:cNvCxnSpPr/>
          <p:nvPr/>
        </p:nvCxnSpPr>
        <p:spPr>
          <a:xfrm flipH="1" rot="10800000">
            <a:off x="7152302" y="2819850"/>
            <a:ext cx="303600" cy="2400"/>
          </a:xfrm>
          <a:prstGeom prst="straightConnector1">
            <a:avLst/>
          </a:prstGeom>
          <a:noFill/>
          <a:ln cap="flat" cmpd="sng" w="9525">
            <a:solidFill>
              <a:srgbClr val="BF9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98" name="Google Shape;98;p16"/>
          <p:cNvSpPr/>
          <p:nvPr/>
        </p:nvSpPr>
        <p:spPr>
          <a:xfrm>
            <a:off x="5054077" y="699800"/>
            <a:ext cx="3812400" cy="262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9" name="Google Shape;99;p16" title="[0,0,0,&quot;https://www.codecogs.com/eqnedit.php?latex=s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44637" y="1898911"/>
            <a:ext cx="99525" cy="12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6" title="[0,0,0,&quot;https://www.codecogs.com/eqnedit.php?latex=%7C%5Cvarphi%5Crangle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75861" y="1166169"/>
            <a:ext cx="218700" cy="20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6" title="[0,0,0,&quot;https://www.codecogs.com/eqnedit.php?latex=s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9158" y="1219504"/>
            <a:ext cx="99525" cy="12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6" title="[0,0,0,&quot;https://www.codecogs.com/eqnedit.php?latex=%7C%5Cvarphi%5Crangle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49324" y="2304452"/>
            <a:ext cx="218700" cy="20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/>
          <p:nvPr/>
        </p:nvSpPr>
        <p:spPr>
          <a:xfrm>
            <a:off x="406000" y="3588300"/>
            <a:ext cx="82797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 summoning:</a:t>
            </a: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above task cannot be completed successfully 100% of the time due to the spacelike separation of the causal regions defined by           and   </a:t>
            </a:r>
            <a:endParaRPr sz="1500" u="sng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4" name="Google Shape;104;p16" title="[0,0,0,&quot;https://www.codecogs.com/eqnedit.php?latex=%7C%5Cvarphi%5Crangle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83611" y="2900044"/>
            <a:ext cx="218700" cy="20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6" title="[0,0,0,&quot;https://www.codecogs.com/eqnedit.php?latex=c_i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06244" y="2345751"/>
            <a:ext cx="158750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6" title="[0,0,0,&quot;https://www.codecogs.com/eqnedit.php?latex=r_i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03219" y="2581457"/>
            <a:ext cx="165806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6" title="[0,0,0,&quot;https://www.codecogs.com/eqnedit.php?latex=r_1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07400" y="933700"/>
            <a:ext cx="190857" cy="15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/>
          <p:nvPr/>
        </p:nvSpPr>
        <p:spPr>
          <a:xfrm>
            <a:off x="5965173" y="1851784"/>
            <a:ext cx="224400" cy="244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/>
          <p:nvPr/>
        </p:nvSpPr>
        <p:spPr>
          <a:xfrm>
            <a:off x="7969923" y="1851784"/>
            <a:ext cx="224400" cy="244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6"/>
          <p:cNvSpPr/>
          <p:nvPr/>
        </p:nvSpPr>
        <p:spPr>
          <a:xfrm>
            <a:off x="7993098" y="732434"/>
            <a:ext cx="224400" cy="244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5965173" y="732434"/>
            <a:ext cx="224400" cy="244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16" title="[0,0,0,&quot;https://www.codecogs.com/eqnedit.php?latex=c_0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02600" y="1769633"/>
            <a:ext cx="186662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6" title="[0,0,0,&quot;https://www.codecogs.com/eqnedit.php?latex=c_1#0&quot;]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487438" y="1735925"/>
            <a:ext cx="183722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 title="[0,0,0,&quot;https://www.codecogs.com/eqnedit.php?latex=r_0#0&quot;]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099100" y="952942"/>
            <a:ext cx="193640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6" title="[0,0,0,&quot;https://www.codecogs.com/eqnedit.php?latex=c_i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05628" y="1666259"/>
            <a:ext cx="158750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6" title="{&quot;red&quot;:0,&quot;green&quot;:0,&quot;blue&quot;:0,&quot;origURL&quot;:&quot;https://www.codecogs.com/eqnedit.php?latex=r_0#0&quot;,&quot;size&quot;:15,&quot;width&quot;:651.9448818897638,&quot;height&quot;:54.21259842519685}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668735" y="3985880"/>
            <a:ext cx="158591" cy="130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6" title="{&quot;red&quot;:0,&quot;green&quot;:0,&quot;blue&quot;:0,&quot;origURL&quot;:&quot;https://www.codecogs.com/eqnedit.php?latex=c_0#0&quot;,&quot;size&quot;:15,&quot;width&quot;:651.9448818897638,&quot;height&quot;:54.21259842519685}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906881" y="3988705"/>
            <a:ext cx="152876" cy="130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6" title="{&quot;red&quot;:0,&quot;green&quot;:0,&quot;blue&quot;:0,&quot;origURL&quot;:&quot;https://www.codecogs.com/eqnedit.php?latex=r_1#0&quot;,&quot;size&quot;:15,&quot;width&quot;:651.9448818897638,&quot;height&quot;:54.21259842519685}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840214" y="3986606"/>
            <a:ext cx="152876" cy="127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6" title="{&quot;red&quot;:0,&quot;green&quot;:0,&quot;blue&quot;:0,&quot;origURL&quot;:&quot;https://www.codecogs.com/eqnedit.php?latex=c_1#0&quot;,&quot;size&quot;:15,&quot;width&quot;:651.9448818897638,&quot;height&quot;:54.21259842519685}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586507" y="3988027"/>
            <a:ext cx="147161" cy="127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When is summoning possible?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25" name="Google Shape;125;p17"/>
          <p:cNvCxnSpPr/>
          <p:nvPr/>
        </p:nvCxnSpPr>
        <p:spPr>
          <a:xfrm>
            <a:off x="405999" y="850625"/>
            <a:ext cx="4715700" cy="48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6" name="Google Shape;126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7" name="Google Shape;127;p17"/>
          <p:cNvSpPr txBox="1"/>
          <p:nvPr/>
        </p:nvSpPr>
        <p:spPr>
          <a:xfrm>
            <a:off x="418225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187950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(Hayden &amp; May 2012)</a:t>
            </a:r>
            <a:endParaRPr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p17"/>
          <p:cNvSpPr txBox="1"/>
          <p:nvPr/>
        </p:nvSpPr>
        <p:spPr>
          <a:xfrm>
            <a:off x="165300" y="1056175"/>
            <a:ext cx="51306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Hayden &amp; May established a theorem that characterizes all possible instances of single-state summoning.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define a </a:t>
            </a:r>
            <a:r>
              <a:rPr b="1" i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causal diamond     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to each call-and-reveal pair. This is the spacetime region that is the intersection of the causal </a:t>
            </a:r>
            <a:r>
              <a:rPr i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future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of       and the causal </a:t>
            </a:r>
            <a:r>
              <a:rPr i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past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of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30" name="Google Shape;130;p17" title="[0,0,0,&quot;https://www.codecogs.com/eqnedit.php?latex=D_i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5025" y="2114433"/>
            <a:ext cx="183948" cy="15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7"/>
          <p:cNvSpPr txBox="1"/>
          <p:nvPr/>
        </p:nvSpPr>
        <p:spPr>
          <a:xfrm>
            <a:off x="406000" y="3588300"/>
            <a:ext cx="50904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500">
              <a:solidFill>
                <a:srgbClr val="1155C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2" name="Google Shape;132;p17"/>
          <p:cNvSpPr txBox="1"/>
          <p:nvPr/>
        </p:nvSpPr>
        <p:spPr>
          <a:xfrm>
            <a:off x="319850" y="3118550"/>
            <a:ext cx="4801800" cy="14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Single-state summoning: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Summoning is possible if and only if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AutoNum type="arabicParenR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Every reveal point is in the causal future of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33" name="Google Shape;133;p17" title="[0,0,0,&quot;https://www.codecogs.com/eqnedit.php?latex=s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9723" y="3958849"/>
            <a:ext cx="105575" cy="1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7"/>
          <p:cNvSpPr txBox="1"/>
          <p:nvPr/>
        </p:nvSpPr>
        <p:spPr>
          <a:xfrm>
            <a:off x="362950" y="4199750"/>
            <a:ext cx="7495200" cy="4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2)     For each pair          , there is a causal connection between       and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35" name="Google Shape;135;p17" title="[0,0,0,&quot;https://www.codecogs.com/eqnedit.php?latex=(i%2Cj)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37090" y="4324225"/>
            <a:ext cx="335975" cy="18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7" title="[0,0,0,&quot;https://www.codecogs.com/eqnedit.php?latex=D_i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8970" y="4336762"/>
            <a:ext cx="183948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 title="[0,0,0,&quot;https://www.codecogs.com/eqnedit.php?latex=D_j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70512" y="4333939"/>
            <a:ext cx="203750" cy="189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8" name="Google Shape;138;p17"/>
          <p:cNvGrpSpPr/>
          <p:nvPr/>
        </p:nvGrpSpPr>
        <p:grpSpPr>
          <a:xfrm>
            <a:off x="5621925" y="508263"/>
            <a:ext cx="3054600" cy="3416700"/>
            <a:chOff x="5621925" y="508263"/>
            <a:chExt cx="3054600" cy="3416700"/>
          </a:xfrm>
        </p:grpSpPr>
        <p:sp>
          <p:nvSpPr>
            <p:cNvPr id="139" name="Google Shape;139;p17"/>
            <p:cNvSpPr/>
            <p:nvPr/>
          </p:nvSpPr>
          <p:spPr>
            <a:xfrm>
              <a:off x="5621925" y="508263"/>
              <a:ext cx="3054600" cy="34167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40" name="Google Shape;140;p17" title="Screenshot 2025-08-25 at 11.44.36 AM.png"/>
            <p:cNvPicPr preferRelativeResize="0"/>
            <p:nvPr/>
          </p:nvPicPr>
          <p:blipFill rotWithShape="1">
            <a:blip r:embed="rId7">
              <a:alphaModFix/>
            </a:blip>
            <a:srcRect b="0" l="9404" r="17239" t="0"/>
            <a:stretch/>
          </p:blipFill>
          <p:spPr>
            <a:xfrm>
              <a:off x="5879223" y="576910"/>
              <a:ext cx="2561900" cy="3257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17" title="[17,85,204,&quot;https://www.codecogs.com/eqnedit.php?latex=D_0#0&quot;]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268700" y="2137250"/>
              <a:ext cx="203750" cy="1587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17" title="[17,85,204,&quot;https://www.codecogs.com/eqnedit.php?latex=D_1#0&quot;]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489137" y="1056175"/>
              <a:ext cx="201930" cy="1587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" name="Google Shape;143;p17"/>
            <p:cNvSpPr/>
            <p:nvPr/>
          </p:nvSpPr>
          <p:spPr>
            <a:xfrm>
              <a:off x="6269025" y="1768925"/>
              <a:ext cx="201900" cy="234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6276585" y="750994"/>
              <a:ext cx="201900" cy="234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8016475" y="1810550"/>
              <a:ext cx="201900" cy="234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8016485" y="2807894"/>
              <a:ext cx="201900" cy="234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47" name="Google Shape;147;p17" title="[0,0,0,&quot;https://www.codecogs.com/eqnedit.php?latex=c_0#0&quot;]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7905150" y="2926249"/>
              <a:ext cx="136325" cy="115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" name="Google Shape;148;p17" title="[0,0,0,&quot;https://www.codecogs.com/eqnedit.php?latex=r_0#0&quot;]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7905147" y="1849177"/>
              <a:ext cx="136325" cy="111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" name="Google Shape;149;p17" title="[0,0,0,&quot;https://www.codecogs.com/eqnedit.php?latex=c_1#0&quot;]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6165896" y="1840654"/>
              <a:ext cx="136325" cy="117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" name="Google Shape;150;p17" title="[0,0,0,&quot;https://www.codecogs.com/eqnedit.php?latex=r_1#0&quot;]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6165897" y="811454"/>
              <a:ext cx="136325" cy="11339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1" name="Google Shape;151;p17" title="[0,0,0,&quot;https://www.codecogs.com/eqnedit.php?latex=c_i#0&quot;]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633424" y="2807901"/>
            <a:ext cx="158750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7" title="[0,0,0,&quot;https://www.codecogs.com/eqnedit.php?latex=r_i#0&quot;]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4090944" y="2807915"/>
            <a:ext cx="165806" cy="15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8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When is summoning possible?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8" name="Google Shape;15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9" name="Google Shape;159;p18"/>
          <p:cNvSpPr txBox="1"/>
          <p:nvPr/>
        </p:nvSpPr>
        <p:spPr>
          <a:xfrm>
            <a:off x="319850" y="1191900"/>
            <a:ext cx="6488700" cy="4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Causal graphs</a:t>
            </a:r>
            <a:endParaRPr sz="1100">
              <a:solidFill>
                <a:srgbClr val="8E7CC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 u="sng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0" name="Google Shape;160;p18" title="Screenshot 2025-08-27 at 1.13.43 PM.png"/>
          <p:cNvPicPr preferRelativeResize="0"/>
          <p:nvPr/>
        </p:nvPicPr>
        <p:blipFill rotWithShape="1">
          <a:blip r:embed="rId3">
            <a:alphaModFix/>
          </a:blip>
          <a:srcRect b="0" l="0" r="53137" t="0"/>
          <a:stretch/>
        </p:blipFill>
        <p:spPr>
          <a:xfrm>
            <a:off x="5591574" y="511440"/>
            <a:ext cx="3044649" cy="21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8" title="Screenshot 2025-08-27 at 1.13.43 PM.png"/>
          <p:cNvPicPr preferRelativeResize="0"/>
          <p:nvPr/>
        </p:nvPicPr>
        <p:blipFill rotWithShape="1">
          <a:blip r:embed="rId3">
            <a:alphaModFix/>
          </a:blip>
          <a:srcRect b="-3332" l="62968" r="3619" t="21472"/>
          <a:stretch/>
        </p:blipFill>
        <p:spPr>
          <a:xfrm>
            <a:off x="6067775" y="2996375"/>
            <a:ext cx="2316575" cy="185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8"/>
          <p:cNvSpPr txBox="1"/>
          <p:nvPr/>
        </p:nvSpPr>
        <p:spPr>
          <a:xfrm>
            <a:off x="187950" y="1688263"/>
            <a:ext cx="5130600" cy="29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Only care about causal connections between diamonds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Geometry of summoning task reduced to a graph problem.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3" name="Google Shape;163;p18" title="[0,0,0,&quot;https://www.codecogs.com/eqnedit.php?latex=%5Cimplies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400000">
            <a:off x="6901600" y="2763490"/>
            <a:ext cx="424608" cy="15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8"/>
          <p:cNvSpPr txBox="1"/>
          <p:nvPr/>
        </p:nvSpPr>
        <p:spPr>
          <a:xfrm>
            <a:off x="319850" y="3304550"/>
            <a:ext cx="4717200" cy="705900"/>
          </a:xfrm>
          <a:prstGeom prst="rect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Theorem: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Summoning is possible if and only if the causal graph is a tournament.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65" name="Google Shape;165;p18"/>
          <p:cNvCxnSpPr/>
          <p:nvPr/>
        </p:nvCxnSpPr>
        <p:spPr>
          <a:xfrm>
            <a:off x="405999" y="850625"/>
            <a:ext cx="4715700" cy="48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Entanglement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71" name="Google Shape;171;p19"/>
          <p:cNvCxnSpPr/>
          <p:nvPr/>
        </p:nvCxnSpPr>
        <p:spPr>
          <a:xfrm>
            <a:off x="405999" y="850625"/>
            <a:ext cx="4280700" cy="153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2" name="Google Shape;17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3" name="Google Shape;173;p19"/>
          <p:cNvSpPr txBox="1"/>
          <p:nvPr/>
        </p:nvSpPr>
        <p:spPr>
          <a:xfrm>
            <a:off x="418225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4" name="Google Shape;174;p19"/>
          <p:cNvSpPr txBox="1"/>
          <p:nvPr/>
        </p:nvSpPr>
        <p:spPr>
          <a:xfrm>
            <a:off x="187950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(Adlam 2018, Dolev, May &amp; Wan 2021)</a:t>
            </a:r>
            <a:endParaRPr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5" name="Google Shape;175;p19"/>
          <p:cNvSpPr txBox="1"/>
          <p:nvPr/>
        </p:nvSpPr>
        <p:spPr>
          <a:xfrm>
            <a:off x="319850" y="1191900"/>
            <a:ext cx="84258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Definition: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An entanglement summoning task is specified by a set of causal diamonds 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             each of which is defined by a call point     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and return point     . The task involves two agencies, Alice and Bob, which perform the following: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At each      , Bob gives Alice a classical bit     . Alice is promised that                         for exactly two            , but these are unknown to her beforehand.			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		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 u="sng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76" name="Google Shape;176;p19" title="[0,0,0,&quot;https://www.codecogs.com/eqnedit.php?latex=%5C%7BD_j%5C%7D%5En_%7Bi%3D1%7D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3061" y="1546470"/>
            <a:ext cx="600825" cy="19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9" title="[0,0,0,&quot;https://www.codecogs.com/eqnedit.php?latex=c_j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0017" y="1586970"/>
            <a:ext cx="145642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9" title="[0,0,0,&quot;https://www.codecogs.com/eqnedit.php?latex=r_j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00855" y="1582159"/>
            <a:ext cx="151468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9" title="[0,0,0,&quot;https://www.codecogs.com/eqnedit.php?latex=c_j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8401" y="2262179"/>
            <a:ext cx="151450" cy="16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9" title="[0,0,0,&quot;https://www.codecogs.com/eqnedit.php?latex=b_j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41580" y="2220853"/>
            <a:ext cx="145650" cy="21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9" title="[0,0,0,&quot;https://www.codecogs.com/eqnedit.php?latex=b_%7Bj%5E*%7D%3D%20b_%7Bk%5E*%7D%20%3D%201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90925" y="2232862"/>
            <a:ext cx="1059417" cy="19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9" title="[0,0,0,&quot;https://www.codecogs.com/eqnedit.php?latex=j%5E*%2C%20k%5E*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564277" y="2474537"/>
            <a:ext cx="458384" cy="194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9"/>
          <p:cNvSpPr txBox="1"/>
          <p:nvPr/>
        </p:nvSpPr>
        <p:spPr>
          <a:xfrm>
            <a:off x="319850" y="3151550"/>
            <a:ext cx="8425800" cy="12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say the task is </a:t>
            </a:r>
            <a:r>
              <a:rPr b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achievable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if for any choice of             by Bob, Alice can return system      at        and      at          such that the state on         is </a:t>
            </a:r>
            <a:endParaRPr b="1" sz="1500" u="sng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84" name="Google Shape;184;p19" title="[0,0,0,&quot;https://www.codecogs.com/eqnedit.php?latex=j%5E*%2C%20k%5E*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132977" y="3275512"/>
            <a:ext cx="458384" cy="19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9" title="[0,0,0,&quot;https://www.codecogs.com/eqnedit.php?latex=A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144750" y="3608675"/>
            <a:ext cx="149848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9" title="[0,0,0,&quot;https://www.codecogs.com/eqnedit.php?latex=r_%7Bj%5E*%7D#0&quot;]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662658" y="3645524"/>
            <a:ext cx="267541" cy="19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19" title="[0,0,0,&quot;https://www.codecogs.com/eqnedit.php?latex=B#0&quot;]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422300" y="3616175"/>
            <a:ext cx="163419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19" title="[0,0,0,&quot;https://www.codecogs.com/eqnedit.php?latex=r_%7Bk%5E*%7D#0&quot;]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958460" y="3646235"/>
            <a:ext cx="282222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9" title="[0,0,0,&quot;https://www.codecogs.com/eqnedit.php?latex=AB#0&quot;]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500650" y="3625814"/>
            <a:ext cx="321951" cy="1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9" title="[0,0,0,&quot;https://www.codecogs.com/eqnedit.php?latex=%7C%5CPhi%5E%2B%5Crangle%20%3D%20%5Cdfrac%7B1%7D%7B%5Csqrt%7B2%7D%7D(%7C00%5Crangle%20%2B%20%7C11%5Crangle)#0&quot;]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123250" y="3516500"/>
            <a:ext cx="1958945" cy="45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6" name="Google Shape;196;p20"/>
          <p:cNvSpPr txBox="1"/>
          <p:nvPr/>
        </p:nvSpPr>
        <p:spPr>
          <a:xfrm>
            <a:off x="418225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7" name="Google Shape;197;p20"/>
          <p:cNvSpPr txBox="1"/>
          <p:nvPr/>
        </p:nvSpPr>
        <p:spPr>
          <a:xfrm>
            <a:off x="187950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(Dolev, May &amp; Wan 2021)</a:t>
            </a:r>
            <a:endParaRPr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8" name="Google Shape;198;p20"/>
          <p:cNvSpPr txBox="1"/>
          <p:nvPr/>
        </p:nvSpPr>
        <p:spPr>
          <a:xfrm>
            <a:off x="319850" y="1022950"/>
            <a:ext cx="86181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Oriented entanglement summoning:</a:t>
            </a: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An entanglement summoning task whose causal graph                         is an oriented graph is possible if and only is the subgraph  induced by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9" name="Google Shape;199;p20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Entanglement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00" name="Google Shape;200;p20"/>
          <p:cNvCxnSpPr/>
          <p:nvPr/>
        </p:nvCxnSpPr>
        <p:spPr>
          <a:xfrm>
            <a:off x="405999" y="850625"/>
            <a:ext cx="4280700" cy="153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1" name="Google Shape;201;p20"/>
          <p:cNvSpPr txBox="1"/>
          <p:nvPr/>
        </p:nvSpPr>
        <p:spPr>
          <a:xfrm>
            <a:off x="406000" y="2469368"/>
            <a:ext cx="18624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is a tournament.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02" name="Google Shape;202;p20" title="[0,0,0,&quot;https://www.codecogs.com/eqnedit.php?latex=G_%7B%5Cmathcal%7BD%7D%7D%3D%20(%5Cmathcal%7BD%7D%2C%20E)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5376" y="1388426"/>
            <a:ext cx="1098325" cy="20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0" title="[0,0,0,&quot;https://www.codecogs.com/eqnedit.php?latex=G_%7B%5Cmathcal%7BS%7D_j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72450" y="1377025"/>
            <a:ext cx="300325" cy="22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0" title="[0,0,0,&quot;https://www.codecogs.com/eqnedit.php?latex=%5Cmathcal%7BS%7D_j%20%3D%20%5C%7B%20D_i%5Cin%5Cmathcal%7BD%7D%20%7C%20D_i%20%5Cnot%5Cto%20D_j%5C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17563" y="2051050"/>
            <a:ext cx="2708875" cy="26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0" name="Google Shape;210;p21"/>
          <p:cNvSpPr txBox="1"/>
          <p:nvPr/>
        </p:nvSpPr>
        <p:spPr>
          <a:xfrm>
            <a:off x="418225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1" name="Google Shape;211;p21"/>
          <p:cNvSpPr txBox="1"/>
          <p:nvPr/>
        </p:nvSpPr>
        <p:spPr>
          <a:xfrm>
            <a:off x="187950" y="4739425"/>
            <a:ext cx="40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(Dolev, May &amp; Wan 2021)</a:t>
            </a:r>
            <a:endParaRPr sz="11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2" name="Google Shape;212;p21"/>
          <p:cNvSpPr txBox="1"/>
          <p:nvPr/>
        </p:nvSpPr>
        <p:spPr>
          <a:xfrm>
            <a:off x="319850" y="1022950"/>
            <a:ext cx="86181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8E7CC3"/>
                </a:solidFill>
                <a:latin typeface="Montserrat"/>
                <a:ea typeface="Montserrat"/>
                <a:cs typeface="Montserrat"/>
                <a:sym typeface="Montserrat"/>
              </a:rPr>
              <a:t>Oriented entanglement summoning:</a:t>
            </a:r>
            <a:r>
              <a:rPr b="1"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An entanglement summoning task whose causal graph                         is an oriented graph is possible if and only is the subgraph  induced by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3" name="Google Shape;213;p21"/>
          <p:cNvSpPr txBox="1"/>
          <p:nvPr/>
        </p:nvSpPr>
        <p:spPr>
          <a:xfrm>
            <a:off x="319850" y="355800"/>
            <a:ext cx="513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Entanglement summoning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14" name="Google Shape;214;p21"/>
          <p:cNvCxnSpPr/>
          <p:nvPr/>
        </p:nvCxnSpPr>
        <p:spPr>
          <a:xfrm>
            <a:off x="405999" y="850625"/>
            <a:ext cx="4280700" cy="15300"/>
          </a:xfrm>
          <a:prstGeom prst="straightConnector1">
            <a:avLst/>
          </a:prstGeom>
          <a:noFill/>
          <a:ln cap="flat" cmpd="sng" w="19050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5" name="Google Shape;215;p21"/>
          <p:cNvSpPr txBox="1"/>
          <p:nvPr/>
        </p:nvSpPr>
        <p:spPr>
          <a:xfrm>
            <a:off x="406000" y="2469368"/>
            <a:ext cx="18624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is a tournament.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16" name="Google Shape;216;p21" title="[0,0,0,&quot;https://www.codecogs.com/eqnedit.php?latex=G_%7B%5Cmathcal%7BD%7D%7D%3D%20(%5Cmathcal%7BD%7D%2C%20E)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5376" y="1388426"/>
            <a:ext cx="1098325" cy="20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1" title="[0,0,0,&quot;https://www.codecogs.com/eqnedit.php?latex=G_%7B%5Cmathcal%7BS%7D_j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72450" y="1377025"/>
            <a:ext cx="300325" cy="22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1" title="[0,0,0,&quot;https://www.codecogs.com/eqnedit.php?latex=%5Cmathcal%7BS%7D_j%20%3D%20%5C%7B%20D_i%5Cin%5Cmathcal%7BD%7D%20%7C%20D_i%20%5Cnot%5Cto%20D_j%5C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17563" y="2051050"/>
            <a:ext cx="2708875" cy="26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1" title="Screenshot 2025-08-27 at 11.42.11 AM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61239" y="3047877"/>
            <a:ext cx="2135324" cy="169155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1"/>
          <p:cNvSpPr/>
          <p:nvPr/>
        </p:nvSpPr>
        <p:spPr>
          <a:xfrm>
            <a:off x="3954575" y="3240200"/>
            <a:ext cx="1292700" cy="272100"/>
          </a:xfrm>
          <a:prstGeom prst="ellipse">
            <a:avLst/>
          </a:prstGeom>
          <a:solidFill>
            <a:srgbClr val="1593B5">
              <a:alpha val="51359"/>
            </a:srgbClr>
          </a:solidFill>
          <a:ln cap="flat" cmpd="sng" w="9525">
            <a:solidFill>
              <a:srgbClr val="9FC5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1"/>
          <p:cNvSpPr txBox="1"/>
          <p:nvPr/>
        </p:nvSpPr>
        <p:spPr>
          <a:xfrm>
            <a:off x="558400" y="3319150"/>
            <a:ext cx="23670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2" name="Google Shape;222;p21"/>
          <p:cNvSpPr txBox="1"/>
          <p:nvPr/>
        </p:nvSpPr>
        <p:spPr>
          <a:xfrm>
            <a:off x="6105450" y="3657400"/>
            <a:ext cx="23670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23" name="Google Shape;223;p21" title="[60,120,216,&quot;https://www.codecogs.com/eqnedit.php?latex=%5Cmathcal%7BS%7D_1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14350" y="2979000"/>
            <a:ext cx="197942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