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27"/>
  </p:notesMasterIdLst>
  <p:sldIdLst>
    <p:sldId id="262" r:id="rId2"/>
    <p:sldId id="307" r:id="rId3"/>
    <p:sldId id="342" r:id="rId4"/>
    <p:sldId id="325" r:id="rId5"/>
    <p:sldId id="352" r:id="rId6"/>
    <p:sldId id="333" r:id="rId7"/>
    <p:sldId id="369" r:id="rId8"/>
    <p:sldId id="360" r:id="rId9"/>
    <p:sldId id="362" r:id="rId10"/>
    <p:sldId id="319" r:id="rId11"/>
    <p:sldId id="328" r:id="rId12"/>
    <p:sldId id="366" r:id="rId13"/>
    <p:sldId id="367" r:id="rId14"/>
    <p:sldId id="371" r:id="rId15"/>
    <p:sldId id="323" r:id="rId16"/>
    <p:sldId id="341" r:id="rId17"/>
    <p:sldId id="344" r:id="rId18"/>
    <p:sldId id="351" r:id="rId19"/>
    <p:sldId id="350" r:id="rId20"/>
    <p:sldId id="340" r:id="rId21"/>
    <p:sldId id="345" r:id="rId22"/>
    <p:sldId id="347" r:id="rId23"/>
    <p:sldId id="348" r:id="rId24"/>
    <p:sldId id="337" r:id="rId25"/>
    <p:sldId id="35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27268D"/>
    <a:srgbClr val="1D1C68"/>
    <a:srgbClr val="EBEBEB"/>
    <a:srgbClr val="3332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87" autoAdjust="0"/>
    <p:restoredTop sz="94418"/>
  </p:normalViewPr>
  <p:slideViewPr>
    <p:cSldViewPr snapToGrid="0">
      <p:cViewPr varScale="1">
        <p:scale>
          <a:sx n="102" d="100"/>
          <a:sy n="102" d="100"/>
        </p:scale>
        <p:origin x="1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F3D37-3496-A44A-8343-ED728899321E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2501C-6AED-394F-A971-A892DC8FF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91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46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Jamie, separate these into the back-up slides references and the slides references.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03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Jamie it could be fun to make a little cocktail glass or bottle.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34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A7732-30DB-83F5-3C87-DF0A645B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47A00C-9573-15C3-0853-1005117604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561683-60FA-B79A-372D-B62446355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nitrogen laser, on the SNO+ deck, produces light pulses at 40Hz. The laser passes through a beam splitter, where the trigger from a photodiode is sent to the detector.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light travels through one of a series of dye cells, before going through two neutral density filters, and out of an aperture coupled to one end of the umbilical </a:t>
            </a:r>
            <a:r>
              <a:rPr lang="en-US" dirty="0" err="1"/>
              <a:t>fibres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9EF99-8267-F6FE-0EE5-E17AB363ED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87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45427-0882-A2E2-340F-C88C5CA91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73AF1F-31B4-6B3A-CAA9-28319C4004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48EC86-0395-959C-A5D4-33381ED298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nitrogen laser, on the SNO+ deck, produces light pulses at 40Hz. The laser passes through a beam splitter, where the trigger from a photodiode is sent to the detector.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light travels through one of a series of dye cells, before going through two neutral density filters, and out of an aperture coupled to one end of the umbilical </a:t>
            </a:r>
            <a:r>
              <a:rPr lang="en-US" dirty="0" err="1"/>
              <a:t>fibres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3B524-5F31-6363-C790-F73717F2FD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37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7063C-382B-4487-A898-6EE582913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0B5316-4E66-9AB0-1303-14EBE1CF8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7E69EB-56D2-A798-A70D-02DC46D51A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nitrogen laser, on the SNO+ deck, produces light pulses at 40Hz. The laser passes through a beam splitter, where the trigger from a photodiode is sent to the detector.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light travels through one of a series of dye cells, before going through two neutral density filters, and out of an aperture coupled to one end of the umbilical </a:t>
            </a:r>
            <a:r>
              <a:rPr lang="en-US" dirty="0" err="1"/>
              <a:t>fibres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276AD-84FF-1FDB-CB1F-952714A609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49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link to the </a:t>
            </a:r>
            <a:r>
              <a:rPr lang="en-US" dirty="0" err="1"/>
              <a:t>Laserball</a:t>
            </a:r>
            <a:r>
              <a:rPr lang="en-US" dirty="0"/>
              <a:t> design 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92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16196-FCFA-1F36-129F-8F2E20301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CD0415-3BDF-82C4-7C3A-EB4AEBEBC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81209C-3F70-E5CB-6C53-4B61DA3EC2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link to the </a:t>
            </a:r>
            <a:r>
              <a:rPr lang="en-US" dirty="0" err="1"/>
              <a:t>Laserball</a:t>
            </a:r>
            <a:r>
              <a:rPr lang="en-US" dirty="0"/>
              <a:t> design paper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04AC5-1FE5-BB07-76E0-3190CC75C6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51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926F9-805E-F0F8-B1B4-496058CFE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7BEE03-8CCF-F60A-2DA8-3DD0851ADF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D62EA2-0EF1-3075-2758-09FB1EB69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link to the </a:t>
            </a:r>
            <a:r>
              <a:rPr lang="en-US" dirty="0" err="1"/>
              <a:t>Laserball</a:t>
            </a:r>
            <a:r>
              <a:rPr lang="en-US" dirty="0"/>
              <a:t> design paper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B1FC4-E983-D0AD-EB7E-9C11E41C27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82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FE1DA-6AAE-9721-A7F7-2BE00EA1A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E2BC02-218C-98E1-75BE-B2E47C9E41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4E69B-6EAF-508E-39BD-6692FFDBE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link to the </a:t>
            </a:r>
            <a:r>
              <a:rPr lang="en-US" dirty="0" err="1"/>
              <a:t>Laserball</a:t>
            </a:r>
            <a:r>
              <a:rPr lang="en-US" dirty="0"/>
              <a:t> design paper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93464-A7DE-E668-621F-F2E6FF962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22501C-6AED-394F-A971-A892DC8FF89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7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718AE611-130E-0D2E-E802-8A36716DB9FC}"/>
              </a:ext>
            </a:extLst>
          </p:cNvPr>
          <p:cNvSpPr txBox="1">
            <a:spLocks/>
          </p:cNvSpPr>
          <p:nvPr/>
        </p:nvSpPr>
        <p:spPr>
          <a:xfrm>
            <a:off x="1523999" y="3556001"/>
            <a:ext cx="9144000" cy="576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4CE541A-6BE9-11BD-EA23-8EFFEB671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11" y="779558"/>
            <a:ext cx="10903974" cy="1563935"/>
          </a:xfrm>
          <a:prstGeom prst="roundRect">
            <a:avLst/>
          </a:prstGeom>
          <a:solidFill>
            <a:schemeClr val="accent1"/>
          </a:solidFill>
          <a:effectLst>
            <a:outerShdw blurRad="152400" dist="177800" dir="2700000" algn="tl" rotWithShape="0">
              <a:prstClr val="black">
                <a:alpha val="28000"/>
              </a:prstClr>
            </a:outerShdw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4B9EEEA-4E55-EBA2-FD56-C7F246D4D4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1211" y="2875826"/>
            <a:ext cx="8029575" cy="88843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Your name here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7712E16-869E-C669-4D08-61CB38A952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81211" y="4016919"/>
            <a:ext cx="8029574" cy="11623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Your Institution here</a:t>
            </a:r>
          </a:p>
        </p:txBody>
      </p:sp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F3E5E026-FF93-380A-0369-EE921FD448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81211" y="5446367"/>
            <a:ext cx="8029574" cy="80724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C46A339-0CEF-4204-070F-6F207DD8DA16}"/>
              </a:ext>
            </a:extLst>
          </p:cNvPr>
          <p:cNvSpPr txBox="1">
            <a:spLocks/>
          </p:cNvSpPr>
          <p:nvPr userDrawn="1"/>
        </p:nvSpPr>
        <p:spPr>
          <a:xfrm>
            <a:off x="1523999" y="3556001"/>
            <a:ext cx="9144000" cy="576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191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84286-880B-57FC-DB81-FFF3401CB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675FE2-4B4A-D8D3-B2FA-EB014F9C6D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77FF6-35FE-31D5-39BB-AE226A2B77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BB3C307-B990-AD4B-B50D-7E99B8F062FC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6B267-E163-B80C-46EF-94954F74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2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1BA2CA-43B7-CFEB-A82E-805086070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ECB1-3895-4A4C-B4FA-05A9A99CBE2F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D12E6-52D2-70A6-FF8A-7D3226905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264E2-CD46-217A-CB3F-C1B24128D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6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2CAB9-FDBF-45A0-942B-6CD2D2969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942EA-E749-4D6C-901E-AB3CC35FD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D7A8DE-4E81-1B9E-C59A-4EAF84730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A4BAF-1559-C14F-9D4F-328F6206CD82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F5A65D-E5D6-D9D8-F2F3-15F0106E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1DBC31-C26C-5121-C688-D671E483E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2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C0D2D-11F9-48E3-BDFD-009EB9BB2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A0E9E-29C7-4254-9EF1-22FC64B56F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3693F-2B5D-47A4-9937-F8D0829FE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2F39FA0-3E19-D526-8868-D57F6306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48C99-19A0-7840-AEE5-660ED0FD4BD4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DBD2E6-2332-1BF3-4E35-20FC2A3C7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2B3F3F2-4DBF-CF34-23EC-A86421F0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9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740E5-4C34-4241-9607-30A57A5EF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0920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3C258-E6CF-4250-9ADE-3CCF91421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3311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73D0E3-F2B3-4828-9FE8-79E35EBAD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0920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9FC978-7416-4BEC-A3E2-5F84F45600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3311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EAA7D5A-E2C3-8158-2C65-6FCE700A0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752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2743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46AA4AE-5CBB-E3C2-7214-7D2F7572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C1BE-E9A7-5149-938F-8AC72CA20F58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51305C1-B853-FF86-C7D1-E0E9B71E4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7D36C77-B794-D188-CDB9-829834A7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1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B6189-0E78-45C1-8704-51B6FC39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217D2-E09D-B61B-12D8-0D0B70BC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1420-0630-9649-B3ED-E8C37B93454A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EB204-6B38-8446-1F52-AB40F5CB0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69B5B3-B203-68F0-BC8C-939AE8DAB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6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1BA2CA-43B7-CFEB-A82E-805086070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2ECB1-3895-4A4C-B4FA-05A9A99CBE2F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D12E6-52D2-70A6-FF8A-7D3226905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264E2-CD46-217A-CB3F-C1B24128D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718AE611-130E-0D2E-E802-8A36716DB9FC}"/>
              </a:ext>
            </a:extLst>
          </p:cNvPr>
          <p:cNvSpPr txBox="1">
            <a:spLocks/>
          </p:cNvSpPr>
          <p:nvPr userDrawn="1"/>
        </p:nvSpPr>
        <p:spPr>
          <a:xfrm>
            <a:off x="1523999" y="3556001"/>
            <a:ext cx="9144000" cy="576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4CE541A-6BE9-11BD-EA23-8EFFEB671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11" y="779558"/>
            <a:ext cx="10903974" cy="1563935"/>
          </a:xfrm>
          <a:prstGeom prst="roundRect">
            <a:avLst/>
          </a:prstGeom>
          <a:solidFill>
            <a:schemeClr val="accent1"/>
          </a:solidFill>
          <a:effectLst>
            <a:outerShdw blurRad="152400" dist="177800" dir="2700000" algn="tl" rotWithShape="0">
              <a:prstClr val="black">
                <a:alpha val="28000"/>
              </a:prstClr>
            </a:outerShdw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4B9EEEA-4E55-EBA2-FD56-C7F246D4D4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81211" y="2875826"/>
            <a:ext cx="8029575" cy="88843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Your name here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7712E16-869E-C669-4D08-61CB38A952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81211" y="4016919"/>
            <a:ext cx="8029574" cy="11623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Your Institution here</a:t>
            </a:r>
          </a:p>
        </p:txBody>
      </p:sp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F3E5E026-FF93-380A-0369-EE921FD448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81211" y="5446367"/>
            <a:ext cx="8029574" cy="80724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7776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740E5-4C34-4241-9607-30A57A5EF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3C258-E6CF-4250-9ADE-3CCF91421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73D0E3-F2B3-4828-9FE8-79E35EBAD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9FC978-7416-4BEC-A3E2-5F84F45600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EAA7D5A-E2C3-8158-2C65-6FCE700A0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752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2743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46AA4AE-5CBB-E3C2-7214-7D2F7572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C1BE-E9A7-5149-938F-8AC72CA20F58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51305C1-B853-FF86-C7D1-E0E9B71E4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7D36C77-B794-D188-CDB9-829834A7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84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B6189-0E78-45C1-8704-51B6FC39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217D2-E09D-B61B-12D8-0D0B70BC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1420-0630-9649-B3ED-E8C37B93454A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EB204-6B38-8446-1F52-AB40F5CB0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69B5B3-B203-68F0-BC8C-939AE8DAB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1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2B08E9-BC93-4F3C-8000-6931DF2BB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752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2743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A7735-0958-4F79-9D87-67DA22BCF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8294" y="1519311"/>
            <a:ext cx="10045505" cy="2863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This is the first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C9FBB-1B4B-432A-8E9F-8BBCFF5C4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68457"/>
            <a:ext cx="6096000" cy="2895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bg1"/>
                </a:solidFill>
                <a:latin typeface="CMU Sans Serif" panose="02000603000000000000" pitchFamily="2" charset="0"/>
                <a:ea typeface="CMU Sans Serif" panose="02000603000000000000" pitchFamily="2" charset="0"/>
                <a:cs typeface="CMU Sans Serif" panose="02000603000000000000" pitchFamily="2" charset="0"/>
              </a:defRPr>
            </a:lvl1pPr>
          </a:lstStyle>
          <a:p>
            <a:r>
              <a:rPr lang="en-US"/>
              <a:t>Foot here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F1E52-7DB8-F263-DB4E-89CD576E4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0" y="6568457"/>
            <a:ext cx="2743200" cy="28954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</a:lstStyle>
          <a:p>
            <a:fld id="{4410D096-1298-A54A-A367-F4F59EBF1F81}" type="datetime4">
              <a:rPr lang="en-US" smtClean="0"/>
              <a:t>June 22, 2026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D53F-A44E-D7C1-8A87-59E183446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568457"/>
            <a:ext cx="3352800" cy="28954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</a:lstStyle>
          <a:p>
            <a:fld id="{FAA8105A-9F50-7A47-B22F-19856B84F6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B20306-4F53-CDAC-E5E3-EB005DBEEC1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925" y="6331058"/>
            <a:ext cx="3946453" cy="21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03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49" r:id="rId7"/>
    <p:sldLayoutId id="2147483653" r:id="rId8"/>
    <p:sldLayoutId id="2147483654" r:id="rId9"/>
    <p:sldLayoutId id="2147483656" r:id="rId10"/>
    <p:sldLayoutId id="214748365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1pPr>
      <a:lvl2pPr marL="685800" indent="-228600" algn="just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MU Sans Serif Medium" panose="02000603000000000000" pitchFamily="2" charset="0"/>
          <a:ea typeface="CMU Sans Serif Medium" panose="02000603000000000000" pitchFamily="2" charset="0"/>
          <a:cs typeface="CMU Sans Serif Medium" panose="02000603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4AEBA-27BF-32B8-2A68-AEE6E6BA66A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Optical Calibration of the SNO+ Scintillator Phase using a </a:t>
            </a:r>
            <a:r>
              <a:rPr lang="en-US" dirty="0" err="1"/>
              <a:t>Laserball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D9C1E-AC98-1E97-465D-E8D6CB3B44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81211" y="2520462"/>
            <a:ext cx="8029575" cy="2719753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June 22, 2026</a:t>
            </a:r>
          </a:p>
          <a:p>
            <a:endParaRPr lang="en-US" dirty="0"/>
          </a:p>
          <a:p>
            <a:r>
              <a:rPr lang="en-US" dirty="0"/>
              <a:t>Jamie Grove, Ph.D. Candidate</a:t>
            </a:r>
          </a:p>
          <a:p>
            <a:r>
              <a:rPr lang="en-US" dirty="0"/>
              <a:t>Supervisor: Dr. Alex Wright, Dr. Christine Kraus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4A4B8B-886F-5222-39C3-4BC2793B7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211" y="5594969"/>
            <a:ext cx="3359492" cy="126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948643-F5BE-D3E6-B7C6-85C365BAED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3900"/>
          <a:stretch>
            <a:fillRect/>
          </a:stretch>
        </p:blipFill>
        <p:spPr>
          <a:xfrm>
            <a:off x="5282899" y="5388258"/>
            <a:ext cx="2717235" cy="1263031"/>
          </a:xfrm>
          <a:prstGeom prst="rect">
            <a:avLst/>
          </a:prstGeom>
        </p:spPr>
      </p:pic>
      <p:sp>
        <p:nvSpPr>
          <p:cNvPr id="9" name="AutoShape 4">
            <a:extLst>
              <a:ext uri="{FF2B5EF4-FFF2-40B4-BE49-F238E27FC236}">
                <a16:creationId xmlns:a16="http://schemas.microsoft.com/office/drawing/2014/main" id="{FC46BF79-49EC-FF45-39B0-5F1A3DEB29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35268" y="4509941"/>
            <a:ext cx="113331" cy="11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2071D6E-F692-69F3-69FE-B75D054C4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134" y="5733692"/>
            <a:ext cx="1968663" cy="91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90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3249-1CB8-A165-8086-13A0A49A6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F5091C-3334-AC0D-9F24-48C953A6D433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48E883-2EF4-36C0-2B91-864A6AA64A8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90FA8-35A9-D2CA-B0B6-164E9A196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294" y="1519311"/>
            <a:ext cx="9290627" cy="587723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First SNO+ internal scintillator deployment with the </a:t>
            </a:r>
            <a:r>
              <a:rPr lang="en-US" dirty="0" err="1"/>
              <a:t>Laserball</a:t>
            </a:r>
            <a:r>
              <a:rPr lang="en-US" dirty="0"/>
              <a:t>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E8FEBF-AB9D-CA31-BE11-D99E6092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3F9AE7-24E3-2F39-DAE4-132401FCC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F78F63-0232-3FD8-6ECE-9B66D53A0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167524"/>
            <a:ext cx="8839200" cy="434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71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D33EB-07BB-0F85-A48F-0F6C1CDBE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E03045-CAB2-893E-1A98-5D687436BB1D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E617C-4FBF-5E1B-8005-64F6F9B40CA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Occupancy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F6589-D545-7AE9-1C8A-CFF6F0A44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3" y="1739175"/>
            <a:ext cx="4463619" cy="1127866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Occupancy describes the number of hits a PMT, </a:t>
            </a:r>
            <a:r>
              <a:rPr lang="en-US" sz="2200" i="1" dirty="0"/>
              <a:t>j</a:t>
            </a:r>
            <a:r>
              <a:rPr lang="en-US" sz="2200" dirty="0"/>
              <a:t>, is hit for a </a:t>
            </a:r>
            <a:r>
              <a:rPr lang="en-US" sz="2200" dirty="0" err="1"/>
              <a:t>Laserball</a:t>
            </a:r>
            <a:r>
              <a:rPr lang="en-US" sz="2200" dirty="0"/>
              <a:t> run, </a:t>
            </a:r>
            <a:r>
              <a:rPr lang="en-US" sz="2200" i="1" dirty="0" err="1"/>
              <a:t>i</a:t>
            </a:r>
            <a:r>
              <a:rPr lang="en-US" sz="2200" i="1" dirty="0"/>
              <a:t>.</a:t>
            </a: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647FC5-7CDB-43C8-1B10-2E4430694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02" y="3142485"/>
            <a:ext cx="2353272" cy="127444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F86CA3-4F86-4309-ACE3-248858D57973}"/>
              </a:ext>
            </a:extLst>
          </p:cNvPr>
          <p:cNvSpPr txBox="1">
            <a:spLocks/>
          </p:cNvSpPr>
          <p:nvPr/>
        </p:nvSpPr>
        <p:spPr>
          <a:xfrm>
            <a:off x="2665776" y="3142485"/>
            <a:ext cx="2353271" cy="691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500" dirty="0"/>
              <a:t>Number of hits registered by PMT, </a:t>
            </a:r>
            <a:r>
              <a:rPr lang="en-US" sz="1500" i="1" dirty="0"/>
              <a:t>j</a:t>
            </a:r>
            <a:r>
              <a:rPr lang="en-US" sz="1500" dirty="0"/>
              <a:t>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5BA12B-EAB8-978E-7595-8FF5FC5CC5A9}"/>
              </a:ext>
            </a:extLst>
          </p:cNvPr>
          <p:cNvSpPr txBox="1">
            <a:spLocks/>
          </p:cNvSpPr>
          <p:nvPr/>
        </p:nvSpPr>
        <p:spPr>
          <a:xfrm>
            <a:off x="2655373" y="3754270"/>
            <a:ext cx="2353271" cy="69104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Total number of pulses emitted by the </a:t>
            </a:r>
            <a:r>
              <a:rPr lang="en-US" dirty="0" err="1"/>
              <a:t>Laserball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AAA8FE-8077-1FD0-6A1D-42C1D091FE21}"/>
              </a:ext>
            </a:extLst>
          </p:cNvPr>
          <p:cNvCxnSpPr>
            <a:cxnSpLocks/>
          </p:cNvCxnSpPr>
          <p:nvPr/>
        </p:nvCxnSpPr>
        <p:spPr>
          <a:xfrm>
            <a:off x="2655374" y="3751130"/>
            <a:ext cx="212333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90A6D6-96C6-57A1-6B03-87FCF55C919A}"/>
              </a:ext>
            </a:extLst>
          </p:cNvPr>
          <p:cNvSpPr txBox="1">
            <a:spLocks/>
          </p:cNvSpPr>
          <p:nvPr/>
        </p:nvSpPr>
        <p:spPr>
          <a:xfrm>
            <a:off x="134911" y="5371689"/>
            <a:ext cx="11943870" cy="104475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200" dirty="0"/>
              <a:t>The PMT Occupancy map displays expected polar anisotropy and detector components shadowing.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200" dirty="0"/>
              <a:t>Occupancy can be used to extract the optical parameters for the optics model. 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AA09361-3996-5EB1-EEF8-CDEDF93DC0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6E24974-A628-EA65-C887-B32BA62DC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BE09209B-B7E6-E260-36A0-57E50154BB82}"/>
              </a:ext>
            </a:extLst>
          </p:cNvPr>
          <p:cNvSpPr txBox="1">
            <a:spLocks/>
          </p:cNvSpPr>
          <p:nvPr/>
        </p:nvSpPr>
        <p:spPr>
          <a:xfrm>
            <a:off x="5757379" y="1126484"/>
            <a:ext cx="5154510" cy="477845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200" dirty="0"/>
              <a:t>Central (0, 0, 0), 500nm </a:t>
            </a:r>
            <a:r>
              <a:rPr lang="en-US" sz="2200" dirty="0" err="1"/>
              <a:t>Laserball</a:t>
            </a:r>
            <a:r>
              <a:rPr lang="en-US" sz="2200" dirty="0"/>
              <a:t> run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9A9C9A-CFA4-B513-6204-849D69448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950" y="1633240"/>
            <a:ext cx="6655891" cy="371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BCF60-E696-7734-09AE-D333A6E7B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BB041A0-C565-4888-F5C2-11B80FE7AF6C}"/>
              </a:ext>
            </a:extLst>
          </p:cNvPr>
          <p:cNvSpPr txBox="1">
            <a:spLocks/>
          </p:cNvSpPr>
          <p:nvPr/>
        </p:nvSpPr>
        <p:spPr>
          <a:xfrm>
            <a:off x="285978" y="1033078"/>
            <a:ext cx="6055174" cy="5367668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occupancy is parameterized by,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7BF5E2E-1740-7485-C5BD-EB96F40CE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72" y="1604329"/>
            <a:ext cx="5800291" cy="44829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A1274E-1663-CF23-3D9C-1D7F324638CC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58074F-CE21-4FE8-BF66-4FA899FD1A1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Occupancy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0B43690-EFDC-C13A-E143-65634BD600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0F27773-C7D7-5002-5FC9-777F695B1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FC6ADFF-0A6B-F4C7-E209-D70A53AFB366}"/>
              </a:ext>
            </a:extLst>
          </p:cNvPr>
          <p:cNvSpPr/>
          <p:nvPr/>
        </p:nvSpPr>
        <p:spPr>
          <a:xfrm>
            <a:off x="387771" y="3190779"/>
            <a:ext cx="5729977" cy="457897"/>
          </a:xfrm>
          <a:prstGeom prst="roundRect">
            <a:avLst/>
          </a:prstGeom>
          <a:solidFill>
            <a:srgbClr val="FFC000">
              <a:alpha val="3139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A79C2FA-9B88-A4A4-E9D8-8FCAFB0A5B61}"/>
              </a:ext>
            </a:extLst>
          </p:cNvPr>
          <p:cNvSpPr/>
          <p:nvPr/>
        </p:nvSpPr>
        <p:spPr>
          <a:xfrm>
            <a:off x="387771" y="4711272"/>
            <a:ext cx="5729977" cy="562045"/>
          </a:xfrm>
          <a:prstGeom prst="roundRect">
            <a:avLst/>
          </a:prstGeom>
          <a:solidFill>
            <a:srgbClr val="FFC000">
              <a:alpha val="3139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34F48C-633C-1E2A-7236-F2B61F9E9B6E}"/>
              </a:ext>
            </a:extLst>
          </p:cNvPr>
          <p:cNvSpPr/>
          <p:nvPr/>
        </p:nvSpPr>
        <p:spPr>
          <a:xfrm>
            <a:off x="387771" y="5753491"/>
            <a:ext cx="4422974" cy="341572"/>
          </a:xfrm>
          <a:prstGeom prst="roundRect">
            <a:avLst/>
          </a:prstGeom>
          <a:solidFill>
            <a:srgbClr val="FFC000">
              <a:alpha val="3139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7695AC1-21D3-4E04-9EE2-E92492D1A447}"/>
              </a:ext>
            </a:extLst>
          </p:cNvPr>
          <p:cNvSpPr txBox="1">
            <a:spLocks/>
          </p:cNvSpPr>
          <p:nvPr/>
        </p:nvSpPr>
        <p:spPr>
          <a:xfrm>
            <a:off x="334140" y="6075780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[2] SNO+ Collaboration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49E1910-CB70-E7EB-FBD7-136E3F41A9D2}"/>
              </a:ext>
            </a:extLst>
          </p:cNvPr>
          <p:cNvSpPr txBox="1">
            <a:spLocks/>
          </p:cNvSpPr>
          <p:nvPr/>
        </p:nvSpPr>
        <p:spPr>
          <a:xfrm>
            <a:off x="4800570" y="5750340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accent3"/>
                </a:solidFill>
              </a:rPr>
              <a:t>** This talk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33E78E6-B044-6EB8-2A49-42D492AE70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2946" y="3197105"/>
                <a:ext cx="5463076" cy="90752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  <a:alpha val="40000"/>
                </a:schemeClr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200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defRPr>
                </a:lvl1pPr>
                <a:lvl2pPr marL="685800" indent="-228600" algn="just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1200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defRPr>
                </a:lvl2pPr>
                <a:lvl3pPr marL="11430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Clr>
                    <a:schemeClr val="accent1"/>
                  </a:buClr>
                  <a:buSzPct val="1200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defRPr>
                </a:lvl3pPr>
                <a:lvl4pPr marL="16002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Clr>
                    <a:schemeClr val="accent1"/>
                  </a:buClr>
                  <a:buSzPct val="12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defRPr>
                </a:lvl4pPr>
                <a:lvl5pPr marL="20574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Clr>
                    <a:schemeClr val="accent1"/>
                  </a:buClr>
                  <a:buSzPct val="12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MU Sans Serif Medium" panose="02000603000000000000" pitchFamily="2" charset="0"/>
                    <a:ea typeface="CMU Sans Serif Medium" panose="02000603000000000000" pitchFamily="2" charset="0"/>
                    <a:cs typeface="CMU Sans Serif Medium" panose="02000603000000000000" pitchFamily="2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200" b="1" dirty="0"/>
                  <a:t>Problem: </a:t>
                </a:r>
                <a:r>
                  <a:rPr lang="en-US" sz="2200" dirty="0"/>
                  <a:t>this leaves ~9400 PMT efficiencies,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400" i="1" baseline="-25000" dirty="0"/>
                  <a:t>j </a:t>
                </a:r>
                <a:r>
                  <a:rPr lang="en-US" sz="2400" dirty="0"/>
                  <a:t>, to fit.</a:t>
                </a:r>
                <a:endParaRPr lang="en-US" sz="2200" dirty="0"/>
              </a:p>
            </p:txBody>
          </p:sp>
        </mc:Choice>
        <mc:Fallback xmlns="">
          <p:sp>
            <p:nvSpPr>
              <p:cNvPr id="23" name="Content Placeholder 2">
                <a:extLst>
                  <a:ext uri="{FF2B5EF4-FFF2-40B4-BE49-F238E27FC236}">
                    <a16:creationId xmlns:a16="http://schemas.microsoft.com/office/drawing/2014/main" id="{033E78E6-B044-6EB8-2A49-42D492AE7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2946" y="3197105"/>
                <a:ext cx="5463076" cy="907525"/>
              </a:xfrm>
              <a:prstGeom prst="rect">
                <a:avLst/>
              </a:prstGeom>
              <a:blipFill>
                <a:blip r:embed="rId4"/>
                <a:stretch>
                  <a:fillRect l="-1392" t="-2740"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522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A19A5-921A-9013-E444-480105163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58BDD5-D914-31A5-6550-C23E43A6BF06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6E32C5-F510-A817-40C2-74C5FA62CA1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Occupancy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5A22429-0051-DE4B-1912-0EA00798D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CCE0701-935C-A239-54B6-F4AEE8EF1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728855-74C5-5CCB-51A7-21A5E82D5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865" y="1970883"/>
            <a:ext cx="4538805" cy="1189746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B9A4353-947B-64C2-007F-BD28046E17DD}"/>
              </a:ext>
            </a:extLst>
          </p:cNvPr>
          <p:cNvSpPr txBox="1">
            <a:spLocks/>
          </p:cNvSpPr>
          <p:nvPr/>
        </p:nvSpPr>
        <p:spPr>
          <a:xfrm>
            <a:off x="290985" y="1005342"/>
            <a:ext cx="11610029" cy="907525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If we take the ratio of the occupancy of a given PMT, </a:t>
            </a:r>
            <a:r>
              <a:rPr lang="en-US" sz="2200" i="1" dirty="0"/>
              <a:t>j</a:t>
            </a:r>
            <a:r>
              <a:rPr lang="en-US" sz="2200" dirty="0"/>
              <a:t>, for a </a:t>
            </a:r>
            <a:r>
              <a:rPr lang="en-US" sz="2200" dirty="0" err="1"/>
              <a:t>Laserball</a:t>
            </a:r>
            <a:r>
              <a:rPr lang="en-US" sz="2200" dirty="0"/>
              <a:t> run, </a:t>
            </a:r>
            <a:r>
              <a:rPr lang="en-US" sz="2200" i="1" dirty="0" err="1"/>
              <a:t>i</a:t>
            </a:r>
            <a:r>
              <a:rPr lang="en-US" sz="2200" dirty="0"/>
              <a:t>, with PMT, </a:t>
            </a:r>
            <a:r>
              <a:rPr lang="en-US" sz="2200" i="1" dirty="0"/>
              <a:t>j</a:t>
            </a:r>
            <a:r>
              <a:rPr lang="en-US" sz="2200" dirty="0"/>
              <a:t>, for a central </a:t>
            </a:r>
            <a:r>
              <a:rPr lang="en-US" sz="2200" dirty="0" err="1"/>
              <a:t>Laserball</a:t>
            </a:r>
            <a:r>
              <a:rPr lang="en-US" sz="2200" dirty="0"/>
              <a:t> run, </a:t>
            </a:r>
            <a:r>
              <a:rPr lang="en-US" sz="2200" i="1" dirty="0"/>
              <a:t>0</a:t>
            </a:r>
            <a:r>
              <a:rPr lang="en-US" sz="2200" dirty="0"/>
              <a:t>, we eliminate the PMT efficiency parameters.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E80AD3E-28E8-8437-EC17-81E297879403}"/>
              </a:ext>
            </a:extLst>
          </p:cNvPr>
          <p:cNvSpPr txBox="1">
            <a:spLocks/>
          </p:cNvSpPr>
          <p:nvPr/>
        </p:nvSpPr>
        <p:spPr>
          <a:xfrm>
            <a:off x="7065818" y="3275631"/>
            <a:ext cx="3979553" cy="37673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200" dirty="0"/>
              <a:t>Central (0, 0, 0), 500nm </a:t>
            </a:r>
            <a:r>
              <a:rPr lang="en-US" sz="2200" dirty="0" err="1"/>
              <a:t>Laserball</a:t>
            </a:r>
            <a:r>
              <a:rPr lang="en-US" sz="2200" dirty="0"/>
              <a:t> run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5377FCB-FE54-0850-4850-3B39D9063D40}"/>
              </a:ext>
            </a:extLst>
          </p:cNvPr>
          <p:cNvSpPr txBox="1">
            <a:spLocks/>
          </p:cNvSpPr>
          <p:nvPr/>
        </p:nvSpPr>
        <p:spPr>
          <a:xfrm>
            <a:off x="932411" y="3324053"/>
            <a:ext cx="3979553" cy="37673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200" dirty="0"/>
              <a:t>(0, 300cm, 0), 500nm </a:t>
            </a:r>
            <a:r>
              <a:rPr lang="en-US" sz="2200" dirty="0" err="1"/>
              <a:t>Laserball</a:t>
            </a:r>
            <a:r>
              <a:rPr lang="en-US" sz="2200" dirty="0"/>
              <a:t> run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6D02D8E-69FB-CEDC-8477-AA1816F702CF}"/>
              </a:ext>
            </a:extLst>
          </p:cNvPr>
          <p:cNvSpPr/>
          <p:nvPr/>
        </p:nvSpPr>
        <p:spPr>
          <a:xfrm>
            <a:off x="7311085" y="2688792"/>
            <a:ext cx="595585" cy="344693"/>
          </a:xfrm>
          <a:prstGeom prst="roundRect">
            <a:avLst/>
          </a:prstGeom>
          <a:solidFill>
            <a:srgbClr val="FFC000">
              <a:alpha val="3139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C91D729-B436-DC59-9BB6-B4DB54526446}"/>
              </a:ext>
            </a:extLst>
          </p:cNvPr>
          <p:cNvSpPr txBox="1">
            <a:spLocks/>
          </p:cNvSpPr>
          <p:nvPr/>
        </p:nvSpPr>
        <p:spPr>
          <a:xfrm>
            <a:off x="8079129" y="2171351"/>
            <a:ext cx="3385444" cy="689787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accent3"/>
                </a:solidFill>
              </a:rPr>
              <a:t>The attenuation coefficients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accent3"/>
                </a:solidFill>
              </a:rPr>
              <a:t>(Scintillator, Acrylic, and External water)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644EFF1-D869-2157-064A-5C040E775A53}"/>
              </a:ext>
            </a:extLst>
          </p:cNvPr>
          <p:cNvCxnSpPr>
            <a:stCxn id="27" idx="1"/>
          </p:cNvCxnSpPr>
          <p:nvPr/>
        </p:nvCxnSpPr>
        <p:spPr>
          <a:xfrm flipH="1">
            <a:off x="7906670" y="2516245"/>
            <a:ext cx="172459" cy="17254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5178179-70EB-B873-10D0-EBA1F5C52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144" y="3664272"/>
            <a:ext cx="5139996" cy="286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296487-4116-70CB-61F7-E5BE9965E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80" y="3652362"/>
            <a:ext cx="5015305" cy="286801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6266B9-F6E8-FACB-5F43-BD7B4EAA605A}"/>
              </a:ext>
            </a:extLst>
          </p:cNvPr>
          <p:cNvSpPr txBox="1">
            <a:spLocks/>
          </p:cNvSpPr>
          <p:nvPr/>
        </p:nvSpPr>
        <p:spPr>
          <a:xfrm>
            <a:off x="9553091" y="1577485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[2] SNO+ Collaboration</a:t>
            </a:r>
          </a:p>
        </p:txBody>
      </p:sp>
    </p:spTree>
    <p:extLst>
      <p:ext uri="{BB962C8B-B14F-4D97-AF65-F5344CB8AC3E}">
        <p14:creationId xmlns:p14="http://schemas.microsoft.com/office/powerpoint/2010/main" val="936534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4CE1A-41DD-C7A1-6E92-25C794E77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1751DAB-F5F3-D540-2578-CFBA5DD46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678" y="1158403"/>
            <a:ext cx="6702243" cy="38298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6FC1904-3EE7-1ADB-0ECA-D44205FB6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677" y="1158402"/>
            <a:ext cx="6702243" cy="38298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83DD65-901A-78FB-A625-3ADD5B61C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679" y="1158404"/>
            <a:ext cx="6702243" cy="38298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CD8120-45D6-C0DA-7E80-0D51E845B4F1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BD489E-720E-72A9-5926-D9FA75093DF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Fit Results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275FDF3-3BA4-136C-6301-0C2D2C0486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4AB6D61-77E0-6642-4C47-DD27B1D84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7F85016-AC0C-0B5E-C7E4-A681A259E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679" y="5470622"/>
            <a:ext cx="11446247" cy="480173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dirty="0"/>
              <a:t>Short wavelengths are consistent with the </a:t>
            </a:r>
            <a:r>
              <a:rPr lang="en-US" dirty="0" err="1"/>
              <a:t>Laserball</a:t>
            </a:r>
            <a:r>
              <a:rPr lang="en-US" dirty="0"/>
              <a:t> measurement at the </a:t>
            </a:r>
            <a:r>
              <a:rPr lang="en-US" dirty="0" err="1"/>
              <a:t>bisMSB</a:t>
            </a:r>
            <a:r>
              <a:rPr lang="en-US" dirty="0"/>
              <a:t> dye (~420nm).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0663731-50DF-A28F-A375-DEBCD4817657}"/>
              </a:ext>
            </a:extLst>
          </p:cNvPr>
          <p:cNvSpPr txBox="1">
            <a:spLocks/>
          </p:cNvSpPr>
          <p:nvPr/>
        </p:nvSpPr>
        <p:spPr>
          <a:xfrm>
            <a:off x="385533" y="4988256"/>
            <a:ext cx="11432393" cy="1444907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sz="2200"/>
              <a:t>Scintillator absorption spectrum based on UV-VIS measurements, susceptible to variations in baseline subtractions at long wavelengths.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sz="2200"/>
              <a:t>The Laserball measures that baseline and improves our optics model in this region.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5087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9" grpId="1" build="p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B3FEF-7244-902F-D85D-E599FE430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B8A50AD-DA07-3110-4AD2-5DB919B7EDDD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829849-83CA-B422-678C-65D689319F6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86DE6-A4D3-10B4-3E4C-D57C4CFBE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519310"/>
            <a:ext cx="5831394" cy="4568974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/>
              <a:t>Calibration campaign designed to measure and improve the energy and position reconstruction for the SNO+ physics program.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/>
              <a:t>Deployed the SNO+ </a:t>
            </a:r>
            <a:r>
              <a:rPr lang="en-US" dirty="0" err="1"/>
              <a:t>Laserball</a:t>
            </a:r>
            <a:r>
              <a:rPr lang="en-US" dirty="0"/>
              <a:t> in the scintillator.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/>
              <a:t>Preliminary measurements of the SNO+ scintillator optics.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/>
              <a:t>Future improvements to scintillator optics model.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A2159-DE1E-AFEC-6C08-6219BD7C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FB6310F-1D73-23FB-6F8A-35FE30865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889674-B1F3-29C6-313C-EA0252CEFE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889" b="2037"/>
          <a:stretch>
            <a:fillRect/>
          </a:stretch>
        </p:blipFill>
        <p:spPr>
          <a:xfrm>
            <a:off x="7126514" y="935814"/>
            <a:ext cx="5000523" cy="557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4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9A346-8153-C978-25C3-6D55DBD21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AFEBF0C-9C60-1FFD-CDEB-200FA31D2927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420C6-5229-3763-A51D-F9DAFEDD4D7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7C9DA-C0B6-6232-81EE-B52E67148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519310"/>
            <a:ext cx="10748569" cy="4568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[1] SNO+ Collaboration, </a:t>
            </a:r>
            <a:r>
              <a:rPr lang="en-US" i="1" dirty="0"/>
              <a:t>The SNO+ Experiment, </a:t>
            </a:r>
            <a:r>
              <a:rPr lang="en-US" dirty="0"/>
              <a:t>arXiv:2104.11687v3 (2021).</a:t>
            </a:r>
          </a:p>
          <a:p>
            <a:pPr marL="0" indent="0">
              <a:buNone/>
            </a:pPr>
            <a:r>
              <a:rPr lang="en-US" dirty="0"/>
              <a:t>[2] SNO+ Collaboration, </a:t>
            </a:r>
            <a:r>
              <a:rPr lang="en-US" i="1" dirty="0"/>
              <a:t>Optical calibration of the SNO+ detector in the water phase with deployed sources, </a:t>
            </a:r>
            <a:r>
              <a:rPr lang="en-US" dirty="0"/>
              <a:t>JINST 16 P10021 (2021)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F8249-01CC-9461-B079-AA1BD330AF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CC5A9F-768E-ADCE-67BD-1736D771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60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5153C-A238-E439-DFB1-2AF7124D7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73FDE-D9C1-1A26-95FF-9CC59EC6C22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en-US" dirty="0"/>
              <a:t>Back-up Slides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71537856-948B-406F-9F44-48B8B83698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35268" y="4509941"/>
            <a:ext cx="113331" cy="11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92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8B9A2-18F1-D56B-4CC0-745B5F384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91D522-3136-F9D6-6FAF-7BC73C44C39A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126B0-1FC6-98E9-95C5-33EB322A2A2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Hit Time Residuals, AV reflections, PMT response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B7384-A104-E74F-619D-406EC341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41B9723-C3A4-9AE8-5F99-8CC95DB141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CCDF70-A413-D400-5948-97A7EF0C9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859" y="1171437"/>
            <a:ext cx="8354705" cy="343795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7C584-FCBA-7FEB-A7BA-B01F72058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196" y="4873305"/>
            <a:ext cx="10725741" cy="145506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prompt peak represents a direct light path from the </a:t>
            </a:r>
            <a:r>
              <a:rPr lang="en-US" dirty="0" err="1"/>
              <a:t>Laserball</a:t>
            </a:r>
            <a:r>
              <a:rPr lang="en-US" dirty="0"/>
              <a:t> to the PMT.</a:t>
            </a:r>
          </a:p>
          <a:p>
            <a:r>
              <a:rPr lang="en-US" dirty="0"/>
              <a:t>Other paths, and PMT late pulsing features are seen in the late and early light in the </a:t>
            </a:r>
            <a:r>
              <a:rPr lang="en-US" dirty="0" err="1"/>
              <a:t>PMTs.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DF71F87-DEB0-2A58-38D8-89F0286FD8E6}"/>
              </a:ext>
            </a:extLst>
          </p:cNvPr>
          <p:cNvSpPr txBox="1">
            <a:spLocks/>
          </p:cNvSpPr>
          <p:nvPr/>
        </p:nvSpPr>
        <p:spPr>
          <a:xfrm>
            <a:off x="7941675" y="4435634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[2] SNO+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511847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1D813-0AEC-CE00-5403-7DF7BFD7E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0DED553-184D-5FF6-68BF-592A496EF645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0B922F-1A8B-9285-D12E-25689936BBD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Hit Time Residuals, AV reflections, PMT response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7C4CD-C6FB-C162-9275-53AC86D9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9E7CB0F-74E5-55EC-F7E4-F68CA5A8E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CED46E-E383-BB98-C811-2E384E15C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123" y="1518960"/>
            <a:ext cx="6999344" cy="416010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46C731-EC2A-0F6B-FD68-F0C8E5353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798" y="1517878"/>
            <a:ext cx="4744182" cy="38222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hit time residual is defined as,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err="1"/>
              <a:t>t</a:t>
            </a:r>
            <a:r>
              <a:rPr lang="en-US" baseline="-25000" dirty="0" err="1"/>
              <a:t>PMT</a:t>
            </a:r>
            <a:r>
              <a:rPr lang="en-US" baseline="-25000" dirty="0"/>
              <a:t>,</a:t>
            </a:r>
            <a:r>
              <a:rPr lang="en-US" i="1" baseline="-25000" dirty="0"/>
              <a:t> </a:t>
            </a:r>
            <a:r>
              <a:rPr lang="en-US" i="1" baseline="-25000" dirty="0" err="1"/>
              <a:t>i</a:t>
            </a:r>
            <a:r>
              <a:rPr lang="en-US" i="1" baseline="-25000" dirty="0"/>
              <a:t> </a:t>
            </a:r>
            <a:r>
              <a:rPr lang="en-US" dirty="0"/>
              <a:t>is the hit time of PMT, </a:t>
            </a:r>
            <a:r>
              <a:rPr lang="en-US" i="1" dirty="0" err="1"/>
              <a:t>i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, is the time of the event (triggered by laser light pulse)</a:t>
            </a:r>
          </a:p>
          <a:p>
            <a:pPr marL="0" indent="0">
              <a:buNone/>
            </a:pPr>
            <a:r>
              <a:rPr lang="en-US" dirty="0" err="1"/>
              <a:t>t</a:t>
            </a:r>
            <a:r>
              <a:rPr lang="en-US" baseline="-25000" dirty="0" err="1"/>
              <a:t>TOF</a:t>
            </a:r>
            <a:r>
              <a:rPr lang="en-US" dirty="0"/>
              <a:t>, is the calculated time of flight from the </a:t>
            </a:r>
            <a:r>
              <a:rPr lang="en-US" dirty="0" err="1"/>
              <a:t>Laserball</a:t>
            </a:r>
            <a:r>
              <a:rPr lang="en-US" dirty="0"/>
              <a:t> position to the PMT.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C1A7E8-2A86-5825-8560-44FAC010B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28" y="2156723"/>
            <a:ext cx="4464519" cy="55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03DEC-F3E6-0F0E-EC2D-C123EFF72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991F958-067E-E181-8CDB-06DDAA09BEDB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462A-993F-E179-4242-29341542459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Detector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177B4-714D-BC2B-2566-41469BF13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043" y="1035087"/>
            <a:ext cx="7586522" cy="5234467"/>
          </a:xfrm>
          <a:solidFill>
            <a:schemeClr val="accent3">
              <a:lumMod val="20000"/>
              <a:lumOff val="80000"/>
              <a:alpha val="40255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Detector is in SNOLAB, in Sudbury, Ontario Canada. 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dirty="0"/>
              <a:t>12m diameter acrylic vessel (AV), currently filled with 780 </a:t>
            </a:r>
            <a:r>
              <a:rPr lang="en-US" dirty="0" err="1"/>
              <a:t>tonnes</a:t>
            </a:r>
            <a:r>
              <a:rPr lang="en-US" dirty="0"/>
              <a:t> of liquid scintillator.</a:t>
            </a:r>
          </a:p>
          <a:p>
            <a:pPr lvl="1"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b="1" dirty="0"/>
              <a:t>LAB + 2.2g/L PPO + 2.2mg/L bis-MSB + 6.5mg/L BHT.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dirty="0"/>
              <a:t>Viewed by ~9400 inward-facing photomultiplier tubes (PMTs) mounted on the 18m diameter stainless steel support structure (PSUP).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dirty="0"/>
              <a:t>7000 </a:t>
            </a:r>
            <a:r>
              <a:rPr lang="en-US" dirty="0" err="1"/>
              <a:t>tonnes</a:t>
            </a:r>
            <a:r>
              <a:rPr lang="en-US" dirty="0"/>
              <a:t> of external ultrapure water (UPW).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r>
              <a:rPr lang="en-US" dirty="0"/>
              <a:t>AV hold-down ropes.</a:t>
            </a:r>
          </a:p>
          <a:p>
            <a:pPr>
              <a:buClr>
                <a:schemeClr val="accent3"/>
              </a:buClr>
              <a:buSzPct val="100000"/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B50CF-FB36-3FFA-0453-C7C61CE5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CF0F00F-4382-3DA6-80A5-2CD7F292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E60A5C7-B69C-619E-BB15-A81CE62CB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129" y="1035087"/>
            <a:ext cx="3736828" cy="523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97AFAC3-C609-4213-2F5F-CE02993425C8}"/>
              </a:ext>
            </a:extLst>
          </p:cNvPr>
          <p:cNvSpPr txBox="1">
            <a:spLocks/>
          </p:cNvSpPr>
          <p:nvPr/>
        </p:nvSpPr>
        <p:spPr>
          <a:xfrm>
            <a:off x="7993283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243777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85DCB-62CD-BE4D-E109-E8A097471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63B429A-0020-DBCE-DBBD-C1FC5733C520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241743-0E9C-92C1-F165-57D564FF365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Scintillator Optics Timing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EE773-9D51-1329-0D39-86761AA1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8C61F9E-A4D2-394D-E600-C10CC248DC0C}"/>
              </a:ext>
            </a:extLst>
          </p:cNvPr>
          <p:cNvSpPr txBox="1">
            <a:spLocks/>
          </p:cNvSpPr>
          <p:nvPr/>
        </p:nvSpPr>
        <p:spPr>
          <a:xfrm>
            <a:off x="389012" y="5356211"/>
            <a:ext cx="10702851" cy="1131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3"/>
                </a:solidFill>
              </a:rPr>
              <a:t>Main takeaway: </a:t>
            </a:r>
            <a:r>
              <a:rPr lang="en-US" dirty="0"/>
              <a:t>the scintillator has a scintillation and re-emission timing and will therefore impact the PMT hit time.</a:t>
            </a: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96853E-2480-A6B9-7AFD-8980865D6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121" y="1629124"/>
            <a:ext cx="4997103" cy="33511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F9E798-BEF6-7BD6-FE2F-DE991C96B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09" y="3885987"/>
            <a:ext cx="3911526" cy="1094296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659E5511-CB0B-07F2-6A0D-95E649A7DA00}"/>
              </a:ext>
            </a:extLst>
          </p:cNvPr>
          <p:cNvSpPr/>
          <p:nvPr/>
        </p:nvSpPr>
        <p:spPr>
          <a:xfrm>
            <a:off x="3917607" y="3967778"/>
            <a:ext cx="485775" cy="614362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E26D7E-632C-E470-CC52-374F31A50AF8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4332242" y="4492169"/>
            <a:ext cx="214393" cy="298629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9E144F2-0192-C655-F365-52E4116FB7D9}"/>
              </a:ext>
            </a:extLst>
          </p:cNvPr>
          <p:cNvSpPr txBox="1">
            <a:spLocks/>
          </p:cNvSpPr>
          <p:nvPr/>
        </p:nvSpPr>
        <p:spPr>
          <a:xfrm>
            <a:off x="4230175" y="4790798"/>
            <a:ext cx="1315451" cy="306103"/>
          </a:xfrm>
          <a:prstGeom prst="rect">
            <a:avLst/>
          </a:prstGeom>
          <a:ln w="25400">
            <a:solidFill>
              <a:schemeClr val="accent3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Time constant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02D5D7-B554-49E6-8B86-4BA7FD94F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626" y="3758828"/>
            <a:ext cx="2432074" cy="33729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277230A-108E-9A32-B318-3B297F236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017269"/>
              </p:ext>
            </p:extLst>
          </p:nvPr>
        </p:nvGraphicFramePr>
        <p:xfrm>
          <a:off x="686299" y="1436254"/>
          <a:ext cx="3035343" cy="23896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35343">
                  <a:extLst>
                    <a:ext uri="{9D8B030D-6E8A-4147-A177-3AD203B41FA5}">
                      <a16:colId xmlns:a16="http://schemas.microsoft.com/office/drawing/2014/main" val="2537580266"/>
                    </a:ext>
                  </a:extLst>
                </a:gridCol>
              </a:tblGrid>
              <a:tr h="469454">
                <a:tc>
                  <a:txBody>
                    <a:bodyPr/>
                    <a:lstStyle/>
                    <a:p>
                      <a:r>
                        <a:rPr lang="en-US" dirty="0"/>
                        <a:t>Scintillator Cocktail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593932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(Linear Alkyl Benzene)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7016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2.2 g/L PPO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(2,5-diphenyloxazole)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067536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/>
                        <a:t>2.2 mg/L bis-MSB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(4-bis(2-methylstyryl)benzene)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39920"/>
                  </a:ext>
                </a:extLst>
              </a:tr>
            </a:tbl>
          </a:graphicData>
        </a:graphic>
      </p:graphicFrame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16F9DF2-0FBD-0194-05F7-CE893FE0C4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FF8318-F06A-18F2-C3E7-FC5C36413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9216" y="1725611"/>
            <a:ext cx="2844331" cy="205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271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F856B-2DE4-C4E2-3540-AB5F964F0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BD049B-158B-B111-F3E0-2230007581B0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F96CA8-263B-7B30-B0A1-65F408C0626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PMT Angular Response and Concentrator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BFFBC-EF3B-3B1A-5D08-91F6DF50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519310"/>
            <a:ext cx="4021013" cy="42794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PMT Angular response and concentrator efficiency were monitored throughout SNO and the SNO+ water phase. </a:t>
            </a:r>
          </a:p>
          <a:p>
            <a:r>
              <a:rPr lang="en-US" dirty="0"/>
              <a:t>Observed degradation in the reflectivity of the concentrators.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932E1-499B-9E42-B06C-E52F9BE39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97E416-E529-03AA-BDD6-56B64C182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505" y="1519310"/>
            <a:ext cx="6727556" cy="398227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91297C-1139-8C4E-9139-98F3C0623BF8}"/>
              </a:ext>
            </a:extLst>
          </p:cNvPr>
          <p:cNvSpPr txBox="1">
            <a:spLocks/>
          </p:cNvSpPr>
          <p:nvPr/>
        </p:nvSpPr>
        <p:spPr>
          <a:xfrm>
            <a:off x="4677505" y="5282753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[2] SNO+ Collaboration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277A374-A666-6FA3-2815-CF8ACBC1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</p:spTree>
    <p:extLst>
      <p:ext uri="{BB962C8B-B14F-4D97-AF65-F5344CB8AC3E}">
        <p14:creationId xmlns:p14="http://schemas.microsoft.com/office/powerpoint/2010/main" val="3670479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7232F-D6EA-E416-5036-A9FBBF9CA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64CE1A9-51DE-E2D9-565E-3154BAE6E36E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9BF984-DA00-06DA-702D-6EDE66F5D4C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 err="1"/>
              <a:t>Laserball</a:t>
            </a:r>
            <a:r>
              <a:rPr lang="en-US" dirty="0"/>
              <a:t> Filling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6263A-387E-393E-19C5-8E7502FCD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039906"/>
            <a:ext cx="10656967" cy="16674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 11cm diameter flask is filled with 600mL of </a:t>
            </a:r>
            <a:r>
              <a:rPr lang="en-US" dirty="0" err="1"/>
              <a:t>SilGel</a:t>
            </a:r>
            <a:r>
              <a:rPr lang="en-US" dirty="0"/>
              <a:t> suspended with glass microspheres (average ⌀ 40 </a:t>
            </a:r>
            <a:r>
              <a:rPr lang="en-US" dirty="0" err="1"/>
              <a:t>μm</a:t>
            </a:r>
            <a:r>
              <a:rPr lang="en-US" dirty="0"/>
              <a:t>). The microspheres provide the necessary light scattering, however the concentration is an optimization of pulse time width and isotropy.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3771B-D9AE-E4BC-27AA-F118FF836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C2C11B-65C6-D1ED-6AF1-2EFBDB561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964" y="2502087"/>
            <a:ext cx="5446544" cy="3752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7D78A1-4716-7FB0-64C5-91F23439D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20" y="2493260"/>
            <a:ext cx="5446544" cy="379145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6D3451-836F-F0CB-7C21-9799C57A87E5}"/>
              </a:ext>
            </a:extLst>
          </p:cNvPr>
          <p:cNvSpPr txBox="1">
            <a:spLocks/>
          </p:cNvSpPr>
          <p:nvPr/>
        </p:nvSpPr>
        <p:spPr>
          <a:xfrm>
            <a:off x="642420" y="613078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[3] S. Valder, et. al.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67230-5959-A3D5-FAA1-D91F13A9F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</p:spTree>
    <p:extLst>
      <p:ext uri="{BB962C8B-B14F-4D97-AF65-F5344CB8AC3E}">
        <p14:creationId xmlns:p14="http://schemas.microsoft.com/office/powerpoint/2010/main" val="1844729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50F9B-90C1-CEEA-673D-1B8E7058B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08F7419-51E8-9D36-46A4-16FD72752FF4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54DF52-33EC-C8ED-C29E-F38226AB068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 err="1"/>
              <a:t>Laserball</a:t>
            </a:r>
            <a:r>
              <a:rPr lang="en-US" dirty="0"/>
              <a:t> Filling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E221C-B53E-52C8-6B94-6E1ACA64B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039906"/>
            <a:ext cx="10656967" cy="1667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light injection point defined as, </a:t>
            </a:r>
            <a:r>
              <a:rPr lang="en-US" i="1" dirty="0"/>
              <a:t>z</a:t>
            </a:r>
            <a:r>
              <a:rPr lang="en-US" baseline="-25000" dirty="0"/>
              <a:t>0</a:t>
            </a:r>
            <a:r>
              <a:rPr lang="en-US" dirty="0"/>
              <a:t>, is the distance above the </a:t>
            </a:r>
            <a:r>
              <a:rPr lang="en-US" dirty="0" err="1"/>
              <a:t>centre</a:t>
            </a:r>
            <a:r>
              <a:rPr lang="en-US" dirty="0"/>
              <a:t> to the quartz rod end within the </a:t>
            </a:r>
            <a:r>
              <a:rPr lang="en-US" dirty="0" err="1"/>
              <a:t>Laserball</a:t>
            </a:r>
            <a:r>
              <a:rPr lang="en-US" dirty="0"/>
              <a:t> flask.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241CC-0DA1-4C47-F2E8-09951DFF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178BA2-1967-6091-DBB1-C03BC439C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8719" y="2222374"/>
            <a:ext cx="5420961" cy="38707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BB11A3-5633-619A-51BE-994B721F78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782" t="6274" r="16037" b="7712"/>
          <a:stretch>
            <a:fillRect/>
          </a:stretch>
        </p:blipFill>
        <p:spPr>
          <a:xfrm>
            <a:off x="656492" y="2222373"/>
            <a:ext cx="1889484" cy="399942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CBF5130-92FB-11BF-BE82-AC34ED3EF74B}"/>
              </a:ext>
            </a:extLst>
          </p:cNvPr>
          <p:cNvSpPr txBox="1">
            <a:spLocks/>
          </p:cNvSpPr>
          <p:nvPr/>
        </p:nvSpPr>
        <p:spPr>
          <a:xfrm>
            <a:off x="6128719" y="5770642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[3] S. Valder, et. al.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B30DD6-03F4-B02C-620F-E925363647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68"/>
          <a:stretch>
            <a:fillRect/>
          </a:stretch>
        </p:blipFill>
        <p:spPr bwMode="auto">
          <a:xfrm>
            <a:off x="3047999" y="2222373"/>
            <a:ext cx="2438400" cy="40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F0DB10-0AEA-D12F-A824-AB228217C811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545976" y="4222084"/>
            <a:ext cx="1183342" cy="1067092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F564694-6C15-8169-E478-94B60881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</p:spTree>
    <p:extLst>
      <p:ext uri="{BB962C8B-B14F-4D97-AF65-F5344CB8AC3E}">
        <p14:creationId xmlns:p14="http://schemas.microsoft.com/office/powerpoint/2010/main" val="2022109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604AA-00EE-E042-4FBD-321F962AB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87D9558-4A02-2081-298E-222C797B9947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15C9F-BC8D-F270-1D4B-8156EEC0B23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 err="1"/>
              <a:t>Laserball</a:t>
            </a:r>
            <a:r>
              <a:rPr lang="en-US" dirty="0"/>
              <a:t> Filling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9C1DF-1C50-6BB6-F8E0-2B44FE40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11084-9202-27C1-E2C7-CE2C470EAE4D}"/>
              </a:ext>
            </a:extLst>
          </p:cNvPr>
          <p:cNvSpPr txBox="1">
            <a:spLocks/>
          </p:cNvSpPr>
          <p:nvPr/>
        </p:nvSpPr>
        <p:spPr>
          <a:xfrm>
            <a:off x="656492" y="1519310"/>
            <a:ext cx="10879015" cy="10908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Laserball</a:t>
            </a:r>
            <a:r>
              <a:rPr lang="en-US" dirty="0"/>
              <a:t> diffuser flask is filled with 600 mL </a:t>
            </a:r>
            <a:r>
              <a:rPr lang="en-US" dirty="0" err="1"/>
              <a:t>SilGel</a:t>
            </a:r>
            <a:r>
              <a:rPr lang="en-US" dirty="0"/>
              <a:t> with homogeneously suspended glass microspheres at a concentration ~1.5mg/</a:t>
            </a:r>
            <a:r>
              <a:rPr lang="en-US" dirty="0" err="1"/>
              <a:t>mL.</a:t>
            </a:r>
            <a:r>
              <a:rPr lang="en-US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318FFC-E918-4B4A-608E-0AB76B8D8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739" y="3293017"/>
            <a:ext cx="3540850" cy="26556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4BF3F9-B0C0-68F2-CA64-6E8D760AA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527" y="3287039"/>
            <a:ext cx="1996211" cy="26616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9972D7-0AB3-8AF3-6FD1-7062F7F0EE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048" b="10301"/>
          <a:stretch/>
        </p:blipFill>
        <p:spPr>
          <a:xfrm>
            <a:off x="853455" y="3287039"/>
            <a:ext cx="2538072" cy="26616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BBA29E-06A9-0F17-9B25-DC4FDEB55E5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191" b="9510"/>
          <a:stretch/>
        </p:blipFill>
        <p:spPr>
          <a:xfrm>
            <a:off x="8928590" y="3287039"/>
            <a:ext cx="2196372" cy="2655637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91C0D2F-91D9-A9A3-1FEE-A86B9AF78B8D}"/>
              </a:ext>
            </a:extLst>
          </p:cNvPr>
          <p:cNvSpPr txBox="1">
            <a:spLocks/>
          </p:cNvSpPr>
          <p:nvPr/>
        </p:nvSpPr>
        <p:spPr>
          <a:xfrm>
            <a:off x="853457" y="2852383"/>
            <a:ext cx="2676860" cy="434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Mixing/pouring </a:t>
            </a:r>
            <a:r>
              <a:rPr lang="en-US" dirty="0" err="1"/>
              <a:t>SilGel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430C7C0-CF43-CD99-B1D0-C6FDA5DD7450}"/>
              </a:ext>
            </a:extLst>
          </p:cNvPr>
          <p:cNvSpPr txBox="1">
            <a:spLocks/>
          </p:cNvSpPr>
          <p:nvPr/>
        </p:nvSpPr>
        <p:spPr>
          <a:xfrm>
            <a:off x="5776141" y="2804298"/>
            <a:ext cx="3013312" cy="816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Successful testing fill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6A3AC59-0DF3-A374-B61A-FAB027B7638D}"/>
              </a:ext>
            </a:extLst>
          </p:cNvPr>
          <p:cNvSpPr txBox="1">
            <a:spLocks/>
          </p:cNvSpPr>
          <p:nvPr/>
        </p:nvSpPr>
        <p:spPr>
          <a:xfrm>
            <a:off x="9249745" y="2852383"/>
            <a:ext cx="2285762" cy="638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Final flask fill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C810553-7F3F-1B5C-A762-E172FA688E21}"/>
              </a:ext>
            </a:extLst>
          </p:cNvPr>
          <p:cNvSpPr txBox="1">
            <a:spLocks/>
          </p:cNvSpPr>
          <p:nvPr/>
        </p:nvSpPr>
        <p:spPr>
          <a:xfrm>
            <a:off x="3990609" y="2798276"/>
            <a:ext cx="936837" cy="542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Degas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7DFB7-9870-FE71-2D54-00F21A90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</p:spTree>
    <p:extLst>
      <p:ext uri="{BB962C8B-B14F-4D97-AF65-F5344CB8AC3E}">
        <p14:creationId xmlns:p14="http://schemas.microsoft.com/office/powerpoint/2010/main" val="12426548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6C461-9D52-0515-0167-52EEDF11E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76BD31D-B452-A1C9-6AD2-011F88C5BD4D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9459E3-9A2A-992A-2FBD-B7704F1AC72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References (Back-up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6A0A6-2FBE-9A50-E45D-9724CE9A9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519310"/>
            <a:ext cx="10748569" cy="4568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[1] SNO+ Collaboration, </a:t>
            </a:r>
            <a:r>
              <a:rPr lang="en-US" i="1" dirty="0"/>
              <a:t>The SNO+ Experiment, </a:t>
            </a:r>
            <a:r>
              <a:rPr lang="en-US" dirty="0"/>
              <a:t>arXiv:2104.11687v3 (2021).</a:t>
            </a:r>
          </a:p>
          <a:p>
            <a:pPr marL="0" indent="0">
              <a:buNone/>
            </a:pPr>
            <a:r>
              <a:rPr lang="en-US" dirty="0"/>
              <a:t>[2] SNO+ Collaboration, </a:t>
            </a:r>
            <a:r>
              <a:rPr lang="en-US" i="1" dirty="0"/>
              <a:t>Optical calibration of the SNO+ detector in the water phase with deployed sources, </a:t>
            </a:r>
            <a:r>
              <a:rPr lang="en-US" dirty="0"/>
              <a:t>JINST 16 P10021 (2021).</a:t>
            </a:r>
          </a:p>
          <a:p>
            <a:pPr marL="0" indent="0">
              <a:buNone/>
            </a:pPr>
            <a:r>
              <a:rPr lang="en-US" dirty="0"/>
              <a:t>[3] S. Valder, et. al., </a:t>
            </a:r>
            <a:r>
              <a:rPr lang="en-US" i="1" dirty="0"/>
              <a:t>A </a:t>
            </a:r>
            <a:r>
              <a:rPr lang="en-US" i="1" dirty="0" err="1"/>
              <a:t>Laserball</a:t>
            </a:r>
            <a:r>
              <a:rPr lang="en-US" i="1" dirty="0"/>
              <a:t> Calibration Device for the SNO+ Scintillator Phase</a:t>
            </a:r>
            <a:r>
              <a:rPr lang="en-US" dirty="0"/>
              <a:t>, JINST (2024).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A8977-FB09-5833-FB09-D5554B90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0EE61-E03E-0B1E-1E40-047CEBF5CE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</p:spTree>
    <p:extLst>
      <p:ext uri="{BB962C8B-B14F-4D97-AF65-F5344CB8AC3E}">
        <p14:creationId xmlns:p14="http://schemas.microsoft.com/office/powerpoint/2010/main" val="290317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AFF76-81C9-905B-CCC5-2295413A7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998605-5386-0E9D-953C-E90B67EE9904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2D0ADF-06A2-638B-416A-B0B04BE4004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Phases and Physics Goals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D5A43C6-12C5-3EFA-7532-554C69B0D729}"/>
              </a:ext>
            </a:extLst>
          </p:cNvPr>
          <p:cNvSpPr/>
          <p:nvPr/>
        </p:nvSpPr>
        <p:spPr>
          <a:xfrm>
            <a:off x="1224620" y="1099751"/>
            <a:ext cx="3150973" cy="3880022"/>
          </a:xfrm>
          <a:prstGeom prst="round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  <a:ln w="1016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3AE83B-8537-8139-EDE5-CA7882BA72E7}"/>
              </a:ext>
            </a:extLst>
          </p:cNvPr>
          <p:cNvSpPr txBox="1"/>
          <p:nvPr/>
        </p:nvSpPr>
        <p:spPr>
          <a:xfrm>
            <a:off x="1500920" y="1280160"/>
            <a:ext cx="25983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Phase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03417-1D30-7EBD-5295-91DA4D25D930}"/>
              </a:ext>
            </a:extLst>
          </p:cNvPr>
          <p:cNvSpPr txBox="1"/>
          <p:nvPr/>
        </p:nvSpPr>
        <p:spPr>
          <a:xfrm>
            <a:off x="1224620" y="2045344"/>
            <a:ext cx="3150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cs typeface="Times New Roman" panose="02020603050405020304" pitchFamily="18" charset="0"/>
              </a:rPr>
              <a:t>May 2017 – July 2019</a:t>
            </a:r>
          </a:p>
          <a:p>
            <a:pPr algn="ctr"/>
            <a:r>
              <a:rPr lang="en-US" dirty="0">
                <a:cs typeface="Times New Roman" panose="02020603050405020304" pitchFamily="18" charset="0"/>
              </a:rPr>
              <a:t>905 </a:t>
            </a:r>
            <a:r>
              <a:rPr lang="en-US" dirty="0" err="1">
                <a:cs typeface="Times New Roman" panose="02020603050405020304" pitchFamily="18" charset="0"/>
              </a:rPr>
              <a:t>tonnes</a:t>
            </a:r>
            <a:r>
              <a:rPr lang="en-US" dirty="0">
                <a:cs typeface="Times New Roman" panose="02020603050405020304" pitchFamily="18" charset="0"/>
              </a:rPr>
              <a:t> of UPW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2D35B3-7C38-B945-F163-789E67EE4C66}"/>
              </a:ext>
            </a:extLst>
          </p:cNvPr>
          <p:cNvSpPr txBox="1"/>
          <p:nvPr/>
        </p:nvSpPr>
        <p:spPr>
          <a:xfrm>
            <a:off x="1220501" y="2852887"/>
            <a:ext cx="3150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Invisible nucleon decay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Solar neutrinos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Rector antineutrinos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B440A7C-A73C-E3A3-28DF-32A0E13E9AD1}"/>
              </a:ext>
            </a:extLst>
          </p:cNvPr>
          <p:cNvSpPr/>
          <p:nvPr/>
        </p:nvSpPr>
        <p:spPr>
          <a:xfrm>
            <a:off x="4569184" y="1099751"/>
            <a:ext cx="3150973" cy="388002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  <a:ln w="1016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B109F4-49F4-E9BD-9DA9-29AC02B0D6AA}"/>
              </a:ext>
            </a:extLst>
          </p:cNvPr>
          <p:cNvSpPr txBox="1"/>
          <p:nvPr/>
        </p:nvSpPr>
        <p:spPr>
          <a:xfrm>
            <a:off x="4845486" y="1280160"/>
            <a:ext cx="25983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Scintillator Phase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40AAAC-AD92-FA7A-C235-BA4D70620F2D}"/>
              </a:ext>
            </a:extLst>
          </p:cNvPr>
          <p:cNvSpPr txBox="1"/>
          <p:nvPr/>
        </p:nvSpPr>
        <p:spPr>
          <a:xfrm>
            <a:off x="4569184" y="2045344"/>
            <a:ext cx="3150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cs typeface="Times New Roman" panose="02020603050405020304" pitchFamily="18" charset="0"/>
              </a:rPr>
              <a:t>Started April 2022</a:t>
            </a:r>
          </a:p>
          <a:p>
            <a:pPr algn="ctr"/>
            <a:r>
              <a:rPr lang="en-US" dirty="0">
                <a:cs typeface="Times New Roman" panose="02020603050405020304" pitchFamily="18" charset="0"/>
              </a:rPr>
              <a:t>780 </a:t>
            </a:r>
            <a:r>
              <a:rPr lang="en-US" dirty="0" err="1">
                <a:cs typeface="Times New Roman" panose="02020603050405020304" pitchFamily="18" charset="0"/>
              </a:rPr>
              <a:t>tonnes</a:t>
            </a:r>
            <a:r>
              <a:rPr lang="en-US" dirty="0">
                <a:cs typeface="Times New Roman" panose="02020603050405020304" pitchFamily="18" charset="0"/>
              </a:rPr>
              <a:t> of liquid scintillator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7CE5FB-27B6-8929-7992-B448DEE16E8E}"/>
              </a:ext>
            </a:extLst>
          </p:cNvPr>
          <p:cNvSpPr txBox="1"/>
          <p:nvPr/>
        </p:nvSpPr>
        <p:spPr>
          <a:xfrm>
            <a:off x="4569184" y="2853987"/>
            <a:ext cx="31509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Solar neutrinos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Rector antineutrinos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Geo-neutrinos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Supernova neutrinos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Dark matter and axion-like particle searches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617FDA-7E65-A79C-C4EE-022B66F29476}"/>
              </a:ext>
            </a:extLst>
          </p:cNvPr>
          <p:cNvSpPr/>
          <p:nvPr/>
        </p:nvSpPr>
        <p:spPr>
          <a:xfrm>
            <a:off x="7913748" y="1099751"/>
            <a:ext cx="3150973" cy="3880022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1016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40569A-4F13-CFD3-BADB-88C5B5C8D2F6}"/>
              </a:ext>
            </a:extLst>
          </p:cNvPr>
          <p:cNvSpPr txBox="1"/>
          <p:nvPr/>
        </p:nvSpPr>
        <p:spPr>
          <a:xfrm>
            <a:off x="8194920" y="1280160"/>
            <a:ext cx="26762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Tellurium Phase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45BE6F-CB32-9539-61E0-4398F567E8AC}"/>
              </a:ext>
            </a:extLst>
          </p:cNvPr>
          <p:cNvSpPr txBox="1"/>
          <p:nvPr/>
        </p:nvSpPr>
        <p:spPr>
          <a:xfrm>
            <a:off x="7913748" y="2045344"/>
            <a:ext cx="3150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cs typeface="Times New Roman" panose="02020603050405020304" pitchFamily="18" charset="0"/>
              </a:rPr>
              <a:t>4 </a:t>
            </a:r>
            <a:r>
              <a:rPr lang="en-US" sz="2000" dirty="0" err="1">
                <a:cs typeface="Times New Roman" panose="02020603050405020304" pitchFamily="18" charset="0"/>
              </a:rPr>
              <a:t>tonnes</a:t>
            </a:r>
            <a:r>
              <a:rPr lang="en-US" sz="2000" dirty="0">
                <a:cs typeface="Times New Roman" panose="02020603050405020304" pitchFamily="18" charset="0"/>
              </a:rPr>
              <a:t> of natural </a:t>
            </a:r>
            <a:r>
              <a:rPr lang="en-US" sz="2000" dirty="0" err="1">
                <a:cs typeface="Times New Roman" panose="02020603050405020304" pitchFamily="18" charset="0"/>
              </a:rPr>
              <a:t>Te</a:t>
            </a:r>
            <a:r>
              <a:rPr lang="en-US" sz="2000" dirty="0">
                <a:cs typeface="Times New Roman" panose="02020603050405020304" pitchFamily="18" charset="0"/>
              </a:rPr>
              <a:t> loaded into scintillator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7C2CDD-76CE-4A8C-3848-94612F83DEF8}"/>
              </a:ext>
            </a:extLst>
          </p:cNvPr>
          <p:cNvSpPr txBox="1"/>
          <p:nvPr/>
        </p:nvSpPr>
        <p:spPr>
          <a:xfrm>
            <a:off x="7913747" y="2853987"/>
            <a:ext cx="3150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>
                <a:cs typeface="Times New Roman" panose="02020603050405020304" pitchFamily="18" charset="0"/>
              </a:rPr>
              <a:t>Full scintillator physics program</a:t>
            </a:r>
          </a:p>
          <a:p>
            <a:pPr marL="285750" indent="-2857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b="1" dirty="0" err="1">
                <a:cs typeface="Times New Roman" panose="02020603050405020304" pitchFamily="18" charset="0"/>
              </a:rPr>
              <a:t>Neutrinoless</a:t>
            </a:r>
            <a:r>
              <a:rPr lang="en-US" b="1" dirty="0">
                <a:cs typeface="Times New Roman" panose="02020603050405020304" pitchFamily="18" charset="0"/>
              </a:rPr>
              <a:t> double beta decay in </a:t>
            </a:r>
            <a:r>
              <a:rPr lang="en-US" b="1" baseline="30000" dirty="0">
                <a:cs typeface="Times New Roman" panose="02020603050405020304" pitchFamily="18" charset="0"/>
              </a:rPr>
              <a:t>130</a:t>
            </a:r>
            <a:r>
              <a:rPr lang="en-US" b="1" dirty="0">
                <a:cs typeface="Times New Roman" panose="02020603050405020304" pitchFamily="18" charset="0"/>
              </a:rPr>
              <a:t>Te (0νββ)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C4A55E8D-D7D0-6F0E-8772-999184F82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2"/>
          <a:stretch>
            <a:fillRect/>
          </a:stretch>
        </p:blipFill>
        <p:spPr bwMode="auto">
          <a:xfrm>
            <a:off x="314134" y="5119120"/>
            <a:ext cx="1927540" cy="145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Sun">
            <a:extLst>
              <a:ext uri="{FF2B5EF4-FFF2-40B4-BE49-F238E27FC236}">
                <a16:creationId xmlns:a16="http://schemas.microsoft.com/office/drawing/2014/main" id="{07B54A6E-9089-2ACD-BED1-9E5AE06C7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7" r="12287"/>
          <a:stretch>
            <a:fillRect/>
          </a:stretch>
        </p:blipFill>
        <p:spPr bwMode="auto">
          <a:xfrm>
            <a:off x="2241674" y="5119120"/>
            <a:ext cx="1658957" cy="145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76E8E867-572A-B04F-0D09-2740C2DE1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3" t="9817" r="10470" b="26794"/>
          <a:stretch>
            <a:fillRect/>
          </a:stretch>
        </p:blipFill>
        <p:spPr bwMode="auto">
          <a:xfrm>
            <a:off x="3915888" y="5128020"/>
            <a:ext cx="2247132" cy="143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Expected SNO+ Geoneutrino spectrum">
            <a:extLst>
              <a:ext uri="{FF2B5EF4-FFF2-40B4-BE49-F238E27FC236}">
                <a16:creationId xmlns:a16="http://schemas.microsoft.com/office/drawing/2014/main" id="{6C0BBCF1-73AB-4422-631A-2BA562B1E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603" y="5119120"/>
            <a:ext cx="2103059" cy="142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2" descr="Near-Earth supernova - Wikipedia">
            <a:extLst>
              <a:ext uri="{FF2B5EF4-FFF2-40B4-BE49-F238E27FC236}">
                <a16:creationId xmlns:a16="http://schemas.microsoft.com/office/drawing/2014/main" id="{A11C4F4F-2636-6E26-A213-80691DB17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662" y="5119121"/>
            <a:ext cx="1428151" cy="142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4" descr="Feynman diagram of neutrinoless double beta decay">
            <a:extLst>
              <a:ext uri="{FF2B5EF4-FFF2-40B4-BE49-F238E27FC236}">
                <a16:creationId xmlns:a16="http://schemas.microsoft.com/office/drawing/2014/main" id="{C16E4802-41AD-954D-EB2E-1465612A4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334" y="5128020"/>
            <a:ext cx="1844633" cy="142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1B29D-95C6-5806-9F83-8749170A8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57EDA6-DD85-FCD4-391D-6A85A4B31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0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97334-7C4E-D532-C26D-10BB4BF1A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2E313A-1041-602B-446A-3AE8E1FF3654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122266-B95D-95D2-BB4C-5713F3F8EDB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Event Reconstruction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70B68-BB25-9B44-FA0E-15301505F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492" y="1519310"/>
            <a:ext cx="6679973" cy="4568974"/>
          </a:xfr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key aspect of the physics program is the energy and position reconstruction.</a:t>
            </a:r>
          </a:p>
          <a:p>
            <a:pPr marL="0" indent="0">
              <a:buNone/>
            </a:pPr>
            <a:r>
              <a:rPr lang="en-US" dirty="0"/>
              <a:t>The most important quantities for reconstruction are: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These quantities are influenced by the </a:t>
            </a:r>
            <a:r>
              <a:rPr lang="en-US" b="1" dirty="0"/>
              <a:t>scintillator optics</a:t>
            </a:r>
            <a:r>
              <a:rPr lang="en-US" dirty="0"/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72470A-3671-4D70-B846-33B0D2584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181" y="1042347"/>
            <a:ext cx="3588327" cy="34417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AE5A6A-5B4A-C2CA-ADB3-5BE130129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109" y="4480724"/>
            <a:ext cx="3262746" cy="1847646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426F8BB-5E81-479D-6D1B-F0C35A6BB818}"/>
              </a:ext>
            </a:extLst>
          </p:cNvPr>
          <p:cNvSpPr/>
          <p:nvPr/>
        </p:nvSpPr>
        <p:spPr>
          <a:xfrm>
            <a:off x="1225290" y="3753145"/>
            <a:ext cx="2452255" cy="90391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Number of PMTs hit (</a:t>
            </a:r>
            <a:r>
              <a:rPr lang="en-US" b="1" dirty="0" err="1"/>
              <a:t>nhit</a:t>
            </a:r>
            <a:r>
              <a:rPr lang="en-US" b="1" dirty="0"/>
              <a:t>)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7C7B7FC-9F55-FE4E-DD31-F34BF75FCD58}"/>
              </a:ext>
            </a:extLst>
          </p:cNvPr>
          <p:cNvSpPr/>
          <p:nvPr/>
        </p:nvSpPr>
        <p:spPr>
          <a:xfrm>
            <a:off x="4328709" y="3753145"/>
            <a:ext cx="2452255" cy="90391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PMT hit time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F41C8A2-58EF-352E-16AC-D1666FD10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E81FA00-4945-2DA1-BA2E-49983E0FA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6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914C8-42EC-AB67-4DD9-7A6C56816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9409687-C474-F74E-8227-B7DC58B57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" y="1221875"/>
            <a:ext cx="2286833" cy="37046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879798-4B9F-474F-272F-B4F6D5447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034" y="1505190"/>
            <a:ext cx="6660584" cy="37046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FD3A48F-030D-D907-A76D-B01B41B439F0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4BF717-555C-19FA-821F-4CDBC31DA44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Scintillator Optics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5B5A3-182C-AA88-8E37-F84E84B31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0EDBD9-EACF-4A85-F314-A8D64C3CDDC5}"/>
              </a:ext>
            </a:extLst>
          </p:cNvPr>
          <p:cNvSpPr txBox="1">
            <a:spLocks/>
          </p:cNvSpPr>
          <p:nvPr/>
        </p:nvSpPr>
        <p:spPr>
          <a:xfrm>
            <a:off x="389012" y="5356211"/>
            <a:ext cx="11331503" cy="650523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solidFill>
              <a:schemeClr val="accent3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3"/>
                </a:solidFill>
              </a:rPr>
              <a:t>Main takeaway: </a:t>
            </a:r>
            <a:r>
              <a:rPr lang="en-US" dirty="0"/>
              <a:t>the complex scintillator absorption and re-emission spectrum is wavelength dependent. The number of PMTs hit will depend on this spectrum.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5E69673-1C79-3240-9F4B-36A8DF4FCB3E}"/>
              </a:ext>
            </a:extLst>
          </p:cNvPr>
          <p:cNvSpPr txBox="1">
            <a:spLocks/>
          </p:cNvSpPr>
          <p:nvPr/>
        </p:nvSpPr>
        <p:spPr>
          <a:xfrm>
            <a:off x="5061784" y="1265376"/>
            <a:ext cx="2806076" cy="776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/>
              <a:t>[Scaled for illustrative purposes]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A9B5E74C-BE3F-4760-5D9E-7C72C1509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DE2983-E612-8580-F84D-A3D1444F7D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51832">
            <a:off x="1055610" y="1350896"/>
            <a:ext cx="827270" cy="4408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853AE00-23AB-DDA3-A04F-1FAA546D79D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4943" r="31839"/>
          <a:stretch>
            <a:fillRect/>
          </a:stretch>
        </p:blipFill>
        <p:spPr>
          <a:xfrm rot="19417101">
            <a:off x="480501" y="1445811"/>
            <a:ext cx="444955" cy="680224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A71302D-F54F-1537-3A8B-2698550C6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490986"/>
              </p:ext>
            </p:extLst>
          </p:nvPr>
        </p:nvGraphicFramePr>
        <p:xfrm>
          <a:off x="1908203" y="2273751"/>
          <a:ext cx="3035343" cy="23896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35343">
                  <a:extLst>
                    <a:ext uri="{9D8B030D-6E8A-4147-A177-3AD203B41FA5}">
                      <a16:colId xmlns:a16="http://schemas.microsoft.com/office/drawing/2014/main" val="2537580266"/>
                    </a:ext>
                  </a:extLst>
                </a:gridCol>
              </a:tblGrid>
              <a:tr h="469454">
                <a:tc>
                  <a:txBody>
                    <a:bodyPr/>
                    <a:lstStyle/>
                    <a:p>
                      <a:r>
                        <a:rPr lang="en-US" dirty="0"/>
                        <a:t>Scintillator Cocktail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593932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(Linear Alkyl Benzene)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7016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2.2 g/L PPO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(2,5-diphenyloxazole)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067536"/>
                  </a:ext>
                </a:extLst>
              </a:tr>
              <a:tr h="59234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/>
                        <a:t>2.2 mg/L bis-MSB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(4-bis(2-methylstyryl)benzene)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3992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B0C22B8F-F040-73E0-CB40-736C5EEA34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8493901">
            <a:off x="916676" y="2068584"/>
            <a:ext cx="740883" cy="47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1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B58F0-E806-6D2E-169E-555505310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685CCC-3051-04F7-557D-8689A493EE79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A6745-4F00-29C3-D2C7-0D843F049AA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Calibration Deployment Systems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4ED5DF0-60F5-DC2E-1EE7-6DA362825FF8}"/>
              </a:ext>
            </a:extLst>
          </p:cNvPr>
          <p:cNvSpPr txBox="1">
            <a:spLocks/>
          </p:cNvSpPr>
          <p:nvPr/>
        </p:nvSpPr>
        <p:spPr>
          <a:xfrm>
            <a:off x="333573" y="2031354"/>
            <a:ext cx="7335947" cy="613579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All new scintillator phase calibration hardware.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D9CE668-E801-2D30-250B-C7C717C51C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7222EF-7D50-E54F-FE7D-4530D670D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99E0AAF-23D5-CAD5-9DAB-63434327B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73" y="5155084"/>
            <a:ext cx="5360967" cy="28954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**Not an exhaustive list, further sources in commission.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269BBF-EC9D-9C67-E5B1-9A7855320E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468230"/>
              </p:ext>
            </p:extLst>
          </p:nvPr>
        </p:nvGraphicFramePr>
        <p:xfrm>
          <a:off x="356771" y="3155089"/>
          <a:ext cx="7366878" cy="19949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66878">
                  <a:extLst>
                    <a:ext uri="{9D8B030D-6E8A-4147-A177-3AD203B41FA5}">
                      <a16:colId xmlns:a16="http://schemas.microsoft.com/office/drawing/2014/main" val="2537580266"/>
                    </a:ext>
                  </a:extLst>
                </a:gridCol>
              </a:tblGrid>
              <a:tr h="585983">
                <a:tc>
                  <a:txBody>
                    <a:bodyPr/>
                    <a:lstStyle/>
                    <a:p>
                      <a:r>
                        <a:rPr lang="en-US" sz="2400" dirty="0"/>
                        <a:t>Calibration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593932"/>
                  </a:ext>
                </a:extLst>
              </a:tr>
              <a:tr h="5859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/>
                        <a:t>Laserball</a:t>
                      </a:r>
                      <a:r>
                        <a:rPr lang="en-US" sz="2400" dirty="0"/>
                        <a:t>, optical source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7016"/>
                  </a:ext>
                </a:extLst>
              </a:tr>
              <a:tr h="739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30000" dirty="0"/>
                        <a:t>241</a:t>
                      </a:r>
                      <a:r>
                        <a:rPr lang="en-US" sz="2400" dirty="0"/>
                        <a:t>Am-</a:t>
                      </a:r>
                      <a:r>
                        <a:rPr lang="en-US" sz="2400" baseline="30000" dirty="0"/>
                        <a:t> 9</a:t>
                      </a:r>
                      <a:r>
                        <a:rPr lang="en-US" sz="2400" dirty="0"/>
                        <a:t>Be, neutron source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="1" dirty="0">
                          <a:solidFill>
                            <a:schemeClr val="accent3"/>
                          </a:solidFill>
                        </a:rPr>
                        <a:t>[Session M2-9 (PPD) Anthony Allega, Contribution #856]</a:t>
                      </a:r>
                    </a:p>
                  </a:txBody>
                  <a:tcPr>
                    <a:solidFill>
                      <a:schemeClr val="accent3">
                        <a:tint val="2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067536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AFD5D25-689B-26F9-5E53-7D8D33308F76}"/>
              </a:ext>
            </a:extLst>
          </p:cNvPr>
          <p:cNvSpPr txBox="1"/>
          <p:nvPr/>
        </p:nvSpPr>
        <p:spPr>
          <a:xfrm>
            <a:off x="294909" y="2644933"/>
            <a:ext cx="736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accent3"/>
                </a:solidFill>
              </a:rPr>
              <a:t>[Session R2-6 (PPD) Dr. Ryan Bayes, Contribution #804]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B0EF404-C813-7A17-1535-4476F947BC7C}"/>
              </a:ext>
            </a:extLst>
          </p:cNvPr>
          <p:cNvSpPr txBox="1">
            <a:spLocks/>
          </p:cNvSpPr>
          <p:nvPr/>
        </p:nvSpPr>
        <p:spPr>
          <a:xfrm>
            <a:off x="7993283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30B4530-487D-1DF6-3FA3-BB47E330E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765" y="910181"/>
            <a:ext cx="3971326" cy="539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28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EBE03-BB46-FB6C-3624-D904F325F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6FF9586-A60A-06FE-4905-87ED5B16AA91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A1F301-EEDD-2736-5A50-D77BBC7B13C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Calibration Systems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009AA7-BBB5-267B-992A-973907DE94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4206E96-805A-77AC-39CE-0822881C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5808ECB-3EC5-2732-E76F-9C9097F10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765" y="910181"/>
            <a:ext cx="3971326" cy="539852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09706E4-7088-B25A-5F81-14F6ADD852EC}"/>
              </a:ext>
            </a:extLst>
          </p:cNvPr>
          <p:cNvSpPr txBox="1">
            <a:spLocks/>
          </p:cNvSpPr>
          <p:nvPr/>
        </p:nvSpPr>
        <p:spPr>
          <a:xfrm>
            <a:off x="658189" y="1022576"/>
            <a:ext cx="7420939" cy="1890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5D493D36-4F4E-4018-C2A8-4A34ADD9B2A4}"/>
              </a:ext>
            </a:extLst>
          </p:cNvPr>
          <p:cNvSpPr/>
          <p:nvPr/>
        </p:nvSpPr>
        <p:spPr>
          <a:xfrm>
            <a:off x="8239864" y="1803380"/>
            <a:ext cx="581048" cy="521875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6779C79-33C5-7B03-4736-CAB966720713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4477807" y="2129479"/>
            <a:ext cx="3827197" cy="383865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F7E04B7-13D0-6327-C4CD-36D3FEF0FC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363"/>
          <a:stretch>
            <a:fillRect/>
          </a:stretch>
        </p:blipFill>
        <p:spPr>
          <a:xfrm>
            <a:off x="274001" y="1210634"/>
            <a:ext cx="4203806" cy="2605419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CF7D1DE-0454-C5C1-9147-A28A939BB3D8}"/>
              </a:ext>
            </a:extLst>
          </p:cNvPr>
          <p:cNvSpPr txBox="1">
            <a:spLocks/>
          </p:cNvSpPr>
          <p:nvPr/>
        </p:nvSpPr>
        <p:spPr>
          <a:xfrm>
            <a:off x="3789184" y="2901979"/>
            <a:ext cx="1663118" cy="54228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3"/>
                </a:solidFill>
              </a:rPr>
              <a:t>Photodiode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B375891-D6B4-5726-A0A3-DE3BDF655A1D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3131652" y="3173123"/>
            <a:ext cx="657532" cy="1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43E96A-157E-315B-418D-360E213D6C0D}"/>
              </a:ext>
            </a:extLst>
          </p:cNvPr>
          <p:cNvSpPr txBox="1">
            <a:spLocks/>
          </p:cNvSpPr>
          <p:nvPr/>
        </p:nvSpPr>
        <p:spPr>
          <a:xfrm>
            <a:off x="7993283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612293-FF36-9F9C-B94B-585B66FC2CA1}"/>
              </a:ext>
            </a:extLst>
          </p:cNvPr>
          <p:cNvSpPr txBox="1"/>
          <p:nvPr/>
        </p:nvSpPr>
        <p:spPr>
          <a:xfrm>
            <a:off x="274001" y="3960251"/>
            <a:ext cx="7827740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200" dirty="0"/>
              <a:t>A nitrogen laser produces light pulses at 40Hz -&gt; beamsplitter -&gt; triggers detector.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4348A6-B73B-1AED-3679-57B6D93C04BA}"/>
              </a:ext>
            </a:extLst>
          </p:cNvPr>
          <p:cNvSpPr txBox="1">
            <a:spLocks/>
          </p:cNvSpPr>
          <p:nvPr/>
        </p:nvSpPr>
        <p:spPr>
          <a:xfrm>
            <a:off x="497453" y="3598004"/>
            <a:ext cx="1663118" cy="54228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3"/>
                </a:solidFill>
              </a:rPr>
              <a:t>Dye cells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324BE7-39E8-03C5-66D5-27922C4B9355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1034321" y="2913369"/>
            <a:ext cx="294691" cy="684635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65E618-78C9-47BC-BF72-EC7C2B6FC2AD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329012" y="2638269"/>
            <a:ext cx="140024" cy="959735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29BC6B-CCEE-54EE-53EF-4162CC02896D}"/>
              </a:ext>
            </a:extLst>
          </p:cNvPr>
          <p:cNvCxnSpPr>
            <a:cxnSpLocks/>
          </p:cNvCxnSpPr>
          <p:nvPr/>
        </p:nvCxnSpPr>
        <p:spPr>
          <a:xfrm flipV="1">
            <a:off x="1329012" y="2434657"/>
            <a:ext cx="570763" cy="116334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F9A12A-CD75-B922-3F99-4F52A711C6E2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329012" y="2190056"/>
            <a:ext cx="1110529" cy="1407948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A403EC-F769-C1DD-91FD-AA8B0D7EB988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329012" y="2918477"/>
            <a:ext cx="1110529" cy="67952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453F66B-6696-EBF2-DA87-93987F515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3935" y="3892791"/>
            <a:ext cx="4679688" cy="2665386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631765A-EB16-5631-958F-374B8E401BD5}"/>
              </a:ext>
            </a:extLst>
          </p:cNvPr>
          <p:cNvSpPr txBox="1">
            <a:spLocks/>
          </p:cNvSpPr>
          <p:nvPr/>
        </p:nvSpPr>
        <p:spPr>
          <a:xfrm>
            <a:off x="3816218" y="1728457"/>
            <a:ext cx="1663118" cy="54228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3"/>
                </a:solidFill>
              </a:rPr>
              <a:t>Neutral Density Filters (not pictured)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655F235-DC0B-FE07-166C-1E4308DC290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595" b="30859"/>
          <a:stretch>
            <a:fillRect/>
          </a:stretch>
        </p:blipFill>
        <p:spPr>
          <a:xfrm>
            <a:off x="4821680" y="3816053"/>
            <a:ext cx="3027403" cy="26054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80B985-99FB-EFF2-8296-563B2CE0F7AB}"/>
              </a:ext>
            </a:extLst>
          </p:cNvPr>
          <p:cNvSpPr txBox="1"/>
          <p:nvPr/>
        </p:nvSpPr>
        <p:spPr>
          <a:xfrm>
            <a:off x="221685" y="4564764"/>
            <a:ext cx="4256122" cy="1107996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200" dirty="0"/>
              <a:t>Transmitted via </a:t>
            </a:r>
            <a:r>
              <a:rPr lang="en-US" sz="2200" dirty="0" err="1"/>
              <a:t>fibre</a:t>
            </a:r>
            <a:r>
              <a:rPr lang="en-US" sz="2200" dirty="0"/>
              <a:t> optic cables to the umbilical retrieval mechanism (URM).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8D1ED2A-4C3B-8628-FC2B-5EBFA66844C9}"/>
              </a:ext>
            </a:extLst>
          </p:cNvPr>
          <p:cNvCxnSpPr>
            <a:cxnSpLocks/>
            <a:stCxn id="18" idx="0"/>
            <a:endCxn id="17" idx="3"/>
          </p:cNvCxnSpPr>
          <p:nvPr/>
        </p:nvCxnSpPr>
        <p:spPr>
          <a:xfrm flipH="1" flipV="1">
            <a:off x="5479336" y="1999602"/>
            <a:ext cx="856046" cy="1816451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>
            <a:extLst>
              <a:ext uri="{FF2B5EF4-FFF2-40B4-BE49-F238E27FC236}">
                <a16:creationId xmlns:a16="http://schemas.microsoft.com/office/drawing/2014/main" id="{2FA1D65B-07CF-6265-971E-151E7B82F0FE}"/>
              </a:ext>
            </a:extLst>
          </p:cNvPr>
          <p:cNvSpPr/>
          <p:nvPr/>
        </p:nvSpPr>
        <p:spPr>
          <a:xfrm>
            <a:off x="8480806" y="1800724"/>
            <a:ext cx="581048" cy="521875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5925C98-A5CE-4975-689F-7EB9260341B7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6335382" y="2129479"/>
            <a:ext cx="2485530" cy="168657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5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04167E-6 -2.96296E-6 C 0.01498 -0.00879 0.02995 -0.01759 0.03776 -0.03449 C 0.0457 -0.05162 0.04766 -0.10231 0.04766 -0.10208 L 0.04766 -0.10231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8" grpId="0" animBg="1"/>
      <p:bldP spid="9" grpId="0" animBg="1"/>
      <p:bldP spid="17" grpId="0" animBg="1"/>
      <p:bldP spid="19" grpId="0" animBg="1"/>
      <p:bldP spid="22" grpId="0" animBg="1"/>
      <p:bldP spid="2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0FDD8-C65C-32F6-33FD-A805DDD34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Content Placeholder 12">
            <a:extLst>
              <a:ext uri="{FF2B5EF4-FFF2-40B4-BE49-F238E27FC236}">
                <a16:creationId xmlns:a16="http://schemas.microsoft.com/office/drawing/2014/main" id="{D0D155CD-3A72-B95E-1187-E5B1415DE3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87118" y="1315098"/>
            <a:ext cx="3390244" cy="4520326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FBCCDD-8D6F-2035-82EA-4ECB8386E892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2DC19A-4CB7-24E3-65B3-59BAD0ED90D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r>
              <a:rPr lang="en-US" dirty="0"/>
              <a:t> Calibration Systems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5A1409-9D9B-6AC5-8F99-759BC76078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1F23C31-6D92-2A2A-A78C-A5D6068F1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67CD345-A7A1-982B-942C-FD8424A22CEB}"/>
              </a:ext>
            </a:extLst>
          </p:cNvPr>
          <p:cNvSpPr txBox="1">
            <a:spLocks/>
          </p:cNvSpPr>
          <p:nvPr/>
        </p:nvSpPr>
        <p:spPr>
          <a:xfrm>
            <a:off x="7993283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ED3072E-EDD7-730C-E21D-7A6069BAE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5765" y="910181"/>
            <a:ext cx="3971326" cy="539852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7609333-A07D-BFCD-456A-80A3AD6A4B34}"/>
              </a:ext>
            </a:extLst>
          </p:cNvPr>
          <p:cNvSpPr txBox="1">
            <a:spLocks/>
          </p:cNvSpPr>
          <p:nvPr/>
        </p:nvSpPr>
        <p:spPr>
          <a:xfrm>
            <a:off x="658189" y="1022576"/>
            <a:ext cx="7420939" cy="1890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581AA40-CF08-B17F-8D74-C0D6497F3784}"/>
              </a:ext>
            </a:extLst>
          </p:cNvPr>
          <p:cNvSpPr/>
          <p:nvPr/>
        </p:nvSpPr>
        <p:spPr>
          <a:xfrm>
            <a:off x="8839200" y="1016679"/>
            <a:ext cx="1728788" cy="1180633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0BC57B3-6986-8B3E-2188-7217226EA825}"/>
              </a:ext>
            </a:extLst>
          </p:cNvPr>
          <p:cNvSpPr txBox="1"/>
          <p:nvPr/>
        </p:nvSpPr>
        <p:spPr>
          <a:xfrm>
            <a:off x="174630" y="1258992"/>
            <a:ext cx="4177074" cy="2123658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</a:pPr>
            <a:r>
              <a:rPr lang="en-US" sz="2200" dirty="0"/>
              <a:t>Umbilical Retrieval Mechanism (URM).</a:t>
            </a:r>
          </a:p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Attaches to universal interface (UI).</a:t>
            </a:r>
          </a:p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Pulley system for umbilical.</a:t>
            </a:r>
          </a:p>
          <a:p>
            <a:pPr marL="800100" lvl="1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Z-axis position.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9B2714-40BC-D73F-E0EA-5316FAC81223}"/>
              </a:ext>
            </a:extLst>
          </p:cNvPr>
          <p:cNvSpPr txBox="1"/>
          <p:nvPr/>
        </p:nvSpPr>
        <p:spPr>
          <a:xfrm>
            <a:off x="174630" y="4571074"/>
            <a:ext cx="4177074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Side-ropes for the x, and y axes position.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C45994-7998-1CFF-3EBD-A7676500401C}"/>
              </a:ext>
            </a:extLst>
          </p:cNvPr>
          <p:cNvSpPr txBox="1">
            <a:spLocks/>
          </p:cNvSpPr>
          <p:nvPr/>
        </p:nvSpPr>
        <p:spPr>
          <a:xfrm>
            <a:off x="349668" y="3705232"/>
            <a:ext cx="3818340" cy="54326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3"/>
                </a:solidFill>
              </a:rPr>
              <a:t>Side-rope motor boxes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022A14-4338-87AC-D4A7-6A24C7DB75C4}"/>
              </a:ext>
            </a:extLst>
          </p:cNvPr>
          <p:cNvCxnSpPr>
            <a:cxnSpLocks/>
          </p:cNvCxnSpPr>
          <p:nvPr/>
        </p:nvCxnSpPr>
        <p:spPr>
          <a:xfrm>
            <a:off x="4168008" y="4141311"/>
            <a:ext cx="1631778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1EE88A7-6D01-F112-D9EC-17F94A40D245}"/>
              </a:ext>
            </a:extLst>
          </p:cNvPr>
          <p:cNvCxnSpPr>
            <a:cxnSpLocks/>
          </p:cNvCxnSpPr>
          <p:nvPr/>
        </p:nvCxnSpPr>
        <p:spPr>
          <a:xfrm>
            <a:off x="4168008" y="3863267"/>
            <a:ext cx="3154983" cy="22930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CBAA2BC-BEE2-2AFB-01C2-74EC661E5FF2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7877362" y="2197312"/>
            <a:ext cx="1826232" cy="137794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B3E422A-6015-F7D7-DC00-1FE2850F0C07}"/>
              </a:ext>
            </a:extLst>
          </p:cNvPr>
          <p:cNvSpPr txBox="1"/>
          <p:nvPr/>
        </p:nvSpPr>
        <p:spPr>
          <a:xfrm>
            <a:off x="174630" y="1258992"/>
            <a:ext cx="4177074" cy="1107996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</a:pPr>
            <a:r>
              <a:rPr lang="en-US" sz="2200" dirty="0"/>
              <a:t>Umbilical Retrieval Mechanism (URM).</a:t>
            </a:r>
          </a:p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Pulley system for umbilical.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7ACD55-E522-7DDB-DDF0-B34C5E276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130" y="2626743"/>
            <a:ext cx="2240074" cy="22400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D90E3A-99F3-1A55-EB6C-22A9F72A4D7C}"/>
              </a:ext>
            </a:extLst>
          </p:cNvPr>
          <p:cNvSpPr txBox="1"/>
          <p:nvPr/>
        </p:nvSpPr>
        <p:spPr>
          <a:xfrm>
            <a:off x="174630" y="5065983"/>
            <a:ext cx="4177074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Cross-section of the umbilical, the optical </a:t>
            </a:r>
            <a:r>
              <a:rPr lang="en-US" sz="2200" dirty="0" err="1"/>
              <a:t>fibres</a:t>
            </a:r>
            <a:r>
              <a:rPr lang="en-US" sz="2200" dirty="0"/>
              <a:t> (5) </a:t>
            </a:r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6C2DE22C-27EB-91AF-686F-AA39BC833938}"/>
              </a:ext>
            </a:extLst>
          </p:cNvPr>
          <p:cNvSpPr/>
          <p:nvPr/>
        </p:nvSpPr>
        <p:spPr>
          <a:xfrm>
            <a:off x="9496573" y="1978905"/>
            <a:ext cx="581048" cy="521875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0.01181 L -0.00286 0.2701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1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8" grpId="0" animBg="1"/>
      <p:bldP spid="11" grpId="0" animBg="1"/>
      <p:bldP spid="5" grpId="0" animBg="1"/>
      <p:bldP spid="9" grpId="0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885EF-25EC-0C2C-69AF-8F7BABEC1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332841-D67B-667F-9D2D-FCF189E7D0EE}"/>
              </a:ext>
            </a:extLst>
          </p:cNvPr>
          <p:cNvSpPr/>
          <p:nvPr/>
        </p:nvSpPr>
        <p:spPr>
          <a:xfrm>
            <a:off x="8079129" y="6088284"/>
            <a:ext cx="4112871" cy="4801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2EEC2-CCC5-5C81-BD13-939B20DEC03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SNO+ </a:t>
            </a:r>
            <a:r>
              <a:rPr lang="en-US" dirty="0" err="1"/>
              <a:t>Laserball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6F9DCEF-0D5B-CD87-EBA1-1E233E9F35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68457"/>
            <a:ext cx="8839200" cy="289543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June 22, 2026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A47413-BF36-5DEC-BF37-10E2EE1A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68457"/>
            <a:ext cx="3352800" cy="289543"/>
          </a:xfrm>
          <a:solidFill>
            <a:schemeClr val="accent3"/>
          </a:solidFill>
        </p:spPr>
        <p:txBody>
          <a:bodyPr/>
          <a:lstStyle/>
          <a:p>
            <a:fld id="{FAA8105A-9F50-7A47-B22F-19856B84F6D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AF93367-895A-3F36-D21C-6B142F1F7E78}"/>
              </a:ext>
            </a:extLst>
          </p:cNvPr>
          <p:cNvSpPr txBox="1">
            <a:spLocks/>
          </p:cNvSpPr>
          <p:nvPr/>
        </p:nvSpPr>
        <p:spPr>
          <a:xfrm>
            <a:off x="7993283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1B3E74-2403-D0F8-FCBF-B926331B4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765" y="910181"/>
            <a:ext cx="3971326" cy="539852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266D840-B061-5384-EE27-4D79DF158AA4}"/>
              </a:ext>
            </a:extLst>
          </p:cNvPr>
          <p:cNvSpPr txBox="1">
            <a:spLocks/>
          </p:cNvSpPr>
          <p:nvPr/>
        </p:nvSpPr>
        <p:spPr>
          <a:xfrm>
            <a:off x="658189" y="1022576"/>
            <a:ext cx="7420939" cy="1890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8437B54-565B-E5C9-2D9E-A0E149DC08AC}"/>
              </a:ext>
            </a:extLst>
          </p:cNvPr>
          <p:cNvSpPr txBox="1"/>
          <p:nvPr/>
        </p:nvSpPr>
        <p:spPr>
          <a:xfrm>
            <a:off x="191583" y="1359550"/>
            <a:ext cx="4403457" cy="1107996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</a:pPr>
            <a:r>
              <a:rPr lang="en-US" sz="2200" dirty="0"/>
              <a:t>The diffuser flask is filled with </a:t>
            </a:r>
            <a:r>
              <a:rPr lang="en-US" sz="2200" dirty="0" err="1"/>
              <a:t>Silgel</a:t>
            </a:r>
            <a:r>
              <a:rPr lang="en-US" sz="2200" dirty="0"/>
              <a:t> and suspended glass microspheres that provide necessary scattering.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89908A-6A92-BEF8-FCCC-B54BD8891F02}"/>
              </a:ext>
            </a:extLst>
          </p:cNvPr>
          <p:cNvSpPr txBox="1">
            <a:spLocks/>
          </p:cNvSpPr>
          <p:nvPr/>
        </p:nvSpPr>
        <p:spPr>
          <a:xfrm>
            <a:off x="4744109" y="6215846"/>
            <a:ext cx="2758698" cy="43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1pPr>
            <a:lvl2pPr marL="685800" indent="-228600" algn="just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[1] SNO+ Collaboration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DBFD28-E0CC-EB09-B433-257886C86906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857555" y="3609441"/>
            <a:ext cx="1714497" cy="46038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C752071-21DC-226C-CA26-3FBD56F5051A}"/>
              </a:ext>
            </a:extLst>
          </p:cNvPr>
          <p:cNvSpPr/>
          <p:nvPr/>
        </p:nvSpPr>
        <p:spPr>
          <a:xfrm>
            <a:off x="9572052" y="3687580"/>
            <a:ext cx="396408" cy="7645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497CF44-42F2-AE90-A763-0FDE56D05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089047" y="2137594"/>
            <a:ext cx="4756880" cy="3155073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EA314EE-B5C8-76C9-9D7E-707294C3E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2388" y="2913369"/>
            <a:ext cx="2341845" cy="31224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25A183-D9C9-0303-40C7-BDEFD1E197A8}"/>
              </a:ext>
            </a:extLst>
          </p:cNvPr>
          <p:cNvSpPr txBox="1"/>
          <p:nvPr/>
        </p:nvSpPr>
        <p:spPr>
          <a:xfrm>
            <a:off x="191583" y="3013032"/>
            <a:ext cx="4403457" cy="430887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Triggered light pulses.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E42062-979B-8020-2421-3F4129ED781A}"/>
              </a:ext>
            </a:extLst>
          </p:cNvPr>
          <p:cNvSpPr txBox="1"/>
          <p:nvPr/>
        </p:nvSpPr>
        <p:spPr>
          <a:xfrm>
            <a:off x="191584" y="3545817"/>
            <a:ext cx="4403457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Produces pulses at multiple, selectable wavelengths.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929D4E-0CDC-AF62-E180-05D11F072A30}"/>
              </a:ext>
            </a:extLst>
          </p:cNvPr>
          <p:cNvSpPr txBox="1"/>
          <p:nvPr/>
        </p:nvSpPr>
        <p:spPr>
          <a:xfrm>
            <a:off x="191581" y="5288495"/>
            <a:ext cx="4403457" cy="430887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Deployed in multiple positions.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ECA3EA-391E-46D1-81A8-4ABC1EC9615D}"/>
              </a:ext>
            </a:extLst>
          </p:cNvPr>
          <p:cNvSpPr txBox="1"/>
          <p:nvPr/>
        </p:nvSpPr>
        <p:spPr>
          <a:xfrm>
            <a:off x="191584" y="1756599"/>
            <a:ext cx="4403457" cy="1107996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</a:pPr>
            <a:r>
              <a:rPr lang="en-US" sz="2200" dirty="0"/>
              <a:t>Ideal calibration source for measuring scintillator optics and PMT response.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B193BE-C2C6-C829-7244-EE16AD564F13}"/>
              </a:ext>
            </a:extLst>
          </p:cNvPr>
          <p:cNvSpPr txBox="1"/>
          <p:nvPr/>
        </p:nvSpPr>
        <p:spPr>
          <a:xfrm>
            <a:off x="191582" y="4417156"/>
            <a:ext cx="4403457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254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2200" dirty="0"/>
              <a:t>Diffuse light throughout the detector.</a:t>
            </a:r>
          </a:p>
        </p:txBody>
      </p:sp>
    </p:spTree>
    <p:extLst>
      <p:ext uri="{BB962C8B-B14F-4D97-AF65-F5344CB8AC3E}">
        <p14:creationId xmlns:p14="http://schemas.microsoft.com/office/powerpoint/2010/main" val="182639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" grpId="0" animBg="1"/>
      <p:bldP spid="8" grpId="0" animBg="1"/>
      <p:bldP spid="11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beamer">
  <a:themeElements>
    <a:clrScheme name="BeamerBlu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331B4"/>
      </a:accent1>
      <a:accent2>
        <a:srgbClr val="26268C"/>
      </a:accent2>
      <a:accent3>
        <a:srgbClr val="1C1B67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amer" id="{721F074C-604C-4843-BFBE-9B67CF8164E2}" vid="{BB55CEE6-A278-5C4D-B21A-218C458FF0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beamer</Template>
  <TotalTime>26109</TotalTime>
  <Words>1705</Words>
  <Application>Microsoft Macintosh PowerPoint</Application>
  <PresentationFormat>Widescreen</PresentationFormat>
  <Paragraphs>230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CMU Sans Serif</vt:lpstr>
      <vt:lpstr>CMU Sans Serif Medium</vt:lpstr>
      <vt:lpstr>Times New Roman</vt:lpstr>
      <vt:lpstr>Wingdings</vt:lpstr>
      <vt:lpstr>beamer</vt:lpstr>
      <vt:lpstr>Optical Calibration of the SNO+ Scintillator Phase using a Laserball</vt:lpstr>
      <vt:lpstr>SNO+ Detector Overview</vt:lpstr>
      <vt:lpstr>SNO+ Phases and Physics Goals</vt:lpstr>
      <vt:lpstr>SNO+ Event Reconstruction</vt:lpstr>
      <vt:lpstr>SNO+ Scintillator Optics</vt:lpstr>
      <vt:lpstr>SNO+ Calibration Deployment Systems</vt:lpstr>
      <vt:lpstr>SNO+ Laserball Calibration Systems</vt:lpstr>
      <vt:lpstr>SNO+ Laserball Calibration Systems</vt:lpstr>
      <vt:lpstr>SNO+ Laserball</vt:lpstr>
      <vt:lpstr>SNO+ Laserball Deployment</vt:lpstr>
      <vt:lpstr>SNO+ Laserball Occupancy</vt:lpstr>
      <vt:lpstr>SNO+ Laserball Occupancy</vt:lpstr>
      <vt:lpstr>SNO+ Laserball Occupancy</vt:lpstr>
      <vt:lpstr>SNO+ Laserball Fit Results</vt:lpstr>
      <vt:lpstr>Summary</vt:lpstr>
      <vt:lpstr>References</vt:lpstr>
      <vt:lpstr>Back-up Slides</vt:lpstr>
      <vt:lpstr>Hit Time Residuals, AV reflections, PMT response</vt:lpstr>
      <vt:lpstr>Hit Time Residuals, AV reflections, PMT response</vt:lpstr>
      <vt:lpstr>SNO+ Scintillator Optics Timing</vt:lpstr>
      <vt:lpstr>PMT Angular Response and Concentrator Efficiency</vt:lpstr>
      <vt:lpstr>Laserball Filling</vt:lpstr>
      <vt:lpstr>Laserball Filling</vt:lpstr>
      <vt:lpstr>Laserball Filling</vt:lpstr>
      <vt:lpstr>References (Back-up Slides)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Nice Title Here</dc:title>
  <dc:creator>Bryngelson, Spencer H.</dc:creator>
  <cp:lastModifiedBy>Jamie Grove</cp:lastModifiedBy>
  <cp:revision>1109</cp:revision>
  <dcterms:created xsi:type="dcterms:W3CDTF">2022-05-01T20:51:21Z</dcterms:created>
  <dcterms:modified xsi:type="dcterms:W3CDTF">2026-06-22T11:38:28Z</dcterms:modified>
</cp:coreProperties>
</file>