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25" r:id="rId5"/>
    <p:sldId id="339" r:id="rId6"/>
    <p:sldId id="360" r:id="rId7"/>
    <p:sldId id="347" r:id="rId8"/>
    <p:sldId id="350" r:id="rId9"/>
    <p:sldId id="354" r:id="rId10"/>
    <p:sldId id="369" r:id="rId11"/>
    <p:sldId id="349" r:id="rId12"/>
    <p:sldId id="361" r:id="rId13"/>
    <p:sldId id="356" r:id="rId14"/>
    <p:sldId id="364" r:id="rId15"/>
    <p:sldId id="365" r:id="rId16"/>
    <p:sldId id="362" r:id="rId17"/>
    <p:sldId id="368" r:id="rId18"/>
    <p:sldId id="366" r:id="rId19"/>
    <p:sldId id="367" r:id="rId20"/>
    <p:sldId id="363" r:id="rId21"/>
    <p:sldId id="33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9BA0"/>
    <a:srgbClr val="A7A9AC"/>
    <a:srgbClr val="FABD0F"/>
    <a:srgbClr val="EBEBEC"/>
    <a:srgbClr val="B4C0CC"/>
    <a:srgbClr val="788CA3"/>
    <a:srgbClr val="3C5979"/>
    <a:srgbClr val="212121"/>
    <a:srgbClr val="002451"/>
    <a:srgbClr val="B90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1075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A3-DD42-A905-438119EADF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A3-DD42-A905-438119EADF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A3-DD42-A905-438119EADF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A3-DD42-A905-438119EADF5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A3-DD42-A905-438119EADF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058634352219098E-2"/>
          <c:y val="3.8938053097345132E-2"/>
          <c:w val="0.94788273129556178"/>
          <c:h val="0.778888718556198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18-BA48-A794-5420EB3BE6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18-BA48-A794-5420EB3BE64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18-BA48-A794-5420EB3BE64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3.2</c:v>
                </c:pt>
                <c:pt idx="1">
                  <c:v>3</c:v>
                </c:pt>
                <c:pt idx="2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18-BA48-A794-5420EB3BE6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3782015"/>
        <c:axId val="1113821359"/>
      </c:barChart>
      <c:catAx>
        <c:axId val="111378201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13821359"/>
        <c:crosses val="autoZero"/>
        <c:auto val="1"/>
        <c:lblAlgn val="ctr"/>
        <c:lblOffset val="100"/>
        <c:noMultiLvlLbl val="0"/>
      </c:catAx>
      <c:valAx>
        <c:axId val="11138213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accent4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1378201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9.8525485380852498E-2"/>
          <c:y val="0.87140866127910377"/>
          <c:w val="0.80590523156888072"/>
          <c:h val="9.47807280386685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854CC67-1E9B-4C4E-B5D1-7D7729F5F8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E74E3-15AF-CB4E-A155-EB0F5B59EF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28A25-1BAA-A74E-AC84-5453BCE91025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8721A-5977-B143-8AB1-2715B11440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52D89-0639-B248-B2AE-D88CCFDEC9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F83FD-F661-8C46-B7DE-28696DF12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86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A1A44-ACB7-774B-9A64-64B42C3402D6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D6FF-E85B-FF4F-B2E6-59386CDF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1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35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AE3F7-8737-59DA-ED0F-3CB3D13EF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725FC0-F676-D7DE-92E4-ED53464F7B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7CFD2C-28E5-9FB8-F184-D08484AF53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47D34-A242-0329-EA54-B5634D2F1C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8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3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0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87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11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46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45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29C08-8B76-EB9A-779A-3270470AB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CBCE83-265B-30AB-EDCF-EC5EB4A949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2516C1-0034-71C8-7615-FDB717B00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9A47B-35FA-74D2-2DCC-896529F35F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40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6EC15-D840-5214-AC30-216AFCA54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C1B765-5C36-BA47-854E-5E978960EA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0E6B05-2640-8B9A-188E-6D38B721D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37B3D-8035-8B25-0B10-4E7A795C4C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64D6FF-E85B-FF4F-B2E6-59386CDF9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70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22C951-416A-1442-8F3A-220C4BD0C557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E908B9-9AF8-094E-B6F0-BA0132A3F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891875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9C2B5-FD32-5E49-900B-B13AFC4BA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891875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rgbClr val="FABD0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94D79B-4955-544D-9341-1E1E443C43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4800" y="4728727"/>
            <a:ext cx="10891875" cy="389812"/>
          </a:xfrm>
        </p:spPr>
        <p:txBody>
          <a:bodyPr anchor="b" anchorCtr="0"/>
          <a:lstStyle>
            <a:lvl1pPr marL="0" indent="0">
              <a:buNone/>
              <a:defRPr sz="1400" b="0" i="0" spc="200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/>
              <a:t>MONTH XX,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5DBD6-B755-CC4D-8D1E-AC4651E761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8B6BB-1D3C-A42A-C869-DE8183C552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48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accent1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faucibus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condimentum</a:t>
            </a:r>
            <a:r>
              <a:rPr lang="en-US"/>
              <a:t> magna at </a:t>
            </a:r>
            <a:r>
              <a:rPr lang="en-US" err="1"/>
              <a:t>neque</a:t>
            </a:r>
            <a:r>
              <a:rPr lang="en-US"/>
              <a:t> convallis, id vestibulum nisi </a:t>
            </a:r>
            <a:r>
              <a:rPr lang="en-US" err="1"/>
              <a:t>vulputate</a:t>
            </a:r>
            <a:r>
              <a:rPr lang="en-US"/>
              <a:t>. Sed fermentum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89B937B-A277-15E2-D487-FD40003328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54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re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tx2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faucibus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condimentum</a:t>
            </a:r>
            <a:r>
              <a:rPr lang="en-US"/>
              <a:t> magna at </a:t>
            </a:r>
            <a:r>
              <a:rPr lang="en-US" err="1"/>
              <a:t>neque</a:t>
            </a:r>
            <a:r>
              <a:rPr lang="en-US"/>
              <a:t> convallis, id vestibulum nisi </a:t>
            </a:r>
            <a:r>
              <a:rPr lang="en-US" err="1"/>
              <a:t>vulputate</a:t>
            </a:r>
            <a:r>
              <a:rPr lang="en-US"/>
              <a:t>. Sed fermentum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999C6F8-9E24-21D3-395F-48BDDCA68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99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yellow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rgbClr val="FABD0F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faucibus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condimentum</a:t>
            </a:r>
            <a:r>
              <a:rPr lang="en-US"/>
              <a:t> magna at </a:t>
            </a:r>
            <a:r>
              <a:rPr lang="en-US" err="1"/>
              <a:t>neque</a:t>
            </a:r>
            <a:r>
              <a:rPr lang="en-US"/>
              <a:t> convallis, id vestibulum nisi </a:t>
            </a:r>
            <a:r>
              <a:rPr lang="en-US" err="1"/>
              <a:t>vulputate</a:t>
            </a:r>
            <a:r>
              <a:rPr lang="en-US"/>
              <a:t>. Sed fermentum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7AE879C-0A2E-3042-5643-B51C4B5C1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57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658BCE2-55D5-C94F-999B-0811A86B3A9E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F37168-22FB-CD40-9B53-116C84B384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245100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/>
              <a:t>Chart Title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58FB9F-3F87-6A49-9D8A-2BB899FFD8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4911861-86F8-93F1-37EB-01162C5BB7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5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pie char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1C9C1D9-1BE0-3B41-98B5-532649D8D85E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534707B-8252-B042-9F8A-82CF4C08AF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346701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/>
              <a:t>Chart Title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E927F1-A53E-1649-9F0B-A5C21EDB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A36056-8BCF-FE40-937E-16F129FFB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557EFD-0193-974B-AA18-B675053098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graphicFrame>
        <p:nvGraphicFramePr>
          <p:cNvPr id="17" name="Content Placeholder 6">
            <a:extLst>
              <a:ext uri="{FF2B5EF4-FFF2-40B4-BE49-F238E27FC236}">
                <a16:creationId xmlns:a16="http://schemas.microsoft.com/office/drawing/2014/main" id="{2E73BCD6-B567-494E-A004-604C681A52BA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11521816"/>
              </p:ext>
            </p:extLst>
          </p:nvPr>
        </p:nvGraphicFramePr>
        <p:xfrm>
          <a:off x="6560142" y="1787492"/>
          <a:ext cx="4690087" cy="343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DED1F92-63D1-F6CB-7FDB-58358DE2A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50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hart – bar graph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DAF9DC-6E5F-3D41-AD8B-E8861F8BD14C}"/>
              </a:ext>
            </a:extLst>
          </p:cNvPr>
          <p:cNvSpPr/>
          <p:nvPr userDrawn="1"/>
        </p:nvSpPr>
        <p:spPr>
          <a:xfrm>
            <a:off x="6324600" y="1592263"/>
            <a:ext cx="5172075" cy="4579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CC29C47-404C-1B45-A779-B240E1DEAFF6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24068772"/>
              </p:ext>
            </p:extLst>
          </p:nvPr>
        </p:nvGraphicFramePr>
        <p:xfrm>
          <a:off x="6653734" y="1818434"/>
          <a:ext cx="4484166" cy="3443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C85DD65-9689-3241-AEB0-955F1D770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1C212D-EA21-2E43-99FE-661794AC19D7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324600" y="5346701"/>
            <a:ext cx="5172075" cy="5845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rgbClr val="21212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rgbClr val="21212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rgbClr val="21212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rgbClr val="21212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/>
            </a:lvl6pPr>
            <a:lvl7pPr marL="1828800" indent="-228600">
              <a:defRPr/>
            </a:lvl7pPr>
            <a:lvl8pPr marL="2057400" indent="-228600">
              <a:defRPr/>
            </a:lvl8pPr>
          </a:lstStyle>
          <a:p>
            <a:pPr lvl="0"/>
            <a:r>
              <a:rPr lang="en-US"/>
              <a:t>Chart Title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EF56318-49E1-4DDD-491A-E85D5ADAF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64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DADEF27F-CC03-834D-A185-0B73C517815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823176883"/>
              </p:ext>
            </p:extLst>
          </p:nvPr>
        </p:nvGraphicFramePr>
        <p:xfrm>
          <a:off x="685800" y="1592262"/>
          <a:ext cx="10936087" cy="45720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757411">
                  <a:extLst>
                    <a:ext uri="{9D8B030D-6E8A-4147-A177-3AD203B41FA5}">
                      <a16:colId xmlns:a16="http://schemas.microsoft.com/office/drawing/2014/main" val="941155809"/>
                    </a:ext>
                  </a:extLst>
                </a:gridCol>
                <a:gridCol w="1859280">
                  <a:extLst>
                    <a:ext uri="{9D8B030D-6E8A-4147-A177-3AD203B41FA5}">
                      <a16:colId xmlns:a16="http://schemas.microsoft.com/office/drawing/2014/main" val="3853484078"/>
                    </a:ext>
                  </a:extLst>
                </a:gridCol>
                <a:gridCol w="5319396">
                  <a:extLst>
                    <a:ext uri="{9D8B030D-6E8A-4147-A177-3AD203B41FA5}">
                      <a16:colId xmlns:a16="http://schemas.microsoft.com/office/drawing/2014/main" val="3777659007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Tactic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Estimated Costs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Notes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858711"/>
                  </a:ext>
                </a:extLst>
              </a:tr>
              <a:tr h="347472">
                <a:tc gridSpan="3"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Sub-category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73504128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66197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consectetur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adipiscing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elit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sed do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eiusmod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tempor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incididunt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labore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dolore magna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aliqua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82741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64466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7999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54005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consectetur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adipiscing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elit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, sed do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eiusmod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tempor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incididunt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labore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dolore magna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aliqua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94480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$1,000.00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Lorem ipsum dolor sit </a:t>
                      </a:r>
                      <a:r>
                        <a:rPr lang="en-US" sz="1200" err="1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amet</a:t>
                      </a:r>
                      <a:r>
                        <a:rPr lang="en-US" sz="120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.</a:t>
                      </a:r>
                      <a:endParaRPr lang="en-CA" sz="1200" b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89655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Subtotal</a:t>
                      </a:r>
                      <a:endParaRPr lang="en-CA" sz="1200" b="1" i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$9,000.00</a:t>
                      </a:r>
                      <a:endParaRPr lang="en-CA" sz="1200" b="1" i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endParaRPr lang="en-CA" sz="16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12513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15% fee</a:t>
                      </a:r>
                      <a:endParaRPr lang="en-CA" sz="1200" b="1" i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 Semibold" panose="020B0606030504020204" pitchFamily="34" charset="0"/>
                          <a:ea typeface="Open Sans Semibold" panose="020B0606030504020204" pitchFamily="34" charset="0"/>
                          <a:cs typeface="Open Sans Semibold" panose="020B0606030504020204" pitchFamily="34" charset="0"/>
                        </a:rPr>
                        <a:t>$1,350.00</a:t>
                      </a:r>
                      <a:endParaRPr lang="en-CA" sz="1200" b="1" i="0">
                        <a:effectLst/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CA" sz="16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72193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Total</a:t>
                      </a:r>
                      <a:endParaRPr lang="en-CA" sz="1200" b="1" i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</a:pPr>
                      <a:r>
                        <a:rPr lang="en-US" sz="1200" b="1" i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$10,350.00</a:t>
                      </a:r>
                      <a:endParaRPr lang="en-CA" sz="1200" b="1" i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endParaRPr lang="en-CA" sz="16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0" marB="0" anchor="ctr">
                    <a:lnL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9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747694"/>
                  </a:ext>
                </a:extLst>
              </a:tr>
            </a:tbl>
          </a:graphicData>
        </a:graphic>
      </p:graphicFrame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5BA68BE-9F65-A682-B992-184FE22E0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78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090CA8-4E6C-A247-8781-98EB368F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5C3B9C-F33C-8340-8DB0-ACB878D991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567C1AC-B946-CA4D-23EE-D1BD480C79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75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tural presentation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705274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D1A9903-2235-FCB9-35FF-DB9898F6E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56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B55DD1-AEE8-0B4A-8BF7-3E7E9CFB17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561" y="2145162"/>
            <a:ext cx="3456878" cy="23436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B73D73-65C6-F840-B924-81F2EF1B5B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9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r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C0222A-F395-745C-770E-16FAEACF4A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75EF1C1-FD6D-7AF7-78EF-B6CD0E934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4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yellow">
    <p:bg>
      <p:bgPr>
        <a:solidFill>
          <a:srgbClr val="FABD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flipH="1"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E7EFC7-F625-6A77-0028-CF65713294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31DF498-6E11-4516-0F5D-874831A37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42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title page –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82FE4F-D602-7347-B9F6-0C6B7E7CD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4" y="838200"/>
            <a:ext cx="10905751" cy="228456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 b="1" i="0" spc="10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A70CACF-03AD-CC46-92EA-48723E127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238578"/>
            <a:ext cx="10905751" cy="53873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000" b="1" i="0" spc="50" baseline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02637-AA50-8B42-A91A-9134A912646D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AD217B-C783-2542-B203-819ED621A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91851D-3F32-228B-A62B-7E8920B46F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53575" y="6057900"/>
            <a:ext cx="1943100" cy="4572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7571B4A-75FD-6AE5-21A8-AF81D23B4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65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paragraph / quot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515533" y="838200"/>
            <a:ext cx="9160934" cy="48768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tabLst/>
              <a:defRPr sz="2200"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6943736-A3DF-C867-0A17-82E4230E8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7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one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5241A-FE81-E045-A53F-CCB1ECEF6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5" y="705274"/>
            <a:ext cx="10897200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B1D494-1163-FD4D-87D9-F88FDD141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10897090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E587E-971A-AE4C-A03D-10208DBE7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C63A27A-6FAA-42F1-1EAE-09DEF4CA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22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–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710339-FCEB-864A-BE99-139C449C3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0E677D-56A4-5F4D-AB35-5014A471F12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28860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84E749-3BF0-CF43-BD8D-E70FC16313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C400549-C3EC-8C3C-AD23-CBB613C9DB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4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92A029-F549-3740-BF04-29AC6D613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1DB2C69-F649-2E41-A435-292B23F4B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518E54-571D-EE4F-9DB6-F9EF51BA0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EDFFC0C-5E6E-C42B-57F2-BF87792E6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0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call-out box –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A14FC-D5E3-E847-A5CB-16350B11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  <a:prstGeom prst="rect">
            <a:avLst/>
          </a:prstGeom>
        </p:spPr>
        <p:txBody>
          <a:bodyPr anchor="t"/>
          <a:lstStyle>
            <a:lvl1pPr>
              <a:defRPr sz="2600" b="1" i="0" spc="50" baseline="0">
                <a:solidFill>
                  <a:schemeClr val="tx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E50E892-DFEC-B148-BD77-F7F79A8B6B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4600" y="1591200"/>
            <a:ext cx="5170199" cy="2560124"/>
          </a:xfrm>
          <a:prstGeom prst="roundRect">
            <a:avLst>
              <a:gd name="adj" fmla="val 193"/>
            </a:avLst>
          </a:prstGeom>
          <a:solidFill>
            <a:schemeClr val="bg1"/>
          </a:solidFill>
          <a:ln w="12700">
            <a:noFill/>
          </a:ln>
        </p:spPr>
        <p:txBody>
          <a:bodyPr wrap="square" lIns="457200" tIns="457200" rIns="457200" bIns="457200" anchor="t" anchorCtr="0">
            <a:spAutoFit/>
          </a:bodyPr>
          <a:lstStyle>
            <a:lvl1pPr marL="0" indent="0">
              <a:lnSpc>
                <a:spcPts val="2560"/>
              </a:lnSpc>
              <a:spcBef>
                <a:spcPts val="0"/>
              </a:spcBef>
              <a:spcAft>
                <a:spcPts val="0"/>
              </a:spcAft>
              <a:buNone/>
              <a:defRPr b="1" i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faucibus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condimentum</a:t>
            </a:r>
            <a:r>
              <a:rPr lang="en-US"/>
              <a:t> magna at </a:t>
            </a:r>
            <a:r>
              <a:rPr lang="en-US" err="1"/>
              <a:t>neque</a:t>
            </a:r>
            <a:r>
              <a:rPr lang="en-US"/>
              <a:t> convallis, id vestibulum nisi </a:t>
            </a:r>
            <a:r>
              <a:rPr lang="en-US" err="1"/>
              <a:t>vulputate</a:t>
            </a:r>
            <a:r>
              <a:rPr lang="en-US"/>
              <a:t>. Sed fermentum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enim</a:t>
            </a:r>
            <a:r>
              <a:rPr lang="en-US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A88CE5-A779-0641-85F6-BEC2C1831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9585" y="1442852"/>
            <a:ext cx="5267815" cy="472934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1pPr>
            <a:lvl2pPr marL="4572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1"/>
                </a:solidFill>
              </a:defRPr>
            </a:lvl2pPr>
            <a:lvl3pPr marL="6858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ystem Font Regular"/>
              <a:buChar char="⁃"/>
              <a:tabLst/>
              <a:defRPr sz="1600">
                <a:solidFill>
                  <a:schemeClr val="tx1"/>
                </a:solidFill>
              </a:defRPr>
            </a:lvl3pPr>
            <a:lvl4pPr marL="914400" indent="-2286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>
                <a:solidFill>
                  <a:schemeClr val="tx1"/>
                </a:solidFill>
              </a:defRPr>
            </a:lvl4pPr>
            <a:lvl5pPr marL="11430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370013" algn="l"/>
              </a:tabLst>
              <a:defRPr sz="1300">
                <a:solidFill>
                  <a:schemeClr val="tx1"/>
                </a:solidFill>
              </a:defRPr>
            </a:lvl5pPr>
            <a:lvl6pPr marL="13716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6pPr>
            <a:lvl7pPr marL="1828800" indent="-228600">
              <a:defRPr>
                <a:solidFill>
                  <a:schemeClr val="tx1"/>
                </a:solidFill>
              </a:defRPr>
            </a:lvl7pPr>
            <a:lvl8pPr marL="2057400" indent="-228600">
              <a:defRPr>
                <a:solidFill>
                  <a:schemeClr val="tx1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5711D0-D8F4-4A49-9587-EDE19A5ED6DB}"/>
              </a:ext>
            </a:extLst>
          </p:cNvPr>
          <p:cNvSpPr/>
          <p:nvPr userDrawn="1"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453333-0FCD-FF41-A359-6DE7E02F2E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16510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CA36A6F-3CDA-0066-5E10-9353C2C00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63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4B3BC-6B9E-CB4D-9108-631CA69A8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843" y="1436913"/>
            <a:ext cx="10897832" cy="4735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8A628D-071D-1D45-B08E-140D1CE6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843" y="759701"/>
            <a:ext cx="10897832" cy="643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7ED324-F8C0-89BC-5939-38B93B4F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7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99" r:id="rId3"/>
    <p:sldLayoutId id="2147483697" r:id="rId4"/>
    <p:sldLayoutId id="2147483703" r:id="rId5"/>
    <p:sldLayoutId id="2147483687" r:id="rId6"/>
    <p:sldLayoutId id="2147483688" r:id="rId7"/>
    <p:sldLayoutId id="2147483695" r:id="rId8"/>
    <p:sldLayoutId id="2147483689" r:id="rId9"/>
    <p:sldLayoutId id="2147483698" r:id="rId10"/>
    <p:sldLayoutId id="2147483700" r:id="rId11"/>
    <p:sldLayoutId id="2147483701" r:id="rId12"/>
    <p:sldLayoutId id="2147483696" r:id="rId13"/>
    <p:sldLayoutId id="2147483693" r:id="rId14"/>
    <p:sldLayoutId id="2147483694" r:id="rId15"/>
    <p:sldLayoutId id="2147483704" r:id="rId16"/>
    <p:sldLayoutId id="2147483705" r:id="rId17"/>
    <p:sldLayoutId id="2147483702" r:id="rId18"/>
    <p:sldLayoutId id="2147483655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i="0" kern="1200">
          <a:solidFill>
            <a:schemeClr val="tx2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6858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System Font Regular"/>
        <a:buChar char="⁃"/>
        <a:tabLst/>
        <a:defRPr sz="16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9144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143000" marR="0" indent="-22860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1200"/>
        </a:spcAft>
        <a:buClrTx/>
        <a:buSzTx/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371600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600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8288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20574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8" userDrawn="1">
          <p15:clr>
            <a:srgbClr val="F26B43"/>
          </p15:clr>
        </p15:guide>
        <p15:guide id="2" pos="432" userDrawn="1">
          <p15:clr>
            <a:srgbClr val="F26B43"/>
          </p15:clr>
        </p15:guide>
        <p15:guide id="3" orient="horz" pos="1003" userDrawn="1">
          <p15:clr>
            <a:srgbClr val="F26B43"/>
          </p15:clr>
        </p15:guide>
        <p15:guide id="4" orient="horz" pos="1224" userDrawn="1">
          <p15:clr>
            <a:srgbClr val="F26B43"/>
          </p15:clr>
        </p15:guide>
        <p15:guide id="6" orient="horz" pos="4104" userDrawn="1">
          <p15:clr>
            <a:srgbClr val="F26B43"/>
          </p15:clr>
        </p15:guide>
        <p15:guide id="8" pos="3696" userDrawn="1">
          <p15:clr>
            <a:srgbClr val="F26B43"/>
          </p15:clr>
        </p15:guide>
        <p15:guide id="9" pos="3984" userDrawn="1">
          <p15:clr>
            <a:srgbClr val="F26B43"/>
          </p15:clr>
        </p15:guide>
        <p15:guide id="10" pos="7242" userDrawn="1">
          <p15:clr>
            <a:srgbClr val="F26B43"/>
          </p15:clr>
        </p15:guide>
        <p15:guide id="11" orient="horz" pos="3168" userDrawn="1">
          <p15:clr>
            <a:srgbClr val="F26B43"/>
          </p15:clr>
        </p15:guide>
        <p15:guide id="12" orient="horz" pos="3888" userDrawn="1">
          <p15:clr>
            <a:srgbClr val="F26B43"/>
          </p15:clr>
        </p15:guide>
        <p15:guide id="13" orient="horz" pos="36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FD92-B381-0343-90F5-7E7C24033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923" y="1144432"/>
            <a:ext cx="10891875" cy="2284568"/>
          </a:xfrm>
        </p:spPr>
        <p:txBody>
          <a:bodyPr/>
          <a:lstStyle/>
          <a:p>
            <a:r>
              <a:rPr lang="en-GB" b="1" dirty="0"/>
              <a:t>Thermal Simulations for the Scintillating Bubble Chamber Dark Matter Experiment 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FAF5F-8D52-274A-8B4D-B90D0C892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24" y="3064424"/>
            <a:ext cx="10891875" cy="538730"/>
          </a:xfrm>
        </p:spPr>
        <p:txBody>
          <a:bodyPr/>
          <a:lstStyle/>
          <a:p>
            <a:r>
              <a:rPr lang="en-US" sz="2400" dirty="0"/>
              <a:t>Ezri Wyman [Supervisor: Dr. Ken Clark]</a:t>
            </a:r>
            <a:r>
              <a:rPr lang="en-US" sz="2400" i="1" dirty="0"/>
              <a:t> </a:t>
            </a:r>
            <a:br>
              <a:rPr lang="en-US" sz="2400" i="1" dirty="0"/>
            </a:br>
            <a:r>
              <a:rPr lang="en-US" sz="2400" i="1" dirty="0"/>
              <a:t>Queen’s University, Department of Physics, Engineering Physics, and Astronomy </a:t>
            </a:r>
            <a:endParaRPr lang="en-CA" sz="2400" i="1" dirty="0"/>
          </a:p>
          <a:p>
            <a:endParaRPr lang="en-US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8920F-5895-4747-8AE1-389F822AC1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0924" y="5029699"/>
            <a:ext cx="10891875" cy="389812"/>
          </a:xfrm>
        </p:spPr>
        <p:txBody>
          <a:bodyPr/>
          <a:lstStyle/>
          <a:p>
            <a:r>
              <a:rPr lang="en-US" sz="2000" dirty="0"/>
              <a:t>CAP 2026</a:t>
            </a:r>
          </a:p>
        </p:txBody>
      </p:sp>
      <p:pic>
        <p:nvPicPr>
          <p:cNvPr id="1026" name="Picture 2" descr="Logo, icon&#10;&#10;Description automatically generated">
            <a:extLst>
              <a:ext uri="{FF2B5EF4-FFF2-40B4-BE49-F238E27FC236}">
                <a16:creationId xmlns:a16="http://schemas.microsoft.com/office/drawing/2014/main" id="{43964ADD-0AA3-56B6-2734-A18F0A3C3F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6" b="4626"/>
          <a:stretch/>
        </p:blipFill>
        <p:spPr bwMode="auto">
          <a:xfrm>
            <a:off x="123825" y="5767819"/>
            <a:ext cx="1257645" cy="108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339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753E723-8F00-4F8A-B005-32CE459F3D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028778"/>
            <a:ext cx="5878928" cy="3923076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34965C-1CE7-0D88-B0F8-9C21AFB43E0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44045" y="1339091"/>
            <a:ext cx="5267815" cy="4729348"/>
          </a:xfrm>
        </p:spPr>
        <p:txBody>
          <a:bodyPr/>
          <a:lstStyle/>
          <a:p>
            <a:r>
              <a:rPr lang="en-CA" sz="2000" dirty="0"/>
              <a:t>Successful in other contexts to calculate:</a:t>
            </a:r>
          </a:p>
          <a:p>
            <a:pPr lvl="1"/>
            <a:r>
              <a:rPr lang="en-CA" sz="2000" dirty="0"/>
              <a:t>Viscosity</a:t>
            </a:r>
          </a:p>
          <a:p>
            <a:pPr lvl="1"/>
            <a:r>
              <a:rPr lang="en-CA" sz="2000" dirty="0"/>
              <a:t>Heat capacity</a:t>
            </a:r>
          </a:p>
          <a:p>
            <a:pPr lvl="1"/>
            <a:r>
              <a:rPr lang="en-CA" sz="2000" dirty="0"/>
              <a:t>Thermal conductivity</a:t>
            </a:r>
          </a:p>
          <a:p>
            <a:pPr lvl="1"/>
            <a:r>
              <a:rPr lang="en-CA" sz="2000" dirty="0"/>
              <a:t>Density</a:t>
            </a:r>
          </a:p>
          <a:p>
            <a:r>
              <a:rPr lang="en-CA" sz="2000" dirty="0"/>
              <a:t>Allows for calculation across a wide range of temperatures and pressures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9C2229-E944-E7A4-333A-E3D7C44E4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D56F59-F4AF-5460-4830-C8A6F4DCC109}"/>
              </a:ext>
            </a:extLst>
          </p:cNvPr>
          <p:cNvSpPr txBox="1"/>
          <p:nvPr/>
        </p:nvSpPr>
        <p:spPr>
          <a:xfrm>
            <a:off x="131271" y="5478363"/>
            <a:ext cx="5747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chemeClr val="bg1">
                    <a:lumMod val="50000"/>
                  </a:schemeClr>
                </a:solidFill>
              </a:rPr>
              <a:t>Reliable Viscosity Calculation from Equilibrium Molecular Dynamics Simulations: A Time Decomposition Method, Zhang, Y. ; Otani, A. ; Maginn, E. J.</a:t>
            </a:r>
            <a:endParaRPr lang="en-CA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9B1057-D1B4-509A-B15A-D36B9F782D0C}"/>
              </a:ext>
            </a:extLst>
          </p:cNvPr>
          <p:cNvSpPr txBox="1"/>
          <p:nvPr/>
        </p:nvSpPr>
        <p:spPr>
          <a:xfrm>
            <a:off x="1297577" y="2098450"/>
            <a:ext cx="364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Viscosity of Ethanol</a:t>
            </a:r>
          </a:p>
        </p:txBody>
      </p:sp>
    </p:spTree>
    <p:extLst>
      <p:ext uri="{BB962C8B-B14F-4D97-AF65-F5344CB8AC3E}">
        <p14:creationId xmlns:p14="http://schemas.microsoft.com/office/powerpoint/2010/main" val="253292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C9DFB-B29C-CAB0-325B-D7052038B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17" y="727230"/>
            <a:ext cx="10897091" cy="627189"/>
          </a:xfrm>
        </p:spPr>
        <p:txBody>
          <a:bodyPr/>
          <a:lstStyle/>
          <a:p>
            <a:r>
              <a:rPr lang="en-CA" dirty="0"/>
              <a:t>Calculation of Viscosity in Natural Units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BFE2A-72BE-8E55-7EA4-D7298AC77C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F9C446DB-0580-4FA2-6B71-37CB8736A53E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1600576"/>
            <a:ext cx="5429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6F1F0FF1-4B5E-5B0D-E840-F07960C166B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85" y="1600576"/>
            <a:ext cx="5711316" cy="409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408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19AEB-107C-632C-6970-55D36D3FD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0" y="333102"/>
            <a:ext cx="10897091" cy="627189"/>
          </a:xfrm>
        </p:spPr>
        <p:txBody>
          <a:bodyPr/>
          <a:lstStyle/>
          <a:p>
            <a:r>
              <a:rPr lang="en-CA" dirty="0"/>
              <a:t>Comparison in Natural Units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18F9E-FCFA-0EA1-00CB-6386132FA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F41F9409-4CAB-A39A-7A65-10F9DFBD6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413" y="743341"/>
            <a:ext cx="7325094" cy="578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8CFD9D-72DB-CE81-BE9B-1BA96FEFAF1D}"/>
              </a:ext>
            </a:extLst>
          </p:cNvPr>
          <p:cNvSpPr txBox="1"/>
          <p:nvPr/>
        </p:nvSpPr>
        <p:spPr>
          <a:xfrm>
            <a:off x="1768136" y="6502893"/>
            <a:ext cx="8655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Black points from “Bulk Viscosity of Molecular Fluids” by Jaeger, Matar, and M</a:t>
            </a:r>
            <a:r>
              <a:rPr lang="en-CA" dirty="0">
                <a:latin typeface="Source Sans Pro" panose="020B0503030403020204" pitchFamily="34" charset="0"/>
                <a:ea typeface="Source Sans Pro" panose="020B0503030403020204" pitchFamily="34" charset="0"/>
              </a:rPr>
              <a:t>ü</a:t>
            </a:r>
            <a:r>
              <a:rPr lang="en-CA" dirty="0"/>
              <a:t>ller.</a:t>
            </a:r>
          </a:p>
        </p:txBody>
      </p:sp>
    </p:spTree>
    <p:extLst>
      <p:ext uri="{BB962C8B-B14F-4D97-AF65-F5344CB8AC3E}">
        <p14:creationId xmlns:p14="http://schemas.microsoft.com/office/powerpoint/2010/main" val="1503457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BD575-68A0-04DD-4F37-27EDB7E53F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0581FEA-DAEB-1A9F-7429-682C4F554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978" y="299307"/>
            <a:ext cx="8410575" cy="65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CE481AF-D8CC-CA89-FD56-738162568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2" y="205740"/>
            <a:ext cx="10897091" cy="627189"/>
          </a:xfrm>
        </p:spPr>
        <p:txBody>
          <a:bodyPr/>
          <a:lstStyle/>
          <a:p>
            <a:r>
              <a:rPr lang="en-CA" sz="2400" dirty="0"/>
              <a:t>Simulations</a:t>
            </a:r>
            <a:br>
              <a:rPr lang="en-CA" sz="2400" dirty="0"/>
            </a:br>
            <a:r>
              <a:rPr lang="en-CA" sz="2400" dirty="0"/>
              <a:t>of </a:t>
            </a:r>
            <a:br>
              <a:rPr lang="en-CA" sz="2400" dirty="0"/>
            </a:br>
            <a:r>
              <a:rPr lang="en-CA" sz="2400" dirty="0"/>
              <a:t>Liquid  </a:t>
            </a:r>
            <a:br>
              <a:rPr lang="en-CA" sz="2400" dirty="0"/>
            </a:br>
            <a:r>
              <a:rPr lang="en-CA" sz="2400" dirty="0"/>
              <a:t>Argon</a:t>
            </a:r>
          </a:p>
        </p:txBody>
      </p:sp>
    </p:spTree>
    <p:extLst>
      <p:ext uri="{BB962C8B-B14F-4D97-AF65-F5344CB8AC3E}">
        <p14:creationId xmlns:p14="http://schemas.microsoft.com/office/powerpoint/2010/main" val="3807363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7AEBD-10B1-BB3A-C6B3-A994E21DA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175D7-631C-5204-6BA3-EF51832AF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DED874-E64A-6A16-5310-F08E87A4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443" y="330200"/>
            <a:ext cx="9011114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46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34130-794A-F482-4EC2-5AC1A72EC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>
            <a:extLst>
              <a:ext uri="{FF2B5EF4-FFF2-40B4-BE49-F238E27FC236}">
                <a16:creationId xmlns:a16="http://schemas.microsoft.com/office/drawing/2014/main" id="{3925AFC6-1403-DAB4-2851-54885F69C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241829"/>
            <a:ext cx="8439150" cy="65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FDA712-729E-6771-6BBA-B378C5A59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63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EECD1-ED26-6F03-AFF5-70DE7BBF3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682B96-3D4B-59EA-BC37-F7E77A4BA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B71CE3E-FA1B-CC6B-C207-5791EA889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66" y="324979"/>
            <a:ext cx="8898467" cy="642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891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4D78F-D380-874D-8577-21E402D9A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Future 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2972E5-0C26-699C-7E27-DFDD6236D09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20184" y="1333153"/>
                <a:ext cx="5259349" cy="4729348"/>
              </a:xfrm>
            </p:spPr>
            <p:txBody>
              <a:bodyPr/>
              <a:lstStyle/>
              <a:p>
                <a:r>
                  <a:rPr lang="en-CA" sz="2000" dirty="0"/>
                  <a:t>Extending approach to superheated argon</a:t>
                </a:r>
              </a:p>
              <a:p>
                <a:r>
                  <a:rPr lang="en-CA" sz="2000" dirty="0"/>
                  <a:t>Applying and comparing with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CA" sz="2000" dirty="0"/>
              </a:p>
              <a:p>
                <a:r>
                  <a:rPr lang="en-CA" sz="2000" dirty="0"/>
                  <a:t>Comprehensive study of how material choice affects success of this type of simulation</a:t>
                </a:r>
              </a:p>
              <a:p>
                <a:r>
                  <a:rPr lang="en-CA" sz="2000" dirty="0"/>
                  <a:t>Use of modified potentials to better reflect liquid behaviour, particularly for viscosity</a:t>
                </a:r>
              </a:p>
              <a:p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2972E5-0C26-699C-7E27-DFDD6236D0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0184" y="1333153"/>
                <a:ext cx="5259349" cy="4729348"/>
              </a:xfrm>
              <a:blipFill>
                <a:blip r:embed="rId2"/>
                <a:stretch>
                  <a:fillRect l="-104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1EB71-D5BD-B592-2213-F3632B9A4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Content Placeholder 6" descr="A circular object with lights&#10;&#10;AI-generated content may be incorrect.">
            <a:extLst>
              <a:ext uri="{FF2B5EF4-FFF2-40B4-BE49-F238E27FC236}">
                <a16:creationId xmlns:a16="http://schemas.microsoft.com/office/drawing/2014/main" id="{E5757FBC-E6F4-87A4-AC39-3E96ADAE68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063" r="9791"/>
          <a:stretch>
            <a:fillRect/>
          </a:stretch>
        </p:blipFill>
        <p:spPr>
          <a:xfrm>
            <a:off x="5682683" y="1019558"/>
            <a:ext cx="6189133" cy="501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7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4A97A-9289-B64F-B5A6-BFA991526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85" y="252335"/>
            <a:ext cx="10897091" cy="6271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Conclusions</a:t>
            </a:r>
            <a:endParaRPr lang="en-US" b="1" i="0" kern="1200" spc="50" baseline="0" dirty="0"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3277D-AF19-CBED-425C-FCDCEC1230BB}"/>
              </a:ext>
            </a:extLst>
          </p:cNvPr>
          <p:cNvSpPr txBox="1"/>
          <p:nvPr/>
        </p:nvSpPr>
        <p:spPr>
          <a:xfrm>
            <a:off x="415453" y="675362"/>
            <a:ext cx="5519057" cy="5516051"/>
          </a:xfrm>
          <a:prstGeom prst="roundRect">
            <a:avLst>
              <a:gd name="adj" fmla="val 193"/>
            </a:avLst>
          </a:prstGeom>
          <a:solidFill>
            <a:schemeClr val="tx2"/>
          </a:solidFill>
          <a:ln w="12700">
            <a:noFill/>
          </a:ln>
        </p:spPr>
        <p:txBody>
          <a:bodyPr vert="horz" wrap="square" lIns="457200" tIns="457200" rIns="457200" bIns="457200" rtlCol="0" anchor="t" anchorCtr="0">
            <a:noAutofit/>
          </a:bodyPr>
          <a:lstStyle/>
          <a:p>
            <a:pPr>
              <a:lnSpc>
                <a:spcPts val="256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Detection capability depends on strong thermal and fluid dynamic models:</a:t>
            </a:r>
          </a:p>
          <a:p>
            <a:pPr marL="342900" indent="-342900">
              <a:lnSpc>
                <a:spcPts val="2560"/>
              </a:lnSpc>
              <a:spcAft>
                <a:spcPts val="600"/>
              </a:spcAft>
              <a:buFontTx/>
              <a:buChar char="-"/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Nucleation threshold</a:t>
            </a:r>
          </a:p>
          <a:p>
            <a:pPr marL="342900" indent="-342900">
              <a:lnSpc>
                <a:spcPts val="2560"/>
              </a:lnSpc>
              <a:spcAft>
                <a:spcPts val="600"/>
              </a:spcAft>
              <a:buFontTx/>
              <a:buChar char="-"/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Two distinct temperature regions</a:t>
            </a:r>
          </a:p>
          <a:p>
            <a:pPr marL="342900" indent="-342900">
              <a:lnSpc>
                <a:spcPts val="2560"/>
              </a:lnSpc>
              <a:spcAft>
                <a:spcPts val="600"/>
              </a:spcAft>
              <a:buFontTx/>
              <a:buChar char="-"/>
            </a:pPr>
            <a:endParaRPr lang="en-US" sz="2000" b="1" dirty="0">
              <a:solidFill>
                <a:schemeClr val="bg2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  <a:p>
            <a:pPr>
              <a:lnSpc>
                <a:spcPts val="256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Molecular dynamics </a:t>
            </a:r>
            <a:r>
              <a:rPr lang="en-US" sz="2000" b="1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 Semibold" panose="020B0606030504020204" pitchFamily="34" charset="0"/>
              </a:rPr>
              <a:t>→</a:t>
            </a: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bulk fluid simulation framework</a:t>
            </a:r>
          </a:p>
          <a:p>
            <a:pPr>
              <a:lnSpc>
                <a:spcPts val="256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- Works well within some constraints</a:t>
            </a:r>
          </a:p>
          <a:p>
            <a:pPr>
              <a:lnSpc>
                <a:spcPts val="2560"/>
              </a:lnSpc>
              <a:spcAft>
                <a:spcPts val="600"/>
              </a:spcAft>
            </a:pPr>
            <a:endParaRPr lang="en-US" sz="2000" b="1" dirty="0">
              <a:solidFill>
                <a:schemeClr val="bg2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endParaRPr>
          </a:p>
          <a:p>
            <a:pPr>
              <a:lnSpc>
                <a:spcPts val="256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Lots of interesting future work! </a:t>
            </a:r>
          </a:p>
          <a:p>
            <a:pPr>
              <a:lnSpc>
                <a:spcPts val="2560"/>
              </a:lnSpc>
              <a:spcAft>
                <a:spcPts val="600"/>
              </a:spcAft>
            </a:pPr>
            <a:r>
              <a:rPr lang="en-US" sz="2000" b="1" dirty="0">
                <a:solidFill>
                  <a:schemeClr val="bg2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Stay tuned for a thesis and a paper! 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F599980-D7AF-8AB5-D7F4-1D8AE2590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2261F39B-8A46-D743-AB7C-AC36BC75A24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11" name="Content Placeholder 10" descr="A logo of a university&#10;&#10;AI-generated content may be incorrect.">
            <a:extLst>
              <a:ext uri="{FF2B5EF4-FFF2-40B4-BE49-F238E27FC236}">
                <a16:creationId xmlns:a16="http://schemas.microsoft.com/office/drawing/2014/main" id="{753A7D89-D2CC-64D2-C9EA-9B0B465BE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5160" y="193126"/>
            <a:ext cx="1702023" cy="12930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CE32C6-DCE2-6F80-0086-99C0B7B70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769" y="276031"/>
            <a:ext cx="1892482" cy="5172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73392F-491A-9876-AA96-3D40F39A4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004" y="837083"/>
            <a:ext cx="1907992" cy="898565"/>
          </a:xfrm>
          <a:prstGeom prst="rect">
            <a:avLst/>
          </a:prstGeom>
        </p:spPr>
      </p:pic>
      <p:pic>
        <p:nvPicPr>
          <p:cNvPr id="15" name="Picture 14" descr="A blue and black logo&#10;&#10;AI-generated content may be incorrect.">
            <a:extLst>
              <a:ext uri="{FF2B5EF4-FFF2-40B4-BE49-F238E27FC236}">
                <a16:creationId xmlns:a16="http://schemas.microsoft.com/office/drawing/2014/main" id="{4D049C32-B495-A23E-21F2-4B2260263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482" y="1575669"/>
            <a:ext cx="2201619" cy="4009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EAE772-07CF-28B8-EF44-7E94F7A44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4073" y="1782274"/>
            <a:ext cx="2507246" cy="452479"/>
          </a:xfrm>
          <a:prstGeom prst="rect">
            <a:avLst/>
          </a:prstGeom>
        </p:spPr>
      </p:pic>
      <p:pic>
        <p:nvPicPr>
          <p:cNvPr id="18" name="Picture 17" descr="A logo with text overlay&#10;&#10;AI-generated content may be incorrect.">
            <a:extLst>
              <a:ext uri="{FF2B5EF4-FFF2-40B4-BE49-F238E27FC236}">
                <a16:creationId xmlns:a16="http://schemas.microsoft.com/office/drawing/2014/main" id="{50407E92-7690-0DF1-8F6E-227904730C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2968" y="2188305"/>
            <a:ext cx="2201619" cy="9448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2BF18E3-435D-4F79-44C4-CAD223FA14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4747" y="2535485"/>
            <a:ext cx="1880964" cy="12471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5920645-1905-D620-6EF9-DDBB38E9EA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83971" y="3249778"/>
            <a:ext cx="2523057" cy="7681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06A50B-0E68-1E3E-7080-85C13FC1BD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2274" y="4196743"/>
            <a:ext cx="4167444" cy="3124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B6BFF3-59AD-D5FA-3F73-49EB17DE6B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1728" y="4661398"/>
            <a:ext cx="2407486" cy="9790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75CA10E-75B7-09A5-6196-F5097BC4A16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17242" y="4626531"/>
            <a:ext cx="2214535" cy="10461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D6F7116-AB49-CA08-212D-C0494FBAE3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71965" y="5562058"/>
            <a:ext cx="1113065" cy="111306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4BFE3E7-F406-CED8-B5FF-A4B6A4A5EA1A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3419" t="6937" r="1968" b="18662"/>
          <a:stretch/>
        </p:blipFill>
        <p:spPr>
          <a:xfrm>
            <a:off x="10171611" y="5744636"/>
            <a:ext cx="1869762" cy="77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4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7017A-1DB7-DBD5-7BA5-DCB2042FB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775" y="629944"/>
            <a:ext cx="10897091" cy="627189"/>
          </a:xfrm>
        </p:spPr>
        <p:txBody>
          <a:bodyPr/>
          <a:lstStyle/>
          <a:p>
            <a:r>
              <a:rPr lang="en-CA"/>
              <a:t>The Scintillating Bubble Chamber Detector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052658-0CD1-19C0-07F8-51A0D91DA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A6C76B-5408-6041-6252-FA859FFF0F0A}"/>
              </a:ext>
            </a:extLst>
          </p:cNvPr>
          <p:cNvSpPr txBox="1"/>
          <p:nvPr/>
        </p:nvSpPr>
        <p:spPr>
          <a:xfrm>
            <a:off x="7772400" y="33368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6D0C1B-2876-F0B7-0411-B56D67D5E0C9}"/>
              </a:ext>
            </a:extLst>
          </p:cNvPr>
          <p:cNvSpPr txBox="1"/>
          <p:nvPr/>
        </p:nvSpPr>
        <p:spPr>
          <a:xfrm>
            <a:off x="93718" y="1996732"/>
            <a:ext cx="72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130 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76DF7B-F2D3-AE50-5797-24400FC06CC9}"/>
              </a:ext>
            </a:extLst>
          </p:cNvPr>
          <p:cNvSpPr txBox="1"/>
          <p:nvPr/>
        </p:nvSpPr>
        <p:spPr>
          <a:xfrm>
            <a:off x="196008" y="3634926"/>
            <a:ext cx="72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90 K</a:t>
            </a:r>
          </a:p>
        </p:txBody>
      </p:sp>
      <p:pic>
        <p:nvPicPr>
          <p:cNvPr id="41" name="Content Placeholder 40" descr="A diagram of a machine&#10;&#10;AI-generated content may be incorrect.">
            <a:extLst>
              <a:ext uri="{FF2B5EF4-FFF2-40B4-BE49-F238E27FC236}">
                <a16:creationId xmlns:a16="http://schemas.microsoft.com/office/drawing/2014/main" id="{B0A72872-26FA-B131-358A-326BC23F019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rcRect t="2544" b="1663"/>
          <a:stretch/>
        </p:blipFill>
        <p:spPr>
          <a:xfrm>
            <a:off x="867821" y="205741"/>
            <a:ext cx="3427954" cy="6652260"/>
          </a:xfrm>
        </p:spPr>
      </p:pic>
      <p:sp>
        <p:nvSpPr>
          <p:cNvPr id="20" name="Left Brace 19">
            <a:extLst>
              <a:ext uri="{FF2B5EF4-FFF2-40B4-BE49-F238E27FC236}">
                <a16:creationId xmlns:a16="http://schemas.microsoft.com/office/drawing/2014/main" id="{31C4ABBB-398B-0368-6E5C-A08E3C58E214}"/>
              </a:ext>
            </a:extLst>
          </p:cNvPr>
          <p:cNvSpPr/>
          <p:nvPr/>
        </p:nvSpPr>
        <p:spPr>
          <a:xfrm>
            <a:off x="821379" y="1492779"/>
            <a:ext cx="251271" cy="137700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5CDF5EE9-B095-CBB9-D216-E5C4A278A16B}"/>
              </a:ext>
            </a:extLst>
          </p:cNvPr>
          <p:cNvSpPr/>
          <p:nvPr/>
        </p:nvSpPr>
        <p:spPr>
          <a:xfrm>
            <a:off x="806375" y="3052614"/>
            <a:ext cx="266275" cy="1528911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AF5770-9A64-5EF8-87BA-751E9C0B8BA7}"/>
                  </a:ext>
                </a:extLst>
              </p:cNvPr>
              <p:cNvSpPr txBox="1"/>
              <p:nvPr/>
            </p:nvSpPr>
            <p:spPr>
              <a:xfrm>
                <a:off x="4895225" y="1926766"/>
                <a:ext cx="7203057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Cryogenic liquid noble (</a:t>
                </a:r>
                <a:r>
                  <a:rPr lang="en-CA" sz="2400" dirty="0" err="1"/>
                  <a:t>Ar</a:t>
                </a:r>
                <a:r>
                  <a:rPr lang="en-CA" sz="2400" dirty="0"/>
                  <a:t> and Xe) bubble detectors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SBC-SNOLAB and SBC-LAr-10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CA" sz="2400" dirty="0"/>
                  <a:t> Hydraulic Fluid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Searching for low mass (&lt; 10 GeV) dark matter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Sensitivity to nuclear recoils down to 100 eV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400" dirty="0"/>
                  <a:t>Scintillation allows for event-by-event energy reconstruction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AF5770-9A64-5EF8-87BA-751E9C0B8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225" y="1926766"/>
                <a:ext cx="7203057" cy="4524315"/>
              </a:xfrm>
              <a:prstGeom prst="rect">
                <a:avLst/>
              </a:prstGeom>
              <a:blipFill>
                <a:blip r:embed="rId3"/>
                <a:stretch>
                  <a:fillRect l="-1100" t="-10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94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005C2D-7F68-D8B2-FF9C-79CEF9389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6FAA7FFB-F746-2848-DD11-DE7B5106EBDA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rcRect t="10019" b="893"/>
          <a:stretch>
            <a:fillRect/>
          </a:stretch>
        </p:blipFill>
        <p:spPr>
          <a:xfrm>
            <a:off x="1154430" y="425712"/>
            <a:ext cx="9761181" cy="56889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A9823C-A46A-E640-753F-754CA0EB86B0}"/>
              </a:ext>
            </a:extLst>
          </p:cNvPr>
          <p:cNvSpPr txBox="1"/>
          <p:nvPr/>
        </p:nvSpPr>
        <p:spPr>
          <a:xfrm>
            <a:off x="4847208" y="6432288"/>
            <a:ext cx="941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M. J. Bressler, PhD Thesis, 2022</a:t>
            </a:r>
          </a:p>
        </p:txBody>
      </p:sp>
    </p:spTree>
    <p:extLst>
      <p:ext uri="{BB962C8B-B14F-4D97-AF65-F5344CB8AC3E}">
        <p14:creationId xmlns:p14="http://schemas.microsoft.com/office/powerpoint/2010/main" val="3583752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17848-CA73-34C1-2D25-14F581F89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CECEF-9A3A-1962-3EEB-115ACA60AE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Thermal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E8E2D-B378-E543-2FEA-14B01BC9A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50052" y="6486525"/>
            <a:ext cx="55054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61F39B-8A46-D743-AB7C-AC36BC75A24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 descr="Logo, icon&#10;&#10;Description automatically generated">
            <a:extLst>
              <a:ext uri="{FF2B5EF4-FFF2-40B4-BE49-F238E27FC236}">
                <a16:creationId xmlns:a16="http://schemas.microsoft.com/office/drawing/2014/main" id="{A3616E74-76AC-00A2-4A9C-80699A397B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6" b="4626"/>
          <a:stretch/>
        </p:blipFill>
        <p:spPr bwMode="auto">
          <a:xfrm>
            <a:off x="161925" y="5777344"/>
            <a:ext cx="1257645" cy="108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41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9AEA4-6A97-FF09-984E-8EE34D091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84" y="705964"/>
            <a:ext cx="10897091" cy="627189"/>
          </a:xfrm>
        </p:spPr>
        <p:txBody>
          <a:bodyPr anchor="t">
            <a:normAutofit/>
          </a:bodyPr>
          <a:lstStyle/>
          <a:p>
            <a:r>
              <a:rPr lang="en-CA"/>
              <a:t>Bulk Fluid Simulations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C1405-1020-B81F-4748-1A7800ECC8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5047" y="1333153"/>
            <a:ext cx="5170488" cy="4327418"/>
          </a:xfrm>
        </p:spPr>
        <p:txBody>
          <a:bodyPr wrap="square" anchor="t">
            <a:norm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/>
              <a:t>Modelling fluid flow in the detector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/>
              <a:t>Used for engineering design and operational tuning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000" dirty="0"/>
              <a:t>Limited by material properties available</a:t>
            </a:r>
          </a:p>
        </p:txBody>
      </p:sp>
      <p:pic>
        <p:nvPicPr>
          <p:cNvPr id="7" name="Content Placeholder 6" descr="A computer screen shot of a cylindrical object&#10;&#10;AI-generated content may be incorrect.">
            <a:extLst>
              <a:ext uri="{FF2B5EF4-FFF2-40B4-BE49-F238E27FC236}">
                <a16:creationId xmlns:a16="http://schemas.microsoft.com/office/drawing/2014/main" id="{6352B014-97B2-2414-3376-93211775FC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62952" y="1333153"/>
            <a:ext cx="4398293" cy="4729348"/>
          </a:xfr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74E8A-A0A1-D08E-21AF-B17279AAF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261F39B-8A46-D743-AB7C-AC36BC75A24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5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A579391-A69C-CD18-67D8-7283825FC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305" y="306407"/>
            <a:ext cx="10897091" cy="627189"/>
          </a:xfrm>
        </p:spPr>
        <p:txBody>
          <a:bodyPr/>
          <a:lstStyle/>
          <a:p>
            <a:r>
              <a:rPr lang="en-US"/>
              <a:t>Superheated Fluid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D9143D-0F26-A7F0-4A7C-2F9EE55F4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332" y="734349"/>
            <a:ext cx="7907035" cy="6009344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22AA4-4FC1-043F-EDE1-ADE57F4C2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3885" y="6309360"/>
            <a:ext cx="550545" cy="3429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261F39B-8A46-D743-AB7C-AC36BC75A24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52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32F25-ADE4-468F-E4CD-9DC28CE7B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8" name="Picture 4" descr="The Art of Palming by Ben Earl – Studio52 Magic">
            <a:extLst>
              <a:ext uri="{FF2B5EF4-FFF2-40B4-BE49-F238E27FC236}">
                <a16:creationId xmlns:a16="http://schemas.microsoft.com/office/drawing/2014/main" id="{A020B7DF-5B02-1793-611D-865BE5DC7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4279"/>
            <a:ext cx="12192000" cy="1220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8C956B-D473-9996-C781-7494668D7789}"/>
              </a:ext>
            </a:extLst>
          </p:cNvPr>
          <p:cNvSpPr txBox="1"/>
          <p:nvPr/>
        </p:nvSpPr>
        <p:spPr>
          <a:xfrm>
            <a:off x="350874" y="6467594"/>
            <a:ext cx="459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>
                    <a:lumMod val="65000"/>
                  </a:schemeClr>
                </a:solidFill>
              </a:rPr>
              <a:t>Image credit: Studio 52 Magic</a:t>
            </a:r>
          </a:p>
        </p:txBody>
      </p:sp>
    </p:spTree>
    <p:extLst>
      <p:ext uri="{BB962C8B-B14F-4D97-AF65-F5344CB8AC3E}">
        <p14:creationId xmlns:p14="http://schemas.microsoft.com/office/powerpoint/2010/main" val="1526465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85E70-B274-FD23-FBC3-14C143877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Molecular Dynamics (MD) Simulations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DF70A-8F25-F0B5-870E-DB7BDC46B70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787749" y="1279067"/>
            <a:ext cx="5804176" cy="4339920"/>
          </a:xfrm>
        </p:spPr>
        <p:txBody>
          <a:bodyPr/>
          <a:lstStyle/>
          <a:p>
            <a:r>
              <a:rPr lang="en-CA" sz="2000" dirty="0"/>
              <a:t>Lennard-Jones pair potentials </a:t>
            </a:r>
            <a:r>
              <a:rPr lang="en-CA" sz="2000" dirty="0">
                <a:latin typeface="Source Sans Pro" panose="020B0503030403020204" pitchFamily="34" charset="0"/>
              </a:rPr>
              <a:t>→ Bulk Properties</a:t>
            </a:r>
          </a:p>
          <a:p>
            <a:pPr marL="0" indent="0">
              <a:buNone/>
            </a:pPr>
            <a:endParaRPr lang="en-CA" sz="2000" dirty="0"/>
          </a:p>
          <a:p>
            <a:r>
              <a:rPr lang="en-CA" sz="2000" dirty="0"/>
              <a:t>Pair potential </a:t>
            </a:r>
            <a:r>
              <a:rPr lang="en-CA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→ F</a:t>
            </a:r>
            <a:r>
              <a:rPr lang="en-CA" sz="2000" dirty="0"/>
              <a:t>orces on each particle </a:t>
            </a:r>
            <a:r>
              <a:rPr lang="en-CA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→</a:t>
            </a:r>
            <a:r>
              <a:rPr lang="en-CA" sz="2000" dirty="0"/>
              <a:t> Movement</a:t>
            </a:r>
          </a:p>
          <a:p>
            <a:endParaRPr lang="en-CA" sz="2000" dirty="0"/>
          </a:p>
          <a:p>
            <a:r>
              <a:rPr lang="en-CA" sz="2000" dirty="0"/>
              <a:t>Multi-stage modelling approach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B308BE-D9D7-6326-217F-6367BD64DA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5" name="Content Placeholder 14" descr="A cube with white balls inside&#10;&#10;AI-generated content may be incorrect.">
            <a:extLst>
              <a:ext uri="{FF2B5EF4-FFF2-40B4-BE49-F238E27FC236}">
                <a16:creationId xmlns:a16="http://schemas.microsoft.com/office/drawing/2014/main" id="{8C6C4127-3198-D570-48B0-AF9A21E3FFB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0075" y="1609311"/>
            <a:ext cx="5267325" cy="3950493"/>
          </a:xfrm>
        </p:spPr>
      </p:pic>
    </p:spTree>
    <p:extLst>
      <p:ext uri="{BB962C8B-B14F-4D97-AF65-F5344CB8AC3E}">
        <p14:creationId xmlns:p14="http://schemas.microsoft.com/office/powerpoint/2010/main" val="1414289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02D8-9F5A-DC2A-6CE2-F08725533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Green-Kubo Relations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9D3D3FD-1A0D-19CA-55B3-BE107728FAEE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422215" y="705964"/>
                <a:ext cx="5170199" cy="1256754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⟨</m:t>
                          </m:r>
                          <m:acc>
                            <m:accPr>
                              <m:chr m:val="̇"/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  <m:d>
                            <m:d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acc>
                            <m:accPr>
                              <m:chr m:val="̇"/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  <m:d>
                            <m:d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  <m:r>
                        <m:rPr>
                          <m:sty m:val="p"/>
                        </m:rPr>
                        <a:rPr lang="en-CA" sz="2000" b="1" i="1" smtClean="0">
                          <a:latin typeface="Cambria Math" panose="02040503050406030204" pitchFamily="18" charset="0"/>
                        </a:rPr>
                        <m:t>dt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9D3D3FD-1A0D-19CA-55B3-BE107728FA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422215" y="705964"/>
                <a:ext cx="5170199" cy="1256754"/>
              </a:xfrm>
              <a:blipFill>
                <a:blip r:embed="rId3"/>
                <a:stretch>
                  <a:fillRect t="-92233" b="-11407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E495C3-5824-1307-EF2D-BDB8B1090F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/>
              <a:t>Relates random fluctuations at equilibrium to externally perturbed responses</a:t>
            </a:r>
          </a:p>
          <a:p>
            <a:r>
              <a:rPr lang="en-CA" dirty="0"/>
              <a:t>Allow for calculation of a transport coefficient based on the time correlation function of a corresponding “microscopic” variable</a:t>
            </a:r>
          </a:p>
          <a:p>
            <a:r>
              <a:rPr lang="en-CA" dirty="0"/>
              <a:t>Examples: </a:t>
            </a:r>
          </a:p>
          <a:p>
            <a:pPr lvl="1"/>
            <a:r>
              <a:rPr lang="en-CA" dirty="0"/>
              <a:t>Viscosity from pressure tensors</a:t>
            </a:r>
          </a:p>
          <a:p>
            <a:pPr lvl="1"/>
            <a:r>
              <a:rPr lang="en-CA" dirty="0"/>
              <a:t>Thermal conductivity from heat flow</a:t>
            </a:r>
          </a:p>
          <a:p>
            <a:pPr lvl="1"/>
            <a:r>
              <a:rPr lang="en-CA" dirty="0"/>
              <a:t>Diffusion coefficient from velocity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07E5C-7D6A-8E61-3C59-238190364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61F39B-8A46-D743-AB7C-AC36BC75A245}" type="slidenum">
              <a:rPr lang="en-US" smtClean="0"/>
              <a:pPr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4F25DB3A-4833-5463-1266-051F75957C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22216" y="2800623"/>
                <a:ext cx="5170199" cy="1256754"/>
              </a:xfrm>
              <a:prstGeom prst="roundRect">
                <a:avLst>
                  <a:gd name="adj" fmla="val 193"/>
                </a:avLst>
              </a:prstGeom>
              <a:solidFill>
                <a:schemeClr val="accent1"/>
              </a:solidFill>
              <a:ln w="12700">
                <a:noFill/>
              </a:ln>
            </p:spPr>
            <p:txBody>
              <a:bodyPr vert="horz" wrap="square" lIns="457200" tIns="457200" rIns="457200" bIns="457200" rtlCol="0" anchor="t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256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 sz="1600" b="1" i="0" kern="1200">
                    <a:solidFill>
                      <a:schemeClr val="bg2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defRPr>
                </a:lvl1pPr>
                <a:lvl2pPr marL="4572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6858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System Font Regular"/>
                  <a:buChar char="⁃"/>
                  <a:tabLst/>
                  <a:defRPr sz="16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9144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1143000" marR="0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13716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18288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𝜼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sSub>
                            <m:sSub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CA" sz="2000" i="1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limLoc m:val="undOvr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CA" sz="2000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𝜶𝜷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sSub>
                            <m:sSubPr>
                              <m:ctrlP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𝜶𝜷</m:t>
                              </m:r>
                            </m:sub>
                          </m:sSub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)⟩</m:t>
                          </m:r>
                          <m:r>
                            <m:rPr>
                              <m:sty m:val="p"/>
                            </m:r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dt</m:t>
                          </m:r>
                        </m:e>
                      </m:nary>
                    </m:oMath>
                  </m:oMathPara>
                </a14:m>
                <a:endParaRPr lang="en-CA" sz="2000" dirty="0"/>
              </a:p>
            </p:txBody>
          </p:sp>
        </mc:Choice>
        <mc:Fallback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4F25DB3A-4833-5463-1266-051F75957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216" y="2800623"/>
                <a:ext cx="5170199" cy="1256754"/>
              </a:xfrm>
              <a:prstGeom prst="roundRect">
                <a:avLst>
                  <a:gd name="adj" fmla="val 193"/>
                </a:avLst>
              </a:prstGeom>
              <a:blipFill>
                <a:blip r:embed="rId4"/>
                <a:stretch>
                  <a:fillRect t="-91304" b="-113527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4609466C-4208-90B5-2F84-EF223DFFAD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22216" y="5015736"/>
                <a:ext cx="5170199" cy="1293624"/>
              </a:xfrm>
              <a:prstGeom prst="roundRect">
                <a:avLst>
                  <a:gd name="adj" fmla="val 193"/>
                </a:avLst>
              </a:prstGeom>
              <a:solidFill>
                <a:schemeClr val="accent1"/>
              </a:solidFill>
              <a:ln w="12700">
                <a:noFill/>
              </a:ln>
            </p:spPr>
            <p:txBody>
              <a:bodyPr vert="horz" wrap="square" lIns="457200" tIns="457200" rIns="457200" bIns="457200" rtlCol="0" anchor="t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ts val="256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 sz="1600" b="1" i="0" kern="1200">
                    <a:solidFill>
                      <a:schemeClr val="bg2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defRPr>
                </a:lvl1pPr>
                <a:lvl2pPr marL="4572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2pPr>
                <a:lvl3pPr marL="6858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System Font Regular"/>
                  <a:buChar char="⁃"/>
                  <a:tabLst/>
                  <a:defRPr sz="16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3pPr>
                <a:lvl4pPr marL="9144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4pPr>
                <a:lvl5pPr marL="1143000" marR="0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5pPr>
                <a:lvl6pPr marL="1371600" indent="-225425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tabLst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6pPr>
                <a:lvl7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7pPr>
                <a:lvl8pPr marL="18288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8pPr>
                <a:lvl9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𝜿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sSub>
                            <m:sSub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p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CA" sz="2000" i="1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limLoc m:val="undOvr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CA" sz="2000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CA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CA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 sz="2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  <m: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m:rPr>
                          <m:sty m:val="p"/>
                        </m:rP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dt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4609466C-4208-90B5-2F84-EF223DFFAD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216" y="5015736"/>
                <a:ext cx="5170199" cy="1293624"/>
              </a:xfrm>
              <a:prstGeom prst="roundRect">
                <a:avLst>
                  <a:gd name="adj" fmla="val 193"/>
                </a:avLst>
              </a:prstGeom>
              <a:blipFill>
                <a:blip r:embed="rId5"/>
                <a:stretch>
                  <a:fillRect t="-89623" b="-108019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171937"/>
      </p:ext>
    </p:extLst>
  </p:cSld>
  <p:clrMapOvr>
    <a:masterClrMapping/>
  </p:clrMapOvr>
</p:sld>
</file>

<file path=ppt/theme/theme1.xml><?xml version="1.0" encoding="utf-8"?>
<a:theme xmlns:a="http://schemas.openxmlformats.org/drawingml/2006/main" name="Queen's University Presentation">
  <a:themeElements>
    <a:clrScheme name="Custom 16">
      <a:dk1>
        <a:srgbClr val="000000"/>
      </a:dk1>
      <a:lt1>
        <a:srgbClr val="EBEBEC"/>
      </a:lt1>
      <a:dk2>
        <a:srgbClr val="B90D30"/>
      </a:dk2>
      <a:lt2>
        <a:srgbClr val="FFFFFF"/>
      </a:lt2>
      <a:accent1>
        <a:srgbClr val="002452"/>
      </a:accent1>
      <a:accent2>
        <a:srgbClr val="1A4771"/>
      </a:accent2>
      <a:accent3>
        <a:srgbClr val="4D7091"/>
      </a:accent3>
      <a:accent4>
        <a:srgbClr val="8099B1"/>
      </a:accent4>
      <a:accent5>
        <a:srgbClr val="B3C2D0"/>
      </a:accent5>
      <a:accent6>
        <a:srgbClr val="CCD6E0"/>
      </a:accent6>
      <a:hlink>
        <a:srgbClr val="335B81"/>
      </a:hlink>
      <a:folHlink>
        <a:srgbClr val="00245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eens-powerpoint-template-tri-two-colour-bar-internal-with-page-numbers-2023-05" id="{F6A1FF57-CAF5-C84B-90FE-934FB55038F7}" vid="{173ECD4C-3AB7-5B4C-8021-04A8AFF9E4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dd8e54f-686a-4920-ac4d-06df319dc79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AD8DC692675A4888581FF29F0AACC8" ma:contentTypeVersion="17" ma:contentTypeDescription="Create a new document." ma:contentTypeScope="" ma:versionID="d281605a742bcbd6c05bca040265c30b">
  <xsd:schema xmlns:xsd="http://www.w3.org/2001/XMLSchema" xmlns:xs="http://www.w3.org/2001/XMLSchema" xmlns:p="http://schemas.microsoft.com/office/2006/metadata/properties" xmlns:ns3="5dd8e54f-686a-4920-ac4d-06df319dc797" xmlns:ns4="3a6d2712-0b17-4ba8-8bf0-54a4a4d87226" targetNamespace="http://schemas.microsoft.com/office/2006/metadata/properties" ma:root="true" ma:fieldsID="46201e1261b60c69e649e2aa483d35aa" ns3:_="" ns4:_="">
    <xsd:import namespace="5dd8e54f-686a-4920-ac4d-06df319dc797"/>
    <xsd:import namespace="3a6d2712-0b17-4ba8-8bf0-54a4a4d872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8e54f-686a-4920-ac4d-06df319dc7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d2712-0b17-4ba8-8bf0-54a4a4d8722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947E7B-ADCA-46E0-A027-0F4747615D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7F120F-4EFF-4B50-809A-521C72556BFE}">
  <ds:schemaRefs>
    <ds:schemaRef ds:uri="http://schemas.openxmlformats.org/package/2006/metadata/core-properties"/>
    <ds:schemaRef ds:uri="3a6d2712-0b17-4ba8-8bf0-54a4a4d87226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5dd8e54f-686a-4920-ac4d-06df319dc79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C4631F1-16BB-4EB3-A9D0-AD9393ED90D4}">
  <ds:schemaRefs>
    <ds:schemaRef ds:uri="3a6d2712-0b17-4ba8-8bf0-54a4a4d87226"/>
    <ds:schemaRef ds:uri="5dd8e54f-686a-4920-ac4d-06df319dc79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Queens-powerpoint-template-tri-two-colour-bar-internal-with-page-numbers-2023-05</Template>
  <TotalTime>11516</TotalTime>
  <Words>414</Words>
  <Application>Microsoft Office PowerPoint</Application>
  <PresentationFormat>Widescreen</PresentationFormat>
  <Paragraphs>96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 Math</vt:lpstr>
      <vt:lpstr>Open Sans</vt:lpstr>
      <vt:lpstr>Open Sans SemiBold</vt:lpstr>
      <vt:lpstr>Source Sans Pro</vt:lpstr>
      <vt:lpstr>System Font Regular</vt:lpstr>
      <vt:lpstr>Times</vt:lpstr>
      <vt:lpstr>Queen's University Presentation</vt:lpstr>
      <vt:lpstr>Thermal Simulations for the Scintillating Bubble Chamber Dark Matter Experiment  </vt:lpstr>
      <vt:lpstr>The Scintillating Bubble Chamber Detector</vt:lpstr>
      <vt:lpstr>PowerPoint Presentation</vt:lpstr>
      <vt:lpstr>Thermal Simulations</vt:lpstr>
      <vt:lpstr>Bulk Fluid Simulations</vt:lpstr>
      <vt:lpstr>Superheated Fluid</vt:lpstr>
      <vt:lpstr>PowerPoint Presentation</vt:lpstr>
      <vt:lpstr>Molecular Dynamics (MD) Simulations</vt:lpstr>
      <vt:lpstr>Green-Kubo Relations</vt:lpstr>
      <vt:lpstr>PowerPoint Presentation</vt:lpstr>
      <vt:lpstr>Calculation of Viscosity in Natural Units</vt:lpstr>
      <vt:lpstr>Comparison in Natural Units</vt:lpstr>
      <vt:lpstr>Simulations of  Liquid   Argon</vt:lpstr>
      <vt:lpstr>PowerPoint Presentation</vt:lpstr>
      <vt:lpstr>PowerPoint Presentation</vt:lpstr>
      <vt:lpstr>PowerPoint Presentation</vt:lpstr>
      <vt:lpstr>Future Work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Ezri Wyman</dc:creator>
  <cp:lastModifiedBy>Ezri Wyman</cp:lastModifiedBy>
  <cp:revision>10</cp:revision>
  <dcterms:created xsi:type="dcterms:W3CDTF">2025-05-21T21:05:52Z</dcterms:created>
  <dcterms:modified xsi:type="dcterms:W3CDTF">2026-06-23T14:08:54Z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0x0101006FAD8DC692675A4888581FF29F0AACC8</vt:lpwstr>
  </property>
  <property fmtid="{D5CDD505-2E9C-101B-9397-08002B2CF9AE}" pid="3" name="MediaServiceImageTags">
    <vt:lpwstr/>
  </property>
</Properties>
</file>