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4" r:id="rId15"/>
    <p:sldId id="271" r:id="rId16"/>
    <p:sldId id="262" r:id="rId17"/>
    <p:sldId id="270" r:id="rId18"/>
    <p:sldId id="263" r:id="rId19"/>
    <p:sldId id="275" r:id="rId20"/>
    <p:sldId id="276" r:id="rId21"/>
    <p:sldId id="272" r:id="rId22"/>
    <p:sldId id="277" r:id="rId23"/>
    <p:sldId id="278" r:id="rId24"/>
    <p:sldId id="279" r:id="rId25"/>
    <p:sldId id="280" r:id="rId26"/>
    <p:sldId id="281" r:id="rId27"/>
    <p:sldId id="282" r:id="rId28"/>
    <p:sldId id="287" r:id="rId29"/>
    <p:sldId id="290" r:id="rId30"/>
    <p:sldId id="289" r:id="rId31"/>
    <p:sldId id="291" r:id="rId32"/>
    <p:sldId id="288" r:id="rId33"/>
    <p:sldId id="283" r:id="rId34"/>
    <p:sldId id="284" r:id="rId35"/>
    <p:sldId id="286" r:id="rId36"/>
    <p:sldId id="28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4660"/>
  </p:normalViewPr>
  <p:slideViewPr>
    <p:cSldViewPr snapToGrid="0">
      <p:cViewPr varScale="1">
        <p:scale>
          <a:sx n="83" d="100"/>
          <a:sy n="83" d="100"/>
        </p:scale>
        <p:origin x="435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3B65E-79C2-4EF1-9399-015A7F5FA56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3AF17-A838-4579-AC24-B298B2D95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4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0222B-1A37-9D49-D327-1D2195F1E4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C95B7F-5907-1087-205E-C7CDFA779F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762F8-C80B-2E9B-6DE0-C588C0F9D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4966-8467-4CDD-A448-2ABB427D635D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DC8A3-1ED1-F962-6104-D855595B1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462A5-152B-AD68-55A4-72563D84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5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78906-B6CF-850B-196E-4407046D6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75EF2E-2043-1B04-188C-49485C985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47E76-0EC5-E462-E90F-ADC99DFF5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5F4-4228-4674-B1E2-68A8A3EC94B6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0086F-B1D2-7920-D1A0-B28AC9AFA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D35E0-4680-A42D-BA1F-B2715B0A8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0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99986F-AD30-8B5F-B6BB-A16F0BE244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DF8415-52DF-FCA9-65AA-A02DDBF5E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6E2C2-533C-0A3D-498B-EA6A84F74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34FA9-AFDB-4ADF-902D-3BCA00676B36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A32C2-F1DB-C5C6-83B7-45892474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40FEC-E2CA-E2AE-F615-BAF95F667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0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8516C-3F5F-358D-8512-8B5FC3223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5F46-0834-F445-5BEF-8B0FCEF1E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6A9FB-EE27-C723-4871-24A8313AD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E7D9B-C19E-4176-99FB-797EC01F0119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76D2A-CAE7-E436-AAEC-A94023137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80155-2E50-0CF4-4291-A6B9007D4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37EF3-6846-EFA3-1570-0FCB02609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EC2E7-6E44-3985-0D68-0CFBF2BAA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8C312-284A-5929-0D4E-3B5C036B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90EE5-2EB1-460D-8736-8D391C43FF88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7C5DD-BFB5-DAD3-1414-534D607B4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5B6CD-2E14-5BC2-7C77-71EA49F0A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21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F3B23-695F-5126-0364-73B3E7DAE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B034F-7CE3-9C70-5844-76D20474F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90BF2-ACB4-784C-3209-594F38A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4D9340-4C6B-6105-D2C2-717E74AB3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957A-EC87-484B-8E96-CE569B8A46B9}" type="datetime1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38FE9-F786-E6AC-743B-211B4AA02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A95BDF-84E6-B0D8-0762-04DCC7011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3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DC3D8-A77E-A274-ECB5-91AB839B6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04691-2A8C-7A74-2EC4-FA4DF901C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7019D6-ABEA-9A48-3D01-7D88E90D2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820EE0-1026-E3CE-44E1-6F7D399FA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204D5C-FBBE-CDD8-606B-231AE2965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C8727C-372B-1BBE-8AB4-FE56142DA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FD8D-63AF-426F-A861-D597EDFC7F90}" type="datetime1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DA2DE9-FD83-6172-615D-210FD13A5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068F6-A62D-61D6-90C8-6EE3B18C8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6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5FD6-9A0E-D4B1-0362-A46DAD253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18BD9-C2BF-7DBD-1A3E-D8EFDCF06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A3C8-3225-44D7-B3DF-E26B65DD6ACB}" type="datetime1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45BFB-5F9A-66A7-1B83-C1F3B1ABF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9D784B-A7DB-2B05-CC6E-5C2DB3816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8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6F532E-1799-6D01-30E3-2F550E0F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B0015-14CB-4C12-9BA0-C978AFA2A909}" type="datetime1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BD8B36-78BB-EB31-40F1-D03DDD36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960C4-B9A1-DACE-FEC6-21C146A2F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8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12948-A83A-AA46-CCA2-644295618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CB6F1-79D4-7F7F-E3B1-ADCBF373E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CD64C-1853-60E2-98A5-CB0D398D32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DF189C-D5CE-0B56-0581-7F8E208A6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F9484-C1FA-431B-B30D-72D8D2E0A599}" type="datetime1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17A18-0D55-9D24-E217-F072C9AB6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70064-44B4-4FE3-9AFE-7C8587E01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EA9A-CB82-5D25-6F27-51C20CCF1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1A5B8-75B2-D663-BABB-9F9B2ED71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2D326-ADE2-9A84-5048-88E56711C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5973D-7C4A-D90E-4502-23DBD047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6C879-36DC-4AE3-BF15-2C276448F15B}" type="datetime1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1633B-EC83-2B53-3989-C18725E77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00C92-9AB6-5184-D30E-AE4ABAE2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2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5E048C-E2F3-AAAC-34A5-F540810F5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FA4D-CC3B-82F4-4664-B2C99FB6E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7309E-2494-8D0E-5814-9367F8B370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B9D853-2234-401B-BB12-AB91EF1CF3DD}" type="datetime1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BB7FE-1C83-2B36-5D4C-FEADB354F4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42133-62D2-8BF9-E3D1-A1AA06561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F22323-96C2-406F-AF85-336B9F9B8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8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747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indico.ku.edu/event/41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319B2-BA3E-75F6-A608-1C69F2D5EF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8B7F80-B0DB-E23F-CC58-6666B24A62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AA0D27-D502-72A9-563A-5820196E7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8" y="190476"/>
            <a:ext cx="11992063" cy="6477047"/>
          </a:xfrm>
          <a:prstGeom prst="rect">
            <a:avLst/>
          </a:prstGeom>
        </p:spPr>
      </p:pic>
      <p:pic>
        <p:nvPicPr>
          <p:cNvPr id="6" name="Picture 5" descr="2026 CAP Congress / Congrès de l'ACP 2026">
            <a:extLst>
              <a:ext uri="{FF2B5EF4-FFF2-40B4-BE49-F238E27FC236}">
                <a16:creationId xmlns:a16="http://schemas.microsoft.com/office/drawing/2014/main" id="{849579EB-771C-9169-A303-AE1ACD5AD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350" y="4837018"/>
            <a:ext cx="5200650" cy="1428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F2DC00-A318-BDB2-0B85-B5AD044E5207}"/>
              </a:ext>
            </a:extLst>
          </p:cNvPr>
          <p:cNvSpPr txBox="1"/>
          <p:nvPr/>
        </p:nvSpPr>
        <p:spPr>
          <a:xfrm>
            <a:off x="8393372" y="6211669"/>
            <a:ext cx="4428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Daniel Tapia Takaki </a:t>
            </a:r>
            <a:br>
              <a:rPr lang="en-US" dirty="0"/>
            </a:br>
            <a:r>
              <a:rPr lang="en-US" dirty="0"/>
              <a:t>Ottawa, Canada June 22, 2026</a:t>
            </a:r>
          </a:p>
        </p:txBody>
      </p:sp>
    </p:spTree>
    <p:extLst>
      <p:ext uri="{BB962C8B-B14F-4D97-AF65-F5344CB8AC3E}">
        <p14:creationId xmlns:p14="http://schemas.microsoft.com/office/powerpoint/2010/main" val="4042129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54673-04EC-D734-50C6-05DB93B03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20D61-C445-1F97-F3B1-404BAAA84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54484-157D-6F55-C788-545740944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2826C8-16D5-F5FA-FA2D-DCD69F0CB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35" y="279356"/>
            <a:ext cx="10839529" cy="60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43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B4B9-242E-82DE-E92D-22E878EDA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4B4FB-1DFA-806D-8090-25405FD92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40826-4D51-B136-4794-3C1ED00E7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C64E86-823C-F798-DD48-3A2C462B0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31" y="294437"/>
            <a:ext cx="10753804" cy="597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39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518F0-B0FE-04DA-C85B-8AB8A3B75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4422B-EE9C-D6FD-89DC-C498C9013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265C4-0B39-7676-452C-B634C949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9FD2D3-B8E6-75BC-61F7-7C524731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16" y="136525"/>
            <a:ext cx="10970352" cy="614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51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D00B-009D-3F28-9F7C-77AFD51AC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90B88-FF8C-A2B6-2CAE-6A4182FC9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94EAC-54E4-8535-4AAF-B6895FDB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C461A5-6FE2-7B1B-4C4B-AB35A4E51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63" y="235321"/>
            <a:ext cx="10852370" cy="60313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C8EB04-7CF9-A566-EDC8-410653902F60}"/>
              </a:ext>
            </a:extLst>
          </p:cNvPr>
          <p:cNvSpPr txBox="1"/>
          <p:nvPr/>
        </p:nvSpPr>
        <p:spPr>
          <a:xfrm>
            <a:off x="462946" y="6392368"/>
            <a:ext cx="10838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Regina </a:t>
            </a:r>
            <a:r>
              <a:rPr lang="en-US" dirty="0" err="1"/>
              <a:t>Rameika</a:t>
            </a:r>
            <a:r>
              <a:rPr lang="en-US" dirty="0"/>
              <a:t>. From Joint APS DPF/DNP Meeting                            https://indico.global/event/17474</a:t>
            </a:r>
          </a:p>
        </p:txBody>
      </p:sp>
    </p:spTree>
    <p:extLst>
      <p:ext uri="{BB962C8B-B14F-4D97-AF65-F5344CB8AC3E}">
        <p14:creationId xmlns:p14="http://schemas.microsoft.com/office/powerpoint/2010/main" val="2550479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368D3-71C8-4F1D-EFB3-7200A6F2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C379F-0206-D382-1951-1F3C3D969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38BCE-50BD-8B21-61E3-8F31A8C42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F23DC-B3CD-A574-637B-F31CCD0FB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16" y="233104"/>
            <a:ext cx="10907968" cy="61232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1AB4E0-BD89-B80D-3F14-ED9A5CA2EA34}"/>
              </a:ext>
            </a:extLst>
          </p:cNvPr>
          <p:cNvSpPr txBox="1"/>
          <p:nvPr/>
        </p:nvSpPr>
        <p:spPr>
          <a:xfrm>
            <a:off x="462946" y="6392368"/>
            <a:ext cx="10838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Regina </a:t>
            </a:r>
            <a:r>
              <a:rPr lang="en-US" dirty="0" err="1"/>
              <a:t>Rameika</a:t>
            </a:r>
            <a:r>
              <a:rPr lang="en-US" dirty="0"/>
              <a:t>. From Joint APS DPF/DNP Meeting                            https://indico.global/event/17474</a:t>
            </a:r>
          </a:p>
        </p:txBody>
      </p:sp>
    </p:spTree>
    <p:extLst>
      <p:ext uri="{BB962C8B-B14F-4D97-AF65-F5344CB8AC3E}">
        <p14:creationId xmlns:p14="http://schemas.microsoft.com/office/powerpoint/2010/main" val="1408009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E6874-C163-6D9E-CB78-B5373CEB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6C061-5162-1321-4955-F1E4EEC78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DC3AB-56AE-AB04-8EB5-124219726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DC94E-4045-C8FC-7F37-232750C34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40" y="124975"/>
            <a:ext cx="11388389" cy="636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43C37-7774-34D4-531C-A871E385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E13C8-D20E-7447-4991-E1CBB9301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0AC9E-23BF-16E7-2D10-03F36442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1E26FF-1FB1-BDC4-5999-1BACA97C8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32" y="204765"/>
            <a:ext cx="11378722" cy="620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06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D5132-4E8C-EA27-02D9-A43C5291E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C4995-1740-97F5-6054-3F5A93BD6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BB955-CF7F-EEAF-14DF-DA7B2D5A9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18A2AA-C8E8-43B3-7587-C2E1EF5AD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47" y="250780"/>
            <a:ext cx="10620453" cy="610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0E729-92D0-EA41-B78C-B0B0ECB0C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532DF-4AAC-403B-15A9-76C60C313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D1889-4F25-7195-C495-AB3B4FD1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C088E0-BB82-DA35-DD51-FBA5F4923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539" y="225592"/>
            <a:ext cx="10791904" cy="59341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8D2372-473C-DEE3-6F4C-D4BE45CF916D}"/>
              </a:ext>
            </a:extLst>
          </p:cNvPr>
          <p:cNvSpPr txBox="1"/>
          <p:nvPr/>
        </p:nvSpPr>
        <p:spPr>
          <a:xfrm>
            <a:off x="212786" y="6176963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 Nadia Fomin DNP Chair</a:t>
            </a:r>
            <a:br>
              <a:rPr lang="en-US" dirty="0"/>
            </a:br>
            <a:r>
              <a:rPr lang="en-US" dirty="0">
                <a:hlinkClick r:id="rId3"/>
              </a:rPr>
              <a:t>https://indico.global/event/17474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517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A175E-E874-C36B-4223-0E286C863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1B13C-2DF3-19DC-EEC2-A253601E8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DDA25-02D0-EDC7-5160-8A3B2E62F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7880D-763D-EDC0-8619-983C842A9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10" y="144441"/>
            <a:ext cx="11116580" cy="62119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7BFABC-54E9-9BB3-CBFD-1E851CD447DF}"/>
              </a:ext>
            </a:extLst>
          </p:cNvPr>
          <p:cNvSpPr txBox="1"/>
          <p:nvPr/>
        </p:nvSpPr>
        <p:spPr>
          <a:xfrm>
            <a:off x="462946" y="6392368"/>
            <a:ext cx="10838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Regina </a:t>
            </a:r>
            <a:r>
              <a:rPr lang="en-US" dirty="0" err="1"/>
              <a:t>Rameika</a:t>
            </a:r>
            <a:r>
              <a:rPr lang="en-US" dirty="0"/>
              <a:t>. From Joint APS DPF/DNP Meeting                            https://indico.global/event/17474</a:t>
            </a:r>
          </a:p>
        </p:txBody>
      </p:sp>
    </p:spTree>
    <p:extLst>
      <p:ext uri="{BB962C8B-B14F-4D97-AF65-F5344CB8AC3E}">
        <p14:creationId xmlns:p14="http://schemas.microsoft.com/office/powerpoint/2010/main" val="136529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B0D8-3111-CB1D-2092-9BA9A698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E4066-9D91-35C5-4E69-52FECD0B8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EAED11-BB13-CF73-AD5B-C7653A02A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8" y="276202"/>
            <a:ext cx="11353883" cy="63055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64F34-459E-312F-6FEC-C0A4A752C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55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F6DA8-7C28-F3E3-3AD7-2A30811B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C5F32-CBE8-9024-5821-6E63985E4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8A84C-0ACE-BEC5-F8A0-F1B0F44D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58CD6D-3214-2137-FD23-CC692B081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64" y="245660"/>
            <a:ext cx="10838236" cy="6177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461B25-7F5C-5FDF-C5D1-057923B2FA70}"/>
              </a:ext>
            </a:extLst>
          </p:cNvPr>
          <p:cNvSpPr txBox="1"/>
          <p:nvPr/>
        </p:nvSpPr>
        <p:spPr>
          <a:xfrm>
            <a:off x="462946" y="6392368"/>
            <a:ext cx="10838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Regina </a:t>
            </a:r>
            <a:r>
              <a:rPr lang="en-US" dirty="0" err="1"/>
              <a:t>Rameika</a:t>
            </a:r>
            <a:r>
              <a:rPr lang="en-US" dirty="0"/>
              <a:t>. From Joint APS DPF/DNP Meeting                            https://indico.global/event/17474</a:t>
            </a:r>
          </a:p>
        </p:txBody>
      </p:sp>
    </p:spTree>
    <p:extLst>
      <p:ext uri="{BB962C8B-B14F-4D97-AF65-F5344CB8AC3E}">
        <p14:creationId xmlns:p14="http://schemas.microsoft.com/office/powerpoint/2010/main" val="3053246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2C126-D888-45CF-7BA8-2E164E428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79C7F-EF22-7B27-13EB-978C73CB7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8A8BAA-F33F-1F23-5318-85565462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51E3DF-B656-BC25-3667-CC00684E0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40" y="225379"/>
            <a:ext cx="10144199" cy="626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35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B2CCF-B0A8-5D26-B332-0DD666A54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29284-E60F-53D7-E760-5D99D4533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83CB2-F637-2991-693D-C065800DA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6DAB36-AEA1-739C-2D89-D357FE1DC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030163" cy="580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85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F90A1-6398-47EC-F2D9-8961C7560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FEEC-CD89-458C-B577-CAB25D465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AC26E-25CA-DEEF-9333-DB38F336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7FF727-69DD-7700-220D-1775A6ACC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70" y="428603"/>
            <a:ext cx="11687260" cy="6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009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946CE-3F31-DEEF-B898-6E5E71FE0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7B02E-9BF8-D33C-7B30-BCDE0F181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9799F-6DAE-9F07-4F5E-69FE3DDBD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2B8F3D-987F-0793-AA4D-618094480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34" y="428603"/>
            <a:ext cx="11144331" cy="6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094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3CD32-3EAA-193B-23B4-DCC2AF66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9C233-951B-B816-2221-940558471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0BBB0-BB7E-1FD6-47C5-1A37AB0DD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9BAF0D-0953-4A7A-8726-03D238C77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60" y="99988"/>
            <a:ext cx="10896680" cy="665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738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547AB-9810-EC23-BD03-BEBFD4182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80BB-F7B7-BC4C-A0DB-5D1C25D59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1F9C3-0CA6-EE89-14F5-D9E8333C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480736-C470-37DE-E4FA-BB5F82C10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60" y="390503"/>
            <a:ext cx="10820479" cy="60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80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0EAF-7DFF-3106-F679-8AD401BD4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AACB6-24DA-D277-61B7-93434C7C2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8A896-B529-6AAB-BE3B-03F0EF9E7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D5E5D7-E4E6-4965-68D1-D5CC644C8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44" y="219051"/>
            <a:ext cx="11782511" cy="641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25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0AD36-9E19-0D5F-1ECF-1705942DF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15117-B2BF-9E23-D7C9-BD7EDDF82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629FE-94D7-4149-929D-0FFFBC2C2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0B1779-D4BD-E9B8-0DED-6402E3971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3987"/>
            <a:ext cx="9125017" cy="16478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A14796-4F60-BDDD-28A2-A19313B42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6" y="1825625"/>
            <a:ext cx="8436700" cy="472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83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CFD02-1296-2CF2-A953-C5C9338C6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Science diplomacy activities</a:t>
            </a:r>
            <a:br>
              <a:rPr lang="en-US" dirty="0"/>
            </a:br>
            <a:r>
              <a:rPr lang="en-US" dirty="0">
                <a:hlinkClick r:id="rId2"/>
              </a:rPr>
              <a:t>I.ANN QCD Summit 2024: Empowering New Talents and Building Global Networks (13-14 June 2024): Overview · Indico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402D3-454C-D6DF-A593-38E2C0297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EC9D0B-2744-21EF-EC5D-F0C11AB4A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680" y="343038"/>
            <a:ext cx="4930542" cy="56927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7B0FA8-2AA2-5ECC-49B4-AB9E0C359D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16" y="185738"/>
            <a:ext cx="3829078" cy="121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E5896-C8FA-1E69-F399-B77F511A2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4A96E-80C2-0285-BA0B-5986601AD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5446B-AC29-547F-D717-878E8BD39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F0CC46-E304-4DF5-60DC-429C4A583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69" y="109513"/>
            <a:ext cx="11421585" cy="636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006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04963-B305-5005-C03F-84C09376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6" y="140494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Recent activities</a:t>
            </a:r>
            <a:br>
              <a:rPr lang="en-US" b="1" dirty="0"/>
            </a:br>
            <a:br>
              <a:rPr lang="en-US" b="1" dirty="0"/>
            </a:br>
            <a:r>
              <a:rPr lang="en-US" sz="3100" dirty="0"/>
              <a:t>https://indico.ku.edu/event/495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619F2AF-42C8-9820-311D-8EA96E9B2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052" y="219465"/>
            <a:ext cx="4334673" cy="65020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B53BC-8054-A359-C5F4-4BDFAAAF4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D0FACB-3D0F-0399-AA3E-5F4A90B93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16" y="185738"/>
            <a:ext cx="3829078" cy="121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662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DA370-4E40-0995-512F-07E398E23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F6A81-45E7-FB7A-6755-4F140F4BB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DA217-2E9F-C07A-52A3-2C51732E6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732D5-2CE4-DDDB-4110-8A2A984313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762"/>
          <a:stretch>
            <a:fillRect/>
          </a:stretch>
        </p:blipFill>
        <p:spPr>
          <a:xfrm>
            <a:off x="390483" y="223815"/>
            <a:ext cx="10602789" cy="58513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AA9857-3E24-775A-642B-A46761606578}"/>
              </a:ext>
            </a:extLst>
          </p:cNvPr>
          <p:cNvSpPr txBox="1"/>
          <p:nvPr/>
        </p:nvSpPr>
        <p:spPr>
          <a:xfrm>
            <a:off x="532832" y="6176963"/>
            <a:ext cx="98878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Example of EU COST Action:</a:t>
            </a:r>
            <a:r>
              <a:rPr lang="en-US" dirty="0"/>
              <a:t> Machine Learning &amp; Quantum Computing for Future Colliders</a:t>
            </a:r>
            <a:br>
              <a:rPr lang="en-US" dirty="0"/>
            </a:br>
            <a:r>
              <a:rPr lang="en-US" dirty="0"/>
              <a:t>https://indico.ku.edu/event/495</a:t>
            </a:r>
          </a:p>
        </p:txBody>
      </p:sp>
    </p:spTree>
    <p:extLst>
      <p:ext uri="{BB962C8B-B14F-4D97-AF65-F5344CB8AC3E}">
        <p14:creationId xmlns:p14="http://schemas.microsoft.com/office/powerpoint/2010/main" val="431984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8FB9B-536D-BCB9-D6CB-FE2F4D7E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137" y="122476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Some upcoming meetings partly supported </a:t>
            </a:r>
            <a:br>
              <a:rPr lang="en-US" sz="3600" b="1" dirty="0"/>
            </a:br>
            <a:r>
              <a:rPr lang="en-US" sz="3600" b="1" dirty="0"/>
              <a:t>by I.ANN QCD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EC64-52CF-CD45-BA35-37BBF35C2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074" y="2370137"/>
            <a:ext cx="10515600" cy="4351338"/>
          </a:xfrm>
        </p:spPr>
        <p:txBody>
          <a:bodyPr/>
          <a:lstStyle/>
          <a:p>
            <a:r>
              <a:rPr lang="en-US" dirty="0"/>
              <a:t>XV Latin American Symposium on Nuclear Physics and Applications. Sao Paulo, Brazil. December 7-10, 2026 </a:t>
            </a:r>
          </a:p>
          <a:p>
            <a:r>
              <a:rPr lang="en-US" dirty="0"/>
              <a:t>2026 International Workshop on the Physics of Ultra Peripheral Heavy Ion Collisions. Playa del Carmen, Mexico. December 7-12, 2026</a:t>
            </a:r>
          </a:p>
          <a:p>
            <a:r>
              <a:rPr lang="en-US" dirty="0"/>
              <a:t>ICTP-SAIFR School and Workshop  “Electron-Ion Collider as a Probe of Quantum Chromodynamics” during the week of May 17-22, 2027 at the ICTP-SAIFR, São Paulo, Brazil.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FE957-F877-D401-6993-4B1B7B69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C20D0C-631A-247D-02E9-D25DE0C98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16" y="185738"/>
            <a:ext cx="3829078" cy="121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39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36C45-CA2B-405B-F6C6-96AF61748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CCE89-F7C6-949C-8532-0FDD0048C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81E93-6690-0BB0-BDF8-A15525CD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45D25-3CC4-1AC2-0B94-3F08F0802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8" y="609579"/>
            <a:ext cx="11353883" cy="56388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8E6847-15A5-E551-A0C0-2043BB1AB19A}"/>
              </a:ext>
            </a:extLst>
          </p:cNvPr>
          <p:cNvSpPr txBox="1"/>
          <p:nvPr/>
        </p:nvSpPr>
        <p:spPr>
          <a:xfrm>
            <a:off x="3842730" y="4192438"/>
            <a:ext cx="514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Promoting activities with EU COST networks </a:t>
            </a:r>
          </a:p>
        </p:txBody>
      </p:sp>
    </p:spTree>
    <p:extLst>
      <p:ext uri="{BB962C8B-B14F-4D97-AF65-F5344CB8AC3E}">
        <p14:creationId xmlns:p14="http://schemas.microsoft.com/office/powerpoint/2010/main" val="4281537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D06C3-9B45-8888-E64C-01E60C547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EB8F4-C502-2439-D49D-E48D28377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C9203-DAD9-FF25-90C2-23DF2228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03C6B4-C519-6489-8856-07F5F9BE2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8" y="604817"/>
            <a:ext cx="11353883" cy="564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518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6B812-43DF-3E3E-F2CB-5BB04E5C7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2014E-12DC-DDAE-9C80-787C69BC2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Coordination team: </a:t>
            </a:r>
            <a:br>
              <a:rPr lang="en-US" b="1" dirty="0"/>
            </a:br>
            <a:r>
              <a:rPr lang="en-US" dirty="0"/>
              <a:t>Daniel Tapia Takaki, Director </a:t>
            </a:r>
            <a:br>
              <a:rPr lang="en-US" dirty="0"/>
            </a:br>
            <a:r>
              <a:rPr lang="en-US" dirty="0"/>
              <a:t>Christine Aidala, co-PI </a:t>
            </a:r>
            <a:br>
              <a:rPr lang="en-US" dirty="0"/>
            </a:br>
            <a:r>
              <a:rPr lang="en-US" dirty="0"/>
              <a:t>Carlos </a:t>
            </a:r>
            <a:r>
              <a:rPr lang="en-US" dirty="0" err="1"/>
              <a:t>Bertulani</a:t>
            </a:r>
            <a:r>
              <a:rPr lang="en-US" dirty="0"/>
              <a:t>, co-PI</a:t>
            </a:r>
            <a:br>
              <a:rPr lang="en-US" dirty="0"/>
            </a:br>
            <a:r>
              <a:rPr lang="en-US" dirty="0"/>
              <a:t>Abhay Deshpande, co-PI</a:t>
            </a:r>
            <a:br>
              <a:rPr lang="en-US" dirty="0"/>
            </a:br>
            <a:endParaRPr lang="en-US" dirty="0"/>
          </a:p>
          <a:p>
            <a:r>
              <a:rPr lang="en-US" dirty="0"/>
              <a:t>Currently working on preparing a new structure for the National contacts and network representatives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48A9A-B284-AEFD-7FF6-163EA1C20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3C33F0-C156-75F5-A709-33EA79B4C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63" y="244463"/>
            <a:ext cx="11382458" cy="158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495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72EF-C6AA-0202-3A99-505B7788F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C1BA3-93C2-11D2-CA52-9017C311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D2F97-9D75-83FB-30AD-1050A5AD1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BEDE00-E8B9-B0E3-E5DA-E44FCF2ED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56" y="236964"/>
            <a:ext cx="11094331" cy="607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48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CE3F3-952F-BCB1-1FB0-F81746519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0E8972-70A6-9CE4-4ECE-A57AFC22B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95" y="223529"/>
            <a:ext cx="11439609" cy="621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2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F4055-01B8-1C9D-7467-D2904B763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212D9-7C2B-22EA-6610-B81B06048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FE68F-6D75-FF1A-6622-23C996771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B823D2-3C7B-87FD-2689-05F1AE23E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19" y="142851"/>
            <a:ext cx="11953962" cy="657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9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1935B-3856-2180-0647-B7205A1D0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C5C7B-90AD-FD53-259D-CD05E1B4F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9647A-1F12-97E4-2DBE-02DE11635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42A518-F2A9-F12D-1654-4D22831CB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2" y="71413"/>
            <a:ext cx="11639635" cy="671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6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EE33439-3243-15ED-44E3-4328472F5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33" y="223464"/>
            <a:ext cx="10972880" cy="602936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462A0A-A34F-DCFB-3EF4-2B82730C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90A5BE-FD86-F901-8330-A1CE965DBE3D}"/>
              </a:ext>
            </a:extLst>
          </p:cNvPr>
          <p:cNvSpPr txBox="1"/>
          <p:nvPr/>
        </p:nvSpPr>
        <p:spPr>
          <a:xfrm>
            <a:off x="196102" y="6248640"/>
            <a:ext cx="6097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 J. Lajoie   Joint APS DPF/DNP Meeting</a:t>
            </a:r>
            <a:br>
              <a:rPr lang="en-US" dirty="0"/>
            </a:br>
            <a:r>
              <a:rPr lang="en-US" dirty="0"/>
              <a:t>https://indico.global/event/17474</a:t>
            </a:r>
          </a:p>
        </p:txBody>
      </p:sp>
    </p:spTree>
    <p:extLst>
      <p:ext uri="{BB962C8B-B14F-4D97-AF65-F5344CB8AC3E}">
        <p14:creationId xmlns:p14="http://schemas.microsoft.com/office/powerpoint/2010/main" val="211194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768AB-0D68-652E-0E27-250FFDDE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35D9BA-1A4E-F736-57E9-BED64E9B0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38" y="136525"/>
            <a:ext cx="10830004" cy="605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5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3CE5D-EB9E-FE0C-2A14-49EA657B7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2492C-A7F6-D49E-A729-A0613E62D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A309D-4D58-7FF5-6F9C-C013A3E17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22323-96C2-406F-AF85-336B9F9B811B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3E95DF-7AB5-C6F8-D7D9-AF4B2F8E3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07" y="136525"/>
            <a:ext cx="11280785" cy="606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11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354</Words>
  <Application>Microsoft Office PowerPoint</Application>
  <PresentationFormat>Widescreen</PresentationFormat>
  <Paragraphs>53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Recent activities  https://indico.ku.edu/event/495</vt:lpstr>
      <vt:lpstr>PowerPoint Presentation</vt:lpstr>
      <vt:lpstr>Some upcoming meetings partly supported  by I.ANN QCD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Tapia Takaki, Daniel</dc:creator>
  <cp:lastModifiedBy>Tapia Takaki, Daniel</cp:lastModifiedBy>
  <cp:revision>3</cp:revision>
  <dcterms:created xsi:type="dcterms:W3CDTF">2026-06-22T12:22:16Z</dcterms:created>
  <dcterms:modified xsi:type="dcterms:W3CDTF">2026-06-22T14:14:44Z</dcterms:modified>
</cp:coreProperties>
</file>