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0"/>
  </p:notesMasterIdLst>
  <p:sldIdLst>
    <p:sldId id="258" r:id="rId5"/>
    <p:sldId id="273" r:id="rId6"/>
    <p:sldId id="257" r:id="rId7"/>
    <p:sldId id="274" r:id="rId8"/>
    <p:sldId id="337" r:id="rId9"/>
    <p:sldId id="346" r:id="rId10"/>
    <p:sldId id="280" r:id="rId11"/>
    <p:sldId id="288" r:id="rId12"/>
    <p:sldId id="279" r:id="rId13"/>
    <p:sldId id="283" r:id="rId14"/>
    <p:sldId id="284" r:id="rId15"/>
    <p:sldId id="296" r:id="rId16"/>
    <p:sldId id="297" r:id="rId17"/>
    <p:sldId id="298" r:id="rId18"/>
    <p:sldId id="339" r:id="rId19"/>
    <p:sldId id="308" r:id="rId20"/>
    <p:sldId id="310" r:id="rId21"/>
    <p:sldId id="330" r:id="rId22"/>
    <p:sldId id="331" r:id="rId23"/>
    <p:sldId id="317" r:id="rId24"/>
    <p:sldId id="261" r:id="rId25"/>
    <p:sldId id="342" r:id="rId26"/>
    <p:sldId id="343" r:id="rId27"/>
    <p:sldId id="344" r:id="rId28"/>
    <p:sldId id="295" r:id="rId29"/>
    <p:sldId id="341" r:id="rId30"/>
    <p:sldId id="319" r:id="rId31"/>
    <p:sldId id="345" r:id="rId32"/>
    <p:sldId id="320" r:id="rId33"/>
    <p:sldId id="281" r:id="rId34"/>
    <p:sldId id="282" r:id="rId35"/>
    <p:sldId id="302" r:id="rId36"/>
    <p:sldId id="289" r:id="rId37"/>
    <p:sldId id="335" r:id="rId38"/>
    <p:sldId id="348" r:id="rId39"/>
    <p:sldId id="347" r:id="rId40"/>
    <p:sldId id="349" r:id="rId41"/>
    <p:sldId id="321" r:id="rId42"/>
    <p:sldId id="332" r:id="rId43"/>
    <p:sldId id="333" r:id="rId44"/>
    <p:sldId id="275" r:id="rId45"/>
    <p:sldId id="276" r:id="rId46"/>
    <p:sldId id="277" r:id="rId47"/>
    <p:sldId id="293" r:id="rId48"/>
    <p:sldId id="286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C00"/>
    <a:srgbClr val="000000"/>
    <a:srgbClr val="0000FE"/>
    <a:srgbClr val="156082"/>
    <a:srgbClr val="0098FF"/>
    <a:srgbClr val="009900"/>
    <a:srgbClr val="2F1B9B"/>
    <a:srgbClr val="83CBEB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15:16:32.69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15:16:32.69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361 1 24575,'-3'0'0,"-1"0"0,1 0 0,-1 1 0,1-1 0,-1 1 0,1 0 0,-1 0 0,1 1 0,0-1 0,-1 1 0,1-1 0,0 1 0,0 0 0,-5 5 0,0 1 0,0 0 0,1 0 0,-9 14 0,12-16 0,1 0 0,-1-1 0,0 0 0,0 0 0,0 0 0,-1 0 0,0-1 0,0 1 0,0-1 0,0 0 0,-1-1 0,0 0 0,1 1 0,-11 2 0,3-3 0,0 1 0,0 0 0,0 1 0,-15 8 0,23-11 0,1 1 0,0 0 0,0 0 0,0 1 0,0-1 0,0 1 0,1 0 0,0 0 0,0 0 0,0 0 0,0 0 0,1 1 0,-1-1 0,-2 8 0,-3 16 0,1-1 0,1 1 0,1 0 0,2 0 0,1 0 0,3 57 0,-1-60 0,-1 0 0,-1 1 0,-1-1 0,-7 27 0,5-30-1365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15:16:32.69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60 0 24575,'-1'50'0,"0"-25"0,1 0 0,1 0 0,1 0 0,8 40 0,3-25 0,2 0 0,24 47 0,-23-53 0,-13-28 0,-1 0 0,0 1 0,0-1 0,0 1 0,0 7 0,-2-13 0,1 0 0,-1 1 0,0-1 0,0 0 0,0 0 0,0 0 0,1 0 0,-1 0 0,-1 0 0,1 0 0,0 0 0,0 0 0,0 1 0,-1-1 0,1 0 0,0 0 0,-1 0 0,1 0 0,-1 0 0,1 0 0,-1 0 0,0-1 0,1 1 0,-1 0 0,0 0 0,1 0 0,-1-1 0,0 1 0,0 0 0,0-1 0,0 1 0,0 0 0,0-1 0,0 0 0,0 1 0,0-1 0,0 1 0,0-1 0,0 0 0,-2 0 0,2 0 0,-1 0 0,0 0 0,0-1 0,0 1 0,1-1 0,-1 0 0,0 1 0,1-1 0,-1 0 0,1 0 0,-1 0 0,1 0 0,-1 0 0,1 0 0,-1-1 0,1 1 0,0 0 0,0-1 0,0 1 0,0-1 0,0 1 0,-1-3 0,-18-44 0,14 31 0,-15-26 0,15 34 0,2 0 0,-1-1 0,1 0 0,0 0 0,1 0 0,-3-17 0,5 20-114,0 1 1,0 0-1,0-1 0,-1 1 0,0 0 1,0 0-1,-1 0 0,1 0 0,-1 1 1,-1-1-1,-5-8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15:16:32.69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361 1 24575,'-3'0'0,"-1"0"0,1 0 0,-1 3 0,1-3 0,-1 3 0,1 0 0,-1 0 0,1 3 0,0-2 0,-1 2 0,1-3 0,0 3 0,0 0 0,-5 16 0,0 2 0,0 1 0,1 0 0,-9 42 0,12-48 0,1-1 0,-1-2 0,0-1 0,0 1 0,0-1 0,-1 0 0,0-2 0,0 2 0,0-3 0,0 1 0,-1-4 0,0 0 0,1 4 0,-11 5 0,3-9 0,0 4 0,0-1 0,0 3 0,-15 25 0,23-33 0,1 2 0,0 0 0,0 0 0,0 4 0,0-4 0,0 3 0,1 0 0,0 1 0,0-1 0,0 0 0,0 1 0,1 2 0,-1-3 0,-2 25 0,-3 50 0,1-4 0,1 3 0,1 0 0,2 1 0,1-1 0,3 176 0,-1-185 0,-1 0 0,-1 3 0,-1-3 0,-7 83 0,5-92-1365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8F09E-D8AD-44D2-B03E-DE5949FD68BF}" type="datetimeFigureOut">
              <a:rPr lang="en-CA" smtClean="0"/>
              <a:t>2026-06-20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A092D-041B-4978-B615-EEB228C900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3846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55A98-0FAB-484E-8C7C-0E2F7A02FFE2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780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92D-041B-4978-B615-EEB228C9004F}" type="slidenum">
              <a:rPr lang="en-CA" smtClean="0"/>
              <a:t>36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7211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92D-041B-4978-B615-EEB228C9004F}" type="slidenum">
              <a:rPr lang="en-CA" smtClean="0"/>
              <a:t>42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669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6FE94-5044-990F-3D81-2C10ED97D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AB5289-3E3D-8A34-541F-5F4101BADD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0A62B-663B-6B2E-8F8B-CDE168F4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80A75-4EF6-4E28-AEB6-F6A885E7805C}" type="datetime1">
              <a:rPr lang="en-CA" smtClean="0"/>
              <a:t>2026-06-20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EED32-AE6A-30CC-1704-4E5B70182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20FDF-D879-8718-3E3D-848A9D07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409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BC1F7-7FCA-25AB-692C-8D64D935C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AEB107-BD2B-C1A0-ABFF-DAEB2C074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0E0F1-AFAB-A683-8188-FF6980860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9FAB-F1A6-4D2A-A65D-3D893DDBFDC0}" type="datetime1">
              <a:rPr lang="en-CA" smtClean="0"/>
              <a:t>2026-06-20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5FF5F-E2EE-5CA8-F3CE-891AD2BF5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00D0F-52D4-9F51-57D0-ED2CE5413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496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DD54FC-652F-2B92-FFE4-E85FC6F666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7BEB3D-7487-1E3D-3EDA-04C698BCF6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BF657-895C-0600-6C7E-FC6044704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ADFC-1B6A-4922-875E-1AC0385AD853}" type="datetime1">
              <a:rPr lang="en-CA" smtClean="0"/>
              <a:t>2026-06-20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5859-83CB-18A2-22D4-98866F422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869FC-9075-9840-824F-11E57DF7E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2593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57FD9-E6EB-9ABF-2165-82B54004C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EEF3F-FDDD-24ED-0FF0-3BC0162F5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63D4D-0579-D983-5B09-530579ACE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1F11C-4B25-42F7-87AA-2CAD919DFCFB}" type="datetime1">
              <a:rPr lang="en-CA" smtClean="0"/>
              <a:t>2026-06-20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FDEAE-84D6-1EEE-A042-01950609F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76B20-6CDE-6491-501A-FBE59D8B7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9750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12A6E-4F62-4636-B121-A6F00CE2D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6F10F2-3892-AF30-D60A-B0015371A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C9CD7-09BB-046A-DEE6-8BAE12073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A3FA-9F61-44D8-A283-C57AA741A596}" type="datetime1">
              <a:rPr lang="en-CA" smtClean="0"/>
              <a:t>2026-06-20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81381-2D0F-E3A4-BE87-85B29D8DD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FA615-E3EE-3C74-D823-474B3A04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40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65006-78D9-F9DE-F582-53843215B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C6962-AB71-5186-EF1C-8A44C44220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EE51D-1A3B-B396-CDE9-073A1FB2D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98F743-274D-E584-833D-A4156CFDD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2CC8-73A3-491A-ACB7-13C048853B6E}" type="datetime1">
              <a:rPr lang="en-CA" smtClean="0"/>
              <a:t>2026-06-20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5A0D19-0C8D-F295-4559-78BE5F8FB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499D5E-80D4-BE1F-A281-2CE288A4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703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8541D-0A23-A2F3-2ECF-B30B5CD57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FFE345-6B4F-F77C-7263-D5EBC0571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937DD-CDCC-B856-F31C-622BF286D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1F6057-BFDE-16D9-9379-3DF0E1C1C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03760B-B5E1-8CEF-1C02-268FBBFAC9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3E5E5D-8AC7-0121-6B47-4F60863CF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EE381-B066-48AB-8B79-0977E1B9605F}" type="datetime1">
              <a:rPr lang="en-CA" smtClean="0"/>
              <a:t>2026-06-20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5CF937-A1AB-6D6F-F6D0-4F4E758CE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950345-DD84-554C-CA5A-4B7102486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182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060F2-89BC-6E90-D742-88B797AB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962721-065D-2BFD-450D-5AAD5C6B6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6A17-79D9-4D7B-B456-5B76A742184A}" type="datetime1">
              <a:rPr lang="en-CA" smtClean="0"/>
              <a:t>2026-06-20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66B5E-3D12-CDB4-0493-515A1097C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BD368-F7F4-2167-BB4D-6477DEDA1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401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580B14-2580-7EF5-1C13-C04F7A8D6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799D-55C7-4CB9-88A1-A7846F03591D}" type="datetime1">
              <a:rPr lang="en-CA" smtClean="0"/>
              <a:t>2026-06-20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60E698-4C4E-617F-8C43-74D0DC8B7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4C718-08CA-59E1-D939-96419906F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74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27C4D-F977-FD3E-0198-16D2F83FB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94134-5BB7-03F2-8DAC-9C3766CB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C76252-16D8-A5E8-15B4-DDED983CB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F2308C-B2CB-D3F1-30A0-6DE0E5BAA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A2C1A-181C-47FF-9026-4488CA41A327}" type="datetime1">
              <a:rPr lang="en-CA" smtClean="0"/>
              <a:t>2026-06-20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221C8-5A2E-668E-6515-F3647F796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81C7C-393D-8972-536D-0590177AD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139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6908E-DD70-B00F-B74C-4FA4AB56C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88D255-373F-7C49-D62E-01E2C01F0D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CB5CC1-B290-FFFE-A9C4-55AE5A949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A9654A-76F5-C6EF-941E-BFA952C0E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D2D7-019A-4D6E-9A4F-42566514482A}" type="datetime1">
              <a:rPr lang="en-CA" smtClean="0"/>
              <a:t>2026-06-20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18403-9438-9665-D90D-2118A5C09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FFBB1F-EE1C-A8F8-A29F-A1FC49288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736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CBBAA7-5531-C05C-84F4-2A6106222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0A27F3-6A1F-56E7-ABA4-AFBF57F99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CE987-4EBC-E266-E7D2-2DC393B5F0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E000F6-80F0-4A2B-A9EF-2C07D4494420}" type="datetime1">
              <a:rPr lang="en-CA" smtClean="0"/>
              <a:t>2026-06-20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987D0-4299-11AF-0041-04700701D7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CC7B-644A-76D4-9A06-DD6EE0D45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515FA8-9DFA-4F26-A387-F870DA4D8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5596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customXml" Target="../ink/ink3.xml"/><Relationship Id="rId18" Type="http://schemas.openxmlformats.org/officeDocument/2006/relationships/image" Target="../media/image44.png"/><Relationship Id="rId3" Type="http://schemas.openxmlformats.org/officeDocument/2006/relationships/image" Target="../media/image2.png"/><Relationship Id="rId21" Type="http://schemas.openxmlformats.org/officeDocument/2006/relationships/image" Target="../media/image46.png"/><Relationship Id="rId7" Type="http://schemas.openxmlformats.org/officeDocument/2006/relationships/image" Target="../media/image39.png"/><Relationship Id="rId12" Type="http://schemas.openxmlformats.org/officeDocument/2006/relationships/image" Target="../media/image390.png"/><Relationship Id="rId17" Type="http://schemas.openxmlformats.org/officeDocument/2006/relationships/image" Target="../media/image43.png"/><Relationship Id="rId2" Type="http://schemas.openxmlformats.org/officeDocument/2006/relationships/image" Target="../media/image30.jpeg"/><Relationship Id="rId16" Type="http://schemas.openxmlformats.org/officeDocument/2006/relationships/image" Target="../media/image42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customXml" Target="../ink/ink2.xml"/><Relationship Id="rId5" Type="http://schemas.openxmlformats.org/officeDocument/2006/relationships/image" Target="../media/image4.png"/><Relationship Id="rId15" Type="http://schemas.openxmlformats.org/officeDocument/2006/relationships/image" Target="../media/image41.png"/><Relationship Id="rId10" Type="http://schemas.openxmlformats.org/officeDocument/2006/relationships/image" Target="../media/image38.png"/><Relationship Id="rId19" Type="http://schemas.openxmlformats.org/officeDocument/2006/relationships/customXml" Target="../ink/ink4.xml"/><Relationship Id="rId4" Type="http://schemas.openxmlformats.org/officeDocument/2006/relationships/image" Target="../media/image3.png"/><Relationship Id="rId9" Type="http://schemas.openxmlformats.org/officeDocument/2006/relationships/customXml" Target="../ink/ink1.xml"/><Relationship Id="rId14" Type="http://schemas.openxmlformats.org/officeDocument/2006/relationships/image" Target="../media/image40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13" Type="http://schemas.openxmlformats.org/officeDocument/2006/relationships/image" Target="../media/image360.png"/><Relationship Id="rId3" Type="http://schemas.openxmlformats.org/officeDocument/2006/relationships/image" Target="../media/image2.png"/><Relationship Id="rId7" Type="http://schemas.openxmlformats.org/officeDocument/2006/relationships/image" Target="../media/image290.png"/><Relationship Id="rId12" Type="http://schemas.openxmlformats.org/officeDocument/2006/relationships/image" Target="../media/image35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340.png"/><Relationship Id="rId5" Type="http://schemas.openxmlformats.org/officeDocument/2006/relationships/image" Target="../media/image4.png"/><Relationship Id="rId10" Type="http://schemas.openxmlformats.org/officeDocument/2006/relationships/image" Target="../media/image320.png"/><Relationship Id="rId4" Type="http://schemas.openxmlformats.org/officeDocument/2006/relationships/image" Target="../media/image3.png"/><Relationship Id="rId9" Type="http://schemas.openxmlformats.org/officeDocument/2006/relationships/image" Target="../media/image310.png"/><Relationship Id="rId14" Type="http://schemas.openxmlformats.org/officeDocument/2006/relationships/image" Target="../media/image3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2.png"/><Relationship Id="rId7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10" Type="http://schemas.openxmlformats.org/officeDocument/2006/relationships/image" Target="../media/image690.png"/><Relationship Id="rId4" Type="http://schemas.openxmlformats.org/officeDocument/2006/relationships/image" Target="../media/image3.png"/><Relationship Id="rId9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png"/><Relationship Id="rId7" Type="http://schemas.openxmlformats.org/officeDocument/2006/relationships/image" Target="../media/image36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90.png"/><Relationship Id="rId5" Type="http://schemas.openxmlformats.org/officeDocument/2006/relationships/image" Target="../media/image4.png"/><Relationship Id="rId10" Type="http://schemas.openxmlformats.org/officeDocument/2006/relationships/image" Target="../media/image74.png"/><Relationship Id="rId4" Type="http://schemas.openxmlformats.org/officeDocument/2006/relationships/image" Target="../media/image3.png"/><Relationship Id="rId9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13" Type="http://schemas.openxmlformats.org/officeDocument/2006/relationships/image" Target="../media/image660.png"/><Relationship Id="rId3" Type="http://schemas.openxmlformats.org/officeDocument/2006/relationships/image" Target="../media/image2.png"/><Relationship Id="rId7" Type="http://schemas.openxmlformats.org/officeDocument/2006/relationships/image" Target="../media/image590.png"/><Relationship Id="rId12" Type="http://schemas.openxmlformats.org/officeDocument/2006/relationships/image" Target="../media/image6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31.png"/><Relationship Id="rId5" Type="http://schemas.openxmlformats.org/officeDocument/2006/relationships/image" Target="../media/image4.png"/><Relationship Id="rId10" Type="http://schemas.openxmlformats.org/officeDocument/2006/relationships/image" Target="../media/image621.png"/><Relationship Id="rId4" Type="http://schemas.openxmlformats.org/officeDocument/2006/relationships/image" Target="../media/image3.png"/><Relationship Id="rId9" Type="http://schemas.openxmlformats.org/officeDocument/2006/relationships/image" Target="../media/image6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people.physics.anu.edu.au/~ecs103/char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nndc.bnl.gov/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3.png"/><Relationship Id="rId7" Type="http://schemas.openxmlformats.org/officeDocument/2006/relationships/image" Target="../media/image5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emf"/><Relationship Id="rId11" Type="http://schemas.openxmlformats.org/officeDocument/2006/relationships/hyperlink" Target="https://openclipart.org/detail/181783/man-reading-newspaper-by-liftarn-181783" TargetMode="External"/><Relationship Id="rId5" Type="http://schemas.openxmlformats.org/officeDocument/2006/relationships/image" Target="../media/image1.png"/><Relationship Id="rId10" Type="http://schemas.openxmlformats.org/officeDocument/2006/relationships/image" Target="../media/image53.png"/><Relationship Id="rId4" Type="http://schemas.openxmlformats.org/officeDocument/2006/relationships/image" Target="../media/image4.png"/><Relationship Id="rId9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31.png"/><Relationship Id="rId13" Type="http://schemas.openxmlformats.org/officeDocument/2006/relationships/image" Target="../media/image2841.png"/><Relationship Id="rId3" Type="http://schemas.openxmlformats.org/officeDocument/2006/relationships/image" Target="../media/image56.png"/><Relationship Id="rId12" Type="http://schemas.openxmlformats.org/officeDocument/2006/relationships/image" Target="../media/image2712.png"/><Relationship Id="rId1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58.png"/><Relationship Id="rId15" Type="http://schemas.openxmlformats.org/officeDocument/2006/relationships/image" Target="../media/image3.png"/><Relationship Id="rId10" Type="http://schemas.openxmlformats.org/officeDocument/2006/relationships/image" Target="../media/image57.png"/><Relationship Id="rId9" Type="http://schemas.openxmlformats.org/officeDocument/2006/relationships/image" Target="../media/image2681.png"/><Relationship Id="rId1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90.png"/><Relationship Id="rId13" Type="http://schemas.openxmlformats.org/officeDocument/2006/relationships/image" Target="../media/image2430.png"/><Relationship Id="rId18" Type="http://schemas.openxmlformats.org/officeDocument/2006/relationships/image" Target="../media/image2480.png"/><Relationship Id="rId26" Type="http://schemas.openxmlformats.org/officeDocument/2006/relationships/image" Target="../media/image1.png"/><Relationship Id="rId21" Type="http://schemas.openxmlformats.org/officeDocument/2006/relationships/image" Target="../media/image2510.png"/><Relationship Id="rId7" Type="http://schemas.openxmlformats.org/officeDocument/2006/relationships/image" Target="../media/image2380.png"/><Relationship Id="rId12" Type="http://schemas.openxmlformats.org/officeDocument/2006/relationships/image" Target="../media/image2420.png"/><Relationship Id="rId17" Type="http://schemas.openxmlformats.org/officeDocument/2006/relationships/image" Target="../media/image2470.png"/><Relationship Id="rId25" Type="http://schemas.openxmlformats.org/officeDocument/2006/relationships/image" Target="../media/image4.png"/><Relationship Id="rId16" Type="http://schemas.openxmlformats.org/officeDocument/2006/relationships/image" Target="../media/image2460.png"/><Relationship Id="rId20" Type="http://schemas.openxmlformats.org/officeDocument/2006/relationships/image" Target="../media/image25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70.png"/><Relationship Id="rId11" Type="http://schemas.openxmlformats.org/officeDocument/2006/relationships/image" Target="../media/image2410.png"/><Relationship Id="rId24" Type="http://schemas.openxmlformats.org/officeDocument/2006/relationships/image" Target="../media/image3.png"/><Relationship Id="rId15" Type="http://schemas.openxmlformats.org/officeDocument/2006/relationships/image" Target="../media/image2450.png"/><Relationship Id="rId23" Type="http://schemas.openxmlformats.org/officeDocument/2006/relationships/image" Target="../media/image2.png"/><Relationship Id="rId10" Type="http://schemas.openxmlformats.org/officeDocument/2006/relationships/image" Target="../media/image2400.png"/><Relationship Id="rId19" Type="http://schemas.openxmlformats.org/officeDocument/2006/relationships/image" Target="../media/image2490.png"/><Relationship Id="rId9" Type="http://schemas.openxmlformats.org/officeDocument/2006/relationships/image" Target="../media/image10500.png"/><Relationship Id="rId14" Type="http://schemas.openxmlformats.org/officeDocument/2006/relationships/image" Target="../media/image2440.png"/><Relationship Id="rId22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30.png"/><Relationship Id="rId13" Type="http://schemas.openxmlformats.org/officeDocument/2006/relationships/image" Target="../media/image2580.png"/><Relationship Id="rId18" Type="http://schemas.openxmlformats.org/officeDocument/2006/relationships/image" Target="../media/image2620.png"/><Relationship Id="rId26" Type="http://schemas.openxmlformats.org/officeDocument/2006/relationships/image" Target="../media/image1420.png"/><Relationship Id="rId21" Type="http://schemas.openxmlformats.org/officeDocument/2006/relationships/image" Target="../media/image2650.png"/><Relationship Id="rId34" Type="http://schemas.openxmlformats.org/officeDocument/2006/relationships/image" Target="../media/image4.png"/><Relationship Id="rId7" Type="http://schemas.openxmlformats.org/officeDocument/2006/relationships/image" Target="../media/image2490.png"/><Relationship Id="rId12" Type="http://schemas.openxmlformats.org/officeDocument/2006/relationships/image" Target="../media/image2570.png"/><Relationship Id="rId17" Type="http://schemas.openxmlformats.org/officeDocument/2006/relationships/image" Target="../media/image2611.png"/><Relationship Id="rId25" Type="http://schemas.openxmlformats.org/officeDocument/2006/relationships/image" Target="../media/image2690.png"/><Relationship Id="rId33" Type="http://schemas.openxmlformats.org/officeDocument/2006/relationships/image" Target="../media/image3.png"/><Relationship Id="rId16" Type="http://schemas.openxmlformats.org/officeDocument/2006/relationships/image" Target="../media/image2600.png"/><Relationship Id="rId20" Type="http://schemas.openxmlformats.org/officeDocument/2006/relationships/image" Target="../media/image2640.png"/><Relationship Id="rId29" Type="http://schemas.openxmlformats.org/officeDocument/2006/relationships/image" Target="../media/image27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7.png"/><Relationship Id="rId11" Type="http://schemas.openxmlformats.org/officeDocument/2006/relationships/image" Target="../media/image2560.png"/><Relationship Id="rId24" Type="http://schemas.openxmlformats.org/officeDocument/2006/relationships/image" Target="../media/image2680.png"/><Relationship Id="rId32" Type="http://schemas.openxmlformats.org/officeDocument/2006/relationships/image" Target="../media/image2.png"/><Relationship Id="rId15" Type="http://schemas.openxmlformats.org/officeDocument/2006/relationships/image" Target="../media/image2440.png"/><Relationship Id="rId23" Type="http://schemas.openxmlformats.org/officeDocument/2006/relationships/image" Target="../media/image2670.png"/><Relationship Id="rId28" Type="http://schemas.openxmlformats.org/officeDocument/2006/relationships/image" Target="../media/image2460.png"/><Relationship Id="rId10" Type="http://schemas.openxmlformats.org/officeDocument/2006/relationships/image" Target="../media/image2550.png"/><Relationship Id="rId19" Type="http://schemas.openxmlformats.org/officeDocument/2006/relationships/image" Target="../media/image2630.png"/><Relationship Id="rId31" Type="http://schemas.openxmlformats.org/officeDocument/2006/relationships/image" Target="../media/image60.png"/><Relationship Id="rId9" Type="http://schemas.openxmlformats.org/officeDocument/2006/relationships/image" Target="../media/image2540.png"/><Relationship Id="rId14" Type="http://schemas.openxmlformats.org/officeDocument/2006/relationships/image" Target="../media/image2590.png"/><Relationship Id="rId22" Type="http://schemas.openxmlformats.org/officeDocument/2006/relationships/image" Target="../media/image2660.png"/><Relationship Id="rId27" Type="http://schemas.openxmlformats.org/officeDocument/2006/relationships/image" Target="../media/image2700.png"/><Relationship Id="rId30" Type="http://schemas.openxmlformats.org/officeDocument/2006/relationships/image" Target="../media/image2720.png"/><Relationship Id="rId35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40.png"/><Relationship Id="rId18" Type="http://schemas.openxmlformats.org/officeDocument/2006/relationships/image" Target="../media/image2640.png"/><Relationship Id="rId26" Type="http://schemas.openxmlformats.org/officeDocument/2006/relationships/image" Target="../media/image2740.png"/><Relationship Id="rId39" Type="http://schemas.openxmlformats.org/officeDocument/2006/relationships/image" Target="../media/image4.png"/><Relationship Id="rId21" Type="http://schemas.openxmlformats.org/officeDocument/2006/relationships/image" Target="../media/image2670.png"/><Relationship Id="rId34" Type="http://schemas.openxmlformats.org/officeDocument/2006/relationships/image" Target="../media/image2790.png"/><Relationship Id="rId7" Type="http://schemas.openxmlformats.org/officeDocument/2006/relationships/image" Target="../media/image2540.png"/><Relationship Id="rId12" Type="http://schemas.openxmlformats.org/officeDocument/2006/relationships/image" Target="../media/image2590.png"/><Relationship Id="rId17" Type="http://schemas.openxmlformats.org/officeDocument/2006/relationships/image" Target="../media/image2630.png"/><Relationship Id="rId25" Type="http://schemas.openxmlformats.org/officeDocument/2006/relationships/image" Target="../media/image2730.png"/><Relationship Id="rId33" Type="http://schemas.openxmlformats.org/officeDocument/2006/relationships/image" Target="../media/image2780.png"/><Relationship Id="rId38" Type="http://schemas.openxmlformats.org/officeDocument/2006/relationships/image" Target="../media/image3.png"/><Relationship Id="rId16" Type="http://schemas.openxmlformats.org/officeDocument/2006/relationships/image" Target="../media/image2620.png"/><Relationship Id="rId20" Type="http://schemas.openxmlformats.org/officeDocument/2006/relationships/image" Target="../media/image2660.png"/><Relationship Id="rId29" Type="http://schemas.openxmlformats.org/officeDocument/2006/relationships/image" Target="../media/image12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30.png"/><Relationship Id="rId11" Type="http://schemas.openxmlformats.org/officeDocument/2006/relationships/image" Target="../media/image2580.png"/><Relationship Id="rId24" Type="http://schemas.openxmlformats.org/officeDocument/2006/relationships/image" Target="../media/image1420.png"/><Relationship Id="rId32" Type="http://schemas.openxmlformats.org/officeDocument/2006/relationships/image" Target="../media/image2770.png"/><Relationship Id="rId37" Type="http://schemas.openxmlformats.org/officeDocument/2006/relationships/image" Target="../media/image2.png"/><Relationship Id="rId40" Type="http://schemas.openxmlformats.org/officeDocument/2006/relationships/image" Target="../media/image1.png"/><Relationship Id="rId15" Type="http://schemas.openxmlformats.org/officeDocument/2006/relationships/image" Target="../media/image2611.png"/><Relationship Id="rId23" Type="http://schemas.openxmlformats.org/officeDocument/2006/relationships/image" Target="../media/image2690.png"/><Relationship Id="rId28" Type="http://schemas.openxmlformats.org/officeDocument/2006/relationships/image" Target="../media/image2460.png"/><Relationship Id="rId36" Type="http://schemas.openxmlformats.org/officeDocument/2006/relationships/image" Target="../media/image2800.png"/><Relationship Id="rId10" Type="http://schemas.openxmlformats.org/officeDocument/2006/relationships/image" Target="../media/image2570.png"/><Relationship Id="rId19" Type="http://schemas.openxmlformats.org/officeDocument/2006/relationships/image" Target="../media/image2650.png"/><Relationship Id="rId31" Type="http://schemas.openxmlformats.org/officeDocument/2006/relationships/image" Target="../media/image2760.png"/><Relationship Id="rId9" Type="http://schemas.openxmlformats.org/officeDocument/2006/relationships/image" Target="../media/image2560.png"/><Relationship Id="rId14" Type="http://schemas.openxmlformats.org/officeDocument/2006/relationships/image" Target="../media/image2600.png"/><Relationship Id="rId22" Type="http://schemas.openxmlformats.org/officeDocument/2006/relationships/image" Target="../media/image2680.png"/><Relationship Id="rId27" Type="http://schemas.openxmlformats.org/officeDocument/2006/relationships/image" Target="../media/image2700.png"/><Relationship Id="rId30" Type="http://schemas.openxmlformats.org/officeDocument/2006/relationships/image" Target="../media/image2750.png"/><Relationship Id="rId35" Type="http://schemas.openxmlformats.org/officeDocument/2006/relationships/image" Target="../media/image60.png"/><Relationship Id="rId8" Type="http://schemas.openxmlformats.org/officeDocument/2006/relationships/image" Target="../media/image255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0.png"/><Relationship Id="rId13" Type="http://schemas.openxmlformats.org/officeDocument/2006/relationships/image" Target="../media/image88.png"/><Relationship Id="rId18" Type="http://schemas.openxmlformats.org/officeDocument/2006/relationships/image" Target="../media/image61.png"/><Relationship Id="rId3" Type="http://schemas.openxmlformats.org/officeDocument/2006/relationships/image" Target="../media/image3.png"/><Relationship Id="rId21" Type="http://schemas.openxmlformats.org/officeDocument/2006/relationships/image" Target="../media/image96.png"/><Relationship Id="rId7" Type="http://schemas.openxmlformats.org/officeDocument/2006/relationships/image" Target="../media/image820.png"/><Relationship Id="rId12" Type="http://schemas.openxmlformats.org/officeDocument/2006/relationships/image" Target="../media/image87.png"/><Relationship Id="rId17" Type="http://schemas.openxmlformats.org/officeDocument/2006/relationships/image" Target="../media/image92.png"/><Relationship Id="rId2" Type="http://schemas.openxmlformats.org/officeDocument/2006/relationships/image" Target="../media/image2.png"/><Relationship Id="rId16" Type="http://schemas.openxmlformats.org/officeDocument/2006/relationships/image" Target="../media/image91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0.png"/><Relationship Id="rId11" Type="http://schemas.openxmlformats.org/officeDocument/2006/relationships/image" Target="../media/image86.png"/><Relationship Id="rId5" Type="http://schemas.openxmlformats.org/officeDocument/2006/relationships/image" Target="../media/image1.png"/><Relationship Id="rId15" Type="http://schemas.openxmlformats.org/officeDocument/2006/relationships/image" Target="../media/image90.png"/><Relationship Id="rId10" Type="http://schemas.openxmlformats.org/officeDocument/2006/relationships/image" Target="../media/image850.png"/><Relationship Id="rId19" Type="http://schemas.openxmlformats.org/officeDocument/2006/relationships/image" Target="../media/image62.png"/><Relationship Id="rId4" Type="http://schemas.openxmlformats.org/officeDocument/2006/relationships/image" Target="../media/image4.png"/><Relationship Id="rId9" Type="http://schemas.openxmlformats.org/officeDocument/2006/relationships/image" Target="../media/image840.png"/><Relationship Id="rId14" Type="http://schemas.openxmlformats.org/officeDocument/2006/relationships/image" Target="../media/image89.png"/><Relationship Id="rId22" Type="http://schemas.openxmlformats.org/officeDocument/2006/relationships/image" Target="../media/image9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65.png"/><Relationship Id="rId7" Type="http://schemas.openxmlformats.org/officeDocument/2006/relationships/image" Target="../media/image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69.png"/><Relationship Id="rId5" Type="http://schemas.openxmlformats.org/officeDocument/2006/relationships/image" Target="../media/image3.png"/><Relationship Id="rId10" Type="http://schemas.openxmlformats.org/officeDocument/2006/relationships/image" Target="../media/image68.png"/><Relationship Id="rId4" Type="http://schemas.openxmlformats.org/officeDocument/2006/relationships/image" Target="../media/image2.png"/><Relationship Id="rId9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3.png"/><Relationship Id="rId7" Type="http://schemas.openxmlformats.org/officeDocument/2006/relationships/image" Target="../media/image7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74.emf"/><Relationship Id="rId7" Type="http://schemas.openxmlformats.org/officeDocument/2006/relationships/image" Target="../media/image1.png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41.png"/><Relationship Id="rId4" Type="http://schemas.openxmlformats.org/officeDocument/2006/relationships/image" Target="../media/image2.png"/><Relationship Id="rId9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png"/><Relationship Id="rId13" Type="http://schemas.openxmlformats.org/officeDocument/2006/relationships/image" Target="../media/image470.png"/><Relationship Id="rId18" Type="http://schemas.openxmlformats.org/officeDocument/2006/relationships/image" Target="../media/image520.png"/><Relationship Id="rId3" Type="http://schemas.openxmlformats.org/officeDocument/2006/relationships/image" Target="../media/image3.png"/><Relationship Id="rId21" Type="http://schemas.openxmlformats.org/officeDocument/2006/relationships/image" Target="../media/image550.png"/><Relationship Id="rId7" Type="http://schemas.openxmlformats.org/officeDocument/2006/relationships/image" Target="../media/image30.png"/><Relationship Id="rId12" Type="http://schemas.openxmlformats.org/officeDocument/2006/relationships/image" Target="../media/image401.png"/><Relationship Id="rId17" Type="http://schemas.openxmlformats.org/officeDocument/2006/relationships/image" Target="../media/image510.png"/><Relationship Id="rId2" Type="http://schemas.openxmlformats.org/officeDocument/2006/relationships/image" Target="../media/image2.png"/><Relationship Id="rId16" Type="http://schemas.openxmlformats.org/officeDocument/2006/relationships/image" Target="../media/image50.png"/><Relationship Id="rId20" Type="http://schemas.openxmlformats.org/officeDocument/2006/relationships/image" Target="../media/image5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1.png"/><Relationship Id="rId11" Type="http://schemas.openxmlformats.org/officeDocument/2006/relationships/image" Target="../media/image371.png"/><Relationship Id="rId24" Type="http://schemas.openxmlformats.org/officeDocument/2006/relationships/image" Target="../media/image580.png"/><Relationship Id="rId5" Type="http://schemas.openxmlformats.org/officeDocument/2006/relationships/image" Target="../media/image1.png"/><Relationship Id="rId15" Type="http://schemas.openxmlformats.org/officeDocument/2006/relationships/image" Target="../media/image490.png"/><Relationship Id="rId23" Type="http://schemas.openxmlformats.org/officeDocument/2006/relationships/image" Target="../media/image570.png"/><Relationship Id="rId10" Type="http://schemas.openxmlformats.org/officeDocument/2006/relationships/image" Target="../media/image361.png"/><Relationship Id="rId19" Type="http://schemas.openxmlformats.org/officeDocument/2006/relationships/image" Target="../media/image530.png"/><Relationship Id="rId4" Type="http://schemas.openxmlformats.org/officeDocument/2006/relationships/image" Target="../media/image4.png"/><Relationship Id="rId9" Type="http://schemas.openxmlformats.org/officeDocument/2006/relationships/image" Target="../media/image60.png"/><Relationship Id="rId14" Type="http://schemas.openxmlformats.org/officeDocument/2006/relationships/image" Target="../media/image480.png"/><Relationship Id="rId22" Type="http://schemas.openxmlformats.org/officeDocument/2006/relationships/image" Target="../media/image56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1.png"/><Relationship Id="rId3" Type="http://schemas.openxmlformats.org/officeDocument/2006/relationships/image" Target="../media/image3.png"/><Relationship Id="rId7" Type="http://schemas.openxmlformats.org/officeDocument/2006/relationships/image" Target="../media/image60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1.png"/><Relationship Id="rId4" Type="http://schemas.openxmlformats.org/officeDocument/2006/relationships/image" Target="../media/image4.png"/><Relationship Id="rId9" Type="http://schemas.openxmlformats.org/officeDocument/2006/relationships/image" Target="../media/image62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6.png"/><Relationship Id="rId5" Type="http://schemas.openxmlformats.org/officeDocument/2006/relationships/image" Target="../media/image79.png"/><Relationship Id="rId10" Type="http://schemas.openxmlformats.org/officeDocument/2006/relationships/image" Target="../media/image76.png"/><Relationship Id="rId4" Type="http://schemas.openxmlformats.org/officeDocument/2006/relationships/image" Target="../media/image78.png"/><Relationship Id="rId9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32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12" Type="http://schemas.openxmlformats.org/officeDocument/2006/relationships/image" Target="../media/image10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050.png"/><Relationship Id="rId5" Type="http://schemas.openxmlformats.org/officeDocument/2006/relationships/image" Target="../media/image1.png"/><Relationship Id="rId10" Type="http://schemas.openxmlformats.org/officeDocument/2006/relationships/image" Target="../media/image1040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3.png"/><Relationship Id="rId7" Type="http://schemas.openxmlformats.org/officeDocument/2006/relationships/image" Target="../media/image8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7.png"/><Relationship Id="rId11" Type="http://schemas.openxmlformats.org/officeDocument/2006/relationships/image" Target="../media/image122.png"/><Relationship Id="rId5" Type="http://schemas.openxmlformats.org/officeDocument/2006/relationships/image" Target="../media/image1.png"/><Relationship Id="rId10" Type="http://schemas.openxmlformats.org/officeDocument/2006/relationships/image" Target="../media/image121.png"/><Relationship Id="rId4" Type="http://schemas.openxmlformats.org/officeDocument/2006/relationships/image" Target="../media/image4.png"/><Relationship Id="rId9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13" Type="http://schemas.openxmlformats.org/officeDocument/2006/relationships/image" Target="../media/image133.png"/><Relationship Id="rId3" Type="http://schemas.openxmlformats.org/officeDocument/2006/relationships/image" Target="../media/image3.png"/><Relationship Id="rId7" Type="http://schemas.openxmlformats.org/officeDocument/2006/relationships/image" Target="../media/image124.png"/><Relationship Id="rId12" Type="http://schemas.openxmlformats.org/officeDocument/2006/relationships/image" Target="../media/image132.png"/><Relationship Id="rId17" Type="http://schemas.openxmlformats.org/officeDocument/2006/relationships/image" Target="../media/image137.png"/><Relationship Id="rId2" Type="http://schemas.openxmlformats.org/officeDocument/2006/relationships/image" Target="../media/image2.png"/><Relationship Id="rId16" Type="http://schemas.openxmlformats.org/officeDocument/2006/relationships/image" Target="../media/image1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3.png"/><Relationship Id="rId11" Type="http://schemas.openxmlformats.org/officeDocument/2006/relationships/image" Target="../media/image131.png"/><Relationship Id="rId5" Type="http://schemas.openxmlformats.org/officeDocument/2006/relationships/image" Target="../media/image1.png"/><Relationship Id="rId15" Type="http://schemas.openxmlformats.org/officeDocument/2006/relationships/image" Target="../media/image135.png"/><Relationship Id="rId10" Type="http://schemas.openxmlformats.org/officeDocument/2006/relationships/image" Target="../media/image127.png"/><Relationship Id="rId4" Type="http://schemas.openxmlformats.org/officeDocument/2006/relationships/image" Target="../media/image4.png"/><Relationship Id="rId9" Type="http://schemas.openxmlformats.org/officeDocument/2006/relationships/image" Target="../media/image81.png"/><Relationship Id="rId14" Type="http://schemas.openxmlformats.org/officeDocument/2006/relationships/image" Target="../media/image13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4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8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4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93.png"/><Relationship Id="rId7" Type="http://schemas.openxmlformats.org/officeDocument/2006/relationships/image" Target="../media/image4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30.png"/><Relationship Id="rId4" Type="http://schemas.openxmlformats.org/officeDocument/2006/relationships/image" Target="../media/image640.png"/><Relationship Id="rId9" Type="http://schemas.openxmlformats.org/officeDocument/2006/relationships/image" Target="../media/image62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0.png"/><Relationship Id="rId3" Type="http://schemas.openxmlformats.org/officeDocument/2006/relationships/image" Target="../media/image93.png"/><Relationship Id="rId7" Type="http://schemas.openxmlformats.org/officeDocument/2006/relationships/image" Target="../media/image1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640.png"/><Relationship Id="rId5" Type="http://schemas.openxmlformats.org/officeDocument/2006/relationships/image" Target="../media/image3.png"/><Relationship Id="rId10" Type="http://schemas.openxmlformats.org/officeDocument/2006/relationships/image" Target="../media/image95.png"/><Relationship Id="rId4" Type="http://schemas.openxmlformats.org/officeDocument/2006/relationships/image" Target="../media/image2.png"/><Relationship Id="rId9" Type="http://schemas.openxmlformats.org/officeDocument/2006/relationships/image" Target="../media/image630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.png"/><Relationship Id="rId3" Type="http://schemas.openxmlformats.org/officeDocument/2006/relationships/image" Target="../media/image13.png"/><Relationship Id="rId21" Type="http://schemas.openxmlformats.org/officeDocument/2006/relationships/image" Target="../media/image17.png"/><Relationship Id="rId12" Type="http://schemas.openxmlformats.org/officeDocument/2006/relationships/image" Target="../media/image1060.png"/><Relationship Id="rId17" Type="http://schemas.openxmlformats.org/officeDocument/2006/relationships/image" Target="../media/image16.png"/><Relationship Id="rId2" Type="http://schemas.openxmlformats.org/officeDocument/2006/relationships/image" Target="../media/image12.png"/><Relationship Id="rId16" Type="http://schemas.openxmlformats.org/officeDocument/2006/relationships/image" Target="../media/image1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050.png"/><Relationship Id="rId5" Type="http://schemas.openxmlformats.org/officeDocument/2006/relationships/image" Target="../media/image15.png"/><Relationship Id="rId15" Type="http://schemas.openxmlformats.org/officeDocument/2006/relationships/image" Target="../media/image4.png"/><Relationship Id="rId10" Type="http://schemas.openxmlformats.org/officeDocument/2006/relationships/image" Target="../media/image1040.png"/><Relationship Id="rId19" Type="http://schemas.openxmlformats.org/officeDocument/2006/relationships/image" Target="../media/image18.png"/><Relationship Id="rId4" Type="http://schemas.openxmlformats.org/officeDocument/2006/relationships/image" Target="../media/image14.png"/><Relationship Id="rId1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18" Type="http://schemas.openxmlformats.org/officeDocument/2006/relationships/image" Target="../media/image20.png"/><Relationship Id="rId3" Type="http://schemas.openxmlformats.org/officeDocument/2006/relationships/image" Target="../media/image13.png"/><Relationship Id="rId7" Type="http://schemas.openxmlformats.org/officeDocument/2006/relationships/image" Target="../media/image25.png"/><Relationship Id="rId12" Type="http://schemas.openxmlformats.org/officeDocument/2006/relationships/image" Target="../media/image1.png"/><Relationship Id="rId17" Type="http://schemas.openxmlformats.org/officeDocument/2006/relationships/image" Target="../media/image33.png"/><Relationship Id="rId2" Type="http://schemas.openxmlformats.org/officeDocument/2006/relationships/image" Target="../media/image12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4.png"/><Relationship Id="rId5" Type="http://schemas.openxmlformats.org/officeDocument/2006/relationships/image" Target="../media/image15.png"/><Relationship Id="rId15" Type="http://schemas.openxmlformats.org/officeDocument/2006/relationships/image" Target="../media/image32.png"/><Relationship Id="rId10" Type="http://schemas.openxmlformats.org/officeDocument/2006/relationships/image" Target="../media/image3.png"/><Relationship Id="rId19" Type="http://schemas.openxmlformats.org/officeDocument/2006/relationships/image" Target="../media/image21.png"/><Relationship Id="rId4" Type="http://schemas.openxmlformats.org/officeDocument/2006/relationships/image" Target="../media/image14.png"/><Relationship Id="rId9" Type="http://schemas.openxmlformats.org/officeDocument/2006/relationships/image" Target="../media/image2.pn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3.png"/><Relationship Id="rId7" Type="http://schemas.openxmlformats.org/officeDocument/2006/relationships/image" Target="../media/image19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0.png"/><Relationship Id="rId5" Type="http://schemas.openxmlformats.org/officeDocument/2006/relationships/image" Target="../media/image144.png"/><Relationship Id="rId10" Type="http://schemas.openxmlformats.org/officeDocument/2006/relationships/image" Target="../media/image180.png"/><Relationship Id="rId4" Type="http://schemas.openxmlformats.org/officeDocument/2006/relationships/image" Target="../media/image4.png"/><Relationship Id="rId9" Type="http://schemas.openxmlformats.org/officeDocument/2006/relationships/image" Target="../media/image1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54638A-2B0B-460E-73FD-3814D5F57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91733A-C6E8-7AD4-0C23-CBFF88FD2A5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830039" y="711843"/>
            <a:ext cx="6525128" cy="543431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FDA871C-DFBC-FE03-9B97-BB5946023BBD}"/>
              </a:ext>
            </a:extLst>
          </p:cNvPr>
          <p:cNvSpPr txBox="1"/>
          <p:nvPr/>
        </p:nvSpPr>
        <p:spPr>
          <a:xfrm>
            <a:off x="3514084" y="5397697"/>
            <a:ext cx="5157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Sangeet-Pal Pannu</a:t>
            </a:r>
          </a:p>
          <a:p>
            <a:pPr algn="ctr"/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June 22nd, 2026</a:t>
            </a:r>
          </a:p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CAP 2026 Ottawa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7EB893-D0C9-1898-6242-111EF2487678}"/>
              </a:ext>
            </a:extLst>
          </p:cNvPr>
          <p:cNvGrpSpPr/>
          <p:nvPr/>
        </p:nvGrpSpPr>
        <p:grpSpPr>
          <a:xfrm>
            <a:off x="1526801" y="4087372"/>
            <a:ext cx="7903898" cy="1284671"/>
            <a:chOff x="1977056" y="4132210"/>
            <a:chExt cx="7903898" cy="1284671"/>
          </a:xfrm>
        </p:grpSpPr>
        <p:pic>
          <p:nvPicPr>
            <p:cNvPr id="4" name="Picture 3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9FFF5043-9F4E-30DA-AD3A-F534640DC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7056" y="4132210"/>
              <a:ext cx="2715897" cy="1284671"/>
            </a:xfrm>
            <a:prstGeom prst="rect">
              <a:avLst/>
            </a:prstGeom>
          </p:spPr>
        </p:pic>
        <p:pic>
          <p:nvPicPr>
            <p:cNvPr id="6" name="Picture 5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B3C21992-1A15-0170-7198-013964FF0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5120" y="4311753"/>
              <a:ext cx="3362712" cy="101342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7DDC9D9-0879-655A-917E-BDC1B4AC6D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8677954" y="4172371"/>
              <a:ext cx="1203000" cy="1212927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955A589-0886-D26C-2659-5F2575E607A7}"/>
              </a:ext>
            </a:extLst>
          </p:cNvPr>
          <p:cNvSpPr/>
          <p:nvPr/>
        </p:nvSpPr>
        <p:spPr>
          <a:xfrm>
            <a:off x="1220341" y="1485957"/>
            <a:ext cx="981175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Search for Shape Coexistence Signatures in </a:t>
            </a:r>
            <a:r>
              <a:rPr lang="en-US" sz="4800" b="1" baseline="30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 using Thermal Neutron Capture</a:t>
            </a:r>
          </a:p>
        </p:txBody>
      </p:sp>
    </p:spTree>
    <p:extLst>
      <p:ext uri="{BB962C8B-B14F-4D97-AF65-F5344CB8AC3E}">
        <p14:creationId xmlns:p14="http://schemas.microsoft.com/office/powerpoint/2010/main" val="666005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F3260-EA1E-F537-4B97-7CACC4F07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diagram of a diagram of a line diagram&#10;&#10;Description automatically generated with medium confidence">
            <a:extLst>
              <a:ext uri="{FF2B5EF4-FFF2-40B4-BE49-F238E27FC236}">
                <a16:creationId xmlns:a16="http://schemas.microsoft.com/office/drawing/2014/main" id="{D87F3214-F293-2EA7-8262-7ABC839F03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20"/>
          <a:stretch/>
        </p:blipFill>
        <p:spPr>
          <a:xfrm>
            <a:off x="391176" y="2107526"/>
            <a:ext cx="4357329" cy="280612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8D13326-82E1-84EB-049F-A5FEAD4E2DBB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77B003A6-77CE-59E7-E100-419E6E9DDE72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9B79516-2415-42AA-84B9-4EDD56912A47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Slide 9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E2B3FF-6226-731D-84C3-1D5267F6E30F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8574778D-CBFE-9E8E-1DA4-FA2FAF194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D6EF9AF6-BA24-D9D9-E4E6-12E335855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3802C30-6499-00B7-C040-B910F17095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E67A6B5-CE64-9EDF-BA60-B399E4BC38D8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Neutron Capture: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1E7BA7DE-DB1E-79F2-8151-339CDBF8CC5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04C574-7018-91C1-15D1-7BF96FE4BB8B}"/>
                  </a:ext>
                </a:extLst>
              </p:cNvPr>
              <p:cNvSpPr txBox="1"/>
              <p:nvPr/>
            </p:nvSpPr>
            <p:spPr>
              <a:xfrm>
                <a:off x="4646065" y="243866"/>
                <a:ext cx="5943600" cy="5909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CA" sz="36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𝟒𝟒</m:t>
                        </m:r>
                      </m:sub>
                      <m:sup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𝟏𝟎𝟎</m:t>
                        </m:r>
                      </m:sup>
                      <m:e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𝑹𝒖</m:t>
                        </m:r>
                      </m:e>
                    </m:sPre>
                    <m:r>
                      <a:rPr lang="en-CA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𝒗𝒊𝒂</m:t>
                    </m:r>
                    <m:r>
                      <a:rPr lang="en-CA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Pre>
                      <m:sPrePr>
                        <m:ctrlP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𝟒𝟒</m:t>
                        </m:r>
                      </m:sub>
                      <m:sup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𝟗𝟗</m:t>
                        </m:r>
                      </m:sup>
                      <m:e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𝑹𝒖</m:t>
                        </m:r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sPre>
                  </m:oMath>
                </a14:m>
                <a:endParaRPr lang="en-CA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04C574-7018-91C1-15D1-7BF96FE4B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065" y="243866"/>
                <a:ext cx="5943600" cy="5909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BC5A919-5F12-196C-28C7-AB72CA8FCF7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" r="36141" b="8452"/>
          <a:stretch>
            <a:fillRect/>
          </a:stretch>
        </p:blipFill>
        <p:spPr>
          <a:xfrm>
            <a:off x="7613275" y="1015374"/>
            <a:ext cx="4538175" cy="431201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9B380248-A62D-1743-4C78-55FD08BB9384}"/>
              </a:ext>
            </a:extLst>
          </p:cNvPr>
          <p:cNvSpPr/>
          <p:nvPr/>
        </p:nvSpPr>
        <p:spPr>
          <a:xfrm>
            <a:off x="6560300" y="5015056"/>
            <a:ext cx="214464" cy="18795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751CB8-63EA-4995-BDD3-BBB302E542C6}"/>
              </a:ext>
            </a:extLst>
          </p:cNvPr>
          <p:cNvSpPr txBox="1"/>
          <p:nvPr/>
        </p:nvSpPr>
        <p:spPr>
          <a:xfrm>
            <a:off x="6780108" y="4917320"/>
            <a:ext cx="2229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IFIN-HH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(HPGe)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BD907FF-4F23-D520-CDFD-3FC29D3233D7}"/>
              </a:ext>
            </a:extLst>
          </p:cNvPr>
          <p:cNvSpPr/>
          <p:nvPr/>
        </p:nvSpPr>
        <p:spPr>
          <a:xfrm>
            <a:off x="6558855" y="4257033"/>
            <a:ext cx="214464" cy="187957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F239D2-4CC4-C9CB-59E7-5CBCA7428BE8}"/>
              </a:ext>
            </a:extLst>
          </p:cNvPr>
          <p:cNvSpPr txBox="1"/>
          <p:nvPr/>
        </p:nvSpPr>
        <p:spPr>
          <a:xfrm>
            <a:off x="6773319" y="4139371"/>
            <a:ext cx="22299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FIPPS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(HPGe)</a:t>
            </a:r>
          </a:p>
          <a:p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ssion </a:t>
            </a:r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roduct </a:t>
            </a:r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rompt </a:t>
            </a:r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pectrometer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C71B52-6D03-8DDD-7A26-7407BECFC03C}"/>
              </a:ext>
            </a:extLst>
          </p:cNvPr>
          <p:cNvSpPr txBox="1"/>
          <p:nvPr/>
        </p:nvSpPr>
        <p:spPr>
          <a:xfrm>
            <a:off x="320810" y="5394596"/>
            <a:ext cx="476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High flux of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thermal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 were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 by the onsite research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reactor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 via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induced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 fission of 235 U.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CF958BB-F3C6-5095-A376-FFF3C145DEC7}"/>
              </a:ext>
            </a:extLst>
          </p:cNvPr>
          <p:cNvSpPr txBox="1"/>
          <p:nvPr/>
        </p:nvSpPr>
        <p:spPr>
          <a:xfrm>
            <a:off x="4646065" y="3429000"/>
            <a:ext cx="1127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9.6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 MeV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8E98EEE-4B79-D065-5D5D-D7CCB98E3137}"/>
              </a:ext>
            </a:extLst>
          </p:cNvPr>
          <p:cNvSpPr txBox="1"/>
          <p:nvPr/>
        </p:nvSpPr>
        <p:spPr>
          <a:xfrm>
            <a:off x="3033567" y="3254553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(6-9 MeV)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65263496-9138-DA0B-19F2-FEC5D8BCF019}"/>
                  </a:ext>
                </a:extLst>
              </p14:cNvPr>
              <p14:cNvContentPartPr/>
              <p14:nvPr/>
            </p14:nvContentPartPr>
            <p14:xfrm>
              <a:off x="1137560" y="5029000"/>
              <a:ext cx="360" cy="3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65263496-9138-DA0B-19F2-FEC5D8BCF01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74560" y="4966000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A1127DCB-BCDE-E369-0087-6FDD32D55E72}"/>
                  </a:ext>
                </a:extLst>
              </p14:cNvPr>
              <p14:cNvContentPartPr/>
              <p14:nvPr/>
            </p14:nvContentPartPr>
            <p14:xfrm>
              <a:off x="2572520" y="2123080"/>
              <a:ext cx="129960" cy="23688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A1127DCB-BCDE-E369-0087-6FDD32D55E72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509520" y="2059984"/>
                <a:ext cx="255600" cy="3627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F8CE3DA7-9F39-BD6A-FAA6-3AA69FAC349B}"/>
                  </a:ext>
                </a:extLst>
              </p14:cNvPr>
              <p14:cNvContentPartPr/>
              <p14:nvPr/>
            </p14:nvContentPartPr>
            <p14:xfrm>
              <a:off x="456080" y="3139360"/>
              <a:ext cx="60840" cy="17892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F8CE3DA7-9F39-BD6A-FAA6-3AA69FAC349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93080" y="3076360"/>
                <a:ext cx="186480" cy="304560"/>
              </a:xfrm>
              <a:prstGeom prst="rect">
                <a:avLst/>
              </a:prstGeom>
            </p:spPr>
          </p:pic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198FBBEC-206A-13F6-BB3B-5E9E880DA76F}"/>
              </a:ext>
            </a:extLst>
          </p:cNvPr>
          <p:cNvSpPr txBox="1"/>
          <p:nvPr/>
        </p:nvSpPr>
        <p:spPr>
          <a:xfrm>
            <a:off x="1494940" y="4456198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(100-2000 KeV)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421629-9E34-A277-8447-5ACFF494993D}"/>
              </a:ext>
            </a:extLst>
          </p:cNvPr>
          <p:cNvSpPr txBox="1"/>
          <p:nvPr/>
        </p:nvSpPr>
        <p:spPr>
          <a:xfrm>
            <a:off x="119838" y="1468077"/>
            <a:ext cx="462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ILL-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CA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nstitut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aue-</a:t>
            </a: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angevin)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CC6999-8D35-15C8-5FFF-8F3A3347D731}"/>
              </a:ext>
            </a:extLst>
          </p:cNvPr>
          <p:cNvSpPr txBox="1"/>
          <p:nvPr/>
        </p:nvSpPr>
        <p:spPr>
          <a:xfrm>
            <a:off x="98043" y="1753409"/>
            <a:ext cx="462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Grenoble, France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DCD88FC-7335-0E0D-2767-07C605A43D6A}"/>
                  </a:ext>
                </a:extLst>
              </p:cNvPr>
              <p:cNvSpPr txBox="1"/>
              <p:nvPr/>
            </p:nvSpPr>
            <p:spPr>
              <a:xfrm>
                <a:off x="4851534" y="1566704"/>
                <a:ext cx="273160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S-wave resonance spacing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CA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CA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CA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CA" sz="16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0.025 keV</a:t>
                </a:r>
                <a:r>
                  <a:rPr lang="en-CA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algn="ctr"/>
                <a:r>
                  <a:rPr lang="en-CA" sz="16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CA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capture states per keV.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DCD88FC-7335-0E0D-2767-07C605A43D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534" y="1566704"/>
                <a:ext cx="2731606" cy="830997"/>
              </a:xfrm>
              <a:prstGeom prst="rect">
                <a:avLst/>
              </a:prstGeom>
              <a:blipFill>
                <a:blip r:embed="rId15"/>
                <a:stretch>
                  <a:fillRect t="-2206" r="-1339" b="-88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A97C3A1-5109-2A8B-99F2-A4E463AD76CA}"/>
                  </a:ext>
                </a:extLst>
              </p:cNvPr>
              <p:cNvSpPr txBox="1"/>
              <p:nvPr/>
            </p:nvSpPr>
            <p:spPr>
              <a:xfrm>
                <a:off x="2651856" y="4888026"/>
                <a:ext cx="1200905" cy="529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sub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  <m:e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𝑅𝑢</m:t>
                          </m:r>
                        </m:e>
                      </m:sPre>
                    </m:oMath>
                  </m:oMathPara>
                </a14:m>
                <a:endParaRPr lang="en-CA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A97C3A1-5109-2A8B-99F2-A4E463AD76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1856" y="4888026"/>
                <a:ext cx="1200905" cy="52988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>
            <a:extLst>
              <a:ext uri="{FF2B5EF4-FFF2-40B4-BE49-F238E27FC236}">
                <a16:creationId xmlns:a16="http://schemas.microsoft.com/office/drawing/2014/main" id="{26368093-AA95-3934-9249-CA4490FC79D8}"/>
              </a:ext>
            </a:extLst>
          </p:cNvPr>
          <p:cNvSpPr/>
          <p:nvPr/>
        </p:nvSpPr>
        <p:spPr>
          <a:xfrm>
            <a:off x="506276" y="3378478"/>
            <a:ext cx="1248088" cy="554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3315BD4-EE9C-E86D-A208-2632378A1F32}"/>
                  </a:ext>
                </a:extLst>
              </p:cNvPr>
              <p:cNvSpPr txBox="1"/>
              <p:nvPr/>
            </p:nvSpPr>
            <p:spPr>
              <a:xfrm>
                <a:off x="507512" y="3648263"/>
                <a:ext cx="1048620" cy="5295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sub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99</m:t>
                          </m:r>
                        </m:sup>
                        <m:e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𝑅𝑢</m:t>
                          </m:r>
                        </m:e>
                      </m:sPre>
                    </m:oMath>
                  </m:oMathPara>
                </a14:m>
                <a:endParaRPr lang="en-CA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3315BD4-EE9C-E86D-A208-2632378A1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512" y="3648263"/>
                <a:ext cx="1048620" cy="52950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E22687F4-9757-A1DA-B717-038CD5FBF25F}"/>
              </a:ext>
            </a:extLst>
          </p:cNvPr>
          <p:cNvSpPr/>
          <p:nvPr/>
        </p:nvSpPr>
        <p:spPr>
          <a:xfrm>
            <a:off x="342465" y="2988017"/>
            <a:ext cx="227229" cy="554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6CFBBA1-50FC-908A-3724-4E20F5C92B6B}"/>
                  </a:ext>
                </a:extLst>
              </p:cNvPr>
              <p:cNvSpPr txBox="1"/>
              <p:nvPr/>
            </p:nvSpPr>
            <p:spPr>
              <a:xfrm>
                <a:off x="260248" y="2912709"/>
                <a:ext cx="473719" cy="599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CA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CA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  <m:sup>
                          <m:r>
                            <a:rPr lang="en-CA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A"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6CFBBA1-50FC-908A-3724-4E20F5C92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248" y="2912709"/>
                <a:ext cx="473719" cy="599138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>
            <a:extLst>
              <a:ext uri="{FF2B5EF4-FFF2-40B4-BE49-F238E27FC236}">
                <a16:creationId xmlns:a16="http://schemas.microsoft.com/office/drawing/2014/main" id="{FAEF4C89-53FD-AFE6-5CC0-972844FAD8CA}"/>
              </a:ext>
            </a:extLst>
          </p:cNvPr>
          <p:cNvSpPr/>
          <p:nvPr/>
        </p:nvSpPr>
        <p:spPr>
          <a:xfrm>
            <a:off x="2502087" y="1961951"/>
            <a:ext cx="1084902" cy="307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5FC37A9A-EAA1-683D-70E1-B18942EEE790}"/>
                  </a:ext>
                </a:extLst>
              </p14:cNvPr>
              <p14:cNvContentPartPr/>
              <p14:nvPr/>
            </p14:nvContentPartPr>
            <p14:xfrm>
              <a:off x="2538092" y="1940588"/>
              <a:ext cx="129960" cy="729738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5FC37A9A-EAA1-683D-70E1-B18942EEE790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475092" y="1877431"/>
                <a:ext cx="255600" cy="8556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2FC5E4F-B3E4-D09F-64EE-DFA58E98DBD8}"/>
                  </a:ext>
                </a:extLst>
              </p:cNvPr>
              <p:cNvSpPr txBox="1"/>
              <p:nvPr/>
            </p:nvSpPr>
            <p:spPr>
              <a:xfrm>
                <a:off x="2563821" y="1969974"/>
                <a:ext cx="10176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CA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CA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  <m:r>
                        <a:rPr lang="en-CA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CA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𝒐𝒓</m:t>
                      </m:r>
                      <m:r>
                        <a:rPr lang="en-CA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CA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CA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A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2FC5E4F-B3E4-D09F-64EE-DFA58E98D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821" y="1969974"/>
                <a:ext cx="1017650" cy="338554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00E9156C-5D97-81D5-C41E-45B237320A8F}"/>
              </a:ext>
            </a:extLst>
          </p:cNvPr>
          <p:cNvSpPr txBox="1"/>
          <p:nvPr/>
        </p:nvSpPr>
        <p:spPr>
          <a:xfrm>
            <a:off x="117893" y="1085128"/>
            <a:ext cx="4623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C9B76C-74CB-BC61-1071-C58CEDAAC394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7A375FE-7B57-D201-7C63-F2FB2E818143}"/>
              </a:ext>
            </a:extLst>
          </p:cNvPr>
          <p:cNvCxnSpPr>
            <a:cxnSpLocks/>
          </p:cNvCxnSpPr>
          <p:nvPr/>
        </p:nvCxnSpPr>
        <p:spPr>
          <a:xfrm>
            <a:off x="2668052" y="2350430"/>
            <a:ext cx="10124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3DB5848-7BD7-E00E-38D4-6A9D631C24C4}"/>
              </a:ext>
            </a:extLst>
          </p:cNvPr>
          <p:cNvCxnSpPr>
            <a:cxnSpLocks/>
          </p:cNvCxnSpPr>
          <p:nvPr/>
        </p:nvCxnSpPr>
        <p:spPr>
          <a:xfrm>
            <a:off x="2668052" y="2386625"/>
            <a:ext cx="10124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A5C2DA2-AEBB-6118-AB00-DF6B629AC520}"/>
              </a:ext>
            </a:extLst>
          </p:cNvPr>
          <p:cNvCxnSpPr>
            <a:cxnSpLocks/>
          </p:cNvCxnSpPr>
          <p:nvPr/>
        </p:nvCxnSpPr>
        <p:spPr>
          <a:xfrm>
            <a:off x="2668052" y="2331040"/>
            <a:ext cx="1012408" cy="0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D8319A5-2197-C83D-0CDA-31FE1FCBB3F3}"/>
              </a:ext>
            </a:extLst>
          </p:cNvPr>
          <p:cNvCxnSpPr>
            <a:cxnSpLocks/>
          </p:cNvCxnSpPr>
          <p:nvPr/>
        </p:nvCxnSpPr>
        <p:spPr>
          <a:xfrm>
            <a:off x="2668052" y="2367235"/>
            <a:ext cx="1012408" cy="0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2A36243-4FBA-56DD-4CA7-0D2FB05EA188}"/>
              </a:ext>
            </a:extLst>
          </p:cNvPr>
          <p:cNvCxnSpPr>
            <a:cxnSpLocks/>
          </p:cNvCxnSpPr>
          <p:nvPr/>
        </p:nvCxnSpPr>
        <p:spPr>
          <a:xfrm flipV="1">
            <a:off x="3728720" y="1780912"/>
            <a:ext cx="1198929" cy="5660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FD343F6-19F2-EBD6-5782-C1B1A75B25C0}"/>
              </a:ext>
            </a:extLst>
          </p:cNvPr>
          <p:cNvSpPr txBox="1"/>
          <p:nvPr/>
        </p:nvSpPr>
        <p:spPr>
          <a:xfrm>
            <a:off x="7912117" y="5458816"/>
            <a:ext cx="406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Total Array Efficiency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4.8%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1MeV.</a:t>
            </a:r>
          </a:p>
          <a:p>
            <a:pPr algn="ctr"/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FWHM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2.5 keV 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1MeV.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0862C6-BCE8-48D3-A6F1-D86A3B3EAFA7}"/>
              </a:ext>
            </a:extLst>
          </p:cNvPr>
          <p:cNvSpPr txBox="1"/>
          <p:nvPr/>
        </p:nvSpPr>
        <p:spPr>
          <a:xfrm>
            <a:off x="5115112" y="2586604"/>
            <a:ext cx="2204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E1, M1, E2 Hierarchy</a:t>
            </a:r>
          </a:p>
          <a:p>
            <a:pPr algn="ctr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For primary decay.</a:t>
            </a:r>
          </a:p>
        </p:txBody>
      </p:sp>
    </p:spTree>
    <p:extLst>
      <p:ext uri="{BB962C8B-B14F-4D97-AF65-F5344CB8AC3E}">
        <p14:creationId xmlns:p14="http://schemas.microsoft.com/office/powerpoint/2010/main" val="827586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2B6AF-09FD-6CE0-4503-83FAB11148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932C9B7-58AC-C07B-B0C5-8A3A319C4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01" y="977433"/>
            <a:ext cx="10861455" cy="5244989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B3BAC49-A724-A389-4CCB-FF8C69E926A3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014B0B8A-8E4D-FD39-CF7A-DA9873025848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9B6F-9175-BA96-92B1-0F06E5E23555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Slide 10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21E9A04-40DF-DEF1-2329-F2B32F08EB3D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E5458E42-9CEF-45A6-37C7-5032DAF08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B2BFB955-6B2F-6E6F-9767-FC00BAF97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2D7D06E-52C6-4E88-E71F-6A371EB0C3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E792E0F3-A90C-7BCE-6E2C-BEA9A4828D40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BE0346-9CE9-8463-8332-5CF7C6670AE2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Neutron Capture: Experimental Spectrum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6EA900-D62A-95D9-92DB-E815C36DDF64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3D0A7C-EDDB-B213-36BF-3DB73AA92237}"/>
              </a:ext>
            </a:extLst>
          </p:cNvPr>
          <p:cNvSpPr txBox="1"/>
          <p:nvPr/>
        </p:nvSpPr>
        <p:spPr>
          <a:xfrm>
            <a:off x="1844388" y="4302691"/>
            <a:ext cx="47186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Spectroscopy with sensitivity for decay branches &lt;1%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possible through gating on primary transitions.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FBAC7C-434E-168B-74B8-D82E251E7C6A}"/>
              </a:ext>
            </a:extLst>
          </p:cNvPr>
          <p:cNvSpPr txBox="1"/>
          <p:nvPr/>
        </p:nvSpPr>
        <p:spPr>
          <a:xfrm>
            <a:off x="8044197" y="5192560"/>
            <a:ext cx="23012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X- Primary Gammas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E7DABF-654A-9FF2-6C9E-E6B897D58E12}"/>
              </a:ext>
            </a:extLst>
          </p:cNvPr>
          <p:cNvSpPr txBox="1"/>
          <p:nvPr/>
        </p:nvSpPr>
        <p:spPr>
          <a:xfrm>
            <a:off x="1844388" y="3120286"/>
            <a:ext cx="23012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800" b="1" dirty="0">
                <a:latin typeface="Arial" panose="020B0604020202020204" pitchFamily="34" charset="0"/>
                <a:cs typeface="Arial" panose="020B0604020202020204" pitchFamily="34" charset="0"/>
              </a:rPr>
              <a:t>γ-Singles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B7FC5C-15D4-EFA4-7FB6-37F568C3E49E}"/>
              </a:ext>
            </a:extLst>
          </p:cNvPr>
          <p:cNvSpPr txBox="1"/>
          <p:nvPr/>
        </p:nvSpPr>
        <p:spPr>
          <a:xfrm>
            <a:off x="1844388" y="3809416"/>
            <a:ext cx="3782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of data collection</a:t>
            </a:r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CA8D095-5A87-2085-2FA2-4F322CAEBA90}"/>
              </a:ext>
            </a:extLst>
          </p:cNvPr>
          <p:cNvSpPr txBox="1"/>
          <p:nvPr/>
        </p:nvSpPr>
        <p:spPr>
          <a:xfrm>
            <a:off x="10528300" y="4823228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F4C96B6-FDD8-BDE7-ED50-B674E7FB2DAB}"/>
              </a:ext>
            </a:extLst>
          </p:cNvPr>
          <p:cNvSpPr txBox="1"/>
          <p:nvPr/>
        </p:nvSpPr>
        <p:spPr>
          <a:xfrm>
            <a:off x="10026650" y="3957279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C2999A7-539A-3E98-A6DE-0A096C10A08F}"/>
              </a:ext>
            </a:extLst>
          </p:cNvPr>
          <p:cNvSpPr txBox="1"/>
          <p:nvPr/>
        </p:nvSpPr>
        <p:spPr>
          <a:xfrm>
            <a:off x="9556750" y="3812627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653B47D-1C68-B201-E878-699BF7EA2F17}"/>
              </a:ext>
            </a:extLst>
          </p:cNvPr>
          <p:cNvSpPr txBox="1"/>
          <p:nvPr/>
        </p:nvSpPr>
        <p:spPr>
          <a:xfrm>
            <a:off x="9404203" y="3772613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49A5677-F9B2-4AD4-DE3E-A6C783485512}"/>
              </a:ext>
            </a:extLst>
          </p:cNvPr>
          <p:cNvSpPr txBox="1"/>
          <p:nvPr/>
        </p:nvSpPr>
        <p:spPr>
          <a:xfrm>
            <a:off x="9245463" y="3735068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38E62ED-130D-4CEE-A927-ED5943013491}"/>
              </a:ext>
            </a:extLst>
          </p:cNvPr>
          <p:cNvSpPr txBox="1"/>
          <p:nvPr/>
        </p:nvSpPr>
        <p:spPr>
          <a:xfrm>
            <a:off x="9064483" y="3913636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426F77-272D-C9DB-EE5A-CA8C45A5D1C6}"/>
              </a:ext>
            </a:extLst>
          </p:cNvPr>
          <p:cNvSpPr txBox="1"/>
          <p:nvPr/>
        </p:nvSpPr>
        <p:spPr>
          <a:xfrm>
            <a:off x="8642066" y="3439423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401375-CDA6-8092-3E15-F2C101F0A0E3}"/>
              </a:ext>
            </a:extLst>
          </p:cNvPr>
          <p:cNvSpPr txBox="1"/>
          <p:nvPr/>
        </p:nvSpPr>
        <p:spPr>
          <a:xfrm>
            <a:off x="8794613" y="3709553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7999982-9069-0C64-826C-F420E4876A6A}"/>
              </a:ext>
            </a:extLst>
          </p:cNvPr>
          <p:cNvSpPr txBox="1"/>
          <p:nvPr/>
        </p:nvSpPr>
        <p:spPr>
          <a:xfrm>
            <a:off x="8947160" y="3735068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374140D-3967-2F00-429B-5AEB9571131A}"/>
              </a:ext>
            </a:extLst>
          </p:cNvPr>
          <p:cNvSpPr txBox="1"/>
          <p:nvPr/>
        </p:nvSpPr>
        <p:spPr>
          <a:xfrm>
            <a:off x="8483326" y="3349257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E567911-7FD1-B180-81D5-BEABC3452895}"/>
              </a:ext>
            </a:extLst>
          </p:cNvPr>
          <p:cNvSpPr txBox="1"/>
          <p:nvPr/>
        </p:nvSpPr>
        <p:spPr>
          <a:xfrm>
            <a:off x="8405021" y="3793341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FA32E0-C213-75BF-4A36-76413DAFF558}"/>
              </a:ext>
            </a:extLst>
          </p:cNvPr>
          <p:cNvSpPr txBox="1"/>
          <p:nvPr/>
        </p:nvSpPr>
        <p:spPr>
          <a:xfrm>
            <a:off x="8307938" y="3564901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DA718F4-CE78-EB86-91F0-B73039B71734}"/>
              </a:ext>
            </a:extLst>
          </p:cNvPr>
          <p:cNvSpPr txBox="1"/>
          <p:nvPr/>
        </p:nvSpPr>
        <p:spPr>
          <a:xfrm>
            <a:off x="8102316" y="3175701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4427EFA-62AD-DB43-F544-0B4E3A1293FB}"/>
              </a:ext>
            </a:extLst>
          </p:cNvPr>
          <p:cNvSpPr txBox="1"/>
          <p:nvPr/>
        </p:nvSpPr>
        <p:spPr>
          <a:xfrm>
            <a:off x="7950505" y="3579006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2AE6DA6-FC42-9E28-28E8-CFA60B0C055D}"/>
              </a:ext>
            </a:extLst>
          </p:cNvPr>
          <p:cNvSpPr txBox="1"/>
          <p:nvPr/>
        </p:nvSpPr>
        <p:spPr>
          <a:xfrm>
            <a:off x="8013426" y="3394340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9B0BC69-3BF0-4917-B480-CFAE1D61A70C}"/>
              </a:ext>
            </a:extLst>
          </p:cNvPr>
          <p:cNvSpPr txBox="1"/>
          <p:nvPr/>
        </p:nvSpPr>
        <p:spPr>
          <a:xfrm>
            <a:off x="7742793" y="3249688"/>
            <a:ext cx="52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244A6E7-A0C0-2FDE-7A2E-6229AF5B930C}"/>
                  </a:ext>
                </a:extLst>
              </p:cNvPr>
              <p:cNvSpPr txBox="1"/>
              <p:nvPr/>
            </p:nvSpPr>
            <p:spPr>
              <a:xfrm rot="16200000">
                <a:off x="9783192" y="1889665"/>
                <a:ext cx="149021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𝟗𝟔𝟕𝟑</m:t>
                      </m:r>
                      <m:r>
                        <a:rPr lang="en-CA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CA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sSubSup>
                        <m:sSubSupPr>
                          <m:ctrlPr>
                            <a:rPr lang="en-CA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en-CA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244A6E7-A0C0-2FDE-7A2E-6229AF5B9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783192" y="1889665"/>
                <a:ext cx="1490216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17A4DA6-2AEC-2006-7691-948C423DD7D8}"/>
                  </a:ext>
                </a:extLst>
              </p:cNvPr>
              <p:cNvSpPr txBox="1"/>
              <p:nvPr/>
            </p:nvSpPr>
            <p:spPr>
              <a:xfrm rot="16200000">
                <a:off x="9498020" y="1691065"/>
                <a:ext cx="14902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𝟗𝟏𝟑𝟑</m:t>
                      </m:r>
                      <m:r>
                        <a:rPr lang="en-CA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CA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sSubSup>
                        <m:sSubSupPr>
                          <m:ctrlPr>
                            <a:rPr lang="en-CA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b>
                          <m:r>
                            <a:rPr lang="en-CA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17A4DA6-2AEC-2006-7691-948C423DD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498020" y="1691065"/>
                <a:ext cx="1490215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8E63C25-FFA1-EE74-CCAB-8807212E4856}"/>
                  </a:ext>
                </a:extLst>
              </p:cNvPr>
              <p:cNvSpPr txBox="1"/>
              <p:nvPr/>
            </p:nvSpPr>
            <p:spPr>
              <a:xfrm rot="16200000">
                <a:off x="7884428" y="1594059"/>
                <a:ext cx="12993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𝟖𝟒𝟒𝟕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sSubSup>
                        <m:sSubSupPr>
                          <m:ctrlP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8E63C25-FFA1-EE74-CCAB-8807212E48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884428" y="1594059"/>
                <a:ext cx="1299395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CEB81AE-5E17-663D-E7A1-828FF266213E}"/>
                  </a:ext>
                </a:extLst>
              </p:cNvPr>
              <p:cNvSpPr txBox="1"/>
              <p:nvPr/>
            </p:nvSpPr>
            <p:spPr>
              <a:xfrm rot="16200000">
                <a:off x="8813680" y="1564052"/>
                <a:ext cx="5693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>
                    <a:solidFill>
                      <a:schemeClr val="tx1"/>
                    </a:solidFill>
                  </a:rPr>
                  <a:t>SE</a:t>
                </a:r>
                <a:r>
                  <a:rPr lang="en-CA" sz="12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CA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CEB81AE-5E17-663D-E7A1-828FF2662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813680" y="1564052"/>
                <a:ext cx="569387" cy="276999"/>
              </a:xfrm>
              <a:prstGeom prst="rect">
                <a:avLst/>
              </a:prstGeom>
              <a:blipFill>
                <a:blip r:embed="rId10"/>
                <a:stretch>
                  <a:fillRect l="-2222" r="-1777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3C20783-492F-18BC-1F76-CDDE448E65CB}"/>
                  </a:ext>
                </a:extLst>
              </p:cNvPr>
              <p:cNvSpPr txBox="1"/>
              <p:nvPr/>
            </p:nvSpPr>
            <p:spPr>
              <a:xfrm rot="16200000">
                <a:off x="7584824" y="1559269"/>
                <a:ext cx="12993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𝟖𝟑𝟏𝟎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sSubSup>
                        <m:sSubSupPr>
                          <m:ctrlP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3C20783-492F-18BC-1F76-CDDE448E6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584824" y="1559269"/>
                <a:ext cx="1299395" cy="2769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6BE0585-AC91-E965-6B6C-6F12B307D57F}"/>
                  </a:ext>
                </a:extLst>
              </p:cNvPr>
              <p:cNvSpPr txBox="1"/>
              <p:nvPr/>
            </p:nvSpPr>
            <p:spPr>
              <a:xfrm>
                <a:off x="7152220" y="2364453"/>
                <a:ext cx="12993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𝟕𝟕𝟗𝟏</m:t>
                      </m:r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sSubSup>
                        <m:sSubSupPr>
                          <m:ctrlP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6BE0585-AC91-E965-6B6C-6F12B307D5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2220" y="2364453"/>
                <a:ext cx="1299394" cy="2769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EA62430-0456-9540-5F9E-D18F8543F769}"/>
                  </a:ext>
                </a:extLst>
              </p:cNvPr>
              <p:cNvSpPr txBox="1"/>
              <p:nvPr/>
            </p:nvSpPr>
            <p:spPr>
              <a:xfrm rot="16200000">
                <a:off x="7626973" y="1469803"/>
                <a:ext cx="5870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>
                    <a:solidFill>
                      <a:schemeClr val="tx1"/>
                    </a:solidFill>
                  </a:rPr>
                  <a:t>DE</a:t>
                </a:r>
                <a:r>
                  <a:rPr lang="en-CA" sz="12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CA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CA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EA62430-0456-9540-5F9E-D18F8543F7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26973" y="1469803"/>
                <a:ext cx="587020" cy="276999"/>
              </a:xfrm>
              <a:prstGeom prst="rect">
                <a:avLst/>
              </a:prstGeom>
              <a:blipFill>
                <a:blip r:embed="rId13"/>
                <a:stretch>
                  <a:fillRect l="-2222" r="-1777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9BC6591-2E59-4F8E-B9A9-8C1F199F0858}"/>
              </a:ext>
            </a:extLst>
          </p:cNvPr>
          <p:cNvCxnSpPr/>
          <p:nvPr/>
        </p:nvCxnSpPr>
        <p:spPr>
          <a:xfrm flipH="1">
            <a:off x="7450571" y="2148840"/>
            <a:ext cx="55129" cy="297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4497F73-DC43-7556-975B-23D8D1C327B7}"/>
                  </a:ext>
                </a:extLst>
              </p:cNvPr>
              <p:cNvSpPr txBox="1"/>
              <p:nvPr/>
            </p:nvSpPr>
            <p:spPr>
              <a:xfrm>
                <a:off x="6593959" y="1125792"/>
                <a:ext cx="12993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𝟕𝟓𝟎𝟔</m:t>
                      </m:r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CA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sSubSup>
                        <m:sSubSupPr>
                          <m:ctrlP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CA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4497F73-DC43-7556-975B-23D8D1C327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3959" y="1125792"/>
                <a:ext cx="1299394" cy="2769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1656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B55F4-8527-6F7B-BEDD-4C2B889C7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F381734A-3DC3-288D-91A1-3706C338FDA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5974" y="1502351"/>
            <a:ext cx="3302499" cy="4213534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7763EA4-102B-8FB8-9AB1-E1097CD1EB0A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023AF8DE-A3F6-925B-FA1A-58D2CCD23C40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34A3DB5-0F9C-E9B1-A131-898ABDAD3C2C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11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4FE43E9-11E6-CD41-5890-00325BB7B3CC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C999E670-7588-1C75-551C-0A0CE5934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12BD254D-5912-8BDE-C826-D31102895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A4841D6-B882-1BB0-5589-2F90C3E784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1A871C3E-D620-A0BF-123D-550066357B18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75A9807A-D129-E7A0-17B1-2CCD6A35F6E7}"/>
              </a:ext>
            </a:extLst>
          </p:cNvPr>
          <p:cNvSpPr/>
          <p:nvPr/>
        </p:nvSpPr>
        <p:spPr>
          <a:xfrm>
            <a:off x="2331265" y="3996203"/>
            <a:ext cx="1595897" cy="81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B1561A-52F7-6F59-50F9-021CFA373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4499" y="871657"/>
            <a:ext cx="7213501" cy="192868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916F32-13FE-B4B5-E3CF-C3FC7ADC6DFA}"/>
              </a:ext>
            </a:extLst>
          </p:cNvPr>
          <p:cNvSpPr/>
          <p:nvPr/>
        </p:nvSpPr>
        <p:spPr>
          <a:xfrm>
            <a:off x="7847644" y="2109647"/>
            <a:ext cx="3760838" cy="37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8C1F9E-5A87-14B6-1A55-9F42480CDC06}"/>
              </a:ext>
            </a:extLst>
          </p:cNvPr>
          <p:cNvSpPr/>
          <p:nvPr/>
        </p:nvSpPr>
        <p:spPr>
          <a:xfrm>
            <a:off x="8810625" y="1630137"/>
            <a:ext cx="917438" cy="384802"/>
          </a:xfrm>
          <a:prstGeom prst="rect">
            <a:avLst/>
          </a:prstGeom>
          <a:solidFill>
            <a:srgbClr val="FFDC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948DF8-5DB2-24B7-6BC3-F1A195E03514}"/>
              </a:ext>
            </a:extLst>
          </p:cNvPr>
          <p:cNvSpPr txBox="1"/>
          <p:nvPr/>
        </p:nvSpPr>
        <p:spPr>
          <a:xfrm>
            <a:off x="3958640" y="3853721"/>
            <a:ext cx="757052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B(E2) value </a:t>
            </a:r>
            <a:r>
              <a:rPr lang="en-C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casts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doubt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branch, and hence band assignment. </a:t>
            </a:r>
            <a:endParaRPr lang="en-CA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E4EF3D-4FF2-82D9-6199-6FFB01238D43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     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Excited Band;      Large B(E2) </a:t>
            </a:r>
            <a:endParaRPr lang="en-US" sz="4000" b="1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9889F70-25E3-3FCF-30B1-E4328D3D25AE}"/>
                  </a:ext>
                </a:extLst>
              </p:cNvPr>
              <p:cNvSpPr txBox="1"/>
              <p:nvPr/>
            </p:nvSpPr>
            <p:spPr>
              <a:xfrm>
                <a:off x="2780733" y="293142"/>
                <a:ext cx="519113" cy="6260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b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4000" b="1" dirty="0">
                  <a:solidFill>
                    <a:srgbClr val="333333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9889F70-25E3-3FCF-30B1-E4328D3D2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733" y="293142"/>
                <a:ext cx="519113" cy="626069"/>
              </a:xfrm>
              <a:prstGeom prst="rect">
                <a:avLst/>
              </a:prstGeom>
              <a:blipFill>
                <a:blip r:embed="rId8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258464-44D9-9905-EE14-0C31B7850021}"/>
                  </a:ext>
                </a:extLst>
              </p:cNvPr>
              <p:cNvSpPr txBox="1"/>
              <p:nvPr/>
            </p:nvSpPr>
            <p:spPr>
              <a:xfrm>
                <a:off x="6594418" y="293142"/>
                <a:ext cx="519113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  <m:sub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4000" b="1" dirty="0">
                  <a:solidFill>
                    <a:srgbClr val="333333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258464-44D9-9905-EE14-0C31B7850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418" y="293142"/>
                <a:ext cx="519113" cy="615553"/>
              </a:xfrm>
              <a:prstGeom prst="rect">
                <a:avLst/>
              </a:prstGeom>
              <a:blipFill>
                <a:blip r:embed="rId9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E56695D-9729-412B-2872-A71291EFBF27}"/>
                  </a:ext>
                </a:extLst>
              </p:cNvPr>
              <p:cNvSpPr txBox="1"/>
              <p:nvPr/>
            </p:nvSpPr>
            <p:spPr>
              <a:xfrm>
                <a:off x="2358140" y="2496325"/>
                <a:ext cx="1095108" cy="374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  <m:sup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Band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E56695D-9729-412B-2872-A71291EFB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140" y="2496325"/>
                <a:ext cx="1095108" cy="374013"/>
              </a:xfrm>
              <a:prstGeom prst="rect">
                <a:avLst/>
              </a:prstGeom>
              <a:blipFill>
                <a:blip r:embed="rId10"/>
                <a:stretch>
                  <a:fillRect t="-9836" r="-3911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9116212-BFAC-FD23-C974-458FEAD3A174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3BE68F-37D2-18F8-4522-A7FB096985F9}"/>
              </a:ext>
            </a:extLst>
          </p:cNvPr>
          <p:cNvSpPr txBox="1"/>
          <p:nvPr/>
        </p:nvSpPr>
        <p:spPr>
          <a:xfrm>
            <a:off x="299762" y="5567742"/>
            <a:ext cx="1455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Ground State Band</a:t>
            </a:r>
          </a:p>
        </p:txBody>
      </p:sp>
    </p:spTree>
    <p:extLst>
      <p:ext uri="{BB962C8B-B14F-4D97-AF65-F5344CB8AC3E}">
        <p14:creationId xmlns:p14="http://schemas.microsoft.com/office/powerpoint/2010/main" val="3393498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9A487-7E4E-398E-C621-A11391E85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4898AE4-A2DB-11EE-507D-6D228C78E41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7148" y="1434339"/>
            <a:ext cx="3323894" cy="425493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9FC0E7-2125-3973-4E76-6EEBBB75D987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BDEDEAB2-8686-26D8-E9EF-1F7306CDEFBC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843958-3A5B-297E-7C8D-8B1C857E2D6C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12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23D073E-EF80-2D5D-76B3-53B0B827CE63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B501EB7D-0A59-ED13-42E6-8E516AA8B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173BA9FE-A683-7040-A979-C719C33156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6A022DD2-88EA-6234-E6C3-41E96AD592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33231735-6D1B-B3F0-984D-D8B31C2F43B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2D53F3-683A-653C-36E3-B04A55BA47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4499" y="871657"/>
            <a:ext cx="7213501" cy="192868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3C6196F-5E02-34A4-6600-F393D904D9C9}"/>
              </a:ext>
            </a:extLst>
          </p:cNvPr>
          <p:cNvSpPr/>
          <p:nvPr/>
        </p:nvSpPr>
        <p:spPr>
          <a:xfrm>
            <a:off x="8810625" y="2135504"/>
            <a:ext cx="917438" cy="384802"/>
          </a:xfrm>
          <a:prstGeom prst="rect">
            <a:avLst/>
          </a:prstGeom>
          <a:solidFill>
            <a:schemeClr val="accent6">
              <a:lumMod val="60000"/>
              <a:lumOff val="4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FC4062-3BA1-F5FE-2FD7-19356CA28CE7}"/>
              </a:ext>
            </a:extLst>
          </p:cNvPr>
          <p:cNvSpPr txBox="1"/>
          <p:nvPr/>
        </p:nvSpPr>
        <p:spPr>
          <a:xfrm>
            <a:off x="5260568" y="2116122"/>
            <a:ext cx="3282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i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Results  </a:t>
            </a:r>
            <a:r>
              <a:rPr lang="en-CA" sz="2400" b="1" i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n-CA" sz="2400" b="1" i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8F2CEA5-8494-888C-A018-EC85135FE7C4}"/>
              </a:ext>
            </a:extLst>
          </p:cNvPr>
          <p:cNvGrpSpPr/>
          <p:nvPr/>
        </p:nvGrpSpPr>
        <p:grpSpPr>
          <a:xfrm>
            <a:off x="4990993" y="2484576"/>
            <a:ext cx="6480607" cy="3752357"/>
            <a:chOff x="4829940" y="2577787"/>
            <a:chExt cx="6480607" cy="375235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B669332-4E62-BC8E-1314-C3F7BBADE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52047" y="2677648"/>
              <a:ext cx="6158500" cy="346349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666A52-F96D-5F2A-3220-B76D8ADEA6B5}"/>
                </a:ext>
              </a:extLst>
            </p:cNvPr>
            <p:cNvSpPr txBox="1"/>
            <p:nvPr/>
          </p:nvSpPr>
          <p:spPr>
            <a:xfrm rot="16200000">
              <a:off x="9544167" y="2761683"/>
              <a:ext cx="67557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A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540</a:t>
              </a:r>
              <a:endParaRPr lang="en-CA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93F3BE-26B1-A7CD-BE17-891520527E5E}"/>
                </a:ext>
              </a:extLst>
            </p:cNvPr>
            <p:cNvSpPr txBox="1"/>
            <p:nvPr/>
          </p:nvSpPr>
          <p:spPr>
            <a:xfrm rot="16200000">
              <a:off x="9085448" y="2780267"/>
              <a:ext cx="67557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A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511*</a:t>
              </a:r>
              <a:endParaRPr lang="en-CA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6F7F82F-E96B-5618-4821-5072703EDCDD}"/>
                </a:ext>
              </a:extLst>
            </p:cNvPr>
            <p:cNvSpPr txBox="1"/>
            <p:nvPr/>
          </p:nvSpPr>
          <p:spPr>
            <a:xfrm rot="16200000">
              <a:off x="6764188" y="3932903"/>
              <a:ext cx="67557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A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358</a:t>
              </a:r>
              <a:endParaRPr lang="en-CA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A0094E-7221-15BD-C9E4-A680E6BE4849}"/>
                </a:ext>
              </a:extLst>
            </p:cNvPr>
            <p:cNvSpPr txBox="1"/>
            <p:nvPr/>
          </p:nvSpPr>
          <p:spPr>
            <a:xfrm>
              <a:off x="5695760" y="2851475"/>
              <a:ext cx="203963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A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Gate on </a:t>
              </a:r>
              <a:r>
                <a:rPr lang="en-CA" sz="1800" b="1" u="sng" dirty="0">
                  <a:solidFill>
                    <a:srgbClr val="86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1201 keV </a:t>
              </a:r>
              <a:endParaRPr lang="en-CA" b="1" u="sng" dirty="0">
                <a:solidFill>
                  <a:srgbClr val="86660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27F93A-B862-3BB7-18CF-DC4B5B9BF41C}"/>
                </a:ext>
              </a:extLst>
            </p:cNvPr>
            <p:cNvSpPr txBox="1"/>
            <p:nvPr/>
          </p:nvSpPr>
          <p:spPr>
            <a:xfrm rot="16200000">
              <a:off x="3268138" y="4281427"/>
              <a:ext cx="3462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Counts (1 keV/bin)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ECB591E-571E-C3F4-7A5E-14FC06FC3309}"/>
                </a:ext>
              </a:extLst>
            </p:cNvPr>
            <p:cNvSpPr txBox="1"/>
            <p:nvPr/>
          </p:nvSpPr>
          <p:spPr>
            <a:xfrm>
              <a:off x="6450067" y="5991590"/>
              <a:ext cx="3462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 (keV)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A4FF010-D42E-484C-C1F8-2FEA5E35BD14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     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Excited Band;      Large B(E2) </a:t>
            </a:r>
            <a:endParaRPr lang="en-US" sz="4000" b="1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8FF5BA-1252-6242-2284-256C49C06A08}"/>
                  </a:ext>
                </a:extLst>
              </p:cNvPr>
              <p:cNvSpPr txBox="1"/>
              <p:nvPr/>
            </p:nvSpPr>
            <p:spPr>
              <a:xfrm>
                <a:off x="2780733" y="293142"/>
                <a:ext cx="519113" cy="6260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b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4000" b="1" dirty="0">
                  <a:solidFill>
                    <a:srgbClr val="333333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8FF5BA-1252-6242-2284-256C49C06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733" y="293142"/>
                <a:ext cx="519113" cy="626069"/>
              </a:xfrm>
              <a:prstGeom prst="rect">
                <a:avLst/>
              </a:prstGeom>
              <a:blipFill>
                <a:blip r:embed="rId9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F36D015-0B86-15CC-A335-531D82676B2D}"/>
                  </a:ext>
                </a:extLst>
              </p:cNvPr>
              <p:cNvSpPr txBox="1"/>
              <p:nvPr/>
            </p:nvSpPr>
            <p:spPr>
              <a:xfrm>
                <a:off x="6594418" y="293142"/>
                <a:ext cx="519113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  <m:sub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4000" b="1" dirty="0">
                  <a:solidFill>
                    <a:srgbClr val="333333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F36D015-0B86-15CC-A335-531D82676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418" y="293142"/>
                <a:ext cx="519113" cy="615553"/>
              </a:xfrm>
              <a:prstGeom prst="rect">
                <a:avLst/>
              </a:prstGeom>
              <a:blipFill>
                <a:blip r:embed="rId10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DF2EC694-EFF9-8D26-ADF0-C67B509AB4B5}"/>
              </a:ext>
            </a:extLst>
          </p:cNvPr>
          <p:cNvSpPr txBox="1"/>
          <p:nvPr/>
        </p:nvSpPr>
        <p:spPr>
          <a:xfrm>
            <a:off x="2203704" y="3744218"/>
            <a:ext cx="1101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>
                <a:solidFill>
                  <a:srgbClr val="86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Gated </a:t>
            </a:r>
            <a:r>
              <a:rPr lang="el-GR" sz="2000" b="1" dirty="0">
                <a:solidFill>
                  <a:srgbClr val="86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n-CA" sz="2000" b="1" dirty="0">
              <a:solidFill>
                <a:srgbClr val="86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F268EA-4586-7CB4-1126-4A8BEA76B2C3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BC64EC-A515-845C-068B-8AE5C3F5968E}"/>
              </a:ext>
            </a:extLst>
          </p:cNvPr>
          <p:cNvSpPr txBox="1"/>
          <p:nvPr/>
        </p:nvSpPr>
        <p:spPr>
          <a:xfrm>
            <a:off x="299762" y="5567742"/>
            <a:ext cx="1455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Ground State Band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999D22-157B-F868-8482-42E5267AB5F4}"/>
                  </a:ext>
                </a:extLst>
              </p:cNvPr>
              <p:cNvSpPr txBox="1"/>
              <p:nvPr/>
            </p:nvSpPr>
            <p:spPr>
              <a:xfrm>
                <a:off x="2358140" y="2496325"/>
                <a:ext cx="1095108" cy="374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  <m:sup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Band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999D22-157B-F868-8482-42E5267AB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140" y="2496325"/>
                <a:ext cx="1095108" cy="374013"/>
              </a:xfrm>
              <a:prstGeom prst="rect">
                <a:avLst/>
              </a:prstGeom>
              <a:blipFill>
                <a:blip r:embed="rId11"/>
                <a:stretch>
                  <a:fillRect t="-9836" r="-3911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42DEC0D5-0670-1231-2500-2FAABA6A02E0}"/>
              </a:ext>
            </a:extLst>
          </p:cNvPr>
          <p:cNvSpPr/>
          <p:nvPr/>
        </p:nvSpPr>
        <p:spPr>
          <a:xfrm>
            <a:off x="2203704" y="3160146"/>
            <a:ext cx="1563624" cy="541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F99812-7B41-6AB5-BCBD-758E533A09AA}"/>
              </a:ext>
            </a:extLst>
          </p:cNvPr>
          <p:cNvSpPr txBox="1"/>
          <p:nvPr/>
        </p:nvSpPr>
        <p:spPr>
          <a:xfrm>
            <a:off x="2432481" y="4223332"/>
            <a:ext cx="2414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Signature of Shape</a:t>
            </a:r>
          </a:p>
          <a:p>
            <a:pPr algn="ctr"/>
            <a:r>
              <a:rPr lang="en-CA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Coexistence!!!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F8F264-1193-2478-5881-5A492C743880}"/>
                  </a:ext>
                </a:extLst>
              </p:cNvPr>
              <p:cNvSpPr txBox="1"/>
              <p:nvPr/>
            </p:nvSpPr>
            <p:spPr>
              <a:xfrm>
                <a:off x="1887424" y="5731254"/>
                <a:ext cx="347710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𝑩</m:t>
                    </m:r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𝟑𝟓</m:t>
                    </m:r>
                  </m:oMath>
                </a14:m>
                <a:r>
                  <a:rPr lang="en-CA" sz="2800" b="1" dirty="0"/>
                  <a:t> </a:t>
                </a:r>
                <a:r>
                  <a:rPr lang="en-CA" sz="2800" dirty="0" err="1"/>
                  <a:t>W.u</a:t>
                </a:r>
                <a:endParaRPr lang="en-CA" sz="28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F8F264-1193-2478-5881-5A492C743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424" y="5731254"/>
                <a:ext cx="3477106" cy="430887"/>
              </a:xfrm>
              <a:prstGeom prst="rect">
                <a:avLst/>
              </a:prstGeom>
              <a:blipFill>
                <a:blip r:embed="rId12"/>
                <a:stretch>
                  <a:fillRect t="-25352" r="-4211" b="-4929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3126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98C07-6470-2C65-5B0B-49E0B3644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8E00B6-D0D1-C2AA-12F3-D3FCEECD5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4" r="12246"/>
          <a:stretch>
            <a:fillRect/>
          </a:stretch>
        </p:blipFill>
        <p:spPr>
          <a:xfrm>
            <a:off x="4572246" y="614772"/>
            <a:ext cx="7555533" cy="56272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8C51DD-A33B-BA17-0E49-7F6D508EF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6" t="11033" r="95414" b="-70"/>
          <a:stretch>
            <a:fillRect/>
          </a:stretch>
        </p:blipFill>
        <p:spPr>
          <a:xfrm>
            <a:off x="4155521" y="957383"/>
            <a:ext cx="550837" cy="529772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0AEAD3F-867D-FCC6-CBA2-187642E4234D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CD82B33-23F1-2012-B00F-C168A88DA346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14F0ABF-C399-C5AF-E5CD-B442DE005ADA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13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21C6C8-C934-BACA-DD62-C20C536D8D8F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CA6F1F4B-9C7B-A670-801A-7C2DAD3C1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3087F9AF-A3E9-D888-CD5F-AB156C6AE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0AF4249-02F0-9859-039F-B77D23CE81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03DF708-EEC5-B9C0-0F95-D46C6E19C40E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Overview of Spectroscopy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7B1234A8-0820-E12A-DA78-0702CDBD51B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C03526-DF0B-A83C-409F-EF40F181BD22}"/>
              </a:ext>
            </a:extLst>
          </p:cNvPr>
          <p:cNvSpPr txBox="1"/>
          <p:nvPr/>
        </p:nvSpPr>
        <p:spPr>
          <a:xfrm>
            <a:off x="55076" y="994667"/>
            <a:ext cx="3931707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u="sng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Transitions</a:t>
            </a:r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Identified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305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transitions found.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Discoveries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newly discovered.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6B4B85-9054-7E6B-9E07-256EC712E943}"/>
              </a:ext>
            </a:extLst>
          </p:cNvPr>
          <p:cNvSpPr txBox="1"/>
          <p:nvPr/>
        </p:nvSpPr>
        <p:spPr>
          <a:xfrm>
            <a:off x="55077" y="2597822"/>
            <a:ext cx="4120683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u="sng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 Ratios</a:t>
            </a:r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Extracted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unique mixing ratios.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Literature updates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re-measured values.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847A8FF-F214-1AFC-33F5-B35E037B4E49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51DBCD-5BB6-0FD4-5385-D7955B59C452}"/>
              </a:ext>
            </a:extLst>
          </p:cNvPr>
          <p:cNvSpPr txBox="1"/>
          <p:nvPr/>
        </p:nvSpPr>
        <p:spPr>
          <a:xfrm>
            <a:off x="55076" y="4156427"/>
            <a:ext cx="412068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u="sng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 Structures</a:t>
            </a:r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02+ Band + </a:t>
            </a:r>
            <a:r>
              <a:rPr lang="el-GR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Band structures.</a:t>
            </a:r>
            <a:endParaRPr lang="en-US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03+ Band + 04+ Band determined!</a:t>
            </a:r>
            <a:endParaRPr lang="en-US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222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81510-30ED-8B2E-9328-56D6AA105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black text&#10;&#10;Description automatically generated">
            <a:extLst>
              <a:ext uri="{FF2B5EF4-FFF2-40B4-BE49-F238E27FC236}">
                <a16:creationId xmlns:a16="http://schemas.microsoft.com/office/drawing/2014/main" id="{5BF9D973-1C6D-04D3-5376-A9281D0DE0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19"/>
          <a:stretch/>
        </p:blipFill>
        <p:spPr>
          <a:xfrm>
            <a:off x="926535" y="1210561"/>
            <a:ext cx="10710611" cy="455029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191AE3B-FA09-4333-D89F-94236A644040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B869444B-0712-A0E2-DE03-856D1C911C4B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0D08D56-70E5-9D5E-EDDC-1A01F40CA51C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14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F62E089-7367-133B-FDD1-0C8F5BAD6A46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8AC0C39B-3289-D556-9922-96009C6730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A081EC97-872A-5666-1D58-72B7AB29E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1E08157-694A-5F1C-104D-B48E4212C9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4A0520C-276E-0F95-491F-D88BA56C0565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Built Structure within 100Ru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20EF325-D134-45FD-6908-A2B5022D2DF9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20FD0E4-B17C-EBAA-D8F4-75EE3239F713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250252-0AC7-7C9B-A1CC-2967BEFC6D53}"/>
              </a:ext>
            </a:extLst>
          </p:cNvPr>
          <p:cNvSpPr txBox="1"/>
          <p:nvPr/>
        </p:nvSpPr>
        <p:spPr>
          <a:xfrm>
            <a:off x="3711447" y="1175163"/>
            <a:ext cx="2621280" cy="338554"/>
          </a:xfrm>
          <a:prstGeom prst="rect">
            <a:avLst/>
          </a:prstGeom>
          <a:noFill/>
          <a:ln w="19050">
            <a:solidFill>
              <a:srgbClr val="7030A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>
                <a:latin typeface="Times New Roman" panose="02020603050405020304" pitchFamily="18" charset="0"/>
                <a:cs typeface="Times New Roman" panose="02020603050405020304" pitchFamily="18" charset="0"/>
              </a:rPr>
              <a:t>New Band Structures!!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D615B9-6B26-CA13-5A4F-6230E8CAA1F6}"/>
              </a:ext>
            </a:extLst>
          </p:cNvPr>
          <p:cNvSpPr txBox="1"/>
          <p:nvPr/>
        </p:nvSpPr>
        <p:spPr>
          <a:xfrm>
            <a:off x="927036" y="1175322"/>
            <a:ext cx="2621280" cy="338554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>
                <a:latin typeface="Times New Roman" panose="02020603050405020304" pitchFamily="18" charset="0"/>
                <a:cs typeface="Times New Roman" panose="02020603050405020304" pitchFamily="18" charset="0"/>
              </a:rPr>
              <a:t>New γ Transitions !!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98E601-9F38-A559-BF12-6BAF98ED4513}"/>
              </a:ext>
            </a:extLst>
          </p:cNvPr>
          <p:cNvSpPr txBox="1"/>
          <p:nvPr/>
        </p:nvSpPr>
        <p:spPr>
          <a:xfrm>
            <a:off x="922633" y="1561877"/>
            <a:ext cx="1336892" cy="338554"/>
          </a:xfrm>
          <a:prstGeom prst="rect">
            <a:avLst/>
          </a:prstGeom>
          <a:solidFill>
            <a:schemeClr val="tx1"/>
          </a:solidFill>
          <a:ln w="19050">
            <a:noFill/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 b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B(E2) Values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8A7ECB-7A46-C461-0813-5C64FF697CE3}"/>
              </a:ext>
            </a:extLst>
          </p:cNvPr>
          <p:cNvCxnSpPr>
            <a:cxnSpLocks/>
          </p:cNvCxnSpPr>
          <p:nvPr/>
        </p:nvCxnSpPr>
        <p:spPr>
          <a:xfrm>
            <a:off x="987999" y="5007991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4C547EC-8CB2-8CD1-873C-3BCB4693280B}"/>
              </a:ext>
            </a:extLst>
          </p:cNvPr>
          <p:cNvCxnSpPr>
            <a:cxnSpLocks/>
          </p:cNvCxnSpPr>
          <p:nvPr/>
        </p:nvCxnSpPr>
        <p:spPr>
          <a:xfrm>
            <a:off x="987999" y="4051258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65D8A7-1AD8-3D82-97B9-0EB13BEFE560}"/>
              </a:ext>
            </a:extLst>
          </p:cNvPr>
          <p:cNvCxnSpPr>
            <a:cxnSpLocks/>
          </p:cNvCxnSpPr>
          <p:nvPr/>
        </p:nvCxnSpPr>
        <p:spPr>
          <a:xfrm>
            <a:off x="987999" y="2882858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6E1333-09BD-1A07-0F02-975DD6C34235}"/>
              </a:ext>
            </a:extLst>
          </p:cNvPr>
          <p:cNvCxnSpPr>
            <a:cxnSpLocks/>
          </p:cNvCxnSpPr>
          <p:nvPr/>
        </p:nvCxnSpPr>
        <p:spPr>
          <a:xfrm>
            <a:off x="987999" y="5748110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ABE5C86-ABF3-7401-D2D3-F59BB3362110}"/>
              </a:ext>
            </a:extLst>
          </p:cNvPr>
          <p:cNvCxnSpPr>
            <a:cxnSpLocks/>
          </p:cNvCxnSpPr>
          <p:nvPr/>
        </p:nvCxnSpPr>
        <p:spPr>
          <a:xfrm>
            <a:off x="2694784" y="3850978"/>
            <a:ext cx="8535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509C96-A39B-80FC-2687-B010F7496429}"/>
              </a:ext>
            </a:extLst>
          </p:cNvPr>
          <p:cNvCxnSpPr>
            <a:cxnSpLocks/>
          </p:cNvCxnSpPr>
          <p:nvPr/>
        </p:nvCxnSpPr>
        <p:spPr>
          <a:xfrm>
            <a:off x="2694784" y="3131312"/>
            <a:ext cx="8535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1110BE7-B9DA-3870-EBAC-475A3196EBA8}"/>
              </a:ext>
            </a:extLst>
          </p:cNvPr>
          <p:cNvCxnSpPr>
            <a:cxnSpLocks/>
          </p:cNvCxnSpPr>
          <p:nvPr/>
        </p:nvCxnSpPr>
        <p:spPr>
          <a:xfrm>
            <a:off x="2694784" y="2889970"/>
            <a:ext cx="8535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F8BE88-B95B-BD9A-B6A4-3A61E3E13495}"/>
              </a:ext>
            </a:extLst>
          </p:cNvPr>
          <p:cNvCxnSpPr>
            <a:cxnSpLocks/>
          </p:cNvCxnSpPr>
          <p:nvPr/>
        </p:nvCxnSpPr>
        <p:spPr>
          <a:xfrm>
            <a:off x="2694784" y="2178770"/>
            <a:ext cx="8535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30DBD15-1B07-1A4F-A7EF-83C3BDBCF583}"/>
              </a:ext>
            </a:extLst>
          </p:cNvPr>
          <p:cNvCxnSpPr>
            <a:cxnSpLocks/>
          </p:cNvCxnSpPr>
          <p:nvPr/>
        </p:nvCxnSpPr>
        <p:spPr>
          <a:xfrm>
            <a:off x="2694784" y="2000970"/>
            <a:ext cx="8535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04A6119-DD8E-FF2C-ADA7-8825AFA28052}"/>
              </a:ext>
            </a:extLst>
          </p:cNvPr>
          <p:cNvCxnSpPr>
            <a:cxnSpLocks/>
          </p:cNvCxnSpPr>
          <p:nvPr/>
        </p:nvCxnSpPr>
        <p:spPr>
          <a:xfrm>
            <a:off x="7825584" y="2644437"/>
            <a:ext cx="8535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A47550F-4D5A-DB2B-4DB4-E732FF1E93A2}"/>
              </a:ext>
            </a:extLst>
          </p:cNvPr>
          <p:cNvCxnSpPr>
            <a:cxnSpLocks/>
          </p:cNvCxnSpPr>
          <p:nvPr/>
        </p:nvCxnSpPr>
        <p:spPr>
          <a:xfrm>
            <a:off x="7825584" y="2238037"/>
            <a:ext cx="8535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7723567-CD5F-CF34-E83F-6B5F89B00A47}"/>
              </a:ext>
            </a:extLst>
          </p:cNvPr>
          <p:cNvCxnSpPr>
            <a:cxnSpLocks/>
          </p:cNvCxnSpPr>
          <p:nvPr/>
        </p:nvCxnSpPr>
        <p:spPr>
          <a:xfrm>
            <a:off x="7825584" y="1583674"/>
            <a:ext cx="8535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A11BD68-9018-47BC-511F-BA9893BD7284}"/>
              </a:ext>
            </a:extLst>
          </p:cNvPr>
          <p:cNvCxnSpPr>
            <a:cxnSpLocks/>
          </p:cNvCxnSpPr>
          <p:nvPr/>
        </p:nvCxnSpPr>
        <p:spPr>
          <a:xfrm>
            <a:off x="4406665" y="3331591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48B3F59-A120-077B-CDB0-99A0ED227FBA}"/>
              </a:ext>
            </a:extLst>
          </p:cNvPr>
          <p:cNvCxnSpPr>
            <a:cxnSpLocks/>
          </p:cNvCxnSpPr>
          <p:nvPr/>
        </p:nvCxnSpPr>
        <p:spPr>
          <a:xfrm>
            <a:off x="4364333" y="2840523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C16F400-F6D6-73E3-C67C-E29370178112}"/>
              </a:ext>
            </a:extLst>
          </p:cNvPr>
          <p:cNvCxnSpPr>
            <a:cxnSpLocks/>
          </p:cNvCxnSpPr>
          <p:nvPr/>
        </p:nvCxnSpPr>
        <p:spPr>
          <a:xfrm>
            <a:off x="4372800" y="1941701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A4E638E-2E73-7D3F-AB28-AE75F467582A}"/>
              </a:ext>
            </a:extLst>
          </p:cNvPr>
          <p:cNvCxnSpPr>
            <a:cxnSpLocks/>
          </p:cNvCxnSpPr>
          <p:nvPr/>
        </p:nvCxnSpPr>
        <p:spPr>
          <a:xfrm>
            <a:off x="6227000" y="4176901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82DCED3-666B-996D-F2D5-98C72473C72E}"/>
              </a:ext>
            </a:extLst>
          </p:cNvPr>
          <p:cNvCxnSpPr>
            <a:cxnSpLocks/>
          </p:cNvCxnSpPr>
          <p:nvPr/>
        </p:nvCxnSpPr>
        <p:spPr>
          <a:xfrm>
            <a:off x="6227000" y="3148246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0855323-E92C-F7D7-AE7F-EFBEBE2E4BF1}"/>
              </a:ext>
            </a:extLst>
          </p:cNvPr>
          <p:cNvCxnSpPr>
            <a:cxnSpLocks/>
          </p:cNvCxnSpPr>
          <p:nvPr/>
        </p:nvCxnSpPr>
        <p:spPr>
          <a:xfrm>
            <a:off x="6227000" y="2487846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8097F84-DE52-1F6B-C8E5-27D8482799A2}"/>
              </a:ext>
            </a:extLst>
          </p:cNvPr>
          <p:cNvCxnSpPr>
            <a:cxnSpLocks/>
          </p:cNvCxnSpPr>
          <p:nvPr/>
        </p:nvCxnSpPr>
        <p:spPr>
          <a:xfrm>
            <a:off x="10324867" y="2905549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B47C437-C42C-A74F-2A17-FD1FFDA1CE83}"/>
              </a:ext>
            </a:extLst>
          </p:cNvPr>
          <p:cNvCxnSpPr>
            <a:cxnSpLocks/>
          </p:cNvCxnSpPr>
          <p:nvPr/>
        </p:nvCxnSpPr>
        <p:spPr>
          <a:xfrm>
            <a:off x="10324867" y="2389082"/>
            <a:ext cx="82967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46E7686-C64D-6B61-99C8-044016DEAC22}"/>
              </a:ext>
            </a:extLst>
          </p:cNvPr>
          <p:cNvCxnSpPr>
            <a:cxnSpLocks/>
          </p:cNvCxnSpPr>
          <p:nvPr/>
        </p:nvCxnSpPr>
        <p:spPr>
          <a:xfrm>
            <a:off x="10324867" y="1406948"/>
            <a:ext cx="829673" cy="0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490A135-3E9A-18EE-62E5-1959F523A584}"/>
              </a:ext>
            </a:extLst>
          </p:cNvPr>
          <p:cNvSpPr txBox="1"/>
          <p:nvPr/>
        </p:nvSpPr>
        <p:spPr>
          <a:xfrm>
            <a:off x="8326093" y="2207510"/>
            <a:ext cx="72252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3A80732-B793-2888-8922-6AD0D300B12A}"/>
                  </a:ext>
                </a:extLst>
              </p:cNvPr>
              <p:cNvSpPr txBox="1"/>
              <p:nvPr/>
            </p:nvSpPr>
            <p:spPr>
              <a:xfrm>
                <a:off x="7992677" y="4038982"/>
                <a:ext cx="1123178" cy="283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CA" sz="1200" b="1" dirty="0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1.6 (16) </a:t>
                </a:r>
                <a:r>
                  <a:rPr lang="en-CA" sz="1050" b="1" dirty="0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CA" sz="105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sSup>
                      <m:sSupPr>
                        <m:ctrlPr>
                          <a:rPr lang="en-CA" sz="105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CA" sz="105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p>
                        <m:r>
                          <a:rPr lang="en-CA" sz="105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CA" sz="105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en-CA" sz="1200" b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3A80732-B793-2888-8922-6AD0D300B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677" y="4038982"/>
                <a:ext cx="1123178" cy="283924"/>
              </a:xfrm>
              <a:prstGeom prst="rect">
                <a:avLst/>
              </a:prstGeom>
              <a:blipFill>
                <a:blip r:embed="rId7"/>
                <a:stretch>
                  <a:fillRect t="-2174" b="-152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0EC8B2A-81BC-9DFA-B871-D5B5B52E55A6}"/>
              </a:ext>
            </a:extLst>
          </p:cNvPr>
          <p:cNvCxnSpPr>
            <a:cxnSpLocks/>
          </p:cNvCxnSpPr>
          <p:nvPr/>
        </p:nvCxnSpPr>
        <p:spPr>
          <a:xfrm flipH="1">
            <a:off x="8153758" y="2487846"/>
            <a:ext cx="75171" cy="1565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B57EBB6-B248-56AA-96A5-EAD73F56C796}"/>
              </a:ext>
            </a:extLst>
          </p:cNvPr>
          <p:cNvCxnSpPr>
            <a:cxnSpLocks/>
          </p:cNvCxnSpPr>
          <p:nvPr/>
        </p:nvCxnSpPr>
        <p:spPr>
          <a:xfrm>
            <a:off x="8979611" y="2192122"/>
            <a:ext cx="0" cy="4523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A3E6A19-E226-9B38-4E6B-2AC7292D41B0}"/>
              </a:ext>
            </a:extLst>
          </p:cNvPr>
          <p:cNvCxnSpPr/>
          <p:nvPr/>
        </p:nvCxnSpPr>
        <p:spPr>
          <a:xfrm>
            <a:off x="8980955" y="1600608"/>
            <a:ext cx="0" cy="4172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C5408BA-B2D8-70C0-5B91-4C4DF371D1CD}"/>
              </a:ext>
            </a:extLst>
          </p:cNvPr>
          <p:cNvCxnSpPr>
            <a:cxnSpLocks/>
          </p:cNvCxnSpPr>
          <p:nvPr/>
        </p:nvCxnSpPr>
        <p:spPr>
          <a:xfrm flipH="1">
            <a:off x="8228929" y="2227141"/>
            <a:ext cx="37818" cy="13425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F6EF3F8-F733-9D80-02F3-E9492606C7C8}"/>
              </a:ext>
            </a:extLst>
          </p:cNvPr>
          <p:cNvCxnSpPr/>
          <p:nvPr/>
        </p:nvCxnSpPr>
        <p:spPr>
          <a:xfrm>
            <a:off x="11024515" y="1406948"/>
            <a:ext cx="0" cy="4172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07112A6-F6FB-BBC9-7B73-D084743C919C}"/>
              </a:ext>
            </a:extLst>
          </p:cNvPr>
          <p:cNvCxnSpPr>
            <a:cxnSpLocks/>
          </p:cNvCxnSpPr>
          <p:nvPr/>
        </p:nvCxnSpPr>
        <p:spPr>
          <a:xfrm>
            <a:off x="11008885" y="1957497"/>
            <a:ext cx="0" cy="4523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943D70C-960A-CBCF-DBE7-3029ED78AC1F}"/>
              </a:ext>
            </a:extLst>
          </p:cNvPr>
          <p:cNvCxnSpPr>
            <a:cxnSpLocks/>
          </p:cNvCxnSpPr>
          <p:nvPr/>
        </p:nvCxnSpPr>
        <p:spPr>
          <a:xfrm>
            <a:off x="4797078" y="2489886"/>
            <a:ext cx="0" cy="3553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88ACB8D-3A26-2144-F06E-A9BD1045A7AD}"/>
              </a:ext>
            </a:extLst>
          </p:cNvPr>
          <p:cNvCxnSpPr>
            <a:cxnSpLocks/>
          </p:cNvCxnSpPr>
          <p:nvPr/>
        </p:nvCxnSpPr>
        <p:spPr>
          <a:xfrm>
            <a:off x="4797078" y="1965964"/>
            <a:ext cx="0" cy="351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2413200-E449-5A80-7E62-A23930DFA48D}"/>
                  </a:ext>
                </a:extLst>
              </p:cNvPr>
              <p:cNvSpPr txBox="1"/>
              <p:nvPr/>
            </p:nvSpPr>
            <p:spPr>
              <a:xfrm>
                <a:off x="3933982" y="5063584"/>
                <a:ext cx="1604341" cy="374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2413200-E449-5A80-7E62-A23930DFA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982" y="5063584"/>
                <a:ext cx="1604341" cy="374013"/>
              </a:xfrm>
              <a:prstGeom prst="rect">
                <a:avLst/>
              </a:prstGeom>
              <a:blipFill>
                <a:blip r:embed="rId8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22CB6FF-1AE5-F665-3375-155B4DBFB7AB}"/>
                  </a:ext>
                </a:extLst>
              </p:cNvPr>
              <p:cNvSpPr txBox="1"/>
              <p:nvPr/>
            </p:nvSpPr>
            <p:spPr>
              <a:xfrm>
                <a:off x="5839665" y="5079295"/>
                <a:ext cx="1604341" cy="372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22CB6FF-1AE5-F665-3375-155B4DBFB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9665" y="5079295"/>
                <a:ext cx="1604341" cy="372666"/>
              </a:xfrm>
              <a:prstGeom prst="rect">
                <a:avLst/>
              </a:prstGeom>
              <a:blipFill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C2D93E0-3576-4D3C-28C5-B47659A3173F}"/>
                  </a:ext>
                </a:extLst>
              </p:cNvPr>
              <p:cNvSpPr txBox="1"/>
              <p:nvPr/>
            </p:nvSpPr>
            <p:spPr>
              <a:xfrm>
                <a:off x="9890358" y="5137646"/>
                <a:ext cx="1604341" cy="371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C2D93E0-3576-4D3C-28C5-B47659A31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0358" y="5137646"/>
                <a:ext cx="1604341" cy="371961"/>
              </a:xfrm>
              <a:prstGeom prst="rect">
                <a:avLst/>
              </a:prstGeom>
              <a:blipFill>
                <a:blip r:embed="rId10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528F406-E1ED-B08F-F6A7-CCAFC8B40D81}"/>
                  </a:ext>
                </a:extLst>
              </p:cNvPr>
              <p:cNvSpPr txBox="1"/>
              <p:nvPr/>
            </p:nvSpPr>
            <p:spPr>
              <a:xfrm>
                <a:off x="652586" y="5860313"/>
                <a:ext cx="1604341" cy="395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𝒈𝒔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528F406-E1ED-B08F-F6A7-CCAFC8B40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586" y="5860313"/>
                <a:ext cx="1604341" cy="395621"/>
              </a:xfrm>
              <a:prstGeom prst="rect">
                <a:avLst/>
              </a:prstGeom>
              <a:blipFill>
                <a:blip r:embed="rId11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6B5F610-379B-F102-3A6F-AD59529F895D}"/>
                  </a:ext>
                </a:extLst>
              </p:cNvPr>
              <p:cNvSpPr txBox="1"/>
              <p:nvPr/>
            </p:nvSpPr>
            <p:spPr>
              <a:xfrm>
                <a:off x="2248904" y="5079295"/>
                <a:ext cx="16043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𝜸</m:t>
                    </m:r>
                  </m:oMath>
                </a14:m>
                <a:r>
                  <a:rPr lang="en-C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6B5F610-379B-F102-3A6F-AD59529F89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904" y="5079295"/>
                <a:ext cx="1604341" cy="369332"/>
              </a:xfrm>
              <a:prstGeom prst="rect">
                <a:avLst/>
              </a:prstGeom>
              <a:blipFill>
                <a:blip r:embed="rId1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7BED875-467F-0FCD-CE75-3E082CFF6477}"/>
                  </a:ext>
                </a:extLst>
              </p:cNvPr>
              <p:cNvSpPr txBox="1"/>
              <p:nvPr/>
            </p:nvSpPr>
            <p:spPr>
              <a:xfrm>
                <a:off x="7405844" y="4967505"/>
                <a:ext cx="16043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b="1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Candidate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𝜸</m:t>
                    </m:r>
                  </m:oMath>
                </a14:m>
                <a:r>
                  <a:rPr lang="en-C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7BED875-467F-0FCD-CE75-3E082CFF64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844" y="4967505"/>
                <a:ext cx="1604341" cy="646331"/>
              </a:xfrm>
              <a:prstGeom prst="rect">
                <a:avLst/>
              </a:prstGeom>
              <a:blipFill>
                <a:blip r:embed="rId13"/>
                <a:stretch>
                  <a:fillRect t="-6604" b="-1415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>
            <a:extLst>
              <a:ext uri="{FF2B5EF4-FFF2-40B4-BE49-F238E27FC236}">
                <a16:creationId xmlns:a16="http://schemas.microsoft.com/office/drawing/2014/main" id="{4E714DAE-CA9A-CE0A-AFC7-F531ADDB6AC9}"/>
              </a:ext>
            </a:extLst>
          </p:cNvPr>
          <p:cNvSpPr/>
          <p:nvPr/>
        </p:nvSpPr>
        <p:spPr>
          <a:xfrm>
            <a:off x="7328513" y="1255124"/>
            <a:ext cx="1837691" cy="4392316"/>
          </a:xfrm>
          <a:prstGeom prst="rect">
            <a:avLst/>
          </a:prstGeom>
          <a:noFill/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9E86FB1-49B5-D5D0-8550-06C0D2E915A3}"/>
              </a:ext>
            </a:extLst>
          </p:cNvPr>
          <p:cNvSpPr/>
          <p:nvPr/>
        </p:nvSpPr>
        <p:spPr>
          <a:xfrm>
            <a:off x="9895562" y="1111652"/>
            <a:ext cx="1517404" cy="4535788"/>
          </a:xfrm>
          <a:prstGeom prst="rect">
            <a:avLst/>
          </a:prstGeom>
          <a:noFill/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322CD6-0B44-225B-0041-7D23CD0E5BD5}"/>
              </a:ext>
            </a:extLst>
          </p:cNvPr>
          <p:cNvSpPr/>
          <p:nvPr/>
        </p:nvSpPr>
        <p:spPr>
          <a:xfrm>
            <a:off x="3965235" y="1612627"/>
            <a:ext cx="1593905" cy="3962246"/>
          </a:xfrm>
          <a:prstGeom prst="rect">
            <a:avLst/>
          </a:prstGeom>
          <a:noFill/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CA92B1-845D-71B4-A3AF-CFDA8028053C}"/>
              </a:ext>
            </a:extLst>
          </p:cNvPr>
          <p:cNvSpPr txBox="1"/>
          <p:nvPr/>
        </p:nvSpPr>
        <p:spPr>
          <a:xfrm>
            <a:off x="1926874" y="4444100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1.9(10)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20D7C62-ADBF-7B78-6D2F-D684D88712E0}"/>
              </a:ext>
            </a:extLst>
          </p:cNvPr>
          <p:cNvSpPr txBox="1"/>
          <p:nvPr/>
        </p:nvSpPr>
        <p:spPr>
          <a:xfrm>
            <a:off x="3012133" y="4282994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30(10)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1969C89-7A9B-3B06-48DC-482A3AD8C60F}"/>
              </a:ext>
            </a:extLst>
          </p:cNvPr>
          <p:cNvSpPr txBox="1"/>
          <p:nvPr/>
        </p:nvSpPr>
        <p:spPr>
          <a:xfrm>
            <a:off x="2048250" y="3799394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30(5)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EFD42CF-462D-532E-E7CC-A33D3D810747}"/>
              </a:ext>
            </a:extLst>
          </p:cNvPr>
          <p:cNvCxnSpPr>
            <a:cxnSpLocks/>
          </p:cNvCxnSpPr>
          <p:nvPr/>
        </p:nvCxnSpPr>
        <p:spPr>
          <a:xfrm flipH="1">
            <a:off x="7755371" y="2643862"/>
            <a:ext cx="158301" cy="4943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50CC623-B0CC-49EB-9D3C-92573A936CE8}"/>
              </a:ext>
            </a:extLst>
          </p:cNvPr>
          <p:cNvCxnSpPr>
            <a:cxnSpLocks/>
          </p:cNvCxnSpPr>
          <p:nvPr/>
        </p:nvCxnSpPr>
        <p:spPr>
          <a:xfrm>
            <a:off x="7056673" y="3148246"/>
            <a:ext cx="74483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E92E692A-4FD0-4DA7-82E5-33F11EC63344}"/>
              </a:ext>
            </a:extLst>
          </p:cNvPr>
          <p:cNvSpPr/>
          <p:nvPr/>
        </p:nvSpPr>
        <p:spPr>
          <a:xfrm>
            <a:off x="7637589" y="2779833"/>
            <a:ext cx="386212" cy="18363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DDAC48D-530C-AF46-00AB-E4C3B9447BBD}"/>
              </a:ext>
            </a:extLst>
          </p:cNvPr>
          <p:cNvSpPr txBox="1"/>
          <p:nvPr/>
        </p:nvSpPr>
        <p:spPr>
          <a:xfrm>
            <a:off x="7543802" y="2743250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375.47</a:t>
            </a:r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F10C16D-2360-615F-77C5-BD17C27C41DA}"/>
              </a:ext>
            </a:extLst>
          </p:cNvPr>
          <p:cNvSpPr txBox="1"/>
          <p:nvPr/>
        </p:nvSpPr>
        <p:spPr>
          <a:xfrm>
            <a:off x="7330728" y="2599720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558 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74FAD6B-39E6-DD6C-6D88-25C11A619817}"/>
              </a:ext>
            </a:extLst>
          </p:cNvPr>
          <p:cNvCxnSpPr>
            <a:cxnSpLocks/>
          </p:cNvCxnSpPr>
          <p:nvPr/>
        </p:nvCxnSpPr>
        <p:spPr>
          <a:xfrm>
            <a:off x="7056672" y="4176901"/>
            <a:ext cx="74483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FCEC5F4-19DA-2C4E-4011-949AC21351CA}"/>
              </a:ext>
            </a:extLst>
          </p:cNvPr>
          <p:cNvCxnSpPr>
            <a:cxnSpLocks/>
          </p:cNvCxnSpPr>
          <p:nvPr/>
        </p:nvCxnSpPr>
        <p:spPr>
          <a:xfrm flipH="1">
            <a:off x="7749838" y="2669633"/>
            <a:ext cx="435608" cy="15072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9266F45-A06A-15BA-716B-3C237A7D4283}"/>
              </a:ext>
            </a:extLst>
          </p:cNvPr>
          <p:cNvSpPr/>
          <p:nvPr/>
        </p:nvSpPr>
        <p:spPr>
          <a:xfrm>
            <a:off x="7797368" y="3321012"/>
            <a:ext cx="386212" cy="18363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DA800AE-B97A-3790-2D7F-9A9BDC2CF931}"/>
              </a:ext>
            </a:extLst>
          </p:cNvPr>
          <p:cNvSpPr txBox="1"/>
          <p:nvPr/>
        </p:nvSpPr>
        <p:spPr>
          <a:xfrm>
            <a:off x="7634142" y="3277583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1110.6</a:t>
            </a:r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4FA709F-B79B-2531-9F93-2B95E7F097C9}"/>
              </a:ext>
            </a:extLst>
          </p:cNvPr>
          <p:cNvSpPr txBox="1"/>
          <p:nvPr/>
        </p:nvSpPr>
        <p:spPr>
          <a:xfrm>
            <a:off x="7318399" y="3431105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0.70(8)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0FB8140-01DC-6FED-A48C-22CBFABAAF03}"/>
              </a:ext>
            </a:extLst>
          </p:cNvPr>
          <p:cNvSpPr txBox="1"/>
          <p:nvPr/>
        </p:nvSpPr>
        <p:spPr>
          <a:xfrm>
            <a:off x="1435861" y="5034983"/>
            <a:ext cx="72252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35.7(4)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EDFBBF0-56BA-17EB-3C7F-03553194F767}"/>
              </a:ext>
            </a:extLst>
          </p:cNvPr>
          <p:cNvSpPr txBox="1"/>
          <p:nvPr/>
        </p:nvSpPr>
        <p:spPr>
          <a:xfrm>
            <a:off x="770259" y="4123714"/>
            <a:ext cx="72252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1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50.8(4)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BE03F17-6B72-5CF0-7743-5A4E084EF92A}"/>
              </a:ext>
            </a:extLst>
          </p:cNvPr>
          <p:cNvSpPr txBox="1"/>
          <p:nvPr/>
        </p:nvSpPr>
        <p:spPr>
          <a:xfrm>
            <a:off x="6394281" y="4305601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35(1)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9F1B858-ED42-EEDA-E350-4C850C711E2A}"/>
              </a:ext>
            </a:extLst>
          </p:cNvPr>
          <p:cNvSpPr txBox="1"/>
          <p:nvPr/>
        </p:nvSpPr>
        <p:spPr>
          <a:xfrm>
            <a:off x="6158664" y="3217938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38(8)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58D2F4B-4213-3680-BFBC-D607774F9EDA}"/>
              </a:ext>
            </a:extLst>
          </p:cNvPr>
          <p:cNvSpPr txBox="1"/>
          <p:nvPr/>
        </p:nvSpPr>
        <p:spPr>
          <a:xfrm>
            <a:off x="6096905" y="2486343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63(27)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B4DA065-2A9C-F6D2-BF79-65E9F71279FA}"/>
              </a:ext>
            </a:extLst>
          </p:cNvPr>
          <p:cNvSpPr txBox="1"/>
          <p:nvPr/>
        </p:nvSpPr>
        <p:spPr>
          <a:xfrm>
            <a:off x="4899836" y="2866423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56(6)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3311B72-9015-9209-8BA4-9F2EA7DD9ABC}"/>
              </a:ext>
            </a:extLst>
          </p:cNvPr>
          <p:cNvSpPr txBox="1"/>
          <p:nvPr/>
        </p:nvSpPr>
        <p:spPr>
          <a:xfrm>
            <a:off x="4380112" y="4254952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3.5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90737DE-92F6-A928-1513-59FB758A4FB2}"/>
              </a:ext>
            </a:extLst>
          </p:cNvPr>
          <p:cNvSpPr txBox="1"/>
          <p:nvPr/>
        </p:nvSpPr>
        <p:spPr>
          <a:xfrm>
            <a:off x="4406665" y="3505941"/>
            <a:ext cx="7225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744</a:t>
            </a:r>
          </a:p>
        </p:txBody>
      </p:sp>
    </p:spTree>
    <p:extLst>
      <p:ext uri="{BB962C8B-B14F-4D97-AF65-F5344CB8AC3E}">
        <p14:creationId xmlns:p14="http://schemas.microsoft.com/office/powerpoint/2010/main" val="3869535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90D13-C235-AB1F-E3C9-1294541AA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CD74C94-51EF-783A-3FBF-66DE24E5A0C7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50040E8-DA4B-7379-D54E-005CC48CDBC7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FC618EF-6E35-539C-1BF4-D44AD8C83619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24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058022E-21A8-D8D7-0EEB-D452F7F951A6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C0412911-42E9-C3A0-C6CD-755575813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26438384-058A-337B-48C8-5F6753466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288AC32-9042-B8D2-675F-63CFBFA214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72D1CDE-4F7A-015D-D175-5DD92D573AF0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Summary/Next Steps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2187F64-C85A-0C0E-0146-475B21BAE76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355564-1AA5-54E7-24CF-D5EDA243DF43}"/>
              </a:ext>
            </a:extLst>
          </p:cNvPr>
          <p:cNvSpPr txBox="1"/>
          <p:nvPr/>
        </p:nvSpPr>
        <p:spPr>
          <a:xfrm>
            <a:off x="586872" y="1252632"/>
            <a:ext cx="11250595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100Ru</a:t>
            </a:r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u="sng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signatures </a:t>
            </a:r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1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</a:t>
            </a:r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coexistence</a:t>
            </a:r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, the assertion cannot be made based </a:t>
            </a:r>
            <a:r>
              <a:rPr lang="en-US" sz="2000" i="1" u="sng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Soley</a:t>
            </a:r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US" sz="2000" i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level structure analysis.</a:t>
            </a:r>
          </a:p>
          <a:p>
            <a:r>
              <a:rPr lang="en-US" sz="20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We require a methodology of to extract the shape parameters!</a:t>
            </a:r>
          </a:p>
          <a:p>
            <a:endParaRPr lang="en-US" sz="2000" b="1" dirty="0">
              <a:ln w="0"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Coulomb excitation studies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can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extract </a:t>
            </a:r>
            <a:r>
              <a:rPr lang="en-US" sz="2400" b="1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b="1" dirty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parameters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in a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model-independent method!</a:t>
            </a:r>
            <a:endParaRPr lang="en-US" sz="2400" b="1" dirty="0">
              <a:ln w="0"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US" sz="2000" b="1" dirty="0">
              <a:ln w="0"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sz="3200" b="1" u="sng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Next Steps</a:t>
            </a:r>
            <a:r>
              <a:rPr lang="en-US" sz="2000" b="1" u="sng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are under progress: </a:t>
            </a:r>
          </a:p>
          <a:p>
            <a:endParaRPr lang="en-US" sz="2000" b="1" dirty="0">
              <a:ln w="0"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Our group and</a:t>
            </a:r>
            <a:r>
              <a:rPr lang="en-US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collaborators </a:t>
            </a:r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from</a:t>
            </a:r>
            <a:r>
              <a:rPr lang="en-US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000" b="1" u="sng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HIL in Warsaw, Poland </a:t>
            </a:r>
            <a:r>
              <a:rPr lang="en-US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are doing exactly that!</a:t>
            </a:r>
          </a:p>
          <a:p>
            <a:endParaRPr lang="en-US" sz="2000" b="1" dirty="0">
              <a:ln w="0"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100Ru Coulomb excitation was </a:t>
            </a:r>
            <a:r>
              <a:rPr lang="en-US" sz="2000" b="1" u="sng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successfully</a:t>
            </a:r>
            <a:r>
              <a:rPr lang="en-US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completed!</a:t>
            </a:r>
            <a:endParaRPr lang="en-US" sz="2000" dirty="0">
              <a:ln w="0"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r>
              <a:rPr lang="en-US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Our updated results from this analysis will allow the precise evaluations of the gamma and beta parameters!</a:t>
            </a:r>
          </a:p>
          <a:p>
            <a:endParaRPr lang="en-CA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D9BE05-E809-63B0-E83E-546D1ECD37D0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</p:spTree>
    <p:extLst>
      <p:ext uri="{BB962C8B-B14F-4D97-AF65-F5344CB8AC3E}">
        <p14:creationId xmlns:p14="http://schemas.microsoft.com/office/powerpoint/2010/main" val="3381594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4EA12-5A86-4E39-4CAE-D5A5431F1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4FDE0DC-A0B1-F63C-D036-371C6ADA302B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DE36D0C-7DC6-050A-FA66-96618C110F36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0BC00F3-31B9-B3D5-61E8-6A60447162E8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Singh Pannu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C7518EE-FF86-B126-DD39-57E18CC9961F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389DD90-0375-3F2D-715F-2F556F7FF16C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16F1DFE6-5E4B-3C00-9C8F-2CAA14415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A0875809-1F04-B76B-C2B7-078A32F15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691CE784-E42A-0AE3-8F11-AE8670FA5D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E553021-5265-0FAA-B69B-E8E6BC12F21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045224" y="29829"/>
            <a:ext cx="4101546" cy="3415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07CF979-C153-2E1E-1324-0F3581F30BE1}"/>
              </a:ext>
            </a:extLst>
          </p:cNvPr>
          <p:cNvSpPr txBox="1"/>
          <p:nvPr/>
        </p:nvSpPr>
        <p:spPr>
          <a:xfrm>
            <a:off x="3544083" y="1077640"/>
            <a:ext cx="51038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6600" b="1" u="none" strike="noStrike" kern="1200" cap="none" spc="0" normalizeH="0" baseline="0" noProof="0" dirty="0">
                <a:ln>
                  <a:noFill/>
                </a:ln>
                <a:solidFill>
                  <a:srgbClr val="2736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C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DD5321-C070-B25E-5154-A54E2D4FD3FA}"/>
              </a:ext>
            </a:extLst>
          </p:cNvPr>
          <p:cNvSpPr txBox="1"/>
          <p:nvPr/>
        </p:nvSpPr>
        <p:spPr>
          <a:xfrm>
            <a:off x="313266" y="2220779"/>
            <a:ext cx="11565467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Pannu</a:t>
            </a:r>
            <a:r>
              <a:rPr lang="en-CA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P.E. Garrett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V. Bildstein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Rocchini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J. Froats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Stoychev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Kalaydjieva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Beuschlein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 Colombi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Ide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Michelagnoli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J.R. Muria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Ortner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Petrache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Pietralla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T. R. Rodríguez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K.H Yung</a:t>
            </a:r>
            <a:r>
              <a:rPr lang="en-CA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Physics, University of Guelph, Guelph, Canada.</a:t>
            </a:r>
          </a:p>
          <a:p>
            <a:pPr marL="342900" indent="-342900">
              <a:buFont typeface="+mj-lt"/>
              <a:buAutoNum type="arabicPeriod"/>
            </a:pP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INFN - Istituto Nazionale di </a:t>
            </a:r>
            <a:r>
              <a:rPr lang="en-CA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Fisica</a:t>
            </a: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Nucleare</a:t>
            </a: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Florence, Italy.</a:t>
            </a:r>
          </a:p>
          <a:p>
            <a:pPr marL="342900" indent="-342900">
              <a:buFont typeface="+mj-lt"/>
              <a:buAutoNum type="arabicPeriod"/>
            </a:pP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 - </a:t>
            </a:r>
            <a:r>
              <a:rPr lang="en-CA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</a:t>
            </a: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Laue-Langevin, </a:t>
            </a:r>
            <a:r>
              <a:rPr lang="en-CA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Gernoble</a:t>
            </a: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France.</a:t>
            </a:r>
          </a:p>
          <a:p>
            <a:pPr marL="342900" indent="-342900">
              <a:buFont typeface="+mj-lt"/>
              <a:buAutoNum type="arabicPeriod"/>
            </a:pP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University Darmstadt, Germany.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Chemistry, </a:t>
            </a: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SFU – Simon Frasier University, Burnaby, Canada.</a:t>
            </a:r>
          </a:p>
          <a:p>
            <a:pPr marL="342900" indent="-342900">
              <a:buFont typeface="+mj-lt"/>
              <a:buAutoNum type="arabicPeriod"/>
            </a:pP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TRIUMF, Vancouver, Canada.</a:t>
            </a:r>
          </a:p>
          <a:p>
            <a:pPr marL="342900" indent="-342900">
              <a:buFont typeface="+mj-lt"/>
              <a:buAutoNum type="arabicPeriod"/>
            </a:pPr>
            <a:r>
              <a:rPr lang="en-CA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IJCLab</a:t>
            </a:r>
            <a:r>
              <a:rPr lang="en-CA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fr-FR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Laboratoire de Physique des 2 infinis Irène Joliot-Curie, Paris, France.</a:t>
            </a:r>
          </a:p>
          <a:p>
            <a:pPr marL="342900" indent="-342900">
              <a:buFont typeface="+mj-lt"/>
              <a:buAutoNum type="arabicPeriod"/>
            </a:pPr>
            <a:r>
              <a:rPr lang="fr-FR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Departamento</a:t>
            </a:r>
            <a:r>
              <a:rPr lang="fr-FR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Física</a:t>
            </a:r>
            <a:r>
              <a:rPr lang="fr-FR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Teórica</a:t>
            </a:r>
            <a:r>
              <a:rPr lang="fr-FR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Universidad</a:t>
            </a:r>
            <a:r>
              <a:rPr lang="fr-FR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Autónoma</a:t>
            </a:r>
            <a:r>
              <a:rPr lang="fr-FR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Madrid, Spain </a:t>
            </a:r>
          </a:p>
          <a:p>
            <a:pPr marL="342900" indent="-342900">
              <a:buFont typeface="+mj-lt"/>
              <a:buAutoNum type="arabicPeriod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ctr">
              <a:buAutoNum type="arabicPeriod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ctr">
              <a:buAutoNum type="arabicPeriod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16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89AE8-BEEE-9D7A-F24E-A49027132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CB116DF-F915-E18C-02D8-995FF7EB4979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3E8F4D9-1C31-3887-8F49-EEE76D2B2794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B2A81D6-0ED3-A9CD-E328-595F019ABC97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81FD8A1-C254-BEAB-0CF8-D00512BCCD03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9EB2B752-E157-AE88-54A0-1C1CF3836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2AC2CEDB-4BED-218A-1CBF-218338CFF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598E5D8-89C0-9193-7016-9203E86A72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77344E7-09E3-4C90-D7DC-8C0E3D3E08C8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125E60E-B3EC-AC3A-BF1E-11A4E70FF96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26E8C0C-D8AA-8A50-BA98-6910F27085ED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03FB3B-B732-6ED0-24D2-42BD0331BAF6}"/>
              </a:ext>
            </a:extLst>
          </p:cNvPr>
          <p:cNvSpPr txBox="1"/>
          <p:nvPr/>
        </p:nvSpPr>
        <p:spPr>
          <a:xfrm>
            <a:off x="541671" y="1657468"/>
            <a:ext cx="1182177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CA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T. Konstantinopoulos </a:t>
            </a:r>
            <a:r>
              <a:rPr lang="en-CA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Phys. Rev. C </a:t>
            </a:r>
            <a:r>
              <a:rPr lang="en-CA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014309 (2017).</a:t>
            </a:r>
          </a:p>
          <a:p>
            <a:pPr>
              <a:buNone/>
            </a:pPr>
            <a:r>
              <a:rPr lang="en-CA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T. R. Rodríguez and G. Martínez-Pinedo, "Energy Density Functional Study of Nuclear Matrix Elements for </a:t>
            </a:r>
            <a:r>
              <a:rPr lang="en-CA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Neutrinoless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$\beta\beta$ Decay," Phys. Rev. Lett. </a:t>
            </a:r>
            <a:r>
              <a:rPr lang="en-CA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252503 (2010).</a:t>
            </a:r>
          </a:p>
          <a:p>
            <a:pPr>
              <a:buNone/>
            </a:pPr>
            <a:r>
              <a:rPr lang="en-CA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T. R. Rodríguez, Departamento de </a:t>
            </a:r>
            <a:r>
              <a:rPr lang="en-CA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Física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Teórica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Universidad </a:t>
            </a:r>
            <a:r>
              <a:rPr lang="en-CA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Autónoma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Madrid, Spain (theoretical calculations / private communication).</a:t>
            </a:r>
          </a:p>
          <a:p>
            <a:pPr>
              <a:buNone/>
            </a:pPr>
            <a:r>
              <a:rPr lang="en-CA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P. E. Garrett, "Shape coexistence in the Sr – Ru isotopes," Presentation at the International Symposium on Capture Gamma-Ray Spectroscopy and Related Topics (CGS).</a:t>
            </a:r>
          </a:p>
          <a:p>
            <a:pPr>
              <a:buNone/>
            </a:pPr>
            <a:r>
              <a:rPr lang="en-CA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[5]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National Nuclear Data Center (NNDC), Brookhaven National Laboratory. Data available at: 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https://www.nndc.bnl.gov/</a:t>
            </a:r>
            <a:endParaRPr lang="en-CA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CA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[6]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Australian National University, Interactive Chart of Nuclides. Available at: </a:t>
            </a:r>
            <a:r>
              <a:rPr lang="en-CA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https://people.physics.anu.edu.au/~ecs103/chart/</a:t>
            </a:r>
            <a:endParaRPr lang="en-CA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CA" b="1" dirty="0"/>
              <a:t>[7]</a:t>
            </a:r>
            <a:r>
              <a:rPr lang="en-CA" dirty="0"/>
              <a:t> </a:t>
            </a:r>
            <a:r>
              <a:rPr lang="en-CA" dirty="0" err="1"/>
              <a:t>Bonatsos</a:t>
            </a:r>
            <a:r>
              <a:rPr lang="en-CA" dirty="0"/>
              <a:t> </a:t>
            </a:r>
            <a:r>
              <a:rPr lang="en-CA" i="1" dirty="0"/>
              <a:t>et al.</a:t>
            </a:r>
            <a:r>
              <a:rPr lang="en-CA" dirty="0"/>
              <a:t>, "Triaxiality in Mo and Ru," Phys. Rev. C </a:t>
            </a:r>
            <a:r>
              <a:rPr lang="en-CA" b="1" dirty="0"/>
              <a:t>133</a:t>
            </a:r>
            <a:r>
              <a:rPr lang="en-CA" dirty="0"/>
              <a:t>, 054306 (2026).</a:t>
            </a:r>
          </a:p>
          <a:p>
            <a:pPr>
              <a:buNone/>
            </a:pPr>
            <a:r>
              <a:rPr lang="en-CA" b="1" dirty="0"/>
              <a:t>[8]</a:t>
            </a:r>
            <a:r>
              <a:rPr lang="en-CA" dirty="0"/>
              <a:t> Maass </a:t>
            </a:r>
            <a:r>
              <a:rPr lang="en-CA" i="1" dirty="0"/>
              <a:t>et al.</a:t>
            </a:r>
            <a:r>
              <a:rPr lang="en-CA" dirty="0"/>
              <a:t>, "Fingerprints of Triaxiality in Charge Radii of Neutron-Rich Ruthenium," Phys. Rev. C </a:t>
            </a:r>
            <a:r>
              <a:rPr lang="en-CA" b="1" dirty="0"/>
              <a:t>135</a:t>
            </a:r>
            <a:r>
              <a:rPr lang="en-CA" dirty="0"/>
              <a:t>, 202501 (2025).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[9] </a:t>
            </a:r>
            <a:r>
              <a:rPr lang="en-CA" dirty="0"/>
              <a:t>D. T. Doherty </a:t>
            </a:r>
            <a:r>
              <a:rPr lang="en-CA" i="1" dirty="0"/>
              <a:t>et al.</a:t>
            </a:r>
            <a:r>
              <a:rPr lang="en-CA" dirty="0"/>
              <a:t>, "Triaxiality near the $^{110}\text{Ru}$ ground state from Coulomb excitation," Phys. Lett. B </a:t>
            </a:r>
            <a:r>
              <a:rPr lang="en-CA" b="1" dirty="0"/>
              <a:t>766</a:t>
            </a:r>
            <a:r>
              <a:rPr lang="en-CA" dirty="0"/>
              <a:t>, 334 (2017).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856123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7A61C-7288-2C10-6B23-2D645C135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F55613-CE49-4B6C-374B-5C81929877A9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6E8B4AC-76DC-21EE-0EDD-4A28B85087C4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A6445AA-607B-AAB1-ED32-0EA8491535BB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544DEA1-AE89-4B1A-E642-F592BD7EBC48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722C06E6-4090-4C2A-CE5F-100FF3819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E504AEB0-B170-6DEC-233C-60EDD62C7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1B83D83-1353-BBEA-E434-2D292A5A2D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721B1041-76D4-89F8-56B5-47A555FA5DF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06753" y="1106036"/>
            <a:ext cx="5578488" cy="46459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2569796-9398-7E97-0AD3-6D934ED93907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CF254E-2789-DBF8-A4FE-71B9D3E46BDF}"/>
              </a:ext>
            </a:extLst>
          </p:cNvPr>
          <p:cNvSpPr txBox="1"/>
          <p:nvPr/>
        </p:nvSpPr>
        <p:spPr>
          <a:xfrm>
            <a:off x="3544081" y="2367170"/>
            <a:ext cx="5103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6600" b="1" u="none" strike="noStrike" kern="1200" cap="none" spc="0" normalizeH="0" baseline="0" noProof="0" dirty="0">
                <a:ln>
                  <a:noFill/>
                </a:ln>
                <a:solidFill>
                  <a:srgbClr val="2736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BACKUP SLIDES</a:t>
            </a:r>
            <a:endParaRPr lang="en-C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68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D0E75F-7328-26E8-DC6E-A5433B916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EB9CFDB-552B-2F02-127A-6F06B04714FE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C17EA4EF-6B87-DA95-B879-BBFB34531288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3093C16-05BB-9E80-F719-8EFC3551503D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1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108CFDB-1C13-052B-0937-A9CC5524A7C5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F97B9C7D-77AB-9224-BC52-426509661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9BACD60F-BDB5-C514-C32C-6D2CF85A0F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FAA86FA-9223-85F6-8732-EAB63AA22D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0627AE4-E351-42E6-EC4F-BC5A32B5ED6B}"/>
              </a:ext>
            </a:extLst>
          </p:cNvPr>
          <p:cNvSpPr txBox="1"/>
          <p:nvPr/>
        </p:nvSpPr>
        <p:spPr>
          <a:xfrm>
            <a:off x="470701" y="229048"/>
            <a:ext cx="82051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Historical Context of Ru Isotopes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51E1290-8AF7-8836-02CA-BDA4430F29D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9EE311A-6EBC-9E41-2947-3B49F17B98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43" t="44348" r="16650" b="46849"/>
          <a:stretch>
            <a:fillRect/>
          </a:stretch>
        </p:blipFill>
        <p:spPr>
          <a:xfrm>
            <a:off x="1674845" y="1124871"/>
            <a:ext cx="8334073" cy="9647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8EB13BF-7D58-3319-467A-56291393FC42}"/>
                  </a:ext>
                </a:extLst>
              </p:cNvPr>
              <p:cNvSpPr txBox="1"/>
              <p:nvPr/>
            </p:nvSpPr>
            <p:spPr>
              <a:xfrm>
                <a:off x="2323230" y="2499322"/>
                <a:ext cx="1602655" cy="859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CA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  <m:sub>
                            <m: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CA" sz="28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  <m:sub>
                            <m:r>
                              <a:rPr lang="en-CA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CA" sz="28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CA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=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8EB13BF-7D58-3319-467A-56291393FC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3230" y="2499322"/>
                <a:ext cx="1602655" cy="8591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62">
            <a:extLst>
              <a:ext uri="{FF2B5EF4-FFF2-40B4-BE49-F238E27FC236}">
                <a16:creationId xmlns:a16="http://schemas.microsoft.com/office/drawing/2014/main" id="{B324735E-BBB3-C16B-6C55-362044108683}"/>
              </a:ext>
            </a:extLst>
          </p:cNvPr>
          <p:cNvSpPr/>
          <p:nvPr/>
        </p:nvSpPr>
        <p:spPr>
          <a:xfrm>
            <a:off x="3680536" y="2543785"/>
            <a:ext cx="965842" cy="743256"/>
          </a:xfrm>
          <a:prstGeom prst="rect">
            <a:avLst/>
          </a:prstGeom>
          <a:solidFill>
            <a:schemeClr val="accent1">
              <a:alpha val="50000"/>
            </a:schemeClr>
          </a:solidFill>
          <a:ln w="38100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71A441F-ECCD-ADF9-FC26-8B6DBCB6244F}"/>
              </a:ext>
            </a:extLst>
          </p:cNvPr>
          <p:cNvSpPr txBox="1"/>
          <p:nvPr/>
        </p:nvSpPr>
        <p:spPr>
          <a:xfrm>
            <a:off x="3758059" y="2648799"/>
            <a:ext cx="104998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2.14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62C6003-EB8D-D06C-CBB3-6A42D84077D6}"/>
              </a:ext>
            </a:extLst>
          </p:cNvPr>
          <p:cNvSpPr/>
          <p:nvPr/>
        </p:nvSpPr>
        <p:spPr>
          <a:xfrm>
            <a:off x="5647506" y="2561095"/>
            <a:ext cx="965842" cy="743256"/>
          </a:xfrm>
          <a:prstGeom prst="rect">
            <a:avLst/>
          </a:prstGeom>
          <a:solidFill>
            <a:schemeClr val="accent1">
              <a:alpha val="50000"/>
            </a:schemeClr>
          </a:solidFill>
          <a:ln w="38100">
            <a:solidFill>
              <a:srgbClr val="B4082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FD48D49-0CFC-B1AC-46EB-455F48CE49DC}"/>
              </a:ext>
            </a:extLst>
          </p:cNvPr>
          <p:cNvSpPr txBox="1"/>
          <p:nvPr/>
        </p:nvSpPr>
        <p:spPr>
          <a:xfrm>
            <a:off x="5712024" y="2671113"/>
            <a:ext cx="88517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CA" sz="2800">
                <a:latin typeface="Arial" panose="020B0604020202020204" pitchFamily="34" charset="0"/>
                <a:cs typeface="Arial" panose="020B0604020202020204" pitchFamily="34" charset="0"/>
              </a:rPr>
              <a:t>2.27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9F00A81-3AF7-8D2D-0349-CCF3A6C0F011}"/>
              </a:ext>
            </a:extLst>
          </p:cNvPr>
          <p:cNvSpPr/>
          <p:nvPr/>
        </p:nvSpPr>
        <p:spPr>
          <a:xfrm>
            <a:off x="7578228" y="2543785"/>
            <a:ext cx="965842" cy="743256"/>
          </a:xfrm>
          <a:prstGeom prst="rect">
            <a:avLst/>
          </a:prstGeom>
          <a:solidFill>
            <a:schemeClr val="accent1">
              <a:alpha val="50000"/>
            </a:schemeClr>
          </a:solidFill>
          <a:ln w="381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758CC7C-75C2-DE89-939D-CF7FD033CE1F}"/>
              </a:ext>
            </a:extLst>
          </p:cNvPr>
          <p:cNvSpPr txBox="1"/>
          <p:nvPr/>
        </p:nvSpPr>
        <p:spPr>
          <a:xfrm>
            <a:off x="7633704" y="2655784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>
                <a:latin typeface="Arial" panose="020B0604020202020204" pitchFamily="34" charset="0"/>
                <a:cs typeface="Arial" panose="020B0604020202020204" pitchFamily="34" charset="0"/>
              </a:rPr>
              <a:t>2.32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22FCE8-31A3-69E4-74D9-E130B65AF044}"/>
              </a:ext>
            </a:extLst>
          </p:cNvPr>
          <p:cNvSpPr txBox="1"/>
          <p:nvPr/>
        </p:nvSpPr>
        <p:spPr>
          <a:xfrm>
            <a:off x="9213788" y="2681771"/>
            <a:ext cx="2670074" cy="1025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phonon structure was nearly degenerate.</a:t>
            </a:r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3D681F67-5C1A-89D3-2DFC-DAB67EF8470E}"/>
              </a:ext>
            </a:extLst>
          </p:cNvPr>
          <p:cNvSpPr/>
          <p:nvPr/>
        </p:nvSpPr>
        <p:spPr>
          <a:xfrm>
            <a:off x="8675818" y="2499322"/>
            <a:ext cx="448295" cy="1325327"/>
          </a:xfrm>
          <a:prstGeom prst="rightBrace">
            <a:avLst>
              <a:gd name="adj1" fmla="val 138828"/>
              <a:gd name="adj2" fmla="val 50000"/>
            </a:avLst>
          </a:prstGeom>
          <a:ln w="38100"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B281110-376D-F635-A7C7-2A2DFC687B8D}"/>
              </a:ext>
            </a:extLst>
          </p:cNvPr>
          <p:cNvSpPr txBox="1"/>
          <p:nvPr/>
        </p:nvSpPr>
        <p:spPr>
          <a:xfrm>
            <a:off x="7536155" y="3339142"/>
            <a:ext cx="104998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A" sz="800" b="1" dirty="0">
                <a:latin typeface="Arial" panose="020B0604020202020204" pitchFamily="34" charset="0"/>
                <a:cs typeface="Arial" panose="020B0604020202020204" pitchFamily="34" charset="0"/>
              </a:rPr>
              <a:t>[7] H. Duckwitz </a:t>
            </a:r>
            <a:r>
              <a:rPr lang="en-CA" sz="800" b="1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</a:p>
          <a:p>
            <a:pPr algn="ctr"/>
            <a:r>
              <a:rPr lang="en-CA" sz="800" b="1" i="1" dirty="0">
                <a:latin typeface="Arial" panose="020B0604020202020204" pitchFamily="34" charset="0"/>
                <a:cs typeface="Arial" panose="020B0604020202020204" pitchFamily="34" charset="0"/>
              </a:rPr>
              <a:t>(2013)</a:t>
            </a:r>
            <a:endParaRPr lang="en-CA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E7EB22B-D5B8-D142-9F33-1B69183D4293}"/>
              </a:ext>
            </a:extLst>
          </p:cNvPr>
          <p:cNvSpPr txBox="1"/>
          <p:nvPr/>
        </p:nvSpPr>
        <p:spPr>
          <a:xfrm>
            <a:off x="5629619" y="3348733"/>
            <a:ext cx="104998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A" sz="800" b="1" dirty="0">
                <a:latin typeface="Arial" panose="020B0604020202020204" pitchFamily="34" charset="0"/>
                <a:cs typeface="Arial" panose="020B0604020202020204" pitchFamily="34" charset="0"/>
              </a:rPr>
              <a:t>[4] L. </a:t>
            </a:r>
            <a:r>
              <a:rPr lang="en-CA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Genilloud</a:t>
            </a:r>
            <a:r>
              <a:rPr lang="en-CA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800" b="1" i="1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</a:p>
          <a:p>
            <a:pPr algn="ctr"/>
            <a:r>
              <a:rPr lang="en-CA" sz="800" b="1" i="1" dirty="0">
                <a:latin typeface="Arial" panose="020B0604020202020204" pitchFamily="34" charset="0"/>
                <a:cs typeface="Arial" panose="020B0604020202020204" pitchFamily="34" charset="0"/>
              </a:rPr>
              <a:t>(2000)</a:t>
            </a:r>
            <a:endParaRPr lang="en-CA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DDDC90D-5D8D-701C-2426-C4114140CDF2}"/>
              </a:ext>
            </a:extLst>
          </p:cNvPr>
          <p:cNvSpPr txBox="1"/>
          <p:nvPr/>
        </p:nvSpPr>
        <p:spPr>
          <a:xfrm>
            <a:off x="3734061" y="3320456"/>
            <a:ext cx="85945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A" sz="800" b="1" dirty="0">
                <a:latin typeface="Arial" panose="020B0604020202020204" pitchFamily="34" charset="0"/>
                <a:cs typeface="Arial" panose="020B0604020202020204" pitchFamily="34" charset="0"/>
              </a:rPr>
              <a:t>[8] Van Voorthuysen</a:t>
            </a:r>
          </a:p>
          <a:p>
            <a:pPr algn="ctr"/>
            <a:r>
              <a:rPr lang="en-CA" sz="800" b="1" i="1" dirty="0">
                <a:latin typeface="Arial" panose="020B0604020202020204" pitchFamily="34" charset="0"/>
                <a:cs typeface="Arial" panose="020B0604020202020204" pitchFamily="34" charset="0"/>
              </a:rPr>
              <a:t>et al. (1981). </a:t>
            </a:r>
            <a:endParaRPr lang="en-CA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31DAB1B-6B9A-A7F7-32ED-9E1B8290D97A}"/>
              </a:ext>
            </a:extLst>
          </p:cNvPr>
          <p:cNvSpPr/>
          <p:nvPr/>
        </p:nvSpPr>
        <p:spPr>
          <a:xfrm>
            <a:off x="3363920" y="1153742"/>
            <a:ext cx="811840" cy="82088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CCCA869-92EF-D3AE-0501-A860441E7CCA}"/>
              </a:ext>
            </a:extLst>
          </p:cNvPr>
          <p:cNvSpPr/>
          <p:nvPr/>
        </p:nvSpPr>
        <p:spPr>
          <a:xfrm>
            <a:off x="5284157" y="1147630"/>
            <a:ext cx="811840" cy="820887"/>
          </a:xfrm>
          <a:prstGeom prst="rect">
            <a:avLst/>
          </a:prstGeom>
          <a:noFill/>
          <a:ln w="38100">
            <a:solidFill>
              <a:srgbClr val="B4082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E25192E-F416-C702-2E36-F03102769E6F}"/>
              </a:ext>
            </a:extLst>
          </p:cNvPr>
          <p:cNvSpPr/>
          <p:nvPr/>
        </p:nvSpPr>
        <p:spPr>
          <a:xfrm>
            <a:off x="7204402" y="1141769"/>
            <a:ext cx="811840" cy="8208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rrow: Left-Right 1">
            <a:extLst>
              <a:ext uri="{FF2B5EF4-FFF2-40B4-BE49-F238E27FC236}">
                <a16:creationId xmlns:a16="http://schemas.microsoft.com/office/drawing/2014/main" id="{D084A81A-BEB4-E5D3-A063-9AC5333200F4}"/>
              </a:ext>
            </a:extLst>
          </p:cNvPr>
          <p:cNvSpPr/>
          <p:nvPr/>
        </p:nvSpPr>
        <p:spPr>
          <a:xfrm>
            <a:off x="3233870" y="2189886"/>
            <a:ext cx="5725799" cy="247650"/>
          </a:xfrm>
          <a:prstGeom prst="leftRightArrow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DC8A14-78A6-EE5E-BE10-A9BEA99D23F5}"/>
              </a:ext>
            </a:extLst>
          </p:cNvPr>
          <p:cNvSpPr txBox="1"/>
          <p:nvPr/>
        </p:nvSpPr>
        <p:spPr>
          <a:xfrm>
            <a:off x="4779437" y="1910782"/>
            <a:ext cx="2896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Spherical Vibrators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661B9D-A7F0-9A64-568F-0322AAB13ACC}"/>
              </a:ext>
            </a:extLst>
          </p:cNvPr>
          <p:cNvSpPr/>
          <p:nvPr/>
        </p:nvSpPr>
        <p:spPr>
          <a:xfrm>
            <a:off x="8164520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D5FC64-562C-719F-58C0-20E4FD811121}"/>
              </a:ext>
            </a:extLst>
          </p:cNvPr>
          <p:cNvSpPr/>
          <p:nvPr/>
        </p:nvSpPr>
        <p:spPr>
          <a:xfrm>
            <a:off x="6244283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79F3EC-62DD-CC48-9B4B-E1A376422FC0}"/>
              </a:ext>
            </a:extLst>
          </p:cNvPr>
          <p:cNvSpPr/>
          <p:nvPr/>
        </p:nvSpPr>
        <p:spPr>
          <a:xfrm>
            <a:off x="4307482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DEDB39-5155-DD28-D58A-AE0665EBFA20}"/>
              </a:ext>
            </a:extLst>
          </p:cNvPr>
          <p:cNvSpPr/>
          <p:nvPr/>
        </p:nvSpPr>
        <p:spPr>
          <a:xfrm>
            <a:off x="426955" y="3766984"/>
            <a:ext cx="609982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Multitude of Structural interpretations:</a:t>
            </a:r>
          </a:p>
          <a:p>
            <a:endParaRPr lang="en-US" sz="2400" b="1" dirty="0">
              <a:ln w="0"/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Near Spherical Vibrators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n w="0"/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Transitional nucleus between spherical to </a:t>
            </a:r>
            <a:r>
              <a:rPr lang="el-GR" sz="2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2400" dirty="0">
                <a:ln w="0"/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-soft rotor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n w="0"/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 coexistent chain.</a:t>
            </a:r>
          </a:p>
          <a:p>
            <a:endParaRPr lang="en-US" sz="2400" b="1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89A553-071E-E9BC-052A-82EE863E9C36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C6E7D8-44F0-242A-3F33-8539503BA188}"/>
              </a:ext>
            </a:extLst>
          </p:cNvPr>
          <p:cNvSpPr txBox="1"/>
          <p:nvPr/>
        </p:nvSpPr>
        <p:spPr>
          <a:xfrm>
            <a:off x="6917727" y="5945423"/>
            <a:ext cx="351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ANU Chart of Nuclides.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016EAC-EABE-A1B0-944A-C8B383FE518F}"/>
              </a:ext>
            </a:extLst>
          </p:cNvPr>
          <p:cNvSpPr txBox="1"/>
          <p:nvPr/>
        </p:nvSpPr>
        <p:spPr>
          <a:xfrm>
            <a:off x="9886043" y="1074789"/>
            <a:ext cx="351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ANU Chart of Nuclides.</a:t>
            </a:r>
          </a:p>
        </p:txBody>
      </p:sp>
    </p:spTree>
    <p:extLst>
      <p:ext uri="{BB962C8B-B14F-4D97-AF65-F5344CB8AC3E}">
        <p14:creationId xmlns:p14="http://schemas.microsoft.com/office/powerpoint/2010/main" val="3975260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62C07-8ACD-D02A-7639-DBDFAB1CA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2ACFC61-97A7-B73F-58C0-C0F59E1F4B7F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A6CAC05-5D58-5019-0E3D-E92B8CD8A911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B2B10D5-5CEA-1E58-0120-70B212EC72DF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FF270282-6522-EE1F-D27C-3B3DE74CB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C69AEDCB-2DF8-D430-5D86-FB22E2A43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78530F0-BB60-E4A0-524E-514FCCF13F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4163C76-F738-B40C-87D1-D8348343A7CC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40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Phenomenon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40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Shape Coexistence.</a:t>
            </a:r>
            <a:endParaRPr lang="en-US" sz="4000" b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2B30971-3102-9193-187A-EF46D79FE2F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B16C68-0E89-7FBC-4BF2-B36BA003E775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7BD32E-AC73-4413-3248-879E321285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869353"/>
            <a:ext cx="5705495" cy="37757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49CA4A-FDD8-030D-A246-76A7D90017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3680" y="5678823"/>
            <a:ext cx="4984005" cy="4762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1F8EC7-EE39-E118-079B-54335FD368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68996" y="3298872"/>
            <a:ext cx="925382" cy="9076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E1DC8A-E3A6-3CDD-1728-43418920905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92FF71"/>
              </a:clrFrom>
              <a:clrTo>
                <a:srgbClr val="92FF71">
                  <a:alpha val="0"/>
                </a:srgbClr>
              </a:clrTo>
            </a:clrChange>
          </a:blip>
          <a:srcRect l="17879" t="7417" r="20836" b="18333"/>
          <a:stretch/>
        </p:blipFill>
        <p:spPr>
          <a:xfrm rot="15750346">
            <a:off x="2701219" y="4815104"/>
            <a:ext cx="987003" cy="591155"/>
          </a:xfrm>
          <a:prstGeom prst="rect">
            <a:avLst/>
          </a:prstGeom>
        </p:spPr>
      </p:pic>
      <p:sp>
        <p:nvSpPr>
          <p:cNvPr id="10" name="TextBox 11">
            <a:extLst>
              <a:ext uri="{FF2B5EF4-FFF2-40B4-BE49-F238E27FC236}">
                <a16:creationId xmlns:a16="http://schemas.microsoft.com/office/drawing/2014/main" id="{A87006A4-E0D4-3097-1D34-CD341B7D295E}"/>
              </a:ext>
            </a:extLst>
          </p:cNvPr>
          <p:cNvSpPr txBox="1"/>
          <p:nvPr/>
        </p:nvSpPr>
        <p:spPr>
          <a:xfrm>
            <a:off x="9421792" y="5987206"/>
            <a:ext cx="40781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100" dirty="0">
                <a:solidFill>
                  <a:schemeClr val="bg1">
                    <a:lumMod val="50000"/>
                  </a:schemeClr>
                </a:solidFill>
              </a:rPr>
              <a:t>Heyde and Wood, RMP 83, 1467 (2011)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3C05F3-41F4-59E8-848E-D3E1C89C1FBB}"/>
              </a:ext>
            </a:extLst>
          </p:cNvPr>
          <p:cNvSpPr txBox="1"/>
          <p:nvPr/>
        </p:nvSpPr>
        <p:spPr>
          <a:xfrm>
            <a:off x="9838594" y="1273012"/>
            <a:ext cx="2214233" cy="923330"/>
          </a:xfrm>
          <a:prstGeom prst="rect">
            <a:avLst/>
          </a:prstGeom>
          <a:solidFill>
            <a:srgbClr val="27363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Unperturbed</a:t>
            </a:r>
            <a:r>
              <a:rPr lang="en-CA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 of Particle-Hole Excitation</a:t>
            </a:r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B8B1BFFD-4EC8-9EB2-EBD8-010CBEBE1413}"/>
              </a:ext>
            </a:extLst>
          </p:cNvPr>
          <p:cNvCxnSpPr>
            <a:cxnSpLocks/>
            <a:endCxn id="12" idx="2"/>
          </p:cNvCxnSpPr>
          <p:nvPr/>
        </p:nvCxnSpPr>
        <p:spPr>
          <a:xfrm flipV="1">
            <a:off x="9674024" y="2196342"/>
            <a:ext cx="1271687" cy="99057"/>
          </a:xfrm>
          <a:prstGeom prst="curved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D3BAE6B-2C10-2892-E6B1-4EAA6B7AE1CF}"/>
              </a:ext>
            </a:extLst>
          </p:cNvPr>
          <p:cNvCxnSpPr/>
          <p:nvPr/>
        </p:nvCxnSpPr>
        <p:spPr>
          <a:xfrm>
            <a:off x="6481454" y="2290536"/>
            <a:ext cx="319257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5D77C7A-7C16-51E0-AF17-914DA2B8A4AD}"/>
              </a:ext>
            </a:extLst>
          </p:cNvPr>
          <p:cNvCxnSpPr/>
          <p:nvPr/>
        </p:nvCxnSpPr>
        <p:spPr>
          <a:xfrm>
            <a:off x="8477685" y="2832479"/>
            <a:ext cx="0" cy="51816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DAE11A-28A3-5526-2A27-51C3590D2929}"/>
              </a:ext>
            </a:extLst>
          </p:cNvPr>
          <p:cNvCxnSpPr/>
          <p:nvPr/>
        </p:nvCxnSpPr>
        <p:spPr>
          <a:xfrm>
            <a:off x="8477685" y="2290536"/>
            <a:ext cx="0" cy="359063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F38116-738A-4381-C0D8-10F30148883D}"/>
              </a:ext>
            </a:extLst>
          </p:cNvPr>
          <p:cNvCxnSpPr>
            <a:cxnSpLocks/>
          </p:cNvCxnSpPr>
          <p:nvPr/>
        </p:nvCxnSpPr>
        <p:spPr>
          <a:xfrm>
            <a:off x="8591985" y="3350639"/>
            <a:ext cx="0" cy="25146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E78018-A406-39FF-9F98-B292E3DEF5D3}"/>
              </a:ext>
            </a:extLst>
          </p:cNvPr>
          <p:cNvCxnSpPr>
            <a:cxnSpLocks/>
          </p:cNvCxnSpPr>
          <p:nvPr/>
        </p:nvCxnSpPr>
        <p:spPr>
          <a:xfrm>
            <a:off x="8744385" y="4135499"/>
            <a:ext cx="0" cy="632460"/>
          </a:xfrm>
          <a:prstGeom prst="straightConnector1">
            <a:avLst/>
          </a:prstGeom>
          <a:ln w="38100">
            <a:solidFill>
              <a:srgbClr val="AA72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4AF60ED-D6B8-ADF7-CBC9-0BA73BA5562B}"/>
              </a:ext>
            </a:extLst>
          </p:cNvPr>
          <p:cNvCxnSpPr>
            <a:cxnSpLocks/>
          </p:cNvCxnSpPr>
          <p:nvPr/>
        </p:nvCxnSpPr>
        <p:spPr>
          <a:xfrm>
            <a:off x="8744385" y="3349716"/>
            <a:ext cx="0" cy="587663"/>
          </a:xfrm>
          <a:prstGeom prst="line">
            <a:avLst/>
          </a:prstGeom>
          <a:ln w="38100">
            <a:solidFill>
              <a:srgbClr val="AA72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3217629-5ADB-11FB-1A2F-B3348CE3EBF7}"/>
              </a:ext>
            </a:extLst>
          </p:cNvPr>
          <p:cNvSpPr txBox="1"/>
          <p:nvPr/>
        </p:nvSpPr>
        <p:spPr>
          <a:xfrm>
            <a:off x="9838593" y="2777655"/>
            <a:ext cx="2003118" cy="307777"/>
          </a:xfrm>
          <a:prstGeom prst="rect">
            <a:avLst/>
          </a:prstGeom>
          <a:solidFill>
            <a:srgbClr val="27363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Particle-Hole Excitation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8DA90C-94B8-CF9B-4D9E-67C10494C729}"/>
              </a:ext>
            </a:extLst>
          </p:cNvPr>
          <p:cNvSpPr txBox="1"/>
          <p:nvPr/>
        </p:nvSpPr>
        <p:spPr>
          <a:xfrm>
            <a:off x="9838593" y="5490380"/>
            <a:ext cx="2003118" cy="523220"/>
          </a:xfrm>
          <a:prstGeom prst="rect">
            <a:avLst/>
          </a:prstGeom>
          <a:solidFill>
            <a:srgbClr val="27363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Protons are excited out of the closed core.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520131-F485-8B06-6280-CB2EA860E2A6}"/>
              </a:ext>
            </a:extLst>
          </p:cNvPr>
          <p:cNvCxnSpPr/>
          <p:nvPr/>
        </p:nvCxnSpPr>
        <p:spPr>
          <a:xfrm>
            <a:off x="630090" y="4809690"/>
            <a:ext cx="132370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0A24F97-2DBE-7E49-A95A-2B6FFDA266B9}"/>
              </a:ext>
            </a:extLst>
          </p:cNvPr>
          <p:cNvCxnSpPr/>
          <p:nvPr/>
        </p:nvCxnSpPr>
        <p:spPr>
          <a:xfrm>
            <a:off x="630090" y="4274173"/>
            <a:ext cx="132370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93AB43D-98BF-06AF-3004-64F5E785B29A}"/>
              </a:ext>
            </a:extLst>
          </p:cNvPr>
          <p:cNvCxnSpPr/>
          <p:nvPr/>
        </p:nvCxnSpPr>
        <p:spPr>
          <a:xfrm>
            <a:off x="630089" y="3771514"/>
            <a:ext cx="132370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7DB122F-BC83-9728-9523-844CC1D8B02F}"/>
              </a:ext>
            </a:extLst>
          </p:cNvPr>
          <p:cNvCxnSpPr/>
          <p:nvPr/>
        </p:nvCxnSpPr>
        <p:spPr>
          <a:xfrm>
            <a:off x="2402365" y="2454022"/>
            <a:ext cx="1323703" cy="0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343B0F7-12DF-6868-C038-1FA31DFAD58E}"/>
              </a:ext>
            </a:extLst>
          </p:cNvPr>
          <p:cNvSpPr txBox="1"/>
          <p:nvPr/>
        </p:nvSpPr>
        <p:spPr>
          <a:xfrm>
            <a:off x="2010526" y="4609237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0+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597CB7-82C6-772D-CA5E-EB37180768D3}"/>
              </a:ext>
            </a:extLst>
          </p:cNvPr>
          <p:cNvSpPr txBox="1"/>
          <p:nvPr/>
        </p:nvSpPr>
        <p:spPr>
          <a:xfrm>
            <a:off x="2028989" y="4094846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2+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8E850F2-B3E3-FD49-A286-E1F8F94C9214}"/>
              </a:ext>
            </a:extLst>
          </p:cNvPr>
          <p:cNvSpPr txBox="1"/>
          <p:nvPr/>
        </p:nvSpPr>
        <p:spPr>
          <a:xfrm>
            <a:off x="2010526" y="3580703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4+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244060-53DC-463B-199F-57805DB24A12}"/>
              </a:ext>
            </a:extLst>
          </p:cNvPr>
          <p:cNvSpPr txBox="1"/>
          <p:nvPr/>
        </p:nvSpPr>
        <p:spPr>
          <a:xfrm>
            <a:off x="3755192" y="2261042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0+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32FC68-7966-FCB2-9373-EB3F8FE09AB9}"/>
              </a:ext>
            </a:extLst>
          </p:cNvPr>
          <p:cNvSpPr txBox="1"/>
          <p:nvPr/>
        </p:nvSpPr>
        <p:spPr>
          <a:xfrm>
            <a:off x="536469" y="4908380"/>
            <a:ext cx="16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i="1"/>
              <a:t>Normal</a:t>
            </a:r>
            <a:r>
              <a:rPr lang="en-CA" sz="1200" i="1"/>
              <a:t> </a:t>
            </a:r>
            <a:r>
              <a:rPr lang="en-CA" sz="1200"/>
              <a:t>Energy levels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C718FF-82E3-CF2B-1DA1-45B9DEBC2FFD}"/>
              </a:ext>
            </a:extLst>
          </p:cNvPr>
          <p:cNvSpPr txBox="1"/>
          <p:nvPr/>
        </p:nvSpPr>
        <p:spPr>
          <a:xfrm>
            <a:off x="2174135" y="1953396"/>
            <a:ext cx="185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i="1"/>
              <a:t>Expected </a:t>
            </a:r>
            <a:r>
              <a:rPr lang="en-CA" sz="1200" i="1"/>
              <a:t>0+ Energy State</a:t>
            </a:r>
            <a:endParaRPr lang="en-CA" sz="1200"/>
          </a:p>
        </p:txBody>
      </p:sp>
      <p:sp>
        <p:nvSpPr>
          <p:cNvPr id="40" name="Arrow: Curved Left 39">
            <a:extLst>
              <a:ext uri="{FF2B5EF4-FFF2-40B4-BE49-F238E27FC236}">
                <a16:creationId xmlns:a16="http://schemas.microsoft.com/office/drawing/2014/main" id="{994BEF1F-EF47-4A34-7302-09CCEFD7B8B4}"/>
              </a:ext>
            </a:extLst>
          </p:cNvPr>
          <p:cNvSpPr/>
          <p:nvPr/>
        </p:nvSpPr>
        <p:spPr>
          <a:xfrm>
            <a:off x="4142259" y="2388741"/>
            <a:ext cx="490366" cy="1854386"/>
          </a:xfrm>
          <a:prstGeom prst="curvedLef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863FD1E-09B5-4C8F-53FD-2EDFC7BFD1F3}"/>
              </a:ext>
            </a:extLst>
          </p:cNvPr>
          <p:cNvCxnSpPr>
            <a:cxnSpLocks/>
          </p:cNvCxnSpPr>
          <p:nvPr/>
        </p:nvCxnSpPr>
        <p:spPr>
          <a:xfrm>
            <a:off x="2457286" y="4186949"/>
            <a:ext cx="1323703" cy="0"/>
          </a:xfrm>
          <a:prstGeom prst="line">
            <a:avLst/>
          </a:prstGeom>
          <a:ln w="381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FC9E9C5-673C-B4E1-FA05-D39FAC034EB3}"/>
              </a:ext>
            </a:extLst>
          </p:cNvPr>
          <p:cNvCxnSpPr>
            <a:cxnSpLocks/>
          </p:cNvCxnSpPr>
          <p:nvPr/>
        </p:nvCxnSpPr>
        <p:spPr>
          <a:xfrm flipH="1" flipV="1">
            <a:off x="476529" y="1913188"/>
            <a:ext cx="10199" cy="29443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300BF9A-82BD-079C-E571-BCA03CF788B1}"/>
              </a:ext>
            </a:extLst>
          </p:cNvPr>
          <p:cNvSpPr txBox="1"/>
          <p:nvPr/>
        </p:nvSpPr>
        <p:spPr>
          <a:xfrm>
            <a:off x="3809217" y="3979493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0+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C0C57F-9B9D-F9D6-7412-F9FC8C880A3A}"/>
              </a:ext>
            </a:extLst>
          </p:cNvPr>
          <p:cNvSpPr txBox="1"/>
          <p:nvPr/>
        </p:nvSpPr>
        <p:spPr>
          <a:xfrm rot="16200000">
            <a:off x="-1027128" y="3091878"/>
            <a:ext cx="2568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/>
              <a:t>Excitation Energy</a:t>
            </a:r>
            <a:r>
              <a:rPr lang="en-CA" sz="1400"/>
              <a:t> (MeV)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9CF748-ED8A-68E2-DAF9-248728F2540C}"/>
              </a:ext>
            </a:extLst>
          </p:cNvPr>
          <p:cNvSpPr txBox="1"/>
          <p:nvPr/>
        </p:nvSpPr>
        <p:spPr>
          <a:xfrm>
            <a:off x="2301015" y="4272447"/>
            <a:ext cx="185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i="1" u="sng"/>
              <a:t>INTRUDER</a:t>
            </a:r>
            <a:r>
              <a:rPr lang="en-CA" sz="1200" b="1" i="1"/>
              <a:t> </a:t>
            </a:r>
            <a:r>
              <a:rPr lang="en-CA" sz="1200" i="1"/>
              <a:t>0+ Energy State</a:t>
            </a:r>
            <a:endParaRPr lang="en-CA"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C1FB89-7B2B-88F9-C41A-321DB326C1D7}"/>
              </a:ext>
            </a:extLst>
          </p:cNvPr>
          <p:cNvSpPr txBox="1"/>
          <p:nvPr/>
        </p:nvSpPr>
        <p:spPr>
          <a:xfrm>
            <a:off x="4229641" y="2952657"/>
            <a:ext cx="2324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/>
              <a:t>Energy</a:t>
            </a:r>
            <a:r>
              <a:rPr lang="en-CA" sz="1200"/>
              <a:t> </a:t>
            </a:r>
            <a:r>
              <a:rPr lang="en-CA" sz="1200" b="1"/>
              <a:t>correlations</a:t>
            </a:r>
          </a:p>
          <a:p>
            <a:pPr algn="ctr"/>
            <a:r>
              <a:rPr lang="en-CA" sz="1200" b="1"/>
              <a:t>reduce</a:t>
            </a:r>
            <a:r>
              <a:rPr lang="en-CA" sz="1200"/>
              <a:t> expected</a:t>
            </a:r>
          </a:p>
          <a:p>
            <a:pPr algn="ctr"/>
            <a:r>
              <a:rPr lang="en-CA" sz="1200" b="1"/>
              <a:t>energy</a:t>
            </a:r>
            <a:r>
              <a:rPr lang="en-CA" sz="1200"/>
              <a:t> state. 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0914AF1-C64A-B5EB-1668-A207E04A22A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7879" t="7417" r="20836" b="18333"/>
          <a:stretch/>
        </p:blipFill>
        <p:spPr>
          <a:xfrm>
            <a:off x="898235" y="5207511"/>
            <a:ext cx="764679" cy="7359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6E42F409-8814-AFD4-B094-131B9A9373B4}"/>
              </a:ext>
            </a:extLst>
          </p:cNvPr>
          <p:cNvSpPr txBox="1"/>
          <p:nvPr/>
        </p:nvSpPr>
        <p:spPr>
          <a:xfrm>
            <a:off x="6774885" y="2388741"/>
            <a:ext cx="1330084" cy="667951"/>
          </a:xfrm>
          <a:prstGeom prst="rect">
            <a:avLst/>
          </a:prstGeom>
          <a:solidFill>
            <a:schemeClr val="accent2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1200" b="1">
                <a:solidFill>
                  <a:schemeClr val="bg1"/>
                </a:solidFill>
              </a:rPr>
              <a:t>Pairing</a:t>
            </a:r>
            <a:r>
              <a:rPr lang="en-CA" sz="1200">
                <a:solidFill>
                  <a:schemeClr val="bg1"/>
                </a:solidFill>
              </a:rPr>
              <a:t> interaction Energy.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30887F0-A701-F8AE-5C4D-32B1C5419242}"/>
              </a:ext>
            </a:extLst>
          </p:cNvPr>
          <p:cNvSpPr txBox="1"/>
          <p:nvPr/>
        </p:nvSpPr>
        <p:spPr>
          <a:xfrm>
            <a:off x="7188221" y="3425190"/>
            <a:ext cx="935843" cy="600164"/>
          </a:xfrm>
          <a:prstGeom prst="rect">
            <a:avLst/>
          </a:prstGeom>
          <a:solidFill>
            <a:schemeClr val="accent6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Monopole Shift </a:t>
            </a:r>
            <a:r>
              <a:rPr lang="en-CA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n-CA" sz="1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CA" sz="11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1D62E7D-63A5-AA6B-2D14-B18253E0B09B}"/>
              </a:ext>
            </a:extLst>
          </p:cNvPr>
          <p:cNvSpPr txBox="1"/>
          <p:nvPr/>
        </p:nvSpPr>
        <p:spPr>
          <a:xfrm>
            <a:off x="6857246" y="4158186"/>
            <a:ext cx="1519182" cy="461665"/>
          </a:xfrm>
          <a:prstGeom prst="rect">
            <a:avLst/>
          </a:prstGeom>
          <a:solidFill>
            <a:srgbClr val="AA72D4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sz="1200" b="1">
                <a:solidFill>
                  <a:schemeClr val="bg1"/>
                </a:solidFill>
              </a:rPr>
              <a:t>Quadrupole </a:t>
            </a:r>
            <a:r>
              <a:rPr lang="el-GR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CA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CA" sz="1200" b="1">
                <a:solidFill>
                  <a:schemeClr val="bg1"/>
                </a:solidFill>
              </a:rPr>
              <a:t> ν </a:t>
            </a:r>
            <a:r>
              <a:rPr lang="en-CA" sz="1200">
                <a:solidFill>
                  <a:schemeClr val="bg1"/>
                </a:solidFill>
              </a:rPr>
              <a:t>interaction energy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AA6C0600-6799-4616-8F0C-042FE52B285F}"/>
              </a:ext>
            </a:extLst>
          </p:cNvPr>
          <p:cNvSpPr/>
          <p:nvPr/>
        </p:nvSpPr>
        <p:spPr>
          <a:xfrm>
            <a:off x="8494599" y="3955487"/>
            <a:ext cx="559719" cy="178096"/>
          </a:xfrm>
          <a:prstGeom prst="roundRect">
            <a:avLst/>
          </a:prstGeom>
          <a:noFill/>
          <a:ln w="28575" cap="flat" cmpd="sng" algn="ctr">
            <a:solidFill>
              <a:srgbClr val="AA72D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8BAF1FB-A347-2323-2F4E-F926D1162D9D}"/>
              </a:ext>
            </a:extLst>
          </p:cNvPr>
          <p:cNvSpPr/>
          <p:nvPr/>
        </p:nvSpPr>
        <p:spPr>
          <a:xfrm>
            <a:off x="7765458" y="5754792"/>
            <a:ext cx="605213" cy="334097"/>
          </a:xfrm>
          <a:prstGeom prst="roundRect">
            <a:avLst/>
          </a:prstGeom>
          <a:noFill/>
          <a:ln w="28575" cap="flat" cmpd="sng" algn="ctr">
            <a:solidFill>
              <a:srgbClr val="AA72D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6760A886-46FB-6A97-A538-2826ECEDADBB}"/>
              </a:ext>
            </a:extLst>
          </p:cNvPr>
          <p:cNvSpPr/>
          <p:nvPr/>
        </p:nvSpPr>
        <p:spPr>
          <a:xfrm>
            <a:off x="8219267" y="2643925"/>
            <a:ext cx="559719" cy="178096"/>
          </a:xfrm>
          <a:prstGeom prst="roundRect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A3EA9AFB-71D6-96FA-8FA5-860D7E2439DB}"/>
              </a:ext>
            </a:extLst>
          </p:cNvPr>
          <p:cNvSpPr/>
          <p:nvPr/>
        </p:nvSpPr>
        <p:spPr>
          <a:xfrm>
            <a:off x="6091528" y="5712132"/>
            <a:ext cx="732416" cy="458457"/>
          </a:xfrm>
          <a:prstGeom prst="roundRect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46C9FBB-5218-8E8F-8E60-BF70364D9B5B}"/>
              </a:ext>
            </a:extLst>
          </p:cNvPr>
          <p:cNvSpPr/>
          <p:nvPr/>
        </p:nvSpPr>
        <p:spPr>
          <a:xfrm>
            <a:off x="7016970" y="5703660"/>
            <a:ext cx="605213" cy="458457"/>
          </a:xfrm>
          <a:prstGeom prst="roundRect">
            <a:avLst/>
          </a:prstGeom>
          <a:noFill/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6152253-91E5-EC96-A5E7-187F7ACBEEF2}"/>
              </a:ext>
            </a:extLst>
          </p:cNvPr>
          <p:cNvSpPr/>
          <p:nvPr/>
        </p:nvSpPr>
        <p:spPr>
          <a:xfrm>
            <a:off x="8264503" y="3336381"/>
            <a:ext cx="327482" cy="257197"/>
          </a:xfrm>
          <a:prstGeom prst="roundRect">
            <a:avLst/>
          </a:prstGeom>
          <a:noFill/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7" name="Picture 5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CFB18B3-4390-C53F-B1B4-11863641794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 flipH="1">
            <a:off x="707519" y="2498466"/>
            <a:ext cx="1119454" cy="103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93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7B112C3-4A8A-0FC9-E957-03E08030EE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673" r="46663"/>
          <a:stretch/>
        </p:blipFill>
        <p:spPr>
          <a:xfrm>
            <a:off x="5440376" y="1548462"/>
            <a:ext cx="5468527" cy="3554780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35E89AB-9685-46B5-E459-FBCEC55B7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467" y="5344987"/>
            <a:ext cx="4114800" cy="365125"/>
          </a:xfrm>
        </p:spPr>
        <p:txBody>
          <a:bodyPr/>
          <a:lstStyle/>
          <a:p>
            <a:r>
              <a:rPr lang="en-US"/>
              <a:t>Sangeet-Pal Pannu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ECA0C5-CEB8-649E-E3C5-C204AE2B916C}"/>
              </a:ext>
            </a:extLst>
          </p:cNvPr>
          <p:cNvSpPr txBox="1"/>
          <p:nvPr/>
        </p:nvSpPr>
        <p:spPr>
          <a:xfrm>
            <a:off x="81023" y="914148"/>
            <a:ext cx="74096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Reaction: Only </a:t>
            </a:r>
            <a:r>
              <a:rPr lang="en-CA" sz="2400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</a:t>
            </a:r>
            <a:r>
              <a:rPr lang="en-CA" sz="2400" b="1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Best </a:t>
            </a:r>
            <a:r>
              <a:rPr lang="en-CA" sz="2400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for extracting </a:t>
            </a:r>
            <a:r>
              <a:rPr lang="en-CA" sz="2400" b="1" i="1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 invariant </a:t>
            </a:r>
            <a:r>
              <a:rPr lang="en-CA" sz="2400" b="1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CA" sz="2400" b="1" i="1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400" i="1">
                <a:solidFill>
                  <a:srgbClr val="0807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independent results!</a:t>
            </a:r>
            <a:endParaRPr lang="en-CA" sz="2400">
              <a:solidFill>
                <a:srgbClr val="0807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RMaj_Coulex.avi">
            <a:hlinkClick r:id="" action="ppaction://media"/>
            <a:extLst>
              <a:ext uri="{FF2B5EF4-FFF2-40B4-BE49-F238E27FC236}">
                <a16:creationId xmlns:a16="http://schemas.microsoft.com/office/drawing/2014/main" id="{9361F73A-D976-9135-3C93-94CC25BAE9F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7002" y="2583813"/>
            <a:ext cx="4114800" cy="30861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DFDCB90-837A-3F7A-03FA-A0A3E4916C1A}"/>
              </a:ext>
            </a:extLst>
          </p:cNvPr>
          <p:cNvSpPr txBox="1"/>
          <p:nvPr/>
        </p:nvSpPr>
        <p:spPr>
          <a:xfrm>
            <a:off x="1816650" y="2583543"/>
            <a:ext cx="34491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b="1" i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*Animation from H. J. </a:t>
            </a:r>
            <a:r>
              <a:rPr lang="en-CA" sz="1200" b="1" i="1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Wollersheim</a:t>
            </a:r>
            <a:r>
              <a:rPr lang="en-CA" sz="1200" b="1" i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GSI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8C28FB-CC87-9058-2B62-42CF820F481E}"/>
              </a:ext>
            </a:extLst>
          </p:cNvPr>
          <p:cNvSpPr txBox="1"/>
          <p:nvPr/>
        </p:nvSpPr>
        <p:spPr>
          <a:xfrm>
            <a:off x="1770757" y="4931172"/>
            <a:ext cx="154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>
                <a:solidFill>
                  <a:schemeClr val="bg1"/>
                </a:solidFill>
              </a:rPr>
              <a:t>Target Nucleus</a:t>
            </a:r>
            <a:endParaRPr lang="en-CA" sz="140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C610C8-6066-F824-03EB-60474B30202A}"/>
              </a:ext>
            </a:extLst>
          </p:cNvPr>
          <p:cNvSpPr txBox="1"/>
          <p:nvPr/>
        </p:nvSpPr>
        <p:spPr>
          <a:xfrm>
            <a:off x="93752" y="3000478"/>
            <a:ext cx="154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>
                <a:solidFill>
                  <a:schemeClr val="bg1"/>
                </a:solidFill>
              </a:rPr>
              <a:t>Beam particle</a:t>
            </a:r>
            <a:endParaRPr lang="en-CA" sz="140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DE7D4E-45BF-66B0-F38F-E3E0E5CA9EE0}"/>
              </a:ext>
            </a:extLst>
          </p:cNvPr>
          <p:cNvSpPr/>
          <p:nvPr/>
        </p:nvSpPr>
        <p:spPr>
          <a:xfrm>
            <a:off x="6306279" y="3072963"/>
            <a:ext cx="469900" cy="37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43ECB3-1B8D-8C2F-CFDF-816F5404B3F3}"/>
              </a:ext>
            </a:extLst>
          </p:cNvPr>
          <p:cNvSpPr txBox="1"/>
          <p:nvPr/>
        </p:nvSpPr>
        <p:spPr>
          <a:xfrm>
            <a:off x="468137" y="281623"/>
            <a:ext cx="10599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36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Coulomb Excitation, Probe for Shapes</a:t>
            </a:r>
            <a:endParaRPr lang="en-US" sz="3600" b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1EDEEF-D6F9-D4B9-C90F-7425E086C34A}"/>
              </a:ext>
            </a:extLst>
          </p:cNvPr>
          <p:cNvSpPr txBox="1"/>
          <p:nvPr/>
        </p:nvSpPr>
        <p:spPr>
          <a:xfrm>
            <a:off x="5641551" y="933433"/>
            <a:ext cx="7823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000" u="sng">
                <a:solidFill>
                  <a:srgbClr val="2736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De-excitation via gamma emissions.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1027EF-CA2F-F1BE-D752-7C106B142980}"/>
              </a:ext>
            </a:extLst>
          </p:cNvPr>
          <p:cNvSpPr txBox="1"/>
          <p:nvPr/>
        </p:nvSpPr>
        <p:spPr>
          <a:xfrm>
            <a:off x="5391131" y="933033"/>
            <a:ext cx="7823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000" u="sng" dirty="0">
                <a:solidFill>
                  <a:srgbClr val="2736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Excitation via EM Interactions.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991984D-2C23-3F73-25E1-1CA15F84B02F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C33460A-1065-8D36-5966-66597189A612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44C4376-F15F-915C-5B03-776988C8F55C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14" name="Picture 13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B253F423-6597-4646-B315-615CA7DB2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18" name="Picture 1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D6CBB8B7-C067-A4C8-751B-0C85A72BA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08E1478-0F6F-334D-FF99-FA960434B8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B4E8E1C-E7C5-A7AD-0244-110CBF6916A1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C185EB3-6A8A-AB8D-7DEC-AB58638BF6BB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6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05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 vol="2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  <p:bldLst>
      <p:bldP spid="22" grpId="0"/>
      <p:bldP spid="23" grpId="0"/>
      <p:bldP spid="25" grpId="0" animBg="1"/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90C1826-8F22-5F09-E6FB-B65BDF6016C6}"/>
              </a:ext>
            </a:extLst>
          </p:cNvPr>
          <p:cNvCxnSpPr>
            <a:cxnSpLocks/>
            <a:stCxn id="4" idx="3"/>
            <a:endCxn id="10" idx="0"/>
          </p:cNvCxnSpPr>
          <p:nvPr/>
        </p:nvCxnSpPr>
        <p:spPr>
          <a:xfrm>
            <a:off x="8480028" y="2233545"/>
            <a:ext cx="750498" cy="14912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8A4CEC7-46B8-5DDA-0DC5-6F7DD9424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3" y="1624237"/>
            <a:ext cx="6714115" cy="2620347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CBE233A-FFAD-6190-A745-BAA89CC1575B}"/>
              </a:ext>
            </a:extLst>
          </p:cNvPr>
          <p:cNvSpPr/>
          <p:nvPr/>
        </p:nvSpPr>
        <p:spPr>
          <a:xfrm>
            <a:off x="8480028" y="3724753"/>
            <a:ext cx="1500996" cy="476250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GOSIA 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9536093B-E8F0-A014-03F3-4119A53B9426}"/>
                  </a:ext>
                </a:extLst>
              </p:cNvPr>
              <p:cNvSpPr/>
              <p:nvPr/>
            </p:nvSpPr>
            <p:spPr>
              <a:xfrm>
                <a:off x="6421103" y="2711721"/>
                <a:ext cx="1801504" cy="7694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Spectroscopic data</a:t>
                </a:r>
              </a:p>
              <a:p>
                <a:pPr algn="ctr"/>
                <a:r>
                  <a:rPr lang="en-C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BR, </a:t>
                </a:r>
                <a14:m>
                  <m:oMath xmlns:m="http://schemas.openxmlformats.org/officeDocument/2006/math">
                    <m:r>
                      <a:rPr lang="en-CA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en-C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f>
                      <m:fPr>
                        <m:ctrlP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C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CA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9536093B-E8F0-A014-03F3-4119A53B94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1103" y="2711721"/>
                <a:ext cx="1801504" cy="769441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DAECF7F-13CD-2F55-1171-3BF3F930BD1D}"/>
              </a:ext>
            </a:extLst>
          </p:cNvPr>
          <p:cNvSpPr/>
          <p:nvPr/>
        </p:nvSpPr>
        <p:spPr>
          <a:xfrm>
            <a:off x="6979032" y="1995420"/>
            <a:ext cx="1500996" cy="4762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Scheme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8C45F7A-95FA-0440-21DE-882EC1EB9E33}"/>
              </a:ext>
            </a:extLst>
          </p:cNvPr>
          <p:cNvSpPr/>
          <p:nvPr/>
        </p:nvSpPr>
        <p:spPr>
          <a:xfrm>
            <a:off x="8668644" y="1585990"/>
            <a:ext cx="1232781" cy="56352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-ray yields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5DFA4A1-9F7B-7513-2856-AB73BF6355F9}"/>
              </a:ext>
            </a:extLst>
          </p:cNvPr>
          <p:cNvSpPr/>
          <p:nvPr/>
        </p:nvSpPr>
        <p:spPr>
          <a:xfrm>
            <a:off x="9981024" y="2184543"/>
            <a:ext cx="1339840" cy="54085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E57A3C3-C301-3838-84FF-5ECA794FA62F}"/>
              </a:ext>
            </a:extLst>
          </p:cNvPr>
          <p:cNvSpPr/>
          <p:nvPr/>
        </p:nvSpPr>
        <p:spPr>
          <a:xfrm>
            <a:off x="10494112" y="2747673"/>
            <a:ext cx="1339840" cy="54085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Matrix Elements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A243DF-2596-A64E-B21A-294D382F068B}"/>
              </a:ext>
            </a:extLst>
          </p:cNvPr>
          <p:cNvCxnSpPr>
            <a:cxnSpLocks/>
            <a:stCxn id="11" idx="3"/>
            <a:endCxn id="10" idx="0"/>
          </p:cNvCxnSpPr>
          <p:nvPr/>
        </p:nvCxnSpPr>
        <p:spPr>
          <a:xfrm>
            <a:off x="8222607" y="3096442"/>
            <a:ext cx="1007919" cy="6283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EFF4A4E-C771-F68B-81A9-7559929AF5AB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 flipH="1">
            <a:off x="9230526" y="2149510"/>
            <a:ext cx="54509" cy="157524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C90DA6B-931E-D679-94AC-71B432CD9FFC}"/>
              </a:ext>
            </a:extLst>
          </p:cNvPr>
          <p:cNvCxnSpPr>
            <a:cxnSpLocks/>
            <a:stCxn id="12" idx="1"/>
            <a:endCxn id="10" idx="0"/>
          </p:cNvCxnSpPr>
          <p:nvPr/>
        </p:nvCxnSpPr>
        <p:spPr>
          <a:xfrm flipH="1">
            <a:off x="9230526" y="2454973"/>
            <a:ext cx="750498" cy="126978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7BE0F8D-0EFB-1028-15A6-F0024A551D9A}"/>
              </a:ext>
            </a:extLst>
          </p:cNvPr>
          <p:cNvCxnSpPr>
            <a:cxnSpLocks/>
            <a:stCxn id="13" idx="1"/>
            <a:endCxn id="10" idx="0"/>
          </p:cNvCxnSpPr>
          <p:nvPr/>
        </p:nvCxnSpPr>
        <p:spPr>
          <a:xfrm flipH="1">
            <a:off x="9230526" y="3018103"/>
            <a:ext cx="1263586" cy="70665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E3B68ED-369E-2D99-D92A-2846A3CDC325}"/>
              </a:ext>
            </a:extLst>
          </p:cNvPr>
          <p:cNvSpPr txBox="1"/>
          <p:nvPr/>
        </p:nvSpPr>
        <p:spPr>
          <a:xfrm>
            <a:off x="10220367" y="1526108"/>
            <a:ext cx="1971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Coulomb excitation data</a:t>
            </a:r>
            <a:endParaRPr lang="en-CA" sz="1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37FDCCC-248C-B34D-E6F7-57EC022ED96F}"/>
              </a:ext>
            </a:extLst>
          </p:cNvPr>
          <p:cNvSpPr txBox="1"/>
          <p:nvPr/>
        </p:nvSpPr>
        <p:spPr>
          <a:xfrm>
            <a:off x="5639420" y="1879079"/>
            <a:ext cx="133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 Parameters</a:t>
            </a:r>
            <a:endParaRPr lang="en-CA" sz="1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C3C95EB-B2D3-465D-B841-5B426DE9BD6B}"/>
              </a:ext>
            </a:extLst>
          </p:cNvPr>
          <p:cNvCxnSpPr>
            <a:cxnSpLocks/>
          </p:cNvCxnSpPr>
          <p:nvPr/>
        </p:nvCxnSpPr>
        <p:spPr>
          <a:xfrm>
            <a:off x="9230526" y="4185852"/>
            <a:ext cx="0" cy="5459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37A800F-669B-7910-2AE6-88BC195DA0E9}"/>
              </a:ext>
            </a:extLst>
          </p:cNvPr>
          <p:cNvSpPr/>
          <p:nvPr/>
        </p:nvSpPr>
        <p:spPr>
          <a:xfrm>
            <a:off x="8140578" y="4730071"/>
            <a:ext cx="2179895" cy="520623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of matrix elements and errors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AD1CA62-4ACF-B5D9-4AA2-6AD4145F19DA}"/>
                  </a:ext>
                </a:extLst>
              </p:cNvPr>
              <p:cNvSpPr/>
              <p:nvPr/>
            </p:nvSpPr>
            <p:spPr>
              <a:xfrm>
                <a:off x="8668644" y="5273207"/>
                <a:ext cx="1123761" cy="520623"/>
              </a:xfrm>
              <a:prstGeom prst="round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CA" sz="1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|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2|</m:t>
                          </m:r>
                        </m:e>
                        <m:e>
                          <m:sSub>
                            <m:sSubPr>
                              <m:ctrlPr>
                                <a:rPr lang="en-CA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AD1CA62-4ACF-B5D9-4AA2-6AD4145F19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8644" y="5273207"/>
                <a:ext cx="1123761" cy="520623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>
            <a:extLst>
              <a:ext uri="{FF2B5EF4-FFF2-40B4-BE49-F238E27FC236}">
                <a16:creationId xmlns:a16="http://schemas.microsoft.com/office/drawing/2014/main" id="{E899B6E5-C0A6-654C-6D55-2EFC18F4D1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746" y="4749578"/>
            <a:ext cx="4623828" cy="104425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FF983DB-7024-029B-009E-13EFE0E1F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07092" y="5918726"/>
            <a:ext cx="1240192" cy="2408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4B1AAE3-58AD-68A1-740B-361ED21B62F7}"/>
                  </a:ext>
                </a:extLst>
              </p:cNvPr>
              <p:cNvSpPr txBox="1"/>
              <p:nvPr/>
            </p:nvSpPr>
            <p:spPr>
              <a:xfrm>
                <a:off x="3862028" y="4865793"/>
                <a:ext cx="97064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CA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d>
                        <m:dPr>
                          <m:begChr m:val="⟨"/>
                          <m:endChr m:val="⟩"/>
                          <m:ctrlPr>
                            <a:rPr lang="en-CA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CA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4B1AAE3-58AD-68A1-740B-361ED21B6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028" y="4865793"/>
                <a:ext cx="970647" cy="369332"/>
              </a:xfrm>
              <a:prstGeom prst="rect">
                <a:avLst/>
              </a:prstGeom>
              <a:blipFill>
                <a:blip r:embed="rId12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36E0AE-018B-6A95-D8F7-9E390DFE866A}"/>
                  </a:ext>
                </a:extLst>
              </p:cNvPr>
              <p:cNvSpPr txBox="1"/>
              <p:nvPr/>
            </p:nvSpPr>
            <p:spPr>
              <a:xfrm>
                <a:off x="4832675" y="5324825"/>
                <a:ext cx="97064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CA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d>
                        <m:dPr>
                          <m:begChr m:val="⟨"/>
                          <m:endChr m:val="⟩"/>
                          <m:ctrlPr>
                            <a:rPr lang="en-CA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𝑐𝑜𝑠</m:t>
                          </m:r>
                          <m: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</m:d>
                    </m:oMath>
                  </m:oMathPara>
                </a14:m>
                <a:endParaRPr lang="en-CA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36E0AE-018B-6A95-D8F7-9E390DFE8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2675" y="5324825"/>
                <a:ext cx="970647" cy="369332"/>
              </a:xfrm>
              <a:prstGeom prst="rect">
                <a:avLst/>
              </a:prstGeom>
              <a:blipFill>
                <a:blip r:embed="rId13"/>
                <a:stretch>
                  <a:fillRect l="-17610" r="-9434" b="-147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ECE6831D-9115-43FD-ECB6-2E2F81F5A97B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A492624-551B-A901-B63B-BDD91E94A90C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18" name="Picture 17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A82083EA-0C7F-684F-6C8C-72BD0EB87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20" name="Picture 19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8C58E59E-9CDB-46BA-CFD9-8BC10A5F3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81B6057-253D-4936-86E2-3AC81F4CB5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08031A4D-2196-02A5-E973-57F63483426A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D949B49-2316-15FA-F28B-AD5FF5417D3B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94219E9-BB0A-C172-51FE-44615B98BA55}"/>
              </a:ext>
            </a:extLst>
          </p:cNvPr>
          <p:cNvSpPr txBox="1"/>
          <p:nvPr/>
        </p:nvSpPr>
        <p:spPr>
          <a:xfrm>
            <a:off x="468137" y="281623"/>
            <a:ext cx="10599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36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Coulomb Excitation, Probe for Shapes</a:t>
            </a:r>
            <a:endParaRPr lang="en-US" sz="3600" b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B215C42-64DF-AB5D-A2CD-F86A3371E170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978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rrow: Down 18">
            <a:extLst>
              <a:ext uri="{FF2B5EF4-FFF2-40B4-BE49-F238E27FC236}">
                <a16:creationId xmlns:a16="http://schemas.microsoft.com/office/drawing/2014/main" id="{44BE7BFC-97F7-D799-637B-F105F8D74DDC}"/>
              </a:ext>
            </a:extLst>
          </p:cNvPr>
          <p:cNvSpPr/>
          <p:nvPr/>
        </p:nvSpPr>
        <p:spPr>
          <a:xfrm>
            <a:off x="1924042" y="2736519"/>
            <a:ext cx="118639" cy="102967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B3946B-1F38-E933-3137-ADA600E3C096}"/>
              </a:ext>
            </a:extLst>
          </p:cNvPr>
          <p:cNvSpPr/>
          <p:nvPr/>
        </p:nvSpPr>
        <p:spPr>
          <a:xfrm>
            <a:off x="10144926" y="1017482"/>
            <a:ext cx="2047073" cy="646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D2E0E47-3E1C-6FB0-CB7C-D04865B5B012}"/>
              </a:ext>
            </a:extLst>
          </p:cNvPr>
          <p:cNvCxnSpPr>
            <a:cxnSpLocks/>
          </p:cNvCxnSpPr>
          <p:nvPr/>
        </p:nvCxnSpPr>
        <p:spPr>
          <a:xfrm>
            <a:off x="998077" y="2749015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F2DCED9-1489-6657-C072-CEAB47AB1BD2}"/>
              </a:ext>
            </a:extLst>
          </p:cNvPr>
          <p:cNvCxnSpPr>
            <a:cxnSpLocks/>
          </p:cNvCxnSpPr>
          <p:nvPr/>
        </p:nvCxnSpPr>
        <p:spPr>
          <a:xfrm flipV="1">
            <a:off x="979349" y="3777627"/>
            <a:ext cx="2126690" cy="25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1495A60-1AD8-64FD-C4CD-10CA1EF7FD63}"/>
                  </a:ext>
                </a:extLst>
              </p:cNvPr>
              <p:cNvSpPr txBox="1"/>
              <p:nvPr/>
            </p:nvSpPr>
            <p:spPr>
              <a:xfrm>
                <a:off x="547973" y="3592961"/>
                <a:ext cx="4440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1495A60-1AD8-64FD-C4CD-10CA1EF7FD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73" y="3592961"/>
                <a:ext cx="4440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50308F-929C-30D8-D099-22F847E84B47}"/>
                  </a:ext>
                </a:extLst>
              </p:cNvPr>
              <p:cNvSpPr txBox="1"/>
              <p:nvPr/>
            </p:nvSpPr>
            <p:spPr>
              <a:xfrm>
                <a:off x="76221" y="2522176"/>
                <a:ext cx="4440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CA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CA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</m:s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50308F-929C-30D8-D099-22F847E84B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21" y="2522176"/>
                <a:ext cx="444062" cy="369332"/>
              </a:xfrm>
              <a:prstGeom prst="rect">
                <a:avLst/>
              </a:prstGeom>
              <a:blipFill>
                <a:blip r:embed="rId7"/>
                <a:stretch>
                  <a:fillRect l="-2778" r="-105556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4FC7A67-BA12-1E04-B43C-B1B0451A9D1A}"/>
                  </a:ext>
                </a:extLst>
              </p:cNvPr>
              <p:cNvSpPr txBox="1"/>
              <p:nvPr/>
            </p:nvSpPr>
            <p:spPr>
              <a:xfrm>
                <a:off x="768264" y="3793202"/>
                <a:ext cx="26488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/>
                  <a:t>2</a:t>
                </a:r>
                <a:r>
                  <a:rPr lang="en-CA">
                    <a:solidFill>
                      <a:schemeClr val="tx1"/>
                    </a:solidFill>
                  </a:rPr>
                  <a:t> Level </a:t>
                </a:r>
                <a:r>
                  <a:rPr lang="en-CA" b="1">
                    <a:solidFill>
                      <a:schemeClr val="tx1"/>
                    </a:solidFill>
                  </a:rPr>
                  <a:t>Cascade</a:t>
                </a:r>
              </a:p>
              <a:p>
                <a:pPr algn="ctr"/>
                <a:r>
                  <a:rPr lang="en-CA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>
                    <a:solidFill>
                      <a:schemeClr val="tx1"/>
                    </a:solidFill>
                  </a:rPr>
                  <a:t>&gt;</a:t>
                </a:r>
                <a:r>
                  <a:rPr lang="en-CA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4FC7A67-BA12-1E04-B43C-B1B0451A9D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64" y="3793202"/>
                <a:ext cx="2648896" cy="646331"/>
              </a:xfrm>
              <a:prstGeom prst="rect">
                <a:avLst/>
              </a:prstGeom>
              <a:blipFill>
                <a:blip r:embed="rId8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BA7FE51-ECAD-A194-EDE5-5DA58B794064}"/>
                  </a:ext>
                </a:extLst>
              </p:cNvPr>
              <p:cNvSpPr txBox="1"/>
              <p:nvPr/>
            </p:nvSpPr>
            <p:spPr>
              <a:xfrm>
                <a:off x="2013911" y="3019119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BA7FE51-ECAD-A194-EDE5-5DA58B794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911" y="3019119"/>
                <a:ext cx="258787" cy="369332"/>
              </a:xfrm>
              <a:prstGeom prst="rect">
                <a:avLst/>
              </a:prstGeom>
              <a:blipFill>
                <a:blip r:embed="rId9"/>
                <a:stretch>
                  <a:fillRect r="-39535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7946097-65FE-2DC7-7A8F-1143EC3C2B67}"/>
                  </a:ext>
                </a:extLst>
              </p:cNvPr>
              <p:cNvSpPr txBox="1"/>
              <p:nvPr/>
            </p:nvSpPr>
            <p:spPr>
              <a:xfrm>
                <a:off x="3074826" y="2508733"/>
                <a:ext cx="2725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7946097-65FE-2DC7-7A8F-1143EC3C2B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826" y="2508733"/>
                <a:ext cx="272542" cy="369332"/>
              </a:xfrm>
              <a:prstGeom prst="rect">
                <a:avLst/>
              </a:prstGeom>
              <a:blipFill>
                <a:blip r:embed="rId10"/>
                <a:stretch>
                  <a:fillRect r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9D63AE4-4D82-F1BB-C371-E94BA6D25E90}"/>
                  </a:ext>
                </a:extLst>
              </p:cNvPr>
              <p:cNvSpPr txBox="1"/>
              <p:nvPr/>
            </p:nvSpPr>
            <p:spPr>
              <a:xfrm>
                <a:off x="3124767" y="3570605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9D63AE4-4D82-F1BB-C371-E94BA6D25E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767" y="3570605"/>
                <a:ext cx="258787" cy="369332"/>
              </a:xfrm>
              <a:prstGeom prst="rect">
                <a:avLst/>
              </a:prstGeom>
              <a:blipFill>
                <a:blip r:embed="rId11"/>
                <a:stretch>
                  <a:fillRect r="-45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4FA4BE-D708-E1B7-8FC5-FE0A73A6A7EF}"/>
              </a:ext>
            </a:extLst>
          </p:cNvPr>
          <p:cNvCxnSpPr>
            <a:cxnSpLocks/>
          </p:cNvCxnSpPr>
          <p:nvPr/>
        </p:nvCxnSpPr>
        <p:spPr>
          <a:xfrm>
            <a:off x="3415080" y="2687569"/>
            <a:ext cx="319993" cy="3131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70223E0-2221-1669-A7A9-D0680030423B}"/>
              </a:ext>
            </a:extLst>
          </p:cNvPr>
          <p:cNvCxnSpPr>
            <a:cxnSpLocks/>
          </p:cNvCxnSpPr>
          <p:nvPr/>
        </p:nvCxnSpPr>
        <p:spPr>
          <a:xfrm>
            <a:off x="3620918" y="2763981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F96E104-43D6-AC8B-114A-7EDE3D120E46}"/>
                  </a:ext>
                </a:extLst>
              </p:cNvPr>
              <p:cNvSpPr txBox="1"/>
              <p:nvPr/>
            </p:nvSpPr>
            <p:spPr>
              <a:xfrm>
                <a:off x="3228286" y="2764550"/>
                <a:ext cx="847183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0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F96E104-43D6-AC8B-114A-7EDE3D120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8286" y="2764550"/>
                <a:ext cx="847183" cy="25391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94CE115-887D-9A9B-695B-E61F0BE8AC75}"/>
                  </a:ext>
                </a:extLst>
              </p:cNvPr>
              <p:cNvSpPr txBox="1"/>
              <p:nvPr/>
            </p:nvSpPr>
            <p:spPr>
              <a:xfrm>
                <a:off x="5047708" y="2746141"/>
                <a:ext cx="983713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0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94CE115-887D-9A9B-695B-E61F0BE8A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708" y="2746141"/>
                <a:ext cx="983713" cy="24622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ight Brace 36">
            <a:extLst>
              <a:ext uri="{FF2B5EF4-FFF2-40B4-BE49-F238E27FC236}">
                <a16:creationId xmlns:a16="http://schemas.microsoft.com/office/drawing/2014/main" id="{212D6BD5-1E40-6CBB-11CE-619E220B5058}"/>
              </a:ext>
            </a:extLst>
          </p:cNvPr>
          <p:cNvSpPr/>
          <p:nvPr/>
        </p:nvSpPr>
        <p:spPr>
          <a:xfrm>
            <a:off x="5610171" y="2277659"/>
            <a:ext cx="144596" cy="911943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EFE86D-CA6E-D1AC-17F2-DA2310369D41}"/>
              </a:ext>
            </a:extLst>
          </p:cNvPr>
          <p:cNvSpPr txBox="1"/>
          <p:nvPr/>
        </p:nvSpPr>
        <p:spPr>
          <a:xfrm>
            <a:off x="-161037" y="961613"/>
            <a:ext cx="3657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>
                <a:solidFill>
                  <a:srgbClr val="2736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Angular Correlations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914D7E1-1212-7A34-C302-E263EFA9A700}"/>
              </a:ext>
            </a:extLst>
          </p:cNvPr>
          <p:cNvCxnSpPr>
            <a:cxnSpLocks/>
          </p:cNvCxnSpPr>
          <p:nvPr/>
        </p:nvCxnSpPr>
        <p:spPr>
          <a:xfrm>
            <a:off x="4283021" y="2763981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008FF21-C7DB-CB64-B275-C23F9DD3B0F3}"/>
              </a:ext>
            </a:extLst>
          </p:cNvPr>
          <p:cNvCxnSpPr>
            <a:cxnSpLocks/>
          </p:cNvCxnSpPr>
          <p:nvPr/>
        </p:nvCxnSpPr>
        <p:spPr>
          <a:xfrm>
            <a:off x="4991929" y="2763981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D88C229-0D22-DF42-8313-B189467A371E}"/>
              </a:ext>
            </a:extLst>
          </p:cNvPr>
          <p:cNvCxnSpPr>
            <a:cxnSpLocks/>
          </p:cNvCxnSpPr>
          <p:nvPr/>
        </p:nvCxnSpPr>
        <p:spPr>
          <a:xfrm>
            <a:off x="4278358" y="3787169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row: Down 46">
            <a:extLst>
              <a:ext uri="{FF2B5EF4-FFF2-40B4-BE49-F238E27FC236}">
                <a16:creationId xmlns:a16="http://schemas.microsoft.com/office/drawing/2014/main" id="{733EDA9F-41E2-F01D-288F-991BC58F2439}"/>
              </a:ext>
            </a:extLst>
          </p:cNvPr>
          <p:cNvSpPr/>
          <p:nvPr/>
        </p:nvSpPr>
        <p:spPr>
          <a:xfrm>
            <a:off x="4519406" y="2784838"/>
            <a:ext cx="79855" cy="100233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8" name="Arrow: Down 47">
            <a:extLst>
              <a:ext uri="{FF2B5EF4-FFF2-40B4-BE49-F238E27FC236}">
                <a16:creationId xmlns:a16="http://schemas.microsoft.com/office/drawing/2014/main" id="{F4AFB1DF-CB9E-15FB-1524-23AC8AA10286}"/>
              </a:ext>
            </a:extLst>
          </p:cNvPr>
          <p:cNvSpPr/>
          <p:nvPr/>
        </p:nvSpPr>
        <p:spPr>
          <a:xfrm rot="1691701">
            <a:off x="4883380" y="2728679"/>
            <a:ext cx="82800" cy="113009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CB0681C5-2058-5B95-EE9D-D7CFB8397544}"/>
              </a:ext>
            </a:extLst>
          </p:cNvPr>
          <p:cNvSpPr/>
          <p:nvPr/>
        </p:nvSpPr>
        <p:spPr>
          <a:xfrm rot="19908299" flipH="1">
            <a:off x="4146429" y="2719269"/>
            <a:ext cx="82800" cy="113009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DEF1C16-C04B-477F-6DBA-6DEC275B4967}"/>
                  </a:ext>
                </a:extLst>
              </p:cNvPr>
              <p:cNvSpPr txBox="1"/>
              <p:nvPr/>
            </p:nvSpPr>
            <p:spPr>
              <a:xfrm>
                <a:off x="3570515" y="3783539"/>
                <a:ext cx="1969049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CA" sz="12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DEF1C16-C04B-477F-6DBA-6DEC275B4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0515" y="3783539"/>
                <a:ext cx="1969049" cy="2769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EB5E22B-748D-993E-F18C-D695913AC183}"/>
                  </a:ext>
                </a:extLst>
              </p:cNvPr>
              <p:cNvSpPr txBox="1"/>
              <p:nvPr/>
            </p:nvSpPr>
            <p:spPr>
              <a:xfrm>
                <a:off x="4148067" y="2742307"/>
                <a:ext cx="899641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05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05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05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105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05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CA" sz="105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EB5E22B-748D-993E-F18C-D695913AC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067" y="2742307"/>
                <a:ext cx="899641" cy="26161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86EC045-9427-641C-869E-0A8064356691}"/>
              </a:ext>
            </a:extLst>
          </p:cNvPr>
          <p:cNvCxnSpPr>
            <a:cxnSpLocks/>
            <a:endCxn id="47" idx="2"/>
          </p:cNvCxnSpPr>
          <p:nvPr/>
        </p:nvCxnSpPr>
        <p:spPr>
          <a:xfrm>
            <a:off x="3086100" y="3781061"/>
            <a:ext cx="1473234" cy="6107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16145EB-C3F2-553C-2642-9DE701873602}"/>
                  </a:ext>
                </a:extLst>
              </p:cNvPr>
              <p:cNvSpPr txBox="1"/>
              <p:nvPr/>
            </p:nvSpPr>
            <p:spPr>
              <a:xfrm>
                <a:off x="4546667" y="3159117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16145EB-C3F2-553C-2642-9DE701873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6667" y="3159117"/>
                <a:ext cx="1549333" cy="27699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4512448-F5E8-2EB9-4C41-D51C998C4727}"/>
                  </a:ext>
                </a:extLst>
              </p:cNvPr>
              <p:cNvSpPr txBox="1"/>
              <p:nvPr/>
            </p:nvSpPr>
            <p:spPr>
              <a:xfrm>
                <a:off x="3020182" y="3151798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4512448-F5E8-2EB9-4C41-D51C998C47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182" y="3151798"/>
                <a:ext cx="1549333" cy="27699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C693065-586F-1253-6EF3-DC44FF06AC5E}"/>
                  </a:ext>
                </a:extLst>
              </p:cNvPr>
              <p:cNvSpPr txBox="1"/>
              <p:nvPr/>
            </p:nvSpPr>
            <p:spPr>
              <a:xfrm>
                <a:off x="6221558" y="2002517"/>
                <a:ext cx="5706966" cy="5533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(∆</m:t>
                      </m:r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±1) ∝</m:t>
                      </m:r>
                      <m:f>
                        <m:fPr>
                          <m:ctrlPr>
                            <a:rPr lang="en-CA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CA" sz="160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C693065-586F-1253-6EF3-DC44FF06A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558" y="2002517"/>
                <a:ext cx="5706966" cy="55335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42E24AC-53B5-B494-B44B-5F28C001C052}"/>
                  </a:ext>
                </a:extLst>
              </p:cNvPr>
              <p:cNvSpPr txBox="1"/>
              <p:nvPr/>
            </p:nvSpPr>
            <p:spPr>
              <a:xfrm>
                <a:off x="6884051" y="1665440"/>
                <a:ext cx="597854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600" b="1">
                    <a:ea typeface="Cambria Math" panose="02040503050406030204" pitchFamily="18" charset="0"/>
                  </a:rPr>
                  <a:t>	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(∆</m:t>
                    </m:r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0) ∝</m:t>
                    </m:r>
                    <m:func>
                      <m:funcPr>
                        <m:ctrlP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CA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CA" sz="16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CA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CA" sz="160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42E24AC-53B5-B494-B44B-5F28C001C0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051" y="1665440"/>
                <a:ext cx="5978545" cy="338554"/>
              </a:xfrm>
              <a:prstGeom prst="rect">
                <a:avLst/>
              </a:prstGeom>
              <a:blipFill>
                <a:blip r:embed="rId19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Box 73">
            <a:extLst>
              <a:ext uri="{FF2B5EF4-FFF2-40B4-BE49-F238E27FC236}">
                <a16:creationId xmlns:a16="http://schemas.microsoft.com/office/drawing/2014/main" id="{5DB9A7B0-559C-F75C-D9AD-8C2BCB2C8555}"/>
              </a:ext>
            </a:extLst>
          </p:cNvPr>
          <p:cNvSpPr txBox="1"/>
          <p:nvPr/>
        </p:nvSpPr>
        <p:spPr>
          <a:xfrm>
            <a:off x="6194747" y="1231727"/>
            <a:ext cx="570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Multipole character </a:t>
            </a:r>
            <a:r>
              <a:rPr lang="en-CA" dirty="0"/>
              <a:t>has an </a:t>
            </a:r>
            <a:r>
              <a:rPr lang="en-CA" b="1" dirty="0"/>
              <a:t>angular emission probability.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E7D745D-762D-E32C-96B4-9B3428A23CA9}"/>
                  </a:ext>
                </a:extLst>
              </p:cNvPr>
              <p:cNvSpPr txBox="1"/>
              <p:nvPr/>
            </p:nvSpPr>
            <p:spPr>
              <a:xfrm>
                <a:off x="3774769" y="3127595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CA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120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E7D745D-762D-E32C-96B4-9B3428A23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4769" y="3127595"/>
                <a:ext cx="1549333" cy="2769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0829EB1-D148-A299-3A41-BFB678AF7C03}"/>
                  </a:ext>
                </a:extLst>
              </p:cNvPr>
              <p:cNvSpPr txBox="1"/>
              <p:nvPr/>
            </p:nvSpPr>
            <p:spPr>
              <a:xfrm>
                <a:off x="901610" y="3077482"/>
                <a:ext cx="12074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0829EB1-D148-A299-3A41-BFB678AF7C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610" y="3077482"/>
                <a:ext cx="1207407" cy="369332"/>
              </a:xfrm>
              <a:prstGeom prst="rect">
                <a:avLst/>
              </a:prstGeom>
              <a:blipFill>
                <a:blip r:embed="rId2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022770D-AA14-54D2-17AD-5987E70A73EB}"/>
              </a:ext>
            </a:extLst>
          </p:cNvPr>
          <p:cNvSpPr txBox="1"/>
          <p:nvPr/>
        </p:nvSpPr>
        <p:spPr>
          <a:xfrm>
            <a:off x="-221385" y="1378862"/>
            <a:ext cx="3657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i="1" dirty="0">
                <a:solidFill>
                  <a:srgbClr val="2736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Behind the scenes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FF788A-7966-E67D-132B-112F82D68DE2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b="44328"/>
          <a:stretch/>
        </p:blipFill>
        <p:spPr>
          <a:xfrm>
            <a:off x="6587842" y="2820274"/>
            <a:ext cx="4744467" cy="295848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984F487-06D3-C072-400B-DD2C72147628}"/>
              </a:ext>
            </a:extLst>
          </p:cNvPr>
          <p:cNvSpPr txBox="1"/>
          <p:nvPr/>
        </p:nvSpPr>
        <p:spPr>
          <a:xfrm>
            <a:off x="3296874" y="1504200"/>
            <a:ext cx="2648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Degenerate</a:t>
            </a:r>
            <a:r>
              <a:rPr lang="en-C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C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Sub-states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26380A-0213-2143-90F9-14BCB6C67C6D}"/>
              </a:ext>
            </a:extLst>
          </p:cNvPr>
          <p:cNvCxnSpPr>
            <a:cxnSpLocks/>
            <a:endCxn id="34" idx="0"/>
          </p:cNvCxnSpPr>
          <p:nvPr/>
        </p:nvCxnSpPr>
        <p:spPr>
          <a:xfrm flipV="1">
            <a:off x="3199388" y="2746141"/>
            <a:ext cx="2340177" cy="1665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E880861D-032F-8A33-2A19-186B7C0ED430}"/>
              </a:ext>
            </a:extLst>
          </p:cNvPr>
          <p:cNvSpPr/>
          <p:nvPr/>
        </p:nvSpPr>
        <p:spPr>
          <a:xfrm>
            <a:off x="8383476" y="5368362"/>
            <a:ext cx="527374" cy="5496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59E14A-E49F-94A4-931A-455171E24475}"/>
              </a:ext>
            </a:extLst>
          </p:cNvPr>
          <p:cNvSpPr/>
          <p:nvPr/>
        </p:nvSpPr>
        <p:spPr>
          <a:xfrm>
            <a:off x="10706484" y="5325453"/>
            <a:ext cx="527374" cy="5496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B78AA8-BFB9-2D21-5D51-B37B8046799C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35638C-1E41-A895-7962-12D7E15A4457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6" name="Picture 5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1952D938-1F45-4E6D-5A48-22CD0C5BC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14" name="Picture 13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8CD090F6-EC97-0998-A2DA-0F8FD3E1D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C2F3CEA-AE2D-A912-71D7-A02F35A9A9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A58E72DA-D336-1897-C70A-124038ADA946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9FF80C1-EA1C-BC31-39B6-7AF7F920841C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452146F-0DAE-2034-B7BD-39424E7E1D5D}"/>
              </a:ext>
            </a:extLst>
          </p:cNvPr>
          <p:cNvSpPr txBox="1"/>
          <p:nvPr/>
        </p:nvSpPr>
        <p:spPr>
          <a:xfrm>
            <a:off x="468137" y="281623"/>
            <a:ext cx="10599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36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Coulomb Excitation, Probe for Shapes</a:t>
            </a:r>
            <a:endParaRPr lang="en-US" sz="3600" b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8EB0502-A521-6177-8136-69D308868728}"/>
              </a:ext>
            </a:extLst>
          </p:cNvPr>
          <p:cNvPicPr>
            <a:picLocks noChangeAspect="1"/>
          </p:cNvPicPr>
          <p:nvPr/>
        </p:nvPicPr>
        <p:blipFill>
          <a:blip r:embed="rId2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65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9B3946B-1F38-E933-3137-ADA600E3C096}"/>
              </a:ext>
            </a:extLst>
          </p:cNvPr>
          <p:cNvSpPr/>
          <p:nvPr/>
        </p:nvSpPr>
        <p:spPr>
          <a:xfrm>
            <a:off x="10144926" y="1017482"/>
            <a:ext cx="2047073" cy="646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EFE86D-CA6E-D1AC-17F2-DA2310369D41}"/>
              </a:ext>
            </a:extLst>
          </p:cNvPr>
          <p:cNvSpPr txBox="1"/>
          <p:nvPr/>
        </p:nvSpPr>
        <p:spPr>
          <a:xfrm>
            <a:off x="-161037" y="961613"/>
            <a:ext cx="3657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>
                <a:solidFill>
                  <a:srgbClr val="2736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Angular Correlations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C693065-586F-1253-6EF3-DC44FF06AC5E}"/>
                  </a:ext>
                </a:extLst>
              </p:cNvPr>
              <p:cNvSpPr txBox="1"/>
              <p:nvPr/>
            </p:nvSpPr>
            <p:spPr>
              <a:xfrm>
                <a:off x="6221558" y="2002517"/>
                <a:ext cx="5706966" cy="5533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(∆</m:t>
                      </m:r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±1) ∝</m:t>
                      </m:r>
                      <m:f>
                        <m:fPr>
                          <m:ctrlPr>
                            <a:rPr lang="en-CA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CA" sz="16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C693065-586F-1253-6EF3-DC44FF06A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558" y="2002517"/>
                <a:ext cx="5706966" cy="5533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42E24AC-53B5-B494-B44B-5F28C001C052}"/>
                  </a:ext>
                </a:extLst>
              </p:cNvPr>
              <p:cNvSpPr txBox="1"/>
              <p:nvPr/>
            </p:nvSpPr>
            <p:spPr>
              <a:xfrm>
                <a:off x="6884051" y="1665440"/>
                <a:ext cx="597854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600" b="1" dirty="0">
                    <a:ea typeface="Cambria Math" panose="02040503050406030204" pitchFamily="18" charset="0"/>
                  </a:rPr>
                  <a:t>	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(∆</m:t>
                    </m:r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0) ∝</m:t>
                    </m:r>
                    <m:func>
                      <m:funcPr>
                        <m:ctrlP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CA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CA" sz="16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CA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CA" sz="16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42E24AC-53B5-B494-B44B-5F28C001C0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051" y="1665440"/>
                <a:ext cx="5978545" cy="338554"/>
              </a:xfrm>
              <a:prstGeom prst="rect">
                <a:avLst/>
              </a:prstGeom>
              <a:blipFill>
                <a:blip r:embed="rId7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Box 73">
            <a:extLst>
              <a:ext uri="{FF2B5EF4-FFF2-40B4-BE49-F238E27FC236}">
                <a16:creationId xmlns:a16="http://schemas.microsoft.com/office/drawing/2014/main" id="{5DB9A7B0-559C-F75C-D9AD-8C2BCB2C8555}"/>
              </a:ext>
            </a:extLst>
          </p:cNvPr>
          <p:cNvSpPr txBox="1"/>
          <p:nvPr/>
        </p:nvSpPr>
        <p:spPr>
          <a:xfrm>
            <a:off x="6194747" y="1231727"/>
            <a:ext cx="570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Multipole character </a:t>
            </a:r>
            <a:r>
              <a:rPr lang="en-CA" dirty="0"/>
              <a:t>has an </a:t>
            </a:r>
            <a:r>
              <a:rPr lang="en-CA" b="1" dirty="0"/>
              <a:t>angular emission probability.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22770D-AA14-54D2-17AD-5987E70A73EB}"/>
              </a:ext>
            </a:extLst>
          </p:cNvPr>
          <p:cNvSpPr txBox="1"/>
          <p:nvPr/>
        </p:nvSpPr>
        <p:spPr>
          <a:xfrm>
            <a:off x="-221385" y="1378862"/>
            <a:ext cx="3657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i="1" dirty="0">
                <a:solidFill>
                  <a:srgbClr val="2736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Behind the scenes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0643D9-7D83-9A03-7DA8-15CAD4549F08}"/>
              </a:ext>
            </a:extLst>
          </p:cNvPr>
          <p:cNvCxnSpPr/>
          <p:nvPr/>
        </p:nvCxnSpPr>
        <p:spPr>
          <a:xfrm>
            <a:off x="877949" y="2352544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1FE44AE-D124-4CC0-8FD5-923E7F3DE1D8}"/>
              </a:ext>
            </a:extLst>
          </p:cNvPr>
          <p:cNvCxnSpPr/>
          <p:nvPr/>
        </p:nvCxnSpPr>
        <p:spPr>
          <a:xfrm>
            <a:off x="919644" y="3350853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8B554F-F339-5BE9-50CF-0A082612BCF7}"/>
              </a:ext>
            </a:extLst>
          </p:cNvPr>
          <p:cNvCxnSpPr>
            <a:cxnSpLocks/>
          </p:cNvCxnSpPr>
          <p:nvPr/>
        </p:nvCxnSpPr>
        <p:spPr>
          <a:xfrm flipV="1">
            <a:off x="900916" y="4407806"/>
            <a:ext cx="2126690" cy="25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row: Down 13">
            <a:extLst>
              <a:ext uri="{FF2B5EF4-FFF2-40B4-BE49-F238E27FC236}">
                <a16:creationId xmlns:a16="http://schemas.microsoft.com/office/drawing/2014/main" id="{40F6DA18-DDA6-59FD-334A-D88AEBA4D30F}"/>
              </a:ext>
            </a:extLst>
          </p:cNvPr>
          <p:cNvSpPr/>
          <p:nvPr/>
        </p:nvSpPr>
        <p:spPr>
          <a:xfrm>
            <a:off x="1850031" y="2370973"/>
            <a:ext cx="123267" cy="9423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40D14AB-60A4-874D-B4A8-A503A3FDB611}"/>
              </a:ext>
            </a:extLst>
          </p:cNvPr>
          <p:cNvSpPr/>
          <p:nvPr/>
        </p:nvSpPr>
        <p:spPr>
          <a:xfrm>
            <a:off x="1845609" y="3366698"/>
            <a:ext cx="118639" cy="102967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7C8A8CA-63C3-67FD-40C6-6C8B341B3931}"/>
                  </a:ext>
                </a:extLst>
              </p:cNvPr>
              <p:cNvSpPr txBox="1"/>
              <p:nvPr/>
            </p:nvSpPr>
            <p:spPr>
              <a:xfrm>
                <a:off x="-315631" y="2113970"/>
                <a:ext cx="1600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CA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7C8A8CA-63C3-67FD-40C6-6C8B341B3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5631" y="2113970"/>
                <a:ext cx="1600778" cy="369332"/>
              </a:xfrm>
              <a:prstGeom prst="rect">
                <a:avLst/>
              </a:prstGeom>
              <a:blipFill>
                <a:blip r:embed="rId8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C3EA3A-2337-6D63-17BD-300D7180156E}"/>
                  </a:ext>
                </a:extLst>
              </p:cNvPr>
              <p:cNvSpPr txBox="1"/>
              <p:nvPr/>
            </p:nvSpPr>
            <p:spPr>
              <a:xfrm>
                <a:off x="469540" y="4223140"/>
                <a:ext cx="4440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C3EA3A-2337-6D63-17BD-300D718015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40" y="4223140"/>
                <a:ext cx="44406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CD99F81-24E6-6070-4644-CCD3F5D2349A}"/>
                  </a:ext>
                </a:extLst>
              </p:cNvPr>
              <p:cNvSpPr txBox="1"/>
              <p:nvPr/>
            </p:nvSpPr>
            <p:spPr>
              <a:xfrm>
                <a:off x="469540" y="3126388"/>
                <a:ext cx="4440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CD99F81-24E6-6070-4644-CCD3F5D234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40" y="3126388"/>
                <a:ext cx="444062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E95624D-C47B-ECD4-F2A2-DA05431ADE63}"/>
                  </a:ext>
                </a:extLst>
              </p:cNvPr>
              <p:cNvSpPr txBox="1"/>
              <p:nvPr/>
            </p:nvSpPr>
            <p:spPr>
              <a:xfrm>
                <a:off x="689831" y="4423381"/>
                <a:ext cx="26488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>
                    <a:solidFill>
                      <a:schemeClr val="tx1"/>
                    </a:solidFill>
                  </a:rPr>
                  <a:t>3 Level </a:t>
                </a:r>
                <a:r>
                  <a:rPr lang="en-CA" b="1" dirty="0">
                    <a:solidFill>
                      <a:schemeClr val="tx1"/>
                    </a:solidFill>
                  </a:rPr>
                  <a:t>Cascade</a:t>
                </a:r>
              </a:p>
              <a:p>
                <a:pPr algn="ctr"/>
                <a:r>
                  <a:rPr lang="en-CA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CA" dirty="0">
                        <a:solidFill>
                          <a:schemeClr val="tx1"/>
                        </a:solidFill>
                      </a:rPr>
                      <m:t>&gt;</m:t>
                    </m:r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&gt;</a:t>
                </a:r>
                <a:r>
                  <a:rPr lang="en-CA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E95624D-C47B-ECD4-F2A2-DA05431ADE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831" y="4423381"/>
                <a:ext cx="2648896" cy="646331"/>
              </a:xfrm>
              <a:prstGeom prst="rect">
                <a:avLst/>
              </a:prstGeom>
              <a:blipFill>
                <a:blip r:embed="rId11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C7F3DC9-2F61-52AF-5507-1172164CF9EC}"/>
                  </a:ext>
                </a:extLst>
              </p:cNvPr>
              <p:cNvSpPr txBox="1"/>
              <p:nvPr/>
            </p:nvSpPr>
            <p:spPr>
              <a:xfrm>
                <a:off x="1639355" y="2549868"/>
                <a:ext cx="99295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C7F3DC9-2F61-52AF-5507-1172164CF9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355" y="2549868"/>
                <a:ext cx="992959" cy="369332"/>
              </a:xfrm>
              <a:prstGeom prst="rect">
                <a:avLst/>
              </a:prstGeom>
              <a:blipFill>
                <a:blip r:embed="rId12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262FFBB-2D9B-1FE5-AC01-796E00CB334E}"/>
                  </a:ext>
                </a:extLst>
              </p:cNvPr>
              <p:cNvSpPr txBox="1"/>
              <p:nvPr/>
            </p:nvSpPr>
            <p:spPr>
              <a:xfrm>
                <a:off x="1935478" y="3649298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262FFBB-2D9B-1FE5-AC01-796E00CB33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478" y="3649298"/>
                <a:ext cx="258787" cy="369332"/>
              </a:xfrm>
              <a:prstGeom prst="rect">
                <a:avLst/>
              </a:prstGeom>
              <a:blipFill>
                <a:blip r:embed="rId13"/>
                <a:stretch>
                  <a:fillRect r="-3953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884BE5D-A9F6-399A-0AE0-08D224FEA83B}"/>
              </a:ext>
            </a:extLst>
          </p:cNvPr>
          <p:cNvCxnSpPr>
            <a:cxnSpLocks/>
          </p:cNvCxnSpPr>
          <p:nvPr/>
        </p:nvCxnSpPr>
        <p:spPr>
          <a:xfrm flipV="1">
            <a:off x="3356648" y="2991028"/>
            <a:ext cx="319327" cy="326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76D800F-B9F4-FE85-5738-CA8E579DEC24}"/>
              </a:ext>
            </a:extLst>
          </p:cNvPr>
          <p:cNvCxnSpPr>
            <a:cxnSpLocks/>
          </p:cNvCxnSpPr>
          <p:nvPr/>
        </p:nvCxnSpPr>
        <p:spPr>
          <a:xfrm>
            <a:off x="3336647" y="3317748"/>
            <a:ext cx="319993" cy="3131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AA61BA8-2DEC-E31A-F278-BCFD48874F8B}"/>
              </a:ext>
            </a:extLst>
          </p:cNvPr>
          <p:cNvCxnSpPr>
            <a:cxnSpLocks/>
          </p:cNvCxnSpPr>
          <p:nvPr/>
        </p:nvCxnSpPr>
        <p:spPr>
          <a:xfrm>
            <a:off x="3356648" y="3311097"/>
            <a:ext cx="2725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33DF551-7EA8-C500-CB2D-90486A79564A}"/>
              </a:ext>
            </a:extLst>
          </p:cNvPr>
          <p:cNvCxnSpPr>
            <a:cxnSpLocks/>
          </p:cNvCxnSpPr>
          <p:nvPr/>
        </p:nvCxnSpPr>
        <p:spPr>
          <a:xfrm>
            <a:off x="3542485" y="3394160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0F42866-7801-C9B4-BE02-60CF9179F6B0}"/>
                  </a:ext>
                </a:extLst>
              </p:cNvPr>
              <p:cNvSpPr txBox="1"/>
              <p:nvPr/>
            </p:nvSpPr>
            <p:spPr>
              <a:xfrm>
                <a:off x="3149853" y="3394729"/>
                <a:ext cx="847183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0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0F42866-7801-C9B4-BE02-60CF9179F6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853" y="3394729"/>
                <a:ext cx="847183" cy="25391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285A5BE-D4FF-618E-733C-31BEE6A240DA}"/>
                  </a:ext>
                </a:extLst>
              </p:cNvPr>
              <p:cNvSpPr txBox="1"/>
              <p:nvPr/>
            </p:nvSpPr>
            <p:spPr>
              <a:xfrm>
                <a:off x="3471740" y="2369362"/>
                <a:ext cx="1969049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CA" sz="12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285A5BE-D4FF-618E-733C-31BEE6A240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740" y="2369362"/>
                <a:ext cx="1969049" cy="27699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Arrow: Down 54">
            <a:extLst>
              <a:ext uri="{FF2B5EF4-FFF2-40B4-BE49-F238E27FC236}">
                <a16:creationId xmlns:a16="http://schemas.microsoft.com/office/drawing/2014/main" id="{EEE873E9-548D-4B2A-D04F-21461EFD433C}"/>
              </a:ext>
            </a:extLst>
          </p:cNvPr>
          <p:cNvSpPr/>
          <p:nvPr/>
        </p:nvSpPr>
        <p:spPr>
          <a:xfrm rot="1152937">
            <a:off x="3998747" y="2332630"/>
            <a:ext cx="86155" cy="10773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8" name="Right Brace 57">
            <a:extLst>
              <a:ext uri="{FF2B5EF4-FFF2-40B4-BE49-F238E27FC236}">
                <a16:creationId xmlns:a16="http://schemas.microsoft.com/office/drawing/2014/main" id="{2F7C311A-0AA8-ABFB-8C41-FCEF720F11D7}"/>
              </a:ext>
            </a:extLst>
          </p:cNvPr>
          <p:cNvSpPr/>
          <p:nvPr/>
        </p:nvSpPr>
        <p:spPr>
          <a:xfrm>
            <a:off x="5531738" y="2907838"/>
            <a:ext cx="144596" cy="911943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934B217-FFE8-A8FA-F363-F2E1FCB292D7}"/>
              </a:ext>
            </a:extLst>
          </p:cNvPr>
          <p:cNvCxnSpPr>
            <a:cxnSpLocks/>
          </p:cNvCxnSpPr>
          <p:nvPr/>
        </p:nvCxnSpPr>
        <p:spPr>
          <a:xfrm>
            <a:off x="4204588" y="3394160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127D972-DEB6-1491-AD8A-BBAE016941A5}"/>
              </a:ext>
            </a:extLst>
          </p:cNvPr>
          <p:cNvCxnSpPr>
            <a:cxnSpLocks/>
          </p:cNvCxnSpPr>
          <p:nvPr/>
        </p:nvCxnSpPr>
        <p:spPr>
          <a:xfrm>
            <a:off x="4913496" y="3394160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E2D5DFC-3165-4DB0-A0AE-62E9A627EDF4}"/>
              </a:ext>
            </a:extLst>
          </p:cNvPr>
          <p:cNvCxnSpPr>
            <a:cxnSpLocks/>
          </p:cNvCxnSpPr>
          <p:nvPr/>
        </p:nvCxnSpPr>
        <p:spPr>
          <a:xfrm>
            <a:off x="4177329" y="2341943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Arrow: Down 62">
            <a:extLst>
              <a:ext uri="{FF2B5EF4-FFF2-40B4-BE49-F238E27FC236}">
                <a16:creationId xmlns:a16="http://schemas.microsoft.com/office/drawing/2014/main" id="{B3AFC661-E8B1-724E-76A5-542468624815}"/>
              </a:ext>
            </a:extLst>
          </p:cNvPr>
          <p:cNvSpPr/>
          <p:nvPr/>
        </p:nvSpPr>
        <p:spPr>
          <a:xfrm>
            <a:off x="4441788" y="2348711"/>
            <a:ext cx="83632" cy="1045544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D43DFF02-6914-A6A1-3125-C2BADD8337AD}"/>
              </a:ext>
            </a:extLst>
          </p:cNvPr>
          <p:cNvSpPr/>
          <p:nvPr/>
        </p:nvSpPr>
        <p:spPr>
          <a:xfrm rot="20265572">
            <a:off x="4859188" y="2332334"/>
            <a:ext cx="86155" cy="10773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380754E-F20C-B945-FF4E-9F85DB16CB16}"/>
              </a:ext>
            </a:extLst>
          </p:cNvPr>
          <p:cNvCxnSpPr>
            <a:cxnSpLocks/>
          </p:cNvCxnSpPr>
          <p:nvPr/>
        </p:nvCxnSpPr>
        <p:spPr>
          <a:xfrm>
            <a:off x="4199925" y="4417348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rrow: Down 65">
            <a:extLst>
              <a:ext uri="{FF2B5EF4-FFF2-40B4-BE49-F238E27FC236}">
                <a16:creationId xmlns:a16="http://schemas.microsoft.com/office/drawing/2014/main" id="{A1DE179B-FF4C-9E64-C406-16E7F7A9B114}"/>
              </a:ext>
            </a:extLst>
          </p:cNvPr>
          <p:cNvSpPr/>
          <p:nvPr/>
        </p:nvSpPr>
        <p:spPr>
          <a:xfrm>
            <a:off x="4440973" y="3415017"/>
            <a:ext cx="79855" cy="100233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44854957-AD63-B780-BE87-0099C04D4DEC}"/>
              </a:ext>
            </a:extLst>
          </p:cNvPr>
          <p:cNvSpPr/>
          <p:nvPr/>
        </p:nvSpPr>
        <p:spPr>
          <a:xfrm rot="1691701">
            <a:off x="4804947" y="3358858"/>
            <a:ext cx="82800" cy="113009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45C0864E-2B2F-14D4-61AA-3A8A6AB3A4C2}"/>
              </a:ext>
            </a:extLst>
          </p:cNvPr>
          <p:cNvSpPr/>
          <p:nvPr/>
        </p:nvSpPr>
        <p:spPr>
          <a:xfrm rot="19908299" flipH="1">
            <a:off x="4067996" y="3349448"/>
            <a:ext cx="82800" cy="113009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DF072E0-3DE4-2338-EC81-09DCDCD5BDA2}"/>
                  </a:ext>
                </a:extLst>
              </p:cNvPr>
              <p:cNvSpPr txBox="1"/>
              <p:nvPr/>
            </p:nvSpPr>
            <p:spPr>
              <a:xfrm>
                <a:off x="3492082" y="4413718"/>
                <a:ext cx="1969049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CA" sz="12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DF072E0-3DE4-2338-EC81-09DCDCD5B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082" y="4413718"/>
                <a:ext cx="1969049" cy="27699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EC876195-0133-6AC0-AEC1-EEEB7FE18250}"/>
                  </a:ext>
                </a:extLst>
              </p:cNvPr>
              <p:cNvSpPr txBox="1"/>
              <p:nvPr/>
            </p:nvSpPr>
            <p:spPr>
              <a:xfrm>
                <a:off x="4069634" y="3372486"/>
                <a:ext cx="899641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05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05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05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105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05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CA" sz="105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EC876195-0133-6AC0-AEC1-EEEB7FE182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9634" y="3372486"/>
                <a:ext cx="899641" cy="26161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4237780-783E-8EE7-AE56-A860BBA94F44}"/>
              </a:ext>
            </a:extLst>
          </p:cNvPr>
          <p:cNvCxnSpPr>
            <a:cxnSpLocks/>
            <a:endCxn id="63" idx="0"/>
          </p:cNvCxnSpPr>
          <p:nvPr/>
        </p:nvCxnSpPr>
        <p:spPr>
          <a:xfrm>
            <a:off x="2989018" y="2348463"/>
            <a:ext cx="1494586" cy="24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060074D-0F0C-5949-F82C-47F30E0EFDCA}"/>
              </a:ext>
            </a:extLst>
          </p:cNvPr>
          <p:cNvCxnSpPr>
            <a:cxnSpLocks/>
            <a:endCxn id="66" idx="2"/>
          </p:cNvCxnSpPr>
          <p:nvPr/>
        </p:nvCxnSpPr>
        <p:spPr>
          <a:xfrm>
            <a:off x="3007667" y="4411240"/>
            <a:ext cx="1473234" cy="6107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20134B3-9C95-4707-7B38-647F2B1C7339}"/>
                  </a:ext>
                </a:extLst>
              </p:cNvPr>
              <p:cNvSpPr txBox="1"/>
              <p:nvPr/>
            </p:nvSpPr>
            <p:spPr>
              <a:xfrm>
                <a:off x="2831139" y="2776814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20134B3-9C95-4707-7B38-647F2B1C7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139" y="2776814"/>
                <a:ext cx="1549333" cy="2769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CE0B4D2-CC43-1068-88F6-8DE27BE7612A}"/>
                  </a:ext>
                </a:extLst>
              </p:cNvPr>
              <p:cNvSpPr txBox="1"/>
              <p:nvPr/>
            </p:nvSpPr>
            <p:spPr>
              <a:xfrm>
                <a:off x="2941749" y="3781977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CE0B4D2-CC43-1068-88F6-8DE27BE76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749" y="3781977"/>
                <a:ext cx="1549333" cy="276999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C01B276A-4AEB-DB48-8A85-9F2DA29D39BE}"/>
                  </a:ext>
                </a:extLst>
              </p:cNvPr>
              <p:cNvSpPr txBox="1"/>
              <p:nvPr/>
            </p:nvSpPr>
            <p:spPr>
              <a:xfrm>
                <a:off x="3688904" y="2776530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CA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120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C01B276A-4AEB-DB48-8A85-9F2DA29D3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904" y="2776530"/>
                <a:ext cx="1549333" cy="27699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492B79F-40FD-8DE4-2082-3D1715B75874}"/>
                  </a:ext>
                </a:extLst>
              </p:cNvPr>
              <p:cNvSpPr txBox="1"/>
              <p:nvPr/>
            </p:nvSpPr>
            <p:spPr>
              <a:xfrm>
                <a:off x="3696336" y="3757774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CA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120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492B79F-40FD-8DE4-2082-3D1715B758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336" y="3757774"/>
                <a:ext cx="1549333" cy="27699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600B9EA2-CEDA-EA37-2425-89ECD549143E}"/>
                  </a:ext>
                </a:extLst>
              </p:cNvPr>
              <p:cNvSpPr txBox="1"/>
              <p:nvPr/>
            </p:nvSpPr>
            <p:spPr>
              <a:xfrm>
                <a:off x="823177" y="3707661"/>
                <a:ext cx="12074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600B9EA2-CEDA-EA37-2425-89ECD54914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177" y="3707661"/>
                <a:ext cx="1207407" cy="369332"/>
              </a:xfrm>
              <a:prstGeom prst="rect">
                <a:avLst/>
              </a:prstGeom>
              <a:blipFill>
                <a:blip r:embed="rId2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7CA65166-C769-29D8-E611-38ED4CF6599F}"/>
                  </a:ext>
                </a:extLst>
              </p:cNvPr>
              <p:cNvSpPr txBox="1"/>
              <p:nvPr/>
            </p:nvSpPr>
            <p:spPr>
              <a:xfrm>
                <a:off x="923837" y="2646115"/>
                <a:ext cx="105942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/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7CA65166-C769-29D8-E611-38ED4CF659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837" y="2646115"/>
                <a:ext cx="1059423" cy="369332"/>
              </a:xfrm>
              <a:prstGeom prst="rect">
                <a:avLst/>
              </a:prstGeom>
              <a:blipFill>
                <a:blip r:embed="rId2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2E8A299-BA9E-F0EB-BCC2-0884E0D0D6AD}"/>
                  </a:ext>
                </a:extLst>
              </p:cNvPr>
              <p:cNvSpPr txBox="1"/>
              <p:nvPr/>
            </p:nvSpPr>
            <p:spPr>
              <a:xfrm>
                <a:off x="2956931" y="2157839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2E8A299-BA9E-F0EB-BCC2-0884E0D0D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931" y="2157839"/>
                <a:ext cx="258787" cy="369332"/>
              </a:xfrm>
              <a:prstGeom prst="rect">
                <a:avLst/>
              </a:prstGeom>
              <a:blipFill>
                <a:blip r:embed="rId24"/>
                <a:stretch>
                  <a:fillRect r="-44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C9697C33-1279-FD37-BA58-E7B4363895E1}"/>
                  </a:ext>
                </a:extLst>
              </p:cNvPr>
              <p:cNvSpPr txBox="1"/>
              <p:nvPr/>
            </p:nvSpPr>
            <p:spPr>
              <a:xfrm>
                <a:off x="2968647" y="3167091"/>
                <a:ext cx="2725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C9697C33-1279-FD37-BA58-E7B436389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647" y="3167091"/>
                <a:ext cx="272542" cy="369332"/>
              </a:xfrm>
              <a:prstGeom prst="rect">
                <a:avLst/>
              </a:prstGeom>
              <a:blipFill>
                <a:blip r:embed="rId25"/>
                <a:stretch>
                  <a:fillRect r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48EA5B1-D107-4E99-EFB2-E1B29311E248}"/>
                  </a:ext>
                </a:extLst>
              </p:cNvPr>
              <p:cNvSpPr txBox="1"/>
              <p:nvPr/>
            </p:nvSpPr>
            <p:spPr>
              <a:xfrm>
                <a:off x="2975659" y="4229462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48EA5B1-D107-4E99-EFB2-E1B29311E2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5659" y="4229462"/>
                <a:ext cx="258787" cy="369332"/>
              </a:xfrm>
              <a:prstGeom prst="rect">
                <a:avLst/>
              </a:prstGeom>
              <a:blipFill>
                <a:blip r:embed="rId26"/>
                <a:stretch>
                  <a:fillRect r="-46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32B5ECB-6823-B5BA-C294-449451E13626}"/>
                  </a:ext>
                </a:extLst>
              </p:cNvPr>
              <p:cNvSpPr txBox="1"/>
              <p:nvPr/>
            </p:nvSpPr>
            <p:spPr>
              <a:xfrm>
                <a:off x="4554354" y="2767515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32B5ECB-6823-B5BA-C294-449451E136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354" y="2767515"/>
                <a:ext cx="1549333" cy="276999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9CEE445-FFBB-26E9-8682-03BC7BE46DA5}"/>
                  </a:ext>
                </a:extLst>
              </p:cNvPr>
              <p:cNvSpPr txBox="1"/>
              <p:nvPr/>
            </p:nvSpPr>
            <p:spPr>
              <a:xfrm>
                <a:off x="4499121" y="3798389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9CEE445-FFBB-26E9-8682-03BC7BE46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121" y="3798389"/>
                <a:ext cx="1549333" cy="276999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>
            <a:extLst>
              <a:ext uri="{FF2B5EF4-FFF2-40B4-BE49-F238E27FC236}">
                <a16:creationId xmlns:a16="http://schemas.microsoft.com/office/drawing/2014/main" id="{59EF894B-670C-9ECC-A57C-8FFCC9786D59}"/>
              </a:ext>
            </a:extLst>
          </p:cNvPr>
          <p:cNvSpPr/>
          <p:nvPr/>
        </p:nvSpPr>
        <p:spPr>
          <a:xfrm>
            <a:off x="8756222" y="4748752"/>
            <a:ext cx="427353" cy="3061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C714174-5F8E-893D-280B-3D7628B8009A}"/>
              </a:ext>
            </a:extLst>
          </p:cNvPr>
          <p:cNvSpPr/>
          <p:nvPr/>
        </p:nvSpPr>
        <p:spPr>
          <a:xfrm>
            <a:off x="10131956" y="4748752"/>
            <a:ext cx="427353" cy="3061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F91F8EA-EA58-4ECA-A5C0-EA59C0058046}"/>
              </a:ext>
            </a:extLst>
          </p:cNvPr>
          <p:cNvSpPr/>
          <p:nvPr/>
        </p:nvSpPr>
        <p:spPr>
          <a:xfrm>
            <a:off x="8797481" y="5816582"/>
            <a:ext cx="773703" cy="1530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EBDF81-40AD-29FE-DD88-B5C52BE74642}"/>
                  </a:ext>
                </a:extLst>
              </p:cNvPr>
              <p:cNvSpPr txBox="1"/>
              <p:nvPr/>
            </p:nvSpPr>
            <p:spPr>
              <a:xfrm>
                <a:off x="4902265" y="3394160"/>
                <a:ext cx="983713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0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EBDF81-40AD-29FE-DD88-B5C52BE74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2265" y="3394160"/>
                <a:ext cx="983713" cy="246221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83BEA10-1A75-2FFC-2FB9-3ADED7159B5B}"/>
                  </a:ext>
                </a:extLst>
              </p:cNvPr>
              <p:cNvSpPr txBox="1"/>
              <p:nvPr/>
            </p:nvSpPr>
            <p:spPr>
              <a:xfrm>
                <a:off x="6363108" y="2922877"/>
                <a:ext cx="5359352" cy="483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𝒆𝒙𝒑</m:t>
                        </m:r>
                      </m:sub>
                    </m:sSub>
                    <m:d>
                      <m:dPr>
                        <m:ctrlPr>
                          <a:rPr lang="en-CA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unc>
                          <m:func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CA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CA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CA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e>
                    </m:d>
                  </m:oMath>
                </a14:m>
                <a:r>
                  <a:rPr lang="en-CA" dirty="0"/>
                  <a:t>+</a:t>
                </a:r>
                <a:r>
                  <a:rPr lang="en-CA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unc>
                          <m:func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CA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CA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CA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e>
                    </m:d>
                  </m:oMath>
                </a14:m>
                <a:r>
                  <a:rPr lang="en-CA" dirty="0"/>
                  <a:t>+</a:t>
                </a:r>
                <a:r>
                  <a:rPr lang="en-CA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CA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en-CA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func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83BEA10-1A75-2FFC-2FB9-3ADED7159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108" y="2922877"/>
                <a:ext cx="5359352" cy="483466"/>
              </a:xfrm>
              <a:prstGeom prst="rect">
                <a:avLst/>
              </a:prstGeom>
              <a:blipFill>
                <a:blip r:embed="rId30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8760C633-76F4-CB27-9F7D-AEFF7DB36AB4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963202" y="3564560"/>
            <a:ext cx="4175498" cy="251876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1A1F418-BE84-2060-1F65-2D7FBC5EC664}"/>
              </a:ext>
            </a:extLst>
          </p:cNvPr>
          <p:cNvSpPr/>
          <p:nvPr/>
        </p:nvSpPr>
        <p:spPr>
          <a:xfrm>
            <a:off x="7556069" y="3693889"/>
            <a:ext cx="3168275" cy="1993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235C470-F86E-A428-E19D-3945435A6423}"/>
              </a:ext>
            </a:extLst>
          </p:cNvPr>
          <p:cNvSpPr/>
          <p:nvPr/>
        </p:nvSpPr>
        <p:spPr>
          <a:xfrm>
            <a:off x="7605932" y="4521153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7624F1A-9191-3CB6-1FAE-4FF3959E47CE}"/>
              </a:ext>
            </a:extLst>
          </p:cNvPr>
          <p:cNvSpPr/>
          <p:nvPr/>
        </p:nvSpPr>
        <p:spPr>
          <a:xfrm>
            <a:off x="7656732" y="4521153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EE95810-2D75-D67E-8EB0-4A25CC8498DA}"/>
              </a:ext>
            </a:extLst>
          </p:cNvPr>
          <p:cNvSpPr/>
          <p:nvPr/>
        </p:nvSpPr>
        <p:spPr>
          <a:xfrm>
            <a:off x="7707532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51423E9-81D4-57A1-FBEA-90D3A5FDBC3F}"/>
              </a:ext>
            </a:extLst>
          </p:cNvPr>
          <p:cNvSpPr/>
          <p:nvPr/>
        </p:nvSpPr>
        <p:spPr>
          <a:xfrm>
            <a:off x="7770071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A48028E-E07B-D7D4-08A9-2908587DB726}"/>
              </a:ext>
            </a:extLst>
          </p:cNvPr>
          <p:cNvSpPr/>
          <p:nvPr/>
        </p:nvSpPr>
        <p:spPr>
          <a:xfrm>
            <a:off x="7835938" y="452719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834671-C34B-2862-12AC-69C4B323A3BC}"/>
              </a:ext>
            </a:extLst>
          </p:cNvPr>
          <p:cNvSpPr/>
          <p:nvPr/>
        </p:nvSpPr>
        <p:spPr>
          <a:xfrm>
            <a:off x="7886738" y="452719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4C6E961-1A85-0943-3666-55AFE0771158}"/>
              </a:ext>
            </a:extLst>
          </p:cNvPr>
          <p:cNvSpPr/>
          <p:nvPr/>
        </p:nvSpPr>
        <p:spPr>
          <a:xfrm>
            <a:off x="7937538" y="4546135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539E7EA-5C9F-BC63-2670-7DC65E8CA662}"/>
              </a:ext>
            </a:extLst>
          </p:cNvPr>
          <p:cNvSpPr/>
          <p:nvPr/>
        </p:nvSpPr>
        <p:spPr>
          <a:xfrm>
            <a:off x="8000077" y="4546135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1A295C-0ACC-5EC0-B80F-FAADF85D06C5}"/>
              </a:ext>
            </a:extLst>
          </p:cNvPr>
          <p:cNvSpPr/>
          <p:nvPr/>
        </p:nvSpPr>
        <p:spPr>
          <a:xfrm>
            <a:off x="8054859" y="4530204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1B060E6-7552-94E1-8E9A-3C294DC92BFC}"/>
              </a:ext>
            </a:extLst>
          </p:cNvPr>
          <p:cNvSpPr/>
          <p:nvPr/>
        </p:nvSpPr>
        <p:spPr>
          <a:xfrm>
            <a:off x="8105659" y="4530204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4F0772E-CBA0-E8F9-9BDC-933985FBA78E}"/>
              </a:ext>
            </a:extLst>
          </p:cNvPr>
          <p:cNvSpPr/>
          <p:nvPr/>
        </p:nvSpPr>
        <p:spPr>
          <a:xfrm>
            <a:off x="8156459" y="4549142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BA86AC0-D2AB-7AC1-CBC1-9D5D88B953DF}"/>
              </a:ext>
            </a:extLst>
          </p:cNvPr>
          <p:cNvSpPr/>
          <p:nvPr/>
        </p:nvSpPr>
        <p:spPr>
          <a:xfrm>
            <a:off x="8218998" y="4549142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8B4EEE1-A1EC-07E0-4715-97205D76E178}"/>
              </a:ext>
            </a:extLst>
          </p:cNvPr>
          <p:cNvSpPr/>
          <p:nvPr/>
        </p:nvSpPr>
        <p:spPr>
          <a:xfrm>
            <a:off x="8284865" y="4536248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9A5386B-8594-3208-EA86-9CEE695DF8E0}"/>
              </a:ext>
            </a:extLst>
          </p:cNvPr>
          <p:cNvSpPr/>
          <p:nvPr/>
        </p:nvSpPr>
        <p:spPr>
          <a:xfrm>
            <a:off x="8335665" y="4536248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3C2DB12-6459-CAB6-9C56-E75C4187AE7A}"/>
              </a:ext>
            </a:extLst>
          </p:cNvPr>
          <p:cNvSpPr/>
          <p:nvPr/>
        </p:nvSpPr>
        <p:spPr>
          <a:xfrm>
            <a:off x="8386465" y="4555186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4F802FA-16D8-39A2-B4B9-652F750D3D88}"/>
              </a:ext>
            </a:extLst>
          </p:cNvPr>
          <p:cNvSpPr/>
          <p:nvPr/>
        </p:nvSpPr>
        <p:spPr>
          <a:xfrm>
            <a:off x="8449004" y="4555186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81034DD-82C0-432D-CBDC-617435888832}"/>
              </a:ext>
            </a:extLst>
          </p:cNvPr>
          <p:cNvSpPr/>
          <p:nvPr/>
        </p:nvSpPr>
        <p:spPr>
          <a:xfrm>
            <a:off x="8512379" y="4521153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970FB09-EEFD-9540-97B4-850D1DF04EB1}"/>
              </a:ext>
            </a:extLst>
          </p:cNvPr>
          <p:cNvSpPr/>
          <p:nvPr/>
        </p:nvSpPr>
        <p:spPr>
          <a:xfrm>
            <a:off x="8563179" y="4521153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C3136DC-B155-007B-9C1C-DB6F8B92F138}"/>
              </a:ext>
            </a:extLst>
          </p:cNvPr>
          <p:cNvSpPr/>
          <p:nvPr/>
        </p:nvSpPr>
        <p:spPr>
          <a:xfrm>
            <a:off x="8613979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5980239-0742-146C-8519-28ADC38C5979}"/>
              </a:ext>
            </a:extLst>
          </p:cNvPr>
          <p:cNvSpPr/>
          <p:nvPr/>
        </p:nvSpPr>
        <p:spPr>
          <a:xfrm>
            <a:off x="8676518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1B7AF97-6EE2-BF93-9615-D5CAA31E3547}"/>
              </a:ext>
            </a:extLst>
          </p:cNvPr>
          <p:cNvSpPr/>
          <p:nvPr/>
        </p:nvSpPr>
        <p:spPr>
          <a:xfrm>
            <a:off x="8742385" y="452719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8FC4F4D-DE87-BC84-960C-3B9EC6EF65D7}"/>
              </a:ext>
            </a:extLst>
          </p:cNvPr>
          <p:cNvSpPr/>
          <p:nvPr/>
        </p:nvSpPr>
        <p:spPr>
          <a:xfrm>
            <a:off x="8793185" y="452719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C5C358F-0292-8A37-D389-57F29C8139CE}"/>
              </a:ext>
            </a:extLst>
          </p:cNvPr>
          <p:cNvSpPr/>
          <p:nvPr/>
        </p:nvSpPr>
        <p:spPr>
          <a:xfrm>
            <a:off x="8843985" y="4546135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1E41788-A28A-4C30-EE1C-878420127746}"/>
              </a:ext>
            </a:extLst>
          </p:cNvPr>
          <p:cNvSpPr/>
          <p:nvPr/>
        </p:nvSpPr>
        <p:spPr>
          <a:xfrm>
            <a:off x="8906524" y="4546135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5F79E118-E291-652A-340D-5F566009D01D}"/>
              </a:ext>
            </a:extLst>
          </p:cNvPr>
          <p:cNvSpPr/>
          <p:nvPr/>
        </p:nvSpPr>
        <p:spPr>
          <a:xfrm>
            <a:off x="8985646" y="4521153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91EAD35-13DB-BF8A-81DF-785ED120284E}"/>
              </a:ext>
            </a:extLst>
          </p:cNvPr>
          <p:cNvSpPr/>
          <p:nvPr/>
        </p:nvSpPr>
        <p:spPr>
          <a:xfrm>
            <a:off x="9036446" y="4521153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DFFDEB3-AF8C-87C2-7FA5-E25FBB94B827}"/>
              </a:ext>
            </a:extLst>
          </p:cNvPr>
          <p:cNvSpPr/>
          <p:nvPr/>
        </p:nvSpPr>
        <p:spPr>
          <a:xfrm>
            <a:off x="9087246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3397EBA-FA14-74BE-FA83-494B1E4A0F7E}"/>
              </a:ext>
            </a:extLst>
          </p:cNvPr>
          <p:cNvSpPr/>
          <p:nvPr/>
        </p:nvSpPr>
        <p:spPr>
          <a:xfrm>
            <a:off x="9149785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305247B1-5AEA-8843-5870-A9118C35312B}"/>
              </a:ext>
            </a:extLst>
          </p:cNvPr>
          <p:cNvSpPr/>
          <p:nvPr/>
        </p:nvSpPr>
        <p:spPr>
          <a:xfrm>
            <a:off x="9215652" y="452719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BC039703-1833-72F1-EA75-2234497EC4F4}"/>
              </a:ext>
            </a:extLst>
          </p:cNvPr>
          <p:cNvSpPr/>
          <p:nvPr/>
        </p:nvSpPr>
        <p:spPr>
          <a:xfrm>
            <a:off x="9266452" y="452719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DD987A1-1723-9E3A-AED2-503C1C02BE9B}"/>
              </a:ext>
            </a:extLst>
          </p:cNvPr>
          <p:cNvSpPr/>
          <p:nvPr/>
        </p:nvSpPr>
        <p:spPr>
          <a:xfrm>
            <a:off x="9317252" y="4546135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E47974F7-BB7D-AD2B-7ECD-9AAFB7985C3B}"/>
              </a:ext>
            </a:extLst>
          </p:cNvPr>
          <p:cNvSpPr/>
          <p:nvPr/>
        </p:nvSpPr>
        <p:spPr>
          <a:xfrm>
            <a:off x="9379791" y="4546135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09CFD47-44C1-1434-D457-BC7A8F4D7C24}"/>
              </a:ext>
            </a:extLst>
          </p:cNvPr>
          <p:cNvSpPr/>
          <p:nvPr/>
        </p:nvSpPr>
        <p:spPr>
          <a:xfrm>
            <a:off x="9434573" y="4530204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96C8E61-51DE-7B8F-6459-1EB2E6C688D4}"/>
              </a:ext>
            </a:extLst>
          </p:cNvPr>
          <p:cNvSpPr/>
          <p:nvPr/>
        </p:nvSpPr>
        <p:spPr>
          <a:xfrm>
            <a:off x="9503303" y="4524160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F8023834-682F-399C-0BD7-53F245F57FFC}"/>
              </a:ext>
            </a:extLst>
          </p:cNvPr>
          <p:cNvSpPr/>
          <p:nvPr/>
        </p:nvSpPr>
        <p:spPr>
          <a:xfrm>
            <a:off x="9554103" y="4543098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F5CC0B29-7E99-4FF0-15C9-4DA8E1B4AC24}"/>
              </a:ext>
            </a:extLst>
          </p:cNvPr>
          <p:cNvSpPr/>
          <p:nvPr/>
        </p:nvSpPr>
        <p:spPr>
          <a:xfrm>
            <a:off x="9616642" y="4543098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712416EB-4608-F93A-D5AD-77AF624AF005}"/>
              </a:ext>
            </a:extLst>
          </p:cNvPr>
          <p:cNvSpPr/>
          <p:nvPr/>
        </p:nvSpPr>
        <p:spPr>
          <a:xfrm>
            <a:off x="9682509" y="4530204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7691367-6037-BBB0-CF62-835F07B4097E}"/>
              </a:ext>
            </a:extLst>
          </p:cNvPr>
          <p:cNvSpPr/>
          <p:nvPr/>
        </p:nvSpPr>
        <p:spPr>
          <a:xfrm>
            <a:off x="9733309" y="4530204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AE4A1F1C-02ED-C7D6-F503-8FA886687873}"/>
              </a:ext>
            </a:extLst>
          </p:cNvPr>
          <p:cNvSpPr/>
          <p:nvPr/>
        </p:nvSpPr>
        <p:spPr>
          <a:xfrm>
            <a:off x="9784109" y="4549142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FCE5ADC1-B3C4-6E60-641F-14747C109F37}"/>
              </a:ext>
            </a:extLst>
          </p:cNvPr>
          <p:cNvSpPr/>
          <p:nvPr/>
        </p:nvSpPr>
        <p:spPr>
          <a:xfrm>
            <a:off x="9846648" y="4549142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453DCC59-3C4B-B0EA-6A66-7059D0D64432}"/>
              </a:ext>
            </a:extLst>
          </p:cNvPr>
          <p:cNvSpPr/>
          <p:nvPr/>
        </p:nvSpPr>
        <p:spPr>
          <a:xfrm>
            <a:off x="9910023" y="4515109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14F1F97D-D8FD-4E7C-6D47-D5350A8A1DFA}"/>
              </a:ext>
            </a:extLst>
          </p:cNvPr>
          <p:cNvSpPr/>
          <p:nvPr/>
        </p:nvSpPr>
        <p:spPr>
          <a:xfrm>
            <a:off x="9960823" y="4515109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A5DD0011-0228-CE86-2526-DC838EC41B76}"/>
              </a:ext>
            </a:extLst>
          </p:cNvPr>
          <p:cNvSpPr/>
          <p:nvPr/>
        </p:nvSpPr>
        <p:spPr>
          <a:xfrm>
            <a:off x="10011623" y="453404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AEEC8AE3-3FC7-4858-634A-FD245A15230C}"/>
              </a:ext>
            </a:extLst>
          </p:cNvPr>
          <p:cNvSpPr/>
          <p:nvPr/>
        </p:nvSpPr>
        <p:spPr>
          <a:xfrm>
            <a:off x="10074162" y="453404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2F4758A-DCE3-A937-4935-05768F35B321}"/>
              </a:ext>
            </a:extLst>
          </p:cNvPr>
          <p:cNvSpPr/>
          <p:nvPr/>
        </p:nvSpPr>
        <p:spPr>
          <a:xfrm>
            <a:off x="10140029" y="4521153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E9D68482-0636-6BE2-D0DF-EB0228CEB12B}"/>
              </a:ext>
            </a:extLst>
          </p:cNvPr>
          <p:cNvSpPr/>
          <p:nvPr/>
        </p:nvSpPr>
        <p:spPr>
          <a:xfrm>
            <a:off x="10190829" y="4521153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49C5FB22-6A75-E91E-C796-420FE51A6C1B}"/>
              </a:ext>
            </a:extLst>
          </p:cNvPr>
          <p:cNvSpPr/>
          <p:nvPr/>
        </p:nvSpPr>
        <p:spPr>
          <a:xfrm>
            <a:off x="10241629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FD78E691-518F-5234-53DA-2F95643B1344}"/>
              </a:ext>
            </a:extLst>
          </p:cNvPr>
          <p:cNvSpPr/>
          <p:nvPr/>
        </p:nvSpPr>
        <p:spPr>
          <a:xfrm>
            <a:off x="10304168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C4E241DF-B91E-5D62-ADCE-57C9C44B000F}"/>
              </a:ext>
            </a:extLst>
          </p:cNvPr>
          <p:cNvSpPr/>
          <p:nvPr/>
        </p:nvSpPr>
        <p:spPr>
          <a:xfrm>
            <a:off x="10367952" y="4534047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E6D9F2B-EF7F-3D11-01BC-FBDEF1EF8019}"/>
              </a:ext>
            </a:extLst>
          </p:cNvPr>
          <p:cNvSpPr/>
          <p:nvPr/>
        </p:nvSpPr>
        <p:spPr>
          <a:xfrm>
            <a:off x="10418752" y="4552985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AD2C1D09-2E0E-B400-3A52-0A26D775971F}"/>
              </a:ext>
            </a:extLst>
          </p:cNvPr>
          <p:cNvSpPr/>
          <p:nvPr/>
        </p:nvSpPr>
        <p:spPr>
          <a:xfrm>
            <a:off x="10481291" y="4552985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F440A65D-FBC9-2A64-DB0E-6DB538212C0E}"/>
              </a:ext>
            </a:extLst>
          </p:cNvPr>
          <p:cNvSpPr/>
          <p:nvPr/>
        </p:nvSpPr>
        <p:spPr>
          <a:xfrm>
            <a:off x="10547158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FA042860-041F-D50C-1E0D-16CDC03A893A}"/>
              </a:ext>
            </a:extLst>
          </p:cNvPr>
          <p:cNvSpPr/>
          <p:nvPr/>
        </p:nvSpPr>
        <p:spPr>
          <a:xfrm>
            <a:off x="10597958" y="4540091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D3AC2EB0-FBBB-1E9C-92AC-7380D35C637B}"/>
              </a:ext>
            </a:extLst>
          </p:cNvPr>
          <p:cNvSpPr/>
          <p:nvPr/>
        </p:nvSpPr>
        <p:spPr>
          <a:xfrm>
            <a:off x="10648758" y="4559029"/>
            <a:ext cx="50800" cy="4996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15464F-C29D-26B3-4418-1E60A4AEF67D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678429-8329-B623-2837-15EA1A2F3354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100" name="Picture 99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3C09FE5D-92E6-F683-DA8A-2B0511F91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101" name="Picture 100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11460057-ED58-184C-8F54-CCEE77693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3FCEE9DD-2B9C-47C3-F1CF-85CF294E34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5E8DEC5-225A-4B0A-F84F-1B0F4B6B1BBE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0AF4C9B9-D155-02A5-123B-E9913DFE0D63}"/>
              </a:ext>
            </a:extLst>
          </p:cNvPr>
          <p:cNvSpPr txBox="1"/>
          <p:nvPr/>
        </p:nvSpPr>
        <p:spPr>
          <a:xfrm>
            <a:off x="468137" y="281623"/>
            <a:ext cx="10599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36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Coulomb Excitation, Probe for Shapes</a:t>
            </a:r>
            <a:endParaRPr lang="en-US" sz="3600" b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EB259D30-05E8-A9C5-DA65-3802142199B1}"/>
              </a:ext>
            </a:extLst>
          </p:cNvPr>
          <p:cNvPicPr>
            <a:picLocks noChangeAspect="1"/>
          </p:cNvPicPr>
          <p:nvPr/>
        </p:nvPicPr>
        <p:blipFill>
          <a:blip r:embed="rId3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112" name="Rectangle 111">
            <a:extLst>
              <a:ext uri="{FF2B5EF4-FFF2-40B4-BE49-F238E27FC236}">
                <a16:creationId xmlns:a16="http://schemas.microsoft.com/office/drawing/2014/main" id="{69EC65B5-1FBE-C2FE-2B58-BC5DB3ED239D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</p:spTree>
    <p:extLst>
      <p:ext uri="{BB962C8B-B14F-4D97-AF65-F5344CB8AC3E}">
        <p14:creationId xmlns:p14="http://schemas.microsoft.com/office/powerpoint/2010/main" val="5511353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9B3946B-1F38-E933-3137-ADA600E3C096}"/>
              </a:ext>
            </a:extLst>
          </p:cNvPr>
          <p:cNvSpPr/>
          <p:nvPr/>
        </p:nvSpPr>
        <p:spPr>
          <a:xfrm>
            <a:off x="10144926" y="1017482"/>
            <a:ext cx="2047073" cy="646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EFE86D-CA6E-D1AC-17F2-DA2310369D41}"/>
              </a:ext>
            </a:extLst>
          </p:cNvPr>
          <p:cNvSpPr txBox="1"/>
          <p:nvPr/>
        </p:nvSpPr>
        <p:spPr>
          <a:xfrm>
            <a:off x="-161037" y="961613"/>
            <a:ext cx="3657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2736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Angular Correlations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22770D-AA14-54D2-17AD-5987E70A73EB}"/>
              </a:ext>
            </a:extLst>
          </p:cNvPr>
          <p:cNvSpPr txBox="1"/>
          <p:nvPr/>
        </p:nvSpPr>
        <p:spPr>
          <a:xfrm>
            <a:off x="-221385" y="1378862"/>
            <a:ext cx="3657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i="1" dirty="0">
                <a:solidFill>
                  <a:srgbClr val="2736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Behind the scenes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0643D9-7D83-9A03-7DA8-15CAD4549F08}"/>
              </a:ext>
            </a:extLst>
          </p:cNvPr>
          <p:cNvCxnSpPr/>
          <p:nvPr/>
        </p:nvCxnSpPr>
        <p:spPr>
          <a:xfrm>
            <a:off x="877949" y="2352544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1FE44AE-D124-4CC0-8FD5-923E7F3DE1D8}"/>
              </a:ext>
            </a:extLst>
          </p:cNvPr>
          <p:cNvCxnSpPr/>
          <p:nvPr/>
        </p:nvCxnSpPr>
        <p:spPr>
          <a:xfrm>
            <a:off x="919644" y="3350853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8B554F-F339-5BE9-50CF-0A082612BCF7}"/>
              </a:ext>
            </a:extLst>
          </p:cNvPr>
          <p:cNvCxnSpPr>
            <a:cxnSpLocks/>
          </p:cNvCxnSpPr>
          <p:nvPr/>
        </p:nvCxnSpPr>
        <p:spPr>
          <a:xfrm flipV="1">
            <a:off x="900916" y="4407806"/>
            <a:ext cx="2126690" cy="25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row: Down 13">
            <a:extLst>
              <a:ext uri="{FF2B5EF4-FFF2-40B4-BE49-F238E27FC236}">
                <a16:creationId xmlns:a16="http://schemas.microsoft.com/office/drawing/2014/main" id="{40F6DA18-DDA6-59FD-334A-D88AEBA4D30F}"/>
              </a:ext>
            </a:extLst>
          </p:cNvPr>
          <p:cNvSpPr/>
          <p:nvPr/>
        </p:nvSpPr>
        <p:spPr>
          <a:xfrm>
            <a:off x="1850031" y="2370973"/>
            <a:ext cx="123267" cy="9423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40D14AB-60A4-874D-B4A8-A503A3FDB611}"/>
              </a:ext>
            </a:extLst>
          </p:cNvPr>
          <p:cNvSpPr/>
          <p:nvPr/>
        </p:nvSpPr>
        <p:spPr>
          <a:xfrm>
            <a:off x="1845609" y="3366698"/>
            <a:ext cx="118639" cy="102967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7C8A8CA-63C3-67FD-40C6-6C8B341B3931}"/>
                  </a:ext>
                </a:extLst>
              </p:cNvPr>
              <p:cNvSpPr txBox="1"/>
              <p:nvPr/>
            </p:nvSpPr>
            <p:spPr>
              <a:xfrm>
                <a:off x="-315631" y="2113970"/>
                <a:ext cx="1600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CA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7C8A8CA-63C3-67FD-40C6-6C8B341B3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5631" y="2113970"/>
                <a:ext cx="1600778" cy="369332"/>
              </a:xfrm>
              <a:prstGeom prst="rect">
                <a:avLst/>
              </a:prstGeom>
              <a:blipFill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C3EA3A-2337-6D63-17BD-300D7180156E}"/>
                  </a:ext>
                </a:extLst>
              </p:cNvPr>
              <p:cNvSpPr txBox="1"/>
              <p:nvPr/>
            </p:nvSpPr>
            <p:spPr>
              <a:xfrm>
                <a:off x="469540" y="4223140"/>
                <a:ext cx="4440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C3EA3A-2337-6D63-17BD-300D718015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40" y="4223140"/>
                <a:ext cx="44406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CD99F81-24E6-6070-4644-CCD3F5D2349A}"/>
                  </a:ext>
                </a:extLst>
              </p:cNvPr>
              <p:cNvSpPr txBox="1"/>
              <p:nvPr/>
            </p:nvSpPr>
            <p:spPr>
              <a:xfrm>
                <a:off x="469540" y="3126388"/>
                <a:ext cx="4440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CD99F81-24E6-6070-4644-CCD3F5D234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40" y="3126388"/>
                <a:ext cx="44406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E95624D-C47B-ECD4-F2A2-DA05431ADE63}"/>
                  </a:ext>
                </a:extLst>
              </p:cNvPr>
              <p:cNvSpPr txBox="1"/>
              <p:nvPr/>
            </p:nvSpPr>
            <p:spPr>
              <a:xfrm>
                <a:off x="689831" y="4423381"/>
                <a:ext cx="26488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>
                    <a:solidFill>
                      <a:schemeClr val="tx1"/>
                    </a:solidFill>
                  </a:rPr>
                  <a:t>3 Level </a:t>
                </a:r>
                <a:r>
                  <a:rPr lang="en-CA" b="1" dirty="0">
                    <a:solidFill>
                      <a:schemeClr val="tx1"/>
                    </a:solidFill>
                  </a:rPr>
                  <a:t>Cascade</a:t>
                </a:r>
              </a:p>
              <a:p>
                <a:pPr algn="ctr"/>
                <a:r>
                  <a:rPr lang="en-CA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CA" dirty="0">
                        <a:solidFill>
                          <a:schemeClr val="tx1"/>
                        </a:solidFill>
                      </a:rPr>
                      <m:t>&gt;</m:t>
                    </m:r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&gt;</a:t>
                </a:r>
                <a:r>
                  <a:rPr lang="en-CA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E95624D-C47B-ECD4-F2A2-DA05431ADE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831" y="4423381"/>
                <a:ext cx="2648896" cy="646331"/>
              </a:xfrm>
              <a:prstGeom prst="rect">
                <a:avLst/>
              </a:prstGeom>
              <a:blipFill>
                <a:blip r:embed="rId9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C7F3DC9-2F61-52AF-5507-1172164CF9EC}"/>
                  </a:ext>
                </a:extLst>
              </p:cNvPr>
              <p:cNvSpPr txBox="1"/>
              <p:nvPr/>
            </p:nvSpPr>
            <p:spPr>
              <a:xfrm>
                <a:off x="1639355" y="2549868"/>
                <a:ext cx="99295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C7F3DC9-2F61-52AF-5507-1172164CF9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355" y="2549868"/>
                <a:ext cx="992959" cy="369332"/>
              </a:xfrm>
              <a:prstGeom prst="rect">
                <a:avLst/>
              </a:prstGeom>
              <a:blipFill>
                <a:blip r:embed="rId10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262FFBB-2D9B-1FE5-AC01-796E00CB334E}"/>
                  </a:ext>
                </a:extLst>
              </p:cNvPr>
              <p:cNvSpPr txBox="1"/>
              <p:nvPr/>
            </p:nvSpPr>
            <p:spPr>
              <a:xfrm>
                <a:off x="1935478" y="3649298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262FFBB-2D9B-1FE5-AC01-796E00CB33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478" y="3649298"/>
                <a:ext cx="258787" cy="369332"/>
              </a:xfrm>
              <a:prstGeom prst="rect">
                <a:avLst/>
              </a:prstGeom>
              <a:blipFill>
                <a:blip r:embed="rId11"/>
                <a:stretch>
                  <a:fillRect r="-3953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884BE5D-A9F6-399A-0AE0-08D224FEA83B}"/>
              </a:ext>
            </a:extLst>
          </p:cNvPr>
          <p:cNvCxnSpPr>
            <a:cxnSpLocks/>
          </p:cNvCxnSpPr>
          <p:nvPr/>
        </p:nvCxnSpPr>
        <p:spPr>
          <a:xfrm flipV="1">
            <a:off x="3356648" y="2991028"/>
            <a:ext cx="319327" cy="326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76D800F-B9F4-FE85-5738-CA8E579DEC24}"/>
              </a:ext>
            </a:extLst>
          </p:cNvPr>
          <p:cNvCxnSpPr>
            <a:cxnSpLocks/>
          </p:cNvCxnSpPr>
          <p:nvPr/>
        </p:nvCxnSpPr>
        <p:spPr>
          <a:xfrm>
            <a:off x="3336647" y="3317748"/>
            <a:ext cx="319993" cy="3131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AA61BA8-2DEC-E31A-F278-BCFD48874F8B}"/>
              </a:ext>
            </a:extLst>
          </p:cNvPr>
          <p:cNvCxnSpPr>
            <a:cxnSpLocks/>
          </p:cNvCxnSpPr>
          <p:nvPr/>
        </p:nvCxnSpPr>
        <p:spPr>
          <a:xfrm>
            <a:off x="3356648" y="3311097"/>
            <a:ext cx="2725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33DF551-7EA8-C500-CB2D-90486A79564A}"/>
              </a:ext>
            </a:extLst>
          </p:cNvPr>
          <p:cNvCxnSpPr>
            <a:cxnSpLocks/>
          </p:cNvCxnSpPr>
          <p:nvPr/>
        </p:nvCxnSpPr>
        <p:spPr>
          <a:xfrm>
            <a:off x="3542485" y="3394160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0F42866-7801-C9B4-BE02-60CF9179F6B0}"/>
                  </a:ext>
                </a:extLst>
              </p:cNvPr>
              <p:cNvSpPr txBox="1"/>
              <p:nvPr/>
            </p:nvSpPr>
            <p:spPr>
              <a:xfrm>
                <a:off x="3149853" y="3394729"/>
                <a:ext cx="847183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CA" sz="1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0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0F42866-7801-C9B4-BE02-60CF9179F6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853" y="3394729"/>
                <a:ext cx="847183" cy="25391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285A5BE-D4FF-618E-733C-31BEE6A240DA}"/>
                  </a:ext>
                </a:extLst>
              </p:cNvPr>
              <p:cNvSpPr txBox="1"/>
              <p:nvPr/>
            </p:nvSpPr>
            <p:spPr>
              <a:xfrm>
                <a:off x="3471740" y="2369362"/>
                <a:ext cx="1969049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CA" sz="12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285A5BE-D4FF-618E-733C-31BEE6A240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740" y="2369362"/>
                <a:ext cx="1969049" cy="27699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Arrow: Down 54">
            <a:extLst>
              <a:ext uri="{FF2B5EF4-FFF2-40B4-BE49-F238E27FC236}">
                <a16:creationId xmlns:a16="http://schemas.microsoft.com/office/drawing/2014/main" id="{EEE873E9-548D-4B2A-D04F-21461EFD433C}"/>
              </a:ext>
            </a:extLst>
          </p:cNvPr>
          <p:cNvSpPr/>
          <p:nvPr/>
        </p:nvSpPr>
        <p:spPr>
          <a:xfrm rot="1152937">
            <a:off x="3998747" y="2332630"/>
            <a:ext cx="86155" cy="10773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8" name="Right Brace 57">
            <a:extLst>
              <a:ext uri="{FF2B5EF4-FFF2-40B4-BE49-F238E27FC236}">
                <a16:creationId xmlns:a16="http://schemas.microsoft.com/office/drawing/2014/main" id="{2F7C311A-0AA8-ABFB-8C41-FCEF720F11D7}"/>
              </a:ext>
            </a:extLst>
          </p:cNvPr>
          <p:cNvSpPr/>
          <p:nvPr/>
        </p:nvSpPr>
        <p:spPr>
          <a:xfrm>
            <a:off x="5531738" y="2907838"/>
            <a:ext cx="144596" cy="911943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934B217-FFE8-A8FA-F363-F2E1FCB292D7}"/>
              </a:ext>
            </a:extLst>
          </p:cNvPr>
          <p:cNvCxnSpPr>
            <a:cxnSpLocks/>
          </p:cNvCxnSpPr>
          <p:nvPr/>
        </p:nvCxnSpPr>
        <p:spPr>
          <a:xfrm>
            <a:off x="4204588" y="3394160"/>
            <a:ext cx="527293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127D972-DEB6-1491-AD8A-BBAE016941A5}"/>
              </a:ext>
            </a:extLst>
          </p:cNvPr>
          <p:cNvCxnSpPr>
            <a:cxnSpLocks/>
          </p:cNvCxnSpPr>
          <p:nvPr/>
        </p:nvCxnSpPr>
        <p:spPr>
          <a:xfrm>
            <a:off x="4913496" y="3394160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E2D5DFC-3165-4DB0-A0AE-62E9A627EDF4}"/>
              </a:ext>
            </a:extLst>
          </p:cNvPr>
          <p:cNvCxnSpPr>
            <a:cxnSpLocks/>
          </p:cNvCxnSpPr>
          <p:nvPr/>
        </p:nvCxnSpPr>
        <p:spPr>
          <a:xfrm>
            <a:off x="4177329" y="2341943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Arrow: Down 62">
            <a:extLst>
              <a:ext uri="{FF2B5EF4-FFF2-40B4-BE49-F238E27FC236}">
                <a16:creationId xmlns:a16="http://schemas.microsoft.com/office/drawing/2014/main" id="{B3AFC661-E8B1-724E-76A5-542468624815}"/>
              </a:ext>
            </a:extLst>
          </p:cNvPr>
          <p:cNvSpPr/>
          <p:nvPr/>
        </p:nvSpPr>
        <p:spPr>
          <a:xfrm>
            <a:off x="4441788" y="2348711"/>
            <a:ext cx="83632" cy="104554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D43DFF02-6914-A6A1-3125-C2BADD8337AD}"/>
              </a:ext>
            </a:extLst>
          </p:cNvPr>
          <p:cNvSpPr/>
          <p:nvPr/>
        </p:nvSpPr>
        <p:spPr>
          <a:xfrm rot="20265572">
            <a:off x="4859188" y="2332334"/>
            <a:ext cx="86155" cy="10773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380754E-F20C-B945-FF4E-9F85DB16CB16}"/>
              </a:ext>
            </a:extLst>
          </p:cNvPr>
          <p:cNvCxnSpPr>
            <a:cxnSpLocks/>
          </p:cNvCxnSpPr>
          <p:nvPr/>
        </p:nvCxnSpPr>
        <p:spPr>
          <a:xfrm>
            <a:off x="4199925" y="4417348"/>
            <a:ext cx="527293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rrow: Down 65">
            <a:extLst>
              <a:ext uri="{FF2B5EF4-FFF2-40B4-BE49-F238E27FC236}">
                <a16:creationId xmlns:a16="http://schemas.microsoft.com/office/drawing/2014/main" id="{A1DE179B-FF4C-9E64-C406-16E7F7A9B114}"/>
              </a:ext>
            </a:extLst>
          </p:cNvPr>
          <p:cNvSpPr/>
          <p:nvPr/>
        </p:nvSpPr>
        <p:spPr>
          <a:xfrm>
            <a:off x="4440973" y="3415017"/>
            <a:ext cx="79855" cy="100233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44854957-AD63-B780-BE87-0099C04D4DEC}"/>
              </a:ext>
            </a:extLst>
          </p:cNvPr>
          <p:cNvSpPr/>
          <p:nvPr/>
        </p:nvSpPr>
        <p:spPr>
          <a:xfrm rot="1691701">
            <a:off x="4804947" y="3358858"/>
            <a:ext cx="82800" cy="113009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45C0864E-2B2F-14D4-61AA-3A8A6AB3A4C2}"/>
              </a:ext>
            </a:extLst>
          </p:cNvPr>
          <p:cNvSpPr/>
          <p:nvPr/>
        </p:nvSpPr>
        <p:spPr>
          <a:xfrm rot="19908299" flipH="1">
            <a:off x="4067996" y="3349448"/>
            <a:ext cx="82800" cy="113009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DF072E0-3DE4-2338-EC81-09DCDCD5BDA2}"/>
                  </a:ext>
                </a:extLst>
              </p:cNvPr>
              <p:cNvSpPr txBox="1"/>
              <p:nvPr/>
            </p:nvSpPr>
            <p:spPr>
              <a:xfrm>
                <a:off x="3492082" y="4413718"/>
                <a:ext cx="1969049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CA" sz="12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DF072E0-3DE4-2338-EC81-09DCDCD5B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082" y="4413718"/>
                <a:ext cx="1969049" cy="2769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EC876195-0133-6AC0-AEC1-EEEB7FE18250}"/>
                  </a:ext>
                </a:extLst>
              </p:cNvPr>
              <p:cNvSpPr txBox="1"/>
              <p:nvPr/>
            </p:nvSpPr>
            <p:spPr>
              <a:xfrm>
                <a:off x="4052983" y="3372312"/>
                <a:ext cx="899641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05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05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105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105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05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CA" sz="105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EC876195-0133-6AC0-AEC1-EEEB7FE182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2983" y="3372312"/>
                <a:ext cx="899641" cy="26161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4237780-783E-8EE7-AE56-A860BBA94F44}"/>
              </a:ext>
            </a:extLst>
          </p:cNvPr>
          <p:cNvCxnSpPr>
            <a:cxnSpLocks/>
            <a:endCxn id="63" idx="0"/>
          </p:cNvCxnSpPr>
          <p:nvPr/>
        </p:nvCxnSpPr>
        <p:spPr>
          <a:xfrm>
            <a:off x="2989018" y="2348463"/>
            <a:ext cx="1494586" cy="24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060074D-0F0C-5949-F82C-47F30E0EFDCA}"/>
              </a:ext>
            </a:extLst>
          </p:cNvPr>
          <p:cNvCxnSpPr>
            <a:cxnSpLocks/>
            <a:endCxn id="66" idx="2"/>
          </p:cNvCxnSpPr>
          <p:nvPr/>
        </p:nvCxnSpPr>
        <p:spPr>
          <a:xfrm>
            <a:off x="3007667" y="4411240"/>
            <a:ext cx="1473234" cy="6107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20134B3-9C95-4707-7B38-647F2B1C7339}"/>
                  </a:ext>
                </a:extLst>
              </p:cNvPr>
              <p:cNvSpPr txBox="1"/>
              <p:nvPr/>
            </p:nvSpPr>
            <p:spPr>
              <a:xfrm>
                <a:off x="2831139" y="2776814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20134B3-9C95-4707-7B38-647F2B1C7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139" y="2776814"/>
                <a:ext cx="1549333" cy="27699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CE0B4D2-CC43-1068-88F6-8DE27BE7612A}"/>
                  </a:ext>
                </a:extLst>
              </p:cNvPr>
              <p:cNvSpPr txBox="1"/>
              <p:nvPr/>
            </p:nvSpPr>
            <p:spPr>
              <a:xfrm>
                <a:off x="2941749" y="3781977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CE0B4D2-CC43-1068-88F6-8DE27BE76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749" y="3781977"/>
                <a:ext cx="1549333" cy="27699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C01B276A-4AEB-DB48-8A85-9F2DA29D39BE}"/>
                  </a:ext>
                </a:extLst>
              </p:cNvPr>
              <p:cNvSpPr txBox="1"/>
              <p:nvPr/>
            </p:nvSpPr>
            <p:spPr>
              <a:xfrm>
                <a:off x="3688904" y="2776530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CA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120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C01B276A-4AEB-DB48-8A85-9F2DA29D3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904" y="2776530"/>
                <a:ext cx="1549333" cy="2769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492B79F-40FD-8DE4-2082-3D1715B75874}"/>
                  </a:ext>
                </a:extLst>
              </p:cNvPr>
              <p:cNvSpPr txBox="1"/>
              <p:nvPr/>
            </p:nvSpPr>
            <p:spPr>
              <a:xfrm>
                <a:off x="3696336" y="3757774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CA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120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492B79F-40FD-8DE4-2082-3D1715B758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336" y="3757774"/>
                <a:ext cx="1549333" cy="276999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600B9EA2-CEDA-EA37-2425-89ECD549143E}"/>
                  </a:ext>
                </a:extLst>
              </p:cNvPr>
              <p:cNvSpPr txBox="1"/>
              <p:nvPr/>
            </p:nvSpPr>
            <p:spPr>
              <a:xfrm>
                <a:off x="823177" y="3707661"/>
                <a:ext cx="12074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600B9EA2-CEDA-EA37-2425-89ECD54914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177" y="3707661"/>
                <a:ext cx="1207407" cy="369332"/>
              </a:xfrm>
              <a:prstGeom prst="rect">
                <a:avLst/>
              </a:prstGeom>
              <a:blipFill>
                <a:blip r:embed="rId2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7CA65166-C769-29D8-E611-38ED4CF6599F}"/>
                  </a:ext>
                </a:extLst>
              </p:cNvPr>
              <p:cNvSpPr txBox="1"/>
              <p:nvPr/>
            </p:nvSpPr>
            <p:spPr>
              <a:xfrm>
                <a:off x="923837" y="2646115"/>
                <a:ext cx="105942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/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7CA65166-C769-29D8-E611-38ED4CF659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837" y="2646115"/>
                <a:ext cx="1059423" cy="369332"/>
              </a:xfrm>
              <a:prstGeom prst="rect">
                <a:avLst/>
              </a:prstGeom>
              <a:blipFill>
                <a:blip r:embed="rId21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2E8A299-BA9E-F0EB-BCC2-0884E0D0D6AD}"/>
                  </a:ext>
                </a:extLst>
              </p:cNvPr>
              <p:cNvSpPr txBox="1"/>
              <p:nvPr/>
            </p:nvSpPr>
            <p:spPr>
              <a:xfrm>
                <a:off x="2956931" y="2157839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2E8A299-BA9E-F0EB-BCC2-0884E0D0D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931" y="2157839"/>
                <a:ext cx="258787" cy="369332"/>
              </a:xfrm>
              <a:prstGeom prst="rect">
                <a:avLst/>
              </a:prstGeom>
              <a:blipFill>
                <a:blip r:embed="rId22"/>
                <a:stretch>
                  <a:fillRect r="-44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C9697C33-1279-FD37-BA58-E7B4363895E1}"/>
                  </a:ext>
                </a:extLst>
              </p:cNvPr>
              <p:cNvSpPr txBox="1"/>
              <p:nvPr/>
            </p:nvSpPr>
            <p:spPr>
              <a:xfrm>
                <a:off x="2968647" y="3167091"/>
                <a:ext cx="2725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C9697C33-1279-FD37-BA58-E7B436389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647" y="3167091"/>
                <a:ext cx="272542" cy="369332"/>
              </a:xfrm>
              <a:prstGeom prst="rect">
                <a:avLst/>
              </a:prstGeom>
              <a:blipFill>
                <a:blip r:embed="rId23"/>
                <a:stretch>
                  <a:fillRect r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48EA5B1-D107-4E99-EFB2-E1B29311E248}"/>
                  </a:ext>
                </a:extLst>
              </p:cNvPr>
              <p:cNvSpPr txBox="1"/>
              <p:nvPr/>
            </p:nvSpPr>
            <p:spPr>
              <a:xfrm>
                <a:off x="2975659" y="4229462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48EA5B1-D107-4E99-EFB2-E1B29311E2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5659" y="4229462"/>
                <a:ext cx="258787" cy="369332"/>
              </a:xfrm>
              <a:prstGeom prst="rect">
                <a:avLst/>
              </a:prstGeom>
              <a:blipFill>
                <a:blip r:embed="rId24"/>
                <a:stretch>
                  <a:fillRect r="-46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8A3EEFD-2982-A340-AE15-9DFD8F986A18}"/>
                  </a:ext>
                </a:extLst>
              </p:cNvPr>
              <p:cNvSpPr txBox="1"/>
              <p:nvPr/>
            </p:nvSpPr>
            <p:spPr>
              <a:xfrm>
                <a:off x="9050201" y="1818779"/>
                <a:ext cx="3114842" cy="92333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/>
                  <a:t>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CA" b="1" dirty="0"/>
                  <a:t> as </a:t>
                </a:r>
                <a:r>
                  <a:rPr lang="en-CA" dirty="0"/>
                  <a:t>the fixed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CA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1" i="1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acc>
                  </m:oMath>
                </a14:m>
                <a:r>
                  <a:rPr lang="en-CA" dirty="0"/>
                  <a:t> direction.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8A3EEFD-2982-A340-AE15-9DFD8F986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0201" y="1818779"/>
                <a:ext cx="3114842" cy="923330"/>
              </a:xfrm>
              <a:prstGeom prst="rect">
                <a:avLst/>
              </a:prstGeom>
              <a:blipFill>
                <a:blip r:embed="rId25"/>
                <a:stretch>
                  <a:fillRect t="-2597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C0806458-C2DD-7F2E-25B5-D8D8473E437A}"/>
                  </a:ext>
                </a:extLst>
              </p:cNvPr>
              <p:cNvSpPr txBox="1"/>
              <p:nvPr/>
            </p:nvSpPr>
            <p:spPr>
              <a:xfrm>
                <a:off x="3656640" y="1230184"/>
                <a:ext cx="5823033" cy="707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b="1" dirty="0"/>
                  <a:t>Measure</a:t>
                </a:r>
                <a:r>
                  <a:rPr lang="en-CA" sz="1600" dirty="0"/>
                  <a:t> </a:t>
                </a:r>
                <a:r>
                  <a:rPr lang="en-CA" sz="1600" b="1" dirty="0"/>
                  <a:t>angular</a:t>
                </a:r>
                <a:r>
                  <a:rPr lang="en-CA" sz="1600" dirty="0"/>
                  <a:t> emission </a:t>
                </a:r>
                <a:r>
                  <a:rPr lang="en-CA" sz="1600" b="1" dirty="0"/>
                  <a:t>probability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1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CA" sz="16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CA" sz="1600" i="1">
                                <a:latin typeface="Cambria Math" panose="02040503050406030204" pitchFamily="18" charset="0"/>
                              </a:rPr>
                              <m:t>𝑒𝑥𝑝</m:t>
                            </m:r>
                          </m:sub>
                        </m:sSub>
                        <m:d>
                          <m:dPr>
                            <m:ctrlPr>
                              <a:rPr lang="en-CA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16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e>
                    </m:d>
                  </m:oMath>
                </a14:m>
                <a:endParaRPr lang="en-CA" sz="1600" dirty="0"/>
              </a:p>
              <a:p>
                <a:pPr algn="ctr"/>
                <a:r>
                  <a:rPr lang="en-CA" sz="1600" b="1" dirty="0"/>
                  <a:t> </a:t>
                </a:r>
                <a:r>
                  <a:rPr lang="en-CA" sz="1600" dirty="0"/>
                  <a:t> with respect to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CA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6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</m:oMath>
                </a14:m>
                <a:r>
                  <a:rPr lang="en-CA" sz="1600" dirty="0"/>
                  <a:t> direction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CA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CA" sz="1600" dirty="0"/>
                  <a:t>.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C0806458-C2DD-7F2E-25B5-D8D8473E4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640" y="1230184"/>
                <a:ext cx="5823033" cy="707053"/>
              </a:xfrm>
              <a:prstGeom prst="rect">
                <a:avLst/>
              </a:prstGeom>
              <a:blipFill>
                <a:blip r:embed="rId26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32B5ECB-6823-B5BA-C294-449451E13626}"/>
                  </a:ext>
                </a:extLst>
              </p:cNvPr>
              <p:cNvSpPr txBox="1"/>
              <p:nvPr/>
            </p:nvSpPr>
            <p:spPr>
              <a:xfrm>
                <a:off x="4554354" y="2767515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CA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32B5ECB-6823-B5BA-C294-449451E136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354" y="2767515"/>
                <a:ext cx="1549333" cy="276999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9CEE445-FFBB-26E9-8682-03BC7BE46DA5}"/>
                  </a:ext>
                </a:extLst>
              </p:cNvPr>
              <p:cNvSpPr txBox="1"/>
              <p:nvPr/>
            </p:nvSpPr>
            <p:spPr>
              <a:xfrm>
                <a:off x="4499121" y="3798389"/>
                <a:ext cx="15493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CA" sz="1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CA" sz="12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9CEE445-FFBB-26E9-8682-03BC7BE46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121" y="3798389"/>
                <a:ext cx="1549333" cy="276999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1705349-FDB5-2FD5-7186-F8045ADC3E20}"/>
              </a:ext>
            </a:extLst>
          </p:cNvPr>
          <p:cNvCxnSpPr>
            <a:cxnSpLocks/>
          </p:cNvCxnSpPr>
          <p:nvPr/>
        </p:nvCxnSpPr>
        <p:spPr>
          <a:xfrm flipV="1">
            <a:off x="6821729" y="3017989"/>
            <a:ext cx="2768590" cy="142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5" name="Arrow: Down 104">
            <a:extLst>
              <a:ext uri="{FF2B5EF4-FFF2-40B4-BE49-F238E27FC236}">
                <a16:creationId xmlns:a16="http://schemas.microsoft.com/office/drawing/2014/main" id="{7468ADE5-6632-F208-825C-92DF83FDF2EF}"/>
              </a:ext>
            </a:extLst>
          </p:cNvPr>
          <p:cNvSpPr/>
          <p:nvPr/>
        </p:nvSpPr>
        <p:spPr>
          <a:xfrm rot="14392165" flipH="1">
            <a:off x="7284885" y="2177062"/>
            <a:ext cx="82800" cy="1130094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1ED5579C-19FE-5ECC-C791-214BC4EAF076}"/>
              </a:ext>
            </a:extLst>
          </p:cNvPr>
          <p:cNvSpPr/>
          <p:nvPr/>
        </p:nvSpPr>
        <p:spPr>
          <a:xfrm rot="19621250">
            <a:off x="7763058" y="1889701"/>
            <a:ext cx="983713" cy="511735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/>
              <a:t>Det 1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349CFD67-927E-C883-6281-02877966D158}"/>
              </a:ext>
            </a:extLst>
          </p:cNvPr>
          <p:cNvSpPr/>
          <p:nvPr/>
        </p:nvSpPr>
        <p:spPr>
          <a:xfrm>
            <a:off x="8015576" y="2765732"/>
            <a:ext cx="983713" cy="511735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/>
              <a:t>Det 2</a:t>
            </a:r>
          </a:p>
        </p:txBody>
      </p:sp>
      <p:sp>
        <p:nvSpPr>
          <p:cNvPr id="108" name="Star: 5 Points 107">
            <a:extLst>
              <a:ext uri="{FF2B5EF4-FFF2-40B4-BE49-F238E27FC236}">
                <a16:creationId xmlns:a16="http://schemas.microsoft.com/office/drawing/2014/main" id="{C5A86DF3-CF5D-B14C-9CE3-AA5F55B6C0A0}"/>
              </a:ext>
            </a:extLst>
          </p:cNvPr>
          <p:cNvSpPr/>
          <p:nvPr/>
        </p:nvSpPr>
        <p:spPr>
          <a:xfrm>
            <a:off x="6663541" y="2848947"/>
            <a:ext cx="306529" cy="320864"/>
          </a:xfrm>
          <a:prstGeom prst="star5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Star: 5 Points 108">
            <a:extLst>
              <a:ext uri="{FF2B5EF4-FFF2-40B4-BE49-F238E27FC236}">
                <a16:creationId xmlns:a16="http://schemas.microsoft.com/office/drawing/2014/main" id="{51586B5F-7273-465A-CB45-922029383671}"/>
              </a:ext>
            </a:extLst>
          </p:cNvPr>
          <p:cNvSpPr/>
          <p:nvPr/>
        </p:nvSpPr>
        <p:spPr>
          <a:xfrm rot="20226822">
            <a:off x="6663539" y="2859221"/>
            <a:ext cx="306529" cy="320864"/>
          </a:xfrm>
          <a:prstGeom prst="star5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0" name="Star: 5 Points 109">
            <a:extLst>
              <a:ext uri="{FF2B5EF4-FFF2-40B4-BE49-F238E27FC236}">
                <a16:creationId xmlns:a16="http://schemas.microsoft.com/office/drawing/2014/main" id="{15B6AE2E-DDA0-2500-806C-4B037031BCBD}"/>
              </a:ext>
            </a:extLst>
          </p:cNvPr>
          <p:cNvSpPr/>
          <p:nvPr/>
        </p:nvSpPr>
        <p:spPr>
          <a:xfrm rot="18739347">
            <a:off x="6663542" y="2869938"/>
            <a:ext cx="306529" cy="320864"/>
          </a:xfrm>
          <a:prstGeom prst="star5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1" name="Arrow: Down 110">
            <a:extLst>
              <a:ext uri="{FF2B5EF4-FFF2-40B4-BE49-F238E27FC236}">
                <a16:creationId xmlns:a16="http://schemas.microsoft.com/office/drawing/2014/main" id="{2D6C73AB-C26C-03FD-15EB-15B419CD98D4}"/>
              </a:ext>
            </a:extLst>
          </p:cNvPr>
          <p:cNvSpPr/>
          <p:nvPr/>
        </p:nvSpPr>
        <p:spPr>
          <a:xfrm rot="16200000">
            <a:off x="7419830" y="2492354"/>
            <a:ext cx="75183" cy="1063218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920B8B40-F4D1-80FA-F44D-DACA279B1F4E}"/>
                  </a:ext>
                </a:extLst>
              </p:cNvPr>
              <p:cNvSpPr txBox="1"/>
              <p:nvPr/>
            </p:nvSpPr>
            <p:spPr>
              <a:xfrm>
                <a:off x="6768564" y="2301821"/>
                <a:ext cx="99295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920B8B40-F4D1-80FA-F44D-DACA279B1F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564" y="2301821"/>
                <a:ext cx="992959" cy="369332"/>
              </a:xfrm>
              <a:prstGeom prst="rect">
                <a:avLst/>
              </a:prstGeom>
              <a:blipFill>
                <a:blip r:embed="rId29"/>
                <a:stretch>
                  <a:fillRect b="-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47115273-50C2-3A55-8DCF-7FB1A04B9C53}"/>
                  </a:ext>
                </a:extLst>
              </p:cNvPr>
              <p:cNvSpPr txBox="1"/>
              <p:nvPr/>
            </p:nvSpPr>
            <p:spPr>
              <a:xfrm>
                <a:off x="7288068" y="2996633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47115273-50C2-3A55-8DCF-7FB1A04B9C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068" y="2996633"/>
                <a:ext cx="258787" cy="369332"/>
              </a:xfrm>
              <a:prstGeom prst="rect">
                <a:avLst/>
              </a:prstGeom>
              <a:blipFill>
                <a:blip r:embed="rId30"/>
                <a:stretch>
                  <a:fillRect r="-40476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78430E23-DB86-0B35-2E40-97E3B97EF7B1}"/>
              </a:ext>
            </a:extLst>
          </p:cNvPr>
          <p:cNvSpPr/>
          <p:nvPr/>
        </p:nvSpPr>
        <p:spPr>
          <a:xfrm>
            <a:off x="7339906" y="2740511"/>
            <a:ext cx="242379" cy="275208"/>
          </a:xfrm>
          <a:custGeom>
            <a:avLst/>
            <a:gdLst>
              <a:gd name="connsiteX0" fmla="*/ 0 w 242379"/>
              <a:gd name="connsiteY0" fmla="*/ 0 h 275208"/>
              <a:gd name="connsiteX1" fmla="*/ 239697 w 242379"/>
              <a:gd name="connsiteY1" fmla="*/ 106532 h 275208"/>
              <a:gd name="connsiteX2" fmla="*/ 124287 w 242379"/>
              <a:gd name="connsiteY2" fmla="*/ 275208 h 27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379" h="275208">
                <a:moveTo>
                  <a:pt x="0" y="0"/>
                </a:moveTo>
                <a:cubicBezTo>
                  <a:pt x="109491" y="30332"/>
                  <a:pt x="218983" y="60664"/>
                  <a:pt x="239697" y="106532"/>
                </a:cubicBezTo>
                <a:cubicBezTo>
                  <a:pt x="260411" y="152400"/>
                  <a:pt x="155359" y="244136"/>
                  <a:pt x="124287" y="27520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81B81233-F7C6-933A-5B44-9CC2184E2F7B}"/>
                  </a:ext>
                </a:extLst>
              </p:cNvPr>
              <p:cNvSpPr txBox="1"/>
              <p:nvPr/>
            </p:nvSpPr>
            <p:spPr>
              <a:xfrm>
                <a:off x="7526249" y="2646387"/>
                <a:ext cx="3080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81B81233-F7C6-933A-5B44-9CC2184E2F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249" y="2646387"/>
                <a:ext cx="308098" cy="369332"/>
              </a:xfrm>
              <a:prstGeom prst="rect">
                <a:avLst/>
              </a:prstGeom>
              <a:blipFill>
                <a:blip r:embed="rId31"/>
                <a:stretch>
                  <a:fillRect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Multiplication Sign 115">
            <a:extLst>
              <a:ext uri="{FF2B5EF4-FFF2-40B4-BE49-F238E27FC236}">
                <a16:creationId xmlns:a16="http://schemas.microsoft.com/office/drawing/2014/main" id="{809BDB79-0B8D-1A61-F47E-BBF7883A65A5}"/>
              </a:ext>
            </a:extLst>
          </p:cNvPr>
          <p:cNvSpPr/>
          <p:nvPr/>
        </p:nvSpPr>
        <p:spPr>
          <a:xfrm>
            <a:off x="4285078" y="2666777"/>
            <a:ext cx="410050" cy="46070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Multiplication Sign 116">
            <a:extLst>
              <a:ext uri="{FF2B5EF4-FFF2-40B4-BE49-F238E27FC236}">
                <a16:creationId xmlns:a16="http://schemas.microsoft.com/office/drawing/2014/main" id="{CD7B610F-BC41-DA1A-15B7-F8DBF68B8171}"/>
              </a:ext>
            </a:extLst>
          </p:cNvPr>
          <p:cNvSpPr/>
          <p:nvPr/>
        </p:nvSpPr>
        <p:spPr>
          <a:xfrm>
            <a:off x="4251239" y="3684142"/>
            <a:ext cx="410050" cy="46070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461F22EF-9EE3-2610-71FF-81C70E657240}"/>
                  </a:ext>
                </a:extLst>
              </p:cNvPr>
              <p:cNvSpPr txBox="1"/>
              <p:nvPr/>
            </p:nvSpPr>
            <p:spPr>
              <a:xfrm>
                <a:off x="9197922" y="2812245"/>
                <a:ext cx="99295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</m:acc>
                    </m:oMath>
                  </m:oMathPara>
                </a14:m>
                <a:endParaRPr lang="en-CA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461F22EF-9EE3-2610-71FF-81C70E657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7922" y="2812245"/>
                <a:ext cx="992959" cy="369332"/>
              </a:xfrm>
              <a:prstGeom prst="rect">
                <a:avLst/>
              </a:prstGeom>
              <a:blipFill>
                <a:blip r:embed="rId32"/>
                <a:stretch>
                  <a:fillRect t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00753B86-9ECB-1303-3973-6CF39A6C850F}"/>
                  </a:ext>
                </a:extLst>
              </p:cNvPr>
              <p:cNvSpPr txBox="1"/>
              <p:nvPr/>
            </p:nvSpPr>
            <p:spPr>
              <a:xfrm>
                <a:off x="-501913" y="5438197"/>
                <a:ext cx="5706966" cy="5533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CA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(∆</m:t>
                      </m:r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CA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±1) </m:t>
                      </m:r>
                      <m:r>
                        <a:rPr lang="en-CA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CA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CA" sz="16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00753B86-9ECB-1303-3973-6CF39A6C8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1913" y="5438197"/>
                <a:ext cx="5706966" cy="553357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D4300D04-D5EA-CEB8-3D70-43C4219CD43A}"/>
                  </a:ext>
                </a:extLst>
              </p:cNvPr>
              <p:cNvSpPr txBox="1"/>
              <p:nvPr/>
            </p:nvSpPr>
            <p:spPr>
              <a:xfrm>
                <a:off x="160580" y="5092653"/>
                <a:ext cx="597854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600" b="1" dirty="0">
                    <a:ea typeface="Cambria Math" panose="02040503050406030204" pitchFamily="18" charset="0"/>
                  </a:rPr>
                  <a:t>	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CA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(∆</m:t>
                    </m:r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en-CA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0) </m:t>
                    </m:r>
                    <m:r>
                      <a:rPr lang="en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unc>
                      <m:funcPr>
                        <m:ctrlP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CA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CA" sz="16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CA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CA" sz="16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D4300D04-D5EA-CEB8-3D70-43C4219CD4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80" y="5092653"/>
                <a:ext cx="5978545" cy="338554"/>
              </a:xfrm>
              <a:prstGeom prst="rect">
                <a:avLst/>
              </a:prstGeom>
              <a:blipFill>
                <a:blip r:embed="rId3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Multiplication Sign 121">
            <a:extLst>
              <a:ext uri="{FF2B5EF4-FFF2-40B4-BE49-F238E27FC236}">
                <a16:creationId xmlns:a16="http://schemas.microsoft.com/office/drawing/2014/main" id="{50F082FD-EDCB-0465-22EC-A3E845DEF318}"/>
              </a:ext>
            </a:extLst>
          </p:cNvPr>
          <p:cNvSpPr/>
          <p:nvPr/>
        </p:nvSpPr>
        <p:spPr>
          <a:xfrm>
            <a:off x="879717" y="5048001"/>
            <a:ext cx="410050" cy="46070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23" name="Picture 122">
            <a:extLst>
              <a:ext uri="{FF2B5EF4-FFF2-40B4-BE49-F238E27FC236}">
                <a16:creationId xmlns:a16="http://schemas.microsoft.com/office/drawing/2014/main" id="{DC424F8C-9E3C-9053-8A28-510F11F0266A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6963202" y="3564560"/>
            <a:ext cx="4175498" cy="251876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C7946CA0-7468-460A-D2C2-6B16CE4B75D6}"/>
                  </a:ext>
                </a:extLst>
              </p:cNvPr>
              <p:cNvSpPr txBox="1"/>
              <p:nvPr/>
            </p:nvSpPr>
            <p:spPr>
              <a:xfrm>
                <a:off x="3656640" y="3534243"/>
                <a:ext cx="6502400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C7946CA0-7468-460A-D2C2-6B16CE4B7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640" y="3534243"/>
                <a:ext cx="6502400" cy="390748"/>
              </a:xfrm>
              <a:prstGeom prst="rect">
                <a:avLst/>
              </a:prstGeom>
              <a:blipFill>
                <a:blip r:embed="rId36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TextBox 127">
            <a:extLst>
              <a:ext uri="{FF2B5EF4-FFF2-40B4-BE49-F238E27FC236}">
                <a16:creationId xmlns:a16="http://schemas.microsoft.com/office/drawing/2014/main" id="{CA143795-F9E7-25C1-E2ED-A1F0D37C075F}"/>
              </a:ext>
            </a:extLst>
          </p:cNvPr>
          <p:cNvSpPr txBox="1"/>
          <p:nvPr/>
        </p:nvSpPr>
        <p:spPr>
          <a:xfrm>
            <a:off x="2878660" y="5885036"/>
            <a:ext cx="52044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i="1" dirty="0">
                <a:latin typeface="Bierstadt" panose="020B0004020202020204" pitchFamily="34" charset="0"/>
              </a:rPr>
              <a:t>Note: Det </a:t>
            </a:r>
            <a:r>
              <a:rPr lang="en-CA" b="1" i="1" dirty="0">
                <a:latin typeface="Bierstadt" panose="020B0004020202020204" pitchFamily="34" charset="0"/>
              </a:rPr>
              <a:t>1 </a:t>
            </a:r>
            <a:r>
              <a:rPr lang="en-CA" i="1" dirty="0">
                <a:latin typeface="Bierstadt" panose="020B0004020202020204" pitchFamily="34" charset="0"/>
              </a:rPr>
              <a:t>and </a:t>
            </a:r>
            <a:r>
              <a:rPr lang="en-CA" b="1" i="1" dirty="0">
                <a:latin typeface="Bierstadt" panose="020B0004020202020204" pitchFamily="34" charset="0"/>
              </a:rPr>
              <a:t>2 </a:t>
            </a:r>
            <a:r>
              <a:rPr lang="en-CA" i="1" dirty="0">
                <a:latin typeface="Bierstadt" panose="020B0004020202020204" pitchFamily="34" charset="0"/>
              </a:rPr>
              <a:t>are </a:t>
            </a:r>
            <a:r>
              <a:rPr lang="en-CA" b="1" i="1" u="sng" dirty="0">
                <a:latin typeface="Bierstadt" panose="020B0004020202020204" pitchFamily="34" charset="0"/>
              </a:rPr>
              <a:t>equivalent</a:t>
            </a:r>
            <a:r>
              <a:rPr lang="en-CA" i="1" dirty="0">
                <a:latin typeface="Bierstadt" panose="020B0004020202020204" pitchFamily="34" charset="0"/>
              </a:rPr>
              <a:t> </a:t>
            </a:r>
            <a:r>
              <a:rPr lang="en-CA" i="1" dirty="0" err="1">
                <a:latin typeface="Bierstadt" panose="020B0004020202020204" pitchFamily="34" charset="0"/>
              </a:rPr>
              <a:t>HPGe</a:t>
            </a:r>
            <a:r>
              <a:rPr lang="en-CA" i="1" dirty="0">
                <a:latin typeface="Bierstadt" panose="020B0004020202020204" pitchFamily="34" charset="0"/>
              </a:rPr>
              <a:t> detectors.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13369E-4673-2F19-1996-70B652E0FA41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25A2F1A-81F0-4FD5-C962-AEA796B75C87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17" name="Picture 1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BF21ADE7-F42A-80C6-C99C-48FE79DEE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19" name="Picture 18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44B95A8B-999F-E684-E376-AB4530BBF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4E2086C-667A-44C3-84BE-92BD68FAAA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9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3A1CC5D-E8FF-538A-1012-4414C0F2CB2F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685A1AD-5CEE-67C4-9CEB-25E0704047A8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F4DC502-90B2-DD18-7DDF-1B8ABE3F6F2C}"/>
              </a:ext>
            </a:extLst>
          </p:cNvPr>
          <p:cNvSpPr txBox="1"/>
          <p:nvPr/>
        </p:nvSpPr>
        <p:spPr>
          <a:xfrm>
            <a:off x="468137" y="281623"/>
            <a:ext cx="10599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36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Coulomb Excitation, Probe for Shapes</a:t>
            </a:r>
            <a:endParaRPr lang="en-US" sz="3600" b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1CA0C83-0A98-8FF5-B7C6-1D0EBF743408}"/>
              </a:ext>
            </a:extLst>
          </p:cNvPr>
          <p:cNvPicPr>
            <a:picLocks noChangeAspect="1"/>
          </p:cNvPicPr>
          <p:nvPr/>
        </p:nvPicPr>
        <p:blipFill>
          <a:blip r:embed="rId40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364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A54B0-D1AB-7F3E-BE9A-00AA8C797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92CCBF6-4131-3617-BCDE-42CC7A914B70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3CDC75F-8B2A-9056-18BE-0B472CD3541D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A7FAFC66-F3CA-60EB-39A2-ADC0BAA82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C4D60483-B555-5BE2-97A7-7C3D23B7E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6FEAF9E-D548-6D6A-8582-9D67A30E4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6C0075E-CD4A-BC81-72C3-D1AEC5196A32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Angular Correlations Methodology</a:t>
            </a:r>
            <a:endParaRPr 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8054B18-A414-653B-BA1A-0A35470C989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739FFC5-410F-6E58-BF5C-B54A5F822288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D608AD8-7F8E-12D5-CDBA-0D83B9F70D78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7FCEC1F-A486-174A-C513-953783A2A88E}"/>
              </a:ext>
            </a:extLst>
          </p:cNvPr>
          <p:cNvSpPr/>
          <p:nvPr/>
        </p:nvSpPr>
        <p:spPr>
          <a:xfrm>
            <a:off x="10144926" y="1017482"/>
            <a:ext cx="2047073" cy="646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A2F1A7-4686-A119-3B75-ACD50C3CE363}"/>
              </a:ext>
            </a:extLst>
          </p:cNvPr>
          <p:cNvCxnSpPr/>
          <p:nvPr/>
        </p:nvCxnSpPr>
        <p:spPr>
          <a:xfrm>
            <a:off x="729003" y="2238768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56CEA1D-69C1-3A2B-1DB2-E75C0E078201}"/>
              </a:ext>
            </a:extLst>
          </p:cNvPr>
          <p:cNvCxnSpPr>
            <a:cxnSpLocks/>
          </p:cNvCxnSpPr>
          <p:nvPr/>
        </p:nvCxnSpPr>
        <p:spPr>
          <a:xfrm flipV="1">
            <a:off x="751970" y="4294030"/>
            <a:ext cx="2126690" cy="25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rrow: Down 39">
            <a:extLst>
              <a:ext uri="{FF2B5EF4-FFF2-40B4-BE49-F238E27FC236}">
                <a16:creationId xmlns:a16="http://schemas.microsoft.com/office/drawing/2014/main" id="{87A9520D-1B69-AA8D-45F3-C7202C6818D6}"/>
              </a:ext>
            </a:extLst>
          </p:cNvPr>
          <p:cNvSpPr/>
          <p:nvPr/>
        </p:nvSpPr>
        <p:spPr>
          <a:xfrm>
            <a:off x="1692032" y="2266250"/>
            <a:ext cx="123267" cy="9423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2FC33381-C52A-97BD-431C-46919216F4BD}"/>
              </a:ext>
            </a:extLst>
          </p:cNvPr>
          <p:cNvSpPr/>
          <p:nvPr/>
        </p:nvSpPr>
        <p:spPr>
          <a:xfrm>
            <a:off x="1696663" y="3252922"/>
            <a:ext cx="118639" cy="102967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5648FCE-A064-5194-A095-4BA5B012C6D0}"/>
                  </a:ext>
                </a:extLst>
              </p:cNvPr>
              <p:cNvSpPr txBox="1"/>
              <p:nvPr/>
            </p:nvSpPr>
            <p:spPr>
              <a:xfrm>
                <a:off x="-155756" y="4097934"/>
                <a:ext cx="1600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</m:sSubSup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5648FCE-A064-5194-A095-4BA5B012C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5756" y="4097934"/>
                <a:ext cx="1600778" cy="369332"/>
              </a:xfrm>
              <a:prstGeom prst="rect">
                <a:avLst/>
              </a:prstGeom>
              <a:blipFill>
                <a:blip r:embed="rId6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B67D3F9-0A66-09DB-664F-0623E4FE11E3}"/>
                  </a:ext>
                </a:extLst>
              </p:cNvPr>
              <p:cNvSpPr txBox="1"/>
              <p:nvPr/>
            </p:nvSpPr>
            <p:spPr>
              <a:xfrm>
                <a:off x="427245" y="4365199"/>
                <a:ext cx="2648896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>
                    <a:solidFill>
                      <a:schemeClr val="tx1"/>
                    </a:solidFill>
                  </a:rPr>
                  <a:t>3 Level </a:t>
                </a:r>
                <a:r>
                  <a:rPr lang="en-CA" b="1" dirty="0">
                    <a:solidFill>
                      <a:schemeClr val="tx1"/>
                    </a:solidFill>
                  </a:rPr>
                  <a:t>Cascade</a:t>
                </a:r>
              </a:p>
              <a:p>
                <a:pPr algn="ctr"/>
                <a:r>
                  <a:rPr lang="en-CA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CA" dirty="0">
                        <a:solidFill>
                          <a:schemeClr val="tx1"/>
                        </a:solidFill>
                      </a:rPr>
                      <m:t>&gt;</m:t>
                    </m:r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&gt;</a:t>
                </a:r>
                <a:r>
                  <a:rPr lang="en-CA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)</a:t>
                </a:r>
              </a:p>
              <a:p>
                <a:pPr algn="ctr"/>
                <a:endParaRPr lang="en-CA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CA" dirty="0"/>
              </a:p>
              <a:p>
                <a:pPr algn="ctr"/>
                <a:endParaRPr lang="en-CA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CA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is the multipole.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B67D3F9-0A66-09DB-664F-0623E4FE11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245" y="4365199"/>
                <a:ext cx="2648896" cy="1754326"/>
              </a:xfrm>
              <a:prstGeom prst="rect">
                <a:avLst/>
              </a:prstGeom>
              <a:blipFill>
                <a:blip r:embed="rId7"/>
                <a:stretch>
                  <a:fillRect t="-1389" b="-2048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604BADB-540D-98F0-F43D-97B3F00C993A}"/>
                  </a:ext>
                </a:extLst>
              </p:cNvPr>
              <p:cNvSpPr txBox="1"/>
              <p:nvPr/>
            </p:nvSpPr>
            <p:spPr>
              <a:xfrm>
                <a:off x="1490409" y="2436092"/>
                <a:ext cx="99295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604BADB-540D-98F0-F43D-97B3F00C9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0409" y="2436092"/>
                <a:ext cx="992959" cy="369332"/>
              </a:xfrm>
              <a:prstGeom prst="rect">
                <a:avLst/>
              </a:prstGeom>
              <a:blipFill>
                <a:blip r:embed="rId8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5A47702-1C9A-B718-0A0A-A39E56858370}"/>
                  </a:ext>
                </a:extLst>
              </p:cNvPr>
              <p:cNvSpPr txBox="1"/>
              <p:nvPr/>
            </p:nvSpPr>
            <p:spPr>
              <a:xfrm>
                <a:off x="1786532" y="3535522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5A47702-1C9A-B718-0A0A-A39E568583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532" y="3535522"/>
                <a:ext cx="258787" cy="369332"/>
              </a:xfrm>
              <a:prstGeom prst="rect">
                <a:avLst/>
              </a:prstGeom>
              <a:blipFill>
                <a:blip r:embed="rId9"/>
                <a:stretch>
                  <a:fillRect r="-37209" b="-327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5EBDEBF-6A2D-099B-8533-87CC955B07E5}"/>
                  </a:ext>
                </a:extLst>
              </p:cNvPr>
              <p:cNvSpPr txBox="1"/>
              <p:nvPr/>
            </p:nvSpPr>
            <p:spPr>
              <a:xfrm>
                <a:off x="2878660" y="2015385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5EBDEBF-6A2D-099B-8533-87CC955B07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660" y="2015385"/>
                <a:ext cx="258787" cy="369332"/>
              </a:xfrm>
              <a:prstGeom prst="rect">
                <a:avLst/>
              </a:prstGeom>
              <a:blipFill>
                <a:blip r:embed="rId10"/>
                <a:stretch>
                  <a:fillRect r="-4186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3225808-429E-F24F-35D6-DCC46F436E23}"/>
                  </a:ext>
                </a:extLst>
              </p:cNvPr>
              <p:cNvSpPr txBox="1"/>
              <p:nvPr/>
            </p:nvSpPr>
            <p:spPr>
              <a:xfrm>
                <a:off x="2890376" y="3024637"/>
                <a:ext cx="2725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3225808-429E-F24F-35D6-DCC46F436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376" y="3024637"/>
                <a:ext cx="272542" cy="369332"/>
              </a:xfrm>
              <a:prstGeom prst="rect">
                <a:avLst/>
              </a:prstGeom>
              <a:blipFill>
                <a:blip r:embed="rId11"/>
                <a:stretch>
                  <a:fillRect r="-3777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5EEFEB1-AA80-AC2C-2332-38486326CD50}"/>
                  </a:ext>
                </a:extLst>
              </p:cNvPr>
              <p:cNvSpPr txBox="1"/>
              <p:nvPr/>
            </p:nvSpPr>
            <p:spPr>
              <a:xfrm>
                <a:off x="2897388" y="4087008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5EEFEB1-AA80-AC2C-2332-38486326C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7388" y="4087008"/>
                <a:ext cx="258787" cy="369332"/>
              </a:xfrm>
              <a:prstGeom prst="rect">
                <a:avLst/>
              </a:prstGeom>
              <a:blipFill>
                <a:blip r:embed="rId12"/>
                <a:stretch>
                  <a:fillRect r="-4418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8BEB575-F222-7948-8BEC-28933864CE3C}"/>
                  </a:ext>
                </a:extLst>
              </p:cNvPr>
              <p:cNvSpPr txBox="1"/>
              <p:nvPr/>
            </p:nvSpPr>
            <p:spPr>
              <a:xfrm>
                <a:off x="220872" y="3623749"/>
                <a:ext cx="16660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/>
                  <a:t> </a:t>
                </a:r>
                <a:r>
                  <a:rPr lang="en-CA" b="1" dirty="0">
                    <a:solidFill>
                      <a:srgbClr val="7030A0"/>
                    </a:solidFill>
                  </a:rPr>
                  <a:t>= 0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8BEB575-F222-7948-8BEC-28933864C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72" y="3623749"/>
                <a:ext cx="1666036" cy="369332"/>
              </a:xfrm>
              <a:prstGeom prst="rect">
                <a:avLst/>
              </a:prstGeom>
              <a:blipFill>
                <a:blip r:embed="rId13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DA5C1FC-2C17-1AA3-D96B-2AA07A34634A}"/>
                  </a:ext>
                </a:extLst>
              </p:cNvPr>
              <p:cNvSpPr txBox="1"/>
              <p:nvPr/>
            </p:nvSpPr>
            <p:spPr>
              <a:xfrm>
                <a:off x="534619" y="2559941"/>
                <a:ext cx="12704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DA5C1FC-2C17-1AA3-D96B-2AA07A3463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19" y="2559941"/>
                <a:ext cx="1270428" cy="369332"/>
              </a:xfrm>
              <a:prstGeom prst="rect">
                <a:avLst/>
              </a:prstGeom>
              <a:blipFill>
                <a:blip r:embed="rId1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2273B9EB-1945-38EC-D74A-89B6B79B5CE5}"/>
                  </a:ext>
                </a:extLst>
              </p:cNvPr>
              <p:cNvSpPr txBox="1"/>
              <p:nvPr/>
            </p:nvSpPr>
            <p:spPr>
              <a:xfrm>
                <a:off x="-155756" y="3033162"/>
                <a:ext cx="1600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</m:sSubSup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2273B9EB-1945-38EC-D74A-89B6B79B5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5756" y="3033162"/>
                <a:ext cx="1600778" cy="369332"/>
              </a:xfrm>
              <a:prstGeom prst="rect">
                <a:avLst/>
              </a:prstGeom>
              <a:blipFill>
                <a:blip r:embed="rId1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C499C91-5EDE-1B19-ECEE-5073102283D3}"/>
                  </a:ext>
                </a:extLst>
              </p:cNvPr>
              <p:cNvSpPr txBox="1"/>
              <p:nvPr/>
            </p:nvSpPr>
            <p:spPr>
              <a:xfrm>
                <a:off x="-172340" y="2017428"/>
                <a:ext cx="1600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</m:sSubSup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C499C91-5EDE-1B19-ECEE-5073102283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2340" y="2017428"/>
                <a:ext cx="1600778" cy="369332"/>
              </a:xfrm>
              <a:prstGeom prst="rect">
                <a:avLst/>
              </a:prstGeom>
              <a:blipFill>
                <a:blip r:embed="rId1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7195F8C-56C5-5A4E-2A7A-058EB88464D6}"/>
                  </a:ext>
                </a:extLst>
              </p:cNvPr>
              <p:cNvSpPr txBox="1"/>
              <p:nvPr/>
            </p:nvSpPr>
            <p:spPr>
              <a:xfrm>
                <a:off x="3326565" y="1234389"/>
                <a:ext cx="8663910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𝑡h𝑒𝑜</m:t>
                          </m:r>
                        </m:sub>
                      </m:sSub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</a:rPr>
                        <m:t>=1+</m:t>
                      </m:r>
                      <m:sSub>
                        <m:sSubPr>
                          <m:ctrlPr>
                            <a:rPr lang="en-CA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b="0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7195F8C-56C5-5A4E-2A7A-058EB88464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6565" y="1234389"/>
                <a:ext cx="8663910" cy="66864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23B4066-601E-0D65-26FB-31F61B4E6B1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399735" y="1598090"/>
            <a:ext cx="2698072" cy="6909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9900B35-96BC-8770-3BC3-BB921DAB3FD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317888" y="2993640"/>
            <a:ext cx="6557210" cy="8469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36E116-C173-83D9-8394-73322127552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10162" y="3749124"/>
            <a:ext cx="6503015" cy="9376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BF86F7-11E5-7C58-BD75-F23313986356}"/>
              </a:ext>
            </a:extLst>
          </p:cNvPr>
          <p:cNvSpPr/>
          <p:nvPr/>
        </p:nvSpPr>
        <p:spPr>
          <a:xfrm>
            <a:off x="5500825" y="3173199"/>
            <a:ext cx="1164208" cy="300861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DE6771-6811-3665-C225-E177D7EB1200}"/>
              </a:ext>
            </a:extLst>
          </p:cNvPr>
          <p:cNvSpPr/>
          <p:nvPr/>
        </p:nvSpPr>
        <p:spPr>
          <a:xfrm>
            <a:off x="4673133" y="4044818"/>
            <a:ext cx="1314684" cy="300861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F60516-59C3-0077-B1B0-370E61ADAF3A}"/>
              </a:ext>
            </a:extLst>
          </p:cNvPr>
          <p:cNvSpPr/>
          <p:nvPr/>
        </p:nvSpPr>
        <p:spPr>
          <a:xfrm>
            <a:off x="7894287" y="3149349"/>
            <a:ext cx="1164208" cy="300861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63D5ACD-9136-9DC5-8903-5D7C4D0D4FD4}"/>
              </a:ext>
            </a:extLst>
          </p:cNvPr>
          <p:cNvSpPr/>
          <p:nvPr/>
        </p:nvSpPr>
        <p:spPr>
          <a:xfrm>
            <a:off x="9486900" y="3157486"/>
            <a:ext cx="1229210" cy="300861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6BF661E-8DC9-D0D5-1264-1BA1BCB06CB3}"/>
              </a:ext>
            </a:extLst>
          </p:cNvPr>
          <p:cNvSpPr/>
          <p:nvPr/>
        </p:nvSpPr>
        <p:spPr>
          <a:xfrm>
            <a:off x="8323335" y="4019199"/>
            <a:ext cx="1314683" cy="300861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1263493-982F-D159-88DE-8D25ACE50AB2}"/>
              </a:ext>
            </a:extLst>
          </p:cNvPr>
          <p:cNvSpPr/>
          <p:nvPr/>
        </p:nvSpPr>
        <p:spPr>
          <a:xfrm>
            <a:off x="6572976" y="4044819"/>
            <a:ext cx="1314683" cy="275242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173392D-7FB1-3026-9455-B2341FDF8916}"/>
              </a:ext>
            </a:extLst>
          </p:cNvPr>
          <p:cNvSpPr/>
          <p:nvPr/>
        </p:nvSpPr>
        <p:spPr>
          <a:xfrm>
            <a:off x="7612500" y="3160157"/>
            <a:ext cx="272542" cy="314425"/>
          </a:xfrm>
          <a:prstGeom prst="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D25C6B-81B8-E2DB-6BE0-24F71E71884E}"/>
              </a:ext>
            </a:extLst>
          </p:cNvPr>
          <p:cNvSpPr/>
          <p:nvPr/>
        </p:nvSpPr>
        <p:spPr>
          <a:xfrm>
            <a:off x="8117381" y="3492337"/>
            <a:ext cx="272542" cy="314425"/>
          </a:xfrm>
          <a:prstGeom prst="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12053C7-D008-F64F-2345-A6827DD3A639}"/>
              </a:ext>
            </a:extLst>
          </p:cNvPr>
          <p:cNvSpPr/>
          <p:nvPr/>
        </p:nvSpPr>
        <p:spPr>
          <a:xfrm>
            <a:off x="9223697" y="3191813"/>
            <a:ext cx="272542" cy="314425"/>
          </a:xfrm>
          <a:prstGeom prst="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A69B6E0-0CB5-1D3A-2108-F1DDB35D7E79}"/>
              </a:ext>
            </a:extLst>
          </p:cNvPr>
          <p:cNvSpPr/>
          <p:nvPr/>
        </p:nvSpPr>
        <p:spPr>
          <a:xfrm>
            <a:off x="6366102" y="4025227"/>
            <a:ext cx="182327" cy="314425"/>
          </a:xfrm>
          <a:prstGeom prst="rect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61577A1-A4A6-C9C7-6A05-D4D785329A37}"/>
              </a:ext>
            </a:extLst>
          </p:cNvPr>
          <p:cNvSpPr/>
          <p:nvPr/>
        </p:nvSpPr>
        <p:spPr>
          <a:xfrm>
            <a:off x="7230317" y="4327725"/>
            <a:ext cx="272542" cy="314425"/>
          </a:xfrm>
          <a:prstGeom prst="rect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3A1C565-B49B-98FB-2F08-0CDF595471CB}"/>
              </a:ext>
            </a:extLst>
          </p:cNvPr>
          <p:cNvSpPr/>
          <p:nvPr/>
        </p:nvSpPr>
        <p:spPr>
          <a:xfrm>
            <a:off x="8094532" y="4034210"/>
            <a:ext cx="220311" cy="314425"/>
          </a:xfrm>
          <a:prstGeom prst="rect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A0573CF-9237-4C8C-06C0-78A4F504C5B6}"/>
                  </a:ext>
                </a:extLst>
              </p:cNvPr>
              <p:cNvSpPr txBox="1"/>
              <p:nvPr/>
            </p:nvSpPr>
            <p:spPr>
              <a:xfrm>
                <a:off x="3853473" y="5016554"/>
                <a:ext cx="77905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CA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CA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CA" b="1" dirty="0">
                    <a:solidFill>
                      <a:srgbClr val="7030A0"/>
                    </a:solidFill>
                  </a:rPr>
                  <a:t> </a:t>
                </a:r>
                <a:r>
                  <a:rPr lang="en-CA" dirty="0"/>
                  <a:t>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CA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CA" dirty="0"/>
                  <a:t> is usually a pure </a:t>
                </a:r>
                <a:r>
                  <a:rPr lang="en-CA" b="1" dirty="0"/>
                  <a:t>Multipole</a:t>
                </a:r>
                <a:r>
                  <a:rPr lang="en-CA" dirty="0"/>
                  <a:t> </a:t>
                </a:r>
                <a:r>
                  <a:rPr lang="en-CA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CA"/>
                  <a:t>) </a:t>
                </a:r>
                <a:r>
                  <a:rPr lang="en-CA" dirty="0"/>
                  <a:t>transition and has no mixing.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A0573CF-9237-4C8C-06C0-78A4F504C5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3473" y="5016554"/>
                <a:ext cx="7790595" cy="369332"/>
              </a:xfrm>
              <a:prstGeom prst="rect">
                <a:avLst/>
              </a:prstGeom>
              <a:blipFill>
                <a:blip r:embed="rId21"/>
                <a:stretch>
                  <a:fillRect l="-626" t="-8197" b="-100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Picture 63">
            <a:extLst>
              <a:ext uri="{FF2B5EF4-FFF2-40B4-BE49-F238E27FC236}">
                <a16:creationId xmlns:a16="http://schemas.microsoft.com/office/drawing/2014/main" id="{EC3CC268-77BB-D1B9-0CF6-44AA6DE99478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9107" t="26227" r="59495" b="38581"/>
          <a:stretch/>
        </p:blipFill>
        <p:spPr>
          <a:xfrm>
            <a:off x="10120050" y="4217946"/>
            <a:ext cx="1391460" cy="3299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0832DA85-2BFA-EA98-9166-80FD590FD806}"/>
                  </a:ext>
                </a:extLst>
              </p:cNvPr>
              <p:cNvSpPr txBox="1"/>
              <p:nvPr/>
            </p:nvSpPr>
            <p:spPr>
              <a:xfrm>
                <a:off x="9626890" y="4210402"/>
                <a:ext cx="57257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CA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0832DA85-2BFA-EA98-9166-80FD590FD8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890" y="4210402"/>
                <a:ext cx="572573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98475F2-08DC-3BCB-C597-181D29983F3A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7748771" y="2603952"/>
            <a:ext cx="1474926" cy="55620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A2D1686-5378-1215-6827-B75E45F00F90}"/>
              </a:ext>
            </a:extLst>
          </p:cNvPr>
          <p:cNvCxnSpPr>
            <a:cxnSpLocks/>
          </p:cNvCxnSpPr>
          <p:nvPr/>
        </p:nvCxnSpPr>
        <p:spPr>
          <a:xfrm flipV="1">
            <a:off x="8389923" y="2657804"/>
            <a:ext cx="931775" cy="90261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4E97AB3-90C2-6251-01C3-F705F60268B0}"/>
              </a:ext>
            </a:extLst>
          </p:cNvPr>
          <p:cNvCxnSpPr>
            <a:cxnSpLocks/>
          </p:cNvCxnSpPr>
          <p:nvPr/>
        </p:nvCxnSpPr>
        <p:spPr>
          <a:xfrm flipV="1">
            <a:off x="9292392" y="2740473"/>
            <a:ext cx="116576" cy="57003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32516F34-F2FE-26B5-29DF-337783810098}"/>
              </a:ext>
            </a:extLst>
          </p:cNvPr>
          <p:cNvSpPr txBox="1"/>
          <p:nvPr/>
        </p:nvSpPr>
        <p:spPr>
          <a:xfrm>
            <a:off x="9292392" y="2364211"/>
            <a:ext cx="3705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Mixing Ratio </a:t>
            </a:r>
            <a:r>
              <a:rPr lang="en-CA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dependence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3C87738-B4F2-D420-205B-E7772FC0E724}"/>
              </a:ext>
            </a:extLst>
          </p:cNvPr>
          <p:cNvSpPr txBox="1"/>
          <p:nvPr/>
        </p:nvSpPr>
        <p:spPr>
          <a:xfrm>
            <a:off x="5351566" y="2514317"/>
            <a:ext cx="370525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terms </a:t>
            </a:r>
            <a:r>
              <a:rPr lang="en-CA" sz="1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tabulated</a:t>
            </a:r>
            <a:r>
              <a:rPr lang="en-CA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[5]</a:t>
            </a:r>
          </a:p>
          <a:p>
            <a:endParaRPr lang="en-CA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0706280-FF33-0A32-4DA4-6CC87B03EF31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6082929" y="2826832"/>
            <a:ext cx="445289" cy="3463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4DE31EA-4328-3D77-313F-9ECA9FB38140}"/>
              </a:ext>
            </a:extLst>
          </p:cNvPr>
          <p:cNvCxnSpPr/>
          <p:nvPr/>
        </p:nvCxnSpPr>
        <p:spPr>
          <a:xfrm>
            <a:off x="770698" y="3237077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B91CC1A-6109-D544-8B2D-4953662C5D00}"/>
              </a:ext>
            </a:extLst>
          </p:cNvPr>
          <p:cNvSpPr txBox="1"/>
          <p:nvPr/>
        </p:nvSpPr>
        <p:spPr>
          <a:xfrm>
            <a:off x="5050" y="1131945"/>
            <a:ext cx="3657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2736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Angular Correlations</a:t>
            </a:r>
          </a:p>
        </p:txBody>
      </p:sp>
    </p:spTree>
    <p:extLst>
      <p:ext uri="{BB962C8B-B14F-4D97-AF65-F5344CB8AC3E}">
        <p14:creationId xmlns:p14="http://schemas.microsoft.com/office/powerpoint/2010/main" val="263948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67803-9E22-F564-55E0-606BB1864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098DDEA-1FCC-85B3-5247-3396BCA110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331" r="71648"/>
          <a:stretch>
            <a:fillRect/>
          </a:stretch>
        </p:blipFill>
        <p:spPr>
          <a:xfrm>
            <a:off x="4591061" y="4421000"/>
            <a:ext cx="1401622" cy="14422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1E485C-61AB-C1E6-5232-66AD7D4A72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137" r="71780"/>
          <a:stretch>
            <a:fillRect/>
          </a:stretch>
        </p:blipFill>
        <p:spPr>
          <a:xfrm>
            <a:off x="3367262" y="4003835"/>
            <a:ext cx="1249754" cy="185936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55A2EB9-AF04-9552-CF14-8FFD0AF89EDE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1162739-18B9-8A32-AE3B-0080FDEEAF21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4AE40073-148A-AA11-F118-ADD02DC8B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509BBB09-0962-D138-1AB4-BB25747746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BEC3228-8BA3-B17C-EE5E-B89CF29A61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883E72A-63B8-7238-C4BA-CD795E61BA29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Inversion @ 96-98 Ru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56554AD-A3A6-5418-47E6-7EA8F896D13A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3D3E93-A02C-16CD-FFC2-B68C4CD7701C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02FFA79-1414-0AF4-DA3B-96A28DAE2628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17">
            <a:extLst>
              <a:ext uri="{FF2B5EF4-FFF2-40B4-BE49-F238E27FC236}">
                <a16:creationId xmlns:a16="http://schemas.microsoft.com/office/drawing/2014/main" id="{EA4C29C0-2832-FD94-4190-55859009A1F4}"/>
              </a:ext>
            </a:extLst>
          </p:cNvPr>
          <p:cNvSpPr txBox="1">
            <a:spLocks/>
          </p:cNvSpPr>
          <p:nvPr/>
        </p:nvSpPr>
        <p:spPr>
          <a:xfrm>
            <a:off x="308300" y="1431486"/>
            <a:ext cx="5683464" cy="3806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Occupancies of orbitals with respect to spherical HF states extracted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Generally, </a:t>
            </a:r>
            <a:r>
              <a:rPr lang="en-CA" sz="1800" i="1" dirty="0">
                <a:latin typeface="Arial" panose="020B0604020202020204" pitchFamily="34" charset="0"/>
                <a:cs typeface="Arial" panose="020B0604020202020204" pitchFamily="34" charset="0"/>
              </a:rPr>
              <a:t>p-h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 content increases as </a:t>
            </a:r>
            <a:r>
              <a:rPr lang="en-CA" sz="18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, reflecting higher deformation in both </a:t>
            </a:r>
            <a:r>
              <a:rPr lang="en-CA" sz="1800" dirty="0" err="1">
                <a:latin typeface="Arial" panose="020B0604020202020204" pitchFamily="34" charset="0"/>
                <a:cs typeface="Arial" panose="020B0604020202020204" pitchFamily="34" charset="0"/>
              </a:rPr>
              <a:t>gs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 and 0</a:t>
            </a:r>
            <a:r>
              <a:rPr lang="en-CA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 state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Change in proton </a:t>
            </a:r>
            <a:r>
              <a:rPr lang="en-CA" sz="1800" i="1" dirty="0">
                <a:latin typeface="Arial" panose="020B0604020202020204" pitchFamily="34" charset="0"/>
                <a:cs typeface="Arial" panose="020B0604020202020204" pitchFamily="34" charset="0"/>
              </a:rPr>
              <a:t>p-h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 content for 0</a:t>
            </a:r>
            <a:r>
              <a:rPr lang="en-CA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 and 0</a:t>
            </a:r>
            <a:r>
              <a:rPr lang="en-CA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 states from </a:t>
            </a:r>
            <a:r>
              <a:rPr lang="en-CA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Ru to </a:t>
            </a:r>
            <a:r>
              <a:rPr lang="en-CA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Ru – crossing of configurations in calculations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Large increase in neutron </a:t>
            </a:r>
            <a:r>
              <a:rPr lang="en-CA" sz="1800" i="1" dirty="0">
                <a:latin typeface="Arial" panose="020B0604020202020204" pitchFamily="34" charset="0"/>
                <a:cs typeface="Arial" panose="020B0604020202020204" pitchFamily="34" charset="0"/>
              </a:rPr>
              <a:t>p-h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 content occurring from </a:t>
            </a:r>
            <a:r>
              <a:rPr lang="en-CA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Ru to </a:t>
            </a:r>
            <a:r>
              <a:rPr lang="en-CA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Ru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F84DB4-954C-F3BE-30BC-5D1CAFF10BBD}"/>
              </a:ext>
            </a:extLst>
          </p:cNvPr>
          <p:cNvSpPr txBox="1"/>
          <p:nvPr/>
        </p:nvSpPr>
        <p:spPr>
          <a:xfrm>
            <a:off x="6386872" y="5842143"/>
            <a:ext cx="4627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CA" sz="1400" b="1" dirty="0">
                <a:solidFill>
                  <a:prstClr val="black"/>
                </a:solidFill>
                <a:latin typeface="Times New Roman" panose="02020603050405020304"/>
              </a:rPr>
              <a:t>PG </a:t>
            </a:r>
            <a:r>
              <a:rPr lang="en-CA" sz="1400" b="1" i="1" dirty="0">
                <a:solidFill>
                  <a:prstClr val="black"/>
                </a:solidFill>
                <a:latin typeface="Times New Roman" panose="02020603050405020304"/>
              </a:rPr>
              <a:t>et al</a:t>
            </a:r>
            <a:r>
              <a:rPr lang="en-CA" sz="1400" b="1" dirty="0">
                <a:solidFill>
                  <a:prstClr val="black"/>
                </a:solidFill>
                <a:latin typeface="Times New Roman" panose="02020603050405020304"/>
              </a:rPr>
              <a:t>.,  PLB 809, 135762 (2020)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10329E-A377-3573-9CED-CD49B5E532E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4193"/>
          <a:stretch/>
        </p:blipFill>
        <p:spPr>
          <a:xfrm>
            <a:off x="5991764" y="3494262"/>
            <a:ext cx="6048672" cy="24476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D08F47-3B2C-07D5-7632-7EFF11E9280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5750"/>
          <a:stretch/>
        </p:blipFill>
        <p:spPr>
          <a:xfrm>
            <a:off x="5991764" y="1146382"/>
            <a:ext cx="6040770" cy="233815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126A019-81D7-A1C5-4787-3FDF7DC4A58F}"/>
              </a:ext>
            </a:extLst>
          </p:cNvPr>
          <p:cNvSpPr/>
          <p:nvPr/>
        </p:nvSpPr>
        <p:spPr>
          <a:xfrm>
            <a:off x="7160657" y="1935310"/>
            <a:ext cx="315314" cy="581025"/>
          </a:xfrm>
          <a:prstGeom prst="rect">
            <a:avLst/>
          </a:prstGeom>
          <a:noFill/>
          <a:ln w="12700"/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D95466-A995-3B16-0D1C-EBBADCE784D8}"/>
              </a:ext>
            </a:extLst>
          </p:cNvPr>
          <p:cNvSpPr/>
          <p:nvPr/>
        </p:nvSpPr>
        <p:spPr>
          <a:xfrm>
            <a:off x="7160657" y="3932898"/>
            <a:ext cx="315314" cy="581025"/>
          </a:xfrm>
          <a:prstGeom prst="rect">
            <a:avLst/>
          </a:prstGeom>
          <a:noFill/>
          <a:ln w="12700"/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553253-7D5B-8330-AC1F-C4D1F57D1730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94758" y="4366258"/>
            <a:ext cx="1613565" cy="15515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5EFAA06-B08D-12E4-E71D-73ACE06B9829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726859" y="4469686"/>
            <a:ext cx="1613565" cy="14372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236768F-1A89-124C-6F3B-A5EB225ABF86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</a:blip>
          <a:srcRect b="60521"/>
          <a:stretch>
            <a:fillRect/>
          </a:stretch>
        </p:blipFill>
        <p:spPr>
          <a:xfrm>
            <a:off x="1312160" y="4125756"/>
            <a:ext cx="983177" cy="4414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09E0F20-6774-BD56-3FB9-8F6D90DA00E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137" r="71780" b="72477"/>
          <a:stretch>
            <a:fillRect/>
          </a:stretch>
        </p:blipFill>
        <p:spPr>
          <a:xfrm>
            <a:off x="3936701" y="4079628"/>
            <a:ext cx="1204772" cy="49332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7BAFB2-C45A-8D66-5A98-9C168C3861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137" r="83006" b="75703"/>
          <a:stretch>
            <a:fillRect/>
          </a:stretch>
        </p:blipFill>
        <p:spPr>
          <a:xfrm>
            <a:off x="3541336" y="4104897"/>
            <a:ext cx="491390" cy="3812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2EF855A-B682-85F2-2D0C-DC106123FEB2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/>
          </a:blip>
          <a:srcRect r="73985" b="65426"/>
          <a:stretch>
            <a:fillRect/>
          </a:stretch>
        </p:blipFill>
        <p:spPr>
          <a:xfrm>
            <a:off x="3312739" y="4374977"/>
            <a:ext cx="419769" cy="53643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0715345-E936-CF32-0FC8-A43570AE2D4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/>
          </a:blip>
          <a:srcRect r="72928" b="63822"/>
          <a:stretch>
            <a:fillRect/>
          </a:stretch>
        </p:blipFill>
        <p:spPr>
          <a:xfrm>
            <a:off x="4546316" y="4469686"/>
            <a:ext cx="436829" cy="51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093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B71E1F-31DA-D737-46AD-2A8AA2962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31C288D-48D2-21EB-ED8D-8A24F82DAE97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1D2547C-E403-E8AE-AF11-E00BACBC874C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301D0943-0BBF-B7BE-0E2C-00DAD5BA6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E6EB4E80-5379-DD02-0391-8B590D677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B79A7B7-3054-549B-0A37-08ECFCD85F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02EE3AC-21EF-4CF6-8850-D4AB4DFE59A1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Beamline information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BB4DA18-055D-3749-FFF7-C37FA71A5ED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A6C93E1-C2E6-A596-BF62-305A30CFF693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849F41-8183-8ABE-C11F-E67C25F26BFA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43F30CC-AF9F-22FF-F466-C4C12934E038}"/>
              </a:ext>
            </a:extLst>
          </p:cNvPr>
          <p:cNvSpPr/>
          <p:nvPr/>
        </p:nvSpPr>
        <p:spPr>
          <a:xfrm>
            <a:off x="10144926" y="1017482"/>
            <a:ext cx="2047073" cy="646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 descr="A diagram of a long tube with a few small objects&#10;&#10;Description automatically generated with medium confidence">
            <a:extLst>
              <a:ext uri="{FF2B5EF4-FFF2-40B4-BE49-F238E27FC236}">
                <a16:creationId xmlns:a16="http://schemas.microsoft.com/office/drawing/2014/main" id="{220299B7-942A-9F17-1121-6C58BD64D9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388" y="2535859"/>
            <a:ext cx="6793588" cy="1953051"/>
          </a:xfrm>
          <a:prstGeom prst="rect">
            <a:avLst/>
          </a:prstGeom>
        </p:spPr>
      </p:pic>
      <p:pic>
        <p:nvPicPr>
          <p:cNvPr id="24" name="Picture 23" descr="A diagram of a circular object with different colored objects&#10;&#10;Description automatically generated">
            <a:extLst>
              <a:ext uri="{FF2B5EF4-FFF2-40B4-BE49-F238E27FC236}">
                <a16:creationId xmlns:a16="http://schemas.microsoft.com/office/drawing/2014/main" id="{F1BF0F51-B20F-AEE8-F4C2-AFD7F8ED01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65" y="2043212"/>
            <a:ext cx="4586745" cy="277585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07A125D-BDE6-D76E-2740-D5A672981B61}"/>
              </a:ext>
            </a:extLst>
          </p:cNvPr>
          <p:cNvSpPr txBox="1"/>
          <p:nvPr/>
        </p:nvSpPr>
        <p:spPr>
          <a:xfrm>
            <a:off x="4254594" y="1549957"/>
            <a:ext cx="3814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have a high neutron capture cross section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9E23FD6-E0DF-ABB1-5E76-43F860122A0F}"/>
              </a:ext>
            </a:extLst>
          </p:cNvPr>
          <p:cNvCxnSpPr>
            <a:cxnSpLocks/>
            <a:endCxn id="25" idx="2"/>
          </p:cNvCxnSpPr>
          <p:nvPr/>
        </p:nvCxnSpPr>
        <p:spPr>
          <a:xfrm flipV="1">
            <a:off x="6161867" y="2196288"/>
            <a:ext cx="0" cy="4414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19E06D1-36AA-5482-0403-4331D389EB37}"/>
              </a:ext>
            </a:extLst>
          </p:cNvPr>
          <p:cNvSpPr txBox="1"/>
          <p:nvPr/>
        </p:nvSpPr>
        <p:spPr>
          <a:xfrm>
            <a:off x="7877683" y="4977230"/>
            <a:ext cx="3814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Avoids the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ray background from boron being carried through beamline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B35FE6-DC42-17AF-6DD9-7DD51B639A59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8219267" y="3111997"/>
            <a:ext cx="1565689" cy="18652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679D732-FF8E-10B2-B7E4-D6AED30B3399}"/>
              </a:ext>
            </a:extLst>
          </p:cNvPr>
          <p:cNvSpPr txBox="1"/>
          <p:nvPr/>
        </p:nvSpPr>
        <p:spPr>
          <a:xfrm>
            <a:off x="8377454" y="1396881"/>
            <a:ext cx="3814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Absorb the neutrons backscattered from the apertures.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D5BE18E-1CE7-0AAC-5373-55315DCC8A4C}"/>
              </a:ext>
            </a:extLst>
          </p:cNvPr>
          <p:cNvCxnSpPr>
            <a:cxnSpLocks/>
            <a:endCxn id="30" idx="2"/>
          </p:cNvCxnSpPr>
          <p:nvPr/>
        </p:nvCxnSpPr>
        <p:spPr>
          <a:xfrm flipH="1" flipV="1">
            <a:off x="10284727" y="2043212"/>
            <a:ext cx="323117" cy="5020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58E9481-F453-99B9-7B10-516265F40627}"/>
              </a:ext>
            </a:extLst>
          </p:cNvPr>
          <p:cNvSpPr txBox="1"/>
          <p:nvPr/>
        </p:nvSpPr>
        <p:spPr>
          <a:xfrm>
            <a:off x="124650" y="4900908"/>
            <a:ext cx="63568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beam tubes are made of thin-walled aluminum metal, which is virtually transparent to neutrons.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507B97-C219-F01A-FD89-3A1421A62077}"/>
              </a:ext>
            </a:extLst>
          </p:cNvPr>
          <p:cNvSpPr txBox="1"/>
          <p:nvPr/>
        </p:nvSpPr>
        <p:spPr>
          <a:xfrm>
            <a:off x="100129" y="5571825"/>
            <a:ext cx="63568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neutron beams are 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guided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in nickel-coated glass.</a:t>
            </a:r>
          </a:p>
          <a:p>
            <a:r>
              <a:rPr lang="en-US" sz="1600" b="0" i="0" dirty="0">
                <a:solidFill>
                  <a:srgbClr val="000000"/>
                </a:solidFill>
                <a:latin typeface="Times New Roman" panose="02020603050405020304" pitchFamily="18" charset="0"/>
              </a:rPr>
              <a:t>	High reflectivity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, which contain the neutrons in the guides.</a:t>
            </a:r>
            <a:endParaRPr lang="en-US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774671B-CD72-88A2-F6A5-7320A1EAF2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6592" y="4854942"/>
            <a:ext cx="1832959" cy="120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9038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F02E3-4816-AABE-76B4-3AE34DD50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50C368A0-4638-EA50-FCEF-751D3CC24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45816"/>
            <a:ext cx="5955396" cy="44982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F30A027-8D78-DE29-DAA3-3BB048E17B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284"/>
          <a:stretch/>
        </p:blipFill>
        <p:spPr>
          <a:xfrm>
            <a:off x="933757" y="1453798"/>
            <a:ext cx="6659142" cy="158223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553C14F-94A1-D482-4E61-063FEEFA8A56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A1F5C2C-0E16-9272-BF18-7723AC7A92DC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4979A417-E1F2-4FE7-F72F-BBC3B5EA8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92EA797E-1A45-CBE9-D493-6D9CA551F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D6FABF6-7CF2-4532-2DEB-13EF7CAEA8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1DE4D46-29F5-3FD3-7040-789D677AFD7C}"/>
              </a:ext>
            </a:extLst>
          </p:cNvPr>
          <p:cNvSpPr txBox="1"/>
          <p:nvPr/>
        </p:nvSpPr>
        <p:spPr>
          <a:xfrm>
            <a:off x="470701" y="249497"/>
            <a:ext cx="118462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Overestimation of Collectivity in 102Ru</a:t>
            </a:r>
            <a:endParaRPr 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D61F090-315D-02B3-89DC-B27BF2EAEE7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68F5F57-31DE-BEFE-A50B-F107E3ECB25F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DA01B58-C472-EADC-41B6-033BA72C100F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12FBC8E1-AFC9-6BA1-D634-D296F961C70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4137" r="83006" b="75703"/>
          <a:stretch>
            <a:fillRect/>
          </a:stretch>
        </p:blipFill>
        <p:spPr>
          <a:xfrm>
            <a:off x="3596233" y="3794494"/>
            <a:ext cx="491390" cy="3812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8A5676-B550-3A32-ACA7-22DE14DF73A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" t="35300" r="28094" b="20421"/>
          <a:stretch/>
        </p:blipFill>
        <p:spPr>
          <a:xfrm>
            <a:off x="260132" y="2935887"/>
            <a:ext cx="5873793" cy="3020720"/>
          </a:xfrm>
          <a:prstGeom prst="rect">
            <a:avLst/>
          </a:prstGeom>
        </p:spPr>
      </p:pic>
      <p:sp>
        <p:nvSpPr>
          <p:cNvPr id="25" name="Content Placeholder 14">
            <a:extLst>
              <a:ext uri="{FF2B5EF4-FFF2-40B4-BE49-F238E27FC236}">
                <a16:creationId xmlns:a16="http://schemas.microsoft.com/office/drawing/2014/main" id="{0A8E9500-BDE7-12F5-5F13-3C64B970E482}"/>
              </a:ext>
            </a:extLst>
          </p:cNvPr>
          <p:cNvSpPr txBox="1">
            <a:spLocks/>
          </p:cNvSpPr>
          <p:nvPr/>
        </p:nvSpPr>
        <p:spPr>
          <a:xfrm>
            <a:off x="3059118" y="1025441"/>
            <a:ext cx="8782905" cy="524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Predictions overestimate the degree of deformation of all states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80AC0F-7464-90D9-81E2-40EC41CD328B}"/>
              </a:ext>
            </a:extLst>
          </p:cNvPr>
          <p:cNvSpPr txBox="1"/>
          <p:nvPr/>
        </p:nvSpPr>
        <p:spPr>
          <a:xfrm>
            <a:off x="132908" y="3225030"/>
            <a:ext cx="51792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Garrett, P. E</a:t>
            </a:r>
            <a:r>
              <a:rPr lang="en-CA" sz="1400" b="1" dirty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b="1" i="1" dirty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(2022). </a:t>
            </a:r>
            <a:r>
              <a:rPr lang="en-CA" sz="1400" b="1" i="1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Review. C</a:t>
            </a:r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CA" sz="1400" b="1" i="1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106</a:t>
            </a:r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(6).</a:t>
            </a:r>
            <a:endParaRPr lang="en-CA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F559E82-A09E-A677-7F8A-778B2DB61BC9}"/>
                  </a:ext>
                </a:extLst>
              </p:cNvPr>
              <p:cNvSpPr txBox="1"/>
              <p:nvPr/>
            </p:nvSpPr>
            <p:spPr>
              <a:xfrm>
                <a:off x="0" y="3487412"/>
                <a:ext cx="1556507" cy="6832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CA" sz="3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PrePr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𝟒𝟒</m:t>
                          </m:r>
                        </m:sub>
                        <m:sup>
                          <m:r>
                            <a:rPr lang="en-US" sz="3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𝟏𝟎𝟐</m:t>
                          </m:r>
                        </m:sup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𝑹𝒖</m:t>
                          </m:r>
                        </m:e>
                      </m:sPre>
                    </m:oMath>
                  </m:oMathPara>
                </a14:m>
                <a:endParaRPr lang="en-CA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F559E82-A09E-A677-7F8A-778B2DB61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87412"/>
                <a:ext cx="1556507" cy="6832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01956334-AA54-99E4-F0A5-60F35CB62872}"/>
              </a:ext>
            </a:extLst>
          </p:cNvPr>
          <p:cNvSpPr txBox="1"/>
          <p:nvPr/>
        </p:nvSpPr>
        <p:spPr>
          <a:xfrm>
            <a:off x="469515" y="5910517"/>
            <a:ext cx="51792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Experimental results from Coulomb excitation.</a:t>
            </a:r>
            <a:endParaRPr lang="en-CA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7073485-FB80-7706-9167-437AC54F6993}"/>
              </a:ext>
            </a:extLst>
          </p:cNvPr>
          <p:cNvSpPr txBox="1"/>
          <p:nvPr/>
        </p:nvSpPr>
        <p:spPr>
          <a:xfrm>
            <a:off x="6484095" y="5904873"/>
            <a:ext cx="51792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Beyond Mean Field Calculations</a:t>
            </a:r>
            <a:endParaRPr lang="en-CA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894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C998E90-EA0C-931C-F825-CB55656A1B05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89B19CE-C1DD-681F-6952-92DBC5806E77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A3C40D4-0895-17E0-24EB-6B60356868B2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454342B-EBA7-6F4B-3754-5238475A2E0E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2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364851A-5E23-F0A2-6A74-D1AF79241F8D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5982E8BF-E6F9-4C28-4E55-862DA6986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2D4F3D38-F49B-5A7F-DE25-E992B87B9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BA7945B-D356-68B9-D581-4B9C9CE7AB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1F7AF84E-268C-AAD0-25DE-4D7D15339699}"/>
              </a:ext>
            </a:extLst>
          </p:cNvPr>
          <p:cNvSpPr/>
          <p:nvPr/>
        </p:nvSpPr>
        <p:spPr>
          <a:xfrm>
            <a:off x="426954" y="3766984"/>
            <a:ext cx="6246854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Multitude of Structural interpretations:</a:t>
            </a:r>
          </a:p>
          <a:p>
            <a:endParaRPr lang="en-US" sz="2400" b="1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Spherical Vibrators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Transitional nucleus between spherical to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-soft rotor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n w="0"/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 coexistent chain.</a:t>
            </a:r>
          </a:p>
          <a:p>
            <a:endParaRPr lang="en-US" sz="2400" b="1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293BD7DB-844D-D1FD-6414-B68762D49F4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D0C36D63-8826-C1A3-6C13-85D8A8670B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43" t="44348" r="16650" b="46849"/>
          <a:stretch>
            <a:fillRect/>
          </a:stretch>
        </p:blipFill>
        <p:spPr>
          <a:xfrm>
            <a:off x="1674845" y="1124871"/>
            <a:ext cx="8334073" cy="96478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B0D24C5B-0CD2-2720-44AE-7A9B1DC6256C}"/>
              </a:ext>
            </a:extLst>
          </p:cNvPr>
          <p:cNvSpPr/>
          <p:nvPr/>
        </p:nvSpPr>
        <p:spPr>
          <a:xfrm>
            <a:off x="3363920" y="1153742"/>
            <a:ext cx="811840" cy="82088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D32AB24-60A5-7AA7-C6AA-DB042770690E}"/>
              </a:ext>
            </a:extLst>
          </p:cNvPr>
          <p:cNvSpPr/>
          <p:nvPr/>
        </p:nvSpPr>
        <p:spPr>
          <a:xfrm>
            <a:off x="5284157" y="1147630"/>
            <a:ext cx="811840" cy="820887"/>
          </a:xfrm>
          <a:prstGeom prst="rect">
            <a:avLst/>
          </a:prstGeom>
          <a:noFill/>
          <a:ln w="38100">
            <a:solidFill>
              <a:srgbClr val="B4082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43158B6-4469-96D6-CCFB-B4EC86E06734}"/>
              </a:ext>
            </a:extLst>
          </p:cNvPr>
          <p:cNvSpPr/>
          <p:nvPr/>
        </p:nvSpPr>
        <p:spPr>
          <a:xfrm>
            <a:off x="7204402" y="1141769"/>
            <a:ext cx="811840" cy="8208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Arrow: Left-Right 77">
            <a:extLst>
              <a:ext uri="{FF2B5EF4-FFF2-40B4-BE49-F238E27FC236}">
                <a16:creationId xmlns:a16="http://schemas.microsoft.com/office/drawing/2014/main" id="{F37BD6A3-E2F3-36FD-3059-A1B5C069B8E7}"/>
              </a:ext>
            </a:extLst>
          </p:cNvPr>
          <p:cNvSpPr/>
          <p:nvPr/>
        </p:nvSpPr>
        <p:spPr>
          <a:xfrm>
            <a:off x="2870521" y="2227479"/>
            <a:ext cx="2900359" cy="242681"/>
          </a:xfrm>
          <a:prstGeom prst="leftRightArrow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CFFECD6-3921-1161-60CA-6E4E43C8DB48}"/>
              </a:ext>
            </a:extLst>
          </p:cNvPr>
          <p:cNvSpPr txBox="1"/>
          <p:nvPr/>
        </p:nvSpPr>
        <p:spPr>
          <a:xfrm>
            <a:off x="2870521" y="2439447"/>
            <a:ext cx="2896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Spherical Vibrators</a:t>
            </a:r>
          </a:p>
          <a:p>
            <a:pPr algn="ctr"/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U(5)</a:t>
            </a:r>
          </a:p>
        </p:txBody>
      </p:sp>
      <p:sp>
        <p:nvSpPr>
          <p:cNvPr id="80" name="Arrow: Left-Right 79">
            <a:extLst>
              <a:ext uri="{FF2B5EF4-FFF2-40B4-BE49-F238E27FC236}">
                <a16:creationId xmlns:a16="http://schemas.microsoft.com/office/drawing/2014/main" id="{204CCE11-12A8-6ECB-BAAF-A5F2B534F8E7}"/>
              </a:ext>
            </a:extLst>
          </p:cNvPr>
          <p:cNvSpPr/>
          <p:nvPr/>
        </p:nvSpPr>
        <p:spPr>
          <a:xfrm>
            <a:off x="5860668" y="2237104"/>
            <a:ext cx="4148250" cy="242681"/>
          </a:xfrm>
          <a:prstGeom prst="leftRightArrow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36FADB0-6046-7488-CDF1-64E876530B2D}"/>
              </a:ext>
            </a:extLst>
          </p:cNvPr>
          <p:cNvSpPr txBox="1"/>
          <p:nvPr/>
        </p:nvSpPr>
        <p:spPr>
          <a:xfrm>
            <a:off x="6880475" y="1917350"/>
            <a:ext cx="213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-soft rotor O(6)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8D24C777-1C1D-930D-1C8A-E5D31B5D7E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7266" y="2598757"/>
            <a:ext cx="4499914" cy="3280473"/>
          </a:xfrm>
          <a:prstGeom prst="rect">
            <a:avLst/>
          </a:prstGeom>
          <a:ln w="28575">
            <a:solidFill>
              <a:srgbClr val="B40821"/>
            </a:solidFill>
          </a:ln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92BDDD9A-7243-B70A-F205-8916021F5434}"/>
              </a:ext>
            </a:extLst>
          </p:cNvPr>
          <p:cNvSpPr txBox="1"/>
          <p:nvPr/>
        </p:nvSpPr>
        <p:spPr>
          <a:xfrm>
            <a:off x="8164520" y="5978097"/>
            <a:ext cx="53785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 Konstantinopoulos et al., PRC 95, 014309 (2017).</a:t>
            </a:r>
            <a:endParaRPr lang="en-CA" sz="12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3D27C45-2035-1692-5AE0-CB3AC7C81094}"/>
              </a:ext>
            </a:extLst>
          </p:cNvPr>
          <p:cNvSpPr/>
          <p:nvPr/>
        </p:nvSpPr>
        <p:spPr>
          <a:xfrm>
            <a:off x="8164520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AAC0ADB-D10F-47CA-A1A4-B2EAD5D19DC9}"/>
              </a:ext>
            </a:extLst>
          </p:cNvPr>
          <p:cNvSpPr/>
          <p:nvPr/>
        </p:nvSpPr>
        <p:spPr>
          <a:xfrm>
            <a:off x="6244283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7E75DA9-0676-93B0-6F87-D023229563FB}"/>
              </a:ext>
            </a:extLst>
          </p:cNvPr>
          <p:cNvSpPr/>
          <p:nvPr/>
        </p:nvSpPr>
        <p:spPr>
          <a:xfrm>
            <a:off x="4307482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D2FD2F9-40F5-D59F-3EDE-24AF70EACDCC}"/>
              </a:ext>
            </a:extLst>
          </p:cNvPr>
          <p:cNvSpPr txBox="1"/>
          <p:nvPr/>
        </p:nvSpPr>
        <p:spPr>
          <a:xfrm>
            <a:off x="470701" y="229048"/>
            <a:ext cx="82051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Historical Context of Ru Isotopes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13F206-53A4-8E8D-2B5C-98619EC67F71}"/>
              </a:ext>
            </a:extLst>
          </p:cNvPr>
          <p:cNvSpPr txBox="1"/>
          <p:nvPr/>
        </p:nvSpPr>
        <p:spPr>
          <a:xfrm>
            <a:off x="9886043" y="1074789"/>
            <a:ext cx="351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ANU Chart of Nuclides.</a:t>
            </a:r>
          </a:p>
        </p:txBody>
      </p:sp>
    </p:spTree>
    <p:extLst>
      <p:ext uri="{BB962C8B-B14F-4D97-AF65-F5344CB8AC3E}">
        <p14:creationId xmlns:p14="http://schemas.microsoft.com/office/powerpoint/2010/main" val="27055850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D16333D-7951-878A-0476-B83DB2A5F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6D4DD04-EBDC-3B13-0B04-3121173D51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379"/>
          <a:stretch>
            <a:fillRect/>
          </a:stretch>
        </p:blipFill>
        <p:spPr>
          <a:xfrm>
            <a:off x="366213" y="1097533"/>
            <a:ext cx="10270157" cy="510302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DD02E09-FDDB-8E32-3C87-F133DD572F12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F14DABA2-42A4-A06A-AC8D-5BC3B35908B9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45A62B8-57F5-1FB2-7F07-6D578008EE10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7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C21CE20-14EA-5EF1-A896-4A3D28D91671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44E9737F-CFAE-5FA0-7B07-A069F08D1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DD193954-D9C1-07B4-E3FF-2A66E094D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AF5C7BD-80B0-AECD-1FF9-9BE62060A8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812FBE4C-8351-699E-77F7-2FF276BB9D66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37B7B7-AFD9-8F57-2C69-26A314188BEF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Spectroscopy of 100 Ru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4E069A-C26E-D9BA-7793-17F3BFD44BF2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430276-4C11-1C11-41D5-7C610E323F30}"/>
              </a:ext>
            </a:extLst>
          </p:cNvPr>
          <p:cNvSpPr txBox="1"/>
          <p:nvPr/>
        </p:nvSpPr>
        <p:spPr>
          <a:xfrm>
            <a:off x="7373785" y="138800"/>
            <a:ext cx="45642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Missing/uncertain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spectroscopy data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limiting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of shape coexistence. 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245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CD3D9F6-9C4C-5977-9880-54EC2D67D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59D1DFD-1E1D-548D-BB91-2A696DAAF58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2529" y="1532691"/>
            <a:ext cx="10659151" cy="484108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D51FBC0-8059-D85C-BE02-4287ADFBD2A1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BEA650A1-962D-CDAF-F3C5-DCF8DA0E0033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12B1F3-358C-07FE-FD12-2D945F4D5806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8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C8B79C0-6C9B-D346-233C-78CB29D18E1C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620BA82E-6CF1-2ADA-DB8A-CEAC70F15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261FB798-55FA-0496-DAD3-6E6EA5B6F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B4D3DBF-2013-79CB-F357-6470B7F43C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FC8DD3B-8409-3458-EBE5-54C5CD006974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100 Ru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BF58C00-6D6D-B2BF-A231-3CD0FA8DF10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015" r="57979" b="84675"/>
          <a:stretch>
            <a:fillRect/>
          </a:stretch>
        </p:blipFill>
        <p:spPr>
          <a:xfrm>
            <a:off x="1513840" y="1097533"/>
            <a:ext cx="3667760" cy="78206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C2CA11F-D704-CD81-721D-F5C9B199A88F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3370A83-E884-0432-A166-4901EA91745E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8E81C9-1256-0474-03B0-5B454EF9F670}"/>
              </a:ext>
            </a:extLst>
          </p:cNvPr>
          <p:cNvSpPr txBox="1"/>
          <p:nvPr/>
        </p:nvSpPr>
        <p:spPr>
          <a:xfrm>
            <a:off x="7373785" y="138800"/>
            <a:ext cx="45642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Missing/uncertain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spectroscopy data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limiting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of shape coexistence. 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3533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56DFA74-B28F-7CF0-5B9D-45C17750B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06BCE06-1C6E-2DDB-4CBE-EE9E0523390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2529" y="1532691"/>
            <a:ext cx="10659151" cy="484108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9C5EB5A-DC7D-BD4D-18A0-0659283F658D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0342344F-A18E-5326-89E4-9C57ECF97F7B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2627D0-0541-60CF-E70E-07F57EA64254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9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AB64B72-3712-F805-4348-775C2A1D5295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D6DB7AE6-8F5C-D24E-5C95-B1D3FFA77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9EF8C090-FC61-6709-7C9A-F3C4ADF66A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29CCD9A-E8FF-1C53-9E8F-01E0840F61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2E71EBE-E043-D6A2-59C4-0A62254DE608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Spectroscopy of 100 Ru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5D691BF-1876-AD33-70BD-9E8F3F29EEB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015" r="57979" b="84675"/>
          <a:stretch>
            <a:fillRect/>
          </a:stretch>
        </p:blipFill>
        <p:spPr>
          <a:xfrm>
            <a:off x="1513840" y="1097533"/>
            <a:ext cx="3667760" cy="78206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D602E7F-B89C-B4C6-A07D-AC586D398FB1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D216576-3DFB-2672-E765-469E34BA32D1}"/>
              </a:ext>
            </a:extLst>
          </p:cNvPr>
          <p:cNvSpPr/>
          <p:nvPr/>
        </p:nvSpPr>
        <p:spPr>
          <a:xfrm>
            <a:off x="2429023" y="3013311"/>
            <a:ext cx="1892811" cy="171396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7E78F6-E9D3-8C4B-9079-23080E930F7F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A8598-C41A-0697-C3FA-F2CFDF1B6776}"/>
              </a:ext>
            </a:extLst>
          </p:cNvPr>
          <p:cNvSpPr txBox="1"/>
          <p:nvPr/>
        </p:nvSpPr>
        <p:spPr>
          <a:xfrm>
            <a:off x="8179599" y="3754606"/>
            <a:ext cx="3960487" cy="18158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Highly discrepant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mixing ratios!</a:t>
            </a:r>
          </a:p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E2 or M1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possible assignments.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809F652-2597-6571-BB14-DB37BBCC55AE}"/>
              </a:ext>
            </a:extLst>
          </p:cNvPr>
          <p:cNvSpPr/>
          <p:nvPr/>
        </p:nvSpPr>
        <p:spPr>
          <a:xfrm rot="963044">
            <a:off x="6368266" y="2793420"/>
            <a:ext cx="1983042" cy="178767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5C9FC-A55D-BEB8-BEC8-79DB687F4D74}"/>
              </a:ext>
            </a:extLst>
          </p:cNvPr>
          <p:cNvSpPr txBox="1"/>
          <p:nvPr/>
        </p:nvSpPr>
        <p:spPr>
          <a:xfrm>
            <a:off x="7373785" y="138800"/>
            <a:ext cx="45642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Missing/uncertain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spectroscopy data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limiting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of shape coexistence. 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49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6C4BBF3-6356-8857-4A08-0C92EAA937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12826AC-5E92-4D98-73FC-51FC8807ED4E}"/>
              </a:ext>
            </a:extLst>
          </p:cNvPr>
          <p:cNvSpPr txBox="1"/>
          <p:nvPr/>
        </p:nvSpPr>
        <p:spPr>
          <a:xfrm>
            <a:off x="7373785" y="138800"/>
            <a:ext cx="45642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Missing/uncertain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spectroscopy data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limiting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of shape coexistence. 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EF13F32-5E98-6DD8-E052-2B253E18573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2529" y="1532691"/>
            <a:ext cx="10659151" cy="484108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D2C92D4-2758-F4FF-8322-CE039E36318A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0DA7067-98EC-AE97-3095-FA4D4137527A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550DE1C-0D14-CE67-7A5E-0515F84B4974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12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C0124F2-8BB1-D946-003E-0DFFC4A9F829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0BEF7919-FC8A-B60A-EDE2-42572A8E3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803F68F1-D510-184A-3E6C-95956834F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FEDDAB7-C232-E601-1F69-98B28DE58D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67F0A13-9498-60E8-011A-1F3345C24D4C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Spectroscopy of 100 Ru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20A648-B13E-7E34-B2DF-F0BF50C6E4D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015" r="57979" b="84675"/>
          <a:stretch>
            <a:fillRect/>
          </a:stretch>
        </p:blipFill>
        <p:spPr>
          <a:xfrm>
            <a:off x="1513840" y="1097533"/>
            <a:ext cx="3667760" cy="78206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EF44D8C-A008-1965-F112-539D3FF6D773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AC40B68-BAA6-0325-4723-31F414E41D86}"/>
              </a:ext>
            </a:extLst>
          </p:cNvPr>
          <p:cNvSpPr/>
          <p:nvPr/>
        </p:nvSpPr>
        <p:spPr>
          <a:xfrm rot="459738">
            <a:off x="5755865" y="1585760"/>
            <a:ext cx="5175615" cy="95252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B26248-CE2D-F28C-642C-21FE68282316}"/>
              </a:ext>
            </a:extLst>
          </p:cNvPr>
          <p:cNvSpPr txBox="1"/>
          <p:nvPr/>
        </p:nvSpPr>
        <p:spPr>
          <a:xfrm>
            <a:off x="7614084" y="480329"/>
            <a:ext cx="3784845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latin typeface="Arial" panose="020B0604020202020204" pitchFamily="34" charset="0"/>
                <a:cs typeface="Arial" panose="020B0604020202020204" pitchFamily="34" charset="0"/>
              </a:rPr>
              <a:t>Arbitrarily </a:t>
            </a:r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assigned band members</a:t>
            </a:r>
            <a:r>
              <a:rPr lang="en-CA" sz="2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02EC06-CFB7-4644-102C-0F2FE32C0816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</p:spTree>
    <p:extLst>
      <p:ext uri="{BB962C8B-B14F-4D97-AF65-F5344CB8AC3E}">
        <p14:creationId xmlns:p14="http://schemas.microsoft.com/office/powerpoint/2010/main" val="14161300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3C931E9-602E-FE49-7F93-7BBFD4ECE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D7AA0DF-DB17-22CF-2D5E-E78161D77000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3CD07AD-7538-FD4A-B54B-36C01F902B15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87200D88-437D-6264-142D-E6F481801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E0DE3C7E-67D7-FCEC-59FF-C3FF90934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3F85FE6-C882-1ADB-47A4-2433BA4C16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F2B6F20-633A-381E-1537-A2AC3DE3D28F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Mixing Ratio Evaluation Method:</a:t>
            </a:r>
            <a:endParaRPr lang="en-US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7FE3CC-4965-FA69-F6C6-B8B974E0CDA7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58137F6-CC2A-8599-F946-01EDAFEC7F87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7A22B8FD-3514-8D2D-7B0D-A9CBB6E4758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77D64A8-F501-F40D-3D6C-E18904864FD6}"/>
              </a:ext>
            </a:extLst>
          </p:cNvPr>
          <p:cNvSpPr txBox="1"/>
          <p:nvPr/>
        </p:nvSpPr>
        <p:spPr>
          <a:xfrm>
            <a:off x="6784815" y="1037411"/>
            <a:ext cx="49139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One can </a:t>
            </a:r>
            <a:r>
              <a:rPr lang="en-CA" sz="2000" u="sng" dirty="0">
                <a:latin typeface="Arial" panose="020B0604020202020204" pitchFamily="34" charset="0"/>
                <a:cs typeface="Arial" panose="020B0604020202020204" pitchFamily="34" charset="0"/>
              </a:rPr>
              <a:t>retrieve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ratios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angular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correlations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technique.</a:t>
            </a:r>
            <a:endParaRPr lang="en-C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3033F5E-EBEA-4B69-23F3-83D52D9D0405}"/>
              </a:ext>
            </a:extLst>
          </p:cNvPr>
          <p:cNvCxnSpPr>
            <a:cxnSpLocks/>
          </p:cNvCxnSpPr>
          <p:nvPr/>
        </p:nvCxnSpPr>
        <p:spPr>
          <a:xfrm flipV="1">
            <a:off x="3224136" y="4654509"/>
            <a:ext cx="2768590" cy="1571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2" name="Arrow: Down 41">
            <a:extLst>
              <a:ext uri="{FF2B5EF4-FFF2-40B4-BE49-F238E27FC236}">
                <a16:creationId xmlns:a16="http://schemas.microsoft.com/office/drawing/2014/main" id="{0AD5A404-4142-7941-D25D-422A6650E1C3}"/>
              </a:ext>
            </a:extLst>
          </p:cNvPr>
          <p:cNvSpPr/>
          <p:nvPr/>
        </p:nvSpPr>
        <p:spPr>
          <a:xfrm rot="14392165" flipH="1">
            <a:off x="3687292" y="3757793"/>
            <a:ext cx="82800" cy="1243103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9D8C49C-3BBE-CF3E-2263-8B7A3CC0AFBC}"/>
              </a:ext>
            </a:extLst>
          </p:cNvPr>
          <p:cNvSpPr/>
          <p:nvPr/>
        </p:nvSpPr>
        <p:spPr>
          <a:xfrm rot="19621250">
            <a:off x="4165465" y="3501349"/>
            <a:ext cx="983713" cy="562909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Det 1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659D5B5-5A54-3072-630E-C6D061A5E6C2}"/>
              </a:ext>
            </a:extLst>
          </p:cNvPr>
          <p:cNvSpPr/>
          <p:nvPr/>
        </p:nvSpPr>
        <p:spPr>
          <a:xfrm>
            <a:off x="4417983" y="4377380"/>
            <a:ext cx="983713" cy="562909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/>
              <a:t>Det 2</a:t>
            </a:r>
          </a:p>
        </p:txBody>
      </p:sp>
      <p:sp>
        <p:nvSpPr>
          <p:cNvPr id="45" name="Star: 5 Points 44">
            <a:extLst>
              <a:ext uri="{FF2B5EF4-FFF2-40B4-BE49-F238E27FC236}">
                <a16:creationId xmlns:a16="http://schemas.microsoft.com/office/drawing/2014/main" id="{AF3285E3-B456-EF45-48F0-FC3E0F03D082}"/>
              </a:ext>
            </a:extLst>
          </p:cNvPr>
          <p:cNvSpPr/>
          <p:nvPr/>
        </p:nvSpPr>
        <p:spPr>
          <a:xfrm>
            <a:off x="3065948" y="4470139"/>
            <a:ext cx="306529" cy="352950"/>
          </a:xfrm>
          <a:prstGeom prst="star5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Star: 5 Points 46">
            <a:extLst>
              <a:ext uri="{FF2B5EF4-FFF2-40B4-BE49-F238E27FC236}">
                <a16:creationId xmlns:a16="http://schemas.microsoft.com/office/drawing/2014/main" id="{317A5E1D-5F10-7E80-BBEE-0DC93F1A8004}"/>
              </a:ext>
            </a:extLst>
          </p:cNvPr>
          <p:cNvSpPr/>
          <p:nvPr/>
        </p:nvSpPr>
        <p:spPr>
          <a:xfrm rot="20226822">
            <a:off x="3065946" y="4480413"/>
            <a:ext cx="306529" cy="352950"/>
          </a:xfrm>
          <a:prstGeom prst="star5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Star: 5 Points 47">
            <a:extLst>
              <a:ext uri="{FF2B5EF4-FFF2-40B4-BE49-F238E27FC236}">
                <a16:creationId xmlns:a16="http://schemas.microsoft.com/office/drawing/2014/main" id="{E69CFDD0-348F-3175-16D3-D7E1E3D98C4B}"/>
              </a:ext>
            </a:extLst>
          </p:cNvPr>
          <p:cNvSpPr/>
          <p:nvPr/>
        </p:nvSpPr>
        <p:spPr>
          <a:xfrm rot="18739347">
            <a:off x="3065949" y="4491130"/>
            <a:ext cx="306529" cy="352950"/>
          </a:xfrm>
          <a:prstGeom prst="star5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DCB8FEA7-02FD-880A-260F-C9C33167E002}"/>
              </a:ext>
            </a:extLst>
          </p:cNvPr>
          <p:cNvSpPr/>
          <p:nvPr/>
        </p:nvSpPr>
        <p:spPr>
          <a:xfrm rot="16200000">
            <a:off x="3822237" y="4076428"/>
            <a:ext cx="75183" cy="116954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107C75-BC2A-5F5D-EE4D-C453A5746844}"/>
                  </a:ext>
                </a:extLst>
              </p:cNvPr>
              <p:cNvSpPr txBox="1"/>
              <p:nvPr/>
            </p:nvSpPr>
            <p:spPr>
              <a:xfrm>
                <a:off x="3170971" y="3920590"/>
                <a:ext cx="992959" cy="4062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107C75-BC2A-5F5D-EE4D-C453A5746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0971" y="3920590"/>
                <a:ext cx="992959" cy="4062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BA911A0-8976-142C-F830-A9C90D2F0814}"/>
              </a:ext>
            </a:extLst>
          </p:cNvPr>
          <p:cNvSpPr/>
          <p:nvPr/>
        </p:nvSpPr>
        <p:spPr>
          <a:xfrm>
            <a:off x="3742313" y="4363986"/>
            <a:ext cx="242379" cy="302729"/>
          </a:xfrm>
          <a:custGeom>
            <a:avLst/>
            <a:gdLst>
              <a:gd name="connsiteX0" fmla="*/ 0 w 242379"/>
              <a:gd name="connsiteY0" fmla="*/ 0 h 275208"/>
              <a:gd name="connsiteX1" fmla="*/ 239697 w 242379"/>
              <a:gd name="connsiteY1" fmla="*/ 106532 h 275208"/>
              <a:gd name="connsiteX2" fmla="*/ 124287 w 242379"/>
              <a:gd name="connsiteY2" fmla="*/ 275208 h 27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379" h="275208">
                <a:moveTo>
                  <a:pt x="0" y="0"/>
                </a:moveTo>
                <a:cubicBezTo>
                  <a:pt x="109491" y="30332"/>
                  <a:pt x="218983" y="60664"/>
                  <a:pt x="239697" y="106532"/>
                </a:cubicBezTo>
                <a:cubicBezTo>
                  <a:pt x="260411" y="152400"/>
                  <a:pt x="155359" y="244136"/>
                  <a:pt x="124287" y="27520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465E93F-12F2-AA1F-5338-62259AB1AC95}"/>
                  </a:ext>
                </a:extLst>
              </p:cNvPr>
              <p:cNvSpPr txBox="1"/>
              <p:nvPr/>
            </p:nvSpPr>
            <p:spPr>
              <a:xfrm>
                <a:off x="3928655" y="4207274"/>
                <a:ext cx="308098" cy="406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CA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465E93F-12F2-AA1F-5338-62259AB1A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655" y="4207274"/>
                <a:ext cx="308098" cy="406265"/>
              </a:xfrm>
              <a:prstGeom prst="rect">
                <a:avLst/>
              </a:prstGeom>
              <a:blipFill>
                <a:blip r:embed="rId7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533E1EF-27B6-2E8A-6B2B-EEA64EA17F46}"/>
                  </a:ext>
                </a:extLst>
              </p:cNvPr>
              <p:cNvSpPr txBox="1"/>
              <p:nvPr/>
            </p:nvSpPr>
            <p:spPr>
              <a:xfrm>
                <a:off x="5581505" y="4442011"/>
                <a:ext cx="992959" cy="4062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533E1EF-27B6-2E8A-6B2B-EEA64EA17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1505" y="4442011"/>
                <a:ext cx="992959" cy="406265"/>
              </a:xfrm>
              <a:prstGeom prst="rect">
                <a:avLst/>
              </a:prstGeom>
              <a:blipFill>
                <a:blip r:embed="rId8"/>
                <a:stretch>
                  <a:fillRect t="-606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6">
            <a:extLst>
              <a:ext uri="{FF2B5EF4-FFF2-40B4-BE49-F238E27FC236}">
                <a16:creationId xmlns:a16="http://schemas.microsoft.com/office/drawing/2014/main" id="{5FA9BFC4-943A-511D-EA05-1287C36894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7488" y="1977795"/>
            <a:ext cx="5557858" cy="335264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CCECEB6B-03B4-EB49-5F24-F834C453470E}"/>
              </a:ext>
            </a:extLst>
          </p:cNvPr>
          <p:cNvSpPr/>
          <p:nvPr/>
        </p:nvSpPr>
        <p:spPr>
          <a:xfrm>
            <a:off x="8414063" y="2264330"/>
            <a:ext cx="1919184" cy="7625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FE57C94-E85B-9A70-25E9-8C1B8D8A1341}"/>
                  </a:ext>
                </a:extLst>
              </p:cNvPr>
              <p:cNvSpPr txBox="1"/>
              <p:nvPr/>
            </p:nvSpPr>
            <p:spPr>
              <a:xfrm>
                <a:off x="8142159" y="2482170"/>
                <a:ext cx="2486800" cy="6771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𝑾</m:t>
                      </m:r>
                      <m:r>
                        <a:rPr lang="en-CA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CA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CA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CA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CA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CA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</m:oMath>
                  </m:oMathPara>
                </a14:m>
                <a:endParaRPr lang="en-CA" sz="2000" b="1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FE57C94-E85B-9A70-25E9-8C1B8D8A13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2159" y="2482170"/>
                <a:ext cx="2486800" cy="67710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Box 62">
            <a:extLst>
              <a:ext uri="{FF2B5EF4-FFF2-40B4-BE49-F238E27FC236}">
                <a16:creationId xmlns:a16="http://schemas.microsoft.com/office/drawing/2014/main" id="{A609E787-46EC-C4DE-E189-DBAA22A196E0}"/>
              </a:ext>
            </a:extLst>
          </p:cNvPr>
          <p:cNvSpPr txBox="1"/>
          <p:nvPr/>
        </p:nvSpPr>
        <p:spPr>
          <a:xfrm>
            <a:off x="139519" y="1805475"/>
            <a:ext cx="6137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Study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CA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emission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probability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of a certain </a:t>
            </a:r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as a function of the </a:t>
            </a:r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with respect to a previously emitted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-ray.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DC6D03-EDC6-01C9-F49C-16A9961C1FAD}"/>
              </a:ext>
            </a:extLst>
          </p:cNvPr>
          <p:cNvSpPr txBox="1"/>
          <p:nvPr/>
        </p:nvSpPr>
        <p:spPr>
          <a:xfrm>
            <a:off x="639022" y="1112212"/>
            <a:ext cx="5138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latin typeface="Arial" panose="020B0604020202020204" pitchFamily="34" charset="0"/>
                <a:cs typeface="Arial" panose="020B0604020202020204" pitchFamily="34" charset="0"/>
              </a:rPr>
              <a:t>Angular Correlations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170274B-16BD-56CC-F754-E652D0B07F01}"/>
                  </a:ext>
                </a:extLst>
              </p:cNvPr>
              <p:cNvSpPr txBox="1"/>
              <p:nvPr/>
            </p:nvSpPr>
            <p:spPr>
              <a:xfrm>
                <a:off x="4781221" y="5385973"/>
                <a:ext cx="8663910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𝑡h𝑒𝑜</m:t>
                          </m:r>
                        </m:sub>
                      </m:sSub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</a:rPr>
                        <m:t>=1+</m:t>
                      </m:r>
                      <m:sSub>
                        <m:sSubPr>
                          <m:ctrlPr>
                            <a:rPr lang="en-CA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b="0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170274B-16BD-56CC-F754-E652D0B07F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221" y="5385973"/>
                <a:ext cx="8663910" cy="66864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C0455CB-3EA5-7EDC-2D6F-CA6F119EEB21}"/>
                  </a:ext>
                </a:extLst>
              </p:cNvPr>
              <p:cNvSpPr txBox="1"/>
              <p:nvPr/>
            </p:nvSpPr>
            <p:spPr>
              <a:xfrm>
                <a:off x="5992726" y="5771813"/>
                <a:ext cx="63951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Angular Coefficients has</a:t>
                </a:r>
                <a:r>
                  <a:rPr lang="en-CA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CA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dependence</a:t>
                </a:r>
                <a:r>
                  <a:rPr lang="en-CA" dirty="0">
                    <a:latin typeface="Arial" panose="020B0604020202020204" pitchFamily="34" charset="0"/>
                    <a:cs typeface="Arial" panose="020B0604020202020204" pitchFamily="34" charset="0"/>
                  </a:rPr>
                  <a:t> on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CA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CA" dirty="0"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en-CA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C0455CB-3EA5-7EDC-2D6F-CA6F119EE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2726" y="5771813"/>
                <a:ext cx="6395170" cy="369332"/>
              </a:xfrm>
              <a:prstGeom prst="rect">
                <a:avLst/>
              </a:prstGeom>
              <a:blipFill>
                <a:blip r:embed="rId12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CDF532F-05FE-3104-EBBD-356F9F1CE8FA}"/>
              </a:ext>
            </a:extLst>
          </p:cNvPr>
          <p:cNvCxnSpPr/>
          <p:nvPr/>
        </p:nvCxnSpPr>
        <p:spPr>
          <a:xfrm>
            <a:off x="472675" y="3251599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7258E7-370C-6C2E-AD75-01611E36C61D}"/>
              </a:ext>
            </a:extLst>
          </p:cNvPr>
          <p:cNvCxnSpPr>
            <a:cxnSpLocks/>
          </p:cNvCxnSpPr>
          <p:nvPr/>
        </p:nvCxnSpPr>
        <p:spPr>
          <a:xfrm flipV="1">
            <a:off x="495642" y="5306861"/>
            <a:ext cx="2126690" cy="25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rrow: Down 74">
            <a:extLst>
              <a:ext uri="{FF2B5EF4-FFF2-40B4-BE49-F238E27FC236}">
                <a16:creationId xmlns:a16="http://schemas.microsoft.com/office/drawing/2014/main" id="{040395C6-AFD0-43AA-E970-058A593B58CF}"/>
              </a:ext>
            </a:extLst>
          </p:cNvPr>
          <p:cNvSpPr/>
          <p:nvPr/>
        </p:nvSpPr>
        <p:spPr>
          <a:xfrm>
            <a:off x="1435704" y="3279081"/>
            <a:ext cx="123267" cy="9423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76" name="Arrow: Down 75">
            <a:extLst>
              <a:ext uri="{FF2B5EF4-FFF2-40B4-BE49-F238E27FC236}">
                <a16:creationId xmlns:a16="http://schemas.microsoft.com/office/drawing/2014/main" id="{186E1AE6-A395-125A-C624-1D3231DB4310}"/>
              </a:ext>
            </a:extLst>
          </p:cNvPr>
          <p:cNvSpPr/>
          <p:nvPr/>
        </p:nvSpPr>
        <p:spPr>
          <a:xfrm>
            <a:off x="1440335" y="4265753"/>
            <a:ext cx="118639" cy="102967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0228335-161E-1301-C71B-0C2B67353A2E}"/>
                  </a:ext>
                </a:extLst>
              </p:cNvPr>
              <p:cNvSpPr txBox="1"/>
              <p:nvPr/>
            </p:nvSpPr>
            <p:spPr>
              <a:xfrm>
                <a:off x="-412084" y="5110765"/>
                <a:ext cx="1600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</m:sSubSup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0228335-161E-1301-C71B-0C2B67353A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12084" y="5110765"/>
                <a:ext cx="1600778" cy="369332"/>
              </a:xfrm>
              <a:prstGeom prst="rect">
                <a:avLst/>
              </a:prstGeom>
              <a:blipFill>
                <a:blip r:embed="rId13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7C3DCA1-01FF-D5DD-A10C-43B41F1D43F2}"/>
                  </a:ext>
                </a:extLst>
              </p:cNvPr>
              <p:cNvSpPr txBox="1"/>
              <p:nvPr/>
            </p:nvSpPr>
            <p:spPr>
              <a:xfrm>
                <a:off x="1234081" y="3448923"/>
                <a:ext cx="99295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7C3DCA1-01FF-D5DD-A10C-43B41F1D4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4081" y="3448923"/>
                <a:ext cx="992959" cy="369332"/>
              </a:xfrm>
              <a:prstGeom prst="rect">
                <a:avLst/>
              </a:prstGeom>
              <a:blipFill>
                <a:blip r:embed="rId14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BC2CA90-94D6-B877-A693-BDD06FEF42F5}"/>
                  </a:ext>
                </a:extLst>
              </p:cNvPr>
              <p:cNvSpPr txBox="1"/>
              <p:nvPr/>
            </p:nvSpPr>
            <p:spPr>
              <a:xfrm>
                <a:off x="1530204" y="4548353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BC2CA90-94D6-B877-A693-BDD06FEF42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204" y="4548353"/>
                <a:ext cx="258787" cy="369332"/>
              </a:xfrm>
              <a:prstGeom prst="rect">
                <a:avLst/>
              </a:prstGeom>
              <a:blipFill>
                <a:blip r:embed="rId15"/>
                <a:stretch>
                  <a:fillRect r="-40476" b="-327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F19C02F-5C5A-EDFA-AD6D-C7B11845CB71}"/>
                  </a:ext>
                </a:extLst>
              </p:cNvPr>
              <p:cNvSpPr txBox="1"/>
              <p:nvPr/>
            </p:nvSpPr>
            <p:spPr>
              <a:xfrm>
                <a:off x="2622332" y="3028216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F19C02F-5C5A-EDFA-AD6D-C7B11845C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332" y="3028216"/>
                <a:ext cx="258787" cy="369332"/>
              </a:xfrm>
              <a:prstGeom prst="rect">
                <a:avLst/>
              </a:prstGeom>
              <a:blipFill>
                <a:blip r:embed="rId16"/>
                <a:stretch>
                  <a:fillRect r="-4186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5789A01-6408-C661-982C-BAD7212B3193}"/>
                  </a:ext>
                </a:extLst>
              </p:cNvPr>
              <p:cNvSpPr txBox="1"/>
              <p:nvPr/>
            </p:nvSpPr>
            <p:spPr>
              <a:xfrm>
                <a:off x="2634048" y="4037468"/>
                <a:ext cx="2725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5789A01-6408-C661-982C-BAD7212B31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048" y="4037468"/>
                <a:ext cx="272542" cy="369332"/>
              </a:xfrm>
              <a:prstGeom prst="rect">
                <a:avLst/>
              </a:prstGeom>
              <a:blipFill>
                <a:blip r:embed="rId17"/>
                <a:stretch>
                  <a:fillRect r="-3777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5B24F3B-34DD-FA66-BE82-714ED0927E8C}"/>
                  </a:ext>
                </a:extLst>
              </p:cNvPr>
              <p:cNvSpPr txBox="1"/>
              <p:nvPr/>
            </p:nvSpPr>
            <p:spPr>
              <a:xfrm>
                <a:off x="2641060" y="5099839"/>
                <a:ext cx="2587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5B24F3B-34DD-FA66-BE82-714ED0927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1060" y="5099839"/>
                <a:ext cx="258787" cy="369332"/>
              </a:xfrm>
              <a:prstGeom prst="rect">
                <a:avLst/>
              </a:prstGeom>
              <a:blipFill>
                <a:blip r:embed="rId18"/>
                <a:stretch>
                  <a:fillRect r="-4418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8F54EB7F-FCC2-DD21-0EFE-6F617351CE83}"/>
                  </a:ext>
                </a:extLst>
              </p:cNvPr>
              <p:cNvSpPr txBox="1"/>
              <p:nvPr/>
            </p:nvSpPr>
            <p:spPr>
              <a:xfrm>
                <a:off x="339092" y="4578379"/>
                <a:ext cx="16660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/>
                  <a:t> </a:t>
                </a:r>
                <a:endParaRPr lang="en-CA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8F54EB7F-FCC2-DD21-0EFE-6F617351C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092" y="4578379"/>
                <a:ext cx="1666036" cy="369332"/>
              </a:xfrm>
              <a:prstGeom prst="rect">
                <a:avLst/>
              </a:prstGeom>
              <a:blipFill>
                <a:blip r:embed="rId1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229CFF2F-1CD3-27A3-CB8E-4DA6F0526D60}"/>
                  </a:ext>
                </a:extLst>
              </p:cNvPr>
              <p:cNvSpPr txBox="1"/>
              <p:nvPr/>
            </p:nvSpPr>
            <p:spPr>
              <a:xfrm>
                <a:off x="278291" y="3572772"/>
                <a:ext cx="12704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CA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229CFF2F-1CD3-27A3-CB8E-4DA6F0526D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91" y="3572772"/>
                <a:ext cx="1270428" cy="369332"/>
              </a:xfrm>
              <a:prstGeom prst="rect">
                <a:avLst/>
              </a:prstGeom>
              <a:blipFill>
                <a:blip r:embed="rId2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ECE34C3D-EFCA-26A3-020D-F2A1F3666202}"/>
                  </a:ext>
                </a:extLst>
              </p:cNvPr>
              <p:cNvSpPr txBox="1"/>
              <p:nvPr/>
            </p:nvSpPr>
            <p:spPr>
              <a:xfrm>
                <a:off x="-412084" y="4045993"/>
                <a:ext cx="1600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</m:sSubSup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ECE34C3D-EFCA-26A3-020D-F2A1F3666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12084" y="4045993"/>
                <a:ext cx="1600778" cy="369332"/>
              </a:xfrm>
              <a:prstGeom prst="rect">
                <a:avLst/>
              </a:prstGeom>
              <a:blipFill>
                <a:blip r:embed="rId21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9DD9DBF2-4052-BE17-9363-FBB4E083F0C7}"/>
                  </a:ext>
                </a:extLst>
              </p:cNvPr>
              <p:cNvSpPr txBox="1"/>
              <p:nvPr/>
            </p:nvSpPr>
            <p:spPr>
              <a:xfrm>
                <a:off x="-428668" y="3030259"/>
                <a:ext cx="1600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</m:sSubSup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9DD9DBF2-4052-BE17-9363-FBB4E083F0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8668" y="3030259"/>
                <a:ext cx="1600778" cy="369332"/>
              </a:xfrm>
              <a:prstGeom prst="rect">
                <a:avLst/>
              </a:prstGeom>
              <a:blipFill>
                <a:blip r:embed="rId22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6DBAC44-BE52-3E2B-FE3B-D37F67AFDAAB}"/>
              </a:ext>
            </a:extLst>
          </p:cNvPr>
          <p:cNvCxnSpPr/>
          <p:nvPr/>
        </p:nvCxnSpPr>
        <p:spPr>
          <a:xfrm>
            <a:off x="514370" y="4249908"/>
            <a:ext cx="21266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8456597D-643D-A768-8D73-81208BA23EA9}"/>
                  </a:ext>
                </a:extLst>
              </p:cNvPr>
              <p:cNvSpPr txBox="1"/>
              <p:nvPr/>
            </p:nvSpPr>
            <p:spPr>
              <a:xfrm>
                <a:off x="-2194071" y="5330146"/>
                <a:ext cx="744855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A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Level </a:t>
                </a:r>
                <a:r>
                  <a:rPr lang="en-CA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Cascade</a:t>
                </a:r>
              </a:p>
              <a:p>
                <a:pPr algn="ctr"/>
                <a:r>
                  <a:rPr lang="en-CA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CA" dirty="0">
                        <a:solidFill>
                          <a:schemeClr val="tx1"/>
                        </a:solidFill>
                      </a:rPr>
                      <m:t>&gt;</m:t>
                    </m:r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&gt;</a:t>
                </a:r>
                <a:r>
                  <a:rPr lang="en-CA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CA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8456597D-643D-A768-8D73-81208BA23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94071" y="5330146"/>
                <a:ext cx="7448550" cy="646331"/>
              </a:xfrm>
              <a:prstGeom prst="rect">
                <a:avLst/>
              </a:prstGeom>
              <a:blipFill>
                <a:blip r:embed="rId23"/>
                <a:stretch>
                  <a:fillRect t="-4717" b="-1509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B01D07DC-1406-505E-DE6A-D8284171D993}"/>
                  </a:ext>
                </a:extLst>
              </p:cNvPr>
              <p:cNvSpPr txBox="1"/>
              <p:nvPr/>
            </p:nvSpPr>
            <p:spPr>
              <a:xfrm>
                <a:off x="3552286" y="4665036"/>
                <a:ext cx="99295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B01D07DC-1406-505E-DE6A-D8284171D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2286" y="4665036"/>
                <a:ext cx="992959" cy="369332"/>
              </a:xfrm>
              <a:prstGeom prst="rect">
                <a:avLst/>
              </a:prstGeom>
              <a:blipFill>
                <a:blip r:embed="rId24"/>
                <a:stretch>
                  <a:fillRect b="-32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D98383EE-72D9-5223-E359-DA9BD61B6CE1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Slide 16</a:t>
            </a:r>
          </a:p>
        </p:txBody>
      </p:sp>
    </p:spTree>
    <p:extLst>
      <p:ext uri="{BB962C8B-B14F-4D97-AF65-F5344CB8AC3E}">
        <p14:creationId xmlns:p14="http://schemas.microsoft.com/office/powerpoint/2010/main" val="24758268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37D6C47-D835-6A41-5B62-DE9CF9D21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47F7F1F-8DF5-3A2E-3D37-A850B2C16F54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EA0D7CB-3F64-3194-AFCF-1BFA71003496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6F84284B-104F-655B-C307-FFD88368B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4B564B78-CA36-57D7-3D97-99A7F3BA3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E104B68-672A-87BA-C223-6502303B08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3F05C8A-023C-18E1-B968-FCF2A734432E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3+ State @ 1881 keV Mixing Ratios</a:t>
            </a: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9F9CF2-F282-744D-D650-62A4ACEB7149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1542973-FD69-52BB-5FDA-56F343D16814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98538A32-76FD-978F-7DD8-E1A4DB4C272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2230CD96-563D-61A3-DC06-E7D71D2B90CE}"/>
              </a:ext>
            </a:extLst>
          </p:cNvPr>
          <p:cNvSpPr txBox="1"/>
          <p:nvPr/>
        </p:nvSpPr>
        <p:spPr>
          <a:xfrm>
            <a:off x="148928" y="5327159"/>
            <a:ext cx="67437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Discrepant Mixing Ratios ➔ Conflicting Multipolarities ➔ 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Altered Structural Interpretation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6574449-8AC4-D9DA-113D-3220D733FC73}"/>
              </a:ext>
            </a:extLst>
          </p:cNvPr>
          <p:cNvGrpSpPr/>
          <p:nvPr/>
        </p:nvGrpSpPr>
        <p:grpSpPr>
          <a:xfrm>
            <a:off x="-51670" y="318049"/>
            <a:ext cx="7385921" cy="4901647"/>
            <a:chOff x="-13570" y="537125"/>
            <a:chExt cx="7139965" cy="448377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12F9547-4128-CB56-8325-FAE6A8369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6899"/>
            <a:stretch>
              <a:fillRect/>
            </a:stretch>
          </p:blipFill>
          <p:spPr>
            <a:xfrm>
              <a:off x="265176" y="1146847"/>
              <a:ext cx="6587446" cy="3796291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6318381-3337-7119-0249-AF7AB6CC352F}"/>
                </a:ext>
              </a:extLst>
            </p:cNvPr>
            <p:cNvSpPr txBox="1"/>
            <p:nvPr/>
          </p:nvSpPr>
          <p:spPr>
            <a:xfrm>
              <a:off x="3181965" y="1298196"/>
              <a:ext cx="3275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>
                  <a:latin typeface="Arial" panose="020B0604020202020204" pitchFamily="34" charset="0"/>
                  <a:cs typeface="Arial" panose="020B0604020202020204" pitchFamily="34" charset="0"/>
                </a:rPr>
                <a:t>Mixing Ratios from 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1881</a:t>
              </a:r>
              <a:r>
                <a:rPr lang="en-CA" dirty="0">
                  <a:latin typeface="Arial" panose="020B0604020202020204" pitchFamily="34" charset="0"/>
                  <a:cs typeface="Arial" panose="020B0604020202020204" pitchFamily="34" charset="0"/>
                </a:rPr>
                <a:t> State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0F6231E-B2E4-2F5F-4211-C98AB8FCD6B3}"/>
                </a:ext>
              </a:extLst>
            </p:cNvPr>
            <p:cNvSpPr/>
            <p:nvPr/>
          </p:nvSpPr>
          <p:spPr>
            <a:xfrm>
              <a:off x="1030648" y="3629025"/>
              <a:ext cx="5330528" cy="58706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FFF96C-0589-057C-517A-0DAAC4D5FC7F}"/>
                </a:ext>
              </a:extLst>
            </p:cNvPr>
            <p:cNvSpPr/>
            <p:nvPr/>
          </p:nvSpPr>
          <p:spPr>
            <a:xfrm>
              <a:off x="1030645" y="2339857"/>
              <a:ext cx="5330528" cy="9364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D94550-F47E-4314-7E53-1B31479B19F6}"/>
                </a:ext>
              </a:extLst>
            </p:cNvPr>
            <p:cNvSpPr txBox="1"/>
            <p:nvPr/>
          </p:nvSpPr>
          <p:spPr>
            <a:xfrm>
              <a:off x="985372" y="3288820"/>
              <a:ext cx="6141023" cy="366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Pure M1 Polarity </a:t>
              </a:r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Single Particle State</a:t>
              </a:r>
              <a:endParaRPr lang="en-CA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C1EC9EA-BF2D-DD09-49EB-CA38CC6EF88A}"/>
                    </a:ext>
                  </a:extLst>
                </p:cNvPr>
                <p:cNvSpPr txBox="1"/>
                <p:nvPr/>
              </p:nvSpPr>
              <p:spPr>
                <a:xfrm rot="16200000">
                  <a:off x="-1991572" y="2515127"/>
                  <a:ext cx="4483778" cy="52777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Mixing Ratio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𝛿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𝐸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a14:m>
                  <a:endParaRPr lang="en-CA" sz="2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C1EC9EA-BF2D-DD09-49EB-CA38CC6EF8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991572" y="2515127"/>
                  <a:ext cx="4483778" cy="527773"/>
                </a:xfrm>
                <a:prstGeom prst="rect">
                  <a:avLst/>
                </a:prstGeom>
                <a:blipFill>
                  <a:blip r:embed="rId7"/>
                  <a:stretch>
                    <a:fillRect r="-4494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939CFC4-70AF-CB22-B88A-3466CD30499D}"/>
                </a:ext>
              </a:extLst>
            </p:cNvPr>
            <p:cNvSpPr txBox="1"/>
            <p:nvPr/>
          </p:nvSpPr>
          <p:spPr>
            <a:xfrm>
              <a:off x="1692737" y="1996387"/>
              <a:ext cx="5296772" cy="366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Pure E2 Polarity </a:t>
              </a:r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Collective State</a:t>
              </a:r>
              <a:endParaRPr lang="en-CA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8F8BE5-9310-649B-C2C3-52523AD1D80F}"/>
                  </a:ext>
                </a:extLst>
              </p:cNvPr>
              <p:cNvSpPr txBox="1"/>
              <p:nvPr/>
            </p:nvSpPr>
            <p:spPr>
              <a:xfrm>
                <a:off x="7091110" y="2876011"/>
                <a:ext cx="4580819" cy="8490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𝑩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𝑬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∝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𝜹</m:t>
                              </m:r>
                            </m:e>
                            <m:sup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𝜹</m:t>
                              </m:r>
                            </m:e>
                            <m:sup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den>
                      </m:f>
                      <m:r>
                        <a:rPr lang="en-US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∝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𝜷</m:t>
                      </m:r>
                    </m:oMath>
                  </m:oMathPara>
                </a14:m>
                <a:endParaRPr lang="en-CA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8F8BE5-9310-649B-C2C3-52523AD1D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110" y="2876011"/>
                <a:ext cx="4580819" cy="84907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F22CC5F-6903-9F52-B35D-71E1D2B10A12}"/>
              </a:ext>
            </a:extLst>
          </p:cNvPr>
          <p:cNvSpPr txBox="1"/>
          <p:nvPr/>
        </p:nvSpPr>
        <p:spPr>
          <a:xfrm>
            <a:off x="6842950" y="1193065"/>
            <a:ext cx="506746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Structural Fingerprint:</a:t>
            </a:r>
            <a:r>
              <a:rPr lang="en-CA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Mixing ratios reveal the extent of collective quadrupole deformation, anchoring our theoretical models to measurable observables.</a:t>
            </a:r>
            <a:endParaRPr lang="en-C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B435F6-FCE9-20E8-5B25-643B18A6147A}"/>
                  </a:ext>
                </a:extLst>
              </p:cNvPr>
              <p:cNvSpPr txBox="1"/>
              <p:nvPr/>
            </p:nvSpPr>
            <p:spPr>
              <a:xfrm>
                <a:off x="7001267" y="4244678"/>
                <a:ext cx="4906284" cy="1758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A" sz="2000" b="1" u="sng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The Probe for Deformation:</a:t>
                </a:r>
                <a:r>
                  <a:rPr lang="en-CA" sz="20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C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Mixing ratios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𝛿</m:t>
                    </m:r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 </m:t>
                    </m:r>
                  </m:oMath>
                </a14:m>
                <a:r>
                  <a:rPr lang="en-C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act as a highly </a:t>
                </a:r>
                <a:r>
                  <a:rPr lang="en-CA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sensitive</a:t>
                </a:r>
                <a:r>
                  <a:rPr lang="en-C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gauge, quantifying the balance between </a:t>
                </a:r>
                <a:r>
                  <a:rPr lang="en-CA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collective nuclear shape </a:t>
                </a:r>
                <a:r>
                  <a:rPr lang="en-C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CA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single-particle states</a:t>
                </a:r>
                <a:r>
                  <a:rPr lang="en-C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B435F6-FCE9-20E8-5B25-643B18A61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1267" y="4244678"/>
                <a:ext cx="4906284" cy="1758879"/>
              </a:xfrm>
              <a:prstGeom prst="rect">
                <a:avLst/>
              </a:prstGeom>
              <a:blipFill>
                <a:blip r:embed="rId9"/>
                <a:stretch>
                  <a:fillRect t="-1384" r="-498" b="-51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E7084B83-585D-61F1-E2FC-C456F71CCF5B}"/>
              </a:ext>
            </a:extLst>
          </p:cNvPr>
          <p:cNvSpPr/>
          <p:nvPr/>
        </p:nvSpPr>
        <p:spPr>
          <a:xfrm>
            <a:off x="1855016" y="2355158"/>
            <a:ext cx="548640" cy="429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A42234-EF38-184C-0064-A1E7D0CED9F4}"/>
              </a:ext>
            </a:extLst>
          </p:cNvPr>
          <p:cNvSpPr/>
          <p:nvPr/>
        </p:nvSpPr>
        <p:spPr>
          <a:xfrm>
            <a:off x="3840934" y="2554604"/>
            <a:ext cx="548640" cy="429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9EC08E-BE88-E7EC-7F35-D1663EAE5A9B}"/>
              </a:ext>
            </a:extLst>
          </p:cNvPr>
          <p:cNvSpPr/>
          <p:nvPr/>
        </p:nvSpPr>
        <p:spPr>
          <a:xfrm>
            <a:off x="6095999" y="2361059"/>
            <a:ext cx="361221" cy="429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9C00FC9-CC07-C72D-F0D1-8EC96E01B3A1}"/>
              </a:ext>
            </a:extLst>
          </p:cNvPr>
          <p:cNvSpPr/>
          <p:nvPr/>
        </p:nvSpPr>
        <p:spPr>
          <a:xfrm>
            <a:off x="981682" y="1666204"/>
            <a:ext cx="2272262" cy="303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4998E7-6D61-43F4-1A75-43E6F4C90DB5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Slide 17</a:t>
            </a:r>
          </a:p>
        </p:txBody>
      </p:sp>
    </p:spTree>
    <p:extLst>
      <p:ext uri="{BB962C8B-B14F-4D97-AF65-F5344CB8AC3E}">
        <p14:creationId xmlns:p14="http://schemas.microsoft.com/office/powerpoint/2010/main" val="21447539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31FE94E-1383-59A3-1B76-5CDC82F15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F9A13408-1EA4-F00B-FD6B-3C358C450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0100" y="3239505"/>
            <a:ext cx="4454837" cy="29829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B73234-FED9-E03D-776E-26DDE03AA6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110"/>
          <a:stretch>
            <a:fillRect/>
          </a:stretch>
        </p:blipFill>
        <p:spPr>
          <a:xfrm>
            <a:off x="2672323" y="798108"/>
            <a:ext cx="5248315" cy="4367045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2860262-9E42-1710-DCA1-E61FF58356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2995" y="900669"/>
            <a:ext cx="3073695" cy="233883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273C062-E0E5-9C52-303E-9F232BB82AD2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E50F48E-802C-FBD3-8BFA-4E3E6AAFCC84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2F7FA256-D7DE-F63D-D6D0-FC9EEAC99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2E2CDCC2-28FC-97E6-5804-1887DC96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C44A4DA-9E93-C014-4922-5BCFE30260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8ACDD18-92D9-1EB4-66CF-A4B28870D071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3+ State Mixing Ratios</a:t>
            </a: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1341 keV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EC2018-0481-A914-5642-9A3E48637E49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611985B-2E8C-D6D3-930F-BE59878E4D85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9724538B-87AF-81F5-F231-7E6DD2DD8580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BC69EC2-5D5B-D02C-E0CE-E878C0AF92A3}"/>
              </a:ext>
            </a:extLst>
          </p:cNvPr>
          <p:cNvSpPr/>
          <p:nvPr/>
        </p:nvSpPr>
        <p:spPr>
          <a:xfrm>
            <a:off x="1774590" y="2219548"/>
            <a:ext cx="548640" cy="429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679451-3C5B-1B3F-68BA-28FE30CEAF61}"/>
              </a:ext>
            </a:extLst>
          </p:cNvPr>
          <p:cNvGrpSpPr/>
          <p:nvPr/>
        </p:nvGrpSpPr>
        <p:grpSpPr>
          <a:xfrm>
            <a:off x="120717" y="1016256"/>
            <a:ext cx="2554185" cy="4608066"/>
            <a:chOff x="974212" y="1038660"/>
            <a:chExt cx="2554185" cy="460806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7324E44-C9A6-5040-0B60-04771F88A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70162"/>
            <a:stretch>
              <a:fillRect/>
            </a:stretch>
          </p:blipFill>
          <p:spPr>
            <a:xfrm>
              <a:off x="974212" y="1038660"/>
              <a:ext cx="2554185" cy="460806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3E124AB-E97F-24F1-A9AC-62323DC87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7558" t="267" r="84160" b="14456"/>
            <a:stretch>
              <a:fillRect/>
            </a:stretch>
          </p:blipFill>
          <p:spPr>
            <a:xfrm>
              <a:off x="1109527" y="1048823"/>
              <a:ext cx="708964" cy="3929629"/>
            </a:xfrm>
            <a:prstGeom prst="rect">
              <a:avLst/>
            </a:prstGeom>
          </p:spPr>
        </p:pic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2D3619CF-5E1E-094E-8B83-72F3189C93FE}"/>
              </a:ext>
            </a:extLst>
          </p:cNvPr>
          <p:cNvSpPr/>
          <p:nvPr/>
        </p:nvSpPr>
        <p:spPr>
          <a:xfrm>
            <a:off x="1586410" y="2422638"/>
            <a:ext cx="386135" cy="42976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36A68-2D2E-DA22-FEE9-A3DD791D53BE}"/>
              </a:ext>
            </a:extLst>
          </p:cNvPr>
          <p:cNvSpPr txBox="1"/>
          <p:nvPr/>
        </p:nvSpPr>
        <p:spPr>
          <a:xfrm>
            <a:off x="2733176" y="5020903"/>
            <a:ext cx="51291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Discrepancy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resolved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: 1341 keV transition firmly assigned as pure </a:t>
            </a:r>
            <a:r>
              <a:rPr lang="en-CA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E2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polarity.</a:t>
            </a:r>
            <a:endParaRPr lang="en-C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FC74E0-A210-0A5D-718C-D617686AFFA5}"/>
              </a:ext>
            </a:extLst>
          </p:cNvPr>
          <p:cNvSpPr/>
          <p:nvPr/>
        </p:nvSpPr>
        <p:spPr>
          <a:xfrm>
            <a:off x="-169164" y="4480808"/>
            <a:ext cx="850392" cy="7040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E5302F-2468-E845-6DF9-5C9D2678ABEC}"/>
              </a:ext>
            </a:extLst>
          </p:cNvPr>
          <p:cNvSpPr/>
          <p:nvPr/>
        </p:nvSpPr>
        <p:spPr>
          <a:xfrm>
            <a:off x="-575909" y="900669"/>
            <a:ext cx="850392" cy="7040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80DA34A-983E-0919-531F-0AAB8FE2E57B}"/>
                  </a:ext>
                </a:extLst>
              </p:cNvPr>
              <p:cNvSpPr txBox="1"/>
              <p:nvPr/>
            </p:nvSpPr>
            <p:spPr>
              <a:xfrm rot="16200000">
                <a:off x="-1973284" y="2515127"/>
                <a:ext cx="4483778" cy="5277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Mixing Ratio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CA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80DA34A-983E-0919-531F-0AAB8FE2E5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973284" y="2515127"/>
                <a:ext cx="4483778" cy="527773"/>
              </a:xfrm>
              <a:prstGeom prst="rect">
                <a:avLst/>
              </a:prstGeom>
              <a:blipFill>
                <a:blip r:embed="rId11"/>
                <a:stretch>
                  <a:fillRect r="-814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47138481-81B9-6021-EEDB-6107123139EF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Slide 18</a:t>
            </a:r>
          </a:p>
        </p:txBody>
      </p:sp>
    </p:spTree>
    <p:extLst>
      <p:ext uri="{BB962C8B-B14F-4D97-AF65-F5344CB8AC3E}">
        <p14:creationId xmlns:p14="http://schemas.microsoft.com/office/powerpoint/2010/main" val="37148913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76C7825-4081-C80A-0AE6-32959F080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8DF77A-FBED-1C7F-5906-4A51D39876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899"/>
          <a:stretch>
            <a:fillRect/>
          </a:stretch>
        </p:blipFill>
        <p:spPr>
          <a:xfrm>
            <a:off x="1493577" y="1131876"/>
            <a:ext cx="8666266" cy="499429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3D72651-A4AF-7CA8-6E9F-E53240B09CCB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6527938-10C3-355E-C7FB-38D93383C8B6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C5730509-DE6D-EC4A-B72D-FAE4FF76A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12DB9370-D13D-F726-5F14-08D8614A7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25B581B-F566-33D3-1DF8-D1DF33B37A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DAAE5AE-F6F1-C57D-7F84-AC7330B123F1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3+ State @ 1881 keV Mixing Ratios</a:t>
            </a: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39AE52-D07C-217E-F28D-B61957837BDF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211B559-D37B-F275-00B3-4BA354C6DB3C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82EDEEC-D745-B6C3-DE26-DF5DE652ADD5}"/>
              </a:ext>
            </a:extLst>
          </p:cNvPr>
          <p:cNvSpPr txBox="1"/>
          <p:nvPr/>
        </p:nvSpPr>
        <p:spPr>
          <a:xfrm>
            <a:off x="6780299" y="1420075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Mixing Ratios from </a:t>
            </a: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1881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State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74B2C90-6EFC-3E69-F37B-6F545FBC90C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75C94FD-EC80-52E5-2FA4-984AB1BD525C}"/>
              </a:ext>
            </a:extLst>
          </p:cNvPr>
          <p:cNvSpPr/>
          <p:nvPr/>
        </p:nvSpPr>
        <p:spPr>
          <a:xfrm>
            <a:off x="2554645" y="2652944"/>
            <a:ext cx="6724822" cy="130945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798702-A3E1-85E3-C8C5-456BD73CAD86}"/>
              </a:ext>
            </a:extLst>
          </p:cNvPr>
          <p:cNvSpPr txBox="1"/>
          <p:nvPr/>
        </p:nvSpPr>
        <p:spPr>
          <a:xfrm>
            <a:off x="4562475" y="2271150"/>
            <a:ext cx="5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Pure E2 Polarity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Collective State </a:t>
            </a:r>
            <a:endParaRPr lang="en-C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272D209-B631-9C79-E08A-6BD8ACA204D4}"/>
                  </a:ext>
                </a:extLst>
              </p:cNvPr>
              <p:cNvSpPr txBox="1"/>
              <p:nvPr/>
            </p:nvSpPr>
            <p:spPr>
              <a:xfrm rot="16200000">
                <a:off x="-821244" y="2986269"/>
                <a:ext cx="4483778" cy="5277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Mixing Ratio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CA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272D209-B631-9C79-E08A-6BD8ACA204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821244" y="2986269"/>
                <a:ext cx="4483778" cy="527773"/>
              </a:xfrm>
              <a:prstGeom prst="rect">
                <a:avLst/>
              </a:prstGeom>
              <a:blipFill>
                <a:blip r:embed="rId7"/>
                <a:stretch>
                  <a:fillRect r="-814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9229B606-5BDC-F938-A62E-FC2857CA8A50}"/>
              </a:ext>
            </a:extLst>
          </p:cNvPr>
          <p:cNvSpPr/>
          <p:nvPr/>
        </p:nvSpPr>
        <p:spPr>
          <a:xfrm>
            <a:off x="2206962" y="3921960"/>
            <a:ext cx="2186779" cy="1506549"/>
          </a:xfrm>
          <a:prstGeom prst="mathMultiply">
            <a:avLst>
              <a:gd name="adj1" fmla="val 7082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A8F8E4B7-18BA-A55E-D2E9-DC1E3732A4C8}"/>
              </a:ext>
            </a:extLst>
          </p:cNvPr>
          <p:cNvSpPr/>
          <p:nvPr/>
        </p:nvSpPr>
        <p:spPr>
          <a:xfrm>
            <a:off x="4916171" y="3942180"/>
            <a:ext cx="2186779" cy="1506549"/>
          </a:xfrm>
          <a:prstGeom prst="mathMultiply">
            <a:avLst>
              <a:gd name="adj1" fmla="val 7082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56B4AE4D-AC14-D5CD-2AD6-6D04FCF5CEE6}"/>
              </a:ext>
            </a:extLst>
          </p:cNvPr>
          <p:cNvSpPr/>
          <p:nvPr/>
        </p:nvSpPr>
        <p:spPr>
          <a:xfrm>
            <a:off x="7424294" y="3960851"/>
            <a:ext cx="2186779" cy="1506549"/>
          </a:xfrm>
          <a:prstGeom prst="mathMultiply">
            <a:avLst>
              <a:gd name="adj1" fmla="val 7082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56E05E-2862-83BB-995B-96C5580F5B6A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Slide 19</a:t>
            </a:r>
          </a:p>
        </p:txBody>
      </p:sp>
    </p:spTree>
    <p:extLst>
      <p:ext uri="{BB962C8B-B14F-4D97-AF65-F5344CB8AC3E}">
        <p14:creationId xmlns:p14="http://schemas.microsoft.com/office/powerpoint/2010/main" val="35867077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7587AF-C729-2F00-64E9-A2E988C43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9DB42B9-490F-31D0-7CD1-E64ADC9DF251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6E7F0430-952E-799C-FDA8-EA6A3DD5CAED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B95A60-06DB-B921-B9A7-17577E1542ED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E44A9A54-3B5F-EA0C-92FE-D19822872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3A274E7C-6C4B-2F97-D780-9FE0229D3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265E5BC-FDC3-8C8F-9886-5F2B4A6865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90E8F0A-D5B6-E363-7817-F5B5CEE418AD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BMF Wavefunction Plots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CB21014E-9E55-3B8F-F937-8AEECDDFF52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8B9165-EE51-A6A6-2D3B-0278C97104A9}"/>
              </a:ext>
            </a:extLst>
          </p:cNvPr>
          <p:cNvSpPr txBox="1"/>
          <p:nvPr/>
        </p:nvSpPr>
        <p:spPr>
          <a:xfrm>
            <a:off x="566206" y="1282671"/>
            <a:ext cx="56238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Complexity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Facilitates deeper insights into </a:t>
            </a:r>
            <a:r>
              <a:rPr lang="en-US" sz="2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evolution 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b="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5988DB-9329-DDA8-168C-CCDE8BCC1BC0}"/>
              </a:ext>
            </a:extLst>
          </p:cNvPr>
          <p:cNvSpPr txBox="1"/>
          <p:nvPr/>
        </p:nvSpPr>
        <p:spPr>
          <a:xfrm>
            <a:off x="778627" y="2881704"/>
            <a:ext cx="476570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Wavefunction distributions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800" b="1" dirty="0"/>
              <a:t> (</a:t>
            </a:r>
            <a:r>
              <a:rPr lang="en-US" sz="2800" b="1" dirty="0" err="1">
                <a:latin typeface="Symbol" panose="05050102010706020507" pitchFamily="18" charset="2"/>
              </a:rPr>
              <a:t>b</a:t>
            </a:r>
            <a:r>
              <a:rPr lang="en-US" sz="2800" b="1" dirty="0" err="1"/>
              <a:t>,</a:t>
            </a:r>
            <a:r>
              <a:rPr lang="en-US" sz="2800" b="1" dirty="0" err="1">
                <a:latin typeface="Symbol" panose="05050102010706020507" pitchFamily="18" charset="2"/>
              </a:rPr>
              <a:t>g</a:t>
            </a:r>
            <a:r>
              <a:rPr lang="en-US" sz="2800" b="1" dirty="0"/>
              <a:t>) </a:t>
            </a: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plots. </a:t>
            </a:r>
          </a:p>
          <a:p>
            <a:pPr algn="ctr"/>
            <a:endParaRPr lang="en-US" sz="28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</a:t>
            </a:r>
            <a:r>
              <a:rPr lang="en-US" sz="2800" b="1" u="sng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to </a:t>
            </a: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lang="en-US" sz="28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deformation</a:t>
            </a: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b="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C35E1FA-5D14-78AB-2F7D-D98CDAFA24D4}"/>
              </a:ext>
            </a:extLst>
          </p:cNvPr>
          <p:cNvGrpSpPr/>
          <p:nvPr/>
        </p:nvGrpSpPr>
        <p:grpSpPr>
          <a:xfrm>
            <a:off x="5824555" y="1094561"/>
            <a:ext cx="5500670" cy="4444893"/>
            <a:chOff x="7300416" y="1387419"/>
            <a:chExt cx="4780620" cy="3801239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5C2AF4C4-3FAD-68B9-F04A-C27AA7544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3610" t="9123" r="69978" b="23031"/>
            <a:stretch>
              <a:fillRect/>
            </a:stretch>
          </p:blipFill>
          <p:spPr>
            <a:xfrm>
              <a:off x="7300416" y="3395862"/>
              <a:ext cx="816189" cy="1170215"/>
            </a:xfrm>
            <a:prstGeom prst="rect">
              <a:avLst/>
            </a:prstGeom>
          </p:spPr>
        </p:pic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81F11FCF-E5B6-85C6-B247-94D7D96C17D3}"/>
                </a:ext>
              </a:extLst>
            </p:cNvPr>
            <p:cNvGrpSpPr/>
            <p:nvPr/>
          </p:nvGrpSpPr>
          <p:grpSpPr>
            <a:xfrm>
              <a:off x="7680665" y="1387419"/>
              <a:ext cx="4400371" cy="3801239"/>
              <a:chOff x="7004009" y="2326474"/>
              <a:chExt cx="4400371" cy="3801239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2F972643-7E85-4738-CC0E-47F7681E36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l="65193" t="22080" b="20966"/>
              <a:stretch>
                <a:fillRect/>
              </a:stretch>
            </p:blipFill>
            <p:spPr>
              <a:xfrm>
                <a:off x="9954582" y="3158813"/>
                <a:ext cx="1141903" cy="1042869"/>
              </a:xfrm>
              <a:prstGeom prst="ellipse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A2179298-B1B9-16D7-A8B2-100957D5A4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l="32323" r="30362" b="23414"/>
              <a:stretch>
                <a:fillRect/>
              </a:stretch>
            </p:blipFill>
            <p:spPr>
              <a:xfrm>
                <a:off x="7315400" y="2326474"/>
                <a:ext cx="1248806" cy="1430582"/>
              </a:xfrm>
              <a:prstGeom prst="ellipse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04DD6FD7-CF9F-5776-B633-FF30094FAA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062" t="-10287" r="61331" b="28486"/>
              <a:stretch>
                <a:fillRect/>
              </a:stretch>
            </p:blipFill>
            <p:spPr>
              <a:xfrm>
                <a:off x="9605485" y="4233197"/>
                <a:ext cx="1798895" cy="1878118"/>
              </a:xfrm>
              <a:prstGeom prst="ellipse">
                <a:avLst/>
              </a:prstGeom>
            </p:spPr>
          </p:pic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A006043F-2F2A-8233-36E2-4CFAC8820E00}"/>
                  </a:ext>
                </a:extLst>
              </p:cNvPr>
              <p:cNvGrpSpPr/>
              <p:nvPr/>
            </p:nvGrpSpPr>
            <p:grpSpPr>
              <a:xfrm>
                <a:off x="7004009" y="2918914"/>
                <a:ext cx="3404850" cy="3208799"/>
                <a:chOff x="6857120" y="3251476"/>
                <a:chExt cx="2836552" cy="2635770"/>
              </a:xfrm>
            </p:grpSpPr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E4384FE-47C3-4022-800F-7451642CCFDC}"/>
                    </a:ext>
                  </a:extLst>
                </p:cNvPr>
                <p:cNvSpPr txBox="1"/>
                <p:nvPr/>
              </p:nvSpPr>
              <p:spPr>
                <a:xfrm>
                  <a:off x="8043832" y="5487136"/>
                  <a:ext cx="621506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000" b="1" dirty="0">
                      <a:latin typeface="Symbol" panose="05050102010706020507" pitchFamily="18" charset="2"/>
                    </a:rPr>
                    <a:t>b</a:t>
                  </a:r>
                  <a:endParaRPr lang="en-CA" sz="2000" dirty="0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AAD9DA1B-708D-E314-3A60-8B27112A2C8E}"/>
                    </a:ext>
                  </a:extLst>
                </p:cNvPr>
                <p:cNvSpPr txBox="1"/>
                <p:nvPr/>
              </p:nvSpPr>
              <p:spPr>
                <a:xfrm>
                  <a:off x="9150473" y="4262851"/>
                  <a:ext cx="535781" cy="379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accent6"/>
                      </a:solidFill>
                      <a:latin typeface="Symbol" panose="05050102010706020507" pitchFamily="18" charset="2"/>
                    </a:rPr>
                    <a:t>g</a:t>
                  </a:r>
                  <a:endParaRPr lang="en-CA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6E15B0A-5B5C-C627-3432-454405158EB1}"/>
                    </a:ext>
                  </a:extLst>
                </p:cNvPr>
                <p:cNvSpPr txBox="1"/>
                <p:nvPr/>
              </p:nvSpPr>
              <p:spPr>
                <a:xfrm>
                  <a:off x="6857120" y="5380719"/>
                  <a:ext cx="621506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000" b="1" dirty="0">
                      <a:latin typeface="Symbol" panose="05050102010706020507" pitchFamily="18" charset="2"/>
                    </a:rPr>
                    <a:t>0</a:t>
                  </a:r>
                  <a:endParaRPr lang="en-CA" sz="2000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4508B2BB-2D4E-9870-AEDA-5235229E851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72166" y="5285012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CF3CE6FC-6C65-CC9E-6644-92265C427C4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72166" y="5285012"/>
                      <a:ext cx="621506" cy="40709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153D5612-97CF-127E-046F-2DBCEC381F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38480" y="3251476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427C7190-B977-D8D0-FCC7-C236D489363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838480" y="3251476"/>
                      <a:ext cx="621506" cy="40709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F1B592FC-A479-EBEC-0116-9E85E32B88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60206" y="5470345"/>
                  <a:ext cx="215999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FC1782FC-7FBA-0D82-F97F-F5D7EC5CE1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60205" y="4311307"/>
                  <a:ext cx="1997258" cy="115903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FB3F2DAE-7AA6-ACC4-52D4-98297E22F6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 flipV="1">
                  <a:off x="6529237" y="4535041"/>
                  <a:ext cx="215999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8A473B9-55DD-2254-D4AB-CC2F4C889025}"/>
                    </a:ext>
                  </a:extLst>
                </p:cNvPr>
                <p:cNvSpPr/>
                <p:nvPr/>
              </p:nvSpPr>
              <p:spPr>
                <a:xfrm>
                  <a:off x="8275870" y="3515296"/>
                  <a:ext cx="1060450" cy="1860550"/>
                </a:xfrm>
                <a:custGeom>
                  <a:avLst/>
                  <a:gdLst>
                    <a:gd name="csX0" fmla="*/ 0 w 1060450"/>
                    <a:gd name="csY0" fmla="*/ 0 h 1860550"/>
                    <a:gd name="csX1" fmla="*/ 781050 w 1060450"/>
                    <a:gd name="csY1" fmla="*/ 793750 h 1860550"/>
                    <a:gd name="csX2" fmla="*/ 1060450 w 1060450"/>
                    <a:gd name="csY2" fmla="*/ 1860550 h 186055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060450" h="1860550">
                      <a:moveTo>
                        <a:pt x="0" y="0"/>
                      </a:moveTo>
                      <a:cubicBezTo>
                        <a:pt x="302154" y="241829"/>
                        <a:pt x="604308" y="483658"/>
                        <a:pt x="781050" y="793750"/>
                      </a:cubicBezTo>
                      <a:cubicBezTo>
                        <a:pt x="957792" y="1103842"/>
                        <a:pt x="1009121" y="1482196"/>
                        <a:pt x="1060450" y="1860550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  <a:headEnd type="triangle" w="lg" len="med"/>
                  <a:tailEnd type="triangle" w="lg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8EDC8CF9-FB55-0220-8A79-AD425F801C7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975594" y="4042584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4C792763-0EE2-151E-82DE-62401960523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975594" y="4042584"/>
                      <a:ext cx="621506" cy="407099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5F52930C-E002-CE7B-726B-2C74EFB73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65193" b="82821"/>
            <a:stretch>
              <a:fillRect/>
            </a:stretch>
          </p:blipFill>
          <p:spPr>
            <a:xfrm>
              <a:off x="10643050" y="2089269"/>
              <a:ext cx="1141903" cy="31456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8BAA53DA-76D4-BCFE-8518-717175B52AFD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</p:spTree>
    <p:extLst>
      <p:ext uri="{BB962C8B-B14F-4D97-AF65-F5344CB8AC3E}">
        <p14:creationId xmlns:p14="http://schemas.microsoft.com/office/powerpoint/2010/main" val="6991575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48396-796B-0674-AEA3-6C9DAA749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921E1D1-6481-811D-A537-7B46A4933249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CD4F0A4-44AE-10B5-1F96-3E3EF1ED6357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1622C4C-379C-8211-0D59-C9A22282849A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BB6E7254-9C76-0BB4-0E14-699483423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7D714DC4-7CAA-0C4B-AAB2-97A5F2DE3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F17022-06D6-0F33-386D-7E37B62E1E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C6A957D-8EDE-C324-A0EE-ABC3B153A360}"/>
              </a:ext>
            </a:extLst>
          </p:cNvPr>
          <p:cNvSpPr txBox="1"/>
          <p:nvPr/>
        </p:nvSpPr>
        <p:spPr>
          <a:xfrm>
            <a:off x="442126" y="249497"/>
            <a:ext cx="119594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Configuration interactions Calculations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2FB4262F-BF40-9CF1-5AF7-C8ACED9033C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443AF4B-BF90-3C55-AAC2-6A237520560D}"/>
                  </a:ext>
                </a:extLst>
              </p:cNvPr>
              <p:cNvSpPr txBox="1"/>
              <p:nvPr/>
            </p:nvSpPr>
            <p:spPr>
              <a:xfrm>
                <a:off x="384214" y="1146383"/>
                <a:ext cx="5623843" cy="4862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US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>
                        <m: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𝟒𝟒</m:t>
                        </m:r>
                      </m:sub>
                      <m:sup>
                        <m: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𝟏𝟎𝟐</m:t>
                        </m:r>
                      </m:sup>
                      <m:e>
                        <m: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𝑹𝒖</m:t>
                        </m:r>
                      </m:e>
                    </m:sPre>
                    <m:r>
                      <a:rPr lang="en-CA" sz="2400" b="1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d>
                      <m:dPr>
                        <m:ctrlP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CA" sz="2400" b="1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𝐧</m:t>
                        </m:r>
                        <m:r>
                          <a:rPr lang="en-CA" sz="2400" b="1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𝜸</m:t>
                        </m:r>
                      </m:e>
                    </m:d>
                  </m:oMath>
                </a14:m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results: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443AF4B-BF90-3C55-AAC2-6A2375205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14" y="1146383"/>
                <a:ext cx="5623843" cy="486223"/>
              </a:xfrm>
              <a:prstGeom prst="rect">
                <a:avLst/>
              </a:prstGeom>
              <a:blipFill>
                <a:blip r:embed="rId6"/>
                <a:stretch>
                  <a:fillRect t="-5000" b="-275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D3D3442-AF9F-6117-3CDF-A9813FC92A91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A2C5B5-3608-834F-E1CD-AC3077AA2EB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3911" r="16240"/>
          <a:stretch>
            <a:fillRect/>
          </a:stretch>
        </p:blipFill>
        <p:spPr>
          <a:xfrm>
            <a:off x="6256643" y="1019562"/>
            <a:ext cx="4993845" cy="31446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984C02-5300-F8DE-F77B-50B08AF3751E}"/>
              </a:ext>
            </a:extLst>
          </p:cNvPr>
          <p:cNvSpPr txBox="1"/>
          <p:nvPr/>
        </p:nvSpPr>
        <p:spPr>
          <a:xfrm>
            <a:off x="6229626" y="4202949"/>
            <a:ext cx="5623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Exchange of properties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between the 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0+ configurations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as simulated in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two-level mixing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79E4C2A-C4FE-C5F7-9E00-A4AC0F2ABB82}"/>
                  </a:ext>
                </a:extLst>
              </p:cNvPr>
              <p:cNvSpPr txBox="1"/>
              <p:nvPr/>
            </p:nvSpPr>
            <p:spPr>
              <a:xfrm>
                <a:off x="311516" y="2253996"/>
                <a:ext cx="5623843" cy="466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b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⟨"/>
                          <m:endChr m:val="|"/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𝟎</m:t>
                              </m:r>
                            </m:e>
                            <m:sub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𝑫</m:t>
                      </m:r>
                      <m:d>
                        <m:dPr>
                          <m:begChr m:val="|"/>
                          <m:endChr m:val="⟩"/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𝟎</m:t>
                              </m:r>
                            </m:e>
                            <m:sub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𝜶</m:t>
                      </m:r>
                      <m:sSub>
                        <m:sSubPr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b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𝒖</m:t>
                          </m:r>
                        </m:sub>
                      </m:sSub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𝜷</m:t>
                      </m:r>
                      <m:sSub>
                        <m:sSubPr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b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𝒖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79E4C2A-C4FE-C5F7-9E00-A4AC0F2AB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516" y="2253996"/>
                <a:ext cx="5623843" cy="466218"/>
              </a:xfrm>
              <a:prstGeom prst="rect">
                <a:avLst/>
              </a:prstGeom>
              <a:blipFill>
                <a:blip r:embed="rId8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C94844F-7BF6-C267-5069-0333EEB64433}"/>
              </a:ext>
            </a:extLst>
          </p:cNvPr>
          <p:cNvSpPr txBox="1"/>
          <p:nvPr/>
        </p:nvSpPr>
        <p:spPr>
          <a:xfrm>
            <a:off x="2028623" y="1608611"/>
            <a:ext cx="56238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Mixing amplitudes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9525F3-3ADB-D463-101C-6552C6003DB3}"/>
              </a:ext>
            </a:extLst>
          </p:cNvPr>
          <p:cNvCxnSpPr>
            <a:cxnSpLocks/>
          </p:cNvCxnSpPr>
          <p:nvPr/>
        </p:nvCxnSpPr>
        <p:spPr>
          <a:xfrm flipH="1">
            <a:off x="3619500" y="1962150"/>
            <a:ext cx="556260" cy="43733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9CB8BC-E34D-A054-56C3-0F8E8426D531}"/>
              </a:ext>
            </a:extLst>
          </p:cNvPr>
          <p:cNvCxnSpPr>
            <a:cxnSpLocks/>
          </p:cNvCxnSpPr>
          <p:nvPr/>
        </p:nvCxnSpPr>
        <p:spPr>
          <a:xfrm flipH="1">
            <a:off x="4741424" y="2005894"/>
            <a:ext cx="36005" cy="33421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63B6B71-2E09-F794-2D65-D160ED2F137D}"/>
                  </a:ext>
                </a:extLst>
              </p:cNvPr>
              <p:cNvSpPr txBox="1"/>
              <p:nvPr/>
            </p:nvSpPr>
            <p:spPr>
              <a:xfrm>
                <a:off x="435341" y="2720721"/>
                <a:ext cx="5623843" cy="466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b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⟨"/>
                          <m:endChr m:val="|"/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𝟎</m:t>
                              </m:r>
                            </m:e>
                            <m:sub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𝑫</m:t>
                      </m:r>
                      <m:d>
                        <m:dPr>
                          <m:begChr m:val="|"/>
                          <m:endChr m:val="⟩"/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𝟎</m:t>
                              </m:r>
                            </m:e>
                            <m:sub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𝜷</m:t>
                      </m:r>
                      <m:sSub>
                        <m:sSubPr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b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𝒖</m:t>
                          </m:r>
                        </m:sub>
                      </m:sSub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𝜶</m:t>
                      </m:r>
                      <m:sSub>
                        <m:sSubPr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b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𝒖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63B6B71-2E09-F794-2D65-D160ED2F1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41" y="2720721"/>
                <a:ext cx="5623843" cy="466218"/>
              </a:xfrm>
              <a:prstGeom prst="rect">
                <a:avLst/>
              </a:prstGeom>
              <a:blipFill>
                <a:blip r:embed="rId9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2484969-5C8C-1632-8100-F0CB66292F7E}"/>
                  </a:ext>
                </a:extLst>
              </p:cNvPr>
              <p:cNvSpPr txBox="1"/>
              <p:nvPr/>
            </p:nvSpPr>
            <p:spPr>
              <a:xfrm>
                <a:off x="6759120" y="5154261"/>
                <a:ext cx="4564853" cy="9280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CA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</m:sub>
                      <m:sup>
                        <m:r>
                          <a:rPr lang="en-CA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dirty="0">
                    <a:latin typeface="Arial" panose="020B0604020202020204" pitchFamily="34" charset="0"/>
                    <a:cs typeface="Arial" panose="020B0604020202020204" pitchFamily="34" charset="0"/>
                  </a:rPr>
                  <a:t> experimental results were </a:t>
                </a:r>
                <a:r>
                  <a:rPr lang="en-CA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scarce</a:t>
                </a:r>
                <a:r>
                  <a:rPr lang="en-CA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CA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unable</a:t>
                </a:r>
                <a:r>
                  <a:rPr lang="en-CA" dirty="0">
                    <a:latin typeface="Arial" panose="020B0604020202020204" pitchFamily="34" charset="0"/>
                    <a:cs typeface="Arial" panose="020B0604020202020204" pitchFamily="34" charset="0"/>
                  </a:rPr>
                  <a:t> to </a:t>
                </a:r>
                <a:r>
                  <a:rPr lang="en-CA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explore</a:t>
                </a:r>
                <a:r>
                  <a:rPr lang="en-CA" dirty="0">
                    <a:latin typeface="Arial" panose="020B0604020202020204" pitchFamily="34" charset="0"/>
                    <a:cs typeface="Arial" panose="020B0604020202020204" pitchFamily="34" charset="0"/>
                  </a:rPr>
                  <a:t> its </a:t>
                </a:r>
                <a:r>
                  <a:rPr lang="en-CA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effect on lower 0+ configurations</a:t>
                </a:r>
                <a:endParaRPr lang="en-CA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2484969-5C8C-1632-8100-F0CB66292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120" y="5154261"/>
                <a:ext cx="4564853" cy="928011"/>
              </a:xfrm>
              <a:prstGeom prst="rect">
                <a:avLst/>
              </a:prstGeom>
              <a:blipFill>
                <a:blip r:embed="rId10"/>
                <a:stretch>
                  <a:fillRect t="-3947" b="-921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103208F-BE0A-6BC1-2F78-6B9E8E912956}"/>
                  </a:ext>
                </a:extLst>
              </p:cNvPr>
              <p:cNvSpPr txBox="1"/>
              <p:nvPr/>
            </p:nvSpPr>
            <p:spPr>
              <a:xfrm>
                <a:off x="952183" y="3846124"/>
                <a:ext cx="4564853" cy="23174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sz="24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sz="24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  <m:sup>
                        <m:r>
                          <a:rPr lang="en-CA" sz="24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sz="2400" b="1" dirty="0">
                    <a:sym typeface="Wingdings" panose="05000000000000000000" pitchFamily="2" charset="2"/>
                  </a:rPr>
                  <a:t> </a:t>
                </a:r>
                <a:r>
                  <a:rPr lang="en-CA" sz="2400" dirty="0">
                    <a:sym typeface="Wingdings" panose="05000000000000000000" pitchFamily="2" charset="2"/>
                  </a:rPr>
                  <a:t>Past crossing point </a:t>
                </a:r>
                <a:r>
                  <a:rPr lang="en-CA" sz="2400" b="1" dirty="0">
                    <a:sym typeface="Wingdings" panose="05000000000000000000" pitchFamily="2" charset="2"/>
                  </a:rPr>
                  <a:t>collectivity</a:t>
                </a:r>
                <a:r>
                  <a:rPr lang="en-CA" sz="2400" dirty="0">
                    <a:sym typeface="Wingdings" panose="05000000000000000000" pitchFamily="2" charset="2"/>
                  </a:rPr>
                  <a:t> </a:t>
                </a:r>
                <a:r>
                  <a:rPr lang="en-CA" sz="2400" b="1" dirty="0">
                    <a:sym typeface="Wingdings" panose="05000000000000000000" pitchFamily="2" charset="2"/>
                  </a:rPr>
                  <a:t>increases</a:t>
                </a:r>
                <a:r>
                  <a:rPr lang="en-CA" sz="2400" dirty="0">
                    <a:sym typeface="Wingdings" panose="05000000000000000000" pitchFamily="2" charset="2"/>
                  </a:rPr>
                  <a:t>.</a:t>
                </a:r>
              </a:p>
              <a:p>
                <a:pPr algn="ctr"/>
                <a:endParaRPr lang="en-CA" sz="2400" b="1" dirty="0">
                  <a:sym typeface="Wingdings" panose="05000000000000000000" pitchFamily="2" charset="2"/>
                </a:endParaRPr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CA" sz="24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sz="24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  <m:sup>
                        <m:r>
                          <a:rPr lang="en-CA" sz="24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sz="2400" b="1" dirty="0">
                    <a:sym typeface="Wingdings" panose="05000000000000000000" pitchFamily="2" charset="2"/>
                  </a:rPr>
                  <a:t> </a:t>
                </a:r>
                <a:r>
                  <a:rPr lang="en-CA" sz="2400" dirty="0">
                    <a:sym typeface="Wingdings" panose="05000000000000000000" pitchFamily="2" charset="2"/>
                  </a:rPr>
                  <a:t>Past crossing point </a:t>
                </a:r>
                <a:r>
                  <a:rPr lang="en-CA" sz="2400" b="1" dirty="0">
                    <a:sym typeface="Wingdings" panose="05000000000000000000" pitchFamily="2" charset="2"/>
                  </a:rPr>
                  <a:t>collectivity</a:t>
                </a:r>
                <a:r>
                  <a:rPr lang="en-CA" sz="2400" dirty="0">
                    <a:sym typeface="Wingdings" panose="05000000000000000000" pitchFamily="2" charset="2"/>
                  </a:rPr>
                  <a:t> </a:t>
                </a:r>
                <a:r>
                  <a:rPr lang="en-CA" sz="2400" b="1" dirty="0">
                    <a:sym typeface="Wingdings" panose="05000000000000000000" pitchFamily="2" charset="2"/>
                  </a:rPr>
                  <a:t>decreases</a:t>
                </a:r>
                <a:r>
                  <a:rPr lang="en-CA" sz="2400" dirty="0">
                    <a:sym typeface="Wingdings" panose="05000000000000000000" pitchFamily="2" charset="2"/>
                  </a:rPr>
                  <a:t>.</a:t>
                </a:r>
              </a:p>
              <a:p>
                <a:pPr algn="ctr"/>
                <a:endParaRPr lang="en-CA" sz="2400" b="1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103208F-BE0A-6BC1-2F78-6B9E8E912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183" y="3846124"/>
                <a:ext cx="4564853" cy="2317429"/>
              </a:xfrm>
              <a:prstGeom prst="rect">
                <a:avLst/>
              </a:prstGeom>
              <a:blipFill>
                <a:blip r:embed="rId11"/>
                <a:stretch>
                  <a:fillRect t="-236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1429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D3013-6CD3-0187-217F-C9FD1574E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6CB4F4C-0524-2056-CEEA-2C8640B60CC9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747F6988-D16E-A79F-999E-E858022E2703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76AB5B2-77ED-2085-1F96-540825672143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3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2AB61B6-B182-D677-8CFF-0AA0D06A2A38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B9BF2A4A-88BC-572A-B6A1-9D88DCB15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0BD5AD05-FA7B-D215-ED01-FE56994CD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B516429-0329-924F-C7A5-C4B19C1A40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DAEA4EF6-070E-78F6-96D3-7D9EC2A0D08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18AAD96-21D6-96B9-FC0B-677910E6F6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43" t="44348" r="16650" b="46849"/>
          <a:stretch>
            <a:fillRect/>
          </a:stretch>
        </p:blipFill>
        <p:spPr>
          <a:xfrm>
            <a:off x="1674845" y="1106061"/>
            <a:ext cx="8334073" cy="96478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148EA141-6D9F-7D58-0A3B-F011373CE3B9}"/>
              </a:ext>
            </a:extLst>
          </p:cNvPr>
          <p:cNvSpPr/>
          <p:nvPr/>
        </p:nvSpPr>
        <p:spPr>
          <a:xfrm>
            <a:off x="3363917" y="1117193"/>
            <a:ext cx="811840" cy="857434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3E172C7-BEE0-E156-0F6E-9C308706DEB4}"/>
              </a:ext>
            </a:extLst>
          </p:cNvPr>
          <p:cNvSpPr/>
          <p:nvPr/>
        </p:nvSpPr>
        <p:spPr>
          <a:xfrm>
            <a:off x="5284157" y="1147631"/>
            <a:ext cx="811840" cy="815026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119295-0AD3-CA50-9275-3987E88B115F}"/>
              </a:ext>
            </a:extLst>
          </p:cNvPr>
          <p:cNvSpPr/>
          <p:nvPr/>
        </p:nvSpPr>
        <p:spPr>
          <a:xfrm>
            <a:off x="7204402" y="1115119"/>
            <a:ext cx="811840" cy="832857"/>
          </a:xfrm>
          <a:prstGeom prst="rect">
            <a:avLst/>
          </a:prstGeom>
          <a:noFill/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002494-63C9-B4C1-647E-2BD12AAEA81A}"/>
              </a:ext>
            </a:extLst>
          </p:cNvPr>
          <p:cNvSpPr/>
          <p:nvPr/>
        </p:nvSpPr>
        <p:spPr>
          <a:xfrm>
            <a:off x="9124638" y="1117193"/>
            <a:ext cx="811840" cy="820887"/>
          </a:xfrm>
          <a:prstGeom prst="rect">
            <a:avLst/>
          </a:prstGeom>
          <a:noFill/>
          <a:ln w="38100">
            <a:solidFill>
              <a:schemeClr val="accent5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F880D1-5ECD-2FD4-C0B3-EA1E396F4042}"/>
              </a:ext>
            </a:extLst>
          </p:cNvPr>
          <p:cNvSpPr/>
          <p:nvPr/>
        </p:nvSpPr>
        <p:spPr>
          <a:xfrm>
            <a:off x="8164520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B3E6F6-3F63-3392-305A-CFCDF4A9BF49}"/>
              </a:ext>
            </a:extLst>
          </p:cNvPr>
          <p:cNvSpPr/>
          <p:nvPr/>
        </p:nvSpPr>
        <p:spPr>
          <a:xfrm>
            <a:off x="6244283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333C6B-687A-37D4-1E17-9F78B82410D5}"/>
              </a:ext>
            </a:extLst>
          </p:cNvPr>
          <p:cNvSpPr/>
          <p:nvPr/>
        </p:nvSpPr>
        <p:spPr>
          <a:xfrm>
            <a:off x="4307482" y="1153740"/>
            <a:ext cx="811840" cy="820887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74063FC-5219-80DD-A7C7-592E7F459210}"/>
                  </a:ext>
                </a:extLst>
              </p:cNvPr>
              <p:cNvSpPr txBox="1"/>
              <p:nvPr/>
            </p:nvSpPr>
            <p:spPr>
              <a:xfrm>
                <a:off x="6418678" y="2601016"/>
                <a:ext cx="300857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CA" sz="32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3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en-CA" sz="3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CA" sz="3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sz="32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CA" sz="32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=0.24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74063FC-5219-80DD-A7C7-592E7F459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678" y="2601016"/>
                <a:ext cx="3008573" cy="584775"/>
              </a:xfrm>
              <a:prstGeom prst="rect">
                <a:avLst/>
              </a:prstGeom>
              <a:blipFill>
                <a:blip r:embed="rId7"/>
                <a:stretch>
                  <a:fillRect l="-5274"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C6A89B9-31DE-3004-48FD-6C6CE4B4417D}"/>
                  </a:ext>
                </a:extLst>
              </p:cNvPr>
              <p:cNvSpPr txBox="1"/>
              <p:nvPr/>
            </p:nvSpPr>
            <p:spPr>
              <a:xfrm>
                <a:off x="6405179" y="3207657"/>
                <a:ext cx="267341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CA" sz="32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3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en-CA" sz="3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CA" sz="3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sz="32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CA" sz="32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0.18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C6A89B9-31DE-3004-48FD-6C6CE4B44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179" y="3207657"/>
                <a:ext cx="2673410" cy="584775"/>
              </a:xfrm>
              <a:prstGeom prst="rect">
                <a:avLst/>
              </a:prstGeom>
              <a:blipFill>
                <a:blip r:embed="rId8"/>
                <a:stretch>
                  <a:fillRect l="-5936"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8C47F5-E76F-7273-79A7-8ED32E262B8B}"/>
                  </a:ext>
                </a:extLst>
              </p:cNvPr>
              <p:cNvSpPr txBox="1"/>
              <p:nvPr/>
            </p:nvSpPr>
            <p:spPr>
              <a:xfrm>
                <a:off x="8388256" y="2664603"/>
                <a:ext cx="335277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CA" sz="3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3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en-CA" sz="3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CA" sz="3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sz="32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CA" sz="3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=0.28</a:t>
                </a:r>
              </a:p>
              <a:p>
                <a:pPr algn="ctr"/>
                <a:r>
                  <a:rPr lang="en-CA" sz="3200" b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 ~ 25˚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8C47F5-E76F-7273-79A7-8ED32E262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256" y="2664603"/>
                <a:ext cx="3352774" cy="1077218"/>
              </a:xfrm>
              <a:prstGeom prst="rect">
                <a:avLst/>
              </a:prstGeom>
              <a:blipFill>
                <a:blip r:embed="rId9"/>
                <a:stretch>
                  <a:fillRect t="-7345" b="-16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2508A13-6253-3FD9-AC55-637D50C77B36}"/>
                  </a:ext>
                </a:extLst>
              </p:cNvPr>
              <p:cNvSpPr txBox="1"/>
              <p:nvPr/>
            </p:nvSpPr>
            <p:spPr>
              <a:xfrm>
                <a:off x="8416754" y="3675562"/>
                <a:ext cx="3352774" cy="1114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CA" sz="3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3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3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en-CA" sz="3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CA" sz="3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CA" sz="3200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CA" sz="3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=0.21</a:t>
                </a:r>
              </a:p>
              <a:p>
                <a:pPr algn="ctr"/>
                <a:r>
                  <a:rPr lang="en-CA" sz="3200" b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 ~ 30˚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2508A13-6253-3FD9-AC55-637D50C77B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6754" y="3675562"/>
                <a:ext cx="3352774" cy="1114344"/>
              </a:xfrm>
              <a:prstGeom prst="rect">
                <a:avLst/>
              </a:prstGeom>
              <a:blipFill>
                <a:blip r:embed="rId10"/>
                <a:stretch>
                  <a:fillRect t="-7104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A5C84F41-7ED2-9575-5155-F3AA1B1D2068}"/>
              </a:ext>
            </a:extLst>
          </p:cNvPr>
          <p:cNvSpPr txBox="1"/>
          <p:nvPr/>
        </p:nvSpPr>
        <p:spPr>
          <a:xfrm>
            <a:off x="9156156" y="4867455"/>
            <a:ext cx="18739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200" b="1" i="0" dirty="0" err="1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Srebrny</a:t>
            </a:r>
            <a:r>
              <a:rPr lang="en-CA" sz="12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J</a:t>
            </a:r>
            <a:r>
              <a:rPr lang="en-CA" sz="1200" b="1" i="1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., et al.</a:t>
            </a:r>
            <a:r>
              <a:rPr lang="en-CA" sz="12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CA" sz="1200" b="1" i="1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Nuclear Physics. A</a:t>
            </a:r>
            <a:r>
              <a:rPr lang="en-CA" sz="12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CA" sz="1200" b="1" i="1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766</a:t>
            </a:r>
            <a:r>
              <a:rPr lang="en-CA" sz="12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25–51</a:t>
            </a:r>
            <a:endParaRPr lang="en-CA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748CD5-3DD7-409A-93CF-F8BCCD367FB0}"/>
              </a:ext>
            </a:extLst>
          </p:cNvPr>
          <p:cNvSpPr txBox="1"/>
          <p:nvPr/>
        </p:nvSpPr>
        <p:spPr>
          <a:xfrm>
            <a:off x="6609130" y="3981432"/>
            <a:ext cx="217879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Garrett, P. E</a:t>
            </a:r>
            <a:r>
              <a:rPr lang="en-CA" sz="1400" b="1" dirty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b="1" i="1" dirty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(2022). </a:t>
            </a:r>
            <a:r>
              <a:rPr lang="en-CA" sz="1400" b="1" i="1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Review. C</a:t>
            </a:r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CA" sz="1400" b="1" i="1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106</a:t>
            </a:r>
            <a:r>
              <a:rPr lang="en-CA" sz="1400" b="1" i="0" dirty="0">
                <a:solidFill>
                  <a:srgbClr val="3A3A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(6).</a:t>
            </a:r>
            <a:endParaRPr lang="en-CA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9D80711-2305-4D30-6383-3F986922F574}"/>
              </a:ext>
            </a:extLst>
          </p:cNvPr>
          <p:cNvSpPr/>
          <p:nvPr/>
        </p:nvSpPr>
        <p:spPr>
          <a:xfrm>
            <a:off x="6392561" y="2538861"/>
            <a:ext cx="2326129" cy="1347853"/>
          </a:xfrm>
          <a:prstGeom prst="rect">
            <a:avLst/>
          </a:prstGeom>
          <a:noFill/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3DB5C81-D29E-7DC1-630A-D635DE8BC935}"/>
              </a:ext>
            </a:extLst>
          </p:cNvPr>
          <p:cNvSpPr/>
          <p:nvPr/>
        </p:nvSpPr>
        <p:spPr>
          <a:xfrm>
            <a:off x="8916223" y="2531405"/>
            <a:ext cx="2296841" cy="2254772"/>
          </a:xfrm>
          <a:prstGeom prst="rect">
            <a:avLst/>
          </a:prstGeom>
          <a:noFill/>
          <a:ln w="38100">
            <a:solidFill>
              <a:schemeClr val="accent5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59B4B01-5764-0E5E-A200-D81E48D70052}"/>
              </a:ext>
            </a:extLst>
          </p:cNvPr>
          <p:cNvSpPr txBox="1"/>
          <p:nvPr/>
        </p:nvSpPr>
        <p:spPr>
          <a:xfrm>
            <a:off x="5434150" y="2042685"/>
            <a:ext cx="6757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Unique</a:t>
            </a:r>
            <a:r>
              <a:rPr lang="en-CA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CA" sz="1800" b="1" dirty="0">
                <a:latin typeface="Arial" panose="020B0604020202020204" pitchFamily="34" charset="0"/>
                <a:cs typeface="Arial" panose="020B0604020202020204" pitchFamily="34" charset="0"/>
              </a:rPr>
              <a:t>eformations</a:t>
            </a:r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 of low-lying 0+ States</a:t>
            </a:r>
            <a:r>
              <a:rPr lang="en-CA" sz="1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9C4D95-B6FB-90E0-B6C0-65E1E6D6D9D0}"/>
              </a:ext>
            </a:extLst>
          </p:cNvPr>
          <p:cNvSpPr txBox="1"/>
          <p:nvPr/>
        </p:nvSpPr>
        <p:spPr>
          <a:xfrm>
            <a:off x="3769837" y="2079170"/>
            <a:ext cx="2675564" cy="156966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n-CA" sz="2400" dirty="0">
                <a:solidFill>
                  <a:srgbClr val="005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 coexistence signatures </a:t>
            </a:r>
            <a:r>
              <a:rPr lang="en-CA" sz="2400" b="1" dirty="0">
                <a:solidFill>
                  <a:srgbClr val="005A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AMBIGOUS!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77C8664-6BEB-C9DB-0CB7-E1F9BFB872E1}"/>
              </a:ext>
            </a:extLst>
          </p:cNvPr>
          <p:cNvSpPr/>
          <p:nvPr/>
        </p:nvSpPr>
        <p:spPr>
          <a:xfrm>
            <a:off x="426954" y="3766984"/>
            <a:ext cx="5849931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Multitude of Structural interpretations:</a:t>
            </a:r>
          </a:p>
          <a:p>
            <a:endParaRPr lang="en-US" sz="2400" b="1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Spherical Vibrators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Transitional nucleus between spherical to </a:t>
            </a:r>
            <a:r>
              <a:rPr lang="el-G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2400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-soft rotor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i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Shape coexistent chain</a:t>
            </a:r>
            <a:r>
              <a: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US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739B49D-4D2D-DFA8-A8DA-B245D8F697BE}"/>
              </a:ext>
            </a:extLst>
          </p:cNvPr>
          <p:cNvSpPr txBox="1"/>
          <p:nvPr/>
        </p:nvSpPr>
        <p:spPr>
          <a:xfrm>
            <a:off x="470701" y="229048"/>
            <a:ext cx="82051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Historical Context of Ru Isotopes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D97DC5-442C-C203-7DA4-0027A44938BC}"/>
              </a:ext>
            </a:extLst>
          </p:cNvPr>
          <p:cNvSpPr/>
          <p:nvPr/>
        </p:nvSpPr>
        <p:spPr>
          <a:xfrm>
            <a:off x="5275882" y="1122703"/>
            <a:ext cx="811840" cy="857434"/>
          </a:xfrm>
          <a:prstGeom prst="rect">
            <a:avLst/>
          </a:prstGeom>
          <a:noFill/>
          <a:ln w="38100">
            <a:solidFill>
              <a:srgbClr val="005A9C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85498D7-CB26-F16B-FC20-131DEE25BC00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50CCDB-F7E7-81A1-4F64-37334677DFB7}"/>
              </a:ext>
            </a:extLst>
          </p:cNvPr>
          <p:cNvSpPr txBox="1"/>
          <p:nvPr/>
        </p:nvSpPr>
        <p:spPr>
          <a:xfrm>
            <a:off x="9886043" y="1074789"/>
            <a:ext cx="351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ANU Chart of Nuclides.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0A6791-AE66-D040-C980-C56F9A229A07}"/>
              </a:ext>
            </a:extLst>
          </p:cNvPr>
          <p:cNvSpPr txBox="1"/>
          <p:nvPr/>
        </p:nvSpPr>
        <p:spPr>
          <a:xfrm>
            <a:off x="1486084" y="2079170"/>
            <a:ext cx="1944783" cy="156966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Signatures of Shape coexistence </a:t>
            </a:r>
            <a:r>
              <a:rPr lang="en-US" sz="2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</a:t>
            </a:r>
            <a:endParaRPr lang="en-CA" sz="24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2BAFE1-5C47-CD7F-9C12-2A8015686A73}"/>
              </a:ext>
            </a:extLst>
          </p:cNvPr>
          <p:cNvSpPr/>
          <p:nvPr/>
        </p:nvSpPr>
        <p:spPr>
          <a:xfrm>
            <a:off x="4065845" y="2129714"/>
            <a:ext cx="2030151" cy="1497120"/>
          </a:xfrm>
          <a:prstGeom prst="rect">
            <a:avLst/>
          </a:prstGeom>
          <a:noFill/>
          <a:ln w="38100">
            <a:solidFill>
              <a:srgbClr val="005A9C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32502F-1DB6-35A3-E00A-F3F9B93469EB}"/>
              </a:ext>
            </a:extLst>
          </p:cNvPr>
          <p:cNvSpPr/>
          <p:nvPr/>
        </p:nvSpPr>
        <p:spPr>
          <a:xfrm>
            <a:off x="1498393" y="2106693"/>
            <a:ext cx="1865524" cy="1550465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615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CC96E-2AD2-65CF-0CBC-3A3B99EE6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524671C-5BA7-F448-0DE3-D7AB15151A23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D8CC56D1-AAF6-1E15-B588-96A27D538A05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127BC7A-10CD-7902-6230-EDE141D933D0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E782F166-0C82-7F0B-7E4A-FA5D0AD41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33F2FC9C-EE66-461D-C41E-5FD5B3FB3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FFA2219-87B8-A627-3ACD-637B646F06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3A73D6B-071F-85F0-86CB-E3EF3D414AF9}"/>
              </a:ext>
            </a:extLst>
          </p:cNvPr>
          <p:cNvSpPr txBox="1"/>
          <p:nvPr/>
        </p:nvSpPr>
        <p:spPr>
          <a:xfrm>
            <a:off x="442126" y="249497"/>
            <a:ext cx="119594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Backup: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Configuration interactions Calculations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7D4605CF-9AA1-9F52-A91D-AE94AB0F074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9D6EF32-3219-7540-1D70-B7F84C09896F}"/>
                  </a:ext>
                </a:extLst>
              </p:cNvPr>
              <p:cNvSpPr txBox="1"/>
              <p:nvPr/>
            </p:nvSpPr>
            <p:spPr>
              <a:xfrm>
                <a:off x="384214" y="1146383"/>
                <a:ext cx="5623843" cy="4862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US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>
                        <m: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𝟒𝟒</m:t>
                        </m:r>
                      </m:sub>
                      <m:sup>
                        <m: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𝟗𝟖</m:t>
                        </m:r>
                      </m:sup>
                      <m:e>
                        <m:r>
                          <a:rPr lang="en-CA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𝑹𝒖</m:t>
                        </m:r>
                      </m:e>
                    </m:sPre>
                    <m:r>
                      <a:rPr lang="en-CA" sz="2400" b="1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results: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9D6EF32-3219-7540-1D70-B7F84C098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14" y="1146383"/>
                <a:ext cx="5623843" cy="486223"/>
              </a:xfrm>
              <a:prstGeom prst="rect">
                <a:avLst/>
              </a:prstGeom>
              <a:blipFill>
                <a:blip r:embed="rId6"/>
                <a:stretch>
                  <a:fillRect t="-5000" b="-275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2FD7C77-F891-FADF-1917-7F6BA9C05A61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EC5BBE-18A1-4B19-647D-D9AAFF6E5070}"/>
                  </a:ext>
                </a:extLst>
              </p:cNvPr>
              <p:cNvSpPr txBox="1"/>
              <p:nvPr/>
            </p:nvSpPr>
            <p:spPr>
              <a:xfrm>
                <a:off x="384212" y="3014452"/>
                <a:ext cx="5623843" cy="685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𝟒𝟒</m:t>
                        </m:r>
                      </m:sub>
                      <m:sup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𝟗𝟖</m:t>
                        </m:r>
                      </m:sup>
                      <m:e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𝑹𝒖</m:t>
                        </m:r>
                      </m:e>
                    </m:sPre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b="1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Moment of inertia is </a:t>
                </a:r>
                <a:r>
                  <a:rPr lang="en-US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Small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algn="ctr"/>
                <a:r>
                  <a:rPr lang="en-CA" b="1" dirty="0">
                    <a:cs typeface="Arial" panose="020B0604020202020204" pitchFamily="34" charset="0"/>
                  </a:rPr>
                  <a:t>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  <m:sup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Moment of inertia is </a:t>
                </a:r>
                <a:r>
                  <a:rPr lang="en-US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EC5BBE-18A1-4B19-647D-D9AAFF6E5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12" y="3014452"/>
                <a:ext cx="5623843" cy="685637"/>
              </a:xfrm>
              <a:prstGeom prst="rect">
                <a:avLst/>
              </a:prstGeom>
              <a:blipFill>
                <a:blip r:embed="rId7"/>
                <a:stretch>
                  <a:fillRect t="-2655" b="-885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7DFF14C-D49D-23E1-C985-EDE082F88579}"/>
              </a:ext>
            </a:extLst>
          </p:cNvPr>
          <p:cNvSpPr txBox="1"/>
          <p:nvPr/>
        </p:nvSpPr>
        <p:spPr>
          <a:xfrm>
            <a:off x="4536000" y="4584392"/>
            <a:ext cx="56238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Moment of Inertia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4A3BE20-279E-CD9E-357E-6F0F0B9DB9B6}"/>
                  </a:ext>
                </a:extLst>
              </p:cNvPr>
              <p:cNvSpPr txBox="1"/>
              <p:nvPr/>
            </p:nvSpPr>
            <p:spPr>
              <a:xfrm>
                <a:off x="4998623" y="3528384"/>
                <a:ext cx="4564853" cy="15298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𝒓𝒐𝒕</m:t>
                          </m:r>
                        </m:sub>
                      </m:sSub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CA" sz="2400" b="1" i="0" smtClean="0">
                              <a:latin typeface="Cambria Math" panose="02040503050406030204" pitchFamily="18" charset="0"/>
                            </a:rPr>
                            <m:t>𝚻</m:t>
                          </m:r>
                        </m:den>
                      </m:f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400" b="1" dirty="0"/>
              </a:p>
              <a:p>
                <a:pPr algn="ctr"/>
                <a:endParaRPr lang="en-CA" sz="2400" b="1" dirty="0"/>
              </a:p>
              <a:p>
                <a:pPr algn="ctr"/>
                <a:endParaRPr lang="en-CA" sz="2400" b="1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4A3BE20-279E-CD9E-357E-6F0F0B9DB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623" y="3528384"/>
                <a:ext cx="4564853" cy="152984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E7295369-D119-AEF2-0E5D-5951632825C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7" t="62737" r="-47" b="1184"/>
          <a:stretch>
            <a:fillRect/>
          </a:stretch>
        </p:blipFill>
        <p:spPr>
          <a:xfrm>
            <a:off x="8626740" y="3589781"/>
            <a:ext cx="3066206" cy="238401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EBA7451-EABD-218C-558F-234189A164DD}"/>
              </a:ext>
            </a:extLst>
          </p:cNvPr>
          <p:cNvGrpSpPr/>
          <p:nvPr/>
        </p:nvGrpSpPr>
        <p:grpSpPr>
          <a:xfrm>
            <a:off x="5839775" y="931348"/>
            <a:ext cx="3066263" cy="2504366"/>
            <a:chOff x="5839775" y="931348"/>
            <a:chExt cx="3066263" cy="250436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0170152-5849-17A8-E81B-EBA6EF37C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b="67874"/>
            <a:stretch>
              <a:fillRect/>
            </a:stretch>
          </p:blipFill>
          <p:spPr>
            <a:xfrm>
              <a:off x="5839775" y="931348"/>
              <a:ext cx="3066206" cy="212281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1FAB327-CB52-832B-69D9-4F90AD2941C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47" t="93038" r="-47" b="1185"/>
            <a:stretch>
              <a:fillRect/>
            </a:stretch>
          </p:blipFill>
          <p:spPr>
            <a:xfrm>
              <a:off x="5839832" y="3053997"/>
              <a:ext cx="3066206" cy="381717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BADEB5E-6C96-0B3F-B34D-8D4B71952234}"/>
              </a:ext>
            </a:extLst>
          </p:cNvPr>
          <p:cNvGrpSpPr/>
          <p:nvPr/>
        </p:nvGrpSpPr>
        <p:grpSpPr>
          <a:xfrm>
            <a:off x="8645564" y="978703"/>
            <a:ext cx="3106923" cy="2414144"/>
            <a:chOff x="8645564" y="978703"/>
            <a:chExt cx="3106923" cy="24141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877BA73-16E5-1C2F-6EED-F95FE14EA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1478" t="32012" r="-1478" b="35862"/>
            <a:stretch>
              <a:fillRect/>
            </a:stretch>
          </p:blipFill>
          <p:spPr>
            <a:xfrm>
              <a:off x="8686281" y="978703"/>
              <a:ext cx="3066206" cy="212281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ADA174E-36AB-5B70-CB49-5C88BE030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47" t="93038" r="-47" b="1185"/>
            <a:stretch>
              <a:fillRect/>
            </a:stretch>
          </p:blipFill>
          <p:spPr>
            <a:xfrm>
              <a:off x="8645564" y="3011130"/>
              <a:ext cx="3066206" cy="381717"/>
            </a:xfrm>
            <a:prstGeom prst="rect">
              <a:avLst/>
            </a:prstGeom>
          </p:spPr>
        </p:pic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5F8306-6ED5-3BBB-301D-95EEEA14540C}"/>
              </a:ext>
            </a:extLst>
          </p:cNvPr>
          <p:cNvCxnSpPr/>
          <p:nvPr/>
        </p:nvCxnSpPr>
        <p:spPr>
          <a:xfrm flipH="1" flipV="1">
            <a:off x="7281049" y="4293305"/>
            <a:ext cx="336076" cy="3563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D1994F8-BB96-E050-8528-FFACD99EEE24}"/>
                  </a:ext>
                </a:extLst>
              </p:cNvPr>
              <p:cNvSpPr txBox="1"/>
              <p:nvPr/>
            </p:nvSpPr>
            <p:spPr>
              <a:xfrm>
                <a:off x="384213" y="3781366"/>
                <a:ext cx="5623843" cy="685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𝟒𝟒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𝟏𝟎𝟎</m:t>
                        </m:r>
                      </m:sup>
                      <m:e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𝑹𝒖</m:t>
                        </m:r>
                      </m:e>
                    </m:sPre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b="1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Moment of inertia is </a:t>
                </a:r>
                <a:r>
                  <a:rPr lang="en-US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algn="ctr"/>
                <a:r>
                  <a:rPr lang="en-CA" b="1" dirty="0">
                    <a:cs typeface="Arial" panose="020B0604020202020204" pitchFamily="34" charset="0"/>
                  </a:rPr>
                  <a:t>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  <m:sup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Moment of inertia is </a:t>
                </a:r>
                <a:r>
                  <a:rPr lang="en-US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Small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D1994F8-BB96-E050-8528-FFACD99EEE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13" y="3781366"/>
                <a:ext cx="5623843" cy="685637"/>
              </a:xfrm>
              <a:prstGeom prst="rect">
                <a:avLst/>
              </a:prstGeom>
              <a:blipFill>
                <a:blip r:embed="rId10"/>
                <a:stretch>
                  <a:fillRect t="-2655" b="-885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1F8DF26-5F57-E4CC-84A1-833CE0E8AD0D}"/>
                  </a:ext>
                </a:extLst>
              </p:cNvPr>
              <p:cNvSpPr txBox="1"/>
              <p:nvPr/>
            </p:nvSpPr>
            <p:spPr>
              <a:xfrm>
                <a:off x="442126" y="4467003"/>
                <a:ext cx="5623843" cy="685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𝟒𝟒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𝟏𝟎𝟐</m:t>
                        </m:r>
                      </m:sup>
                      <m:e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𝑹𝒖</m:t>
                        </m:r>
                      </m:e>
                    </m:sPre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b="1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Moment of inertia is Large.</a:t>
                </a:r>
              </a:p>
              <a:p>
                <a:pPr algn="ctr"/>
                <a:r>
                  <a:rPr lang="en-CA" b="1" dirty="0">
                    <a:cs typeface="Arial" panose="020B0604020202020204" pitchFamily="34" charset="0"/>
                  </a:rPr>
                  <a:t>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  <m:sup>
                        <m:r>
                          <a:rPr lang="en-CA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Moment of inertia is Small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1F8DF26-5F57-E4CC-84A1-833CE0E8A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126" y="4467003"/>
                <a:ext cx="5623843" cy="685637"/>
              </a:xfrm>
              <a:prstGeom prst="rect">
                <a:avLst/>
              </a:prstGeom>
              <a:blipFill>
                <a:blip r:embed="rId11"/>
                <a:stretch>
                  <a:fillRect t="-3571" b="-982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01E28B1E-B5CE-C062-5F8F-6645C3EEFFB1}"/>
              </a:ext>
            </a:extLst>
          </p:cNvPr>
          <p:cNvSpPr txBox="1"/>
          <p:nvPr/>
        </p:nvSpPr>
        <p:spPr>
          <a:xfrm>
            <a:off x="311516" y="2111394"/>
            <a:ext cx="5623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Slope of lines has inverse relation to moment of Inertia.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629C019-7A1F-A2EE-18C0-FFD9BBF1D986}"/>
                  </a:ext>
                </a:extLst>
              </p:cNvPr>
              <p:cNvSpPr txBox="1"/>
              <p:nvPr/>
            </p:nvSpPr>
            <p:spPr>
              <a:xfrm flipH="1">
                <a:off x="6763969" y="2699526"/>
                <a:ext cx="431320" cy="372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CA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629C019-7A1F-A2EE-18C0-FFD9BBF1D9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763969" y="2699526"/>
                <a:ext cx="431320" cy="37266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EBCDA7F-981F-1998-7EC1-097BFCFAEAAA}"/>
                  </a:ext>
                </a:extLst>
              </p:cNvPr>
              <p:cNvSpPr txBox="1"/>
              <p:nvPr/>
            </p:nvSpPr>
            <p:spPr>
              <a:xfrm flipH="1">
                <a:off x="6663840" y="1371724"/>
                <a:ext cx="431320" cy="372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CA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EBCDA7F-981F-1998-7EC1-097BFCFAEA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663840" y="1371724"/>
                <a:ext cx="431320" cy="37266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EF27474-45ED-496D-87FA-80194857917D}"/>
                  </a:ext>
                </a:extLst>
              </p:cNvPr>
              <p:cNvSpPr txBox="1"/>
              <p:nvPr/>
            </p:nvSpPr>
            <p:spPr>
              <a:xfrm flipH="1">
                <a:off x="9682254" y="2552053"/>
                <a:ext cx="431320" cy="372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CA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EF27474-45ED-496D-87FA-801948579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9682254" y="2552053"/>
                <a:ext cx="431320" cy="37266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F8BF6D7-3AAF-28CF-B6F0-633C28D47FC0}"/>
                  </a:ext>
                </a:extLst>
              </p:cNvPr>
              <p:cNvSpPr txBox="1"/>
              <p:nvPr/>
            </p:nvSpPr>
            <p:spPr>
              <a:xfrm flipH="1">
                <a:off x="9466594" y="1284982"/>
                <a:ext cx="431320" cy="372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CA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F8BF6D7-3AAF-28CF-B6F0-633C28D47F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9466594" y="1284982"/>
                <a:ext cx="431320" cy="37266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E3580B9-A087-0F99-EEBE-6764A5BDDD83}"/>
                  </a:ext>
                </a:extLst>
              </p:cNvPr>
              <p:cNvSpPr txBox="1"/>
              <p:nvPr/>
            </p:nvSpPr>
            <p:spPr>
              <a:xfrm flipH="1">
                <a:off x="9466594" y="3982140"/>
                <a:ext cx="431320" cy="372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CA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E3580B9-A087-0F99-EEBE-6764A5BDDD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9466594" y="3982140"/>
                <a:ext cx="431320" cy="37266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D5FC49-F5BB-5EA9-7384-BE77F38BFB54}"/>
                  </a:ext>
                </a:extLst>
              </p:cNvPr>
              <p:cNvSpPr txBox="1"/>
              <p:nvPr/>
            </p:nvSpPr>
            <p:spPr>
              <a:xfrm flipH="1">
                <a:off x="9785990" y="5038148"/>
                <a:ext cx="431320" cy="372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CA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D5FC49-F5BB-5EA9-7384-BE77F38BF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9785990" y="5038148"/>
                <a:ext cx="431320" cy="37266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6206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CBA1CFB-B5E8-C464-C891-5285EBE5D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FFFAC52-5DBA-2F58-9D0A-12BD6AAA8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75" y="1818422"/>
            <a:ext cx="5271916" cy="414706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038646E-65E0-04EC-4BC6-C9FD611FEED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30D9A2-4B75-3E04-F9C1-47F18D2C90AD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AA7386A-4E35-8534-8E06-BA27C9246A03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F123F7-5CCB-5011-5E51-7D04AC3340E6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4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1837DCF-75E6-99B1-B236-9C594B6A95B8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F8C96DD0-D8DB-7359-7F9E-93CAB218B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28859D7B-7F62-F097-59BD-333043D81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DA7E51D-0FA8-CF0E-09A5-5991A587A5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158811A7-DD49-686E-9A97-1390D952DF02}"/>
              </a:ext>
            </a:extLst>
          </p:cNvPr>
          <p:cNvSpPr txBox="1"/>
          <p:nvPr/>
        </p:nvSpPr>
        <p:spPr>
          <a:xfrm>
            <a:off x="470701" y="249497"/>
            <a:ext cx="75151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CC55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Shape coexistence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7C4557-0C90-2E0C-74B0-62C0D1C17E0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7879" t="7417" r="20836" b="18333"/>
          <a:stretch/>
        </p:blipFill>
        <p:spPr>
          <a:xfrm rot="15604307">
            <a:off x="6852223" y="1792735"/>
            <a:ext cx="1399162" cy="16190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38AB4C-3A6E-D63A-0442-A1B6555409A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7879" t="7417" r="20836" b="18333"/>
          <a:stretch/>
        </p:blipFill>
        <p:spPr>
          <a:xfrm rot="15907404">
            <a:off x="8993341" y="1827856"/>
            <a:ext cx="1615125" cy="916159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CEE8BD-078D-5B85-D1A8-DBC38E73BEBC}"/>
              </a:ext>
            </a:extLst>
          </p:cNvPr>
          <p:cNvCxnSpPr>
            <a:cxnSpLocks/>
          </p:cNvCxnSpPr>
          <p:nvPr/>
        </p:nvCxnSpPr>
        <p:spPr>
          <a:xfrm>
            <a:off x="6848534" y="3807935"/>
            <a:ext cx="1561948" cy="0"/>
          </a:xfrm>
          <a:prstGeom prst="line">
            <a:avLst/>
          </a:prstGeom>
          <a:ln w="57150">
            <a:solidFill>
              <a:srgbClr val="2E8B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66F6830-9988-7C56-0162-F8932077DBDB}"/>
                  </a:ext>
                </a:extLst>
              </p:cNvPr>
              <p:cNvSpPr txBox="1"/>
              <p:nvPr/>
            </p:nvSpPr>
            <p:spPr>
              <a:xfrm>
                <a:off x="6685746" y="3195017"/>
                <a:ext cx="74994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32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sz="3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en-CA" sz="3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sz="3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66F6830-9988-7C56-0162-F8932077D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5746" y="3195017"/>
                <a:ext cx="749949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E5BF9FDB-75E4-3B70-451A-F91BB21636F6}"/>
              </a:ext>
            </a:extLst>
          </p:cNvPr>
          <p:cNvSpPr txBox="1"/>
          <p:nvPr/>
        </p:nvSpPr>
        <p:spPr>
          <a:xfrm>
            <a:off x="6386764" y="4836407"/>
            <a:ext cx="50737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presence of </a:t>
            </a:r>
            <a:r>
              <a:rPr lang="en-US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low-lying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nuclear </a:t>
            </a:r>
            <a:r>
              <a:rPr lang="en-US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states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within a </a:t>
            </a:r>
            <a:r>
              <a:rPr lang="en-US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energy </a:t>
            </a:r>
            <a:r>
              <a:rPr lang="en-US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exhibit </a:t>
            </a:r>
            <a:r>
              <a:rPr lang="en-US" sz="2000" b="1" u="sng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distinct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000" b="1" u="sng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well-defined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intrinsic </a:t>
            </a:r>
            <a:r>
              <a:rPr lang="en-US" sz="2000" b="1" i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shapes 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[10]</a:t>
            </a:r>
            <a:r>
              <a:rPr lang="en-US" sz="2000" i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CA" sz="2000" i="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ABE7EF-2267-BDBF-1B82-BDF077E6FFD6}"/>
              </a:ext>
            </a:extLst>
          </p:cNvPr>
          <p:cNvSpPr txBox="1"/>
          <p:nvPr/>
        </p:nvSpPr>
        <p:spPr>
          <a:xfrm>
            <a:off x="6347281" y="4067175"/>
            <a:ext cx="5073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 Coexistence</a:t>
            </a:r>
            <a:endParaRPr lang="en-CA" sz="3600" b="1" i="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A29ADE2-78B4-6710-E73B-CF50E70E4918}"/>
              </a:ext>
            </a:extLst>
          </p:cNvPr>
          <p:cNvCxnSpPr>
            <a:cxnSpLocks/>
          </p:cNvCxnSpPr>
          <p:nvPr/>
        </p:nvCxnSpPr>
        <p:spPr>
          <a:xfrm>
            <a:off x="9019929" y="3480211"/>
            <a:ext cx="1561948" cy="0"/>
          </a:xfrm>
          <a:prstGeom prst="line">
            <a:avLst/>
          </a:prstGeom>
          <a:ln w="57150">
            <a:solidFill>
              <a:srgbClr val="D3AE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BA35C0-E91A-B733-E85D-4948E32875EC}"/>
                  </a:ext>
                </a:extLst>
              </p:cNvPr>
              <p:cNvSpPr txBox="1"/>
              <p:nvPr/>
            </p:nvSpPr>
            <p:spPr>
              <a:xfrm>
                <a:off x="8857141" y="2867293"/>
                <a:ext cx="74994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32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sz="3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en-CA" sz="3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CA" sz="3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BA35C0-E91A-B733-E85D-4948E3287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7141" y="2867293"/>
                <a:ext cx="749949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5A9CDF67-CA87-F6B7-5D92-BFA3FD0F60DA}"/>
              </a:ext>
            </a:extLst>
          </p:cNvPr>
          <p:cNvSpPr txBox="1"/>
          <p:nvPr/>
        </p:nvSpPr>
        <p:spPr>
          <a:xfrm>
            <a:off x="6044234" y="1349433"/>
            <a:ext cx="2782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Spherical</a:t>
            </a:r>
            <a:endParaRPr lang="en-CA" sz="3600" b="1" i="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7F12F56-285B-7222-0ED0-10F791EB8A24}"/>
              </a:ext>
            </a:extLst>
          </p:cNvPr>
          <p:cNvSpPr txBox="1"/>
          <p:nvPr/>
        </p:nvSpPr>
        <p:spPr>
          <a:xfrm>
            <a:off x="8748289" y="820418"/>
            <a:ext cx="2105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Prolate</a:t>
            </a:r>
            <a:endParaRPr lang="en-CA" sz="3600" b="1" i="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31BCCA2D-F718-F344-AD43-9735670521B1}"/>
              </a:ext>
            </a:extLst>
          </p:cNvPr>
          <p:cNvSpPr/>
          <p:nvPr/>
        </p:nvSpPr>
        <p:spPr>
          <a:xfrm>
            <a:off x="5547564" y="4067175"/>
            <a:ext cx="448295" cy="1983543"/>
          </a:xfrm>
          <a:prstGeom prst="rightBrace">
            <a:avLst>
              <a:gd name="adj1" fmla="val 43641"/>
              <a:gd name="adj2" fmla="val 50000"/>
            </a:avLst>
          </a:prstGeom>
          <a:ln w="38100"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E04E584D-CE30-8192-17D5-B8566E1F4DC1}"/>
              </a:ext>
            </a:extLst>
          </p:cNvPr>
          <p:cNvSpPr/>
          <p:nvPr/>
        </p:nvSpPr>
        <p:spPr>
          <a:xfrm>
            <a:off x="1243584" y="5289381"/>
            <a:ext cx="4173107" cy="628821"/>
          </a:xfrm>
          <a:prstGeom prst="roundRect">
            <a:avLst>
              <a:gd name="adj" fmla="val 3888"/>
            </a:avLst>
          </a:prstGeom>
          <a:solidFill>
            <a:srgbClr val="CC5500">
              <a:alpha val="4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C51F97-8D87-A81B-0E08-CDA690610019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EDA68F8-7C0C-0812-CFEC-87C5DB676630}"/>
              </a:ext>
            </a:extLst>
          </p:cNvPr>
          <p:cNvSpPr/>
          <p:nvPr/>
        </p:nvSpPr>
        <p:spPr>
          <a:xfrm>
            <a:off x="1243584" y="4163838"/>
            <a:ext cx="4173107" cy="628821"/>
          </a:xfrm>
          <a:prstGeom prst="roundRect">
            <a:avLst>
              <a:gd name="adj" fmla="val 3888"/>
            </a:avLst>
          </a:prstGeom>
          <a:solidFill>
            <a:srgbClr val="CC5500">
              <a:alpha val="4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225521-F3A4-E8E4-B713-73C97B17DD71}"/>
              </a:ext>
            </a:extLst>
          </p:cNvPr>
          <p:cNvSpPr/>
          <p:nvPr/>
        </p:nvSpPr>
        <p:spPr>
          <a:xfrm>
            <a:off x="291308" y="4816299"/>
            <a:ext cx="5271916" cy="449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F2BFE9-2789-ACFA-632B-A61B60B9C9EE}"/>
              </a:ext>
            </a:extLst>
          </p:cNvPr>
          <p:cNvSpPr/>
          <p:nvPr/>
        </p:nvSpPr>
        <p:spPr>
          <a:xfrm>
            <a:off x="291308" y="3690756"/>
            <a:ext cx="5271916" cy="449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9DD252-7F3C-3F7B-92C8-67411A849D16}"/>
              </a:ext>
            </a:extLst>
          </p:cNvPr>
          <p:cNvSpPr/>
          <p:nvPr/>
        </p:nvSpPr>
        <p:spPr>
          <a:xfrm>
            <a:off x="218042" y="2426453"/>
            <a:ext cx="5271916" cy="5645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4F1564-E067-E3A8-6685-7F01FF482130}"/>
              </a:ext>
            </a:extLst>
          </p:cNvPr>
          <p:cNvSpPr txBox="1"/>
          <p:nvPr/>
        </p:nvSpPr>
        <p:spPr>
          <a:xfrm>
            <a:off x="218042" y="5931813"/>
            <a:ext cx="351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ANU Chart of Nuclides.</a:t>
            </a:r>
          </a:p>
        </p:txBody>
      </p:sp>
    </p:spTree>
    <p:extLst>
      <p:ext uri="{BB962C8B-B14F-4D97-AF65-F5344CB8AC3E}">
        <p14:creationId xmlns:p14="http://schemas.microsoft.com/office/powerpoint/2010/main" val="39204381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5E0EB39-663B-08DB-8203-F4A3256AF4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7C9E18AD-F481-4647-F246-4D6FC47DE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360" y="1750532"/>
            <a:ext cx="5837578" cy="414705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FDA7404-A096-3DE4-1009-4E1BE0E2B0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75" y="1818422"/>
            <a:ext cx="5271916" cy="414706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590FF20-6AD2-B12C-5EE0-61C50F1FE0D6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0768C65-7C32-5662-47B6-FA402658DAB9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CE0372E-EE82-6995-C4BF-02A1B2A5C843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5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5009427-6C3C-A2FB-EF76-56DC74A091EF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8E0D1274-75B9-B017-D0BF-E00204763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2453FFA0-797B-97D7-CFB6-467799E00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6E3F08B-2F0A-CD5D-F7E3-C21996083B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04" name="Star: 5 Points 103">
            <a:extLst>
              <a:ext uri="{FF2B5EF4-FFF2-40B4-BE49-F238E27FC236}">
                <a16:creationId xmlns:a16="http://schemas.microsoft.com/office/drawing/2014/main" id="{602B6042-B49F-460E-E83A-4424F2A282A4}"/>
              </a:ext>
            </a:extLst>
          </p:cNvPr>
          <p:cNvSpPr/>
          <p:nvPr/>
        </p:nvSpPr>
        <p:spPr>
          <a:xfrm>
            <a:off x="5530092" y="4163838"/>
            <a:ext cx="579204" cy="552781"/>
          </a:xfrm>
          <a:prstGeom prst="star5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Star: 5 Points 104">
            <a:extLst>
              <a:ext uri="{FF2B5EF4-FFF2-40B4-BE49-F238E27FC236}">
                <a16:creationId xmlns:a16="http://schemas.microsoft.com/office/drawing/2014/main" id="{6C58C64F-EB58-33D6-B48D-DBCAB4A077C6}"/>
              </a:ext>
            </a:extLst>
          </p:cNvPr>
          <p:cNvSpPr/>
          <p:nvPr/>
        </p:nvSpPr>
        <p:spPr>
          <a:xfrm>
            <a:off x="5516793" y="5264781"/>
            <a:ext cx="579204" cy="55278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BB9490-93D8-2C9A-AAE4-E0E0770663C0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A2790FA-07D6-6815-1489-85E9A3904165}"/>
              </a:ext>
            </a:extLst>
          </p:cNvPr>
          <p:cNvSpPr/>
          <p:nvPr/>
        </p:nvSpPr>
        <p:spPr>
          <a:xfrm>
            <a:off x="1243584" y="5289381"/>
            <a:ext cx="4173107" cy="628821"/>
          </a:xfrm>
          <a:prstGeom prst="roundRect">
            <a:avLst>
              <a:gd name="adj" fmla="val 3888"/>
            </a:avLst>
          </a:prstGeom>
          <a:solidFill>
            <a:srgbClr val="CC5500">
              <a:alpha val="4509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1C900E01-0C1C-8591-EC14-1392FAEAE0F5}"/>
              </a:ext>
            </a:extLst>
          </p:cNvPr>
          <p:cNvSpPr/>
          <p:nvPr/>
        </p:nvSpPr>
        <p:spPr>
          <a:xfrm>
            <a:off x="1243584" y="4163838"/>
            <a:ext cx="4173107" cy="628821"/>
          </a:xfrm>
          <a:prstGeom prst="roundRect">
            <a:avLst>
              <a:gd name="adj" fmla="val 3888"/>
            </a:avLst>
          </a:prstGeom>
          <a:solidFill>
            <a:srgbClr val="CC5500">
              <a:alpha val="45098"/>
            </a:srgb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EBDA36-5936-0942-3100-EA409D2FD64D}"/>
              </a:ext>
            </a:extLst>
          </p:cNvPr>
          <p:cNvSpPr/>
          <p:nvPr/>
        </p:nvSpPr>
        <p:spPr>
          <a:xfrm>
            <a:off x="291308" y="4816299"/>
            <a:ext cx="5271916" cy="449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8E723-15AC-0F5C-993D-257DF535F0F3}"/>
              </a:ext>
            </a:extLst>
          </p:cNvPr>
          <p:cNvSpPr/>
          <p:nvPr/>
        </p:nvSpPr>
        <p:spPr>
          <a:xfrm>
            <a:off x="291308" y="3690756"/>
            <a:ext cx="5271916" cy="449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0878727-42DC-A8C9-E67C-AA846F2021AE}"/>
              </a:ext>
            </a:extLst>
          </p:cNvPr>
          <p:cNvSpPr/>
          <p:nvPr/>
        </p:nvSpPr>
        <p:spPr>
          <a:xfrm>
            <a:off x="218042" y="2426453"/>
            <a:ext cx="5271916" cy="5645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23B3727-40AB-7C77-62A0-D43F97053505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EEBFB2F-E558-D89C-C940-D773732A91EF}"/>
              </a:ext>
            </a:extLst>
          </p:cNvPr>
          <p:cNvSpPr txBox="1"/>
          <p:nvPr/>
        </p:nvSpPr>
        <p:spPr>
          <a:xfrm>
            <a:off x="470701" y="249497"/>
            <a:ext cx="126261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CC55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Shape coexistence:</a:t>
            </a:r>
            <a:endParaRPr lang="en-US" sz="4000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62836C-DC2D-3A9E-FEDB-DD5E933B453A}"/>
              </a:ext>
            </a:extLst>
          </p:cNvPr>
          <p:cNvSpPr txBox="1"/>
          <p:nvPr/>
        </p:nvSpPr>
        <p:spPr>
          <a:xfrm>
            <a:off x="218042" y="5931813"/>
            <a:ext cx="351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ANU Chart of Nuclides.</a:t>
            </a:r>
          </a:p>
        </p:txBody>
      </p:sp>
    </p:spTree>
    <p:extLst>
      <p:ext uri="{BB962C8B-B14F-4D97-AF65-F5344CB8AC3E}">
        <p14:creationId xmlns:p14="http://schemas.microsoft.com/office/powerpoint/2010/main" val="19817442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CABBA7A-AC74-A0CD-FA9A-8CBF1B341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8D3FD932-2677-C379-F8D0-2E2386D1BD29}"/>
              </a:ext>
            </a:extLst>
          </p:cNvPr>
          <p:cNvGrpSpPr/>
          <p:nvPr/>
        </p:nvGrpSpPr>
        <p:grpSpPr>
          <a:xfrm>
            <a:off x="144775" y="1818422"/>
            <a:ext cx="5418449" cy="4147060"/>
            <a:chOff x="144775" y="1818422"/>
            <a:chExt cx="5418449" cy="414706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94D1C18-0D63-48F3-B33F-8FBD215562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775" y="1818422"/>
              <a:ext cx="5271916" cy="414706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D88688C-F7E7-8A95-897D-1C4CB8141371}"/>
                </a:ext>
              </a:extLst>
            </p:cNvPr>
            <p:cNvSpPr/>
            <p:nvPr/>
          </p:nvSpPr>
          <p:spPr>
            <a:xfrm>
              <a:off x="291308" y="4816299"/>
              <a:ext cx="5271916" cy="4494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8BFF01F-B8F1-ED14-CD26-9564343D6D3B}"/>
                </a:ext>
              </a:extLst>
            </p:cNvPr>
            <p:cNvSpPr/>
            <p:nvPr/>
          </p:nvSpPr>
          <p:spPr>
            <a:xfrm>
              <a:off x="291308" y="3690756"/>
              <a:ext cx="5271916" cy="4494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9F40114-C7C1-8C7B-FB0C-5767165CD892}"/>
                </a:ext>
              </a:extLst>
            </p:cNvPr>
            <p:cNvSpPr/>
            <p:nvPr/>
          </p:nvSpPr>
          <p:spPr>
            <a:xfrm>
              <a:off x="218042" y="2426453"/>
              <a:ext cx="5271916" cy="5645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B7D07D5-27D8-14AE-07DC-4F0CEE6F8652}"/>
              </a:ext>
            </a:extLst>
          </p:cNvPr>
          <p:cNvSpPr/>
          <p:nvPr/>
        </p:nvSpPr>
        <p:spPr>
          <a:xfrm>
            <a:off x="1243584" y="5289381"/>
            <a:ext cx="4173107" cy="628821"/>
          </a:xfrm>
          <a:prstGeom prst="roundRect">
            <a:avLst>
              <a:gd name="adj" fmla="val 3888"/>
            </a:avLst>
          </a:prstGeom>
          <a:solidFill>
            <a:srgbClr val="CC5500">
              <a:alpha val="4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3CD23F-2F4A-A88E-8DC7-232F83C794F8}"/>
              </a:ext>
            </a:extLst>
          </p:cNvPr>
          <p:cNvSpPr/>
          <p:nvPr/>
        </p:nvSpPr>
        <p:spPr>
          <a:xfrm>
            <a:off x="1243584" y="4163838"/>
            <a:ext cx="4173107" cy="628821"/>
          </a:xfrm>
          <a:prstGeom prst="roundRect">
            <a:avLst>
              <a:gd name="adj" fmla="val 3888"/>
            </a:avLst>
          </a:prstGeom>
          <a:solidFill>
            <a:srgbClr val="CC5500">
              <a:alpha val="4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AE98069-16E5-34D8-7C1B-4A03B7154AE7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D3A70CE-065A-C322-D837-4CA41D9BDD31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812DD51-B411-7A0E-3BD9-7D3FBC854BCE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6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92E715-9B80-C0AB-2B6E-62ED259B3587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454D61B2-64BE-69C9-E8F4-657389DED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870D4CA4-E1BD-B6C2-BBF3-09E6E6237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950890C-BF9C-2B32-14C3-1B1174ED1C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D7CE86FD-C989-71C2-5A88-ACA34799D7FA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57A9D0-6C89-B284-17A3-5C7F1F733D45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DF2840-C402-C93F-FA20-FEC56976AD1F}"/>
              </a:ext>
            </a:extLst>
          </p:cNvPr>
          <p:cNvSpPr/>
          <p:nvPr/>
        </p:nvSpPr>
        <p:spPr>
          <a:xfrm>
            <a:off x="1243583" y="2941165"/>
            <a:ext cx="4204097" cy="712775"/>
          </a:xfrm>
          <a:prstGeom prst="rect">
            <a:avLst/>
          </a:prstGeom>
          <a:solidFill>
            <a:srgbClr val="000000">
              <a:alpha val="10196"/>
            </a:srgbClr>
          </a:solidFill>
          <a:ln w="38100">
            <a:solidFill>
              <a:srgbClr val="005A9C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C614753-6341-A668-360B-7D7CC1DC90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9277" y="1738248"/>
            <a:ext cx="6043290" cy="4366139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375A625-0EFB-DA3D-679C-A4CAD1C5ED17}"/>
              </a:ext>
            </a:extLst>
          </p:cNvPr>
          <p:cNvSpPr/>
          <p:nvPr/>
        </p:nvSpPr>
        <p:spPr>
          <a:xfrm>
            <a:off x="1228088" y="1785242"/>
            <a:ext cx="4204097" cy="712775"/>
          </a:xfrm>
          <a:prstGeom prst="rect">
            <a:avLst/>
          </a:prstGeom>
          <a:solidFill>
            <a:srgbClr val="000000">
              <a:alpha val="10196"/>
            </a:srgbClr>
          </a:solidFill>
          <a:ln w="38100">
            <a:solidFill>
              <a:srgbClr val="0099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26AA826-9419-E5E5-32BC-E4FE1AC9AF83}"/>
              </a:ext>
            </a:extLst>
          </p:cNvPr>
          <p:cNvSpPr txBox="1"/>
          <p:nvPr/>
        </p:nvSpPr>
        <p:spPr>
          <a:xfrm>
            <a:off x="470701" y="249497"/>
            <a:ext cx="11721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CC55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Shape coexistence: </a:t>
            </a:r>
            <a:r>
              <a:rPr lang="en-US" sz="4000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Inversion?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AC47810-70CF-23DB-2927-CFD0C81C33E5}"/>
              </a:ext>
            </a:extLst>
          </p:cNvPr>
          <p:cNvSpPr txBox="1"/>
          <p:nvPr/>
        </p:nvSpPr>
        <p:spPr>
          <a:xfrm>
            <a:off x="3511366" y="1092954"/>
            <a:ext cx="10414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>
                <a:latin typeface="Arial" panose="020B0604020202020204" pitchFamily="34" charset="0"/>
                <a:cs typeface="Arial" panose="020B0604020202020204" pitchFamily="34" charset="0"/>
              </a:rPr>
              <a:t>Outside region with unique inversion?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4763147-E4E3-4E5D-7430-AC1FA4958017}"/>
              </a:ext>
            </a:extLst>
          </p:cNvPr>
          <p:cNvSpPr txBox="1"/>
          <p:nvPr/>
        </p:nvSpPr>
        <p:spPr>
          <a:xfrm>
            <a:off x="218042" y="5931813"/>
            <a:ext cx="351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ANU Chart of Nuclides.</a:t>
            </a:r>
          </a:p>
        </p:txBody>
      </p:sp>
    </p:spTree>
    <p:extLst>
      <p:ext uri="{BB962C8B-B14F-4D97-AF65-F5344CB8AC3E}">
        <p14:creationId xmlns:p14="http://schemas.microsoft.com/office/powerpoint/2010/main" val="19305548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564C5E3D-0D90-E199-4BB8-DF2BC78E1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D4C96A-FC16-84A9-C9F3-7D69E8691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08" y="957383"/>
            <a:ext cx="3781792" cy="47581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8C12626-ECC8-D404-71FA-A29D270AB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811" y="4032847"/>
            <a:ext cx="8155693" cy="22289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C8E765F-450E-D9B0-D2CB-670651C7DD88}"/>
                  </a:ext>
                </a:extLst>
              </p:cNvPr>
              <p:cNvSpPr txBox="1"/>
              <p:nvPr/>
            </p:nvSpPr>
            <p:spPr>
              <a:xfrm>
                <a:off x="2503956" y="3634079"/>
                <a:ext cx="10726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b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CA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C8E765F-450E-D9B0-D2CB-670651C7D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956" y="3634079"/>
                <a:ext cx="1072666" cy="369332"/>
              </a:xfrm>
              <a:prstGeom prst="rect">
                <a:avLst/>
              </a:prstGeom>
              <a:blipFill>
                <a:blip r:embed="rId4"/>
                <a:stretch>
                  <a:fillRect t="-8197" r="-4545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DD8446A-1E08-40FE-E823-3900FB62C60F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7BE75B3-BB0B-2D07-98E7-AA7163878883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B93231C-79D0-F5D6-F2E8-0DA0DF080C0E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20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EA8A809-6337-728A-32D5-773A88A75795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E5CF3BF7-7B93-574B-D2B9-75D00F55E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4D4C0833-4284-90C9-958B-99F904767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57CCCB1-08BF-2418-30E3-6F0746CED3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B7E012E2-C701-793C-F4C3-0070BE23CD48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9575C3-78B2-E023-5F0D-1657F1282566}"/>
              </a:ext>
            </a:extLst>
          </p:cNvPr>
          <p:cNvSpPr/>
          <p:nvPr/>
        </p:nvSpPr>
        <p:spPr>
          <a:xfrm>
            <a:off x="854844" y="5714465"/>
            <a:ext cx="1595897" cy="426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1A7D12-2A05-B087-3794-3DCB8E799999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     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Excited Band;      Tentative Member </a:t>
            </a:r>
            <a:endParaRPr lang="en-US" sz="4000" b="1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9F4B2A-5694-4BC7-CFEC-D632F96C4121}"/>
                  </a:ext>
                </a:extLst>
              </p:cNvPr>
              <p:cNvSpPr txBox="1"/>
              <p:nvPr/>
            </p:nvSpPr>
            <p:spPr>
              <a:xfrm>
                <a:off x="2780733" y="293142"/>
                <a:ext cx="519113" cy="6231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b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4000" b="1" dirty="0">
                  <a:solidFill>
                    <a:srgbClr val="333333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9F4B2A-5694-4BC7-CFEC-D632F96C41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733" y="293142"/>
                <a:ext cx="519113" cy="623119"/>
              </a:xfrm>
              <a:prstGeom prst="rect">
                <a:avLst/>
              </a:prstGeom>
              <a:blipFill>
                <a:blip r:embed="rId9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BB5FD57-C31D-B2CC-01F0-455D38ED54CA}"/>
                  </a:ext>
                </a:extLst>
              </p:cNvPr>
              <p:cNvSpPr txBox="1"/>
              <p:nvPr/>
            </p:nvSpPr>
            <p:spPr>
              <a:xfrm>
                <a:off x="6594418" y="293142"/>
                <a:ext cx="519113" cy="6260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  <m:sub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4000" b="1" dirty="0">
                  <a:solidFill>
                    <a:srgbClr val="333333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BB5FD57-C31D-B2CC-01F0-455D38ED5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418" y="293142"/>
                <a:ext cx="519113" cy="626069"/>
              </a:xfrm>
              <a:prstGeom prst="rect">
                <a:avLst/>
              </a:prstGeom>
              <a:blipFill>
                <a:blip r:embed="rId10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AF9347DB-4D7E-68A9-C534-5CBB05982381}"/>
              </a:ext>
            </a:extLst>
          </p:cNvPr>
          <p:cNvSpPr txBox="1"/>
          <p:nvPr/>
        </p:nvSpPr>
        <p:spPr>
          <a:xfrm>
            <a:off x="299762" y="5567742"/>
            <a:ext cx="1455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Ground State Band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45A4CD3-C42D-7BCC-6C85-DA8C236EC510}"/>
              </a:ext>
            </a:extLst>
          </p:cNvPr>
          <p:cNvSpPr/>
          <p:nvPr/>
        </p:nvSpPr>
        <p:spPr>
          <a:xfrm>
            <a:off x="7258051" y="5579209"/>
            <a:ext cx="4369350" cy="454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Arrow: Up-Down 1">
            <a:extLst>
              <a:ext uri="{FF2B5EF4-FFF2-40B4-BE49-F238E27FC236}">
                <a16:creationId xmlns:a16="http://schemas.microsoft.com/office/drawing/2014/main" id="{16D35FCD-1B02-B847-1E86-3409109415C7}"/>
              </a:ext>
            </a:extLst>
          </p:cNvPr>
          <p:cNvSpPr/>
          <p:nvPr/>
        </p:nvSpPr>
        <p:spPr>
          <a:xfrm>
            <a:off x="3677573" y="1326758"/>
            <a:ext cx="181047" cy="837274"/>
          </a:xfrm>
          <a:prstGeom prst="up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53CE82-69F5-17D1-3B29-E4C2931B2C2F}"/>
              </a:ext>
            </a:extLst>
          </p:cNvPr>
          <p:cNvSpPr txBox="1"/>
          <p:nvPr/>
        </p:nvSpPr>
        <p:spPr>
          <a:xfrm>
            <a:off x="3879953" y="1545340"/>
            <a:ext cx="3233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Spacing seems </a:t>
            </a:r>
            <a:r>
              <a:rPr lang="en-CA" sz="2000" i="1" dirty="0">
                <a:latin typeface="Arial" panose="020B0604020202020204" pitchFamily="34" charset="0"/>
                <a:cs typeface="Arial" panose="020B0604020202020204" pitchFamily="34" charset="0"/>
              </a:rPr>
              <a:t>un-natural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D0CB59-F341-9155-95DD-831199B11674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</p:spTree>
    <p:extLst>
      <p:ext uri="{BB962C8B-B14F-4D97-AF65-F5344CB8AC3E}">
        <p14:creationId xmlns:p14="http://schemas.microsoft.com/office/powerpoint/2010/main" val="24694418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24397FA-269A-BD38-6DD1-1AAE65218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6C0E4453-C960-AE93-EFC5-7FAE6FAE80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6357" y="1053951"/>
            <a:ext cx="3666791" cy="469072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F71B48-FFDC-3E6E-0919-276AAC0DD098}"/>
              </a:ext>
            </a:extLst>
          </p:cNvPr>
          <p:cNvSpPr/>
          <p:nvPr/>
        </p:nvSpPr>
        <p:spPr>
          <a:xfrm>
            <a:off x="2579863" y="4055076"/>
            <a:ext cx="1595897" cy="81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B08CE5-CE7C-209D-73F6-248D255A0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811" y="4032847"/>
            <a:ext cx="8155693" cy="2228965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6506910-E067-E11A-B086-ADA7671951E7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D9795D03-08F3-4976-5330-C99687E141C7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20A8820-CCF2-D1A0-A518-3B86E3B236C4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21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E82425B-9762-3F1A-3AE5-7DDF68584CD6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C7D17BA1-D7E8-71FC-FD9D-25F40EDEDE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A6D29DDD-200E-BC84-E477-47D4D0DD0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DC3A868-C2B0-2F40-5FBE-3C9C8CD46C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782CCFD5-94F6-58CA-8B98-C259BE7090DD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63F651-FD3E-6D3B-3BA2-977D601E7772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Results:      </a:t>
            </a:r>
            <a:r>
              <a:rPr lang="en-US" sz="4000" b="1" dirty="0">
                <a:ln w="0"/>
                <a:solidFill>
                  <a:srgbClr val="3333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Excited Band;      Tentative Member </a:t>
            </a:r>
            <a:endParaRPr lang="en-US" sz="4000" b="1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3D0C35F-FE4A-0CDE-AD41-B70145D9C942}"/>
                  </a:ext>
                </a:extLst>
              </p:cNvPr>
              <p:cNvSpPr txBox="1"/>
              <p:nvPr/>
            </p:nvSpPr>
            <p:spPr>
              <a:xfrm>
                <a:off x="2780733" y="293142"/>
                <a:ext cx="519113" cy="6231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b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4000" b="1" dirty="0">
                  <a:solidFill>
                    <a:srgbClr val="333333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3D0C35F-FE4A-0CDE-AD41-B70145D9C9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733" y="293142"/>
                <a:ext cx="519113" cy="623119"/>
              </a:xfrm>
              <a:prstGeom prst="rect">
                <a:avLst/>
              </a:prstGeom>
              <a:blipFill>
                <a:blip r:embed="rId8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8B6D463-E3B9-3000-CA5C-BC43D84FF5CA}"/>
                  </a:ext>
                </a:extLst>
              </p:cNvPr>
              <p:cNvSpPr txBox="1"/>
              <p:nvPr/>
            </p:nvSpPr>
            <p:spPr>
              <a:xfrm>
                <a:off x="6594418" y="293142"/>
                <a:ext cx="519113" cy="6260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  <m:sub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CA" sz="4000" b="1" i="1" smtClean="0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A" sz="4000" b="1" dirty="0">
                  <a:solidFill>
                    <a:srgbClr val="333333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8B6D463-E3B9-3000-CA5C-BC43D84FF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418" y="293142"/>
                <a:ext cx="519113" cy="626069"/>
              </a:xfrm>
              <a:prstGeom prst="rect">
                <a:avLst/>
              </a:prstGeom>
              <a:blipFill>
                <a:blip r:embed="rId9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>
            <a:extLst>
              <a:ext uri="{FF2B5EF4-FFF2-40B4-BE49-F238E27FC236}">
                <a16:creationId xmlns:a16="http://schemas.microsoft.com/office/drawing/2014/main" id="{A35F234D-F868-04A4-CD39-0EDBB803BE3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47098" b="2917"/>
          <a:stretch>
            <a:fillRect/>
          </a:stretch>
        </p:blipFill>
        <p:spPr>
          <a:xfrm>
            <a:off x="4526960" y="1043860"/>
            <a:ext cx="6979872" cy="298378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AD0E98E-1FF8-26FB-A9E3-69229698AB28}"/>
              </a:ext>
            </a:extLst>
          </p:cNvPr>
          <p:cNvSpPr txBox="1"/>
          <p:nvPr/>
        </p:nvSpPr>
        <p:spPr>
          <a:xfrm>
            <a:off x="9943953" y="1012703"/>
            <a:ext cx="5393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540</a:t>
            </a:r>
            <a:endParaRPr lang="en-CA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9B56A0F-5C71-9FA8-0E81-EA4946C7881B}"/>
              </a:ext>
            </a:extLst>
          </p:cNvPr>
          <p:cNvSpPr txBox="1"/>
          <p:nvPr/>
        </p:nvSpPr>
        <p:spPr>
          <a:xfrm>
            <a:off x="9048308" y="1038661"/>
            <a:ext cx="6450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511*</a:t>
            </a:r>
            <a:endParaRPr lang="en-CA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0DECB93-459D-6A16-F103-4FA328431372}"/>
              </a:ext>
            </a:extLst>
          </p:cNvPr>
          <p:cNvSpPr txBox="1"/>
          <p:nvPr/>
        </p:nvSpPr>
        <p:spPr>
          <a:xfrm>
            <a:off x="5790359" y="1137161"/>
            <a:ext cx="827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402</a:t>
            </a:r>
            <a:endParaRPr lang="en-CA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1C383C-8536-B117-9DA8-FD7F7343A2B9}"/>
              </a:ext>
            </a:extLst>
          </p:cNvPr>
          <p:cNvSpPr txBox="1"/>
          <p:nvPr/>
        </p:nvSpPr>
        <p:spPr>
          <a:xfrm>
            <a:off x="8016896" y="2000730"/>
            <a:ext cx="827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486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ED5F217-2859-E312-D34A-67317546E7F5}"/>
              </a:ext>
            </a:extLst>
          </p:cNvPr>
          <p:cNvSpPr txBox="1"/>
          <p:nvPr/>
        </p:nvSpPr>
        <p:spPr>
          <a:xfrm>
            <a:off x="6180427" y="2418530"/>
            <a:ext cx="827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424</a:t>
            </a:r>
            <a:endParaRPr lang="en-CA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A67116-39E0-F122-5772-71F36D6D9DAB}"/>
              </a:ext>
            </a:extLst>
          </p:cNvPr>
          <p:cNvSpPr txBox="1"/>
          <p:nvPr/>
        </p:nvSpPr>
        <p:spPr>
          <a:xfrm>
            <a:off x="6249076" y="1050684"/>
            <a:ext cx="2039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Gate on </a:t>
            </a:r>
            <a:r>
              <a:rPr lang="en-CA" sz="1800" b="1" u="sng" dirty="0">
                <a:solidFill>
                  <a:srgbClr val="86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1865 keV </a:t>
            </a:r>
            <a:endParaRPr lang="en-CA" b="1" u="sng" dirty="0">
              <a:solidFill>
                <a:srgbClr val="86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16DB1C-A6D3-769C-DDB9-631580AF0A88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0289938-3721-21AD-2E12-9B9E3986B1C9}"/>
              </a:ext>
            </a:extLst>
          </p:cNvPr>
          <p:cNvCxnSpPr>
            <a:cxnSpLocks/>
          </p:cNvCxnSpPr>
          <p:nvPr/>
        </p:nvCxnSpPr>
        <p:spPr>
          <a:xfrm flipV="1">
            <a:off x="5184648" y="1043860"/>
            <a:ext cx="6071616" cy="68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AE8B161-D312-F4D0-07D5-7C3BD2B3EBFE}"/>
                  </a:ext>
                </a:extLst>
              </p:cNvPr>
              <p:cNvSpPr txBox="1"/>
              <p:nvPr/>
            </p:nvSpPr>
            <p:spPr>
              <a:xfrm>
                <a:off x="2503956" y="3634079"/>
                <a:ext cx="10726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b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CA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CA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AE8B161-D312-F4D0-07D5-7C3BD2B3EB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956" y="3634079"/>
                <a:ext cx="1072666" cy="369332"/>
              </a:xfrm>
              <a:prstGeom prst="rect">
                <a:avLst/>
              </a:prstGeom>
              <a:blipFill>
                <a:blip r:embed="rId11"/>
                <a:stretch>
                  <a:fillRect t="-8197" r="-4545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31022A1B-8499-8C9F-F1B7-1EFCF95D3345}"/>
              </a:ext>
            </a:extLst>
          </p:cNvPr>
          <p:cNvSpPr txBox="1"/>
          <p:nvPr/>
        </p:nvSpPr>
        <p:spPr>
          <a:xfrm>
            <a:off x="299762" y="5567742"/>
            <a:ext cx="1455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Ground State Band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C4D4CEC-2EAA-D9ED-2FD7-4B9146EB2250}"/>
              </a:ext>
            </a:extLst>
          </p:cNvPr>
          <p:cNvSpPr/>
          <p:nvPr/>
        </p:nvSpPr>
        <p:spPr>
          <a:xfrm>
            <a:off x="8231297" y="5614914"/>
            <a:ext cx="917438" cy="384802"/>
          </a:xfrm>
          <a:prstGeom prst="rect">
            <a:avLst/>
          </a:prstGeom>
          <a:solidFill>
            <a:schemeClr val="accent6">
              <a:lumMod val="60000"/>
              <a:lumOff val="4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727654-09BE-BAB6-FB86-476AED2B4A27}"/>
              </a:ext>
            </a:extLst>
          </p:cNvPr>
          <p:cNvSpPr txBox="1"/>
          <p:nvPr/>
        </p:nvSpPr>
        <p:spPr>
          <a:xfrm>
            <a:off x="4365624" y="5576483"/>
            <a:ext cx="3282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i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Results  </a:t>
            </a:r>
            <a:r>
              <a:rPr lang="en-CA" sz="2400" b="1" i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n-CA" sz="2400" b="1" i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382708-DF69-37DD-0253-11DA548A12FA}"/>
              </a:ext>
            </a:extLst>
          </p:cNvPr>
          <p:cNvSpPr txBox="1"/>
          <p:nvPr/>
        </p:nvSpPr>
        <p:spPr>
          <a:xfrm>
            <a:off x="1080051" y="3465329"/>
            <a:ext cx="1101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>
                <a:solidFill>
                  <a:srgbClr val="86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Gated </a:t>
            </a:r>
            <a:r>
              <a:rPr lang="el-GR" sz="2000" b="1" dirty="0">
                <a:solidFill>
                  <a:srgbClr val="86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n-CA" sz="2000" b="1" dirty="0">
              <a:solidFill>
                <a:srgbClr val="86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620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9A2A7-C92E-1A20-5955-E910490F8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>
            <a:extLst>
              <a:ext uri="{FF2B5EF4-FFF2-40B4-BE49-F238E27FC236}">
                <a16:creationId xmlns:a16="http://schemas.microsoft.com/office/drawing/2014/main" id="{5FE40543-40BF-3296-9AA8-DB7B680F2B27}"/>
              </a:ext>
            </a:extLst>
          </p:cNvPr>
          <p:cNvSpPr/>
          <p:nvPr/>
        </p:nvSpPr>
        <p:spPr>
          <a:xfrm>
            <a:off x="4437970" y="1895387"/>
            <a:ext cx="2407261" cy="4207658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48CDA59-F878-F0A5-3500-4D4D2BE88C91}"/>
              </a:ext>
            </a:extLst>
          </p:cNvPr>
          <p:cNvGrpSpPr/>
          <p:nvPr/>
        </p:nvGrpSpPr>
        <p:grpSpPr>
          <a:xfrm>
            <a:off x="6884542" y="1658152"/>
            <a:ext cx="5307458" cy="4710073"/>
            <a:chOff x="7468336" y="1387419"/>
            <a:chExt cx="4612700" cy="4028015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6EECADB6-144B-6152-4784-098C95336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610" t="9123" r="69978" b="23031"/>
            <a:stretch>
              <a:fillRect/>
            </a:stretch>
          </p:blipFill>
          <p:spPr>
            <a:xfrm>
              <a:off x="7468336" y="3184981"/>
              <a:ext cx="816189" cy="1170215"/>
            </a:xfrm>
            <a:prstGeom prst="rect">
              <a:avLst/>
            </a:prstGeom>
          </p:spPr>
        </p:pic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A29CF76-A150-29D3-86FF-BE1D4FA06E56}"/>
                </a:ext>
              </a:extLst>
            </p:cNvPr>
            <p:cNvGrpSpPr/>
            <p:nvPr/>
          </p:nvGrpSpPr>
          <p:grpSpPr>
            <a:xfrm>
              <a:off x="7680665" y="1387419"/>
              <a:ext cx="4400371" cy="4028015"/>
              <a:chOff x="7004009" y="2326474"/>
              <a:chExt cx="4400371" cy="4028015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03A5277F-0FD9-26D1-AF47-928B618F14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65193" t="22080" b="20966"/>
              <a:stretch>
                <a:fillRect/>
              </a:stretch>
            </p:blipFill>
            <p:spPr>
              <a:xfrm>
                <a:off x="9954582" y="3158813"/>
                <a:ext cx="1141903" cy="1042869"/>
              </a:xfrm>
              <a:prstGeom prst="ellipse">
                <a:avLst/>
              </a:prstGeom>
            </p:spPr>
          </p:pic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CC36B2D3-E6A9-A7FD-A387-CBA076D0F1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32323" r="30362" b="23414"/>
              <a:stretch>
                <a:fillRect/>
              </a:stretch>
            </p:blipFill>
            <p:spPr>
              <a:xfrm>
                <a:off x="7315400" y="2326474"/>
                <a:ext cx="1248806" cy="1430582"/>
              </a:xfrm>
              <a:prstGeom prst="ellipse">
                <a:avLst/>
              </a:prstGeom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18E04B5F-CDAD-5665-8BDA-5EE3A63A9D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062" t="-10287" r="61331" b="28486"/>
              <a:stretch>
                <a:fillRect/>
              </a:stretch>
            </p:blipFill>
            <p:spPr>
              <a:xfrm>
                <a:off x="9605485" y="4233197"/>
                <a:ext cx="1798895" cy="1878118"/>
              </a:xfrm>
              <a:prstGeom prst="ellipse">
                <a:avLst/>
              </a:prstGeom>
            </p:spPr>
          </p:pic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03CB82DD-A61B-4F40-F06F-298AFFCD92A0}"/>
                  </a:ext>
                </a:extLst>
              </p:cNvPr>
              <p:cNvGrpSpPr/>
              <p:nvPr/>
            </p:nvGrpSpPr>
            <p:grpSpPr>
              <a:xfrm>
                <a:off x="7004009" y="2918914"/>
                <a:ext cx="3404850" cy="3435575"/>
                <a:chOff x="6857120" y="3251476"/>
                <a:chExt cx="2836552" cy="2822050"/>
              </a:xfrm>
            </p:grpSpPr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C1F0B673-299F-586D-28B7-88B88C51F833}"/>
                    </a:ext>
                  </a:extLst>
                </p:cNvPr>
                <p:cNvSpPr txBox="1"/>
                <p:nvPr/>
              </p:nvSpPr>
              <p:spPr>
                <a:xfrm>
                  <a:off x="8043832" y="5673416"/>
                  <a:ext cx="621506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000" b="1" dirty="0">
                      <a:latin typeface="Symbol" panose="05050102010706020507" pitchFamily="18" charset="2"/>
                    </a:rPr>
                    <a:t>b</a:t>
                  </a:r>
                  <a:endParaRPr lang="en-CA" sz="2000" dirty="0"/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CE3BD1F7-28D5-6902-7A24-DC35775DF114}"/>
                    </a:ext>
                  </a:extLst>
                </p:cNvPr>
                <p:cNvSpPr txBox="1"/>
                <p:nvPr/>
              </p:nvSpPr>
              <p:spPr>
                <a:xfrm>
                  <a:off x="9150473" y="4262851"/>
                  <a:ext cx="535781" cy="379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accent6"/>
                      </a:solidFill>
                      <a:latin typeface="Symbol" panose="05050102010706020507" pitchFamily="18" charset="2"/>
                    </a:rPr>
                    <a:t>g</a:t>
                  </a:r>
                  <a:endParaRPr lang="en-CA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EC7888E9-BAC2-480B-2E39-DA6D9B21EF0D}"/>
                    </a:ext>
                  </a:extLst>
                </p:cNvPr>
                <p:cNvSpPr txBox="1"/>
                <p:nvPr/>
              </p:nvSpPr>
              <p:spPr>
                <a:xfrm>
                  <a:off x="6857120" y="5380719"/>
                  <a:ext cx="621506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000" b="1" dirty="0">
                      <a:latin typeface="Symbol" panose="05050102010706020507" pitchFamily="18" charset="2"/>
                    </a:rPr>
                    <a:t>0</a:t>
                  </a:r>
                  <a:endParaRPr lang="en-CA" sz="2000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4" name="TextBox 73">
                      <a:extLst>
                        <a:ext uri="{FF2B5EF4-FFF2-40B4-BE49-F238E27FC236}">
                          <a16:creationId xmlns:a16="http://schemas.microsoft.com/office/drawing/2014/main" id="{655530B9-8D1C-C0A9-9BA9-E69F8D38798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72166" y="5285012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CF3CE6FC-6C65-CC9E-6644-92265C427C4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72166" y="5285012"/>
                      <a:ext cx="621506" cy="40709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8" name="TextBox 77">
                      <a:extLst>
                        <a:ext uri="{FF2B5EF4-FFF2-40B4-BE49-F238E27FC236}">
                          <a16:creationId xmlns:a16="http://schemas.microsoft.com/office/drawing/2014/main" id="{EA56399D-9C9F-C992-1D3B-2231F1BE6C7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38480" y="3251476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427C7190-B977-D8D0-FCC7-C236D489363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838480" y="3251476"/>
                      <a:ext cx="621506" cy="40709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F4755FB6-E472-508F-C25B-E149DC36DB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60206" y="5470345"/>
                  <a:ext cx="215999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7F3CCEB2-BBC4-3609-5273-36EEAAC195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60205" y="4311307"/>
                  <a:ext cx="1997258" cy="115903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3BF6A078-654F-B0EF-7B28-CDA5A59BCD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 flipV="1">
                  <a:off x="6529236" y="4535041"/>
                  <a:ext cx="215999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89D07E40-CFDB-9890-AEDC-2FBB04EEDB7E}"/>
                    </a:ext>
                  </a:extLst>
                </p:cNvPr>
                <p:cNvSpPr/>
                <p:nvPr/>
              </p:nvSpPr>
              <p:spPr>
                <a:xfrm>
                  <a:off x="8275870" y="3515296"/>
                  <a:ext cx="1060450" cy="1860550"/>
                </a:xfrm>
                <a:custGeom>
                  <a:avLst/>
                  <a:gdLst>
                    <a:gd name="csX0" fmla="*/ 0 w 1060450"/>
                    <a:gd name="csY0" fmla="*/ 0 h 1860550"/>
                    <a:gd name="csX1" fmla="*/ 781050 w 1060450"/>
                    <a:gd name="csY1" fmla="*/ 793750 h 1860550"/>
                    <a:gd name="csX2" fmla="*/ 1060450 w 1060450"/>
                    <a:gd name="csY2" fmla="*/ 1860550 h 186055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060450" h="1860550">
                      <a:moveTo>
                        <a:pt x="0" y="0"/>
                      </a:moveTo>
                      <a:cubicBezTo>
                        <a:pt x="302154" y="241829"/>
                        <a:pt x="604308" y="483658"/>
                        <a:pt x="781050" y="793750"/>
                      </a:cubicBezTo>
                      <a:cubicBezTo>
                        <a:pt x="957792" y="1103842"/>
                        <a:pt x="1009121" y="1482196"/>
                        <a:pt x="1060450" y="1860550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  <a:headEnd type="triangle" w="lg" len="med"/>
                  <a:tailEnd type="triangle" w="lg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3" name="TextBox 82">
                      <a:extLst>
                        <a:ext uri="{FF2B5EF4-FFF2-40B4-BE49-F238E27FC236}">
                          <a16:creationId xmlns:a16="http://schemas.microsoft.com/office/drawing/2014/main" id="{FE7AA436-65F9-14DA-3C42-650714CFB0E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975594" y="4042584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4C792763-0EE2-151E-82DE-62401960523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975594" y="4042584"/>
                      <a:ext cx="621506" cy="407099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5451D2D2-40F5-039D-3077-670F99E11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5193" b="82821"/>
            <a:stretch>
              <a:fillRect/>
            </a:stretch>
          </p:blipFill>
          <p:spPr>
            <a:xfrm>
              <a:off x="10643050" y="2089269"/>
              <a:ext cx="1141903" cy="314563"/>
            </a:xfrm>
            <a:prstGeom prst="rect">
              <a:avLst/>
            </a:prstGeom>
          </p:spPr>
        </p:pic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60405CF-AF8F-F22E-AC6A-831E1BC912A5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1E662E1-3C4B-1FBC-21BB-53816B4BD4AA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90167B9-7064-A29B-399C-1CF579AA96D2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4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04CC8F1-8670-BCF0-C0A0-6163704061CC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2798C5CE-D91E-06E5-A793-83C9C37F3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2EDD9229-37E3-16A3-8A3D-258887060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0F25613-4B1C-63A3-B25E-2B11010949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091C98A3-BB54-8400-1A48-47561F074351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29047163-114B-213C-9CCC-185882A7885A}"/>
              </a:ext>
            </a:extLst>
          </p:cNvPr>
          <p:cNvSpPr txBox="1"/>
          <p:nvPr/>
        </p:nvSpPr>
        <p:spPr>
          <a:xfrm>
            <a:off x="470701" y="229048"/>
            <a:ext cx="115031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Shapes and Configuration Co-existence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947060-4A49-649F-90DD-C9E376E2239E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FEF11A-FDCF-A9DF-C220-C9E67FEDCF29}"/>
              </a:ext>
            </a:extLst>
          </p:cNvPr>
          <p:cNvSpPr txBox="1"/>
          <p:nvPr/>
        </p:nvSpPr>
        <p:spPr>
          <a:xfrm>
            <a:off x="212663" y="1134691"/>
            <a:ext cx="39977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CA" sz="24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  <a:r>
              <a:rPr lang="en-CA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CA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 of nuclei conform to a </a:t>
            </a:r>
            <a:r>
              <a:rPr lang="en-CA" sz="24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en-CA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intrinsic</a:t>
            </a:r>
            <a:r>
              <a:rPr lang="en-CA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shape.</a:t>
            </a:r>
          </a:p>
          <a:p>
            <a:pPr algn="ctr"/>
            <a:endParaRPr lang="en-CA" sz="2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CA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CA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COLLECTIVE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excitation characteristics “</a:t>
            </a:r>
            <a:r>
              <a:rPr lang="en-CA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revolve” </a:t>
            </a:r>
            <a:r>
              <a:rPr lang="en-CA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 this </a:t>
            </a:r>
            <a:r>
              <a:rPr lang="en-CA" sz="24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en-CA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shape.</a:t>
            </a:r>
          </a:p>
          <a:p>
            <a:pPr algn="ctr"/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CA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DBC249C-CB05-EE85-9D72-50D60E848468}"/>
              </a:ext>
            </a:extLst>
          </p:cNvPr>
          <p:cNvCxnSpPr>
            <a:cxnSpLocks/>
          </p:cNvCxnSpPr>
          <p:nvPr/>
        </p:nvCxnSpPr>
        <p:spPr>
          <a:xfrm>
            <a:off x="5160195" y="4400864"/>
            <a:ext cx="98048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617BC9A1-E06A-6E83-9320-A538774E6654}"/>
              </a:ext>
            </a:extLst>
          </p:cNvPr>
          <p:cNvSpPr txBox="1"/>
          <p:nvPr/>
        </p:nvSpPr>
        <p:spPr>
          <a:xfrm>
            <a:off x="6100624" y="4260059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0+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4F1A23B7-0AAA-D268-0541-07B13FBCD621}"/>
              </a:ext>
            </a:extLst>
          </p:cNvPr>
          <p:cNvCxnSpPr>
            <a:cxnSpLocks/>
          </p:cNvCxnSpPr>
          <p:nvPr/>
        </p:nvCxnSpPr>
        <p:spPr>
          <a:xfrm flipV="1">
            <a:off x="4974246" y="2190199"/>
            <a:ext cx="0" cy="22545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E76A753F-EDA7-E037-2187-CFCF66456734}"/>
              </a:ext>
            </a:extLst>
          </p:cNvPr>
          <p:cNvSpPr txBox="1"/>
          <p:nvPr/>
        </p:nvSpPr>
        <p:spPr>
          <a:xfrm>
            <a:off x="4411689" y="1949869"/>
            <a:ext cx="1594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/>
              <a:t>Excitation Energy</a:t>
            </a:r>
            <a:endParaRPr lang="en-CA" sz="1400" dirty="0"/>
          </a:p>
        </p:txBody>
      </p:sp>
      <p:pic>
        <p:nvPicPr>
          <p:cNvPr id="127" name="Picture 126">
            <a:extLst>
              <a:ext uri="{FF2B5EF4-FFF2-40B4-BE49-F238E27FC236}">
                <a16:creationId xmlns:a16="http://schemas.microsoft.com/office/drawing/2014/main" id="{92491908-B119-F816-78B8-5BF74EFABE8E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1122" t="9674" r="25166" b="21556"/>
          <a:stretch>
            <a:fillRect/>
          </a:stretch>
        </p:blipFill>
        <p:spPr>
          <a:xfrm>
            <a:off x="4856481" y="4722259"/>
            <a:ext cx="1555622" cy="767782"/>
          </a:xfrm>
          <a:prstGeom prst="ellipse">
            <a:avLst/>
          </a:prstGeom>
        </p:spPr>
      </p:pic>
      <p:sp>
        <p:nvSpPr>
          <p:cNvPr id="128" name="TextBox 127">
            <a:extLst>
              <a:ext uri="{FF2B5EF4-FFF2-40B4-BE49-F238E27FC236}">
                <a16:creationId xmlns:a16="http://schemas.microsoft.com/office/drawing/2014/main" id="{BBFE1C57-C45E-232A-07FE-08B4772C9FFD}"/>
              </a:ext>
            </a:extLst>
          </p:cNvPr>
          <p:cNvSpPr txBox="1"/>
          <p:nvPr/>
        </p:nvSpPr>
        <p:spPr>
          <a:xfrm>
            <a:off x="6094247" y="3677811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2+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0A5F872-06DA-1D4A-FCC9-6441A399AFF8}"/>
              </a:ext>
            </a:extLst>
          </p:cNvPr>
          <p:cNvSpPr txBox="1"/>
          <p:nvPr/>
        </p:nvSpPr>
        <p:spPr>
          <a:xfrm>
            <a:off x="6083646" y="2469200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4+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92BBC4D6-A850-6355-FF9B-043F9C6E074D}"/>
              </a:ext>
            </a:extLst>
          </p:cNvPr>
          <p:cNvCxnSpPr>
            <a:cxnSpLocks/>
          </p:cNvCxnSpPr>
          <p:nvPr/>
        </p:nvCxnSpPr>
        <p:spPr>
          <a:xfrm>
            <a:off x="5160195" y="3902931"/>
            <a:ext cx="98048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8686930-532B-9BB9-6819-DF38C10204ED}"/>
              </a:ext>
            </a:extLst>
          </p:cNvPr>
          <p:cNvCxnSpPr>
            <a:cxnSpLocks/>
          </p:cNvCxnSpPr>
          <p:nvPr/>
        </p:nvCxnSpPr>
        <p:spPr>
          <a:xfrm>
            <a:off x="5160195" y="2666797"/>
            <a:ext cx="98048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Star: 5 Points 131">
            <a:extLst>
              <a:ext uri="{FF2B5EF4-FFF2-40B4-BE49-F238E27FC236}">
                <a16:creationId xmlns:a16="http://schemas.microsoft.com/office/drawing/2014/main" id="{B6BAAC21-61C6-5767-2DC5-13A68F619527}"/>
              </a:ext>
            </a:extLst>
          </p:cNvPr>
          <p:cNvSpPr/>
          <p:nvPr/>
        </p:nvSpPr>
        <p:spPr>
          <a:xfrm>
            <a:off x="7930202" y="3370407"/>
            <a:ext cx="858388" cy="827699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5FB18FB4-1CFC-7B93-611E-0DA77AF8B4A2}"/>
              </a:ext>
            </a:extLst>
          </p:cNvPr>
          <p:cNvCxnSpPr>
            <a:endCxn id="132" idx="0"/>
          </p:cNvCxnSpPr>
          <p:nvPr/>
        </p:nvCxnSpPr>
        <p:spPr>
          <a:xfrm>
            <a:off x="6845231" y="1895387"/>
            <a:ext cx="1514165" cy="14750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692C311E-2352-7968-325F-690A5C2F9FAF}"/>
              </a:ext>
            </a:extLst>
          </p:cNvPr>
          <p:cNvCxnSpPr>
            <a:cxnSpLocks/>
          </p:cNvCxnSpPr>
          <p:nvPr/>
        </p:nvCxnSpPr>
        <p:spPr>
          <a:xfrm flipV="1">
            <a:off x="6845231" y="4117819"/>
            <a:ext cx="1293449" cy="14750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5469DE54-532D-2F02-F25E-FB6EF860C055}"/>
                  </a:ext>
                </a:extLst>
              </p:cNvPr>
              <p:cNvSpPr txBox="1"/>
              <p:nvPr/>
            </p:nvSpPr>
            <p:spPr>
              <a:xfrm>
                <a:off x="4670105" y="5609418"/>
                <a:ext cx="147364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𝟐𝟑</m:t>
                      </m:r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28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𝟔𝟎</m:t>
                      </m:r>
                      <m:r>
                        <a:rPr lang="en-US" sz="28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°</m:t>
                      </m:r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5469DE54-532D-2F02-F25E-FB6EF860C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0105" y="5609418"/>
                <a:ext cx="1473647" cy="523220"/>
              </a:xfrm>
              <a:prstGeom prst="rect">
                <a:avLst/>
              </a:prstGeom>
              <a:blipFill>
                <a:blip r:embed="rId19"/>
                <a:stretch>
                  <a:fillRect r="-235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A128ABAA-EE77-D432-5857-85F5E755FBC3}"/>
              </a:ext>
            </a:extLst>
          </p:cNvPr>
          <p:cNvCxnSpPr>
            <a:cxnSpLocks/>
          </p:cNvCxnSpPr>
          <p:nvPr/>
        </p:nvCxnSpPr>
        <p:spPr>
          <a:xfrm>
            <a:off x="7680960" y="543306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A03DB8A0-7272-19EA-AB71-F8042228D7CF}"/>
              </a:ext>
            </a:extLst>
          </p:cNvPr>
          <p:cNvCxnSpPr>
            <a:cxnSpLocks/>
          </p:cNvCxnSpPr>
          <p:nvPr/>
        </p:nvCxnSpPr>
        <p:spPr>
          <a:xfrm>
            <a:off x="8204200" y="543306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7172EEE-9F12-06E1-6A99-C745826F04CB}"/>
              </a:ext>
            </a:extLst>
          </p:cNvPr>
          <p:cNvCxnSpPr>
            <a:cxnSpLocks/>
          </p:cNvCxnSpPr>
          <p:nvPr/>
        </p:nvCxnSpPr>
        <p:spPr>
          <a:xfrm>
            <a:off x="8727440" y="543306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058E468-09C9-6A80-50D9-9DADFD5D69FD}"/>
              </a:ext>
            </a:extLst>
          </p:cNvPr>
          <p:cNvCxnSpPr>
            <a:cxnSpLocks/>
          </p:cNvCxnSpPr>
          <p:nvPr/>
        </p:nvCxnSpPr>
        <p:spPr>
          <a:xfrm>
            <a:off x="9199880" y="542798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3FA7878E-0AB8-E09F-3389-28F9F385A5C9}"/>
              </a:ext>
            </a:extLst>
          </p:cNvPr>
          <p:cNvCxnSpPr>
            <a:cxnSpLocks/>
          </p:cNvCxnSpPr>
          <p:nvPr/>
        </p:nvCxnSpPr>
        <p:spPr>
          <a:xfrm>
            <a:off x="9723120" y="542798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F8D18C5B-0603-B131-149A-81FFC9B2BF78}"/>
              </a:ext>
            </a:extLst>
          </p:cNvPr>
          <p:cNvCxnSpPr>
            <a:cxnSpLocks/>
          </p:cNvCxnSpPr>
          <p:nvPr/>
        </p:nvCxnSpPr>
        <p:spPr>
          <a:xfrm>
            <a:off x="10246360" y="542798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B7DB5EDD-F99C-B7AA-447E-1E6EC929EF12}"/>
              </a:ext>
            </a:extLst>
          </p:cNvPr>
          <p:cNvSpPr txBox="1"/>
          <p:nvPr/>
        </p:nvSpPr>
        <p:spPr>
          <a:xfrm>
            <a:off x="7450571" y="5587553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0.1</a:t>
            </a:r>
            <a:endParaRPr lang="en-CA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0BE4A743-45EC-9421-3EC5-F5F097C970FB}"/>
              </a:ext>
            </a:extLst>
          </p:cNvPr>
          <p:cNvSpPr txBox="1"/>
          <p:nvPr/>
        </p:nvSpPr>
        <p:spPr>
          <a:xfrm>
            <a:off x="7917143" y="5581704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0.2</a:t>
            </a:r>
            <a:endParaRPr lang="en-CA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0A76EB7-FCC2-252E-D3BB-BBFA42F96317}"/>
              </a:ext>
            </a:extLst>
          </p:cNvPr>
          <p:cNvSpPr txBox="1"/>
          <p:nvPr/>
        </p:nvSpPr>
        <p:spPr>
          <a:xfrm>
            <a:off x="9489735" y="5589061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0.5</a:t>
            </a:r>
            <a:endParaRPr lang="en-CA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F4229C88-8ADD-6870-2DEB-879272B6343F}"/>
              </a:ext>
            </a:extLst>
          </p:cNvPr>
          <p:cNvSpPr txBox="1"/>
          <p:nvPr/>
        </p:nvSpPr>
        <p:spPr>
          <a:xfrm>
            <a:off x="8437586" y="5581704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0.3</a:t>
            </a:r>
            <a:endParaRPr lang="en-CA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F55A8DB6-47F8-22AC-AB4C-795C4475522E}"/>
              </a:ext>
            </a:extLst>
          </p:cNvPr>
          <p:cNvSpPr txBox="1"/>
          <p:nvPr/>
        </p:nvSpPr>
        <p:spPr>
          <a:xfrm>
            <a:off x="8949861" y="5581704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0.4</a:t>
            </a:r>
            <a:endParaRPr lang="en-CA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D31613B2-E6C7-988F-CE18-891AE0A533B1}"/>
                  </a:ext>
                </a:extLst>
              </p:cNvPr>
              <p:cNvSpPr txBox="1"/>
              <p:nvPr/>
            </p:nvSpPr>
            <p:spPr>
              <a:xfrm>
                <a:off x="212926" y="4190562"/>
                <a:ext cx="4005416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CA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C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characterizes the </a:t>
                </a:r>
                <a:r>
                  <a:rPr lang="en-CA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extent</a:t>
                </a:r>
                <a:r>
                  <a:rPr lang="en-C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deformation.</a:t>
                </a:r>
              </a:p>
              <a:p>
                <a:pPr algn="ctr"/>
                <a:endParaRPr lang="en-CA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CA" sz="24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C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denotes the </a:t>
                </a:r>
                <a:r>
                  <a:rPr lang="en-CA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degree</a:t>
                </a:r>
                <a:r>
                  <a:rPr lang="en-C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en-CA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axial</a:t>
                </a:r>
                <a:r>
                  <a:rPr lang="en-CA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symmetry.</a:t>
                </a:r>
              </a:p>
            </p:txBody>
          </p:sp>
        </mc:Choice>
        <mc:Fallback xmlns=""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D31613B2-E6C7-988F-CE18-891AE0A533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26" y="4190562"/>
                <a:ext cx="4005416" cy="1938992"/>
              </a:xfrm>
              <a:prstGeom prst="rect">
                <a:avLst/>
              </a:prstGeom>
              <a:blipFill>
                <a:blip r:embed="rId20"/>
                <a:stretch>
                  <a:fillRect t="-2508" r="-609" b="-59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B71F1161-D321-C2C5-0654-F906958DEC38}"/>
              </a:ext>
            </a:extLst>
          </p:cNvPr>
          <p:cNvCxnSpPr>
            <a:cxnSpLocks/>
          </p:cNvCxnSpPr>
          <p:nvPr/>
        </p:nvCxnSpPr>
        <p:spPr>
          <a:xfrm flipV="1">
            <a:off x="5641600" y="4490649"/>
            <a:ext cx="0" cy="30725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962AB5AC-29D3-4324-0C5D-42430057461D}"/>
              </a:ext>
            </a:extLst>
          </p:cNvPr>
          <p:cNvCxnSpPr>
            <a:cxnSpLocks/>
          </p:cNvCxnSpPr>
          <p:nvPr/>
        </p:nvCxnSpPr>
        <p:spPr>
          <a:xfrm>
            <a:off x="5650014" y="5480298"/>
            <a:ext cx="0" cy="1407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Arrow: Curved Up 165">
            <a:extLst>
              <a:ext uri="{FF2B5EF4-FFF2-40B4-BE49-F238E27FC236}">
                <a16:creationId xmlns:a16="http://schemas.microsoft.com/office/drawing/2014/main" id="{CE56E793-1BF5-C1F1-1919-25010431B836}"/>
              </a:ext>
            </a:extLst>
          </p:cNvPr>
          <p:cNvSpPr/>
          <p:nvPr/>
        </p:nvSpPr>
        <p:spPr>
          <a:xfrm>
            <a:off x="5345503" y="4727887"/>
            <a:ext cx="609022" cy="179715"/>
          </a:xfrm>
          <a:prstGeom prst="curvedUpArrow">
            <a:avLst>
              <a:gd name="adj1" fmla="val 6921"/>
              <a:gd name="adj2" fmla="val 50000"/>
              <a:gd name="adj3" fmla="val 2686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5D236A6-2FEE-08EE-A070-9553C3EA87DF}"/>
                  </a:ext>
                </a:extLst>
              </p:cNvPr>
              <p:cNvSpPr txBox="1"/>
              <p:nvPr/>
            </p:nvSpPr>
            <p:spPr>
              <a:xfrm>
                <a:off x="10511855" y="1378703"/>
                <a:ext cx="147364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b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𝜷</m:t>
                    </m:r>
                    <m:r>
                      <a:rPr lang="en-U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36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𝜸</m:t>
                    </m:r>
                    <m:r>
                      <a:rPr lang="en-U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CA" sz="3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5D236A6-2FEE-08EE-A070-9553C3EA87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1855" y="1378703"/>
                <a:ext cx="1473647" cy="646331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Bent-Up 5">
            <a:extLst>
              <a:ext uri="{FF2B5EF4-FFF2-40B4-BE49-F238E27FC236}">
                <a16:creationId xmlns:a16="http://schemas.microsoft.com/office/drawing/2014/main" id="{828ABED1-873B-5E52-844E-1F68FCE170C6}"/>
              </a:ext>
            </a:extLst>
          </p:cNvPr>
          <p:cNvSpPr/>
          <p:nvPr/>
        </p:nvSpPr>
        <p:spPr>
          <a:xfrm rot="5400000">
            <a:off x="9851197" y="1227958"/>
            <a:ext cx="652200" cy="712670"/>
          </a:xfrm>
          <a:prstGeom prst="bentUpArrow">
            <a:avLst>
              <a:gd name="adj1" fmla="val 15751"/>
              <a:gd name="adj2" fmla="val 25000"/>
              <a:gd name="adj3" fmla="val 2354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58165C-0F62-B7C4-4224-1D661E3330B1}"/>
              </a:ext>
            </a:extLst>
          </p:cNvPr>
          <p:cNvSpPr txBox="1"/>
          <p:nvPr/>
        </p:nvSpPr>
        <p:spPr>
          <a:xfrm>
            <a:off x="3931042" y="811729"/>
            <a:ext cx="83625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Shapes can be quantified by </a:t>
            </a:r>
            <a:r>
              <a:rPr lang="en-CA" sz="28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deformations parameters</a:t>
            </a:r>
            <a:r>
              <a:rPr lang="en-CA" sz="28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n-C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50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1EC35-F2CB-BDAF-F0AD-A27D770EA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>
            <a:extLst>
              <a:ext uri="{FF2B5EF4-FFF2-40B4-BE49-F238E27FC236}">
                <a16:creationId xmlns:a16="http://schemas.microsoft.com/office/drawing/2014/main" id="{A87FB9E0-868D-109C-E254-DCAB700AC608}"/>
              </a:ext>
            </a:extLst>
          </p:cNvPr>
          <p:cNvSpPr/>
          <p:nvPr/>
        </p:nvSpPr>
        <p:spPr>
          <a:xfrm>
            <a:off x="3203764" y="1895387"/>
            <a:ext cx="3641467" cy="4207658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664DD34-1566-DABB-C10A-2C3DC150DF19}"/>
              </a:ext>
            </a:extLst>
          </p:cNvPr>
          <p:cNvGrpSpPr/>
          <p:nvPr/>
        </p:nvGrpSpPr>
        <p:grpSpPr>
          <a:xfrm>
            <a:off x="6884542" y="1658152"/>
            <a:ext cx="5307458" cy="4710073"/>
            <a:chOff x="7468336" y="1387419"/>
            <a:chExt cx="4612700" cy="4028015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5A5B7613-F8AA-1512-B238-619C6FEC7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610" t="9123" r="69978" b="23031"/>
            <a:stretch>
              <a:fillRect/>
            </a:stretch>
          </p:blipFill>
          <p:spPr>
            <a:xfrm>
              <a:off x="7468336" y="3184981"/>
              <a:ext cx="816189" cy="1170215"/>
            </a:xfrm>
            <a:prstGeom prst="rect">
              <a:avLst/>
            </a:prstGeom>
          </p:spPr>
        </p:pic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5A27D178-5E10-9BE9-8726-9E1893ECEFF5}"/>
                </a:ext>
              </a:extLst>
            </p:cNvPr>
            <p:cNvGrpSpPr/>
            <p:nvPr/>
          </p:nvGrpSpPr>
          <p:grpSpPr>
            <a:xfrm>
              <a:off x="7680665" y="1387419"/>
              <a:ext cx="4400371" cy="4028015"/>
              <a:chOff x="7004009" y="2326474"/>
              <a:chExt cx="4400371" cy="4028015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1A657FF4-889D-E9D1-1214-112B6DCE1A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65193" t="22080" b="20966"/>
              <a:stretch>
                <a:fillRect/>
              </a:stretch>
            </p:blipFill>
            <p:spPr>
              <a:xfrm>
                <a:off x="9954582" y="3158813"/>
                <a:ext cx="1141903" cy="1042869"/>
              </a:xfrm>
              <a:prstGeom prst="ellipse">
                <a:avLst/>
              </a:prstGeom>
            </p:spPr>
          </p:pic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74EAA658-7916-7ACA-875E-98D51CA801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32323" r="30362" b="23414"/>
              <a:stretch>
                <a:fillRect/>
              </a:stretch>
            </p:blipFill>
            <p:spPr>
              <a:xfrm>
                <a:off x="7315400" y="2326474"/>
                <a:ext cx="1248806" cy="1430582"/>
              </a:xfrm>
              <a:prstGeom prst="ellipse">
                <a:avLst/>
              </a:prstGeom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3A2DC201-8E83-5D4C-8E4D-7B88403855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062" t="-10287" r="61331" b="28486"/>
              <a:stretch>
                <a:fillRect/>
              </a:stretch>
            </p:blipFill>
            <p:spPr>
              <a:xfrm>
                <a:off x="9605485" y="4233197"/>
                <a:ext cx="1798895" cy="1878118"/>
              </a:xfrm>
              <a:prstGeom prst="ellipse">
                <a:avLst/>
              </a:prstGeom>
            </p:spPr>
          </p:pic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9BD7F3C9-61EC-5AA9-2F94-7FFB2A88D425}"/>
                  </a:ext>
                </a:extLst>
              </p:cNvPr>
              <p:cNvGrpSpPr/>
              <p:nvPr/>
            </p:nvGrpSpPr>
            <p:grpSpPr>
              <a:xfrm>
                <a:off x="7004009" y="2918914"/>
                <a:ext cx="3404850" cy="3435575"/>
                <a:chOff x="6857120" y="3251476"/>
                <a:chExt cx="2836552" cy="2822050"/>
              </a:xfrm>
            </p:grpSpPr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851C4344-8A45-A253-02D3-0A54C5F5C045}"/>
                    </a:ext>
                  </a:extLst>
                </p:cNvPr>
                <p:cNvSpPr txBox="1"/>
                <p:nvPr/>
              </p:nvSpPr>
              <p:spPr>
                <a:xfrm>
                  <a:off x="8043832" y="5673416"/>
                  <a:ext cx="621506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000" b="1" dirty="0">
                      <a:latin typeface="Symbol" panose="05050102010706020507" pitchFamily="18" charset="2"/>
                    </a:rPr>
                    <a:t>b</a:t>
                  </a:r>
                  <a:endParaRPr lang="en-CA" sz="2000" dirty="0"/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5143E15C-0F4D-3C88-0696-4F019CD8CB38}"/>
                    </a:ext>
                  </a:extLst>
                </p:cNvPr>
                <p:cNvSpPr txBox="1"/>
                <p:nvPr/>
              </p:nvSpPr>
              <p:spPr>
                <a:xfrm>
                  <a:off x="9150473" y="4262851"/>
                  <a:ext cx="535781" cy="379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accent6"/>
                      </a:solidFill>
                      <a:latin typeface="Symbol" panose="05050102010706020507" pitchFamily="18" charset="2"/>
                    </a:rPr>
                    <a:t>g</a:t>
                  </a:r>
                  <a:endParaRPr lang="en-CA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DCA62C5F-3A33-95D1-86C3-1C9D1EB93EF4}"/>
                    </a:ext>
                  </a:extLst>
                </p:cNvPr>
                <p:cNvSpPr txBox="1"/>
                <p:nvPr/>
              </p:nvSpPr>
              <p:spPr>
                <a:xfrm>
                  <a:off x="6857120" y="5380719"/>
                  <a:ext cx="621506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000" b="1" dirty="0">
                      <a:latin typeface="Symbol" panose="05050102010706020507" pitchFamily="18" charset="2"/>
                    </a:rPr>
                    <a:t>0</a:t>
                  </a:r>
                  <a:endParaRPr lang="en-CA" sz="2000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4" name="TextBox 73">
                      <a:extLst>
                        <a:ext uri="{FF2B5EF4-FFF2-40B4-BE49-F238E27FC236}">
                          <a16:creationId xmlns:a16="http://schemas.microsoft.com/office/drawing/2014/main" id="{A2D69FFE-ADE9-8572-7FF6-004F596A47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72166" y="5285012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74" name="TextBox 73">
                      <a:extLst>
                        <a:ext uri="{FF2B5EF4-FFF2-40B4-BE49-F238E27FC236}">
                          <a16:creationId xmlns:a16="http://schemas.microsoft.com/office/drawing/2014/main" id="{A2D69FFE-ADE9-8572-7FF6-004F596A47F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72166" y="5285012"/>
                      <a:ext cx="621506" cy="407099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A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8" name="TextBox 77">
                      <a:extLst>
                        <a:ext uri="{FF2B5EF4-FFF2-40B4-BE49-F238E27FC236}">
                          <a16:creationId xmlns:a16="http://schemas.microsoft.com/office/drawing/2014/main" id="{2D6DBADD-424B-2046-560D-7F8BB74D617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38480" y="3251476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78" name="TextBox 77">
                      <a:extLst>
                        <a:ext uri="{FF2B5EF4-FFF2-40B4-BE49-F238E27FC236}">
                          <a16:creationId xmlns:a16="http://schemas.microsoft.com/office/drawing/2014/main" id="{2D6DBADD-424B-2046-560D-7F8BB74D617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838480" y="3251476"/>
                      <a:ext cx="621506" cy="407099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A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D369D1DF-DEA7-C153-BC0B-B194D70F8A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60206" y="5470345"/>
                  <a:ext cx="215999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9AA57669-412E-6248-06A4-E6FC34DBA3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60205" y="4311307"/>
                  <a:ext cx="1997258" cy="115903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0A6ED267-1500-E98F-DEA4-4468882DA7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 flipV="1">
                  <a:off x="6529236" y="4535041"/>
                  <a:ext cx="215999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62304F20-C311-BB99-343E-26B24809403A}"/>
                    </a:ext>
                  </a:extLst>
                </p:cNvPr>
                <p:cNvSpPr/>
                <p:nvPr/>
              </p:nvSpPr>
              <p:spPr>
                <a:xfrm>
                  <a:off x="8275870" y="3515296"/>
                  <a:ext cx="1060450" cy="1860550"/>
                </a:xfrm>
                <a:custGeom>
                  <a:avLst/>
                  <a:gdLst>
                    <a:gd name="csX0" fmla="*/ 0 w 1060450"/>
                    <a:gd name="csY0" fmla="*/ 0 h 1860550"/>
                    <a:gd name="csX1" fmla="*/ 781050 w 1060450"/>
                    <a:gd name="csY1" fmla="*/ 793750 h 1860550"/>
                    <a:gd name="csX2" fmla="*/ 1060450 w 1060450"/>
                    <a:gd name="csY2" fmla="*/ 1860550 h 186055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</a:cxnLst>
                  <a:rect l="l" t="t" r="r" b="b"/>
                  <a:pathLst>
                    <a:path w="1060450" h="1860550">
                      <a:moveTo>
                        <a:pt x="0" y="0"/>
                      </a:moveTo>
                      <a:cubicBezTo>
                        <a:pt x="302154" y="241829"/>
                        <a:pt x="604308" y="483658"/>
                        <a:pt x="781050" y="793750"/>
                      </a:cubicBezTo>
                      <a:cubicBezTo>
                        <a:pt x="957792" y="1103842"/>
                        <a:pt x="1009121" y="1482196"/>
                        <a:pt x="1060450" y="1860550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  <a:headEnd type="triangle" w="lg" len="med"/>
                  <a:tailEnd type="triangle" w="lg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3" name="TextBox 82">
                      <a:extLst>
                        <a:ext uri="{FF2B5EF4-FFF2-40B4-BE49-F238E27FC236}">
                          <a16:creationId xmlns:a16="http://schemas.microsoft.com/office/drawing/2014/main" id="{9E59E5C8-434B-8CDB-EBAF-226C104088B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975594" y="4042584"/>
                      <a:ext cx="621506" cy="4070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CA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°</m:t>
                                </m:r>
                              </m:sup>
                            </m:sSup>
                          </m:oMath>
                        </m:oMathPara>
                      </a14:m>
                      <a:endParaRPr lang="en-CA" sz="2000" dirty="0"/>
                    </a:p>
                  </p:txBody>
                </p:sp>
              </mc:Choice>
              <mc:Fallback xmlns="">
                <p:sp>
                  <p:nvSpPr>
                    <p:cNvPr id="83" name="TextBox 82">
                      <a:extLst>
                        <a:ext uri="{FF2B5EF4-FFF2-40B4-BE49-F238E27FC236}">
                          <a16:creationId xmlns:a16="http://schemas.microsoft.com/office/drawing/2014/main" id="{9E59E5C8-434B-8CDB-EBAF-226C104088B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975594" y="4042584"/>
                      <a:ext cx="621506" cy="40709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A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9ACC3DE9-EF60-A853-1445-FA6492B36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5193" b="82821"/>
            <a:stretch>
              <a:fillRect/>
            </a:stretch>
          </p:blipFill>
          <p:spPr>
            <a:xfrm>
              <a:off x="10643050" y="2089269"/>
              <a:ext cx="1141903" cy="314563"/>
            </a:xfrm>
            <a:prstGeom prst="rect">
              <a:avLst/>
            </a:prstGeom>
          </p:spPr>
        </p:pic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A201DB3-5E5E-412F-62CF-230121559F7A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5565733-2596-45AC-1D11-8CD8A158EEEF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DFB18F2-E6AA-D841-D109-28CCAD327E82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5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43A0413-9918-A2EC-169D-49FC66DFDE90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A03DECF1-A13C-E6BC-0083-896EA1563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B96D3FCE-3A58-0979-674B-AA8445DAF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73AF7A8-3EC3-8EB9-0792-B075F98A10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A719A915-8FF8-8B63-1242-48E0FB821533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C5A4091D-0FAD-C596-EC43-B33AAA23318E}"/>
              </a:ext>
            </a:extLst>
          </p:cNvPr>
          <p:cNvSpPr txBox="1"/>
          <p:nvPr/>
        </p:nvSpPr>
        <p:spPr>
          <a:xfrm>
            <a:off x="470701" y="229048"/>
            <a:ext cx="115031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Shapes and Configuration Co-existence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53CD2A-BE97-8801-F56E-BB12B349D21D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6CCFF87F-4627-4D31-FBFC-B531B0804D98}"/>
                  </a:ext>
                </a:extLst>
              </p:cNvPr>
              <p:cNvSpPr txBox="1"/>
              <p:nvPr/>
            </p:nvSpPr>
            <p:spPr>
              <a:xfrm>
                <a:off x="10511855" y="1378703"/>
                <a:ext cx="147364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b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𝜷</m:t>
                    </m:r>
                    <m:r>
                      <a:rPr lang="en-U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36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𝜸</m:t>
                    </m:r>
                    <m:r>
                      <a:rPr lang="en-U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CA" sz="3600" dirty="0"/>
              </a:p>
            </p:txBody>
          </p:sp>
        </mc:Choice>
        <mc:Fallback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6CCFF87F-4627-4D31-FBFC-B531B0804D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1855" y="1378703"/>
                <a:ext cx="1473647" cy="64633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485D0FC8-D7B8-59BC-4D9E-B2E6BEE32481}"/>
              </a:ext>
            </a:extLst>
          </p:cNvPr>
          <p:cNvCxnSpPr>
            <a:cxnSpLocks/>
          </p:cNvCxnSpPr>
          <p:nvPr/>
        </p:nvCxnSpPr>
        <p:spPr>
          <a:xfrm>
            <a:off x="3427650" y="4400864"/>
            <a:ext cx="98048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B1083E0D-FE5B-D77B-C870-D361F7503D41}"/>
              </a:ext>
            </a:extLst>
          </p:cNvPr>
          <p:cNvSpPr txBox="1"/>
          <p:nvPr/>
        </p:nvSpPr>
        <p:spPr>
          <a:xfrm>
            <a:off x="4368079" y="4260059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0+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F97A117A-F27E-5B9F-0F94-49A4127088DA}"/>
              </a:ext>
            </a:extLst>
          </p:cNvPr>
          <p:cNvCxnSpPr>
            <a:cxnSpLocks/>
          </p:cNvCxnSpPr>
          <p:nvPr/>
        </p:nvCxnSpPr>
        <p:spPr>
          <a:xfrm flipV="1">
            <a:off x="3299454" y="2190199"/>
            <a:ext cx="0" cy="22545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01FC589F-555D-418A-04F9-681EA94F993A}"/>
              </a:ext>
            </a:extLst>
          </p:cNvPr>
          <p:cNvSpPr txBox="1"/>
          <p:nvPr/>
        </p:nvSpPr>
        <p:spPr>
          <a:xfrm>
            <a:off x="3121905" y="1949869"/>
            <a:ext cx="1594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/>
              <a:t>Excitation Energy</a:t>
            </a:r>
            <a:endParaRPr lang="en-CA" sz="1400" dirty="0"/>
          </a:p>
        </p:txBody>
      </p:sp>
      <p:pic>
        <p:nvPicPr>
          <p:cNvPr id="127" name="Picture 126">
            <a:extLst>
              <a:ext uri="{FF2B5EF4-FFF2-40B4-BE49-F238E27FC236}">
                <a16:creationId xmlns:a16="http://schemas.microsoft.com/office/drawing/2014/main" id="{3F3D8524-B12B-D708-0D10-30ECFFFC58B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1122" t="9674" r="25166" b="21556"/>
          <a:stretch>
            <a:fillRect/>
          </a:stretch>
        </p:blipFill>
        <p:spPr>
          <a:xfrm>
            <a:off x="3383817" y="4722259"/>
            <a:ext cx="1555622" cy="767782"/>
          </a:xfrm>
          <a:prstGeom prst="ellipse">
            <a:avLst/>
          </a:prstGeom>
        </p:spPr>
      </p:pic>
      <p:sp>
        <p:nvSpPr>
          <p:cNvPr id="128" name="TextBox 127">
            <a:extLst>
              <a:ext uri="{FF2B5EF4-FFF2-40B4-BE49-F238E27FC236}">
                <a16:creationId xmlns:a16="http://schemas.microsoft.com/office/drawing/2014/main" id="{4CB00FC2-73C6-4495-4970-394F235D8FF5}"/>
              </a:ext>
            </a:extLst>
          </p:cNvPr>
          <p:cNvSpPr txBox="1"/>
          <p:nvPr/>
        </p:nvSpPr>
        <p:spPr>
          <a:xfrm>
            <a:off x="4361702" y="3677811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2+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22D8834-9C25-4DB2-13DA-74A42E5B8BF2}"/>
              </a:ext>
            </a:extLst>
          </p:cNvPr>
          <p:cNvSpPr txBox="1"/>
          <p:nvPr/>
        </p:nvSpPr>
        <p:spPr>
          <a:xfrm>
            <a:off x="4351101" y="2469200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4+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1AEBBA0A-8F52-3459-F448-20A8C6EC2955}"/>
              </a:ext>
            </a:extLst>
          </p:cNvPr>
          <p:cNvCxnSpPr>
            <a:cxnSpLocks/>
          </p:cNvCxnSpPr>
          <p:nvPr/>
        </p:nvCxnSpPr>
        <p:spPr>
          <a:xfrm>
            <a:off x="3427650" y="3902931"/>
            <a:ext cx="98048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BBA4110C-F0BD-E802-2088-825594A28F4A}"/>
              </a:ext>
            </a:extLst>
          </p:cNvPr>
          <p:cNvCxnSpPr>
            <a:cxnSpLocks/>
          </p:cNvCxnSpPr>
          <p:nvPr/>
        </p:nvCxnSpPr>
        <p:spPr>
          <a:xfrm>
            <a:off x="3427650" y="2666797"/>
            <a:ext cx="98048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Star: 5 Points 131">
            <a:extLst>
              <a:ext uri="{FF2B5EF4-FFF2-40B4-BE49-F238E27FC236}">
                <a16:creationId xmlns:a16="http://schemas.microsoft.com/office/drawing/2014/main" id="{D16ED2D1-C38F-6CC5-A7D8-8EE49A9E6730}"/>
              </a:ext>
            </a:extLst>
          </p:cNvPr>
          <p:cNvSpPr/>
          <p:nvPr/>
        </p:nvSpPr>
        <p:spPr>
          <a:xfrm>
            <a:off x="7930202" y="3370407"/>
            <a:ext cx="858388" cy="827699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98EA6EFD-BB35-720A-BF7F-29CC18016EF7}"/>
              </a:ext>
            </a:extLst>
          </p:cNvPr>
          <p:cNvCxnSpPr>
            <a:endCxn id="132" idx="0"/>
          </p:cNvCxnSpPr>
          <p:nvPr/>
        </p:nvCxnSpPr>
        <p:spPr>
          <a:xfrm>
            <a:off x="6845231" y="1895387"/>
            <a:ext cx="1514165" cy="14750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E31975D4-ED03-0704-0EA8-26C8CBA89B16}"/>
              </a:ext>
            </a:extLst>
          </p:cNvPr>
          <p:cNvCxnSpPr>
            <a:cxnSpLocks/>
          </p:cNvCxnSpPr>
          <p:nvPr/>
        </p:nvCxnSpPr>
        <p:spPr>
          <a:xfrm flipV="1">
            <a:off x="6835134" y="4117819"/>
            <a:ext cx="1303546" cy="19584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523364A4-AFB2-2A57-1734-97194F969B07}"/>
                  </a:ext>
                </a:extLst>
              </p:cNvPr>
              <p:cNvSpPr txBox="1"/>
              <p:nvPr/>
            </p:nvSpPr>
            <p:spPr>
              <a:xfrm>
                <a:off x="3393615" y="5637178"/>
                <a:ext cx="147364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𝟐𝟑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20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𝟔𝟎</m:t>
                      </m:r>
                      <m:r>
                        <a:rPr lang="en-US" sz="20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°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523364A4-AFB2-2A57-1734-97194F969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3615" y="5637178"/>
                <a:ext cx="1473647" cy="400110"/>
              </a:xfrm>
              <a:prstGeom prst="rect">
                <a:avLst/>
              </a:prstGeom>
              <a:blipFill>
                <a:blip r:embed="rId15"/>
                <a:stretch>
                  <a:fillRect l="-830" r="-1245" b="-1538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73C4D971-B4FB-5B90-59B0-E10CE1DBF2C1}"/>
              </a:ext>
            </a:extLst>
          </p:cNvPr>
          <p:cNvCxnSpPr>
            <a:cxnSpLocks/>
          </p:cNvCxnSpPr>
          <p:nvPr/>
        </p:nvCxnSpPr>
        <p:spPr>
          <a:xfrm>
            <a:off x="7680960" y="543306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DBFD51AE-DC9C-FF66-DA01-D4BCDAE1A836}"/>
              </a:ext>
            </a:extLst>
          </p:cNvPr>
          <p:cNvCxnSpPr>
            <a:cxnSpLocks/>
          </p:cNvCxnSpPr>
          <p:nvPr/>
        </p:nvCxnSpPr>
        <p:spPr>
          <a:xfrm>
            <a:off x="8204200" y="543306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4250AD84-EEA9-6DDB-32CB-769243735746}"/>
              </a:ext>
            </a:extLst>
          </p:cNvPr>
          <p:cNvCxnSpPr>
            <a:cxnSpLocks/>
          </p:cNvCxnSpPr>
          <p:nvPr/>
        </p:nvCxnSpPr>
        <p:spPr>
          <a:xfrm>
            <a:off x="8727440" y="543306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9C6C6904-639F-C688-02FF-36DB1B2A9671}"/>
              </a:ext>
            </a:extLst>
          </p:cNvPr>
          <p:cNvCxnSpPr>
            <a:cxnSpLocks/>
          </p:cNvCxnSpPr>
          <p:nvPr/>
        </p:nvCxnSpPr>
        <p:spPr>
          <a:xfrm>
            <a:off x="9199880" y="542798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3670302-6BF6-8E25-2524-94FAB6CF23D3}"/>
              </a:ext>
            </a:extLst>
          </p:cNvPr>
          <p:cNvCxnSpPr>
            <a:cxnSpLocks/>
          </p:cNvCxnSpPr>
          <p:nvPr/>
        </p:nvCxnSpPr>
        <p:spPr>
          <a:xfrm>
            <a:off x="9723120" y="542798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0FC006D6-DB58-9CCC-5ABA-2D164561ABC4}"/>
              </a:ext>
            </a:extLst>
          </p:cNvPr>
          <p:cNvCxnSpPr>
            <a:cxnSpLocks/>
          </p:cNvCxnSpPr>
          <p:nvPr/>
        </p:nvCxnSpPr>
        <p:spPr>
          <a:xfrm>
            <a:off x="10246360" y="5427980"/>
            <a:ext cx="0" cy="167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241B490-717A-E882-FD9B-B7C71FD19D44}"/>
              </a:ext>
            </a:extLst>
          </p:cNvPr>
          <p:cNvSpPr txBox="1"/>
          <p:nvPr/>
        </p:nvSpPr>
        <p:spPr>
          <a:xfrm>
            <a:off x="7450571" y="5587553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0.1</a:t>
            </a:r>
            <a:endParaRPr lang="en-CA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439D3C0-5B6C-A185-89B5-9AC45DB72801}"/>
              </a:ext>
            </a:extLst>
          </p:cNvPr>
          <p:cNvSpPr txBox="1"/>
          <p:nvPr/>
        </p:nvSpPr>
        <p:spPr>
          <a:xfrm>
            <a:off x="7917143" y="5581704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0.2</a:t>
            </a:r>
            <a:endParaRPr lang="en-CA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83FF336E-B681-8DD3-E180-A99D9EDD5395}"/>
              </a:ext>
            </a:extLst>
          </p:cNvPr>
          <p:cNvSpPr txBox="1"/>
          <p:nvPr/>
        </p:nvSpPr>
        <p:spPr>
          <a:xfrm>
            <a:off x="9489735" y="5589061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0.5</a:t>
            </a:r>
            <a:endParaRPr lang="en-CA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B54DE1B-AADA-4B4F-85F8-1A8C9C9FFF70}"/>
              </a:ext>
            </a:extLst>
          </p:cNvPr>
          <p:cNvSpPr txBox="1"/>
          <p:nvPr/>
        </p:nvSpPr>
        <p:spPr>
          <a:xfrm>
            <a:off x="8437586" y="5581704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0.3</a:t>
            </a:r>
            <a:endParaRPr lang="en-CA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122F5979-1C4C-DAB3-4109-61FA0A336EA5}"/>
              </a:ext>
            </a:extLst>
          </p:cNvPr>
          <p:cNvSpPr txBox="1"/>
          <p:nvPr/>
        </p:nvSpPr>
        <p:spPr>
          <a:xfrm>
            <a:off x="8949861" y="5581704"/>
            <a:ext cx="69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0.4</a:t>
            </a:r>
            <a:endParaRPr lang="en-CA" b="1" dirty="0"/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85B60BCD-260E-4477-2A6A-F2389BF98378}"/>
              </a:ext>
            </a:extLst>
          </p:cNvPr>
          <p:cNvCxnSpPr>
            <a:cxnSpLocks/>
          </p:cNvCxnSpPr>
          <p:nvPr/>
        </p:nvCxnSpPr>
        <p:spPr>
          <a:xfrm flipV="1">
            <a:off x="4168936" y="4490649"/>
            <a:ext cx="0" cy="30725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04DFED60-383A-14F6-DF6A-7A7394548A6B}"/>
              </a:ext>
            </a:extLst>
          </p:cNvPr>
          <p:cNvCxnSpPr>
            <a:cxnSpLocks/>
          </p:cNvCxnSpPr>
          <p:nvPr/>
        </p:nvCxnSpPr>
        <p:spPr>
          <a:xfrm>
            <a:off x="4177350" y="5480298"/>
            <a:ext cx="0" cy="1407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Arrow: Curved Up 165">
            <a:extLst>
              <a:ext uri="{FF2B5EF4-FFF2-40B4-BE49-F238E27FC236}">
                <a16:creationId xmlns:a16="http://schemas.microsoft.com/office/drawing/2014/main" id="{0F37E0BA-2AB2-7FFD-031A-D2D3750D319A}"/>
              </a:ext>
            </a:extLst>
          </p:cNvPr>
          <p:cNvSpPr/>
          <p:nvPr/>
        </p:nvSpPr>
        <p:spPr>
          <a:xfrm>
            <a:off x="3872839" y="4727887"/>
            <a:ext cx="609022" cy="179715"/>
          </a:xfrm>
          <a:prstGeom prst="curvedUpArrow">
            <a:avLst>
              <a:gd name="adj1" fmla="val 6921"/>
              <a:gd name="adj2" fmla="val 50000"/>
              <a:gd name="adj3" fmla="val 2686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98B3BC6B-C63E-85B6-3801-F81F998EAFDB}"/>
              </a:ext>
            </a:extLst>
          </p:cNvPr>
          <p:cNvSpPr/>
          <p:nvPr/>
        </p:nvSpPr>
        <p:spPr>
          <a:xfrm>
            <a:off x="9314799" y="4997263"/>
            <a:ext cx="858388" cy="827699"/>
          </a:xfrm>
          <a:prstGeom prst="star5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02E18ED-4A20-C72D-C03C-76400F8F3D7D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92FF71"/>
              </a:clrFrom>
              <a:clrTo>
                <a:srgbClr val="92FF71">
                  <a:alpha val="0"/>
                </a:srgbClr>
              </a:clrTo>
            </a:clrChange>
          </a:blip>
          <a:srcRect l="17879" t="7417" r="20836" b="18333"/>
          <a:stretch/>
        </p:blipFill>
        <p:spPr>
          <a:xfrm rot="15917836">
            <a:off x="4822961" y="4536861"/>
            <a:ext cx="1663031" cy="99605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019C19A-2A22-6535-DA5B-266175B7DB7B}"/>
              </a:ext>
            </a:extLst>
          </p:cNvPr>
          <p:cNvCxnSpPr>
            <a:cxnSpLocks/>
          </p:cNvCxnSpPr>
          <p:nvPr/>
        </p:nvCxnSpPr>
        <p:spPr>
          <a:xfrm>
            <a:off x="5138004" y="4043605"/>
            <a:ext cx="890397" cy="0"/>
          </a:xfrm>
          <a:prstGeom prst="line">
            <a:avLst/>
          </a:prstGeom>
          <a:ln w="381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8306CFC-E5E1-9D18-9FE9-37379161FAD8}"/>
              </a:ext>
            </a:extLst>
          </p:cNvPr>
          <p:cNvSpPr txBox="1"/>
          <p:nvPr/>
        </p:nvSpPr>
        <p:spPr>
          <a:xfrm>
            <a:off x="6005520" y="3859446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0+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CEF3F2-D739-ED16-4E56-877D4D5B8F40}"/>
              </a:ext>
            </a:extLst>
          </p:cNvPr>
          <p:cNvCxnSpPr>
            <a:cxnSpLocks/>
          </p:cNvCxnSpPr>
          <p:nvPr/>
        </p:nvCxnSpPr>
        <p:spPr>
          <a:xfrm>
            <a:off x="5138003" y="3277593"/>
            <a:ext cx="890397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5F6751-8607-18BE-DA50-52A49061A296}"/>
              </a:ext>
            </a:extLst>
          </p:cNvPr>
          <p:cNvCxnSpPr>
            <a:cxnSpLocks/>
          </p:cNvCxnSpPr>
          <p:nvPr/>
        </p:nvCxnSpPr>
        <p:spPr>
          <a:xfrm>
            <a:off x="5092650" y="2286903"/>
            <a:ext cx="890397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78B4DCD-5BB6-81BD-717C-AC041B029F08}"/>
              </a:ext>
            </a:extLst>
          </p:cNvPr>
          <p:cNvSpPr txBox="1"/>
          <p:nvPr/>
        </p:nvSpPr>
        <p:spPr>
          <a:xfrm>
            <a:off x="5983047" y="3105282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2+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0C4968-35C4-D2C8-AB7C-2BF0FB9BAAB1}"/>
              </a:ext>
            </a:extLst>
          </p:cNvPr>
          <p:cNvSpPr txBox="1"/>
          <p:nvPr/>
        </p:nvSpPr>
        <p:spPr>
          <a:xfrm>
            <a:off x="5975769" y="2055940"/>
            <a:ext cx="48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4+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C419240-0C8D-D9AB-5780-ADDDB424B484}"/>
              </a:ext>
            </a:extLst>
          </p:cNvPr>
          <p:cNvCxnSpPr>
            <a:cxnSpLocks/>
          </p:cNvCxnSpPr>
          <p:nvPr/>
        </p:nvCxnSpPr>
        <p:spPr>
          <a:xfrm flipV="1">
            <a:off x="5625202" y="4060936"/>
            <a:ext cx="0" cy="30725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8B931A8-1444-5E9E-F178-9808DC637745}"/>
              </a:ext>
            </a:extLst>
          </p:cNvPr>
          <p:cNvCxnSpPr>
            <a:cxnSpLocks/>
          </p:cNvCxnSpPr>
          <p:nvPr/>
        </p:nvCxnSpPr>
        <p:spPr>
          <a:xfrm>
            <a:off x="5624868" y="5736446"/>
            <a:ext cx="0" cy="140752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rrow: Curved Up 41">
            <a:extLst>
              <a:ext uri="{FF2B5EF4-FFF2-40B4-BE49-F238E27FC236}">
                <a16:creationId xmlns:a16="http://schemas.microsoft.com/office/drawing/2014/main" id="{4B41A533-925C-3455-EFCB-9D5F7EC87A4A}"/>
              </a:ext>
            </a:extLst>
          </p:cNvPr>
          <p:cNvSpPr/>
          <p:nvPr/>
        </p:nvSpPr>
        <p:spPr>
          <a:xfrm>
            <a:off x="5349965" y="4287730"/>
            <a:ext cx="609022" cy="179715"/>
          </a:xfrm>
          <a:prstGeom prst="curvedUpArrow">
            <a:avLst>
              <a:gd name="adj1" fmla="val 6921"/>
              <a:gd name="adj2" fmla="val 50000"/>
              <a:gd name="adj3" fmla="val 2686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54E4403-AA9B-1D12-B594-C1BCA80FD5BB}"/>
                  </a:ext>
                </a:extLst>
              </p:cNvPr>
              <p:cNvSpPr txBox="1"/>
              <p:nvPr/>
            </p:nvSpPr>
            <p:spPr>
              <a:xfrm>
                <a:off x="5397736" y="5691281"/>
                <a:ext cx="147364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20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20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°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54E4403-AA9B-1D12-B594-C1BCA80FD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7736" y="5691281"/>
                <a:ext cx="1473647" cy="400110"/>
              </a:xfrm>
              <a:prstGeom prst="rect">
                <a:avLst/>
              </a:prstGeom>
              <a:blipFill>
                <a:blip r:embed="rId17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408FD6A-BE33-0D7C-0AFD-1008F55FBA3E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6825763" y="5824960"/>
            <a:ext cx="2652974" cy="245453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9A70522D-88C6-C39A-967C-6425A76B9E87}"/>
              </a:ext>
            </a:extLst>
          </p:cNvPr>
          <p:cNvSpPr txBox="1"/>
          <p:nvPr/>
        </p:nvSpPr>
        <p:spPr>
          <a:xfrm>
            <a:off x="-33488" y="2346925"/>
            <a:ext cx="328468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Signatures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Shape Coexistence:</a:t>
            </a:r>
          </a:p>
          <a:p>
            <a:pPr marL="457200" indent="-457200">
              <a:buAutoNum type="arabicPeriod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Unique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levels in bands</a:t>
            </a:r>
          </a:p>
          <a:p>
            <a:pPr marL="457200" indent="-457200">
              <a:buAutoNum type="arabicPeriod"/>
            </a:pPr>
            <a:r>
              <a:rPr lang="en-US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B(E2;2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0) in the bands.</a:t>
            </a:r>
            <a:endParaRPr lang="en-CA" sz="2000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5559927-2DF4-D319-5F7B-610F8D848786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6835134" y="1862194"/>
            <a:ext cx="2908859" cy="3135069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BD46B684-81EB-C95A-B61D-F3BD3B930328}"/>
              </a:ext>
            </a:extLst>
          </p:cNvPr>
          <p:cNvSpPr txBox="1"/>
          <p:nvPr/>
        </p:nvSpPr>
        <p:spPr>
          <a:xfrm>
            <a:off x="117592" y="4330485"/>
            <a:ext cx="30600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Shape Coexistence: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A critical benchmark for theoretical models.</a:t>
            </a:r>
          </a:p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Chains of Coexistence: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The ultimate stress test for tracking structural evolution.</a:t>
            </a:r>
          </a:p>
        </p:txBody>
      </p:sp>
      <p:sp>
        <p:nvSpPr>
          <p:cNvPr id="76" name="Arrow: Bent-Up 75">
            <a:extLst>
              <a:ext uri="{FF2B5EF4-FFF2-40B4-BE49-F238E27FC236}">
                <a16:creationId xmlns:a16="http://schemas.microsoft.com/office/drawing/2014/main" id="{C641E2D4-10D3-2F50-DD54-0346882E1B08}"/>
              </a:ext>
            </a:extLst>
          </p:cNvPr>
          <p:cNvSpPr/>
          <p:nvPr/>
        </p:nvSpPr>
        <p:spPr>
          <a:xfrm rot="5400000">
            <a:off x="9851197" y="1227958"/>
            <a:ext cx="652200" cy="712670"/>
          </a:xfrm>
          <a:prstGeom prst="bentUpArrow">
            <a:avLst>
              <a:gd name="adj1" fmla="val 15751"/>
              <a:gd name="adj2" fmla="val 25000"/>
              <a:gd name="adj3" fmla="val 2354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A6886FB-0C45-84FA-BCDD-99CC6BDC92F6}"/>
              </a:ext>
            </a:extLst>
          </p:cNvPr>
          <p:cNvSpPr txBox="1"/>
          <p:nvPr/>
        </p:nvSpPr>
        <p:spPr>
          <a:xfrm>
            <a:off x="3931042" y="811729"/>
            <a:ext cx="83625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Shapes can be quantified by </a:t>
            </a:r>
            <a:r>
              <a:rPr lang="en-CA" sz="28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deformations parameters</a:t>
            </a:r>
            <a:r>
              <a:rPr lang="en-CA" sz="28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n-C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F21C380-D3B1-6863-CD3E-E29C25EADD58}"/>
              </a:ext>
            </a:extLst>
          </p:cNvPr>
          <p:cNvSpPr txBox="1"/>
          <p:nvPr/>
        </p:nvSpPr>
        <p:spPr>
          <a:xfrm>
            <a:off x="175728" y="1276249"/>
            <a:ext cx="29594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Configuration Coexistence</a:t>
            </a:r>
            <a:endParaRPr lang="en-CA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rrow: Up-Down 1">
            <a:extLst>
              <a:ext uri="{FF2B5EF4-FFF2-40B4-BE49-F238E27FC236}">
                <a16:creationId xmlns:a16="http://schemas.microsoft.com/office/drawing/2014/main" id="{12F8F4BE-919F-90EA-A28F-D281CA2EAC71}"/>
              </a:ext>
            </a:extLst>
          </p:cNvPr>
          <p:cNvSpPr/>
          <p:nvPr/>
        </p:nvSpPr>
        <p:spPr>
          <a:xfrm>
            <a:off x="3602604" y="3944535"/>
            <a:ext cx="108342" cy="421531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Arrow: Up-Down 5">
            <a:extLst>
              <a:ext uri="{FF2B5EF4-FFF2-40B4-BE49-F238E27FC236}">
                <a16:creationId xmlns:a16="http://schemas.microsoft.com/office/drawing/2014/main" id="{A54BBA4F-B724-EC9B-37C7-5CF75B010141}"/>
              </a:ext>
            </a:extLst>
          </p:cNvPr>
          <p:cNvSpPr/>
          <p:nvPr/>
        </p:nvSpPr>
        <p:spPr>
          <a:xfrm>
            <a:off x="5099169" y="3316421"/>
            <a:ext cx="108324" cy="687976"/>
          </a:xfrm>
          <a:prstGeom prst="up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88B29DE-707F-CBBF-377D-88D6E9F4A820}"/>
                  </a:ext>
                </a:extLst>
              </p:cNvPr>
              <p:cNvSpPr txBox="1"/>
              <p:nvPr/>
            </p:nvSpPr>
            <p:spPr>
              <a:xfrm>
                <a:off x="3909529" y="1385762"/>
                <a:ext cx="194747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𝑩</m:t>
                      </m:r>
                      <m:d>
                        <m:d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n-CA" sz="2800" b="1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88B29DE-707F-CBBF-377D-88D6E9F4A8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529" y="1385762"/>
                <a:ext cx="1947470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761267-0D3A-11F1-C49A-D5F9258A039B}"/>
                  </a:ext>
                </a:extLst>
              </p:cNvPr>
              <p:cNvSpPr txBox="1"/>
              <p:nvPr/>
            </p:nvSpPr>
            <p:spPr>
              <a:xfrm>
                <a:off x="3547197" y="3988786"/>
                <a:ext cx="1947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761267-0D3A-11F1-C49A-D5F9258A0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7197" y="3988786"/>
                <a:ext cx="1947470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65EB9B-0419-FB6C-C3A1-0CC9B10A8C86}"/>
                  </a:ext>
                </a:extLst>
              </p:cNvPr>
              <p:cNvSpPr txBox="1"/>
              <p:nvPr/>
            </p:nvSpPr>
            <p:spPr>
              <a:xfrm>
                <a:off x="5195678" y="3468840"/>
                <a:ext cx="14017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65EB9B-0419-FB6C-C3A1-0CC9B10A8C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678" y="3468840"/>
                <a:ext cx="1401796" cy="369332"/>
              </a:xfrm>
              <a:prstGeom prst="rect">
                <a:avLst/>
              </a:prstGeom>
              <a:blipFill>
                <a:blip r:embed="rId20"/>
                <a:stretch>
                  <a:fillRect r="-20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7845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0EAF2-F099-24E4-7D20-CA2DB9049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DA43DCF-B872-08A2-F892-618BDD6631AB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8991894-7FDC-6022-2573-50A9CD885B9E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39AFB91-0DC6-F52F-404F-BB8CC61E65DE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6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15D03-8FE9-2C6E-1475-0EDA8373BA65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2DEEF916-7073-DAB8-9441-29FBEF9180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03919598-57FE-34AC-CD05-4FB5CE9B0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987405A-4749-6AC8-FF9D-5BF6EA1419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E6A09C2F-B622-E74A-DC03-9A19F83A28C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E74F95-6248-5E60-D483-0A8D6E9DBAD0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Spectroscopy of Ru isotopes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775667-CA87-537E-1C09-81C0634E99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43" t="44348" r="16650" b="46849"/>
          <a:stretch>
            <a:fillRect/>
          </a:stretch>
        </p:blipFill>
        <p:spPr>
          <a:xfrm>
            <a:off x="1674728" y="1117676"/>
            <a:ext cx="8334073" cy="9647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76D3C0-9549-B23A-8E71-21E6B47A66EA}"/>
              </a:ext>
            </a:extLst>
          </p:cNvPr>
          <p:cNvSpPr/>
          <p:nvPr/>
        </p:nvSpPr>
        <p:spPr>
          <a:xfrm>
            <a:off x="8164520" y="1123260"/>
            <a:ext cx="811840" cy="827460"/>
          </a:xfrm>
          <a:prstGeom prst="rect">
            <a:avLst/>
          </a:prstGeom>
          <a:noFill/>
          <a:ln w="38100">
            <a:solidFill>
              <a:srgbClr val="33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B2A964-0B19-9D34-79B3-C0287705357E}"/>
              </a:ext>
            </a:extLst>
          </p:cNvPr>
          <p:cNvSpPr txBox="1"/>
          <p:nvPr/>
        </p:nvSpPr>
        <p:spPr>
          <a:xfrm>
            <a:off x="8164520" y="2719460"/>
            <a:ext cx="3510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Beta-decay of 98Rh to </a:t>
            </a:r>
            <a:r>
              <a:rPr lang="en-CA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98Ru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 (2020)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22B8E2-D16F-6F33-A440-2B6A36B9527F}"/>
              </a:ext>
            </a:extLst>
          </p:cNvPr>
          <p:cNvSpPr txBox="1"/>
          <p:nvPr/>
        </p:nvSpPr>
        <p:spPr>
          <a:xfrm>
            <a:off x="8164520" y="3554461"/>
            <a:ext cx="3399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Coulomb excitation of </a:t>
            </a:r>
            <a:r>
              <a:rPr lang="en-CA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102Ru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 (2022)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FE245E-EC31-FB16-7FAE-97E93B0E0FA3}"/>
              </a:ext>
            </a:extLst>
          </p:cNvPr>
          <p:cNvSpPr txBox="1"/>
          <p:nvPr/>
        </p:nvSpPr>
        <p:spPr>
          <a:xfrm>
            <a:off x="8164520" y="4389463"/>
            <a:ext cx="3321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Coulomb excitation of </a:t>
            </a:r>
            <a:r>
              <a:rPr lang="en-CA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104Ru</a:t>
            </a:r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 (2005)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7F3668-84F4-634A-D875-A863D4D87C2E}"/>
                  </a:ext>
                </a:extLst>
              </p:cNvPr>
              <p:cNvSpPr txBox="1"/>
              <p:nvPr/>
            </p:nvSpPr>
            <p:spPr>
              <a:xfrm>
                <a:off x="222214" y="2596171"/>
                <a:ext cx="8496477" cy="1011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CA" sz="2800" b="1" i="1" smtClean="0">
                            <a:solidFill>
                              <a:srgbClr val="CC55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/>
                      <m:sup>
                        <m:r>
                          <a:rPr lang="en-CA" sz="2800" b="1" i="1" smtClean="0">
                            <a:solidFill>
                              <a:srgbClr val="CC5500"/>
                            </a:solidFill>
                            <a:latin typeface="Cambria Math" panose="02040503050406030204" pitchFamily="18" charset="0"/>
                          </a:rPr>
                          <m:t>𝟗𝟖</m:t>
                        </m:r>
                      </m:sup>
                      <m:e>
                        <m:r>
                          <a:rPr lang="en-CA" sz="2800" b="1" i="1" smtClean="0">
                            <a:solidFill>
                              <a:srgbClr val="CC5500"/>
                            </a:solidFill>
                            <a:latin typeface="Cambria Math" panose="02040503050406030204" pitchFamily="18" charset="0"/>
                          </a:rPr>
                          <m:t>𝑹𝒖</m:t>
                        </m:r>
                        <m:r>
                          <a:rPr lang="en-CA" sz="2800" b="1" i="1" smtClean="0">
                            <a:solidFill>
                              <a:srgbClr val="CC55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Pre>
                          <m:sPrePr>
                            <m:ctrlPr>
                              <a:rPr lang="en-CA" sz="2800" b="1" i="1" smtClean="0">
                                <a:solidFill>
                                  <a:srgbClr val="CC55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CA" sz="2800" b="1" i="1" smtClean="0">
                                <a:solidFill>
                                  <a:srgbClr val="CC55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𝟏𝟎𝟐</m:t>
                            </m:r>
                          </m:sup>
                          <m:e>
                            <m:r>
                              <a:rPr lang="en-CA" sz="2800" b="1" i="1" smtClean="0">
                                <a:solidFill>
                                  <a:srgbClr val="CC5500"/>
                                </a:solidFill>
                                <a:latin typeface="Cambria Math" panose="02040503050406030204" pitchFamily="18" charset="0"/>
                              </a:rPr>
                              <m:t>𝑹𝒖</m:t>
                            </m:r>
                          </m:e>
                        </m:sPre>
                        <m:r>
                          <a:rPr lang="en-CA" sz="2800" b="1" i="1" smtClean="0">
                            <a:solidFill>
                              <a:srgbClr val="CC55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Pre>
                          <m:sPrePr>
                            <m:ctrlPr>
                              <a:rPr lang="en-CA" sz="2800" b="1" i="1" smtClean="0">
                                <a:solidFill>
                                  <a:srgbClr val="CC55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CA" sz="2800" b="1" i="1" smtClean="0">
                                <a:solidFill>
                                  <a:srgbClr val="CC55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𝟏𝟎𝟒</m:t>
                            </m:r>
                          </m:sup>
                          <m:e>
                            <m:r>
                              <a:rPr lang="en-CA" sz="2800" b="1" i="1" smtClean="0">
                                <a:solidFill>
                                  <a:srgbClr val="CC5500"/>
                                </a:solidFill>
                                <a:latin typeface="Cambria Math" panose="02040503050406030204" pitchFamily="18" charset="0"/>
                              </a:rPr>
                              <m:t>𝑹𝒖</m:t>
                            </m:r>
                          </m:e>
                        </m:sPre>
                        <m:r>
                          <m:rPr>
                            <m:nor/>
                          </m:rPr>
                          <a:rPr lang="en-CA" sz="2800" b="1" dirty="0">
                            <a:solidFill>
                              <a:srgbClr val="CC55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e>
                    </m:sPre>
                  </m:oMath>
                </a14:m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have diverse spectroscopic datasets with </a:t>
                </a:r>
                <a:r>
                  <a:rPr lang="en-CA" sz="2800" b="1" i="1" u="sng" dirty="0">
                    <a:solidFill>
                      <a:srgbClr val="CC55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firm</a:t>
                </a:r>
                <a:r>
                  <a:rPr lang="en-CA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band assignments.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7F3668-84F4-634A-D875-A863D4D87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14" y="2596171"/>
                <a:ext cx="8496477" cy="1011239"/>
              </a:xfrm>
              <a:prstGeom prst="rect">
                <a:avLst/>
              </a:prstGeom>
              <a:blipFill>
                <a:blip r:embed="rId7"/>
                <a:stretch>
                  <a:fillRect l="-1435" t="-3012" b="-156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05B0B9-9323-60D5-3787-F795FD0E0CA6}"/>
                  </a:ext>
                </a:extLst>
              </p:cNvPr>
              <p:cNvSpPr txBox="1"/>
              <p:nvPr/>
            </p:nvSpPr>
            <p:spPr>
              <a:xfrm>
                <a:off x="222214" y="3779397"/>
                <a:ext cx="6373139" cy="143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CA" sz="2800" b="1" i="1" smtClean="0">
                            <a:solidFill>
                              <a:srgbClr val="CC55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/>
                      <m:sup>
                        <m:r>
                          <a:rPr lang="en-CA" sz="2800" b="1" i="1" smtClean="0">
                            <a:solidFill>
                              <a:srgbClr val="CC5500"/>
                            </a:solidFill>
                            <a:latin typeface="Cambria Math" panose="02040503050406030204" pitchFamily="18" charset="0"/>
                          </a:rPr>
                          <m:t>𝟏𝟎𝟎</m:t>
                        </m:r>
                      </m:sup>
                      <m:e>
                        <m:r>
                          <a:rPr lang="en-CA" sz="2800" b="1" i="1" smtClean="0">
                            <a:solidFill>
                              <a:srgbClr val="CC5500"/>
                            </a:solidFill>
                            <a:latin typeface="Cambria Math" panose="02040503050406030204" pitchFamily="18" charset="0"/>
                          </a:rPr>
                          <m:t>𝑹𝒖</m:t>
                        </m:r>
                        <m:r>
                          <m:rPr>
                            <m:nor/>
                          </m:rPr>
                          <a:rPr lang="en-CA" sz="2800" b="1" dirty="0">
                            <a:solidFill>
                              <a:srgbClr val="CC55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e>
                    </m:sPre>
                  </m:oMath>
                </a14:m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last spectroscopy over </a:t>
                </a:r>
                <a:r>
                  <a:rPr lang="en-CA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 years ago; </a:t>
                </a:r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which has </a:t>
                </a:r>
                <a:r>
                  <a:rPr lang="en-CA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various</a:t>
                </a:r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CA" sz="2800" b="1" i="1" u="sng" dirty="0">
                    <a:solidFill>
                      <a:srgbClr val="CC55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conflicting</a:t>
                </a:r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CA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results</a:t>
                </a:r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with previous experiments</a:t>
                </a:r>
                <a:r>
                  <a:rPr lang="en-CA" sz="2800" dirty="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05B0B9-9323-60D5-3787-F795FD0E0C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14" y="3779397"/>
                <a:ext cx="6373139" cy="1431610"/>
              </a:xfrm>
              <a:prstGeom prst="rect">
                <a:avLst/>
              </a:prstGeom>
              <a:blipFill>
                <a:blip r:embed="rId8"/>
                <a:stretch>
                  <a:fillRect l="-1912" t="-2128" r="-2581" b="-1148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1B0F1587-32EB-D371-78BD-7DECA48AC529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A0BA34-C7CA-34E8-FB13-1A86E54FD561}"/>
              </a:ext>
            </a:extLst>
          </p:cNvPr>
          <p:cNvSpPr txBox="1"/>
          <p:nvPr/>
        </p:nvSpPr>
        <p:spPr>
          <a:xfrm>
            <a:off x="9916843" y="1104421"/>
            <a:ext cx="351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ANU Chart of Nuclides.</a:t>
            </a:r>
          </a:p>
        </p:txBody>
      </p:sp>
    </p:spTree>
    <p:extLst>
      <p:ext uri="{BB962C8B-B14F-4D97-AF65-F5344CB8AC3E}">
        <p14:creationId xmlns:p14="http://schemas.microsoft.com/office/powerpoint/2010/main" val="464436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4CB46-BB2E-7504-436B-732B9E616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469FBBA-A71E-FB7C-9FF5-2EADCE07851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2529" y="1532691"/>
            <a:ext cx="10659151" cy="484108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6ADB171-659D-3711-8AC3-CC9C6F6EAD0C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5C8FCBB-01A7-8A85-6C90-62A495743376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1BC7F7-4D8A-1593-4417-B23A26187EF3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7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5B0932F-CF21-8AB0-6DC9-313F97E72CC1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06810F1A-84BC-669D-5107-D2A0DF28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8FB8F60C-06FB-43E7-0128-6386D26E5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6D284A2D-FEC4-458B-FE37-60217ABA7B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C710434-4152-7289-BB36-FBB6C2BA9954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Spectroscopy of 100 Ru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E05B794-3613-42FA-7E27-84C57DF66ED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015" r="57979" b="84675"/>
          <a:stretch>
            <a:fillRect/>
          </a:stretch>
        </p:blipFill>
        <p:spPr>
          <a:xfrm>
            <a:off x="1513840" y="1097533"/>
            <a:ext cx="3667760" cy="78206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5197FAC-130C-D822-2C82-C1EB98D1F62A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F4ABA82-F583-4297-04DA-350C7909B2C1}"/>
              </a:ext>
            </a:extLst>
          </p:cNvPr>
          <p:cNvSpPr/>
          <p:nvPr/>
        </p:nvSpPr>
        <p:spPr>
          <a:xfrm>
            <a:off x="7953555" y="2637331"/>
            <a:ext cx="1358966" cy="92167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836263-48F7-BE95-A2BE-43805077E4E9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A100E2-CAEF-4E5C-8E50-766665C3B579}"/>
              </a:ext>
            </a:extLst>
          </p:cNvPr>
          <p:cNvSpPr txBox="1"/>
          <p:nvPr/>
        </p:nvSpPr>
        <p:spPr>
          <a:xfrm>
            <a:off x="7373785" y="138800"/>
            <a:ext cx="45642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Missing/uncertain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spectroscopy data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limiting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of shape coexistence. 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BF0A6EE-FAAE-1785-7855-A436955624B5}"/>
                  </a:ext>
                </a:extLst>
              </p:cNvPr>
              <p:cNvSpPr txBox="1"/>
              <p:nvPr/>
            </p:nvSpPr>
            <p:spPr>
              <a:xfrm>
                <a:off x="8231513" y="4177604"/>
                <a:ext cx="3960487" cy="138499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Anomalously enhanced B(E2).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𝑩</m:t>
                    </m:r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𝑬</m:t>
                    </m:r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CA" sz="28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CA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 270 </a:t>
                </a:r>
                <a:r>
                  <a:rPr lang="en-CA" sz="2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W.u</a:t>
                </a:r>
                <a:endParaRPr lang="en-CA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BF0A6EE-FAAE-1785-7855-A436955624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1513" y="4177604"/>
                <a:ext cx="3960487" cy="1384995"/>
              </a:xfrm>
              <a:prstGeom prst="rect">
                <a:avLst/>
              </a:prstGeom>
              <a:blipFill>
                <a:blip r:embed="rId8"/>
                <a:stretch>
                  <a:fillRect l="-1846" t="-4405" r="-5077" b="-114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362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B97A0-1B29-3E4A-6E55-02EA94F73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08C3E6-5878-16A4-15C9-EA0E5BE029A3}"/>
              </a:ext>
            </a:extLst>
          </p:cNvPr>
          <p:cNvCxnSpPr>
            <a:cxnSpLocks/>
          </p:cNvCxnSpPr>
          <p:nvPr/>
        </p:nvCxnSpPr>
        <p:spPr>
          <a:xfrm>
            <a:off x="470701" y="6222422"/>
            <a:ext cx="11250595" cy="0"/>
          </a:xfrm>
          <a:prstGeom prst="line">
            <a:avLst/>
          </a:prstGeom>
          <a:ln w="38100">
            <a:solidFill>
              <a:srgbClr val="B408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B3DE1AE-5BB3-3AC6-6E97-B7F5ECBF9667}"/>
              </a:ext>
            </a:extLst>
          </p:cNvPr>
          <p:cNvSpPr/>
          <p:nvPr/>
        </p:nvSpPr>
        <p:spPr>
          <a:xfrm>
            <a:off x="470701" y="6303700"/>
            <a:ext cx="37050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</a:t>
            </a:r>
          </a:p>
          <a:p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Guelph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B29C311-28E5-509A-EE2C-E0DC2BB85A7F}"/>
              </a:ext>
            </a:extLst>
          </p:cNvPr>
          <p:cNvSpPr/>
          <p:nvPr/>
        </p:nvSpPr>
        <p:spPr>
          <a:xfrm>
            <a:off x="9012149" y="6411422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400" dirty="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8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8093104-8D6D-78E5-4CB9-485066D515AD}"/>
              </a:ext>
            </a:extLst>
          </p:cNvPr>
          <p:cNvGrpSpPr/>
          <p:nvPr/>
        </p:nvGrpSpPr>
        <p:grpSpPr>
          <a:xfrm>
            <a:off x="3123438" y="6302451"/>
            <a:ext cx="7036405" cy="583338"/>
            <a:chOff x="4206552" y="4059314"/>
            <a:chExt cx="19604438" cy="1425469"/>
          </a:xfrm>
        </p:grpSpPr>
        <p:pic>
          <p:nvPicPr>
            <p:cNvPr id="37" name="Picture 36" descr="A red circle with white leaf in it&#10;&#10;Description automatically generated">
              <a:extLst>
                <a:ext uri="{FF2B5EF4-FFF2-40B4-BE49-F238E27FC236}">
                  <a16:creationId xmlns:a16="http://schemas.microsoft.com/office/drawing/2014/main" id="{CF0F545A-B11E-D51C-9BF8-F07283071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836" y="4059314"/>
              <a:ext cx="2715897" cy="1284672"/>
            </a:xfrm>
            <a:prstGeom prst="rect">
              <a:avLst/>
            </a:prstGeom>
          </p:spPr>
        </p:pic>
        <p:pic>
          <p:nvPicPr>
            <p:cNvPr id="38" name="Picture 37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8A1D2B53-DC7E-D216-3D69-18E5FC155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17293" b="-26164"/>
            <a:stretch>
              <a:fillRect/>
            </a:stretch>
          </p:blipFill>
          <p:spPr>
            <a:xfrm>
              <a:off x="4206552" y="4206230"/>
              <a:ext cx="3944202" cy="1278553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DCA62C7-6B8D-3600-D311-9737660893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89"/>
            <a:stretch>
              <a:fillRect/>
            </a:stretch>
          </p:blipFill>
          <p:spPr>
            <a:xfrm>
              <a:off x="22607989" y="4095189"/>
              <a:ext cx="1203001" cy="1212929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2021055-FF97-8597-D66C-05F53438C777}"/>
              </a:ext>
            </a:extLst>
          </p:cNvPr>
          <p:cNvSpPr txBox="1"/>
          <p:nvPr/>
        </p:nvSpPr>
        <p:spPr>
          <a:xfrm>
            <a:off x="470701" y="249497"/>
            <a:ext cx="11467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Implications for clarifying Ru structure.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9AFD126-5F19-64B6-A7AF-FB856F477D88}"/>
                  </a:ext>
                </a:extLst>
              </p:cNvPr>
              <p:cNvSpPr txBox="1"/>
              <p:nvPr/>
            </p:nvSpPr>
            <p:spPr>
              <a:xfrm>
                <a:off x="4741424" y="1969751"/>
                <a:ext cx="6754482" cy="10835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2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3200" b="0" i="1" smtClean="0">
                              <a:latin typeface="Cambria Math" panose="02040503050406030204" pitchFamily="18" charset="0"/>
                            </a:rPr>
                            <m:t>𝛽𝛽</m:t>
                          </m:r>
                        </m:sub>
                      </m:sSub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CA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CA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CA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32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CA" sz="32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CA" sz="32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CA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9AFD126-5F19-64B6-A7AF-FB856F477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424" y="1969751"/>
                <a:ext cx="6754482" cy="10835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7B654D-A3C8-4A5A-0260-339FE56808BE}"/>
                  </a:ext>
                </a:extLst>
              </p:cNvPr>
              <p:cNvSpPr txBox="1"/>
              <p:nvPr/>
            </p:nvSpPr>
            <p:spPr>
              <a:xfrm>
                <a:off x="5386076" y="3242316"/>
                <a:ext cx="638294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Nuclear Matrix Element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C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C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p>
                  </m:oMath>
                </a14:m>
                <a:r>
                  <a:rPr lang="en-US" sz="2000" b="1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) </a:t>
                </a:r>
                <a:r>
                  <a:rPr lang="en-US" sz="2000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is the </a:t>
                </a:r>
                <a:r>
                  <a:rPr lang="en-US" sz="2000" b="1" i="1" u="sng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overlap</a:t>
                </a:r>
                <a:r>
                  <a:rPr lang="en-US" sz="2000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of the </a:t>
                </a:r>
                <a:r>
                  <a:rPr lang="en-US" sz="2000" b="1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initial</a:t>
                </a:r>
                <a:r>
                  <a:rPr lang="en-US" sz="2000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and </a:t>
                </a:r>
                <a:r>
                  <a:rPr lang="en-US" sz="2000" b="1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final</a:t>
                </a:r>
                <a:r>
                  <a:rPr lang="en-US" sz="2000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wavefunctions between the </a:t>
                </a:r>
                <a:r>
                  <a:rPr lang="en-US" sz="2000" b="1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parent</a:t>
                </a:r>
                <a:r>
                  <a:rPr lang="en-US" sz="2000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and </a:t>
                </a:r>
                <a:r>
                  <a:rPr lang="en-US" sz="2000" b="1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daughter</a:t>
                </a:r>
                <a:r>
                  <a:rPr lang="en-US" sz="2000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2000" b="1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nucleus</a:t>
                </a:r>
                <a:r>
                  <a:rPr lang="en-US" sz="2000" dirty="0">
                    <a:ln w="0"/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.</a:t>
                </a:r>
                <a:endParaRPr lang="en-CA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7B654D-A3C8-4A5A-0260-339FE5680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6076" y="3242316"/>
                <a:ext cx="6382942" cy="1015663"/>
              </a:xfrm>
              <a:prstGeom prst="rect">
                <a:avLst/>
              </a:prstGeom>
              <a:blipFill>
                <a:blip r:embed="rId6"/>
                <a:stretch>
                  <a:fillRect l="-1051" t="-3012" b="-963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18460C63-4400-7752-9F3A-81394C777160}"/>
              </a:ext>
            </a:extLst>
          </p:cNvPr>
          <p:cNvSpPr/>
          <p:nvPr/>
        </p:nvSpPr>
        <p:spPr>
          <a:xfrm>
            <a:off x="4741424" y="6411423"/>
            <a:ext cx="270914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Sangeet-Pal </a:t>
            </a:r>
            <a:r>
              <a:rPr lang="en-US" sz="1400">
                <a:ln w="0"/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213906-8C17-076B-03CF-0F3E051AFB30}"/>
              </a:ext>
            </a:extLst>
          </p:cNvPr>
          <p:cNvSpPr txBox="1"/>
          <p:nvPr/>
        </p:nvSpPr>
        <p:spPr>
          <a:xfrm>
            <a:off x="5349500" y="4646710"/>
            <a:ext cx="70822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 Deformation position 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 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Parent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</a:t>
            </a:r>
            <a:r>
              <a:rPr lang="en-CA" sz="2000" b="1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150Nd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and 		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Daughter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</a:t>
            </a:r>
            <a:r>
              <a:rPr lang="en-CA" sz="2000" b="1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150Sm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nuclei.  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NME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is small.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E3FBE9B-E160-FD38-EB11-271412A1C465}"/>
              </a:ext>
            </a:extLst>
          </p:cNvPr>
          <p:cNvGrpSpPr/>
          <p:nvPr/>
        </p:nvGrpSpPr>
        <p:grpSpPr>
          <a:xfrm>
            <a:off x="19115" y="1847334"/>
            <a:ext cx="5220397" cy="4186302"/>
            <a:chOff x="19115" y="1768086"/>
            <a:chExt cx="5220397" cy="418630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DD6A479-105B-47CA-50C2-675B1A544A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115" y="1768086"/>
              <a:ext cx="5220397" cy="4186302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D66BD65-4ACC-2CDE-3920-35CB7D1C4603}"/>
                </a:ext>
              </a:extLst>
            </p:cNvPr>
            <p:cNvSpPr/>
            <p:nvPr/>
          </p:nvSpPr>
          <p:spPr>
            <a:xfrm>
              <a:off x="3217675" y="3861237"/>
              <a:ext cx="353187" cy="328613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97B89EC-A627-57E5-2654-6209509180F4}"/>
                </a:ext>
              </a:extLst>
            </p:cNvPr>
            <p:cNvSpPr/>
            <p:nvPr/>
          </p:nvSpPr>
          <p:spPr>
            <a:xfrm>
              <a:off x="3744598" y="5119991"/>
              <a:ext cx="667512" cy="612648"/>
            </a:xfrm>
            <a:prstGeom prst="roundRect">
              <a:avLst/>
            </a:prstGeom>
            <a:solidFill>
              <a:srgbClr val="0000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A29BBBE2-6213-9A2B-1A79-509A9A1592E4}"/>
              </a:ext>
            </a:extLst>
          </p:cNvPr>
          <p:cNvSpPr/>
          <p:nvPr/>
        </p:nvSpPr>
        <p:spPr>
          <a:xfrm>
            <a:off x="5521592" y="4680469"/>
            <a:ext cx="353187" cy="328613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4C0904-822C-E1CD-D900-D0DEC4250CB6}"/>
              </a:ext>
            </a:extLst>
          </p:cNvPr>
          <p:cNvSpPr txBox="1"/>
          <p:nvPr/>
        </p:nvSpPr>
        <p:spPr>
          <a:xfrm>
            <a:off x="5874779" y="5388355"/>
            <a:ext cx="57106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Decay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between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states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with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b="1" u="sng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different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b="1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initial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and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b="1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final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deformations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b="1" u="sng" dirty="0">
                <a:ln w="0"/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hindered</a:t>
            </a:r>
            <a:r>
              <a:rPr lang="en-CA" sz="2000" b="1" dirty="0">
                <a:ln w="0"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!</a:t>
            </a:r>
            <a:endParaRPr lang="en-CA" sz="2000" dirty="0">
              <a:ln w="0"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08341E1-3BC5-8B73-6BC0-37652BF470D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701A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320813" y="-1068932"/>
            <a:ext cx="4101546" cy="3415887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4D1BF2B-AB70-FC53-FE4B-F8FB3D9D6C11}"/>
              </a:ext>
            </a:extLst>
          </p:cNvPr>
          <p:cNvSpPr/>
          <p:nvPr/>
        </p:nvSpPr>
        <p:spPr>
          <a:xfrm>
            <a:off x="1940465" y="2908457"/>
            <a:ext cx="667512" cy="612648"/>
          </a:xfrm>
          <a:prstGeom prst="roundRect">
            <a:avLst/>
          </a:prstGeom>
          <a:solidFill>
            <a:srgbClr val="0000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95580D-BDF2-C1E2-FEAF-D1C831A6D0DA}"/>
              </a:ext>
            </a:extLst>
          </p:cNvPr>
          <p:cNvSpPr txBox="1"/>
          <p:nvPr/>
        </p:nvSpPr>
        <p:spPr>
          <a:xfrm>
            <a:off x="1178122" y="2593122"/>
            <a:ext cx="18759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0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Strength of </a:t>
            </a:r>
            <a:r>
              <a:rPr lang="en-CA" sz="2000" b="1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GT</a:t>
            </a:r>
            <a:r>
              <a:rPr lang="en-CA" sz="20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CA" sz="2000" b="1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transition</a:t>
            </a:r>
            <a:r>
              <a:rPr lang="en-CA" sz="20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operators.</a:t>
            </a:r>
          </a:p>
          <a:p>
            <a:endParaRPr lang="en-CA" sz="2000" dirty="0">
              <a:ln w="0"/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8873F4D-EFFD-41E8-A848-25795DB87B9F}"/>
                  </a:ext>
                </a:extLst>
              </p:cNvPr>
              <p:cNvSpPr/>
              <p:nvPr/>
            </p:nvSpPr>
            <p:spPr>
              <a:xfrm>
                <a:off x="520074" y="662555"/>
                <a:ext cx="11623534" cy="12917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endParaRPr lang="en-US" sz="2400" dirty="0">
                  <a:ln w="0"/>
                  <a:solidFill>
                    <a:srgbClr val="CC55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57200" indent="-457200">
                  <a:buAutoNum type="arabicPeriod"/>
                </a:pPr>
                <a:r>
                  <a:rPr lang="en-US" sz="2400" b="1" u="sng" dirty="0">
                    <a:ln w="0"/>
                    <a:solidFill>
                      <a:srgbClr val="CC55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Fundamental Symmetries &amp; Standard Model Physics</a:t>
                </a:r>
                <a:r>
                  <a:rPr lang="en-US" sz="2400" b="1" dirty="0">
                    <a:ln w="0"/>
                    <a:solidFill>
                      <a:srgbClr val="CC55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:</a:t>
                </a:r>
                <a:r>
                  <a:rPr lang="en-US" sz="2400" b="1" dirty="0">
                    <a:ln w="0"/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2400" dirty="0">
                    <a:ln w="0"/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Better constraints on neutrino-less double-</a:t>
                </a:r>
                <a:r>
                  <a:rPr lang="el-GR" sz="2400" dirty="0">
                    <a:ln w="0"/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β</a:t>
                </a:r>
                <a:r>
                  <a:rPr lang="en-CA" sz="2400" dirty="0">
                    <a:ln w="0"/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decay (0</a:t>
                </a:r>
                <a:r>
                  <a:rPr lang="el-GR" sz="2400" dirty="0">
                    <a:ln w="0"/>
                    <a:solidFill>
                      <a:srgbClr val="33333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νββ</a:t>
                </a:r>
                <a:r>
                  <a:rPr lang="en-CA" sz="2400" dirty="0">
                    <a:ln w="0"/>
                    <a:solidFill>
                      <a:srgbClr val="33333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)</a:t>
                </a:r>
                <a:r>
                  <a:rPr lang="en-CA" sz="2400" dirty="0">
                    <a:ln w="0"/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candidate 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sPrePr>
                      <m:sub>
                        <m:r>
                          <a:rPr lang="en-CA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𝟒𝟐</m:t>
                        </m:r>
                      </m:sub>
                      <m:sup>
                        <m:r>
                          <a:rPr lang="en-CA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𝟏𝟎𝟎</m:t>
                        </m:r>
                      </m:sup>
                      <m:e>
                        <m:r>
                          <a:rPr lang="en-CA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𝑴𝒐</m:t>
                        </m:r>
                        <m:r>
                          <a:rPr lang="en-CA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 </m:t>
                        </m:r>
                      </m:e>
                    </m:sPre>
                    <m:r>
                      <a:rPr lang="en-CA" sz="2800" b="1" i="1" smtClean="0">
                        <a:ln w="0"/>
                        <a:solidFill>
                          <a:srgbClr val="33333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→</m:t>
                    </m:r>
                    <m:sPre>
                      <m:sPrePr>
                        <m:ctrlPr>
                          <a:rPr lang="en-US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sPrePr>
                      <m:sub>
                        <m:r>
                          <a:rPr lang="en-CA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𝟒𝟒</m:t>
                        </m:r>
                      </m:sub>
                      <m:sup>
                        <m:r>
                          <a:rPr lang="en-CA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𝟏𝟎𝟎</m:t>
                        </m:r>
                      </m:sup>
                      <m:e>
                        <m:r>
                          <a:rPr lang="en-CA" sz="2800" b="1" i="1" smtClean="0">
                            <a:ln w="0"/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𝑹𝒖</m:t>
                        </m:r>
                      </m:e>
                    </m:sPre>
                  </m:oMath>
                </a14:m>
                <a:r>
                  <a:rPr lang="en-US" sz="2400" b="1" dirty="0">
                    <a:ln w="0"/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.</a:t>
                </a:r>
                <a:endParaRPr lang="en-US" sz="2400" b="1" dirty="0">
                  <a:ln w="0"/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8873F4D-EFFD-41E8-A848-25795DB87B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074" y="662555"/>
                <a:ext cx="11623534" cy="1291764"/>
              </a:xfrm>
              <a:prstGeom prst="rect">
                <a:avLst/>
              </a:prstGeom>
              <a:blipFill>
                <a:blip r:embed="rId9"/>
                <a:stretch>
                  <a:fillRect l="-682" b="-896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A7EB76D4-C4A9-FC86-A0F2-A9B3D9C10C10}"/>
              </a:ext>
            </a:extLst>
          </p:cNvPr>
          <p:cNvSpPr txBox="1"/>
          <p:nvPr/>
        </p:nvSpPr>
        <p:spPr>
          <a:xfrm>
            <a:off x="663466" y="5981972"/>
            <a:ext cx="800950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5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 R. Rodríguez &amp; G. Martínez-Pinedo, </a:t>
            </a:r>
            <a:r>
              <a:rPr lang="en-CA" sz="105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Phys. Rev. Lett.</a:t>
            </a:r>
            <a:r>
              <a:rPr lang="en-CA" sz="105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05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  <a:r>
              <a:rPr lang="en-CA" sz="105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252503 (2010).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1570233-1617-E0D7-6FD7-216F6F9ECA6A}"/>
                  </a:ext>
                </a:extLst>
              </p:cNvPr>
              <p:cNvSpPr txBox="1"/>
              <p:nvPr/>
            </p:nvSpPr>
            <p:spPr>
              <a:xfrm>
                <a:off x="213425" y="5453038"/>
                <a:ext cx="6880860" cy="3926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</m:ctrlPr>
                        </m:sPrePr>
                        <m:sub>
                          <m:r>
                            <a:rPr lang="en-CA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  <m:t>𝟔𝟎</m:t>
                          </m:r>
                        </m:sub>
                        <m:sup>
                          <m:r>
                            <a:rPr lang="en-CA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  <m:t>𝟏𝟓𝟎</m:t>
                          </m:r>
                        </m:sup>
                        <m:e>
                          <m:r>
                            <a:rPr lang="en-CA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  <m:t>𝑵𝒅</m:t>
                          </m:r>
                          <m:r>
                            <a:rPr lang="en-CA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  <m:t> </m:t>
                          </m:r>
                        </m:e>
                      </m:sPre>
                      <m:r>
                        <a:rPr lang="en-CA" sz="1800" b="1" i="1" smtClean="0">
                          <a:ln w="0"/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m:t>→</m:t>
                      </m:r>
                      <m:sPre>
                        <m:sPrePr>
                          <m:ctrlPr>
                            <a:rPr lang="en-US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</m:ctrlPr>
                        </m:sPrePr>
                        <m:sub>
                          <m:r>
                            <a:rPr lang="en-CA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  <m:t>𝟔𝟐</m:t>
                          </m:r>
                        </m:sub>
                        <m:sup>
                          <m:r>
                            <a:rPr lang="en-CA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  <m:t>𝟏𝟓𝟎</m:t>
                          </m:r>
                        </m:sup>
                        <m:e>
                          <m:r>
                            <a:rPr lang="en-CA" sz="1800" b="1" i="1" smtClean="0">
                              <a:ln w="0"/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Wingdings" panose="05000000000000000000" pitchFamily="2" charset="2"/>
                            </a:rPr>
                            <m:t>𝑺𝒎</m:t>
                          </m:r>
                        </m:e>
                      </m:sPre>
                    </m:oMath>
                  </m:oMathPara>
                </a14:m>
                <a:endParaRPr lang="en-CA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1570233-1617-E0D7-6FD7-216F6F9ECA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425" y="5453038"/>
                <a:ext cx="6880860" cy="392608"/>
              </a:xfrm>
              <a:prstGeom prst="rect">
                <a:avLst/>
              </a:prstGeom>
              <a:blipFill>
                <a:blip r:embed="rId10"/>
                <a:stretch>
                  <a:fillRect b="-15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2461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5FFE11228FD84C8C0D1A4936548299" ma:contentTypeVersion="37" ma:contentTypeDescription="Create a new document." ma:contentTypeScope="" ma:versionID="123e2039cb10f1157eb567ccce3a4268">
  <xsd:schema xmlns:xsd="http://www.w3.org/2001/XMLSchema" xmlns:xs="http://www.w3.org/2001/XMLSchema" xmlns:p="http://schemas.microsoft.com/office/2006/metadata/properties" xmlns:ns3="feeb7ebc-0df1-44fa-8705-5f37297784d0" xmlns:ns4="60a7e67c-5df8-46ad-8b77-5686eb0d5094" targetNamespace="http://schemas.microsoft.com/office/2006/metadata/properties" ma:root="true" ma:fieldsID="777e5efa05e3b3f1e2c5ccc8163efd64" ns3:_="" ns4:_="">
    <xsd:import namespace="feeb7ebc-0df1-44fa-8705-5f37297784d0"/>
    <xsd:import namespace="60a7e67c-5df8-46ad-8b77-5686eb0d50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  <xsd:element ref="ns3:Leaders" minOccurs="0"/>
                <xsd:element ref="ns3:Members" minOccurs="0"/>
                <xsd:element ref="ns3:Member_Groups" minOccurs="0"/>
                <xsd:element ref="ns3:Invited_Leaders" minOccurs="0"/>
                <xsd:element ref="ns3:Invited_Members" minOccurs="0"/>
                <xsd:element ref="ns3:Has_Leaders_Only_SectionGroup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eb7ebc-0df1-44fa-8705-5f37297784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NotebookType" ma:index="13" nillable="true" ma:displayName="Notebook Type" ma:internalName="NotebookType">
      <xsd:simpleType>
        <xsd:restriction base="dms:Text"/>
      </xsd:simpleType>
    </xsd:element>
    <xsd:element name="FolderType" ma:index="14" nillable="true" ma:displayName="Folder Type" ma:internalName="FolderType">
      <xsd:simpleType>
        <xsd:restriction base="dms:Text"/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Owner" ma:index="18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9" nillable="true" ma:displayName="Math Settings" ma:internalName="Math_Settings">
      <xsd:simpleType>
        <xsd:restriction base="dms:Text"/>
      </xsd:simpleType>
    </xsd:element>
    <xsd:element name="DefaultSectionNames" ma:index="20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1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2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3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4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5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6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7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8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9" nillable="true" ma:displayName="Is Collaboration Space Locked" ma:internalName="Is_Collaboration_Space_Locked">
      <xsd:simpleType>
        <xsd:restriction base="dms:Boolean"/>
      </xsd:simpleType>
    </xsd:element>
    <xsd:element name="IsNotebookLocked" ma:index="30" nillable="true" ma:displayName="Is Notebook Locked" ma:internalName="IsNotebookLocked">
      <xsd:simpleType>
        <xsd:restriction base="dms:Boolean"/>
      </xsd:simpleType>
    </xsd:element>
    <xsd:element name="Leaders" ma:index="31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32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33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34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35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Has_Leaders_Only_SectionGroup" ma:index="36" nillable="true" ma:displayName="Has Leaders Only SectionGroup" ma:internalName="Has_Leaders_Only_SectionGroup">
      <xsd:simpleType>
        <xsd:restriction base="dms:Boolean"/>
      </xsd:simpleType>
    </xsd:element>
    <xsd:element name="MediaServiceAutoKeyPoints" ma:index="3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3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0" nillable="true" ma:displayName="Tags" ma:internalName="MediaServiceAutoTags" ma:readOnly="true">
      <xsd:simpleType>
        <xsd:restriction base="dms:Text"/>
      </xsd:simpleType>
    </xsd:element>
    <xsd:element name="MediaLengthInSeconds" ma:index="4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2" nillable="true" ma:displayName="_activity" ma:hidden="true" ma:internalName="_activity">
      <xsd:simpleType>
        <xsd:restriction base="dms:Note"/>
      </xsd:simpleType>
    </xsd:element>
    <xsd:element name="MediaServiceObjectDetectorVersions" ma:index="4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a7e67c-5df8-46ad-8b77-5686eb0d509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feeb7ebc-0df1-44fa-8705-5f37297784d0" xsi:nil="true"/>
    <NotebookType xmlns="feeb7ebc-0df1-44fa-8705-5f37297784d0" xsi:nil="true"/>
    <FolderType xmlns="feeb7ebc-0df1-44fa-8705-5f37297784d0" xsi:nil="true"/>
    <Students xmlns="feeb7ebc-0df1-44fa-8705-5f37297784d0">
      <UserInfo>
        <DisplayName/>
        <AccountId xsi:nil="true"/>
        <AccountType/>
      </UserInfo>
    </Students>
    <Student_Groups xmlns="feeb7ebc-0df1-44fa-8705-5f37297784d0">
      <UserInfo>
        <DisplayName/>
        <AccountId xsi:nil="true"/>
        <AccountType/>
      </UserInfo>
    </Student_Groups>
    <Templates xmlns="feeb7ebc-0df1-44fa-8705-5f37297784d0" xsi:nil="true"/>
    <Self_Registration_Enabled xmlns="feeb7ebc-0df1-44fa-8705-5f37297784d0" xsi:nil="true"/>
    <Invited_Members xmlns="feeb7ebc-0df1-44fa-8705-5f37297784d0" xsi:nil="true"/>
    <_activity xmlns="feeb7ebc-0df1-44fa-8705-5f37297784d0" xsi:nil="true"/>
    <Invited_Students xmlns="feeb7ebc-0df1-44fa-8705-5f37297784d0" xsi:nil="true"/>
    <IsNotebookLocked xmlns="feeb7ebc-0df1-44fa-8705-5f37297784d0" xsi:nil="true"/>
    <Invited_Leaders xmlns="feeb7ebc-0df1-44fa-8705-5f37297784d0" xsi:nil="true"/>
    <Leaders xmlns="feeb7ebc-0df1-44fa-8705-5f37297784d0">
      <UserInfo>
        <DisplayName/>
        <AccountId xsi:nil="true"/>
        <AccountType/>
      </UserInfo>
    </Leaders>
    <Math_Settings xmlns="feeb7ebc-0df1-44fa-8705-5f37297784d0" xsi:nil="true"/>
    <TeamsChannelId xmlns="feeb7ebc-0df1-44fa-8705-5f37297784d0" xsi:nil="true"/>
    <Invited_Teachers xmlns="feeb7ebc-0df1-44fa-8705-5f37297784d0" xsi:nil="true"/>
    <Teachers xmlns="feeb7ebc-0df1-44fa-8705-5f37297784d0">
      <UserInfo>
        <DisplayName/>
        <AccountId xsi:nil="true"/>
        <AccountType/>
      </UserInfo>
    </Teachers>
    <Has_Teacher_Only_SectionGroup xmlns="feeb7ebc-0df1-44fa-8705-5f37297784d0" xsi:nil="true"/>
    <Members xmlns="feeb7ebc-0df1-44fa-8705-5f37297784d0">
      <UserInfo>
        <DisplayName/>
        <AccountId xsi:nil="true"/>
        <AccountType/>
      </UserInfo>
    </Members>
    <Member_Groups xmlns="feeb7ebc-0df1-44fa-8705-5f37297784d0">
      <UserInfo>
        <DisplayName/>
        <AccountId xsi:nil="true"/>
        <AccountType/>
      </UserInfo>
    </Member_Groups>
    <DefaultSectionNames xmlns="feeb7ebc-0df1-44fa-8705-5f37297784d0" xsi:nil="true"/>
    <Is_Collaboration_Space_Locked xmlns="feeb7ebc-0df1-44fa-8705-5f37297784d0" xsi:nil="true"/>
    <CultureName xmlns="feeb7ebc-0df1-44fa-8705-5f37297784d0" xsi:nil="true"/>
    <Owner xmlns="feeb7ebc-0df1-44fa-8705-5f37297784d0">
      <UserInfo>
        <DisplayName/>
        <AccountId xsi:nil="true"/>
        <AccountType/>
      </UserInfo>
    </Owner>
    <Has_Leaders_Only_SectionGroup xmlns="feeb7ebc-0df1-44fa-8705-5f37297784d0" xsi:nil="true"/>
  </documentManagement>
</p:properties>
</file>

<file path=customXml/itemProps1.xml><?xml version="1.0" encoding="utf-8"?>
<ds:datastoreItem xmlns:ds="http://schemas.openxmlformats.org/officeDocument/2006/customXml" ds:itemID="{ECB2A4EA-99EB-424F-BFC5-FF2DB40602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eb7ebc-0df1-44fa-8705-5f37297784d0"/>
    <ds:schemaRef ds:uri="60a7e67c-5df8-46ad-8b77-5686eb0d50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F09AC2-4CC6-4DE5-B578-41347EB280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9637AA-18FA-4088-92E7-9F52A254A007}">
  <ds:schemaRefs>
    <ds:schemaRef ds:uri="http://purl.org/dc/dcmitype/"/>
    <ds:schemaRef ds:uri="http://schemas.microsoft.com/office/infopath/2007/PartnerControls"/>
    <ds:schemaRef ds:uri="feeb7ebc-0df1-44fa-8705-5f37297784d0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60a7e67c-5df8-46ad-8b77-5686eb0d5094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be62a12b-2cad-49a1-a5fa-85f4f3156a7d}" enabled="0" method="" siteId="{be62a12b-2cad-49a1-a5fa-85f4f3156a7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26673</TotalTime>
  <Words>3551</Words>
  <Application>Microsoft Office PowerPoint</Application>
  <PresentationFormat>Widescreen</PresentationFormat>
  <Paragraphs>744</Paragraphs>
  <Slides>45</Slides>
  <Notes>3</Notes>
  <HiddenSlides>13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Aptos</vt:lpstr>
      <vt:lpstr>Aptos Display</vt:lpstr>
      <vt:lpstr>Arial</vt:lpstr>
      <vt:lpstr>Bierstadt</vt:lpstr>
      <vt:lpstr>Cambria Math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Sangeet-Pal Pannu</dc:creator>
  <cp:lastModifiedBy>Sangeet-Pal Pannu</cp:lastModifiedBy>
  <cp:revision>16</cp:revision>
  <dcterms:created xsi:type="dcterms:W3CDTF">2026-05-25T13:52:55Z</dcterms:created>
  <dcterms:modified xsi:type="dcterms:W3CDTF">2026-06-22T20:49:28Z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0x010100EF5FFE11228FD84C8C0D1A4936548299</vt:lpwstr>
  </property>
</Properties>
</file>