
<file path=[Content_Types].xml><?xml version="1.0" encoding="utf-8"?>
<Types xmlns="http://schemas.openxmlformats.org/package/2006/content-types">
  <Default Extension="jfif" ContentType="image/jpeg"/>
  <Default Extension="jpe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34"/>
  </p:notesMasterIdLst>
  <p:sldIdLst>
    <p:sldId id="256" r:id="rId6"/>
    <p:sldId id="257" r:id="rId7"/>
    <p:sldId id="258" r:id="rId8"/>
    <p:sldId id="466" r:id="rId9"/>
    <p:sldId id="259" r:id="rId10"/>
    <p:sldId id="471" r:id="rId11"/>
    <p:sldId id="260" r:id="rId12"/>
    <p:sldId id="268" r:id="rId13"/>
    <p:sldId id="271" r:id="rId14"/>
    <p:sldId id="266" r:id="rId15"/>
    <p:sldId id="468" r:id="rId16"/>
    <p:sldId id="270" r:id="rId17"/>
    <p:sldId id="470" r:id="rId18"/>
    <p:sldId id="469" r:id="rId19"/>
    <p:sldId id="472" r:id="rId20"/>
    <p:sldId id="475" r:id="rId21"/>
    <p:sldId id="473" r:id="rId22"/>
    <p:sldId id="476" r:id="rId23"/>
    <p:sldId id="474" r:id="rId24"/>
    <p:sldId id="436" r:id="rId25"/>
    <p:sldId id="437" r:id="rId26"/>
    <p:sldId id="459" r:id="rId27"/>
    <p:sldId id="460" r:id="rId28"/>
    <p:sldId id="461" r:id="rId29"/>
    <p:sldId id="462" r:id="rId30"/>
    <p:sldId id="463" r:id="rId31"/>
    <p:sldId id="464" r:id="rId32"/>
    <p:sldId id="26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76B3"/>
    <a:srgbClr val="3F6CD7"/>
    <a:srgbClr val="0096FF"/>
    <a:srgbClr val="FF2600"/>
    <a:srgbClr val="FF7E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12"/>
    <p:restoredTop sz="89643"/>
  </p:normalViewPr>
  <p:slideViewPr>
    <p:cSldViewPr snapToGrid="0" snapToObjects="1" showGuides="1">
      <p:cViewPr>
        <p:scale>
          <a:sx n="94" d="100"/>
          <a:sy n="94" d="100"/>
        </p:scale>
        <p:origin x="-200" y="600"/>
      </p:cViewPr>
      <p:guideLst>
        <p:guide orient="horz" pos="2160"/>
        <p:guide pos="3840"/>
      </p:guideLst>
    </p:cSldViewPr>
  </p:slideViewPr>
  <p:outlineViewPr>
    <p:cViewPr>
      <p:scale>
        <a:sx n="33" d="100"/>
        <a:sy n="33" d="100"/>
      </p:scale>
      <p:origin x="0" y="-1320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74A6CD-836C-FD48-900D-891F1141E467}" type="datetimeFigureOut">
              <a:rPr lang="en-US" smtClean="0"/>
              <a:t>6/21/26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276636-5615-AC45-93A3-671C08CFB7A4}" type="slidenum">
              <a:rPr lang="en-US" smtClean="0"/>
              <a:t>‹#›</a:t>
            </a:fld>
            <a:endParaRPr lang="en-US"/>
          </a:p>
        </p:txBody>
      </p:sp>
    </p:spTree>
    <p:extLst>
      <p:ext uri="{BB962C8B-B14F-4D97-AF65-F5344CB8AC3E}">
        <p14:creationId xmlns:p14="http://schemas.microsoft.com/office/powerpoint/2010/main" val="2934212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Thank you very much for attending this presentation. I am master student at Simon </a:t>
            </a:r>
            <a:r>
              <a:rPr lang="en-US" dirty="0" err="1"/>
              <a:t>fraser</a:t>
            </a:r>
            <a:r>
              <a:rPr lang="en-US" dirty="0"/>
              <a:t> university and </a:t>
            </a:r>
            <a:r>
              <a:rPr lang="en-US" dirty="0" err="1"/>
              <a:t>reserching</a:t>
            </a:r>
            <a:r>
              <a:rPr lang="en-US" dirty="0"/>
              <a:t> in TUCAN group at </a:t>
            </a:r>
            <a:r>
              <a:rPr lang="en-US" dirty="0" err="1"/>
              <a:t>Triumf</a:t>
            </a:r>
            <a:r>
              <a:rPr lang="en-US" dirty="0"/>
              <a:t>. In this presentation I will be taking about </a:t>
            </a:r>
            <a:r>
              <a:rPr lang="en-CA" b="0" i="0" u="none" strike="noStrike" dirty="0">
                <a:solidFill>
                  <a:srgbClr val="CB6D04"/>
                </a:solidFill>
                <a:effectLst/>
                <a:latin typeface="Roboto Light" panose="020F0302020204030204" pitchFamily="34" charset="0"/>
              </a:rPr>
              <a:t>Ultracold Neutron Transport and Simulation Studies for the TUCAN EDM Experiment.</a:t>
            </a:r>
            <a:endParaRPr lang="en-US" dirty="0"/>
          </a:p>
        </p:txBody>
      </p:sp>
      <p:sp>
        <p:nvSpPr>
          <p:cNvPr id="4" name="Slide Number Placeholder 3"/>
          <p:cNvSpPr>
            <a:spLocks noGrp="1"/>
          </p:cNvSpPr>
          <p:nvPr>
            <p:ph type="sldNum" sz="quarter" idx="5"/>
          </p:nvPr>
        </p:nvSpPr>
        <p:spPr/>
        <p:txBody>
          <a:bodyPr/>
          <a:lstStyle/>
          <a:p>
            <a:fld id="{24276636-5615-AC45-93A3-671C08CFB7A4}" type="slidenum">
              <a:rPr lang="en-US" smtClean="0"/>
              <a:t>1</a:t>
            </a:fld>
            <a:endParaRPr lang="en-US"/>
          </a:p>
        </p:txBody>
      </p:sp>
    </p:spTree>
    <p:extLst>
      <p:ext uri="{BB962C8B-B14F-4D97-AF65-F5344CB8AC3E}">
        <p14:creationId xmlns:p14="http://schemas.microsoft.com/office/powerpoint/2010/main" val="4288781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left plot is an example of the simulation result, and again if we have larger imaginary fermi potential, this means we have higher wall loss probability, and this leads to the shorter storage lifetime. And as we can see, we have a higher storage lifetime as </a:t>
            </a:r>
            <a:r>
              <a:rPr lang="en-US" dirty="0" err="1"/>
              <a:t>imaginally</a:t>
            </a:r>
            <a:r>
              <a:rPr lang="en-US" dirty="0"/>
              <a:t> fermi potential gets smaller. And we would like to compare the experimental results, which is on the right, to extract imaginary Fermi </a:t>
            </a:r>
            <a:r>
              <a:rPr lang="en-US" dirty="0" err="1"/>
              <a:t>potentialof</a:t>
            </a:r>
            <a:r>
              <a:rPr lang="en-US" dirty="0"/>
              <a:t> the cell material</a:t>
            </a:r>
          </a:p>
        </p:txBody>
      </p:sp>
      <p:sp>
        <p:nvSpPr>
          <p:cNvPr id="4" name="Slide Number Placeholder 3"/>
          <p:cNvSpPr>
            <a:spLocks noGrp="1"/>
          </p:cNvSpPr>
          <p:nvPr>
            <p:ph type="sldNum" sz="quarter" idx="5"/>
          </p:nvPr>
        </p:nvSpPr>
        <p:spPr/>
        <p:txBody>
          <a:bodyPr/>
          <a:lstStyle/>
          <a:p>
            <a:fld id="{24276636-5615-AC45-93A3-671C08CFB7A4}" type="slidenum">
              <a:rPr lang="en-US" smtClean="0"/>
              <a:t>10</a:t>
            </a:fld>
            <a:endParaRPr lang="en-US"/>
          </a:p>
        </p:txBody>
      </p:sp>
    </p:spTree>
    <p:extLst>
      <p:ext uri="{BB962C8B-B14F-4D97-AF65-F5344CB8AC3E}">
        <p14:creationId xmlns:p14="http://schemas.microsoft.com/office/powerpoint/2010/main" val="3361466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in conclusion, since sensitivity is inversely proportional to the experiment time, the greater cell performance leads to better sensitivity, and we use data analysis and simulation to evaluate the cell performance by comparing the results. and we try to find the </a:t>
            </a:r>
            <a:r>
              <a:rPr lang="en-US" dirty="0" err="1"/>
              <a:t>imaginally</a:t>
            </a:r>
            <a:r>
              <a:rPr lang="en-US" dirty="0"/>
              <a:t> fermi potential of the cell material, then we determine whether the current cell design is sufficient for our goal, which is the </a:t>
            </a:r>
            <a:r>
              <a:rPr lang="en-US" dirty="0" err="1"/>
              <a:t>sensitiviy</a:t>
            </a:r>
            <a:r>
              <a:rPr lang="en-US" dirty="0"/>
              <a:t> of 10^-27. </a:t>
            </a:r>
          </a:p>
        </p:txBody>
      </p:sp>
      <p:sp>
        <p:nvSpPr>
          <p:cNvPr id="4" name="Slide Number Placeholder 3"/>
          <p:cNvSpPr>
            <a:spLocks noGrp="1"/>
          </p:cNvSpPr>
          <p:nvPr>
            <p:ph type="sldNum" sz="quarter" idx="5"/>
          </p:nvPr>
        </p:nvSpPr>
        <p:spPr/>
        <p:txBody>
          <a:bodyPr/>
          <a:lstStyle/>
          <a:p>
            <a:fld id="{24276636-5615-AC45-93A3-671C08CFB7A4}" type="slidenum">
              <a:rPr lang="en-US" smtClean="0"/>
              <a:t>11</a:t>
            </a:fld>
            <a:endParaRPr lang="en-US"/>
          </a:p>
        </p:txBody>
      </p:sp>
    </p:spTree>
    <p:extLst>
      <p:ext uri="{BB962C8B-B14F-4D97-AF65-F5344CB8AC3E}">
        <p14:creationId xmlns:p14="http://schemas.microsoft.com/office/powerpoint/2010/main" val="4093068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7823C-48CD-4DFF-A660-998E8ED7A7BB}" type="slidenum">
              <a:rPr lang="en-CA" smtClean="0"/>
              <a:t>20</a:t>
            </a:fld>
            <a:endParaRPr lang="en-CA"/>
          </a:p>
        </p:txBody>
      </p:sp>
    </p:spTree>
    <p:extLst>
      <p:ext uri="{BB962C8B-B14F-4D97-AF65-F5344CB8AC3E}">
        <p14:creationId xmlns:p14="http://schemas.microsoft.com/office/powerpoint/2010/main" val="1090406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dirty="0"/>
              </a:p>
            </p:txBody>
          </p:sp>
        </mc:Choice>
        <mc:Fallback xmlns="">
          <p:sp>
            <p:nvSpPr>
              <p:cNvPr id="3" name="Notes Placeholder 2"/>
              <p:cNvSpPr>
                <a:spLocks noGrp="1"/>
              </p:cNvSpPr>
              <p:nvPr>
                <p:ph type="body" idx="1"/>
              </p:nvPr>
            </p:nvSpPr>
            <p:spPr/>
            <p:txBody>
              <a:bodyPr/>
              <a:lstStyle/>
              <a:p>
                <a:r>
                  <a:rPr lang="en-US" dirty="0"/>
                  <a:t>And this is the result of the experiment. For the left plot, the leakage fraction is the number of UCN detected by the leakage divided by the average number of UCN count in the baseline experiment, and we see that the </a:t>
                </a:r>
                <a:r>
                  <a:rPr lang="en-US" sz="1200" dirty="0"/>
                  <a:t>leakage fractions are an order of </a:t>
                </a:r>
                <a:r>
                  <a:rPr lang="en-US" sz="1200" i="0">
                    <a:latin typeface="Cambria Math" panose="02040503050406030204" pitchFamily="18" charset="0"/>
                  </a:rPr>
                  <a:t>10^(</a:t>
                </a:r>
                <a:r>
                  <a:rPr lang="en-US" sz="1200" b="0" i="0">
                    <a:latin typeface="Cambria Math" panose="02040503050406030204" pitchFamily="18" charset="0"/>
                  </a:rPr>
                  <a:t>−4)</a:t>
                </a:r>
                <a:r>
                  <a:rPr lang="en-US" dirty="0"/>
                  <a:t>, and this indicates that the Y-switch leakage</a:t>
                </a:r>
                <a:r>
                  <a:rPr lang="en-US" baseline="0" dirty="0"/>
                  <a:t> is very low and reliably directing UCNs. This analysis provided me with a better understanding of the Y switch, which I assembled.</a:t>
                </a:r>
                <a:endParaRPr lang="en-US" dirty="0"/>
              </a:p>
            </p:txBody>
          </p:sp>
        </mc:Fallback>
      </mc:AlternateContent>
      <p:sp>
        <p:nvSpPr>
          <p:cNvPr id="4" name="Slide Number Placeholder 3"/>
          <p:cNvSpPr>
            <a:spLocks noGrp="1"/>
          </p:cNvSpPr>
          <p:nvPr>
            <p:ph type="sldNum" sz="quarter" idx="5"/>
          </p:nvPr>
        </p:nvSpPr>
        <p:spPr/>
        <p:txBody>
          <a:bodyPr/>
          <a:lstStyle/>
          <a:p>
            <a:fld id="{4C47823C-48CD-4DFF-A660-998E8ED7A7BB}" type="slidenum">
              <a:rPr lang="en-CA" smtClean="0"/>
              <a:t>21</a:t>
            </a:fld>
            <a:endParaRPr lang="en-CA"/>
          </a:p>
        </p:txBody>
      </p:sp>
    </p:spTree>
    <p:extLst>
      <p:ext uri="{BB962C8B-B14F-4D97-AF65-F5344CB8AC3E}">
        <p14:creationId xmlns:p14="http://schemas.microsoft.com/office/powerpoint/2010/main" val="11581574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7823C-48CD-4DFF-A660-998E8ED7A7BB}" type="slidenum">
              <a:rPr lang="en-CA" smtClean="0"/>
              <a:t>22</a:t>
            </a:fld>
            <a:endParaRPr lang="en-CA"/>
          </a:p>
        </p:txBody>
      </p:sp>
    </p:spTree>
    <p:extLst>
      <p:ext uri="{BB962C8B-B14F-4D97-AF65-F5344CB8AC3E}">
        <p14:creationId xmlns:p14="http://schemas.microsoft.com/office/powerpoint/2010/main" val="2372006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7823C-48CD-4DFF-A660-998E8ED7A7BB}" type="slidenum">
              <a:rPr lang="en-CA" smtClean="0"/>
              <a:t>26</a:t>
            </a:fld>
            <a:endParaRPr lang="en-CA"/>
          </a:p>
        </p:txBody>
      </p:sp>
    </p:spTree>
    <p:extLst>
      <p:ext uri="{BB962C8B-B14F-4D97-AF65-F5344CB8AC3E}">
        <p14:creationId xmlns:p14="http://schemas.microsoft.com/office/powerpoint/2010/main" val="3264788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7823C-48CD-4DFF-A660-998E8ED7A7BB}" type="slidenum">
              <a:rPr lang="en-CA" smtClean="0"/>
              <a:t>27</a:t>
            </a:fld>
            <a:endParaRPr lang="en-CA"/>
          </a:p>
        </p:txBody>
      </p:sp>
    </p:spTree>
    <p:extLst>
      <p:ext uri="{BB962C8B-B14F-4D97-AF65-F5344CB8AC3E}">
        <p14:creationId xmlns:p14="http://schemas.microsoft.com/office/powerpoint/2010/main" val="972457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goal of the simulation study is to simulate the actual storage lifetime experiment we conducted, and determine the storage lifetime of the prototype cell. We use simulation tool called </a:t>
            </a:r>
            <a:r>
              <a:rPr lang="en-US" dirty="0" err="1"/>
              <a:t>PENTrack</a:t>
            </a:r>
            <a:r>
              <a:rPr lang="en-US" dirty="0"/>
              <a:t>, and in this simulation, I had 120s of irradiation time, 5s – 705s of storage time and 240s of counting time</a:t>
            </a:r>
          </a:p>
        </p:txBody>
      </p:sp>
      <p:sp>
        <p:nvSpPr>
          <p:cNvPr id="4" name="Slide Number Placeholder 3"/>
          <p:cNvSpPr>
            <a:spLocks noGrp="1"/>
          </p:cNvSpPr>
          <p:nvPr>
            <p:ph type="sldNum" sz="quarter" idx="5"/>
          </p:nvPr>
        </p:nvSpPr>
        <p:spPr/>
        <p:txBody>
          <a:bodyPr/>
          <a:lstStyle/>
          <a:p>
            <a:fld id="{24276636-5615-AC45-93A3-671C08CFB7A4}" type="slidenum">
              <a:rPr lang="en-US" smtClean="0"/>
              <a:t>28</a:t>
            </a:fld>
            <a:endParaRPr lang="en-US"/>
          </a:p>
        </p:txBody>
      </p:sp>
    </p:spTree>
    <p:extLst>
      <p:ext uri="{BB962C8B-B14F-4D97-AF65-F5344CB8AC3E}">
        <p14:creationId xmlns:p14="http://schemas.microsoft.com/office/powerpoint/2010/main" val="1873072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 will start with background and briefly explain why it is important to search for the neutron electric dipole moment, </a:t>
            </a:r>
            <a:r>
              <a:rPr lang="en-US" dirty="0" err="1"/>
              <a:t>nEDM</a:t>
            </a:r>
            <a:r>
              <a:rPr lang="en-US" dirty="0"/>
              <a:t>. In 1967, Andrei Sakharov proposed that in order to explain matter-anti matter asymmetry, we have to have three conditions, which are Baryon number violation, CP violation and Departure from thermal equilibrium. One key concept here is CP violation (click).  CP violation has been observed in various experiments, however the CP violation from the experiments is not sufficient to explain imbalance of matter and antimatter that we observe today. So we need more CP violation. In fact, neutron electric dipole moment has a possibility of explaining the CP violation. (click)</a:t>
            </a:r>
            <a:r>
              <a:rPr lang="en-US" dirty="0" err="1"/>
              <a:t>nEDM</a:t>
            </a:r>
            <a:r>
              <a:rPr lang="en-US" dirty="0"/>
              <a:t> is a separation between charges in a neutron, and the neutron Hamiltonian explains how neutron EDM indicates CP violation, so firstly, the left equation is the neutron Hamiltonian including magnetic and electric dipole interactions, and under the Time reversal transformation, the signs of spin and magnetic field flip but the sign of electric field doesn’t, so after the transformation, the Hamiltonian becomes not equal to the original Hamiltonian since the second term becomes positive, which originally was negative. So we now have H not equal to H_T, so we have T-violation, and from CPT theorem, we have to have overall symmetric, so we have CP violation.</a:t>
            </a:r>
          </a:p>
        </p:txBody>
      </p:sp>
      <p:sp>
        <p:nvSpPr>
          <p:cNvPr id="4" name="Slide Number Placeholder 3"/>
          <p:cNvSpPr>
            <a:spLocks noGrp="1"/>
          </p:cNvSpPr>
          <p:nvPr>
            <p:ph type="sldNum" sz="quarter" idx="5"/>
          </p:nvPr>
        </p:nvSpPr>
        <p:spPr/>
        <p:txBody>
          <a:bodyPr/>
          <a:lstStyle/>
          <a:p>
            <a:fld id="{24276636-5615-AC45-93A3-671C08CFB7A4}" type="slidenum">
              <a:rPr lang="en-US" smtClean="0"/>
              <a:t>2</a:t>
            </a:fld>
            <a:endParaRPr lang="en-US"/>
          </a:p>
        </p:txBody>
      </p:sp>
    </p:spTree>
    <p:extLst>
      <p:ext uri="{BB962C8B-B14F-4D97-AF65-F5344CB8AC3E}">
        <p14:creationId xmlns:p14="http://schemas.microsoft.com/office/powerpoint/2010/main" val="2178283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r>
                  <a:rPr lang="en-US" dirty="0"/>
                  <a:t>Now, the sensitivity of </a:t>
                </a:r>
                <a:r>
                  <a:rPr lang="en-US" dirty="0" err="1"/>
                  <a:t>nEDM</a:t>
                </a:r>
                <a:r>
                  <a:rPr lang="en-US" dirty="0"/>
                  <a:t> has been </a:t>
                </a:r>
                <a:r>
                  <a:rPr lang="en-US" dirty="0" err="1"/>
                  <a:t>stewadily</a:t>
                </a:r>
                <a:r>
                  <a:rPr lang="en-US" dirty="0"/>
                  <a:t> improved over the years, and the current best measurement is with the sensitivity of </a:t>
                </a:r>
                <a14:m>
                  <m:oMath xmlns:m="http://schemas.openxmlformats.org/officeDocument/2006/math">
                    <m:sSup>
                      <m:sSupPr>
                        <m:ctrlPr>
                          <a:rPr lang="en-CA" sz="1200" i="1" smtClean="0">
                            <a:latin typeface="Cambria Math" panose="02040503050406030204" pitchFamily="18" charset="0"/>
                          </a:rPr>
                        </m:ctrlPr>
                      </m:sSupPr>
                      <m:e>
                        <m:r>
                          <a:rPr lang="en-CA" sz="1200" b="0" i="1" smtClean="0">
                            <a:latin typeface="Cambria Math" panose="02040503050406030204" pitchFamily="18" charset="0"/>
                          </a:rPr>
                          <m:t>1.8 </m:t>
                        </m:r>
                        <m:r>
                          <a:rPr lang="en-CA" sz="1200" b="0" i="1" smtClean="0">
                            <a:latin typeface="Cambria Math" panose="02040503050406030204" pitchFamily="18" charset="0"/>
                            <a:ea typeface="Cambria Math" panose="02040503050406030204" pitchFamily="18" charset="0"/>
                          </a:rPr>
                          <m:t>×</m:t>
                        </m:r>
                        <m:r>
                          <a:rPr lang="en-CA" sz="1200" b="0" i="1" smtClean="0">
                            <a:latin typeface="Cambria Math" panose="02040503050406030204" pitchFamily="18" charset="0"/>
                          </a:rPr>
                          <m:t>10</m:t>
                        </m:r>
                      </m:e>
                      <m:sup>
                        <m:r>
                          <a:rPr lang="en-CA" sz="1200" b="0" i="1" smtClean="0">
                            <a:latin typeface="Cambria Math" panose="02040503050406030204" pitchFamily="18" charset="0"/>
                          </a:rPr>
                          <m:t>−26</m:t>
                        </m:r>
                      </m:sup>
                    </m:sSup>
                    <m:r>
                      <a:rPr lang="en-CA" sz="1200" b="0" i="1" smtClean="0">
                        <a:latin typeface="Cambria Math" panose="02040503050406030204" pitchFamily="18" charset="0"/>
                      </a:rPr>
                      <m:t>𝑒</m:t>
                    </m:r>
                    <m:r>
                      <a:rPr lang="en-CA" sz="1200" b="0" i="1" smtClean="0">
                        <a:latin typeface="Cambria Math" panose="02040503050406030204" pitchFamily="18" charset="0"/>
                        <a:ea typeface="Cambria Math" panose="02040503050406030204" pitchFamily="18" charset="0"/>
                      </a:rPr>
                      <m:t>∙</m:t>
                    </m:r>
                  </m:oMath>
                </a14:m>
                <a:r>
                  <a:rPr lang="en-CA" sz="1200" b="0" i="0" dirty="0">
                    <a:ea typeface="Cambria Math" panose="02040503050406030204" pitchFamily="18" charset="0"/>
                  </a:rPr>
                  <a:t> cm by PSI,</a:t>
                </a:r>
                <a:r>
                  <a:rPr lang="en-CA" sz="1200" b="0" i="0" baseline="0" dirty="0">
                    <a:ea typeface="Cambria Math" panose="02040503050406030204" pitchFamily="18" charset="0"/>
                  </a:rPr>
                  <a:t> and our group, TUCAN collaboration group aims to achieve the sensitivity of </a:t>
                </a:r>
                <a14:m>
                  <m:oMath xmlns:m="http://schemas.openxmlformats.org/officeDocument/2006/math">
                    <m:sSup>
                      <m:sSupPr>
                        <m:ctrlPr>
                          <a:rPr lang="en-CA" sz="1200" i="1" smtClean="0">
                            <a:latin typeface="Cambria Math" panose="02040503050406030204" pitchFamily="18" charset="0"/>
                          </a:rPr>
                        </m:ctrlPr>
                      </m:sSupPr>
                      <m:e>
                        <m:r>
                          <a:rPr lang="en-CA" sz="1200" b="0" i="1" smtClean="0">
                            <a:latin typeface="Cambria Math" panose="02040503050406030204" pitchFamily="18" charset="0"/>
                          </a:rPr>
                          <m:t>1.8 </m:t>
                        </m:r>
                        <m:r>
                          <a:rPr lang="en-CA" sz="1200" b="0" i="1" smtClean="0">
                            <a:latin typeface="Cambria Math" panose="02040503050406030204" pitchFamily="18" charset="0"/>
                            <a:ea typeface="Cambria Math" panose="02040503050406030204" pitchFamily="18" charset="0"/>
                          </a:rPr>
                          <m:t>×</m:t>
                        </m:r>
                        <m:r>
                          <a:rPr lang="en-CA" sz="1200" i="1">
                            <a:latin typeface="Cambria Math" panose="02040503050406030204" pitchFamily="18" charset="0"/>
                          </a:rPr>
                          <m:t>10</m:t>
                        </m:r>
                      </m:e>
                      <m:sup>
                        <m:r>
                          <a:rPr lang="en-CA" sz="1200" i="1">
                            <a:latin typeface="Cambria Math" panose="02040503050406030204" pitchFamily="18" charset="0"/>
                          </a:rPr>
                          <m:t>−27</m:t>
                        </m:r>
                      </m:sup>
                    </m:sSup>
                    <m:r>
                      <a:rPr lang="en-CA" sz="1200" i="1">
                        <a:latin typeface="Cambria Math" panose="02040503050406030204" pitchFamily="18" charset="0"/>
                      </a:rPr>
                      <m:t>𝑒</m:t>
                    </m:r>
                    <m:r>
                      <a:rPr lang="en-CA" sz="1200" i="1">
                        <a:latin typeface="Cambria Math" panose="02040503050406030204" pitchFamily="18" charset="0"/>
                        <a:ea typeface="Cambria Math" panose="02040503050406030204" pitchFamily="18" charset="0"/>
                      </a:rPr>
                      <m:t>∙</m:t>
                    </m:r>
                  </m:oMath>
                </a14:m>
                <a:r>
                  <a:rPr lang="en-US" altLang="ja-JP" sz="1200" b="0" i="0" u="none" strike="noStrike" dirty="0">
                    <a:solidFill>
                      <a:srgbClr val="000000"/>
                    </a:solidFill>
                    <a:effectLst/>
                  </a:rPr>
                  <a:t> cm, which is an order of magnitude better than</a:t>
                </a:r>
                <a:r>
                  <a:rPr lang="en-US" altLang="ja-JP" sz="1200" b="0" i="0" u="none" strike="noStrike" baseline="0" dirty="0">
                    <a:solidFill>
                      <a:srgbClr val="000000"/>
                    </a:solidFill>
                    <a:effectLst/>
                  </a:rPr>
                  <a:t> the current best.</a:t>
                </a:r>
                <a:endParaRPr lang="en-US" dirty="0"/>
              </a:p>
            </p:txBody>
          </p:sp>
        </mc:Choice>
        <mc:Fallback>
          <p:sp>
            <p:nvSpPr>
              <p:cNvPr id="3" name="Notes Placeholder 2"/>
              <p:cNvSpPr>
                <a:spLocks noGrp="1"/>
              </p:cNvSpPr>
              <p:nvPr>
                <p:ph type="body" idx="1"/>
              </p:nvPr>
            </p:nvSpPr>
            <p:spPr/>
            <p:txBody>
              <a:bodyPr/>
              <a:lstStyle/>
              <a:p>
                <a:r>
                  <a:rPr lang="en-US" dirty="0"/>
                  <a:t>Now, the sensitivity of </a:t>
                </a:r>
                <a:r>
                  <a:rPr lang="en-US" dirty="0" err="1"/>
                  <a:t>nEDM</a:t>
                </a:r>
                <a:r>
                  <a:rPr lang="en-US" dirty="0"/>
                  <a:t> has been </a:t>
                </a:r>
                <a:r>
                  <a:rPr lang="en-US" dirty="0" err="1"/>
                  <a:t>stewadily</a:t>
                </a:r>
                <a:r>
                  <a:rPr lang="en-US" dirty="0"/>
                  <a:t> improved over the years, and the current best measurement is with the sensitivity of </a:t>
                </a:r>
                <a:r>
                  <a:rPr lang="en-CA" sz="1200" i="0">
                    <a:latin typeface="Cambria Math" panose="02040503050406030204" pitchFamily="18" charset="0"/>
                  </a:rPr>
                  <a:t>〖</a:t>
                </a:r>
                <a:r>
                  <a:rPr lang="en-CA" sz="1200" b="0" i="0">
                    <a:latin typeface="Cambria Math" panose="02040503050406030204" pitchFamily="18" charset="0"/>
                  </a:rPr>
                  <a:t>1.8 </a:t>
                </a:r>
                <a:r>
                  <a:rPr lang="en-CA" sz="1200" b="0" i="0">
                    <a:latin typeface="Cambria Math" panose="02040503050406030204" pitchFamily="18" charset="0"/>
                    <a:ea typeface="Cambria Math" panose="02040503050406030204" pitchFamily="18" charset="0"/>
                  </a:rPr>
                  <a:t>×</a:t>
                </a:r>
                <a:r>
                  <a:rPr lang="en-CA" sz="1200" b="0" i="0">
                    <a:latin typeface="Cambria Math" panose="02040503050406030204" pitchFamily="18" charset="0"/>
                  </a:rPr>
                  <a:t>10〗^(−26) 𝑒</a:t>
                </a:r>
                <a:r>
                  <a:rPr lang="en-CA" sz="1200" b="0" i="0">
                    <a:latin typeface="Cambria Math" panose="02040503050406030204" pitchFamily="18" charset="0"/>
                    <a:ea typeface="Cambria Math" panose="02040503050406030204" pitchFamily="18" charset="0"/>
                  </a:rPr>
                  <a:t>∙</a:t>
                </a:r>
                <a:r>
                  <a:rPr lang="en-CA" sz="1200" b="0" i="0" dirty="0">
                    <a:ea typeface="Cambria Math" panose="02040503050406030204" pitchFamily="18" charset="0"/>
                  </a:rPr>
                  <a:t> cm by PSI,</a:t>
                </a:r>
                <a:r>
                  <a:rPr lang="en-CA" sz="1200" b="0" i="0" baseline="0" dirty="0">
                    <a:ea typeface="Cambria Math" panose="02040503050406030204" pitchFamily="18" charset="0"/>
                  </a:rPr>
                  <a:t> and our group, TUCAN collaboration group aims to achieve the sensitivity of </a:t>
                </a:r>
                <a:r>
                  <a:rPr lang="en-CA" sz="1200" i="0">
                    <a:latin typeface="Cambria Math" panose="02040503050406030204" pitchFamily="18" charset="0"/>
                  </a:rPr>
                  <a:t>〖</a:t>
                </a:r>
                <a:r>
                  <a:rPr lang="en-CA" sz="1200" b="0" i="0">
                    <a:latin typeface="Cambria Math" panose="02040503050406030204" pitchFamily="18" charset="0"/>
                  </a:rPr>
                  <a:t>1.8 </a:t>
                </a:r>
                <a:r>
                  <a:rPr lang="en-CA" sz="1200" b="0" i="0">
                    <a:latin typeface="Cambria Math" panose="02040503050406030204" pitchFamily="18" charset="0"/>
                    <a:ea typeface="Cambria Math" panose="02040503050406030204" pitchFamily="18" charset="0"/>
                  </a:rPr>
                  <a:t>×</a:t>
                </a:r>
                <a:r>
                  <a:rPr lang="en-CA" sz="1200" i="0">
                    <a:latin typeface="Cambria Math" panose="02040503050406030204" pitchFamily="18" charset="0"/>
                  </a:rPr>
                  <a:t>10〗^(−27) 𝑒</a:t>
                </a:r>
                <a:r>
                  <a:rPr lang="en-CA" sz="1200" i="0">
                    <a:latin typeface="Cambria Math" panose="02040503050406030204" pitchFamily="18" charset="0"/>
                    <a:ea typeface="Cambria Math" panose="02040503050406030204" pitchFamily="18" charset="0"/>
                  </a:rPr>
                  <a:t>∙</a:t>
                </a:r>
                <a:r>
                  <a:rPr lang="en-US" altLang="ja-JP" sz="1200" b="0" i="0" u="none" strike="noStrike" dirty="0">
                    <a:solidFill>
                      <a:srgbClr val="000000"/>
                    </a:solidFill>
                    <a:effectLst/>
                  </a:rPr>
                  <a:t> cm, which is an order of magnitude better than</a:t>
                </a:r>
                <a:r>
                  <a:rPr lang="en-US" altLang="ja-JP" sz="1200" b="0" i="0" u="none" strike="noStrike" baseline="0" dirty="0">
                    <a:solidFill>
                      <a:srgbClr val="000000"/>
                    </a:solidFill>
                    <a:effectLst/>
                  </a:rPr>
                  <a:t> the current best.</a:t>
                </a:r>
                <a:endParaRPr lang="en-US" dirty="0"/>
              </a:p>
            </p:txBody>
          </p:sp>
        </mc:Fallback>
      </mc:AlternateContent>
      <p:sp>
        <p:nvSpPr>
          <p:cNvPr id="4" name="Slide Number Placeholder 3"/>
          <p:cNvSpPr>
            <a:spLocks noGrp="1"/>
          </p:cNvSpPr>
          <p:nvPr>
            <p:ph type="sldNum" sz="quarter" idx="5"/>
          </p:nvPr>
        </p:nvSpPr>
        <p:spPr/>
        <p:txBody>
          <a:bodyPr/>
          <a:lstStyle/>
          <a:p>
            <a:fld id="{24276636-5615-AC45-93A3-671C08CFB7A4}" type="slidenum">
              <a:rPr lang="en-US" smtClean="0"/>
              <a:t>3</a:t>
            </a:fld>
            <a:endParaRPr lang="en-US"/>
          </a:p>
        </p:txBody>
      </p:sp>
    </p:spTree>
    <p:extLst>
      <p:ext uri="{BB962C8B-B14F-4D97-AF65-F5344CB8AC3E}">
        <p14:creationId xmlns:p14="http://schemas.microsoft.com/office/powerpoint/2010/main" val="1555541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before moving onto the TUCAN experiment, I would like to explain why we use UCN and the statistical sensitivity equation. So ultracold neutron, UCN, is a very slow neutron with extremely low energy, which is less than 300 </a:t>
            </a:r>
            <a:r>
              <a:rPr lang="en-CA" dirty="0" err="1"/>
              <a:t>neV.</a:t>
            </a:r>
            <a:r>
              <a:rPr lang="en-CA" dirty="0"/>
              <a:t> And another key </a:t>
            </a:r>
            <a:r>
              <a:rPr lang="en-CA" dirty="0" err="1"/>
              <a:t>comcept</a:t>
            </a:r>
            <a:r>
              <a:rPr lang="en-CA" dirty="0"/>
              <a:t> that I would like </a:t>
            </a:r>
            <a:r>
              <a:rPr lang="en-CA" dirty="0" err="1"/>
              <a:t>ot</a:t>
            </a:r>
            <a:r>
              <a:rPr lang="en-CA" dirty="0"/>
              <a:t> introduce is the Fermi potential of the wall material, and this can be </a:t>
            </a:r>
            <a:r>
              <a:rPr lang="en-CA" dirty="0" err="1"/>
              <a:t>descriped</a:t>
            </a:r>
            <a:r>
              <a:rPr lang="en-CA" dirty="0"/>
              <a:t> as V –</a:t>
            </a:r>
            <a:r>
              <a:rPr lang="en-CA" dirty="0" err="1"/>
              <a:t>iW</a:t>
            </a:r>
            <a:r>
              <a:rPr lang="en-CA" dirty="0"/>
              <a:t>, where V is called real fermi potential and W is called imaginary fermi potential. Now, in order to conduct the </a:t>
            </a:r>
            <a:r>
              <a:rPr lang="en-CA" dirty="0" err="1"/>
              <a:t>nEDM</a:t>
            </a:r>
            <a:r>
              <a:rPr lang="en-CA" dirty="0"/>
              <a:t> experiment, we have to keep neutrons in a volume, and if the kinetic energy of UCN is less than the real fermi potential, then UCNs can be store for a long time, so this is why we want UCN and in addition, the imaginary fermi potential corresponds to the loss probability of UCN, so if we have smaller W, then we have smaller loss probability. And (click) statistical sensitivity is inversely proportional to the free precession time, which directly related to the experiment time, so if we have large real and small W, then we can store more UCN for a long time, and this leads to the improvement of statistical sensitivity.</a:t>
            </a:r>
          </a:p>
        </p:txBody>
      </p:sp>
      <p:sp>
        <p:nvSpPr>
          <p:cNvPr id="4" name="Slide Number Placeholder 3"/>
          <p:cNvSpPr>
            <a:spLocks noGrp="1"/>
          </p:cNvSpPr>
          <p:nvPr>
            <p:ph type="sldNum" sz="quarter" idx="5"/>
          </p:nvPr>
        </p:nvSpPr>
        <p:spPr/>
        <p:txBody>
          <a:bodyPr/>
          <a:lstStyle/>
          <a:p>
            <a:fld id="{24276636-5615-AC45-93A3-671C08CFB7A4}" type="slidenum">
              <a:rPr lang="en-US" smtClean="0"/>
              <a:t>4</a:t>
            </a:fld>
            <a:endParaRPr lang="en-US"/>
          </a:p>
        </p:txBody>
      </p:sp>
    </p:spTree>
    <p:extLst>
      <p:ext uri="{BB962C8B-B14F-4D97-AF65-F5344CB8AC3E}">
        <p14:creationId xmlns:p14="http://schemas.microsoft.com/office/powerpoint/2010/main" val="32749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this is the TUCAN experiment set up, and firstly proton from particle accelerator collides with a spallation target, in our case, it is tungsten target, and the target produces many high energy neutrons. Then, these high energy neutrons becomes cold neutrons in the D2O and Liquid deuterium region through elastic scattering, and then cold neutrons becomes ultracold neutrons in the superfluid region through phonon scattering. Once the UCNs are produced, the neutrons deliver to the </a:t>
            </a:r>
            <a:r>
              <a:rPr lang="en-US" dirty="0" err="1"/>
              <a:t>nEDM</a:t>
            </a:r>
            <a:r>
              <a:rPr lang="en-US" dirty="0"/>
              <a:t> cell through the UCN guide, and using Ramsey method of the separated oscillatory field, we measure the </a:t>
            </a:r>
            <a:r>
              <a:rPr lang="en-US" dirty="0" err="1"/>
              <a:t>nEDM</a:t>
            </a:r>
            <a:r>
              <a:rPr lang="en-US" dirty="0"/>
              <a:t>.</a:t>
            </a:r>
          </a:p>
        </p:txBody>
      </p:sp>
      <p:sp>
        <p:nvSpPr>
          <p:cNvPr id="4" name="Slide Number Placeholder 3"/>
          <p:cNvSpPr>
            <a:spLocks noGrp="1"/>
          </p:cNvSpPr>
          <p:nvPr>
            <p:ph type="sldNum" sz="quarter" idx="5"/>
          </p:nvPr>
        </p:nvSpPr>
        <p:spPr/>
        <p:txBody>
          <a:bodyPr/>
          <a:lstStyle/>
          <a:p>
            <a:fld id="{24276636-5615-AC45-93A3-671C08CFB7A4}" type="slidenum">
              <a:rPr lang="en-US" smtClean="0"/>
              <a:t>5</a:t>
            </a:fld>
            <a:endParaRPr lang="en-US"/>
          </a:p>
        </p:txBody>
      </p:sp>
    </p:spTree>
    <p:extLst>
      <p:ext uri="{BB962C8B-B14F-4D97-AF65-F5344CB8AC3E}">
        <p14:creationId xmlns:p14="http://schemas.microsoft.com/office/powerpoint/2010/main" val="3050831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in 2026, using this source, we achieved the highest UCN density in one cell </a:t>
            </a:r>
            <a:r>
              <a:rPr lang="en-US" dirty="0" err="1"/>
              <a:t>nEDM</a:t>
            </a:r>
            <a:r>
              <a:rPr lang="en-US" dirty="0"/>
              <a:t> experiment. And there will be a talk by my colleague on Thursday at 10:45 Am about the TUCAN UCN source, so if you are interested, I would recommend attending the talk.</a:t>
            </a:r>
          </a:p>
        </p:txBody>
      </p:sp>
      <p:sp>
        <p:nvSpPr>
          <p:cNvPr id="4" name="Slide Number Placeholder 3"/>
          <p:cNvSpPr>
            <a:spLocks noGrp="1"/>
          </p:cNvSpPr>
          <p:nvPr>
            <p:ph type="sldNum" sz="quarter" idx="5"/>
          </p:nvPr>
        </p:nvSpPr>
        <p:spPr/>
        <p:txBody>
          <a:bodyPr/>
          <a:lstStyle/>
          <a:p>
            <a:fld id="{24276636-5615-AC45-93A3-671C08CFB7A4}" type="slidenum">
              <a:rPr lang="en-US" smtClean="0"/>
              <a:t>6</a:t>
            </a:fld>
            <a:endParaRPr lang="en-US"/>
          </a:p>
        </p:txBody>
      </p:sp>
    </p:spTree>
    <p:extLst>
      <p:ext uri="{BB962C8B-B14F-4D97-AF65-F5344CB8AC3E}">
        <p14:creationId xmlns:p14="http://schemas.microsoft.com/office/powerpoint/2010/main" val="3777305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to achieve the better sensitivity, it is important to understand the </a:t>
            </a:r>
            <a:r>
              <a:rPr lang="en-US" dirty="0" err="1"/>
              <a:t>nEDM</a:t>
            </a:r>
            <a:r>
              <a:rPr lang="en-US" dirty="0"/>
              <a:t> cell performance, and my focus areas consists of data analysis and Simulation. Through the data analysis, I extract UCN storage lifetime in the </a:t>
            </a:r>
            <a:r>
              <a:rPr lang="en-US" dirty="0" err="1"/>
              <a:t>nEDM</a:t>
            </a:r>
            <a:r>
              <a:rPr lang="en-US" dirty="0"/>
              <a:t> prototype cell to determine the properties of the cell, and through the Simulation, I characterize the cell performance. And data analysis and simulations are closely connected, as I </a:t>
            </a:r>
            <a:r>
              <a:rPr lang="en-US" dirty="0" err="1"/>
              <a:t>valudate</a:t>
            </a:r>
            <a:r>
              <a:rPr lang="en-US" dirty="0"/>
              <a:t> my </a:t>
            </a:r>
            <a:r>
              <a:rPr lang="en-CA" sz="1200" dirty="0">
                <a:solidFill>
                  <a:srgbClr val="000000"/>
                </a:solidFill>
              </a:rPr>
              <a:t>simulation results against my data analysis results to determine the cell performance and extract the imaginary Fermi potential (loss rate, W_F) of the cell material.</a:t>
            </a:r>
            <a:endParaRPr lang="en-US" dirty="0"/>
          </a:p>
        </p:txBody>
      </p:sp>
      <p:sp>
        <p:nvSpPr>
          <p:cNvPr id="4" name="Slide Number Placeholder 3"/>
          <p:cNvSpPr>
            <a:spLocks noGrp="1"/>
          </p:cNvSpPr>
          <p:nvPr>
            <p:ph type="sldNum" sz="quarter" idx="5"/>
          </p:nvPr>
        </p:nvSpPr>
        <p:spPr/>
        <p:txBody>
          <a:bodyPr/>
          <a:lstStyle/>
          <a:p>
            <a:fld id="{24276636-5615-AC45-93A3-671C08CFB7A4}" type="slidenum">
              <a:rPr lang="en-US" smtClean="0"/>
              <a:t>7</a:t>
            </a:fld>
            <a:endParaRPr lang="en-US"/>
          </a:p>
        </p:txBody>
      </p:sp>
    </p:spTree>
    <p:extLst>
      <p:ext uri="{BB962C8B-B14F-4D97-AF65-F5344CB8AC3E}">
        <p14:creationId xmlns:p14="http://schemas.microsoft.com/office/powerpoint/2010/main" val="4126025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to understand </a:t>
            </a:r>
            <a:r>
              <a:rPr lang="en-US" sz="1200" dirty="0"/>
              <a:t>the properties of the cell</a:t>
            </a:r>
            <a:r>
              <a:rPr lang="en-US" dirty="0"/>
              <a:t>, we developed prototype cell, which replicates the actual </a:t>
            </a:r>
            <a:r>
              <a:rPr lang="en-US" dirty="0" err="1"/>
              <a:t>nEDM</a:t>
            </a:r>
            <a:r>
              <a:rPr lang="en-US" dirty="0"/>
              <a:t> cell design, and conducted the storage lifetime experiment. Using the top figure, I will explain the valve timing, and the animation below shows the </a:t>
            </a:r>
            <a:r>
              <a:rPr lang="en-US" dirty="0" err="1"/>
              <a:t>behaviour</a:t>
            </a:r>
            <a:r>
              <a:rPr lang="en-US" dirty="0"/>
              <a:t> of UCN during the experiment, and this animation is generated from my simulation. And so firstly, (click )during the filling period, the rotary valve direction is toward cell and cell valve is open to store the UCNs, then during storage period, the rotary valve rotates to the detector direction and the cell valve is closed to determine the storage lifetime. Then during the counting period, the cell valve opens to count UCNs</a:t>
            </a:r>
          </a:p>
        </p:txBody>
      </p:sp>
      <p:sp>
        <p:nvSpPr>
          <p:cNvPr id="4" name="Slide Number Placeholder 3"/>
          <p:cNvSpPr>
            <a:spLocks noGrp="1"/>
          </p:cNvSpPr>
          <p:nvPr>
            <p:ph type="sldNum" sz="quarter" idx="5"/>
          </p:nvPr>
        </p:nvSpPr>
        <p:spPr/>
        <p:txBody>
          <a:bodyPr/>
          <a:lstStyle/>
          <a:p>
            <a:fld id="{24276636-5615-AC45-93A3-671C08CFB7A4}" type="slidenum">
              <a:rPr lang="en-US" smtClean="0"/>
              <a:t>8</a:t>
            </a:fld>
            <a:endParaRPr lang="en-US"/>
          </a:p>
        </p:txBody>
      </p:sp>
    </p:spTree>
    <p:extLst>
      <p:ext uri="{BB962C8B-B14F-4D97-AF65-F5344CB8AC3E}">
        <p14:creationId xmlns:p14="http://schemas.microsoft.com/office/powerpoint/2010/main" val="1497129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 so the goal of the data analysis is to extract the UCN count in the counting period. But there are back ground count in the counting period, and in this experiment, we had UCNs in the guide between the cell and detector, and since we are trying to determine the cell storage lifetime, we don’t want to count guide UCN, so we basically want only the blue region. And based on the analysis, I generated the graph on the right, this is just preliminary result, because there are still </a:t>
            </a:r>
            <a:r>
              <a:rPr lang="en-US" dirty="0" err="1"/>
              <a:t>chanllenges</a:t>
            </a:r>
            <a:r>
              <a:rPr lang="en-US" dirty="0"/>
              <a:t> such as period timing misalignment and background subtraction method consideration</a:t>
            </a:r>
          </a:p>
        </p:txBody>
      </p:sp>
      <p:sp>
        <p:nvSpPr>
          <p:cNvPr id="4" name="Slide Number Placeholder 3"/>
          <p:cNvSpPr>
            <a:spLocks noGrp="1"/>
          </p:cNvSpPr>
          <p:nvPr>
            <p:ph type="sldNum" sz="quarter" idx="5"/>
          </p:nvPr>
        </p:nvSpPr>
        <p:spPr/>
        <p:txBody>
          <a:bodyPr/>
          <a:lstStyle/>
          <a:p>
            <a:fld id="{24276636-5615-AC45-93A3-671C08CFB7A4}" type="slidenum">
              <a:rPr lang="en-US" smtClean="0"/>
              <a:t>9</a:t>
            </a:fld>
            <a:endParaRPr lang="en-US"/>
          </a:p>
        </p:txBody>
      </p:sp>
    </p:spTree>
    <p:extLst>
      <p:ext uri="{BB962C8B-B14F-4D97-AF65-F5344CB8AC3E}">
        <p14:creationId xmlns:p14="http://schemas.microsoft.com/office/powerpoint/2010/main" val="2089533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3EFED-6FFD-2B42-9955-4FA033A9E7AD}"/>
              </a:ext>
            </a:extLst>
          </p:cNvPr>
          <p:cNvSpPr>
            <a:spLocks noGrp="1"/>
          </p:cNvSpPr>
          <p:nvPr>
            <p:ph type="ctrTitle"/>
          </p:nvPr>
        </p:nvSpPr>
        <p:spPr>
          <a:xfrm>
            <a:off x="4038600" y="1131931"/>
            <a:ext cx="5873578" cy="2387600"/>
          </a:xfrm>
        </p:spPr>
        <p:txBody>
          <a:bodyPr anchor="b"/>
          <a:lstStyle>
            <a:lvl1pPr algn="l">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7D3CD0F-91ED-694B-8842-04412C1BF2D3}"/>
              </a:ext>
            </a:extLst>
          </p:cNvPr>
          <p:cNvSpPr>
            <a:spLocks noGrp="1"/>
          </p:cNvSpPr>
          <p:nvPr>
            <p:ph type="subTitle" idx="1"/>
          </p:nvPr>
        </p:nvSpPr>
        <p:spPr>
          <a:xfrm>
            <a:off x="4038600" y="3611606"/>
            <a:ext cx="5873578"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F4EB1B25-CD3F-8848-964E-DCD88AFC18AF}"/>
              </a:ext>
            </a:extLst>
          </p:cNvPr>
          <p:cNvSpPr>
            <a:spLocks noGrp="1"/>
          </p:cNvSpPr>
          <p:nvPr>
            <p:ph type="dt" sz="half" idx="10"/>
          </p:nvPr>
        </p:nvSpPr>
        <p:spPr>
          <a:xfrm>
            <a:off x="838200" y="6356350"/>
            <a:ext cx="2743200" cy="365125"/>
          </a:xfrm>
        </p:spPr>
        <p:txBody>
          <a:bodyPr/>
          <a:lstStyle/>
          <a:p>
            <a:fld id="{20357016-687B-B945-BED3-B8A08427B978}" type="datetime1">
              <a:rPr lang="en-CA" smtClean="0"/>
              <a:t>2026-06-21</a:t>
            </a:fld>
            <a:endParaRPr lang="en-US"/>
          </a:p>
        </p:txBody>
      </p:sp>
      <p:sp>
        <p:nvSpPr>
          <p:cNvPr id="5" name="Footer Placeholder 4">
            <a:extLst>
              <a:ext uri="{FF2B5EF4-FFF2-40B4-BE49-F238E27FC236}">
                <a16:creationId xmlns:a16="http://schemas.microsoft.com/office/drawing/2014/main" id="{0721EA55-C0C7-614C-BDB0-6336E75DB3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B3FFB4-5F71-B843-B7E8-0B11027486C9}"/>
              </a:ext>
            </a:extLst>
          </p:cNvPr>
          <p:cNvSpPr>
            <a:spLocks noGrp="1"/>
          </p:cNvSpPr>
          <p:nvPr>
            <p:ph type="sldNum" sz="quarter" idx="12"/>
          </p:nvPr>
        </p:nvSpPr>
        <p:spPr/>
        <p:txBody>
          <a:bodyPr/>
          <a:lstStyle/>
          <a:p>
            <a:fld id="{1AB61769-ED77-D94C-A000-DECE1C8E6BB8}" type="slidenum">
              <a:rPr lang="en-US" smtClean="0"/>
              <a:t>‹#›</a:t>
            </a:fld>
            <a:endParaRPr lang="en-US"/>
          </a:p>
        </p:txBody>
      </p:sp>
      <p:pic>
        <p:nvPicPr>
          <p:cNvPr id="9" name="Picture 8">
            <a:extLst>
              <a:ext uri="{FF2B5EF4-FFF2-40B4-BE49-F238E27FC236}">
                <a16:creationId xmlns:a16="http://schemas.microsoft.com/office/drawing/2014/main" id="{7D6EB0CB-4720-9C4A-80B6-2BF30A434F23}"/>
              </a:ext>
            </a:extLst>
          </p:cNvPr>
          <p:cNvPicPr>
            <a:picLocks noChangeAspect="1"/>
          </p:cNvPicPr>
          <p:nvPr userDrawn="1"/>
        </p:nvPicPr>
        <p:blipFill>
          <a:blip r:embed="rId2"/>
          <a:stretch>
            <a:fillRect/>
          </a:stretch>
        </p:blipFill>
        <p:spPr>
          <a:xfrm>
            <a:off x="535212" y="1131931"/>
            <a:ext cx="2851643" cy="3917092"/>
          </a:xfrm>
          <a:prstGeom prst="rect">
            <a:avLst/>
          </a:prstGeom>
        </p:spPr>
      </p:pic>
      <p:sp>
        <p:nvSpPr>
          <p:cNvPr id="10" name="Rectangle 9">
            <a:extLst>
              <a:ext uri="{FF2B5EF4-FFF2-40B4-BE49-F238E27FC236}">
                <a16:creationId xmlns:a16="http://schemas.microsoft.com/office/drawing/2014/main" id="{740A767C-8183-4740-9A5F-2B9571E517EF}"/>
              </a:ext>
            </a:extLst>
          </p:cNvPr>
          <p:cNvSpPr/>
          <p:nvPr userDrawn="1"/>
        </p:nvSpPr>
        <p:spPr>
          <a:xfrm>
            <a:off x="0" y="0"/>
            <a:ext cx="3581400" cy="491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8690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46B88-595D-0048-BB60-3C9D7F482D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0D35F9-8AD1-594D-AE94-5396522662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868FD8-ECB2-B04B-8012-05F6AA32AF29}"/>
              </a:ext>
            </a:extLst>
          </p:cNvPr>
          <p:cNvSpPr>
            <a:spLocks noGrp="1"/>
          </p:cNvSpPr>
          <p:nvPr>
            <p:ph type="dt" sz="half" idx="10"/>
          </p:nvPr>
        </p:nvSpPr>
        <p:spPr/>
        <p:txBody>
          <a:bodyPr/>
          <a:lstStyle/>
          <a:p>
            <a:fld id="{C73080A3-5CE2-DC4E-8423-209AC7DD57A2}" type="datetime1">
              <a:rPr lang="en-CA" smtClean="0"/>
              <a:t>2026-06-21</a:t>
            </a:fld>
            <a:endParaRPr lang="en-US"/>
          </a:p>
        </p:txBody>
      </p:sp>
      <p:sp>
        <p:nvSpPr>
          <p:cNvPr id="5" name="Footer Placeholder 4">
            <a:extLst>
              <a:ext uri="{FF2B5EF4-FFF2-40B4-BE49-F238E27FC236}">
                <a16:creationId xmlns:a16="http://schemas.microsoft.com/office/drawing/2014/main" id="{25A23268-1559-1B45-BDEA-D4F97433E0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81ABD-E459-724A-9BF7-C99B06DCE59F}"/>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1532376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82A541-8E21-A046-A9B8-931AC04EF1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6E4BB6-2467-6A4D-A14F-DE9C5BB86E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20897C-15AB-2B4B-A9B7-26CE1FB71813}"/>
              </a:ext>
            </a:extLst>
          </p:cNvPr>
          <p:cNvSpPr>
            <a:spLocks noGrp="1"/>
          </p:cNvSpPr>
          <p:nvPr>
            <p:ph type="dt" sz="half" idx="10"/>
          </p:nvPr>
        </p:nvSpPr>
        <p:spPr/>
        <p:txBody>
          <a:bodyPr/>
          <a:lstStyle/>
          <a:p>
            <a:fld id="{F60E6A1D-3F62-B847-82D9-6A7E7FF8043F}" type="datetime1">
              <a:rPr lang="en-CA" smtClean="0"/>
              <a:t>2026-06-21</a:t>
            </a:fld>
            <a:endParaRPr lang="en-US"/>
          </a:p>
        </p:txBody>
      </p:sp>
      <p:sp>
        <p:nvSpPr>
          <p:cNvPr id="5" name="Footer Placeholder 4">
            <a:extLst>
              <a:ext uri="{FF2B5EF4-FFF2-40B4-BE49-F238E27FC236}">
                <a16:creationId xmlns:a16="http://schemas.microsoft.com/office/drawing/2014/main" id="{87908671-B8C6-634E-98A8-5E38E53223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BDC491-5507-814F-8B16-B69C1A77DD37}"/>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3405119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12AC9-D70F-BB4E-95C5-C972265EEF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0BB9C7-6BD9-8F4F-8D5C-23613541F7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38DD2BA-0F16-F943-A3C6-D302F0B864AC}"/>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5" name="Footer Placeholder 4">
            <a:extLst>
              <a:ext uri="{FF2B5EF4-FFF2-40B4-BE49-F238E27FC236}">
                <a16:creationId xmlns:a16="http://schemas.microsoft.com/office/drawing/2014/main" id="{CF82F1A1-16D8-C244-B6F2-EBB42DE4E3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ECAA4-9C35-9041-8828-35C20067607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323421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40B90-3C45-7C4F-BFEE-B0EBC91FAD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A28619-7C4A-6A45-B1E0-50850A25194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A52892-C72B-5C41-A56F-73A11968FDE5}"/>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5" name="Footer Placeholder 4">
            <a:extLst>
              <a:ext uri="{FF2B5EF4-FFF2-40B4-BE49-F238E27FC236}">
                <a16:creationId xmlns:a16="http://schemas.microsoft.com/office/drawing/2014/main" id="{E60CE921-3A0A-E748-B1EF-36512A6CEB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CA9210-9F25-2C4E-B282-EF8ADEC3211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9494367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8DFF2-8DEA-C740-920F-BB3381243D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E0366-3A3E-E446-8231-B6A7742655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03ED309-EF98-AC49-A7C5-9EB1AE02DE74}"/>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5" name="Footer Placeholder 4">
            <a:extLst>
              <a:ext uri="{FF2B5EF4-FFF2-40B4-BE49-F238E27FC236}">
                <a16:creationId xmlns:a16="http://schemas.microsoft.com/office/drawing/2014/main" id="{CA372A9B-0137-5240-96C8-56957E89C2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9803BB-041A-384D-A67B-DDA5A8D5FAF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986439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79750-E959-F64F-BDA8-ED84E11D3D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AF8083-CEAD-2F40-981F-4AC16512461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537064-1DDF-1846-B6C1-8C5172E3A07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B142DD-774A-1342-A894-C77C2A586064}"/>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6" name="Footer Placeholder 5">
            <a:extLst>
              <a:ext uri="{FF2B5EF4-FFF2-40B4-BE49-F238E27FC236}">
                <a16:creationId xmlns:a16="http://schemas.microsoft.com/office/drawing/2014/main" id="{BA6F0633-00E2-3A4D-806E-4979756A8A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6CC233-9396-074D-9B2B-2680521B3AB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4059101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21416-127B-CD49-B746-9671CBA733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5D403D-EEBA-F447-A4B0-58940015C5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75332C6-BBCB-6B4C-A1A1-54BA9A1CAE2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559C76-FFEB-9147-9BD0-F53712D6B4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DEC14F9-C712-D641-99FB-815EE9868E9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5C18A1-9505-484D-AC39-51BC91CCA88D}"/>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8" name="Footer Placeholder 7">
            <a:extLst>
              <a:ext uri="{FF2B5EF4-FFF2-40B4-BE49-F238E27FC236}">
                <a16:creationId xmlns:a16="http://schemas.microsoft.com/office/drawing/2014/main" id="{9355D614-17CC-014A-AE2A-9D25808595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40221A-1F9C-364E-BA0F-1FC03C9BA99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59997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C3580-692A-9549-BFB2-1661E76C52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44E53D-5DC9-1A45-9DF8-07C58FA9284A}"/>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4" name="Footer Placeholder 3">
            <a:extLst>
              <a:ext uri="{FF2B5EF4-FFF2-40B4-BE49-F238E27FC236}">
                <a16:creationId xmlns:a16="http://schemas.microsoft.com/office/drawing/2014/main" id="{DF4D23F7-A850-1046-B5DF-24D7CEA0B7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C02635-2BC3-4F44-AD78-EF16616DF567}"/>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662744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637F7-C21C-D94D-9597-251CBE367EEC}"/>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3" name="Footer Placeholder 2">
            <a:extLst>
              <a:ext uri="{FF2B5EF4-FFF2-40B4-BE49-F238E27FC236}">
                <a16:creationId xmlns:a16="http://schemas.microsoft.com/office/drawing/2014/main" id="{5C3C0F0E-11F3-824A-931F-2D79D40B71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358E88F-9EDB-2B42-8862-81AFA5CD088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7087235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2386A-F095-4242-8253-4033FF473E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CD6974-3B50-CB45-A20C-DB530C5AD2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4BC742B-7F89-894A-8EFD-1F334531EB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4A0A858-944A-3B49-83A8-899F1FF56498}"/>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6" name="Footer Placeholder 5">
            <a:extLst>
              <a:ext uri="{FF2B5EF4-FFF2-40B4-BE49-F238E27FC236}">
                <a16:creationId xmlns:a16="http://schemas.microsoft.com/office/drawing/2014/main" id="{404E10C0-BA80-2E4F-9423-3212997210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FDF75B-12DE-1E40-8FE4-D25D20CCA452}"/>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6269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D1BC1-8921-FF46-9732-17E8E5465D2C}"/>
              </a:ext>
            </a:extLst>
          </p:cNvPr>
          <p:cNvSpPr>
            <a:spLocks noGrp="1"/>
          </p:cNvSpPr>
          <p:nvPr>
            <p:ph type="title"/>
          </p:nvPr>
        </p:nvSpPr>
        <p:spPr>
          <a:xfrm>
            <a:off x="838200" y="587549"/>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3457BE2-5C75-B049-B57B-EB556E70150B}"/>
              </a:ext>
            </a:extLst>
          </p:cNvPr>
          <p:cNvSpPr>
            <a:spLocks noGrp="1"/>
          </p:cNvSpPr>
          <p:nvPr>
            <p:ph idx="1"/>
          </p:nvPr>
        </p:nvSpPr>
        <p:spPr>
          <a:xfrm>
            <a:off x="838200" y="2048049"/>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4CFE94-2F91-5B4C-964E-30DAF66C34DE}"/>
              </a:ext>
            </a:extLst>
          </p:cNvPr>
          <p:cNvSpPr>
            <a:spLocks noGrp="1"/>
          </p:cNvSpPr>
          <p:nvPr>
            <p:ph type="dt" sz="half" idx="10"/>
          </p:nvPr>
        </p:nvSpPr>
        <p:spPr/>
        <p:txBody>
          <a:bodyPr/>
          <a:lstStyle/>
          <a:p>
            <a:fld id="{215EDBC5-7FE4-2141-882E-8467AF4E1131}" type="datetime1">
              <a:rPr lang="en-CA" smtClean="0"/>
              <a:t>2026-06-21</a:t>
            </a:fld>
            <a:endParaRPr lang="en-US"/>
          </a:p>
        </p:txBody>
      </p:sp>
      <p:sp>
        <p:nvSpPr>
          <p:cNvPr id="5" name="Footer Placeholder 4">
            <a:extLst>
              <a:ext uri="{FF2B5EF4-FFF2-40B4-BE49-F238E27FC236}">
                <a16:creationId xmlns:a16="http://schemas.microsoft.com/office/drawing/2014/main" id="{44BB2EC0-8983-0449-94F8-59A4FDDF71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849682-C3DA-8B42-B2A2-4D198C4104DB}"/>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28038084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4D63C-DFE5-D44C-9CC5-F8C6F33426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E5B220-978A-5046-8DEE-786F5B6F11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9B65B9-8422-B249-8B32-0787694E9B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595716-43B4-1E45-8F17-7D451362D06C}"/>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6" name="Footer Placeholder 5">
            <a:extLst>
              <a:ext uri="{FF2B5EF4-FFF2-40B4-BE49-F238E27FC236}">
                <a16:creationId xmlns:a16="http://schemas.microsoft.com/office/drawing/2014/main" id="{5CE2BF55-B46A-F346-A9DF-92DB4A9E4E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E50C12-FA28-354B-886F-3F846CE8DB6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728375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CE416-D1D9-5C48-83AF-6C08FC06781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D520D7-1296-F943-84BE-F9CE6A6978B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321F9C-6041-714C-A091-4696B0EBA7CC}"/>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5" name="Footer Placeholder 4">
            <a:extLst>
              <a:ext uri="{FF2B5EF4-FFF2-40B4-BE49-F238E27FC236}">
                <a16:creationId xmlns:a16="http://schemas.microsoft.com/office/drawing/2014/main" id="{19752CA4-9627-8742-9421-72C7363BE6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21130A-FC53-5846-B50B-9BCEFF4B11B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5807880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66DC85-4047-BE4A-A5E5-DB698A684CF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9C5E57-BF9A-9848-8B8A-ECF07CA83D9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0C1A8-84B4-3442-9D14-F8BEFE8F3672}"/>
              </a:ext>
            </a:extLst>
          </p:cNvPr>
          <p:cNvSpPr>
            <a:spLocks noGrp="1"/>
          </p:cNvSpPr>
          <p:nvPr>
            <p:ph type="dt" sz="half" idx="10"/>
          </p:nvPr>
        </p:nvSpPr>
        <p:spPr/>
        <p:txBody>
          <a:bodyPr/>
          <a:lstStyle/>
          <a:p>
            <a:fld id="{D247127B-7B2F-3349-8B95-FBC893DC7941}" type="datetimeFigureOut">
              <a:rPr lang="en-US" smtClean="0"/>
              <a:t>6/21/26</a:t>
            </a:fld>
            <a:endParaRPr lang="en-US"/>
          </a:p>
        </p:txBody>
      </p:sp>
      <p:sp>
        <p:nvSpPr>
          <p:cNvPr id="5" name="Footer Placeholder 4">
            <a:extLst>
              <a:ext uri="{FF2B5EF4-FFF2-40B4-BE49-F238E27FC236}">
                <a16:creationId xmlns:a16="http://schemas.microsoft.com/office/drawing/2014/main" id="{558C7A3D-2615-584F-82C1-51991E0411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FD7A25-4336-974B-913D-2B2DEB563C0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0610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CCD21-8C3A-9144-A064-5AE2428025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49301D1-7B81-9B44-9B96-40FF0B945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707D54-33DE-4041-ADAA-C522EDA5CCCB}"/>
              </a:ext>
            </a:extLst>
          </p:cNvPr>
          <p:cNvSpPr>
            <a:spLocks noGrp="1"/>
          </p:cNvSpPr>
          <p:nvPr>
            <p:ph type="dt" sz="half" idx="10"/>
          </p:nvPr>
        </p:nvSpPr>
        <p:spPr/>
        <p:txBody>
          <a:bodyPr/>
          <a:lstStyle/>
          <a:p>
            <a:fld id="{C7B54A35-F5EF-8E4E-A953-2CEAE10329AE}" type="datetime1">
              <a:rPr lang="en-CA" smtClean="0"/>
              <a:t>2026-06-21</a:t>
            </a:fld>
            <a:endParaRPr lang="en-US"/>
          </a:p>
        </p:txBody>
      </p:sp>
      <p:sp>
        <p:nvSpPr>
          <p:cNvPr id="5" name="Footer Placeholder 4">
            <a:extLst>
              <a:ext uri="{FF2B5EF4-FFF2-40B4-BE49-F238E27FC236}">
                <a16:creationId xmlns:a16="http://schemas.microsoft.com/office/drawing/2014/main" id="{B32740E4-3278-7F4F-B7C5-3E57B4F736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B427CD-329D-4C48-B710-C0C007418ED2}"/>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667132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1A657-F7B0-474B-9E2C-66646271DAEE}"/>
              </a:ext>
            </a:extLst>
          </p:cNvPr>
          <p:cNvSpPr>
            <a:spLocks noGrp="1"/>
          </p:cNvSpPr>
          <p:nvPr>
            <p:ph type="title"/>
          </p:nvPr>
        </p:nvSpPr>
        <p:spPr>
          <a:xfrm>
            <a:off x="838200" y="554598"/>
            <a:ext cx="10515600"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175C622-9AAF-514A-8B93-C5A23924E738}"/>
              </a:ext>
            </a:extLst>
          </p:cNvPr>
          <p:cNvSpPr>
            <a:spLocks noGrp="1"/>
          </p:cNvSpPr>
          <p:nvPr>
            <p:ph sz="half" idx="1"/>
          </p:nvPr>
        </p:nvSpPr>
        <p:spPr>
          <a:xfrm>
            <a:off x="838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032919D-8206-8244-8650-335639D1F9D4}"/>
              </a:ext>
            </a:extLst>
          </p:cNvPr>
          <p:cNvSpPr>
            <a:spLocks noGrp="1"/>
          </p:cNvSpPr>
          <p:nvPr>
            <p:ph sz="half" idx="2"/>
          </p:nvPr>
        </p:nvSpPr>
        <p:spPr>
          <a:xfrm>
            <a:off x="6172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A06184-4CE1-0D48-A541-35C4BB5846A7}"/>
              </a:ext>
            </a:extLst>
          </p:cNvPr>
          <p:cNvSpPr>
            <a:spLocks noGrp="1"/>
          </p:cNvSpPr>
          <p:nvPr>
            <p:ph type="dt" sz="half" idx="10"/>
          </p:nvPr>
        </p:nvSpPr>
        <p:spPr/>
        <p:txBody>
          <a:bodyPr/>
          <a:lstStyle/>
          <a:p>
            <a:fld id="{791AFDEE-3638-8B4C-9FC2-616E75FF68F3}" type="datetime1">
              <a:rPr lang="en-CA" smtClean="0"/>
              <a:t>2026-06-21</a:t>
            </a:fld>
            <a:endParaRPr lang="en-US"/>
          </a:p>
        </p:txBody>
      </p:sp>
      <p:sp>
        <p:nvSpPr>
          <p:cNvPr id="6" name="Footer Placeholder 5">
            <a:extLst>
              <a:ext uri="{FF2B5EF4-FFF2-40B4-BE49-F238E27FC236}">
                <a16:creationId xmlns:a16="http://schemas.microsoft.com/office/drawing/2014/main" id="{B0ADD845-6D02-E94D-9E1E-135572E9B8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32FD4A-3A00-0247-AC22-0C0595103D4F}"/>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2825738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E66A-998F-434A-AD1E-36C493361C0B}"/>
              </a:ext>
            </a:extLst>
          </p:cNvPr>
          <p:cNvSpPr>
            <a:spLocks noGrp="1"/>
          </p:cNvSpPr>
          <p:nvPr>
            <p:ph type="title"/>
          </p:nvPr>
        </p:nvSpPr>
        <p:spPr>
          <a:xfrm>
            <a:off x="839788" y="55459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7309C2-1AB6-5B4D-8FDB-9B8052BFD642}"/>
              </a:ext>
            </a:extLst>
          </p:cNvPr>
          <p:cNvSpPr>
            <a:spLocks noGrp="1"/>
          </p:cNvSpPr>
          <p:nvPr>
            <p:ph type="body" idx="1"/>
          </p:nvPr>
        </p:nvSpPr>
        <p:spPr>
          <a:xfrm>
            <a:off x="839788" y="1870635"/>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4D5EA0-BAC0-164A-8C5B-D18ED232E36A}"/>
              </a:ext>
            </a:extLst>
          </p:cNvPr>
          <p:cNvSpPr>
            <a:spLocks noGrp="1"/>
          </p:cNvSpPr>
          <p:nvPr>
            <p:ph sz="half" idx="2"/>
          </p:nvPr>
        </p:nvSpPr>
        <p:spPr>
          <a:xfrm>
            <a:off x="839788" y="2694547"/>
            <a:ext cx="5157787"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10B031-0C3B-7C41-BEEF-8200C1EBCD3C}"/>
              </a:ext>
            </a:extLst>
          </p:cNvPr>
          <p:cNvSpPr>
            <a:spLocks noGrp="1"/>
          </p:cNvSpPr>
          <p:nvPr>
            <p:ph type="body" sz="quarter" idx="3"/>
          </p:nvPr>
        </p:nvSpPr>
        <p:spPr>
          <a:xfrm>
            <a:off x="6172200" y="187063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7EA549-9246-304D-8CEC-7B35881BD51C}"/>
              </a:ext>
            </a:extLst>
          </p:cNvPr>
          <p:cNvSpPr>
            <a:spLocks noGrp="1"/>
          </p:cNvSpPr>
          <p:nvPr>
            <p:ph sz="quarter" idx="4"/>
          </p:nvPr>
        </p:nvSpPr>
        <p:spPr>
          <a:xfrm>
            <a:off x="6172200" y="2694547"/>
            <a:ext cx="5183188"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ED0977-4C1F-C949-B2DA-A3CCD604498F}"/>
              </a:ext>
            </a:extLst>
          </p:cNvPr>
          <p:cNvSpPr>
            <a:spLocks noGrp="1"/>
          </p:cNvSpPr>
          <p:nvPr>
            <p:ph type="dt" sz="half" idx="10"/>
          </p:nvPr>
        </p:nvSpPr>
        <p:spPr/>
        <p:txBody>
          <a:bodyPr/>
          <a:lstStyle/>
          <a:p>
            <a:fld id="{C2A98124-B973-D84B-9A85-CF4AF629D0A6}" type="datetime1">
              <a:rPr lang="en-CA" smtClean="0"/>
              <a:t>2026-06-21</a:t>
            </a:fld>
            <a:endParaRPr lang="en-US"/>
          </a:p>
        </p:txBody>
      </p:sp>
      <p:sp>
        <p:nvSpPr>
          <p:cNvPr id="8" name="Footer Placeholder 7">
            <a:extLst>
              <a:ext uri="{FF2B5EF4-FFF2-40B4-BE49-F238E27FC236}">
                <a16:creationId xmlns:a16="http://schemas.microsoft.com/office/drawing/2014/main" id="{6848D7C8-7258-CD48-9563-CDA7BB2A347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4A3C73-23D2-0A4D-BDD2-49EA7677B1AB}"/>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2266212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BD0F3-E2AF-0B43-A3FC-939DA3ECCB44}"/>
              </a:ext>
            </a:extLst>
          </p:cNvPr>
          <p:cNvSpPr>
            <a:spLocks noGrp="1"/>
          </p:cNvSpPr>
          <p:nvPr>
            <p:ph type="title"/>
          </p:nvPr>
        </p:nvSpPr>
        <p:spPr>
          <a:xfrm>
            <a:off x="838200" y="587549"/>
            <a:ext cx="10515600"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584F291-10F3-F24B-9F57-8D8A85DFF045}"/>
              </a:ext>
            </a:extLst>
          </p:cNvPr>
          <p:cNvSpPr>
            <a:spLocks noGrp="1"/>
          </p:cNvSpPr>
          <p:nvPr>
            <p:ph type="dt" sz="half" idx="10"/>
          </p:nvPr>
        </p:nvSpPr>
        <p:spPr/>
        <p:txBody>
          <a:bodyPr/>
          <a:lstStyle/>
          <a:p>
            <a:fld id="{73459FD9-B5B6-3746-A050-EED38D337C9E}" type="datetime1">
              <a:rPr lang="en-CA" smtClean="0"/>
              <a:t>2026-06-21</a:t>
            </a:fld>
            <a:endParaRPr lang="en-US"/>
          </a:p>
        </p:txBody>
      </p:sp>
      <p:sp>
        <p:nvSpPr>
          <p:cNvPr id="4" name="Footer Placeholder 3">
            <a:extLst>
              <a:ext uri="{FF2B5EF4-FFF2-40B4-BE49-F238E27FC236}">
                <a16:creationId xmlns:a16="http://schemas.microsoft.com/office/drawing/2014/main" id="{AC0B884F-4F46-5F4D-89C9-E9DF4E2BAF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0314DA-E6B0-A448-8B33-ABDE3642C0D7}"/>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209200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DFDF89-173A-804C-A0A1-EB021B10094C}"/>
              </a:ext>
            </a:extLst>
          </p:cNvPr>
          <p:cNvSpPr>
            <a:spLocks noGrp="1"/>
          </p:cNvSpPr>
          <p:nvPr>
            <p:ph type="dt" sz="half" idx="10"/>
          </p:nvPr>
        </p:nvSpPr>
        <p:spPr/>
        <p:txBody>
          <a:bodyPr/>
          <a:lstStyle/>
          <a:p>
            <a:fld id="{DE205973-5583-374C-9D58-6BB5D22AB943}" type="datetime1">
              <a:rPr lang="en-CA" smtClean="0"/>
              <a:t>2026-06-21</a:t>
            </a:fld>
            <a:endParaRPr lang="en-US"/>
          </a:p>
        </p:txBody>
      </p:sp>
      <p:sp>
        <p:nvSpPr>
          <p:cNvPr id="3" name="Footer Placeholder 2">
            <a:extLst>
              <a:ext uri="{FF2B5EF4-FFF2-40B4-BE49-F238E27FC236}">
                <a16:creationId xmlns:a16="http://schemas.microsoft.com/office/drawing/2014/main" id="{DDE2284A-8251-C747-A84F-473A11E3137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1620E49-C86C-7947-BB61-5C01C3590E7C}"/>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2446308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62E8B-2452-E94F-8B47-C9CC03EFD2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02FDEA-F36F-F64D-B781-79BCF12A4D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C6748A-DF80-834D-B428-C9ACF2CC2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7B9939-A180-D544-96E2-C341A38A50F9}"/>
              </a:ext>
            </a:extLst>
          </p:cNvPr>
          <p:cNvSpPr>
            <a:spLocks noGrp="1"/>
          </p:cNvSpPr>
          <p:nvPr>
            <p:ph type="dt" sz="half" idx="10"/>
          </p:nvPr>
        </p:nvSpPr>
        <p:spPr/>
        <p:txBody>
          <a:bodyPr/>
          <a:lstStyle/>
          <a:p>
            <a:fld id="{A689F18D-FCB0-D044-B100-49DB74C23480}" type="datetime1">
              <a:rPr lang="en-CA" smtClean="0"/>
              <a:t>2026-06-21</a:t>
            </a:fld>
            <a:endParaRPr lang="en-US"/>
          </a:p>
        </p:txBody>
      </p:sp>
      <p:sp>
        <p:nvSpPr>
          <p:cNvPr id="6" name="Footer Placeholder 5">
            <a:extLst>
              <a:ext uri="{FF2B5EF4-FFF2-40B4-BE49-F238E27FC236}">
                <a16:creationId xmlns:a16="http://schemas.microsoft.com/office/drawing/2014/main" id="{8AF1E76C-B397-1248-AC0C-CBD4A814B7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B8E039-B3A3-4342-B326-AD299F8D11C8}"/>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1835102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30321-4436-1544-B26D-1A871564CB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06A9694-92C8-EF45-AB12-CE86548086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C960004-E43F-4C40-AF8C-6C13826D7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629542-5900-CD41-9779-CC972881E45B}"/>
              </a:ext>
            </a:extLst>
          </p:cNvPr>
          <p:cNvSpPr>
            <a:spLocks noGrp="1"/>
          </p:cNvSpPr>
          <p:nvPr>
            <p:ph type="dt" sz="half" idx="10"/>
          </p:nvPr>
        </p:nvSpPr>
        <p:spPr/>
        <p:txBody>
          <a:bodyPr/>
          <a:lstStyle/>
          <a:p>
            <a:fld id="{DA76B7F1-C136-4943-AB1A-EB6FAF056823}" type="datetime1">
              <a:rPr lang="en-CA" smtClean="0"/>
              <a:t>2026-06-21</a:t>
            </a:fld>
            <a:endParaRPr lang="en-US"/>
          </a:p>
        </p:txBody>
      </p:sp>
      <p:sp>
        <p:nvSpPr>
          <p:cNvPr id="6" name="Footer Placeholder 5">
            <a:extLst>
              <a:ext uri="{FF2B5EF4-FFF2-40B4-BE49-F238E27FC236}">
                <a16:creationId xmlns:a16="http://schemas.microsoft.com/office/drawing/2014/main" id="{FDAEB9D7-3918-734E-AD95-13E9FC3A8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B93D2E-8AE1-3A40-A936-D34B1E0545C4}"/>
              </a:ext>
            </a:extLst>
          </p:cNvPr>
          <p:cNvSpPr>
            <a:spLocks noGrp="1"/>
          </p:cNvSpPr>
          <p:nvPr>
            <p:ph type="sldNum" sz="quarter" idx="12"/>
          </p:nvPr>
        </p:nvSpPr>
        <p:spPr/>
        <p:txBody>
          <a:bodyPr/>
          <a:lstStyle/>
          <a:p>
            <a:fld id="{1AB61769-ED77-D94C-A000-DECE1C8E6BB8}" type="slidenum">
              <a:rPr lang="en-US" smtClean="0"/>
              <a:t>‹#›</a:t>
            </a:fld>
            <a:endParaRPr lang="en-US"/>
          </a:p>
        </p:txBody>
      </p:sp>
    </p:spTree>
    <p:extLst>
      <p:ext uri="{BB962C8B-B14F-4D97-AF65-F5344CB8AC3E}">
        <p14:creationId xmlns:p14="http://schemas.microsoft.com/office/powerpoint/2010/main" val="334355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1CB00E-6711-434A-943D-AFA23AEF2051}"/>
              </a:ext>
            </a:extLst>
          </p:cNvPr>
          <p:cNvSpPr>
            <a:spLocks noGrp="1"/>
          </p:cNvSpPr>
          <p:nvPr>
            <p:ph type="title"/>
          </p:nvPr>
        </p:nvSpPr>
        <p:spPr>
          <a:xfrm>
            <a:off x="838200" y="554598"/>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93B9EB-13C3-CC4E-8114-6A63BCF043EB}"/>
              </a:ext>
            </a:extLst>
          </p:cNvPr>
          <p:cNvSpPr>
            <a:spLocks noGrp="1"/>
          </p:cNvSpPr>
          <p:nvPr>
            <p:ph type="body" idx="1"/>
          </p:nvPr>
        </p:nvSpPr>
        <p:spPr>
          <a:xfrm>
            <a:off x="838200" y="201509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C1C45E-C46A-354C-AB4E-0F4BF1AB7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7C9C8-3598-FD4A-97AF-5520E582F1A1}" type="datetime1">
              <a:rPr lang="en-CA" smtClean="0"/>
              <a:t>2026-06-21</a:t>
            </a:fld>
            <a:endParaRPr lang="en-US"/>
          </a:p>
        </p:txBody>
      </p:sp>
      <p:sp>
        <p:nvSpPr>
          <p:cNvPr id="5" name="Footer Placeholder 4">
            <a:extLst>
              <a:ext uri="{FF2B5EF4-FFF2-40B4-BE49-F238E27FC236}">
                <a16:creationId xmlns:a16="http://schemas.microsoft.com/office/drawing/2014/main" id="{296FDD59-12BB-3141-9AA9-093182B14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FB10035-CDE8-EE46-A628-A8759346A8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B61769-ED77-D94C-A000-DECE1C8E6BB8}" type="slidenum">
              <a:rPr lang="en-US" smtClean="0"/>
              <a:t>‹#›</a:t>
            </a:fld>
            <a:endParaRPr lang="en-US"/>
          </a:p>
        </p:txBody>
      </p:sp>
      <p:sp>
        <p:nvSpPr>
          <p:cNvPr id="7" name="Rectangle 6">
            <a:extLst>
              <a:ext uri="{FF2B5EF4-FFF2-40B4-BE49-F238E27FC236}">
                <a16:creationId xmlns:a16="http://schemas.microsoft.com/office/drawing/2014/main" id="{6D2F1A71-53D7-0A41-9CFC-2A7564CCA9FD}"/>
              </a:ext>
            </a:extLst>
          </p:cNvPr>
          <p:cNvSpPr/>
          <p:nvPr userDrawn="1"/>
        </p:nvSpPr>
        <p:spPr>
          <a:xfrm>
            <a:off x="0" y="0"/>
            <a:ext cx="12192000" cy="4942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EE6900A-079C-844D-A172-8B4F1BF16829}"/>
              </a:ext>
            </a:extLst>
          </p:cNvPr>
          <p:cNvSpPr/>
          <p:nvPr userDrawn="1"/>
        </p:nvSpPr>
        <p:spPr>
          <a:xfrm>
            <a:off x="0" y="0"/>
            <a:ext cx="3581400" cy="4942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1507EF5-E294-D045-82A2-C554FD755B47}"/>
              </a:ext>
            </a:extLst>
          </p:cNvPr>
          <p:cNvPicPr>
            <a:picLocks noChangeAspect="1"/>
          </p:cNvPicPr>
          <p:nvPr userDrawn="1"/>
        </p:nvPicPr>
        <p:blipFill>
          <a:blip r:embed="rId13"/>
          <a:stretch>
            <a:fillRect/>
          </a:stretch>
        </p:blipFill>
        <p:spPr>
          <a:xfrm>
            <a:off x="57664" y="-39377"/>
            <a:ext cx="1647567" cy="554637"/>
          </a:xfrm>
          <a:prstGeom prst="rect">
            <a:avLst/>
          </a:prstGeom>
        </p:spPr>
      </p:pic>
    </p:spTree>
    <p:extLst>
      <p:ext uri="{BB962C8B-B14F-4D97-AF65-F5344CB8AC3E}">
        <p14:creationId xmlns:p14="http://schemas.microsoft.com/office/powerpoint/2010/main" val="2567378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243655-AF44-414A-99FD-C62208DFEF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9DAADD-15EB-9744-A2A1-36A6475802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2E3659-2B2B-C941-8137-15F096C1C2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47127B-7B2F-3349-8B95-FBC893DC7941}" type="datetimeFigureOut">
              <a:rPr lang="en-US" smtClean="0"/>
              <a:t>6/21/26</a:t>
            </a:fld>
            <a:endParaRPr lang="en-US"/>
          </a:p>
        </p:txBody>
      </p:sp>
      <p:sp>
        <p:nvSpPr>
          <p:cNvPr id="5" name="Footer Placeholder 4">
            <a:extLst>
              <a:ext uri="{FF2B5EF4-FFF2-40B4-BE49-F238E27FC236}">
                <a16:creationId xmlns:a16="http://schemas.microsoft.com/office/drawing/2014/main" id="{359EA209-48FF-E042-B0A4-04967F908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AFDDE4-2366-7F48-93FF-8206ED30CC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1457D-D120-5442-A690-BDFA80BC415C}" type="slidenum">
              <a:rPr lang="en-US" smtClean="0"/>
              <a:t>‹#›</a:t>
            </a:fld>
            <a:endParaRPr lang="en-US"/>
          </a:p>
        </p:txBody>
      </p:sp>
    </p:spTree>
    <p:extLst>
      <p:ext uri="{BB962C8B-B14F-4D97-AF65-F5344CB8AC3E}">
        <p14:creationId xmlns:p14="http://schemas.microsoft.com/office/powerpoint/2010/main" val="386200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50.png"/><Relationship Id="rId5" Type="http://schemas.openxmlformats.org/officeDocument/2006/relationships/image" Target="../media/image530.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2" Type="http://schemas.openxmlformats.org/officeDocument/2006/relationships/image" Target="../media/image4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Layout" Target="../slideLayouts/slideLayout2.xml"/><Relationship Id="rId7" Type="http://schemas.openxmlformats.org/officeDocument/2006/relationships/image" Target="../media/image21.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20.jfif"/><Relationship Id="rId5" Type="http://schemas.openxmlformats.org/officeDocument/2006/relationships/image" Target="../media/image19.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A6CC8-BD1E-5147-9951-6204EDB38050}"/>
              </a:ext>
            </a:extLst>
          </p:cNvPr>
          <p:cNvSpPr>
            <a:spLocks noGrp="1"/>
          </p:cNvSpPr>
          <p:nvPr>
            <p:ph type="ctrTitle"/>
          </p:nvPr>
        </p:nvSpPr>
        <p:spPr>
          <a:xfrm>
            <a:off x="4038599" y="1433689"/>
            <a:ext cx="7814733" cy="3189111"/>
          </a:xfrm>
        </p:spPr>
        <p:txBody>
          <a:bodyPr>
            <a:normAutofit fontScale="90000"/>
          </a:bodyPr>
          <a:lstStyle/>
          <a:p>
            <a:r>
              <a:rPr lang="en-CA" b="0" i="0" u="none" strike="noStrike" dirty="0">
                <a:solidFill>
                  <a:srgbClr val="CB6D04"/>
                </a:solidFill>
                <a:effectLst/>
                <a:latin typeface="Roboto Light" panose="020F0302020204030204" pitchFamily="34" charset="0"/>
              </a:rPr>
              <a:t>Ultracold Neutron Transport and Simulation Studies for the TUCAN EDM Experiment</a:t>
            </a:r>
            <a:endParaRPr lang="en-US" dirty="0"/>
          </a:p>
        </p:txBody>
      </p:sp>
      <p:sp>
        <p:nvSpPr>
          <p:cNvPr id="3" name="Subtitle 2">
            <a:extLst>
              <a:ext uri="{FF2B5EF4-FFF2-40B4-BE49-F238E27FC236}">
                <a16:creationId xmlns:a16="http://schemas.microsoft.com/office/drawing/2014/main" id="{C2E290CE-E8AB-7343-96F1-2E5516EAF620}"/>
              </a:ext>
            </a:extLst>
          </p:cNvPr>
          <p:cNvSpPr>
            <a:spLocks noGrp="1"/>
          </p:cNvSpPr>
          <p:nvPr>
            <p:ph type="subTitle" idx="1"/>
          </p:nvPr>
        </p:nvSpPr>
        <p:spPr>
          <a:xfrm>
            <a:off x="4038600" y="5000139"/>
            <a:ext cx="5873578" cy="1655762"/>
          </a:xfrm>
        </p:spPr>
        <p:txBody>
          <a:bodyPr/>
          <a:lstStyle/>
          <a:p>
            <a:r>
              <a:rPr lang="en-US" dirty="0"/>
              <a:t>June 23, 2026</a:t>
            </a:r>
          </a:p>
          <a:p>
            <a:r>
              <a:rPr lang="en-US" dirty="0" err="1"/>
              <a:t>Ryunosuke</a:t>
            </a:r>
            <a:r>
              <a:rPr lang="en-US" dirty="0"/>
              <a:t> Chiba</a:t>
            </a:r>
          </a:p>
        </p:txBody>
      </p:sp>
    </p:spTree>
    <p:extLst>
      <p:ext uri="{BB962C8B-B14F-4D97-AF65-F5344CB8AC3E}">
        <p14:creationId xmlns:p14="http://schemas.microsoft.com/office/powerpoint/2010/main" val="2474396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E5564-4E5D-8A4A-B8D3-08F9DA733263}"/>
              </a:ext>
            </a:extLst>
          </p:cNvPr>
          <p:cNvSpPr>
            <a:spLocks noGrp="1"/>
          </p:cNvSpPr>
          <p:nvPr>
            <p:ph type="title"/>
          </p:nvPr>
        </p:nvSpPr>
        <p:spPr>
          <a:xfrm>
            <a:off x="3715470" y="-159532"/>
            <a:ext cx="10515600" cy="904920"/>
          </a:xfrm>
        </p:spPr>
        <p:txBody>
          <a:bodyPr>
            <a:normAutofit/>
          </a:bodyPr>
          <a:lstStyle/>
          <a:p>
            <a:r>
              <a:rPr lang="en-US" sz="2000" dirty="0">
                <a:solidFill>
                  <a:schemeClr val="bg1"/>
                </a:solidFill>
              </a:rPr>
              <a:t>Simulation Analysis</a:t>
            </a:r>
          </a:p>
        </p:txBody>
      </p:sp>
      <p:sp>
        <p:nvSpPr>
          <p:cNvPr id="4" name="Content Placeholder 1">
            <a:extLst>
              <a:ext uri="{FF2B5EF4-FFF2-40B4-BE49-F238E27FC236}">
                <a16:creationId xmlns:a16="http://schemas.microsoft.com/office/drawing/2014/main" id="{AC8512A7-67BF-7E45-A5A6-073502C1FE83}"/>
              </a:ext>
            </a:extLst>
          </p:cNvPr>
          <p:cNvSpPr>
            <a:spLocks noGrp="1"/>
          </p:cNvSpPr>
          <p:nvPr>
            <p:ph idx="1"/>
          </p:nvPr>
        </p:nvSpPr>
        <p:spPr>
          <a:xfrm>
            <a:off x="235191" y="731179"/>
            <a:ext cx="10918373" cy="952195"/>
          </a:xfrm>
        </p:spPr>
        <p:txBody>
          <a:bodyPr/>
          <a:lstStyle/>
          <a:p>
            <a:r>
              <a:rPr lang="en-US" sz="2800" b="0" i="0" u="none" strike="noStrike" dirty="0">
                <a:solidFill>
                  <a:srgbClr val="000000"/>
                </a:solidFill>
                <a:effectLst/>
                <a:latin typeface="Calibri" panose="020F0502020204030204" pitchFamily="34" charset="0"/>
              </a:rPr>
              <a:t>Comparing this to the experimental results allows us to extract W for the cell material </a:t>
            </a:r>
            <a:endParaRPr lang="en-CA" sz="2800" dirty="0"/>
          </a:p>
          <a:p>
            <a:pPr marL="0" indent="0">
              <a:buNone/>
            </a:pPr>
            <a:endParaRPr lang="en-CA" dirty="0"/>
          </a:p>
        </p:txBody>
      </p:sp>
      <p:sp>
        <p:nvSpPr>
          <p:cNvPr id="5" name="TextBox 4">
            <a:extLst>
              <a:ext uri="{FF2B5EF4-FFF2-40B4-BE49-F238E27FC236}">
                <a16:creationId xmlns:a16="http://schemas.microsoft.com/office/drawing/2014/main" id="{A97D44DA-84E1-0C48-99D8-21F9891D367F}"/>
              </a:ext>
            </a:extLst>
          </p:cNvPr>
          <p:cNvSpPr txBox="1"/>
          <p:nvPr/>
        </p:nvSpPr>
        <p:spPr>
          <a:xfrm>
            <a:off x="316790" y="6001134"/>
            <a:ext cx="1504709" cy="461665"/>
          </a:xfrm>
          <a:prstGeom prst="rect">
            <a:avLst/>
          </a:prstGeom>
          <a:noFill/>
          <a:ln w="28575">
            <a:solidFill>
              <a:srgbClr val="FF0000"/>
            </a:solidFill>
          </a:ln>
        </p:spPr>
        <p:txBody>
          <a:bodyPr wrap="square" rtlCol="0">
            <a:spAutoFit/>
          </a:bodyPr>
          <a:lstStyle/>
          <a:p>
            <a:pPr algn="l"/>
            <a:r>
              <a:rPr lang="en-US" sz="2400" dirty="0"/>
              <a:t>Larger W</a:t>
            </a:r>
          </a:p>
        </p:txBody>
      </p:sp>
      <p:sp>
        <p:nvSpPr>
          <p:cNvPr id="6" name="TextBox 5">
            <a:extLst>
              <a:ext uri="{FF2B5EF4-FFF2-40B4-BE49-F238E27FC236}">
                <a16:creationId xmlns:a16="http://schemas.microsoft.com/office/drawing/2014/main" id="{B574147A-C387-A847-9578-843A7A3C6CCD}"/>
              </a:ext>
            </a:extLst>
          </p:cNvPr>
          <p:cNvSpPr txBox="1"/>
          <p:nvPr/>
        </p:nvSpPr>
        <p:spPr>
          <a:xfrm>
            <a:off x="2974744" y="6001073"/>
            <a:ext cx="3832929" cy="461665"/>
          </a:xfrm>
          <a:prstGeom prst="rect">
            <a:avLst/>
          </a:prstGeom>
          <a:noFill/>
          <a:ln w="28575">
            <a:solidFill>
              <a:srgbClr val="FF0000"/>
            </a:solidFill>
          </a:ln>
        </p:spPr>
        <p:txBody>
          <a:bodyPr wrap="square" rtlCol="0">
            <a:spAutoFit/>
          </a:bodyPr>
          <a:lstStyle/>
          <a:p>
            <a:pPr algn="l"/>
            <a:r>
              <a:rPr lang="en-US" sz="2400" dirty="0"/>
              <a:t>Higher wall loss probability</a:t>
            </a:r>
          </a:p>
        </p:txBody>
      </p:sp>
      <p:sp>
        <p:nvSpPr>
          <p:cNvPr id="7" name="TextBox 6">
            <a:extLst>
              <a:ext uri="{FF2B5EF4-FFF2-40B4-BE49-F238E27FC236}">
                <a16:creationId xmlns:a16="http://schemas.microsoft.com/office/drawing/2014/main" id="{0491436C-21F4-D042-AB3D-6D3444589C00}"/>
              </a:ext>
            </a:extLst>
          </p:cNvPr>
          <p:cNvSpPr txBox="1"/>
          <p:nvPr/>
        </p:nvSpPr>
        <p:spPr>
          <a:xfrm>
            <a:off x="7947383" y="6001072"/>
            <a:ext cx="3497263" cy="461665"/>
          </a:xfrm>
          <a:prstGeom prst="rect">
            <a:avLst/>
          </a:prstGeom>
          <a:noFill/>
          <a:ln w="28575">
            <a:solidFill>
              <a:srgbClr val="FF0000"/>
            </a:solidFill>
          </a:ln>
        </p:spPr>
        <p:txBody>
          <a:bodyPr wrap="square" rtlCol="0">
            <a:spAutoFit/>
          </a:bodyPr>
          <a:lstStyle/>
          <a:p>
            <a:pPr algn="l"/>
            <a:r>
              <a:rPr lang="en-US" sz="2400" dirty="0"/>
              <a:t>Shorter Storage Lifetime</a:t>
            </a:r>
          </a:p>
        </p:txBody>
      </p:sp>
      <p:sp>
        <p:nvSpPr>
          <p:cNvPr id="8" name="Left Arrow 7">
            <a:extLst>
              <a:ext uri="{FF2B5EF4-FFF2-40B4-BE49-F238E27FC236}">
                <a16:creationId xmlns:a16="http://schemas.microsoft.com/office/drawing/2014/main" id="{83CB5418-55DD-D54C-8218-67FE7E3153BB}"/>
              </a:ext>
            </a:extLst>
          </p:cNvPr>
          <p:cNvSpPr/>
          <p:nvPr/>
        </p:nvSpPr>
        <p:spPr>
          <a:xfrm rot="10800000">
            <a:off x="1833074" y="6164233"/>
            <a:ext cx="1126244" cy="135342"/>
          </a:xfrm>
          <a:prstGeom prst="leftArrow">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a:extLst>
              <a:ext uri="{FF2B5EF4-FFF2-40B4-BE49-F238E27FC236}">
                <a16:creationId xmlns:a16="http://schemas.microsoft.com/office/drawing/2014/main" id="{194008D5-D531-E94B-9526-AD35EEDC5BAF}"/>
              </a:ext>
            </a:extLst>
          </p:cNvPr>
          <p:cNvSpPr/>
          <p:nvPr/>
        </p:nvSpPr>
        <p:spPr>
          <a:xfrm rot="10800000">
            <a:off x="6825985" y="6142585"/>
            <a:ext cx="1126244" cy="135342"/>
          </a:xfrm>
          <a:prstGeom prst="leftArrow">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a:extLst>
              <a:ext uri="{FF2B5EF4-FFF2-40B4-BE49-F238E27FC236}">
                <a16:creationId xmlns:a16="http://schemas.microsoft.com/office/drawing/2014/main" id="{CD7DC307-0740-D848-BA0C-A3596CB2FFD5}"/>
              </a:ext>
            </a:extLst>
          </p:cNvPr>
          <p:cNvSpPr>
            <a:spLocks noGrp="1"/>
          </p:cNvSpPr>
          <p:nvPr>
            <p:ph type="sldNum" sz="quarter" idx="12"/>
          </p:nvPr>
        </p:nvSpPr>
        <p:spPr>
          <a:xfrm>
            <a:off x="9265989" y="6415553"/>
            <a:ext cx="2743200" cy="365125"/>
          </a:xfrm>
        </p:spPr>
        <p:txBody>
          <a:bodyPr/>
          <a:lstStyle/>
          <a:p>
            <a:fld id="{4E9A83AF-1D3C-40A9-A07A-69E1C54544A6}" type="slidenum">
              <a:rPr lang="en-CA" sz="2400" smtClean="0">
                <a:solidFill>
                  <a:schemeClr val="tx1"/>
                </a:solidFill>
              </a:rPr>
              <a:pPr/>
              <a:t>10</a:t>
            </a:fld>
            <a:endParaRPr lang="en-CA" sz="2400" dirty="0">
              <a:solidFill>
                <a:schemeClr val="tx1"/>
              </a:solidFill>
            </a:endParaRPr>
          </a:p>
        </p:txBody>
      </p:sp>
      <p:sp>
        <p:nvSpPr>
          <p:cNvPr id="14" name="TextBox 13">
            <a:extLst>
              <a:ext uri="{FF2B5EF4-FFF2-40B4-BE49-F238E27FC236}">
                <a16:creationId xmlns:a16="http://schemas.microsoft.com/office/drawing/2014/main" id="{01ED34AD-BBE3-7C40-9D36-FDC7318B0477}"/>
              </a:ext>
            </a:extLst>
          </p:cNvPr>
          <p:cNvSpPr txBox="1"/>
          <p:nvPr/>
        </p:nvSpPr>
        <p:spPr>
          <a:xfrm>
            <a:off x="8818075" y="4268434"/>
            <a:ext cx="1999666" cy="523220"/>
          </a:xfrm>
          <a:prstGeom prst="rect">
            <a:avLst/>
          </a:prstGeom>
          <a:solidFill>
            <a:schemeClr val="bg1"/>
          </a:solidFill>
          <a:ln w="19050">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en-US" sz="1400" dirty="0"/>
              <a:t>Cell W_F: 0.4neV</a:t>
            </a:r>
          </a:p>
          <a:p>
            <a:pPr algn="l"/>
            <a:r>
              <a:rPr lang="en-US" sz="1400" dirty="0"/>
              <a:t>-tau = 81.97 +/- 2.43 s</a:t>
            </a:r>
          </a:p>
        </p:txBody>
      </p:sp>
      <p:sp>
        <p:nvSpPr>
          <p:cNvPr id="15" name="TextBox 14">
            <a:extLst>
              <a:ext uri="{FF2B5EF4-FFF2-40B4-BE49-F238E27FC236}">
                <a16:creationId xmlns:a16="http://schemas.microsoft.com/office/drawing/2014/main" id="{288F268B-3D1E-B843-825B-63375E785DA1}"/>
              </a:ext>
            </a:extLst>
          </p:cNvPr>
          <p:cNvSpPr txBox="1"/>
          <p:nvPr/>
        </p:nvSpPr>
        <p:spPr>
          <a:xfrm>
            <a:off x="8818075" y="3376763"/>
            <a:ext cx="2149858" cy="523220"/>
          </a:xfrm>
          <a:prstGeom prst="rect">
            <a:avLst/>
          </a:prstGeom>
          <a:noFill/>
          <a:ln w="19050">
            <a:solidFill>
              <a:srgbClr val="FF0000"/>
            </a:solidFill>
          </a:ln>
        </p:spPr>
        <p:txBody>
          <a:bodyPr wrap="square" rtlCol="0">
            <a:spAutoFit/>
          </a:bodyPr>
          <a:lstStyle/>
          <a:p>
            <a:pPr algn="l"/>
            <a:r>
              <a:rPr lang="en-US" sz="1400" dirty="0"/>
              <a:t>Cell W_F: 0.2neV</a:t>
            </a:r>
          </a:p>
          <a:p>
            <a:pPr algn="l"/>
            <a:r>
              <a:rPr lang="en-US" sz="1400" dirty="0"/>
              <a:t>-tau = 122.02 +/- 2.54 s</a:t>
            </a:r>
          </a:p>
        </p:txBody>
      </p:sp>
      <p:sp>
        <p:nvSpPr>
          <p:cNvPr id="16" name="TextBox 15">
            <a:extLst>
              <a:ext uri="{FF2B5EF4-FFF2-40B4-BE49-F238E27FC236}">
                <a16:creationId xmlns:a16="http://schemas.microsoft.com/office/drawing/2014/main" id="{8107F936-99A0-8044-8244-0F61B9FC4463}"/>
              </a:ext>
            </a:extLst>
          </p:cNvPr>
          <p:cNvSpPr txBox="1"/>
          <p:nvPr/>
        </p:nvSpPr>
        <p:spPr>
          <a:xfrm>
            <a:off x="8732293" y="2481447"/>
            <a:ext cx="2235640" cy="523220"/>
          </a:xfrm>
          <a:prstGeom prst="rect">
            <a:avLst/>
          </a:prstGeom>
          <a:noFill/>
          <a:ln w="19050">
            <a:solidFill>
              <a:srgbClr val="FF0000"/>
            </a:solidFill>
          </a:ln>
        </p:spPr>
        <p:txBody>
          <a:bodyPr wrap="square" rtlCol="0">
            <a:spAutoFit/>
          </a:bodyPr>
          <a:lstStyle/>
          <a:p>
            <a:pPr algn="l"/>
            <a:r>
              <a:rPr lang="en-US" sz="1400" dirty="0"/>
              <a:t>Cell W_F: 0.047neV</a:t>
            </a:r>
          </a:p>
          <a:p>
            <a:pPr algn="l"/>
            <a:r>
              <a:rPr lang="en-US" sz="1400" dirty="0"/>
              <a:t>-tau = 183.24 +/- 2.77 s</a:t>
            </a:r>
          </a:p>
        </p:txBody>
      </p:sp>
      <p:pic>
        <p:nvPicPr>
          <p:cNvPr id="17" name="Picture 16" descr="A graph of different colored dots&#10;&#10;Description automatically generated">
            <a:extLst>
              <a:ext uri="{FF2B5EF4-FFF2-40B4-BE49-F238E27FC236}">
                <a16:creationId xmlns:a16="http://schemas.microsoft.com/office/drawing/2014/main" id="{B7F9DCE5-B1D9-B040-BDEC-1EBBEB164B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250" y="1820294"/>
            <a:ext cx="4372486" cy="3279364"/>
          </a:xfrm>
          <a:prstGeom prst="rect">
            <a:avLst/>
          </a:prstGeom>
        </p:spPr>
      </p:pic>
      <p:cxnSp>
        <p:nvCxnSpPr>
          <p:cNvPr id="18" name="Straight Arrow Connector 17">
            <a:extLst>
              <a:ext uri="{FF2B5EF4-FFF2-40B4-BE49-F238E27FC236}">
                <a16:creationId xmlns:a16="http://schemas.microsoft.com/office/drawing/2014/main" id="{A23C050C-BD4D-4141-B694-E8B64EC1D9DD}"/>
              </a:ext>
            </a:extLst>
          </p:cNvPr>
          <p:cNvCxnSpPr>
            <a:cxnSpLocks/>
            <a:stCxn id="14" idx="1"/>
          </p:cNvCxnSpPr>
          <p:nvPr/>
        </p:nvCxnSpPr>
        <p:spPr>
          <a:xfrm flipH="1">
            <a:off x="8056442" y="4530044"/>
            <a:ext cx="761633" cy="3446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E291BB77-FC67-F646-8380-08ABEEBE90DB}"/>
              </a:ext>
            </a:extLst>
          </p:cNvPr>
          <p:cNvCxnSpPr>
            <a:cxnSpLocks/>
          </p:cNvCxnSpPr>
          <p:nvPr/>
        </p:nvCxnSpPr>
        <p:spPr>
          <a:xfrm flipH="1">
            <a:off x="7675843" y="3668803"/>
            <a:ext cx="1142232" cy="25335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458170FF-1C94-3D41-B70E-5976A947E7B0}"/>
              </a:ext>
            </a:extLst>
          </p:cNvPr>
          <p:cNvCxnSpPr>
            <a:cxnSpLocks/>
          </p:cNvCxnSpPr>
          <p:nvPr/>
        </p:nvCxnSpPr>
        <p:spPr>
          <a:xfrm flipH="1">
            <a:off x="7328371" y="2752022"/>
            <a:ext cx="1403922" cy="5142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BE746979-0BD3-164A-8DF6-BFDA3DBE03DF}"/>
              </a:ext>
            </a:extLst>
          </p:cNvPr>
          <p:cNvSpPr txBox="1"/>
          <p:nvPr/>
        </p:nvSpPr>
        <p:spPr>
          <a:xfrm rot="1909527">
            <a:off x="536206" y="3384636"/>
            <a:ext cx="4048053" cy="830997"/>
          </a:xfrm>
          <a:prstGeom prst="rect">
            <a:avLst/>
          </a:prstGeom>
          <a:noFill/>
        </p:spPr>
        <p:txBody>
          <a:bodyPr wrap="square" rtlCol="0">
            <a:spAutoFit/>
          </a:bodyPr>
          <a:lstStyle/>
          <a:p>
            <a:r>
              <a:rPr lang="en-US" sz="4800" dirty="0">
                <a:solidFill>
                  <a:schemeClr val="tx1">
                    <a:tint val="66000"/>
                    <a:satMod val="160000"/>
                  </a:schemeClr>
                </a:solidFill>
              </a:rPr>
              <a:t>EXAMPLE</a:t>
            </a:r>
          </a:p>
        </p:txBody>
      </p:sp>
      <p:sp>
        <p:nvSpPr>
          <p:cNvPr id="23" name="Slide Number Placeholder 1">
            <a:extLst>
              <a:ext uri="{FF2B5EF4-FFF2-40B4-BE49-F238E27FC236}">
                <a16:creationId xmlns:a16="http://schemas.microsoft.com/office/drawing/2014/main" id="{DC35258E-C6E2-E84F-AD0B-D305CC8B1A1B}"/>
              </a:ext>
            </a:extLst>
          </p:cNvPr>
          <p:cNvSpPr txBox="1">
            <a:spLocks/>
          </p:cNvSpPr>
          <p:nvPr/>
        </p:nvSpPr>
        <p:spPr>
          <a:xfrm>
            <a:off x="11734129" y="77322"/>
            <a:ext cx="42083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2000" dirty="0">
                <a:solidFill>
                  <a:schemeClr val="bg1"/>
                </a:solidFill>
              </a:rPr>
              <a:t>10</a:t>
            </a:r>
          </a:p>
        </p:txBody>
      </p:sp>
      <p:pic>
        <p:nvPicPr>
          <p:cNvPr id="3" name="Picture 2" descr="A graph of storage time&#10;&#10;Description automatically generated">
            <a:extLst>
              <a:ext uri="{FF2B5EF4-FFF2-40B4-BE49-F238E27FC236}">
                <a16:creationId xmlns:a16="http://schemas.microsoft.com/office/drawing/2014/main" id="{8CA2CEBC-D062-74D8-0135-BBE5C0AC3E1F}"/>
              </a:ext>
            </a:extLst>
          </p:cNvPr>
          <p:cNvPicPr>
            <a:picLocks noChangeAspect="1"/>
          </p:cNvPicPr>
          <p:nvPr/>
        </p:nvPicPr>
        <p:blipFill>
          <a:blip r:embed="rId4"/>
          <a:stretch>
            <a:fillRect/>
          </a:stretch>
        </p:blipFill>
        <p:spPr>
          <a:xfrm>
            <a:off x="7153181" y="1883140"/>
            <a:ext cx="4580948" cy="3248186"/>
          </a:xfrm>
          <a:prstGeom prst="rect">
            <a:avLst/>
          </a:prstGeom>
        </p:spPr>
      </p:pic>
      <p:sp>
        <p:nvSpPr>
          <p:cNvPr id="25" name="TextBox 24">
            <a:extLst>
              <a:ext uri="{FF2B5EF4-FFF2-40B4-BE49-F238E27FC236}">
                <a16:creationId xmlns:a16="http://schemas.microsoft.com/office/drawing/2014/main" id="{EDE60584-AE58-3741-8705-63A50DEDE2B5}"/>
              </a:ext>
            </a:extLst>
          </p:cNvPr>
          <p:cNvSpPr txBox="1"/>
          <p:nvPr/>
        </p:nvSpPr>
        <p:spPr>
          <a:xfrm rot="2045184">
            <a:off x="7783196" y="3514846"/>
            <a:ext cx="4048053" cy="584775"/>
          </a:xfrm>
          <a:prstGeom prst="rect">
            <a:avLst/>
          </a:prstGeom>
          <a:noFill/>
        </p:spPr>
        <p:txBody>
          <a:bodyPr wrap="square" rtlCol="0">
            <a:spAutoFit/>
          </a:bodyPr>
          <a:lstStyle/>
          <a:p>
            <a:r>
              <a:rPr lang="en-US" sz="3200" dirty="0">
                <a:solidFill>
                  <a:schemeClr val="tx1">
                    <a:tint val="66000"/>
                    <a:satMod val="160000"/>
                  </a:schemeClr>
                </a:solidFill>
              </a:rPr>
              <a:t>Preliminary Result</a:t>
            </a:r>
          </a:p>
        </p:txBody>
      </p:sp>
      <p:sp>
        <p:nvSpPr>
          <p:cNvPr id="26" name="Left-Right Arrow 25">
            <a:extLst>
              <a:ext uri="{FF2B5EF4-FFF2-40B4-BE49-F238E27FC236}">
                <a16:creationId xmlns:a16="http://schemas.microsoft.com/office/drawing/2014/main" id="{7512BAC8-4002-6D4F-B31F-7CBF6B0BBD24}"/>
              </a:ext>
            </a:extLst>
          </p:cNvPr>
          <p:cNvSpPr/>
          <p:nvPr/>
        </p:nvSpPr>
        <p:spPr>
          <a:xfrm>
            <a:off x="5124023" y="3199123"/>
            <a:ext cx="1805966" cy="69197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Compare</a:t>
            </a:r>
          </a:p>
        </p:txBody>
      </p:sp>
      <p:sp>
        <p:nvSpPr>
          <p:cNvPr id="27" name="TextBox 26">
            <a:extLst>
              <a:ext uri="{FF2B5EF4-FFF2-40B4-BE49-F238E27FC236}">
                <a16:creationId xmlns:a16="http://schemas.microsoft.com/office/drawing/2014/main" id="{8EF25E93-2CF9-ED4A-83AF-0683F6530CBF}"/>
              </a:ext>
            </a:extLst>
          </p:cNvPr>
          <p:cNvSpPr txBox="1"/>
          <p:nvPr/>
        </p:nvSpPr>
        <p:spPr>
          <a:xfrm>
            <a:off x="1512509" y="5136797"/>
            <a:ext cx="2095445" cy="369332"/>
          </a:xfrm>
          <a:prstGeom prst="rect">
            <a:avLst/>
          </a:prstGeom>
          <a:noFill/>
        </p:spPr>
        <p:txBody>
          <a:bodyPr wrap="none" rtlCol="0">
            <a:spAutoFit/>
          </a:bodyPr>
          <a:lstStyle/>
          <a:p>
            <a:r>
              <a:rPr lang="en-US" dirty="0"/>
              <a:t>Simulation Results</a:t>
            </a:r>
          </a:p>
        </p:txBody>
      </p:sp>
      <p:sp>
        <p:nvSpPr>
          <p:cNvPr id="28" name="TextBox 27">
            <a:extLst>
              <a:ext uri="{FF2B5EF4-FFF2-40B4-BE49-F238E27FC236}">
                <a16:creationId xmlns:a16="http://schemas.microsoft.com/office/drawing/2014/main" id="{9AFE4916-A099-AA43-9186-605F80BEDD17}"/>
              </a:ext>
            </a:extLst>
          </p:cNvPr>
          <p:cNvSpPr txBox="1"/>
          <p:nvPr/>
        </p:nvSpPr>
        <p:spPr>
          <a:xfrm>
            <a:off x="8456645" y="5077465"/>
            <a:ext cx="2364750" cy="369332"/>
          </a:xfrm>
          <a:prstGeom prst="rect">
            <a:avLst/>
          </a:prstGeom>
          <a:noFill/>
        </p:spPr>
        <p:txBody>
          <a:bodyPr wrap="none" rtlCol="0">
            <a:spAutoFit/>
          </a:bodyPr>
          <a:lstStyle/>
          <a:p>
            <a:r>
              <a:rPr lang="en-US" dirty="0"/>
              <a:t>Experimental Results</a:t>
            </a:r>
          </a:p>
        </p:txBody>
      </p:sp>
      <p:sp>
        <p:nvSpPr>
          <p:cNvPr id="29" name="TextBox 28">
            <a:extLst>
              <a:ext uri="{FF2B5EF4-FFF2-40B4-BE49-F238E27FC236}">
                <a16:creationId xmlns:a16="http://schemas.microsoft.com/office/drawing/2014/main" id="{91285BED-11EA-2C42-BD1F-2743C6F24645}"/>
              </a:ext>
            </a:extLst>
          </p:cNvPr>
          <p:cNvSpPr txBox="1"/>
          <p:nvPr/>
        </p:nvSpPr>
        <p:spPr>
          <a:xfrm>
            <a:off x="4732640" y="4157298"/>
            <a:ext cx="1584433" cy="430887"/>
          </a:xfrm>
          <a:prstGeom prst="rect">
            <a:avLst/>
          </a:prstGeom>
          <a:solidFill>
            <a:schemeClr val="bg1"/>
          </a:solidFill>
          <a:ln w="19050">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en-US" sz="1100" dirty="0"/>
              <a:t>Cell W_F: 0.4neV</a:t>
            </a:r>
          </a:p>
          <a:p>
            <a:pPr algn="l"/>
            <a:r>
              <a:rPr lang="en-US" sz="1100" dirty="0"/>
              <a:t>-tau = 81.97 +/- 2.43 s</a:t>
            </a:r>
          </a:p>
        </p:txBody>
      </p:sp>
      <p:sp>
        <p:nvSpPr>
          <p:cNvPr id="30" name="TextBox 29">
            <a:extLst>
              <a:ext uri="{FF2B5EF4-FFF2-40B4-BE49-F238E27FC236}">
                <a16:creationId xmlns:a16="http://schemas.microsoft.com/office/drawing/2014/main" id="{07A20633-121C-AE4D-91BA-FC7E3FF205EB}"/>
              </a:ext>
            </a:extLst>
          </p:cNvPr>
          <p:cNvSpPr txBox="1"/>
          <p:nvPr/>
        </p:nvSpPr>
        <p:spPr>
          <a:xfrm>
            <a:off x="4735454" y="2743057"/>
            <a:ext cx="1670215" cy="430887"/>
          </a:xfrm>
          <a:prstGeom prst="rect">
            <a:avLst/>
          </a:prstGeom>
          <a:noFill/>
          <a:ln w="19050">
            <a:solidFill>
              <a:srgbClr val="FF0000"/>
            </a:solidFill>
          </a:ln>
        </p:spPr>
        <p:txBody>
          <a:bodyPr wrap="square" rtlCol="0">
            <a:spAutoFit/>
          </a:bodyPr>
          <a:lstStyle/>
          <a:p>
            <a:pPr algn="l"/>
            <a:r>
              <a:rPr lang="en-US" sz="1100" dirty="0"/>
              <a:t>Cell W_F: 0.2neV</a:t>
            </a:r>
          </a:p>
          <a:p>
            <a:pPr algn="l"/>
            <a:r>
              <a:rPr lang="en-US" sz="1100" dirty="0"/>
              <a:t>-tau = 122.02 +/- 2.54 s</a:t>
            </a:r>
          </a:p>
        </p:txBody>
      </p:sp>
      <p:sp>
        <p:nvSpPr>
          <p:cNvPr id="31" name="TextBox 30">
            <a:extLst>
              <a:ext uri="{FF2B5EF4-FFF2-40B4-BE49-F238E27FC236}">
                <a16:creationId xmlns:a16="http://schemas.microsoft.com/office/drawing/2014/main" id="{D48FE70C-0CD5-F944-89CD-AB80E2EF9CD2}"/>
              </a:ext>
            </a:extLst>
          </p:cNvPr>
          <p:cNvSpPr txBox="1"/>
          <p:nvPr/>
        </p:nvSpPr>
        <p:spPr>
          <a:xfrm>
            <a:off x="4646858" y="1892502"/>
            <a:ext cx="1670215" cy="430887"/>
          </a:xfrm>
          <a:prstGeom prst="rect">
            <a:avLst/>
          </a:prstGeom>
          <a:noFill/>
          <a:ln w="19050">
            <a:solidFill>
              <a:srgbClr val="FF0000"/>
            </a:solidFill>
          </a:ln>
        </p:spPr>
        <p:txBody>
          <a:bodyPr wrap="square" rtlCol="0">
            <a:spAutoFit/>
          </a:bodyPr>
          <a:lstStyle/>
          <a:p>
            <a:pPr algn="l"/>
            <a:r>
              <a:rPr lang="en-US" sz="1100" dirty="0"/>
              <a:t>Cell W_F: 0.047neV</a:t>
            </a:r>
          </a:p>
          <a:p>
            <a:pPr algn="l"/>
            <a:r>
              <a:rPr lang="en-US" sz="1100" dirty="0"/>
              <a:t>-tau = 183.24 +/- 2.77 s</a:t>
            </a:r>
          </a:p>
        </p:txBody>
      </p:sp>
      <p:cxnSp>
        <p:nvCxnSpPr>
          <p:cNvPr id="32" name="Straight Arrow Connector 31">
            <a:extLst>
              <a:ext uri="{FF2B5EF4-FFF2-40B4-BE49-F238E27FC236}">
                <a16:creationId xmlns:a16="http://schemas.microsoft.com/office/drawing/2014/main" id="{51223CCB-2183-7441-A081-35BB07D13A05}"/>
              </a:ext>
            </a:extLst>
          </p:cNvPr>
          <p:cNvCxnSpPr>
            <a:cxnSpLocks/>
            <a:stCxn id="29" idx="1"/>
          </p:cNvCxnSpPr>
          <p:nvPr/>
        </p:nvCxnSpPr>
        <p:spPr>
          <a:xfrm flipH="1">
            <a:off x="4227088" y="4372742"/>
            <a:ext cx="505552" cy="1502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90FD626C-291B-944E-8375-8E1575C0ADCF}"/>
              </a:ext>
            </a:extLst>
          </p:cNvPr>
          <p:cNvCxnSpPr>
            <a:cxnSpLocks/>
          </p:cNvCxnSpPr>
          <p:nvPr/>
        </p:nvCxnSpPr>
        <p:spPr>
          <a:xfrm flipH="1">
            <a:off x="3917177" y="3079858"/>
            <a:ext cx="815463" cy="5355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C50B1A86-FED4-D44B-8364-D1AB7BC1DC6F}"/>
              </a:ext>
            </a:extLst>
          </p:cNvPr>
          <p:cNvCxnSpPr>
            <a:cxnSpLocks/>
          </p:cNvCxnSpPr>
          <p:nvPr/>
        </p:nvCxnSpPr>
        <p:spPr>
          <a:xfrm flipH="1">
            <a:off x="3737476" y="2163077"/>
            <a:ext cx="909382" cy="8415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A1633F49-E321-0A4C-BB98-2113F72159B3}"/>
              </a:ext>
            </a:extLst>
          </p:cNvPr>
          <p:cNvSpPr txBox="1"/>
          <p:nvPr/>
        </p:nvSpPr>
        <p:spPr>
          <a:xfrm>
            <a:off x="2236708" y="4901766"/>
            <a:ext cx="833626" cy="307777"/>
          </a:xfrm>
          <a:prstGeom prst="rect">
            <a:avLst/>
          </a:prstGeom>
          <a:solidFill>
            <a:schemeClr val="bg1"/>
          </a:solidFill>
        </p:spPr>
        <p:txBody>
          <a:bodyPr wrap="none" rtlCol="0">
            <a:spAutoFit/>
          </a:bodyPr>
          <a:lstStyle/>
          <a:p>
            <a:r>
              <a:rPr lang="en-US" sz="1400" dirty="0"/>
              <a:t>Time (s)</a:t>
            </a:r>
          </a:p>
        </p:txBody>
      </p:sp>
      <p:sp>
        <p:nvSpPr>
          <p:cNvPr id="36" name="TextBox 35">
            <a:extLst>
              <a:ext uri="{FF2B5EF4-FFF2-40B4-BE49-F238E27FC236}">
                <a16:creationId xmlns:a16="http://schemas.microsoft.com/office/drawing/2014/main" id="{F15C0F7E-D2F6-8F42-97B3-FE4655C5F29D}"/>
              </a:ext>
            </a:extLst>
          </p:cNvPr>
          <p:cNvSpPr txBox="1"/>
          <p:nvPr/>
        </p:nvSpPr>
        <p:spPr>
          <a:xfrm rot="16200000">
            <a:off x="-8069" y="3265528"/>
            <a:ext cx="752129" cy="307777"/>
          </a:xfrm>
          <a:prstGeom prst="rect">
            <a:avLst/>
          </a:prstGeom>
          <a:solidFill>
            <a:schemeClr val="bg1"/>
          </a:solidFill>
        </p:spPr>
        <p:txBody>
          <a:bodyPr wrap="none" rtlCol="0">
            <a:spAutoFit/>
          </a:bodyPr>
          <a:lstStyle/>
          <a:p>
            <a:r>
              <a:rPr lang="en-US" sz="1400" dirty="0"/>
              <a:t>Counts</a:t>
            </a:r>
          </a:p>
        </p:txBody>
      </p:sp>
    </p:spTree>
    <p:extLst>
      <p:ext uri="{BB962C8B-B14F-4D97-AF65-F5344CB8AC3E}">
        <p14:creationId xmlns:p14="http://schemas.microsoft.com/office/powerpoint/2010/main" val="1388899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2BBEC-3D24-D247-AF70-A4E569509405}"/>
              </a:ext>
            </a:extLst>
          </p:cNvPr>
          <p:cNvSpPr>
            <a:spLocks noGrp="1"/>
          </p:cNvSpPr>
          <p:nvPr>
            <p:ph type="title"/>
          </p:nvPr>
        </p:nvSpPr>
        <p:spPr>
          <a:xfrm>
            <a:off x="3663979" y="-416800"/>
            <a:ext cx="10515600" cy="1325563"/>
          </a:xfrm>
        </p:spPr>
        <p:txBody>
          <a:bodyPr>
            <a:normAutofit/>
          </a:bodyPr>
          <a:lstStyle/>
          <a:p>
            <a:r>
              <a:rPr lang="en-US" sz="2000" dirty="0">
                <a:solidFill>
                  <a:schemeClr val="bg1"/>
                </a:solidFill>
              </a:rPr>
              <a:t>Conclusion</a:t>
            </a:r>
          </a:p>
        </p:txBody>
      </p:sp>
      <p:sp>
        <p:nvSpPr>
          <p:cNvPr id="3" name="Content Placeholder 2">
            <a:extLst>
              <a:ext uri="{FF2B5EF4-FFF2-40B4-BE49-F238E27FC236}">
                <a16:creationId xmlns:a16="http://schemas.microsoft.com/office/drawing/2014/main" id="{0946F18E-150C-1B43-9F90-713782A845BC}"/>
              </a:ext>
            </a:extLst>
          </p:cNvPr>
          <p:cNvSpPr>
            <a:spLocks noGrp="1"/>
          </p:cNvSpPr>
          <p:nvPr>
            <p:ph idx="1"/>
          </p:nvPr>
        </p:nvSpPr>
        <p:spPr>
          <a:xfrm>
            <a:off x="838200" y="1106470"/>
            <a:ext cx="10064098" cy="4871861"/>
          </a:xfrm>
        </p:spPr>
        <p:txBody>
          <a:bodyPr>
            <a:normAutofit/>
          </a:bodyPr>
          <a:lstStyle/>
          <a:p>
            <a:r>
              <a:rPr lang="en-US" sz="3200" dirty="0"/>
              <a:t>Greater Cell performance leads to better sensitivity.</a:t>
            </a:r>
          </a:p>
          <a:p>
            <a:endParaRPr lang="en-US" sz="3200" dirty="0"/>
          </a:p>
          <a:p>
            <a:endParaRPr lang="en-US" sz="3200" dirty="0"/>
          </a:p>
        </p:txBody>
      </p:sp>
      <p:sp>
        <p:nvSpPr>
          <p:cNvPr id="4" name="Slide Number Placeholder 1">
            <a:extLst>
              <a:ext uri="{FF2B5EF4-FFF2-40B4-BE49-F238E27FC236}">
                <a16:creationId xmlns:a16="http://schemas.microsoft.com/office/drawing/2014/main" id="{CA69097A-CA15-D046-9BFB-9189AD38CE81}"/>
              </a:ext>
            </a:extLst>
          </p:cNvPr>
          <p:cNvSpPr>
            <a:spLocks noGrp="1"/>
          </p:cNvSpPr>
          <p:nvPr>
            <p:ph type="sldNum" sz="quarter" idx="12"/>
          </p:nvPr>
        </p:nvSpPr>
        <p:spPr>
          <a:xfrm>
            <a:off x="11353800" y="82632"/>
            <a:ext cx="824879" cy="365125"/>
          </a:xfrm>
        </p:spPr>
        <p:txBody>
          <a:bodyPr/>
          <a:lstStyle/>
          <a:p>
            <a:r>
              <a:rPr lang="en-CA" sz="2000" dirty="0">
                <a:solidFill>
                  <a:schemeClr val="bg1"/>
                </a:solidFill>
              </a:rPr>
              <a:t>11</a:t>
            </a:r>
          </a:p>
        </p:txBody>
      </p:sp>
      <p:pic>
        <p:nvPicPr>
          <p:cNvPr id="5" name="Picture 4" descr="A logo with black and orange colors&#10;&#10;Description automatically generated">
            <a:extLst>
              <a:ext uri="{FF2B5EF4-FFF2-40B4-BE49-F238E27FC236}">
                <a16:creationId xmlns:a16="http://schemas.microsoft.com/office/drawing/2014/main" id="{44A0BDDD-B236-E141-B218-58A3D843872B}"/>
              </a:ext>
            </a:extLst>
          </p:cNvPr>
          <p:cNvPicPr>
            <a:picLocks noChangeAspect="1"/>
          </p:cNvPicPr>
          <p:nvPr/>
        </p:nvPicPr>
        <p:blipFill>
          <a:blip r:embed="rId3"/>
          <a:stretch>
            <a:fillRect/>
          </a:stretch>
        </p:blipFill>
        <p:spPr>
          <a:xfrm>
            <a:off x="8626479" y="5437061"/>
            <a:ext cx="2999170" cy="1141351"/>
          </a:xfrm>
          <a:prstGeom prst="rect">
            <a:avLst/>
          </a:prstGeom>
        </p:spPr>
      </p:pic>
      <p:sp>
        <p:nvSpPr>
          <p:cNvPr id="7" name="TextBox 6">
            <a:extLst>
              <a:ext uri="{FF2B5EF4-FFF2-40B4-BE49-F238E27FC236}">
                <a16:creationId xmlns:a16="http://schemas.microsoft.com/office/drawing/2014/main" id="{3145CCAB-F28C-D64E-BDDA-D02ACF58C06C}"/>
              </a:ext>
            </a:extLst>
          </p:cNvPr>
          <p:cNvSpPr txBox="1"/>
          <p:nvPr/>
        </p:nvSpPr>
        <p:spPr>
          <a:xfrm>
            <a:off x="838200" y="1917680"/>
            <a:ext cx="9973962" cy="1077218"/>
          </a:xfrm>
          <a:prstGeom prst="rect">
            <a:avLst/>
          </a:prstGeom>
          <a:noFill/>
        </p:spPr>
        <p:txBody>
          <a:bodyPr wrap="square" rtlCol="0">
            <a:spAutoFit/>
          </a:bodyPr>
          <a:lstStyle/>
          <a:p>
            <a:pPr marL="285750" indent="-285750">
              <a:buFont typeface="Arial" panose="020B0604020202020204" pitchFamily="34" charset="0"/>
              <a:buChar char="•"/>
            </a:pPr>
            <a:r>
              <a:rPr lang="en-US" sz="3200" dirty="0"/>
              <a:t>Data analysis and simulation are utilized to determine the cell performance</a:t>
            </a:r>
          </a:p>
        </p:txBody>
      </p:sp>
      <p:sp>
        <p:nvSpPr>
          <p:cNvPr id="8" name="TextBox 7">
            <a:extLst>
              <a:ext uri="{FF2B5EF4-FFF2-40B4-BE49-F238E27FC236}">
                <a16:creationId xmlns:a16="http://schemas.microsoft.com/office/drawing/2014/main" id="{BDD7F0E0-0FEE-F04E-8AE3-E4B783C2270F}"/>
              </a:ext>
            </a:extLst>
          </p:cNvPr>
          <p:cNvSpPr txBox="1"/>
          <p:nvPr/>
        </p:nvSpPr>
        <p:spPr>
          <a:xfrm>
            <a:off x="862433" y="3145016"/>
            <a:ext cx="9925015" cy="1077218"/>
          </a:xfrm>
          <a:prstGeom prst="rect">
            <a:avLst/>
          </a:prstGeom>
          <a:noFill/>
        </p:spPr>
        <p:txBody>
          <a:bodyPr wrap="square" rtlCol="0">
            <a:spAutoFit/>
          </a:bodyPr>
          <a:lstStyle/>
          <a:p>
            <a:pPr marL="285750" indent="-285750">
              <a:buFont typeface="Arial" panose="020B0604020202020204" pitchFamily="34" charset="0"/>
              <a:buChar char="•"/>
            </a:pPr>
            <a:r>
              <a:rPr lang="en-US" sz="3200" dirty="0"/>
              <a:t>Comparing the results, find the imaginary Fermi potential of the cell</a:t>
            </a:r>
          </a:p>
        </p:txBody>
      </p:sp>
      <p:sp>
        <p:nvSpPr>
          <p:cNvPr id="9" name="TextBox 8">
            <a:extLst>
              <a:ext uri="{FF2B5EF4-FFF2-40B4-BE49-F238E27FC236}">
                <a16:creationId xmlns:a16="http://schemas.microsoft.com/office/drawing/2014/main" id="{01A5BD8D-84A7-D845-A83B-6209F99DA78A}"/>
              </a:ext>
            </a:extLst>
          </p:cNvPr>
          <p:cNvSpPr txBox="1"/>
          <p:nvPr/>
        </p:nvSpPr>
        <p:spPr>
          <a:xfrm>
            <a:off x="906078" y="4392401"/>
            <a:ext cx="9560095" cy="1077218"/>
          </a:xfrm>
          <a:prstGeom prst="rect">
            <a:avLst/>
          </a:prstGeom>
          <a:noFill/>
        </p:spPr>
        <p:txBody>
          <a:bodyPr wrap="square" rtlCol="0">
            <a:spAutoFit/>
          </a:bodyPr>
          <a:lstStyle/>
          <a:p>
            <a:pPr marL="285750" indent="-285750">
              <a:buFont typeface="Arial" panose="020B0604020202020204" pitchFamily="34" charset="0"/>
              <a:buChar char="•"/>
            </a:pPr>
            <a:r>
              <a:rPr lang="en-US" sz="3200" dirty="0"/>
              <a:t>Identify whether the current cell design is sufficient for our sensitivity goal.</a:t>
            </a:r>
          </a:p>
        </p:txBody>
      </p:sp>
    </p:spTree>
    <p:extLst>
      <p:ext uri="{BB962C8B-B14F-4D97-AF65-F5344CB8AC3E}">
        <p14:creationId xmlns:p14="http://schemas.microsoft.com/office/powerpoint/2010/main" val="219124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F0DB4-B43E-8F46-B062-627FCF994C1E}"/>
              </a:ext>
            </a:extLst>
          </p:cNvPr>
          <p:cNvSpPr>
            <a:spLocks noGrp="1"/>
          </p:cNvSpPr>
          <p:nvPr>
            <p:ph type="title"/>
          </p:nvPr>
        </p:nvSpPr>
        <p:spPr>
          <a:xfrm>
            <a:off x="699977" y="2766218"/>
            <a:ext cx="10515600" cy="1325563"/>
          </a:xfrm>
        </p:spPr>
        <p:txBody>
          <a:bodyPr/>
          <a:lstStyle/>
          <a:p>
            <a:r>
              <a:rPr lang="en-US" dirty="0"/>
              <a:t>Thank you!</a:t>
            </a:r>
          </a:p>
        </p:txBody>
      </p:sp>
    </p:spTree>
    <p:extLst>
      <p:ext uri="{BB962C8B-B14F-4D97-AF65-F5344CB8AC3E}">
        <p14:creationId xmlns:p14="http://schemas.microsoft.com/office/powerpoint/2010/main" val="1350940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94991-DF7A-2C4C-B065-1FAF7F8C5DC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D83FF51-9B27-8E4D-A3F0-FB3FBA959DD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652042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1C2C3-B878-FE45-9E3A-B200AB26DE55}"/>
              </a:ext>
            </a:extLst>
          </p:cNvPr>
          <p:cNvSpPr>
            <a:spLocks noGrp="1"/>
          </p:cNvSpPr>
          <p:nvPr>
            <p:ph type="title"/>
          </p:nvPr>
        </p:nvSpPr>
        <p:spPr>
          <a:xfrm>
            <a:off x="838200" y="2986193"/>
            <a:ext cx="10515600" cy="1325563"/>
          </a:xfrm>
        </p:spPr>
        <p:txBody>
          <a:bodyPr/>
          <a:lstStyle/>
          <a:p>
            <a:r>
              <a:rPr lang="en-US" dirty="0"/>
              <a:t>BACKUP SLIDES</a:t>
            </a:r>
          </a:p>
        </p:txBody>
      </p:sp>
    </p:spTree>
    <p:extLst>
      <p:ext uri="{BB962C8B-B14F-4D97-AF65-F5344CB8AC3E}">
        <p14:creationId xmlns:p14="http://schemas.microsoft.com/office/powerpoint/2010/main" val="752605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1B894-95F7-D042-8BBE-951D4A1B7D42}"/>
              </a:ext>
            </a:extLst>
          </p:cNvPr>
          <p:cNvSpPr>
            <a:spLocks noGrp="1"/>
          </p:cNvSpPr>
          <p:nvPr>
            <p:ph type="title"/>
          </p:nvPr>
        </p:nvSpPr>
        <p:spPr/>
        <p:txBody>
          <a:bodyPr/>
          <a:lstStyle/>
          <a:p>
            <a:r>
              <a:rPr lang="en-US" dirty="0"/>
              <a:t>Baryon number </a:t>
            </a:r>
            <a:r>
              <a:rPr lang="en-US" altLang="ja-JP" dirty="0"/>
              <a:t>violation</a:t>
            </a:r>
            <a:endParaRPr lang="en-US" dirty="0"/>
          </a:p>
        </p:txBody>
      </p:sp>
      <p:pic>
        <p:nvPicPr>
          <p:cNvPr id="7" name="Picture 6" descr="A black and white symbol&#10;&#10;Description automatically generated with medium confidence">
            <a:extLst>
              <a:ext uri="{FF2B5EF4-FFF2-40B4-BE49-F238E27FC236}">
                <a16:creationId xmlns:a16="http://schemas.microsoft.com/office/drawing/2014/main" id="{4A433762-6B04-204A-A367-E2A27B64E512}"/>
              </a:ext>
            </a:extLst>
          </p:cNvPr>
          <p:cNvPicPr>
            <a:picLocks noChangeAspect="1"/>
          </p:cNvPicPr>
          <p:nvPr/>
        </p:nvPicPr>
        <p:blipFill>
          <a:blip r:embed="rId2"/>
          <a:stretch>
            <a:fillRect/>
          </a:stretch>
        </p:blipFill>
        <p:spPr>
          <a:xfrm>
            <a:off x="4535037" y="2097778"/>
            <a:ext cx="1879600" cy="723900"/>
          </a:xfrm>
          <a:prstGeom prst="rect">
            <a:avLst/>
          </a:prstGeom>
        </p:spPr>
      </p:pic>
      <p:sp>
        <p:nvSpPr>
          <p:cNvPr id="8" name="TextBox 7">
            <a:extLst>
              <a:ext uri="{FF2B5EF4-FFF2-40B4-BE49-F238E27FC236}">
                <a16:creationId xmlns:a16="http://schemas.microsoft.com/office/drawing/2014/main" id="{BB6A1231-61E9-BE46-BF1D-C78AE0D99192}"/>
              </a:ext>
            </a:extLst>
          </p:cNvPr>
          <p:cNvSpPr txBox="1"/>
          <p:nvPr/>
        </p:nvSpPr>
        <p:spPr>
          <a:xfrm>
            <a:off x="1160060" y="1728446"/>
            <a:ext cx="1544012" cy="369332"/>
          </a:xfrm>
          <a:prstGeom prst="rect">
            <a:avLst/>
          </a:prstGeom>
          <a:noFill/>
        </p:spPr>
        <p:txBody>
          <a:bodyPr wrap="none" rtlCol="0">
            <a:spAutoFit/>
          </a:bodyPr>
          <a:lstStyle/>
          <a:p>
            <a:r>
              <a:rPr lang="en-US" dirty="0"/>
              <a:t>Proton decay</a:t>
            </a:r>
          </a:p>
        </p:txBody>
      </p:sp>
      <p:pic>
        <p:nvPicPr>
          <p:cNvPr id="10" name="Picture 9" descr="A black text with a arrow pointing to a black arrow&#10;&#10;Description automatically generated with medium confidence">
            <a:extLst>
              <a:ext uri="{FF2B5EF4-FFF2-40B4-BE49-F238E27FC236}">
                <a16:creationId xmlns:a16="http://schemas.microsoft.com/office/drawing/2014/main" id="{6A8612A0-7303-504A-AAEA-86C8EEC02884}"/>
              </a:ext>
            </a:extLst>
          </p:cNvPr>
          <p:cNvPicPr>
            <a:picLocks noChangeAspect="1"/>
          </p:cNvPicPr>
          <p:nvPr/>
        </p:nvPicPr>
        <p:blipFill>
          <a:blip r:embed="rId3"/>
          <a:stretch>
            <a:fillRect/>
          </a:stretch>
        </p:blipFill>
        <p:spPr>
          <a:xfrm>
            <a:off x="4535037" y="3111500"/>
            <a:ext cx="2057400" cy="635000"/>
          </a:xfrm>
          <a:prstGeom prst="rect">
            <a:avLst/>
          </a:prstGeom>
        </p:spPr>
      </p:pic>
      <p:sp>
        <p:nvSpPr>
          <p:cNvPr id="11" name="TextBox 10">
            <a:extLst>
              <a:ext uri="{FF2B5EF4-FFF2-40B4-BE49-F238E27FC236}">
                <a16:creationId xmlns:a16="http://schemas.microsoft.com/office/drawing/2014/main" id="{205F4C71-4565-B34A-A92C-B73AC0B29D36}"/>
              </a:ext>
            </a:extLst>
          </p:cNvPr>
          <p:cNvSpPr txBox="1"/>
          <p:nvPr/>
        </p:nvSpPr>
        <p:spPr>
          <a:xfrm>
            <a:off x="1064525" y="3746500"/>
            <a:ext cx="2031325" cy="369332"/>
          </a:xfrm>
          <a:prstGeom prst="rect">
            <a:avLst/>
          </a:prstGeom>
          <a:noFill/>
        </p:spPr>
        <p:txBody>
          <a:bodyPr wrap="none" rtlCol="0">
            <a:spAutoFit/>
          </a:bodyPr>
          <a:lstStyle/>
          <a:p>
            <a:r>
              <a:rPr lang="en-US" dirty="0"/>
              <a:t>Neutron </a:t>
            </a:r>
            <a:r>
              <a:rPr lang="en-US" dirty="0" err="1"/>
              <a:t>oscilation</a:t>
            </a:r>
            <a:endParaRPr lang="en-US" dirty="0"/>
          </a:p>
        </p:txBody>
      </p:sp>
      <p:pic>
        <p:nvPicPr>
          <p:cNvPr id="13" name="Picture 12" descr="A black text with a black arrow pointing to the center&#10;&#10;Description automatically generated">
            <a:extLst>
              <a:ext uri="{FF2B5EF4-FFF2-40B4-BE49-F238E27FC236}">
                <a16:creationId xmlns:a16="http://schemas.microsoft.com/office/drawing/2014/main" id="{5ADE48E9-F833-5443-9977-F518CE657AD5}"/>
              </a:ext>
            </a:extLst>
          </p:cNvPr>
          <p:cNvPicPr>
            <a:picLocks noChangeAspect="1"/>
          </p:cNvPicPr>
          <p:nvPr/>
        </p:nvPicPr>
        <p:blipFill>
          <a:blip r:embed="rId4"/>
          <a:stretch>
            <a:fillRect/>
          </a:stretch>
        </p:blipFill>
        <p:spPr>
          <a:xfrm>
            <a:off x="4770082" y="4335288"/>
            <a:ext cx="1041400" cy="609600"/>
          </a:xfrm>
          <a:prstGeom prst="rect">
            <a:avLst/>
          </a:prstGeom>
        </p:spPr>
      </p:pic>
      <p:pic>
        <p:nvPicPr>
          <p:cNvPr id="15" name="Picture 14" descr="A black text with a arrow pointing to a number&#10;&#10;Description automatically generated">
            <a:extLst>
              <a:ext uri="{FF2B5EF4-FFF2-40B4-BE49-F238E27FC236}">
                <a16:creationId xmlns:a16="http://schemas.microsoft.com/office/drawing/2014/main" id="{133CA1FF-AE0D-314D-B74D-46CA3BFF1A1F}"/>
              </a:ext>
            </a:extLst>
          </p:cNvPr>
          <p:cNvPicPr>
            <a:picLocks noChangeAspect="1"/>
          </p:cNvPicPr>
          <p:nvPr/>
        </p:nvPicPr>
        <p:blipFill>
          <a:blip r:embed="rId5"/>
          <a:stretch>
            <a:fillRect/>
          </a:stretch>
        </p:blipFill>
        <p:spPr>
          <a:xfrm>
            <a:off x="4319137" y="5184426"/>
            <a:ext cx="2095500" cy="698500"/>
          </a:xfrm>
          <a:prstGeom prst="rect">
            <a:avLst/>
          </a:prstGeom>
        </p:spPr>
      </p:pic>
    </p:spTree>
    <p:extLst>
      <p:ext uri="{BB962C8B-B14F-4D97-AF65-F5344CB8AC3E}">
        <p14:creationId xmlns:p14="http://schemas.microsoft.com/office/powerpoint/2010/main" val="2315959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2DBA2-5B30-E245-949C-45C39C90F252}"/>
              </a:ext>
            </a:extLst>
          </p:cNvPr>
          <p:cNvSpPr>
            <a:spLocks noGrp="1"/>
          </p:cNvSpPr>
          <p:nvPr>
            <p:ph type="title"/>
          </p:nvPr>
        </p:nvSpPr>
        <p:spPr/>
        <p:txBody>
          <a:bodyPr/>
          <a:lstStyle/>
          <a:p>
            <a:r>
              <a:rPr lang="en-US" dirty="0"/>
              <a:t>CP violation</a:t>
            </a:r>
          </a:p>
        </p:txBody>
      </p:sp>
      <p:sp>
        <p:nvSpPr>
          <p:cNvPr id="3" name="Content Placeholder 2">
            <a:extLst>
              <a:ext uri="{FF2B5EF4-FFF2-40B4-BE49-F238E27FC236}">
                <a16:creationId xmlns:a16="http://schemas.microsoft.com/office/drawing/2014/main" id="{5E44DF32-C92F-5D4C-9DED-BC4A70484E5D}"/>
              </a:ext>
            </a:extLst>
          </p:cNvPr>
          <p:cNvSpPr>
            <a:spLocks noGrp="1"/>
          </p:cNvSpPr>
          <p:nvPr>
            <p:ph idx="1"/>
          </p:nvPr>
        </p:nvSpPr>
        <p:spPr/>
        <p:txBody>
          <a:bodyPr/>
          <a:lstStyle/>
          <a:p>
            <a:r>
              <a:rPr lang="en-US" dirty="0"/>
              <a:t>C</a:t>
            </a:r>
            <a:r>
              <a:rPr lang="en-US" altLang="ja-JP" dirty="0"/>
              <a:t>P violation through the experiments is based on the CKM matrix, but the amount of CP violation from the CKM matrix is not enough to explain the matter-antimatter asymmetry</a:t>
            </a:r>
          </a:p>
          <a:p>
            <a:r>
              <a:rPr lang="en-US" dirty="0"/>
              <a:t>We need other source of CP violation</a:t>
            </a:r>
          </a:p>
        </p:txBody>
      </p:sp>
    </p:spTree>
    <p:extLst>
      <p:ext uri="{BB962C8B-B14F-4D97-AF65-F5344CB8AC3E}">
        <p14:creationId xmlns:p14="http://schemas.microsoft.com/office/powerpoint/2010/main" val="2806674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ECA6F-63F2-8C4B-86B2-7AEB17CCC59D}"/>
              </a:ext>
            </a:extLst>
          </p:cNvPr>
          <p:cNvSpPr>
            <a:spLocks noGrp="1"/>
          </p:cNvSpPr>
          <p:nvPr>
            <p:ph type="title"/>
          </p:nvPr>
        </p:nvSpPr>
        <p:spPr/>
        <p:txBody>
          <a:bodyPr/>
          <a:lstStyle/>
          <a:p>
            <a:r>
              <a:rPr lang="en-US" dirty="0" err="1"/>
              <a:t>Deperture</a:t>
            </a:r>
            <a:r>
              <a:rPr lang="en-US" dirty="0"/>
              <a:t> form thermal equilibrium</a:t>
            </a:r>
          </a:p>
        </p:txBody>
      </p:sp>
      <p:sp>
        <p:nvSpPr>
          <p:cNvPr id="3" name="Content Placeholder 2">
            <a:extLst>
              <a:ext uri="{FF2B5EF4-FFF2-40B4-BE49-F238E27FC236}">
                <a16:creationId xmlns:a16="http://schemas.microsoft.com/office/drawing/2014/main" id="{BEAED503-1C76-8349-A413-85C619A48ECA}"/>
              </a:ext>
            </a:extLst>
          </p:cNvPr>
          <p:cNvSpPr>
            <a:spLocks noGrp="1"/>
          </p:cNvSpPr>
          <p:nvPr>
            <p:ph idx="1"/>
          </p:nvPr>
        </p:nvSpPr>
        <p:spPr>
          <a:xfrm>
            <a:off x="838200" y="2048049"/>
            <a:ext cx="10515600" cy="1568608"/>
          </a:xfrm>
        </p:spPr>
        <p:txBody>
          <a:bodyPr/>
          <a:lstStyle/>
          <a:p>
            <a:r>
              <a:rPr lang="en-US" dirty="0"/>
              <a:t>Expansion of universe</a:t>
            </a:r>
          </a:p>
          <a:p>
            <a:r>
              <a:rPr lang="en-US" dirty="0"/>
              <a:t>In thermal equilibrium,</a:t>
            </a:r>
          </a:p>
          <a:p>
            <a:pPr marL="457200" lvl="1" indent="0">
              <a:buNone/>
            </a:pPr>
            <a:r>
              <a:rPr lang="en-US" dirty="0"/>
              <a:t>				reaction ↔︎ reverse reaction</a:t>
            </a:r>
          </a:p>
        </p:txBody>
      </p:sp>
      <p:sp>
        <p:nvSpPr>
          <p:cNvPr id="4" name="TextBox 3">
            <a:extLst>
              <a:ext uri="{FF2B5EF4-FFF2-40B4-BE49-F238E27FC236}">
                <a16:creationId xmlns:a16="http://schemas.microsoft.com/office/drawing/2014/main" id="{614A2F9D-090D-E948-94F3-07091AA84FA7}"/>
              </a:ext>
            </a:extLst>
          </p:cNvPr>
          <p:cNvSpPr txBox="1"/>
          <p:nvPr/>
        </p:nvSpPr>
        <p:spPr>
          <a:xfrm>
            <a:off x="1119117" y="4244454"/>
            <a:ext cx="9157648" cy="646331"/>
          </a:xfrm>
          <a:prstGeom prst="rect">
            <a:avLst/>
          </a:prstGeom>
          <a:noFill/>
        </p:spPr>
        <p:txBody>
          <a:bodyPr wrap="square" rtlCol="0">
            <a:spAutoFit/>
          </a:bodyPr>
          <a:lstStyle/>
          <a:p>
            <a:r>
              <a:rPr lang="en-US" dirty="0"/>
              <a:t>As the universe expands and cools, some particle reactions become too slow and no longer to be able to maintain the thermal equilibrium</a:t>
            </a:r>
          </a:p>
        </p:txBody>
      </p:sp>
    </p:spTree>
    <p:extLst>
      <p:ext uri="{BB962C8B-B14F-4D97-AF65-F5344CB8AC3E}">
        <p14:creationId xmlns:p14="http://schemas.microsoft.com/office/powerpoint/2010/main" val="475771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B5D66-CA4A-8046-B51A-1CD6D03A0BF7}"/>
              </a:ext>
            </a:extLst>
          </p:cNvPr>
          <p:cNvSpPr>
            <a:spLocks noGrp="1"/>
          </p:cNvSpPr>
          <p:nvPr>
            <p:ph type="title"/>
          </p:nvPr>
        </p:nvSpPr>
        <p:spPr/>
        <p:txBody>
          <a:bodyPr/>
          <a:lstStyle/>
          <a:p>
            <a:r>
              <a:rPr lang="en-US" dirty="0"/>
              <a:t>Real fermi potential</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DA30EB0-8F28-A94C-874A-C7EA941150F8}"/>
                  </a:ext>
                </a:extLst>
              </p:cNvPr>
              <p:cNvSpPr>
                <a:spLocks noGrp="1"/>
              </p:cNvSpPr>
              <p:nvPr>
                <p:ph idx="1"/>
              </p:nvPr>
            </p:nvSpPr>
            <p:spPr/>
            <p:txBody>
              <a:bodyPr/>
              <a:lstStyle/>
              <a:p>
                <a:r>
                  <a:rPr lang="en-US" dirty="0"/>
                  <a:t>Due to the strong nuclear interaction between neutrons and nuclei.</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𝑉</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2</m:t>
                          </m:r>
                          <m:r>
                            <a:rPr lang="en-CA" b="0" i="1" smtClean="0">
                              <a:latin typeface="Cambria Math" panose="02040503050406030204" pitchFamily="18" charset="0"/>
                              <a:ea typeface="Cambria Math" panose="02040503050406030204" pitchFamily="18" charset="0"/>
                            </a:rPr>
                            <m:t>𝜋</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ℏ</m:t>
                              </m:r>
                            </m:e>
                            <m:sup>
                              <m:r>
                                <a:rPr lang="en-CA" b="0" i="1" smtClean="0">
                                  <a:latin typeface="Cambria Math" panose="02040503050406030204" pitchFamily="18" charset="0"/>
                                  <a:ea typeface="Cambria Math" panose="02040503050406030204" pitchFamily="18" charset="0"/>
                                </a:rPr>
                                <m:t>2</m:t>
                              </m:r>
                            </m:sup>
                          </m:sSup>
                        </m:num>
                        <m:den>
                          <m:sSub>
                            <m:sSubPr>
                              <m:ctrlPr>
                                <a:rPr lang="en-CA" b="0" i="1" smtClean="0">
                                  <a:latin typeface="Cambria Math" panose="02040503050406030204" pitchFamily="18" charset="0"/>
                                </a:rPr>
                              </m:ctrlPr>
                            </m:sSubPr>
                            <m:e>
                              <m:r>
                                <a:rPr lang="en-CA" b="0" i="1" smtClean="0">
                                  <a:latin typeface="Cambria Math" panose="02040503050406030204" pitchFamily="18" charset="0"/>
                                </a:rPr>
                                <m:t>𝑚</m:t>
                              </m:r>
                            </m:e>
                            <m:sub>
                              <m:r>
                                <a:rPr lang="en-CA" b="0" i="1" smtClean="0">
                                  <a:latin typeface="Cambria Math" panose="02040503050406030204" pitchFamily="18" charset="0"/>
                                </a:rPr>
                                <m:t>𝑛</m:t>
                              </m:r>
                            </m:sub>
                          </m:sSub>
                        </m:den>
                      </m:f>
                      <m:r>
                        <a:rPr lang="en-CA" b="0" i="1" smtClean="0">
                          <a:latin typeface="Cambria Math" panose="02040503050406030204" pitchFamily="18" charset="0"/>
                        </a:rPr>
                        <m:t>𝑁𝑏</m:t>
                      </m:r>
                    </m:oMath>
                  </m:oMathPara>
                </a14:m>
                <a:endParaRPr lang="en-US" dirty="0"/>
              </a:p>
              <a:p>
                <a:pPr marL="0" indent="0">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𝑚</m:t>
                        </m:r>
                      </m:e>
                      <m:sub>
                        <m:r>
                          <a:rPr lang="en-CA" b="0" i="1" smtClean="0">
                            <a:latin typeface="Cambria Math" panose="02040503050406030204" pitchFamily="18" charset="0"/>
                          </a:rPr>
                          <m:t>𝑛</m:t>
                        </m:r>
                      </m:sub>
                    </m:sSub>
                  </m:oMath>
                </a14:m>
                <a:r>
                  <a:rPr lang="en-US" dirty="0"/>
                  <a:t>= neutron mass, </a:t>
                </a:r>
                <a:endParaRPr lang="en-CA" b="0" i="1" dirty="0">
                  <a:latin typeface="Cambria Math" panose="02040503050406030204" pitchFamily="18" charset="0"/>
                </a:endParaRPr>
              </a:p>
              <a:p>
                <a:pPr marL="0" indent="0">
                  <a:buNone/>
                </a:pPr>
                <a14:m>
                  <m:oMath xmlns:m="http://schemas.openxmlformats.org/officeDocument/2006/math">
                    <m:r>
                      <a:rPr lang="en-CA" b="0" i="1" smtClean="0">
                        <a:latin typeface="Cambria Math" panose="02040503050406030204" pitchFamily="18" charset="0"/>
                      </a:rPr>
                      <m:t>𝑁</m:t>
                    </m:r>
                  </m:oMath>
                </a14:m>
                <a:r>
                  <a:rPr lang="en-US" dirty="0"/>
                  <a:t> = number density of atomic </a:t>
                </a:r>
                <a:r>
                  <a:rPr lang="en-US" dirty="0" err="1"/>
                  <a:t>nuclie</a:t>
                </a:r>
                <a:r>
                  <a:rPr lang="en-US" dirty="0"/>
                  <a:t> in material</a:t>
                </a:r>
              </a:p>
              <a:p>
                <a:pPr marL="0" indent="0">
                  <a:buNone/>
                </a:pPr>
                <a:r>
                  <a:rPr lang="en-US" dirty="0"/>
                  <a:t> </a:t>
                </a:r>
                <a14:m>
                  <m:oMath xmlns:m="http://schemas.openxmlformats.org/officeDocument/2006/math">
                    <m:r>
                      <a:rPr lang="en-CA" b="0" i="1" smtClean="0">
                        <a:latin typeface="Cambria Math" panose="02040503050406030204" pitchFamily="18" charset="0"/>
                      </a:rPr>
                      <m:t>𝑏</m:t>
                    </m:r>
                    <m:r>
                      <a:rPr lang="en-CA" b="0" i="0" smtClean="0">
                        <a:latin typeface="Cambria Math" panose="02040503050406030204" pitchFamily="18" charset="0"/>
                      </a:rPr>
                      <m:t>= </m:t>
                    </m:r>
                  </m:oMath>
                </a14:m>
                <a:r>
                  <a:rPr lang="en-US" dirty="0"/>
                  <a:t>neutron- nucleus scattering length</a:t>
                </a:r>
              </a:p>
              <a:p>
                <a:pPr marL="0" indent="0">
                  <a:buNone/>
                </a:pPr>
                <a:r>
                  <a:rPr lang="en-US" dirty="0"/>
                  <a:t>The effective potential is the average of the strong interaction between neutrons and atomic nuclei across the entire material.</a:t>
                </a:r>
              </a:p>
            </p:txBody>
          </p:sp>
        </mc:Choice>
        <mc:Fallback>
          <p:sp>
            <p:nvSpPr>
              <p:cNvPr id="3" name="Content Placeholder 2">
                <a:extLst>
                  <a:ext uri="{FF2B5EF4-FFF2-40B4-BE49-F238E27FC236}">
                    <a16:creationId xmlns:a16="http://schemas.microsoft.com/office/drawing/2014/main" id="{5DA30EB0-8F28-A94C-874A-C7EA941150F8}"/>
                  </a:ext>
                </a:extLst>
              </p:cNvPr>
              <p:cNvSpPr>
                <a:spLocks noGrp="1" noRot="1" noChangeAspect="1" noMove="1" noResize="1" noEditPoints="1" noAdjustHandles="1" noChangeArrowheads="1" noChangeShapeType="1" noTextEdit="1"/>
              </p:cNvSpPr>
              <p:nvPr>
                <p:ph idx="1"/>
              </p:nvPr>
            </p:nvSpPr>
            <p:spPr>
              <a:blipFill>
                <a:blip r:embed="rId2"/>
                <a:stretch>
                  <a:fillRect l="-1206" t="-2326"/>
                </a:stretch>
              </a:blipFill>
            </p:spPr>
            <p:txBody>
              <a:bodyPr/>
              <a:lstStyle/>
              <a:p>
                <a:r>
                  <a:rPr lang="en-US">
                    <a:noFill/>
                  </a:rPr>
                  <a:t> </a:t>
                </a:r>
              </a:p>
            </p:txBody>
          </p:sp>
        </mc:Fallback>
      </mc:AlternateContent>
      <p:sp>
        <p:nvSpPr>
          <p:cNvPr id="4" name="AutoShape 2" descr="{\displaystyle \hbar }">
            <a:extLst>
              <a:ext uri="{FF2B5EF4-FFF2-40B4-BE49-F238E27FC236}">
                <a16:creationId xmlns:a16="http://schemas.microsoft.com/office/drawing/2014/main" id="{70B51C24-FA85-9B42-B520-7583F64FA3F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isplaystyle \hbar }">
            <a:extLst>
              <a:ext uri="{FF2B5EF4-FFF2-40B4-BE49-F238E27FC236}">
                <a16:creationId xmlns:a16="http://schemas.microsoft.com/office/drawing/2014/main" id="{78ED800E-0598-2E46-9600-5B25AE9B2B0D}"/>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42385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1ACE0-4CFA-2749-ACFE-1363F392E7C4}"/>
              </a:ext>
            </a:extLst>
          </p:cNvPr>
          <p:cNvSpPr>
            <a:spLocks noGrp="1"/>
          </p:cNvSpPr>
          <p:nvPr>
            <p:ph type="title"/>
          </p:nvPr>
        </p:nvSpPr>
        <p:spPr/>
        <p:txBody>
          <a:bodyPr/>
          <a:lstStyle/>
          <a:p>
            <a:r>
              <a:rPr lang="en-US" dirty="0"/>
              <a:t>Imaginary fermi potential</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6B1B035-E44A-8D41-8028-9ED4B96C09B5}"/>
                  </a:ext>
                </a:extLst>
              </p:cNvPr>
              <p:cNvSpPr>
                <a:spLocks noGrp="1"/>
              </p:cNvSpPr>
              <p:nvPr>
                <p:ph idx="1"/>
              </p:nvPr>
            </p:nvSpPr>
            <p:spPr/>
            <p:txBody>
              <a:bodyPr>
                <a:normAutofit fontScale="77500" lnSpcReduction="20000"/>
              </a:bodyPr>
              <a:lstStyle/>
              <a:p>
                <a:pPr marL="0" indent="0">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𝜓</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𝑡</m:t>
                      </m:r>
                      <m:r>
                        <a:rPr lang="en-US" altLang="ja-JP" b="0" i="1" smtClean="0">
                          <a:latin typeface="Cambria Math" panose="02040503050406030204" pitchFamily="18" charset="0"/>
                          <a:ea typeface="Cambria Math" panose="02040503050406030204" pitchFamily="18" charset="0"/>
                        </a:rPr>
                        <m:t>)∝</m:t>
                      </m:r>
                      <m:sSup>
                        <m:sSupPr>
                          <m:ctrlPr>
                            <a:rPr lang="en-US" altLang="ja-JP" b="0" i="1" smtClean="0">
                              <a:latin typeface="Cambria Math" panose="02040503050406030204" pitchFamily="18" charset="0"/>
                              <a:ea typeface="Cambria Math" panose="02040503050406030204" pitchFamily="18" charset="0"/>
                            </a:rPr>
                          </m:ctrlPr>
                        </m:sSupPr>
                        <m:e>
                          <m:r>
                            <a:rPr lang="en-CA" altLang="ja-JP" b="0" i="1" smtClean="0">
                              <a:latin typeface="Cambria Math" panose="02040503050406030204" pitchFamily="18" charset="0"/>
                              <a:ea typeface="Cambria Math" panose="02040503050406030204" pitchFamily="18" charset="0"/>
                            </a:rPr>
                            <m:t>𝑒</m:t>
                          </m:r>
                        </m:e>
                        <m:sup>
                          <m:f>
                            <m:fPr>
                              <m:ctrlPr>
                                <a:rPr lang="en-US" altLang="ja-JP" b="0" i="1" smtClean="0">
                                  <a:latin typeface="Cambria Math" panose="02040503050406030204" pitchFamily="18" charset="0"/>
                                  <a:ea typeface="Cambria Math" panose="02040503050406030204" pitchFamily="18" charset="0"/>
                                </a:rPr>
                              </m:ctrlPr>
                            </m:fPr>
                            <m:num>
                              <m:r>
                                <a:rPr lang="en-CA" altLang="ja-JP" b="0" i="1" smtClean="0">
                                  <a:latin typeface="Cambria Math" panose="02040503050406030204" pitchFamily="18" charset="0"/>
                                  <a:ea typeface="Cambria Math" panose="02040503050406030204" pitchFamily="18" charset="0"/>
                                </a:rPr>
                                <m:t>−</m:t>
                              </m:r>
                              <m:r>
                                <a:rPr lang="en-CA" altLang="ja-JP" b="0" i="1" smtClean="0">
                                  <a:latin typeface="Cambria Math" panose="02040503050406030204" pitchFamily="18" charset="0"/>
                                  <a:ea typeface="Cambria Math" panose="02040503050406030204" pitchFamily="18" charset="0"/>
                                </a:rPr>
                                <m:t>𝑖𝑉𝑡</m:t>
                              </m:r>
                            </m:num>
                            <m:den>
                              <m:r>
                                <a:rPr lang="en-CA" i="1">
                                  <a:latin typeface="Cambria Math" panose="02040503050406030204" pitchFamily="18" charset="0"/>
                                  <a:ea typeface="Cambria Math" panose="02040503050406030204" pitchFamily="18" charset="0"/>
                                </a:rPr>
                                <m:t>ℏ</m:t>
                              </m:r>
                            </m:den>
                          </m:f>
                        </m:sup>
                      </m:sSup>
                      <m:sSup>
                        <m:sSupPr>
                          <m:ctrlPr>
                            <a:rPr lang="en-US" altLang="ja-JP" i="1">
                              <a:latin typeface="Cambria Math" panose="02040503050406030204" pitchFamily="18" charset="0"/>
                              <a:ea typeface="Cambria Math" panose="02040503050406030204" pitchFamily="18" charset="0"/>
                            </a:rPr>
                          </m:ctrlPr>
                        </m:sSupPr>
                        <m:e>
                          <m:r>
                            <a:rPr lang="en-CA" altLang="ja-JP" i="1">
                              <a:latin typeface="Cambria Math" panose="02040503050406030204" pitchFamily="18" charset="0"/>
                              <a:ea typeface="Cambria Math" panose="02040503050406030204" pitchFamily="18" charset="0"/>
                            </a:rPr>
                            <m:t>𝑒</m:t>
                          </m:r>
                        </m:e>
                        <m:sup>
                          <m:f>
                            <m:fPr>
                              <m:ctrlPr>
                                <a:rPr lang="en-US" altLang="ja-JP" i="1">
                                  <a:latin typeface="Cambria Math" panose="02040503050406030204" pitchFamily="18" charset="0"/>
                                  <a:ea typeface="Cambria Math" panose="02040503050406030204" pitchFamily="18" charset="0"/>
                                </a:rPr>
                              </m:ctrlPr>
                            </m:fPr>
                            <m:num>
                              <m:r>
                                <a:rPr lang="en-CA" altLang="ja-JP" i="1">
                                  <a:latin typeface="Cambria Math" panose="02040503050406030204" pitchFamily="18" charset="0"/>
                                  <a:ea typeface="Cambria Math" panose="02040503050406030204" pitchFamily="18" charset="0"/>
                                </a:rPr>
                                <m:t>−</m:t>
                              </m:r>
                              <m:r>
                                <a:rPr lang="en-CA" altLang="ja-JP" b="0" i="1" smtClean="0">
                                  <a:latin typeface="Cambria Math" panose="02040503050406030204" pitchFamily="18" charset="0"/>
                                  <a:ea typeface="Cambria Math" panose="02040503050406030204" pitchFamily="18" charset="0"/>
                                </a:rPr>
                                <m:t>𝑊</m:t>
                              </m:r>
                              <m:r>
                                <a:rPr lang="en-CA" altLang="ja-JP" i="1">
                                  <a:latin typeface="Cambria Math" panose="02040503050406030204" pitchFamily="18" charset="0"/>
                                  <a:ea typeface="Cambria Math" panose="02040503050406030204" pitchFamily="18" charset="0"/>
                                </a:rPr>
                                <m:t>𝑡</m:t>
                              </m:r>
                            </m:num>
                            <m:den>
                              <m:r>
                                <a:rPr lang="en-CA" i="1">
                                  <a:latin typeface="Cambria Math" panose="02040503050406030204" pitchFamily="18" charset="0"/>
                                  <a:ea typeface="Cambria Math" panose="02040503050406030204" pitchFamily="18" charset="0"/>
                                </a:rPr>
                                <m:t>ℏ</m:t>
                              </m:r>
                            </m:den>
                          </m:f>
                        </m:sup>
                      </m:sSup>
                    </m:oMath>
                  </m:oMathPara>
                </a14:m>
                <a:endParaRPr lang="en-US" dirty="0"/>
              </a:p>
              <a:p>
                <a:pPr marL="0" indent="0">
                  <a:buNone/>
                </a:pPr>
                <a14:m>
                  <m:oMath xmlns:m="http://schemas.openxmlformats.org/officeDocument/2006/math">
                    <m:sSup>
                      <m:sSupPr>
                        <m:ctrlPr>
                          <a:rPr lang="en-US" altLang="ja-JP" i="1" smtClean="0">
                            <a:latin typeface="Cambria Math" panose="02040503050406030204" pitchFamily="18" charset="0"/>
                            <a:ea typeface="Cambria Math" panose="02040503050406030204" pitchFamily="18" charset="0"/>
                          </a:rPr>
                        </m:ctrlPr>
                      </m:sSupPr>
                      <m:e>
                        <m:r>
                          <a:rPr lang="en-CA" altLang="ja-JP" i="1">
                            <a:latin typeface="Cambria Math" panose="02040503050406030204" pitchFamily="18" charset="0"/>
                            <a:ea typeface="Cambria Math" panose="02040503050406030204" pitchFamily="18" charset="0"/>
                          </a:rPr>
                          <m:t>𝑒</m:t>
                        </m:r>
                      </m:e>
                      <m:sup>
                        <m:f>
                          <m:fPr>
                            <m:ctrlPr>
                              <a:rPr lang="en-US" altLang="ja-JP" i="1">
                                <a:latin typeface="Cambria Math" panose="02040503050406030204" pitchFamily="18" charset="0"/>
                                <a:ea typeface="Cambria Math" panose="02040503050406030204" pitchFamily="18" charset="0"/>
                              </a:rPr>
                            </m:ctrlPr>
                          </m:fPr>
                          <m:num>
                            <m:r>
                              <a:rPr lang="en-CA" altLang="ja-JP" i="1">
                                <a:latin typeface="Cambria Math" panose="02040503050406030204" pitchFamily="18" charset="0"/>
                                <a:ea typeface="Cambria Math" panose="02040503050406030204" pitchFamily="18" charset="0"/>
                              </a:rPr>
                              <m:t>−</m:t>
                            </m:r>
                            <m:r>
                              <a:rPr lang="en-CA" altLang="ja-JP" b="0" i="1" smtClean="0">
                                <a:latin typeface="Cambria Math" panose="02040503050406030204" pitchFamily="18" charset="0"/>
                                <a:ea typeface="Cambria Math" panose="02040503050406030204" pitchFamily="18" charset="0"/>
                              </a:rPr>
                              <m:t>𝑊</m:t>
                            </m:r>
                            <m:r>
                              <a:rPr lang="en-CA" altLang="ja-JP" i="1">
                                <a:latin typeface="Cambria Math" panose="02040503050406030204" pitchFamily="18" charset="0"/>
                                <a:ea typeface="Cambria Math" panose="02040503050406030204" pitchFamily="18" charset="0"/>
                              </a:rPr>
                              <m:t>𝑡</m:t>
                            </m:r>
                          </m:num>
                          <m:den>
                            <m:r>
                              <a:rPr lang="en-CA" i="1">
                                <a:latin typeface="Cambria Math" panose="02040503050406030204" pitchFamily="18" charset="0"/>
                                <a:ea typeface="Cambria Math" panose="02040503050406030204" pitchFamily="18" charset="0"/>
                              </a:rPr>
                              <m:t>ℏ</m:t>
                            </m:r>
                          </m:den>
                        </m:f>
                      </m:sup>
                    </m:sSup>
                  </m:oMath>
                </a14:m>
                <a:r>
                  <a:rPr lang="en-US" dirty="0"/>
                  <a:t> is the amplitude decay</a:t>
                </a:r>
              </a:p>
              <a:p>
                <a:pPr marL="0" indent="0">
                  <a:buNone/>
                </a:pPr>
                <a:r>
                  <a:rPr lang="en-US" dirty="0"/>
                  <a:t>Fermi potential </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𝑉</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2</m:t>
                          </m:r>
                          <m:r>
                            <a:rPr lang="en-CA" b="0" i="1" smtClean="0">
                              <a:latin typeface="Cambria Math" panose="02040503050406030204" pitchFamily="18" charset="0"/>
                              <a:ea typeface="Cambria Math" panose="02040503050406030204" pitchFamily="18" charset="0"/>
                            </a:rPr>
                            <m:t>𝜋</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ℏ</m:t>
                              </m:r>
                            </m:e>
                            <m:sup>
                              <m:r>
                                <a:rPr lang="en-CA" b="0" i="1" smtClean="0">
                                  <a:latin typeface="Cambria Math" panose="02040503050406030204" pitchFamily="18" charset="0"/>
                                  <a:ea typeface="Cambria Math" panose="02040503050406030204" pitchFamily="18" charset="0"/>
                                </a:rPr>
                                <m:t>2</m:t>
                              </m:r>
                            </m:sup>
                          </m:sSup>
                        </m:num>
                        <m:den>
                          <m:sSub>
                            <m:sSubPr>
                              <m:ctrlPr>
                                <a:rPr lang="en-CA" b="0" i="1" smtClean="0">
                                  <a:latin typeface="Cambria Math" panose="02040503050406030204" pitchFamily="18" charset="0"/>
                                </a:rPr>
                              </m:ctrlPr>
                            </m:sSubPr>
                            <m:e>
                              <m:r>
                                <a:rPr lang="en-CA" b="0" i="1" smtClean="0">
                                  <a:latin typeface="Cambria Math" panose="02040503050406030204" pitchFamily="18" charset="0"/>
                                </a:rPr>
                                <m:t>𝑚</m:t>
                              </m:r>
                            </m:e>
                            <m:sub>
                              <m:r>
                                <a:rPr lang="en-CA" b="0" i="1" smtClean="0">
                                  <a:latin typeface="Cambria Math" panose="02040503050406030204" pitchFamily="18" charset="0"/>
                                </a:rPr>
                                <m:t>𝑛</m:t>
                              </m:r>
                            </m:sub>
                          </m:sSub>
                        </m:den>
                      </m:f>
                      <m:r>
                        <a:rPr lang="en-CA" b="0" i="1" smtClean="0">
                          <a:latin typeface="Cambria Math" panose="02040503050406030204" pitchFamily="18" charset="0"/>
                        </a:rPr>
                        <m:t>𝑁</m:t>
                      </m:r>
                      <m:r>
                        <a:rPr lang="en-CA" b="0" i="1" smtClean="0">
                          <a:latin typeface="Cambria Math" panose="02040503050406030204" pitchFamily="18" charset="0"/>
                        </a:rPr>
                        <m:t>(</m:t>
                      </m:r>
                      <m:sSup>
                        <m:sSupPr>
                          <m:ctrlPr>
                            <a:rPr lang="en-CA" b="0" i="1" smtClean="0">
                              <a:latin typeface="Cambria Math" panose="02040503050406030204" pitchFamily="18" charset="0"/>
                            </a:rPr>
                          </m:ctrlPr>
                        </m:sSupPr>
                        <m:e>
                          <m:r>
                            <a:rPr lang="en-CA" b="0" i="1" smtClean="0">
                              <a:latin typeface="Cambria Math" panose="02040503050406030204" pitchFamily="18" charset="0"/>
                            </a:rPr>
                            <m:t>𝑏</m:t>
                          </m:r>
                        </m:e>
                        <m:sup>
                          <m:r>
                            <a:rPr lang="en-CA" b="0" i="1" smtClean="0">
                              <a:latin typeface="Cambria Math" panose="02040503050406030204" pitchFamily="18" charset="0"/>
                            </a:rPr>
                            <m:t>′</m:t>
                          </m:r>
                        </m:sup>
                      </m:sSup>
                      <m:r>
                        <a:rPr lang="en-CA" b="0" i="1" smtClean="0">
                          <a:latin typeface="Cambria Math" panose="02040503050406030204" pitchFamily="18" charset="0"/>
                        </a:rPr>
                        <m:t>−</m:t>
                      </m:r>
                      <m:r>
                        <a:rPr lang="en-CA" b="0" i="1" smtClean="0">
                          <a:latin typeface="Cambria Math" panose="02040503050406030204" pitchFamily="18" charset="0"/>
                        </a:rPr>
                        <m:t>𝑖</m:t>
                      </m:r>
                      <m:sSup>
                        <m:sSupPr>
                          <m:ctrlPr>
                            <a:rPr lang="en-CA" b="0" i="1" smtClean="0">
                              <a:latin typeface="Cambria Math" panose="02040503050406030204" pitchFamily="18" charset="0"/>
                            </a:rPr>
                          </m:ctrlPr>
                        </m:sSupPr>
                        <m:e>
                          <m:r>
                            <a:rPr lang="en-CA" b="0" i="1" smtClean="0">
                              <a:latin typeface="Cambria Math" panose="02040503050406030204" pitchFamily="18" charset="0"/>
                            </a:rPr>
                            <m:t>𝑏</m:t>
                          </m:r>
                        </m:e>
                        <m:sup>
                          <m:r>
                            <a:rPr lang="en-CA" b="0" i="1" smtClean="0">
                              <a:latin typeface="Cambria Math" panose="02040503050406030204" pitchFamily="18" charset="0"/>
                            </a:rPr>
                            <m:t>′′</m:t>
                          </m:r>
                        </m:sup>
                      </m:sSup>
                      <m:r>
                        <a:rPr lang="en-CA" b="0" i="1" smtClean="0">
                          <a:latin typeface="Cambria Math" panose="02040503050406030204" pitchFamily="18" charset="0"/>
                        </a:rPr>
                        <m:t>)</m:t>
                      </m:r>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𝑊</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2</m:t>
                          </m:r>
                          <m:r>
                            <a:rPr lang="en-CA" b="0" i="1" smtClean="0">
                              <a:latin typeface="Cambria Math" panose="02040503050406030204" pitchFamily="18" charset="0"/>
                              <a:ea typeface="Cambria Math" panose="02040503050406030204" pitchFamily="18" charset="0"/>
                            </a:rPr>
                            <m:t>𝜋</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ℏ</m:t>
                              </m:r>
                            </m:e>
                            <m:sup>
                              <m:r>
                                <a:rPr lang="en-CA" b="0" i="1" smtClean="0">
                                  <a:latin typeface="Cambria Math" panose="02040503050406030204" pitchFamily="18" charset="0"/>
                                  <a:ea typeface="Cambria Math" panose="02040503050406030204" pitchFamily="18" charset="0"/>
                                </a:rPr>
                                <m:t>2</m:t>
                              </m:r>
                            </m:sup>
                          </m:sSup>
                        </m:num>
                        <m:den>
                          <m:sSub>
                            <m:sSubPr>
                              <m:ctrlPr>
                                <a:rPr lang="en-CA" b="0" i="1" smtClean="0">
                                  <a:latin typeface="Cambria Math" panose="02040503050406030204" pitchFamily="18" charset="0"/>
                                </a:rPr>
                              </m:ctrlPr>
                            </m:sSubPr>
                            <m:e>
                              <m:r>
                                <a:rPr lang="en-CA" b="0" i="1" smtClean="0">
                                  <a:latin typeface="Cambria Math" panose="02040503050406030204" pitchFamily="18" charset="0"/>
                                </a:rPr>
                                <m:t>𝑚</m:t>
                              </m:r>
                            </m:e>
                            <m:sub>
                              <m:r>
                                <a:rPr lang="en-CA" b="0" i="1" smtClean="0">
                                  <a:latin typeface="Cambria Math" panose="02040503050406030204" pitchFamily="18" charset="0"/>
                                </a:rPr>
                                <m:t>𝑛</m:t>
                              </m:r>
                            </m:sub>
                          </m:sSub>
                        </m:den>
                      </m:f>
                      <m:r>
                        <a:rPr lang="en-CA" b="0" i="1" smtClean="0">
                          <a:latin typeface="Cambria Math" panose="02040503050406030204" pitchFamily="18" charset="0"/>
                        </a:rPr>
                        <m:t>𝑁</m:t>
                      </m:r>
                      <m:sSup>
                        <m:sSupPr>
                          <m:ctrlPr>
                            <a:rPr lang="en-CA" b="0" i="1" smtClean="0">
                              <a:latin typeface="Cambria Math" panose="02040503050406030204" pitchFamily="18" charset="0"/>
                            </a:rPr>
                          </m:ctrlPr>
                        </m:sSupPr>
                        <m:e>
                          <m:r>
                            <a:rPr lang="en-CA" b="0" i="1" smtClean="0">
                              <a:latin typeface="Cambria Math" panose="02040503050406030204" pitchFamily="18" charset="0"/>
                            </a:rPr>
                            <m:t>𝑏</m:t>
                          </m:r>
                        </m:e>
                        <m:sup>
                          <m:r>
                            <a:rPr lang="en-CA" b="0" i="1" smtClean="0">
                              <a:latin typeface="Cambria Math" panose="02040503050406030204" pitchFamily="18" charset="0"/>
                            </a:rPr>
                            <m:t>′′</m:t>
                          </m:r>
                        </m:sup>
                      </m:sSup>
                    </m:oMath>
                  </m:oMathPara>
                </a14:m>
                <a:endParaRPr lang="en-US" dirty="0"/>
              </a:p>
              <a:p>
                <a:pPr marL="0" indent="0">
                  <a:buNone/>
                </a:pPr>
                <a:endParaRPr lang="en-US" dirty="0"/>
              </a:p>
              <a:p>
                <a:pPr marL="0" indent="0">
                  <a:buNone/>
                </a:pPr>
                <a:r>
                  <a:rPr lang="en-US" dirty="0"/>
                  <a:t>Where</a:t>
                </a:r>
              </a:p>
              <a:p>
                <a:pPr marL="0" indent="0">
                  <a:buNone/>
                </a:pPr>
                <a14:m>
                  <m:oMathPara xmlns:m="http://schemas.openxmlformats.org/officeDocument/2006/math">
                    <m:oMathParaPr>
                      <m:jc m:val="centerGroup"/>
                    </m:oMathParaPr>
                    <m:oMath xmlns:m="http://schemas.openxmlformats.org/officeDocument/2006/math">
                      <m:sSup>
                        <m:sSupPr>
                          <m:ctrlPr>
                            <a:rPr lang="en-CA" b="0" i="1" smtClean="0">
                              <a:latin typeface="Cambria Math" panose="02040503050406030204" pitchFamily="18" charset="0"/>
                            </a:rPr>
                          </m:ctrlPr>
                        </m:sSupPr>
                        <m:e>
                          <m:r>
                            <a:rPr lang="en-CA" b="0" i="1" smtClean="0">
                              <a:latin typeface="Cambria Math" panose="02040503050406030204" pitchFamily="18" charset="0"/>
                            </a:rPr>
                            <m:t>𝑏</m:t>
                          </m:r>
                        </m:e>
                        <m:sup>
                          <m:r>
                            <a:rPr lang="en-CA" b="0" i="1" smtClean="0">
                              <a:latin typeface="Cambria Math" panose="02040503050406030204" pitchFamily="18" charset="0"/>
                            </a:rPr>
                            <m:t>′′</m:t>
                          </m:r>
                        </m:sup>
                      </m:sSup>
                      <m:r>
                        <a:rPr lang="en-CA" i="1">
                          <a:latin typeface="Cambria Math" panose="02040503050406030204" pitchFamily="18" charset="0"/>
                          <a:ea typeface="Cambria Math" panose="02040503050406030204" pitchFamily="18" charset="0"/>
                        </a:rPr>
                        <m:t>~</m:t>
                      </m:r>
                      <m:f>
                        <m:fPr>
                          <m:ctrlPr>
                            <a:rPr lang="en-CA"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𝑘</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𝜎</m:t>
                              </m:r>
                            </m:e>
                            <m:sub>
                              <m:r>
                                <a:rPr lang="en-CA" b="0" i="1" smtClean="0">
                                  <a:latin typeface="Cambria Math" panose="02040503050406030204" pitchFamily="18" charset="0"/>
                                  <a:ea typeface="Cambria Math" panose="02040503050406030204" pitchFamily="18" charset="0"/>
                                </a:rPr>
                                <m:t>𝑙𝑜𝑠𝑠</m:t>
                              </m:r>
                            </m:sub>
                          </m:sSub>
                        </m:num>
                        <m:den>
                          <m:r>
                            <a:rPr lang="en-CA" b="0" i="1" smtClean="0">
                              <a:latin typeface="Cambria Math" panose="02040503050406030204" pitchFamily="18" charset="0"/>
                              <a:ea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den>
                      </m:f>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ea typeface="Cambria Math" panose="02040503050406030204" pitchFamily="18" charset="0"/>
                        </a:rPr>
                        <m:t>𝑙𝑎𝑟𝑔𝑒</m:t>
                      </m:r>
                      <m:r>
                        <a:rPr lang="en-CA" b="0" i="1" smtClean="0">
                          <a:latin typeface="Cambria Math" panose="02040503050406030204" pitchFamily="18" charset="0"/>
                          <a:ea typeface="Cambria Math" panose="02040503050406030204" pitchFamily="18" charset="0"/>
                        </a:rPr>
                        <m:t> </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𝜎</m:t>
                          </m:r>
                        </m:e>
                        <m:sub>
                          <m:r>
                            <a:rPr lang="en-CA" b="0" i="1" smtClean="0">
                              <a:latin typeface="Cambria Math" panose="02040503050406030204" pitchFamily="18" charset="0"/>
                              <a:ea typeface="Cambria Math" panose="02040503050406030204" pitchFamily="18" charset="0"/>
                            </a:rPr>
                            <m:t>𝑙𝑜𝑠𝑠</m:t>
                          </m:r>
                        </m:sub>
                      </m:sSub>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𝑙𝑎𝑟𝑔𝑒</m:t>
                      </m:r>
                      <m:r>
                        <a:rPr lang="en-CA" b="0" i="1" smtClean="0">
                          <a:latin typeface="Cambria Math" panose="02040503050406030204" pitchFamily="18" charset="0"/>
                          <a:ea typeface="Cambria Math" panose="02040503050406030204" pitchFamily="18" charset="0"/>
                        </a:rPr>
                        <m:t> </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𝑏</m:t>
                          </m:r>
                        </m:e>
                        <m:sup>
                          <m:r>
                            <a:rPr lang="en-CA" b="0" i="1" smtClean="0">
                              <a:latin typeface="Cambria Math" panose="02040503050406030204" pitchFamily="18" charset="0"/>
                              <a:ea typeface="Cambria Math" panose="02040503050406030204" pitchFamily="18" charset="0"/>
                            </a:rPr>
                            <m:t>′′</m:t>
                          </m:r>
                        </m:sup>
                      </m:sSup>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𝑙𝑎𝑟𝑔𝑒𝑊</m:t>
                      </m:r>
                    </m:oMath>
                  </m:oMathPara>
                </a14:m>
                <a:endParaRPr lang="en-US" dirty="0"/>
              </a:p>
            </p:txBody>
          </p:sp>
        </mc:Choice>
        <mc:Fallback>
          <p:sp>
            <p:nvSpPr>
              <p:cNvPr id="3" name="Content Placeholder 2">
                <a:extLst>
                  <a:ext uri="{FF2B5EF4-FFF2-40B4-BE49-F238E27FC236}">
                    <a16:creationId xmlns:a16="http://schemas.microsoft.com/office/drawing/2014/main" id="{A6B1B035-E44A-8D41-8028-9ED4B96C09B5}"/>
                  </a:ext>
                </a:extLst>
              </p:cNvPr>
              <p:cNvSpPr>
                <a:spLocks noGrp="1" noRot="1" noChangeAspect="1" noMove="1" noResize="1" noEditPoints="1" noAdjustHandles="1" noChangeArrowheads="1" noChangeShapeType="1" noTextEdit="1"/>
              </p:cNvSpPr>
              <p:nvPr>
                <p:ph idx="1"/>
              </p:nvPr>
            </p:nvSpPr>
            <p:spPr>
              <a:blipFill>
                <a:blip r:embed="rId2"/>
                <a:stretch>
                  <a:fillRect l="-724"/>
                </a:stretch>
              </a:blipFill>
            </p:spPr>
            <p:txBody>
              <a:bodyPr/>
              <a:lstStyle/>
              <a:p>
                <a:r>
                  <a:rPr lang="en-US">
                    <a:noFill/>
                  </a:rPr>
                  <a:t> </a:t>
                </a:r>
              </a:p>
            </p:txBody>
          </p:sp>
        </mc:Fallback>
      </mc:AlternateContent>
    </p:spTree>
    <p:extLst>
      <p:ext uri="{BB962C8B-B14F-4D97-AF65-F5344CB8AC3E}">
        <p14:creationId xmlns:p14="http://schemas.microsoft.com/office/powerpoint/2010/main" val="90640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DB0D6-DE4E-A141-BE13-C26750122061}"/>
              </a:ext>
            </a:extLst>
          </p:cNvPr>
          <p:cNvSpPr>
            <a:spLocks noGrp="1"/>
          </p:cNvSpPr>
          <p:nvPr>
            <p:ph type="title"/>
          </p:nvPr>
        </p:nvSpPr>
        <p:spPr>
          <a:xfrm>
            <a:off x="3703388" y="62295"/>
            <a:ext cx="8344586" cy="371774"/>
          </a:xfrm>
        </p:spPr>
        <p:txBody>
          <a:bodyPr>
            <a:noAutofit/>
          </a:bodyPr>
          <a:lstStyle/>
          <a:p>
            <a:r>
              <a:rPr lang="en-US" sz="2000" dirty="0">
                <a:solidFill>
                  <a:schemeClr val="bg1"/>
                </a:solidFill>
              </a:rPr>
              <a:t>Background – Search For the Neutron Electric Dipole Moment</a:t>
            </a:r>
          </a:p>
        </p:txBody>
      </p:sp>
      <p:sp>
        <p:nvSpPr>
          <p:cNvPr id="4" name="Content Placeholder 1">
            <a:extLst>
              <a:ext uri="{FF2B5EF4-FFF2-40B4-BE49-F238E27FC236}">
                <a16:creationId xmlns:a16="http://schemas.microsoft.com/office/drawing/2014/main" id="{E1B75166-2022-084A-8D2C-40F71CD006B9}"/>
              </a:ext>
            </a:extLst>
          </p:cNvPr>
          <p:cNvSpPr txBox="1">
            <a:spLocks/>
          </p:cNvSpPr>
          <p:nvPr/>
        </p:nvSpPr>
        <p:spPr>
          <a:xfrm>
            <a:off x="587825" y="913339"/>
            <a:ext cx="10918373" cy="15587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Sakharov’s three conditions:</a:t>
            </a:r>
          </a:p>
          <a:p>
            <a:endParaRPr lang="en-US" sz="2400" dirty="0"/>
          </a:p>
          <a:p>
            <a:endParaRPr lang="en-US" sz="2400" dirty="0"/>
          </a:p>
          <a:p>
            <a:endParaRPr lang="en-US" sz="2400" dirty="0"/>
          </a:p>
          <a:p>
            <a:endParaRPr lang="en-US" sz="2400" dirty="0"/>
          </a:p>
          <a:p>
            <a:endParaRPr lang="en-CA" sz="2000" dirty="0">
              <a:solidFill>
                <a:srgbClr val="000000"/>
              </a:solidFill>
            </a:endParaRPr>
          </a:p>
          <a:p>
            <a:pPr marL="0" indent="0">
              <a:buFont typeface="Arial" panose="020B0604020202020204" pitchFamily="34" charset="0"/>
              <a:buNone/>
            </a:pPr>
            <a:endParaRPr lang="en-CA" sz="2400" dirty="0">
              <a:solidFill>
                <a:srgbClr val="000000"/>
              </a:solidFill>
            </a:endParaRPr>
          </a:p>
          <a:p>
            <a:endParaRPr lang="en-CA" sz="2000" dirty="0">
              <a:solidFill>
                <a:srgbClr val="000000"/>
              </a:solidFill>
            </a:endParaRPr>
          </a:p>
          <a:p>
            <a:endParaRPr lang="en-US" sz="2400" dirty="0"/>
          </a:p>
        </p:txBody>
      </p:sp>
      <p:sp>
        <p:nvSpPr>
          <p:cNvPr id="5" name="TextBox 4">
            <a:extLst>
              <a:ext uri="{FF2B5EF4-FFF2-40B4-BE49-F238E27FC236}">
                <a16:creationId xmlns:a16="http://schemas.microsoft.com/office/drawing/2014/main" id="{ADF49B69-EA56-2F49-A2CF-AC46D04D6FE7}"/>
              </a:ext>
            </a:extLst>
          </p:cNvPr>
          <p:cNvSpPr txBox="1"/>
          <p:nvPr/>
        </p:nvSpPr>
        <p:spPr>
          <a:xfrm>
            <a:off x="921534" y="4427699"/>
            <a:ext cx="968022" cy="369332"/>
          </a:xfrm>
          <a:prstGeom prst="rect">
            <a:avLst/>
          </a:prstGeom>
          <a:noFill/>
        </p:spPr>
        <p:txBody>
          <a:bodyPr wrap="none" rtlCol="0">
            <a:spAutoFit/>
          </a:bodyPr>
          <a:lstStyle/>
          <a:p>
            <a:r>
              <a:rPr lang="en-US" dirty="0"/>
              <a:t>Neutron</a:t>
            </a:r>
          </a:p>
        </p:txBody>
      </p:sp>
      <p:sp>
        <p:nvSpPr>
          <p:cNvPr id="6" name="Slide Number Placeholder 57">
            <a:extLst>
              <a:ext uri="{FF2B5EF4-FFF2-40B4-BE49-F238E27FC236}">
                <a16:creationId xmlns:a16="http://schemas.microsoft.com/office/drawing/2014/main" id="{F533904B-BDA7-7B44-8925-6E11AECA80C2}"/>
              </a:ext>
            </a:extLst>
          </p:cNvPr>
          <p:cNvSpPr>
            <a:spLocks noGrp="1"/>
          </p:cNvSpPr>
          <p:nvPr>
            <p:ph type="sldNum" sz="quarter" idx="12"/>
          </p:nvPr>
        </p:nvSpPr>
        <p:spPr>
          <a:xfrm>
            <a:off x="11766304" y="68944"/>
            <a:ext cx="425696" cy="365125"/>
          </a:xfrm>
        </p:spPr>
        <p:txBody>
          <a:bodyPr/>
          <a:lstStyle/>
          <a:p>
            <a:r>
              <a:rPr lang="en-US" sz="2000" dirty="0">
                <a:solidFill>
                  <a:schemeClr val="bg1"/>
                </a:solidFill>
              </a:rPr>
              <a:t>1</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C0C03239-7A9E-1E46-8A59-FE3107403EA0}"/>
                  </a:ext>
                </a:extLst>
              </p:cNvPr>
              <p:cNvSpPr txBox="1"/>
              <p:nvPr/>
            </p:nvSpPr>
            <p:spPr>
              <a:xfrm>
                <a:off x="2538588" y="4994339"/>
                <a:ext cx="2034723" cy="5187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1600" i="1">
                          <a:solidFill>
                            <a:srgbClr val="0070C0"/>
                          </a:solidFill>
                          <a:latin typeface="Cambria Math" panose="02040503050406030204" pitchFamily="18" charset="0"/>
                        </a:rPr>
                        <m:t>𝐻</m:t>
                      </m:r>
                      <m:r>
                        <a:rPr lang="en-CA" sz="1600" i="1">
                          <a:solidFill>
                            <a:srgbClr val="0070C0"/>
                          </a:solidFill>
                          <a:latin typeface="Cambria Math" panose="02040503050406030204" pitchFamily="18" charset="0"/>
                        </a:rPr>
                        <m:t>=−</m:t>
                      </m:r>
                      <m:r>
                        <a:rPr lang="en-CA" sz="1600" i="1">
                          <a:solidFill>
                            <a:srgbClr val="0070C0"/>
                          </a:solidFill>
                          <a:latin typeface="Cambria Math" panose="02040503050406030204" pitchFamily="18" charset="0"/>
                          <a:ea typeface="Cambria Math" panose="02040503050406030204" pitchFamily="18" charset="0"/>
                        </a:rPr>
                        <m:t>𝜇</m:t>
                      </m:r>
                      <m:f>
                        <m:fPr>
                          <m:ctrlPr>
                            <a:rPr lang="en-CA" sz="1600" i="1">
                              <a:solidFill>
                                <a:srgbClr val="0070C0"/>
                              </a:solidFill>
                              <a:latin typeface="Cambria Math" panose="02040503050406030204" pitchFamily="18" charset="0"/>
                              <a:ea typeface="Cambria Math" panose="02040503050406030204" pitchFamily="18" charset="0"/>
                            </a:rPr>
                          </m:ctrlPr>
                        </m:fPr>
                        <m:num>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num>
                        <m:den>
                          <m:d>
                            <m:dPr>
                              <m:begChr m:val="|"/>
                              <m:endChr m:val="|"/>
                              <m:ctrlPr>
                                <a:rPr lang="en-CA" sz="1600" i="1">
                                  <a:solidFill>
                                    <a:srgbClr val="0070C0"/>
                                  </a:solidFill>
                                  <a:latin typeface="Cambria Math" panose="02040503050406030204" pitchFamily="18" charset="0"/>
                                  <a:ea typeface="Cambria Math" panose="02040503050406030204" pitchFamily="18" charset="0"/>
                                </a:rPr>
                              </m:ctrlPr>
                            </m:dPr>
                            <m:e>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e>
                          </m:d>
                        </m:den>
                      </m:f>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𝐵</m:t>
                          </m:r>
                        </m:e>
                      </m:acc>
                      <m:r>
                        <a:rPr lang="en-CA" sz="1600" i="1">
                          <a:solidFill>
                            <a:srgbClr val="0070C0"/>
                          </a:solidFill>
                          <a:latin typeface="Cambria Math" panose="02040503050406030204" pitchFamily="18" charset="0"/>
                        </a:rPr>
                        <m:t>−</m:t>
                      </m:r>
                      <m:r>
                        <a:rPr lang="en-CA" sz="1600" i="1">
                          <a:solidFill>
                            <a:srgbClr val="0070C0"/>
                          </a:solidFill>
                          <a:latin typeface="Cambria Math" panose="02040503050406030204" pitchFamily="18" charset="0"/>
                        </a:rPr>
                        <m:t>𝑑</m:t>
                      </m:r>
                      <m:f>
                        <m:fPr>
                          <m:ctrlPr>
                            <a:rPr lang="en-CA" sz="1600" i="1">
                              <a:solidFill>
                                <a:srgbClr val="0070C0"/>
                              </a:solidFill>
                              <a:latin typeface="Cambria Math" panose="02040503050406030204" pitchFamily="18" charset="0"/>
                              <a:ea typeface="Cambria Math" panose="02040503050406030204" pitchFamily="18" charset="0"/>
                            </a:rPr>
                          </m:ctrlPr>
                        </m:fPr>
                        <m:num>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num>
                        <m:den>
                          <m:d>
                            <m:dPr>
                              <m:begChr m:val="|"/>
                              <m:endChr m:val="|"/>
                              <m:ctrlPr>
                                <a:rPr lang="en-CA" sz="1600" i="1">
                                  <a:solidFill>
                                    <a:srgbClr val="0070C0"/>
                                  </a:solidFill>
                                  <a:latin typeface="Cambria Math" panose="02040503050406030204" pitchFamily="18" charset="0"/>
                                  <a:ea typeface="Cambria Math" panose="02040503050406030204" pitchFamily="18" charset="0"/>
                                </a:rPr>
                              </m:ctrlPr>
                            </m:dPr>
                            <m:e>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e>
                          </m:d>
                        </m:den>
                      </m:f>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𝐸</m:t>
                          </m:r>
                        </m:e>
                      </m:acc>
                    </m:oMath>
                  </m:oMathPara>
                </a14:m>
                <a:endParaRPr lang="en-US" sz="1600" dirty="0"/>
              </a:p>
            </p:txBody>
          </p:sp>
        </mc:Choice>
        <mc:Fallback>
          <p:sp>
            <p:nvSpPr>
              <p:cNvPr id="7" name="TextBox 6">
                <a:extLst>
                  <a:ext uri="{FF2B5EF4-FFF2-40B4-BE49-F238E27FC236}">
                    <a16:creationId xmlns:a16="http://schemas.microsoft.com/office/drawing/2014/main" id="{C0C03239-7A9E-1E46-8A59-FE3107403EA0}"/>
                  </a:ext>
                </a:extLst>
              </p:cNvPr>
              <p:cNvSpPr txBox="1">
                <a:spLocks noRot="1" noChangeAspect="1" noMove="1" noResize="1" noEditPoints="1" noAdjustHandles="1" noChangeArrowheads="1" noChangeShapeType="1" noTextEdit="1"/>
              </p:cNvSpPr>
              <p:nvPr/>
            </p:nvSpPr>
            <p:spPr>
              <a:xfrm>
                <a:off x="2538588" y="4994339"/>
                <a:ext cx="2034723" cy="518796"/>
              </a:xfrm>
              <a:prstGeom prst="rect">
                <a:avLst/>
              </a:prstGeom>
              <a:blipFill>
                <a:blip r:embed="rId3"/>
                <a:stretch>
                  <a:fillRect l="-1863" t="-21951" r="-1863" b="-7317"/>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3A14E5FF-1D4B-2B4D-ABB2-DE89B6969C51}"/>
              </a:ext>
            </a:extLst>
          </p:cNvPr>
          <p:cNvSpPr txBox="1"/>
          <p:nvPr/>
        </p:nvSpPr>
        <p:spPr>
          <a:xfrm>
            <a:off x="2431123" y="4580701"/>
            <a:ext cx="2645454" cy="369332"/>
          </a:xfrm>
          <a:prstGeom prst="rect">
            <a:avLst/>
          </a:prstGeom>
          <a:noFill/>
        </p:spPr>
        <p:txBody>
          <a:bodyPr wrap="square" rtlCol="0">
            <a:spAutoFit/>
          </a:bodyPr>
          <a:lstStyle/>
          <a:p>
            <a:r>
              <a:rPr lang="en-CA" sz="1800" b="0" i="0" u="none" strike="noStrike" dirty="0">
                <a:solidFill>
                  <a:srgbClr val="000000"/>
                </a:solidFill>
                <a:effectLst/>
                <a:latin typeface="-webkit-standard"/>
              </a:rPr>
              <a:t>Neutron</a:t>
            </a:r>
            <a:r>
              <a:rPr lang="ja-JP" altLang="en-US" sz="1800" b="0" i="0" u="none" strike="noStrike">
                <a:solidFill>
                  <a:srgbClr val="000000"/>
                </a:solidFill>
                <a:effectLst/>
                <a:latin typeface="-webkit-standard"/>
              </a:rPr>
              <a:t> </a:t>
            </a:r>
            <a:r>
              <a:rPr lang="en-CA" sz="1800" b="0" i="0" u="none" strike="noStrike" dirty="0">
                <a:solidFill>
                  <a:srgbClr val="000000"/>
                </a:solidFill>
                <a:effectLst/>
                <a:latin typeface="-webkit-standard"/>
              </a:rPr>
              <a:t>Hamiltonian</a:t>
            </a:r>
            <a:endParaRPr lang="en-CA" sz="1800" b="0" i="1" dirty="0">
              <a:latin typeface="Cambria Math" panose="02040503050406030204" pitchFamily="18" charset="0"/>
            </a:endParaRP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23B35777-A9E0-1C46-91E8-A1EF97D8BE23}"/>
                  </a:ext>
                </a:extLst>
              </p:cNvPr>
              <p:cNvSpPr txBox="1"/>
              <p:nvPr/>
            </p:nvSpPr>
            <p:spPr>
              <a:xfrm>
                <a:off x="5320265" y="4779868"/>
                <a:ext cx="2370191" cy="907941"/>
              </a:xfrm>
              <a:prstGeom prst="rect">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CA" sz="1100" i="0" u="none" strike="noStrike" dirty="0">
                    <a:ln w="0"/>
                    <a:solidFill>
                      <a:schemeClr val="tx1"/>
                    </a:solidFill>
                    <a:effectLst>
                      <a:outerShdw blurRad="38100" dist="19050" dir="2700000" algn="tl" rotWithShape="0">
                        <a:schemeClr val="dk1">
                          <a:alpha val="40000"/>
                        </a:schemeClr>
                      </a:outerShdw>
                    </a:effectLst>
                    <a:latin typeface="-webkit-standard"/>
                  </a:rPr>
                  <a:t>the T-reversal  transformation</a:t>
                </a:r>
              </a:p>
              <a:p>
                <a:pPr/>
                <a14:m>
                  <m:oMathPara xmlns:m="http://schemas.openxmlformats.org/officeDocument/2006/math">
                    <m:oMathParaPr>
                      <m:jc m:val="centerGroup"/>
                    </m:oMathParaPr>
                    <m:oMath xmlns:m="http://schemas.openxmlformats.org/officeDocument/2006/math">
                      <m:r>
                        <a:rPr lang="en-CA" sz="14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𝜎</m:t>
                      </m:r>
                      <m:r>
                        <a:rPr lang="en-CA" sz="14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r>
                        <a:rPr lang="en-CA" sz="14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𝜎</m:t>
                      </m:r>
                    </m:oMath>
                  </m:oMathPara>
                </a14:m>
                <a:endParaRPr lang="en-CA" sz="1400" i="0" dirty="0">
                  <a:ln w="0"/>
                  <a:solidFill>
                    <a:schemeClr val="tx1"/>
                  </a:solidFill>
                  <a:effectLst>
                    <a:outerShdw blurRad="38100" dist="19050" dir="2700000" algn="tl" rotWithShape="0">
                      <a:schemeClr val="dk1">
                        <a:alpha val="40000"/>
                      </a:schemeClr>
                    </a:outerShdw>
                  </a:effectLst>
                  <a:latin typeface="-webkit-standard"/>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sz="14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𝐸</m:t>
                      </m:r>
                      <m:r>
                        <a:rPr lang="en-CA" sz="14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r>
                        <a:rPr lang="en-CA" sz="14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𝐸</m:t>
                      </m:r>
                    </m:oMath>
                  </m:oMathPara>
                </a14:m>
                <a:endParaRPr lang="en-CA" sz="1400" i="0" u="none" strike="noStrike" dirty="0">
                  <a:ln w="0"/>
                  <a:solidFill>
                    <a:schemeClr val="tx1"/>
                  </a:solidFill>
                  <a:effectLst>
                    <a:outerShdw blurRad="38100" dist="19050" dir="2700000" algn="tl" rotWithShape="0">
                      <a:schemeClr val="dk1">
                        <a:alpha val="40000"/>
                      </a:schemeClr>
                    </a:outerShdw>
                  </a:effectLst>
                  <a:latin typeface="-webkit-standard"/>
                </a:endParaRPr>
              </a:p>
              <a:p>
                <a:pPr/>
                <a14:m>
                  <m:oMathPara xmlns:m="http://schemas.openxmlformats.org/officeDocument/2006/math">
                    <m:oMathParaPr>
                      <m:jc m:val="centerGroup"/>
                    </m:oMathParaPr>
                    <m:oMath xmlns:m="http://schemas.openxmlformats.org/officeDocument/2006/math">
                      <m:r>
                        <a:rPr lang="en-CA" sz="1400" b="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𝐵</m:t>
                      </m:r>
                      <m:r>
                        <a:rPr lang="en-CA" sz="14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r>
                        <a:rPr lang="en-CA" sz="1400" b="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r>
                        <a:rPr lang="en-CA" sz="1400" b="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𝐵</m:t>
                      </m:r>
                    </m:oMath>
                  </m:oMathPara>
                </a14:m>
                <a:endParaRPr lang="en-CA" sz="1400" i="0" u="none" strike="noStrike" dirty="0">
                  <a:ln w="0"/>
                  <a:solidFill>
                    <a:schemeClr val="tx1"/>
                  </a:solidFill>
                  <a:effectLst>
                    <a:outerShdw blurRad="38100" dist="19050" dir="2700000" algn="tl" rotWithShape="0">
                      <a:schemeClr val="dk1">
                        <a:alpha val="40000"/>
                      </a:schemeClr>
                    </a:outerShdw>
                  </a:effectLst>
                  <a:latin typeface="-webkit-standard"/>
                </a:endParaRPr>
              </a:p>
            </p:txBody>
          </p:sp>
        </mc:Choice>
        <mc:Fallback>
          <p:sp>
            <p:nvSpPr>
              <p:cNvPr id="9" name="TextBox 8">
                <a:extLst>
                  <a:ext uri="{FF2B5EF4-FFF2-40B4-BE49-F238E27FC236}">
                    <a16:creationId xmlns:a16="http://schemas.microsoft.com/office/drawing/2014/main" id="{23B35777-A9E0-1C46-91E8-A1EF97D8BE23}"/>
                  </a:ext>
                </a:extLst>
              </p:cNvPr>
              <p:cNvSpPr txBox="1">
                <a:spLocks noRot="1" noChangeAspect="1" noMove="1" noResize="1" noEditPoints="1" noAdjustHandles="1" noChangeArrowheads="1" noChangeShapeType="1" noTextEdit="1"/>
              </p:cNvSpPr>
              <p:nvPr/>
            </p:nvSpPr>
            <p:spPr>
              <a:xfrm>
                <a:off x="5320265" y="4779868"/>
                <a:ext cx="2370191" cy="90794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C3823008-8D79-2F41-BCB6-407D987490EA}"/>
                  </a:ext>
                </a:extLst>
              </p:cNvPr>
              <p:cNvSpPr txBox="1"/>
              <p:nvPr/>
            </p:nvSpPr>
            <p:spPr>
              <a:xfrm>
                <a:off x="8456349" y="4962547"/>
                <a:ext cx="2139688" cy="5187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1600" i="1" smtClean="0">
                              <a:solidFill>
                                <a:srgbClr val="0070C0"/>
                              </a:solidFill>
                              <a:latin typeface="Cambria Math" panose="02040503050406030204" pitchFamily="18" charset="0"/>
                            </a:rPr>
                          </m:ctrlPr>
                        </m:sSubPr>
                        <m:e>
                          <m:r>
                            <a:rPr lang="en-CA" sz="1600" b="0" i="1" smtClean="0">
                              <a:solidFill>
                                <a:srgbClr val="0070C0"/>
                              </a:solidFill>
                              <a:latin typeface="Cambria Math" panose="02040503050406030204" pitchFamily="18" charset="0"/>
                            </a:rPr>
                            <m:t>𝐻</m:t>
                          </m:r>
                        </m:e>
                        <m:sub>
                          <m:r>
                            <a:rPr lang="en-CA" sz="1600" b="0" i="1" smtClean="0">
                              <a:solidFill>
                                <a:srgbClr val="0070C0"/>
                              </a:solidFill>
                              <a:latin typeface="Cambria Math" panose="02040503050406030204" pitchFamily="18" charset="0"/>
                            </a:rPr>
                            <m:t>𝑇</m:t>
                          </m:r>
                        </m:sub>
                      </m:sSub>
                      <m:r>
                        <a:rPr lang="en-CA" sz="1600" i="1" smtClean="0">
                          <a:solidFill>
                            <a:srgbClr val="0070C0"/>
                          </a:solidFill>
                          <a:latin typeface="Cambria Math" panose="02040503050406030204" pitchFamily="18" charset="0"/>
                        </a:rPr>
                        <m:t>=</m:t>
                      </m:r>
                      <m:r>
                        <a:rPr lang="en-CA" sz="1600" i="1">
                          <a:solidFill>
                            <a:srgbClr val="0070C0"/>
                          </a:solidFill>
                          <a:latin typeface="Cambria Math" panose="02040503050406030204" pitchFamily="18" charset="0"/>
                        </a:rPr>
                        <m:t>−</m:t>
                      </m:r>
                      <m:r>
                        <a:rPr lang="en-CA" sz="1600" i="1">
                          <a:solidFill>
                            <a:srgbClr val="0070C0"/>
                          </a:solidFill>
                          <a:latin typeface="Cambria Math" panose="02040503050406030204" pitchFamily="18" charset="0"/>
                          <a:ea typeface="Cambria Math" panose="02040503050406030204" pitchFamily="18" charset="0"/>
                        </a:rPr>
                        <m:t>𝜇</m:t>
                      </m:r>
                      <m:f>
                        <m:fPr>
                          <m:ctrlPr>
                            <a:rPr lang="en-CA" sz="1600" i="1">
                              <a:solidFill>
                                <a:srgbClr val="0070C0"/>
                              </a:solidFill>
                              <a:latin typeface="Cambria Math" panose="02040503050406030204" pitchFamily="18" charset="0"/>
                              <a:ea typeface="Cambria Math" panose="02040503050406030204" pitchFamily="18" charset="0"/>
                            </a:rPr>
                          </m:ctrlPr>
                        </m:fPr>
                        <m:num>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num>
                        <m:den>
                          <m:d>
                            <m:dPr>
                              <m:begChr m:val="|"/>
                              <m:endChr m:val="|"/>
                              <m:ctrlPr>
                                <a:rPr lang="en-CA" sz="1600" i="1">
                                  <a:solidFill>
                                    <a:srgbClr val="0070C0"/>
                                  </a:solidFill>
                                  <a:latin typeface="Cambria Math" panose="02040503050406030204" pitchFamily="18" charset="0"/>
                                  <a:ea typeface="Cambria Math" panose="02040503050406030204" pitchFamily="18" charset="0"/>
                                </a:rPr>
                              </m:ctrlPr>
                            </m:dPr>
                            <m:e>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e>
                          </m:d>
                        </m:den>
                      </m:f>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𝐵</m:t>
                          </m:r>
                        </m:e>
                      </m:acc>
                      <m:r>
                        <a:rPr lang="en-CA" sz="1600" b="0" i="1" smtClean="0">
                          <a:solidFill>
                            <a:srgbClr val="0070C0"/>
                          </a:solidFill>
                          <a:latin typeface="Cambria Math" panose="02040503050406030204" pitchFamily="18" charset="0"/>
                          <a:ea typeface="Cambria Math" panose="02040503050406030204" pitchFamily="18" charset="0"/>
                        </a:rPr>
                        <m:t>+</m:t>
                      </m:r>
                      <m:r>
                        <a:rPr lang="en-CA" sz="1600" i="1">
                          <a:solidFill>
                            <a:srgbClr val="0070C0"/>
                          </a:solidFill>
                          <a:latin typeface="Cambria Math" panose="02040503050406030204" pitchFamily="18" charset="0"/>
                        </a:rPr>
                        <m:t>𝑑</m:t>
                      </m:r>
                      <m:f>
                        <m:fPr>
                          <m:ctrlPr>
                            <a:rPr lang="en-CA" sz="1600" i="1">
                              <a:solidFill>
                                <a:srgbClr val="0070C0"/>
                              </a:solidFill>
                              <a:latin typeface="Cambria Math" panose="02040503050406030204" pitchFamily="18" charset="0"/>
                              <a:ea typeface="Cambria Math" panose="02040503050406030204" pitchFamily="18" charset="0"/>
                            </a:rPr>
                          </m:ctrlPr>
                        </m:fPr>
                        <m:num>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num>
                        <m:den>
                          <m:d>
                            <m:dPr>
                              <m:begChr m:val="|"/>
                              <m:endChr m:val="|"/>
                              <m:ctrlPr>
                                <a:rPr lang="en-CA" sz="1600" i="1">
                                  <a:solidFill>
                                    <a:srgbClr val="0070C0"/>
                                  </a:solidFill>
                                  <a:latin typeface="Cambria Math" panose="02040503050406030204" pitchFamily="18" charset="0"/>
                                  <a:ea typeface="Cambria Math" panose="02040503050406030204" pitchFamily="18" charset="0"/>
                                </a:rPr>
                              </m:ctrlPr>
                            </m:dPr>
                            <m:e>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𝜎</m:t>
                                  </m:r>
                                </m:e>
                              </m:acc>
                            </m:e>
                          </m:d>
                        </m:den>
                      </m:f>
                      <m:acc>
                        <m:accPr>
                          <m:chr m:val="⃗"/>
                          <m:ctrlPr>
                            <a:rPr lang="en-CA" sz="1600" i="1">
                              <a:solidFill>
                                <a:srgbClr val="0070C0"/>
                              </a:solidFill>
                              <a:latin typeface="Cambria Math" panose="02040503050406030204" pitchFamily="18" charset="0"/>
                              <a:ea typeface="Cambria Math" panose="02040503050406030204" pitchFamily="18" charset="0"/>
                            </a:rPr>
                          </m:ctrlPr>
                        </m:accPr>
                        <m:e>
                          <m:r>
                            <a:rPr lang="en-CA" sz="1600" i="1">
                              <a:solidFill>
                                <a:srgbClr val="0070C0"/>
                              </a:solidFill>
                              <a:latin typeface="Cambria Math" panose="02040503050406030204" pitchFamily="18" charset="0"/>
                              <a:ea typeface="Cambria Math" panose="02040503050406030204" pitchFamily="18" charset="0"/>
                            </a:rPr>
                            <m:t>𝐸</m:t>
                          </m:r>
                        </m:e>
                      </m:acc>
                    </m:oMath>
                  </m:oMathPara>
                </a14:m>
                <a:endParaRPr lang="en-US" sz="1600" dirty="0"/>
              </a:p>
            </p:txBody>
          </p:sp>
        </mc:Choice>
        <mc:Fallback>
          <p:sp>
            <p:nvSpPr>
              <p:cNvPr id="10" name="TextBox 9">
                <a:extLst>
                  <a:ext uri="{FF2B5EF4-FFF2-40B4-BE49-F238E27FC236}">
                    <a16:creationId xmlns:a16="http://schemas.microsoft.com/office/drawing/2014/main" id="{C3823008-8D79-2F41-BCB6-407D987490EA}"/>
                  </a:ext>
                </a:extLst>
              </p:cNvPr>
              <p:cNvSpPr txBox="1">
                <a:spLocks noRot="1" noChangeAspect="1" noMove="1" noResize="1" noEditPoints="1" noAdjustHandles="1" noChangeArrowheads="1" noChangeShapeType="1" noTextEdit="1"/>
              </p:cNvSpPr>
              <p:nvPr/>
            </p:nvSpPr>
            <p:spPr>
              <a:xfrm>
                <a:off x="8456349" y="4962547"/>
                <a:ext cx="2139688" cy="518796"/>
              </a:xfrm>
              <a:prstGeom prst="rect">
                <a:avLst/>
              </a:prstGeom>
              <a:blipFill>
                <a:blip r:embed="rId5"/>
                <a:stretch>
                  <a:fillRect l="-1176" t="-19048" r="-1176" b="-4762"/>
                </a:stretch>
              </a:blipFill>
            </p:spPr>
            <p:txBody>
              <a:bodyPr/>
              <a:lstStyle/>
              <a:p>
                <a:r>
                  <a:rPr lang="en-US">
                    <a:noFill/>
                  </a:rPr>
                  <a:t> </a:t>
                </a:r>
              </a:p>
            </p:txBody>
          </p:sp>
        </mc:Fallback>
      </mc:AlternateContent>
      <p:sp>
        <p:nvSpPr>
          <p:cNvPr id="11" name="Left Arrow 10">
            <a:extLst>
              <a:ext uri="{FF2B5EF4-FFF2-40B4-BE49-F238E27FC236}">
                <a16:creationId xmlns:a16="http://schemas.microsoft.com/office/drawing/2014/main" id="{09BB5D99-C063-E449-B1DF-249E328D73BF}"/>
              </a:ext>
            </a:extLst>
          </p:cNvPr>
          <p:cNvSpPr/>
          <p:nvPr/>
        </p:nvSpPr>
        <p:spPr>
          <a:xfrm rot="10800000">
            <a:off x="4616803" y="5069227"/>
            <a:ext cx="708397" cy="3690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a:extLst>
              <a:ext uri="{FF2B5EF4-FFF2-40B4-BE49-F238E27FC236}">
                <a16:creationId xmlns:a16="http://schemas.microsoft.com/office/drawing/2014/main" id="{EFD6B68F-E822-AC41-B042-7FF60DCBF4FD}"/>
              </a:ext>
            </a:extLst>
          </p:cNvPr>
          <p:cNvSpPr/>
          <p:nvPr/>
        </p:nvSpPr>
        <p:spPr>
          <a:xfrm rot="10800000">
            <a:off x="7700967" y="5030153"/>
            <a:ext cx="708397" cy="3690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F41607B-670D-1642-8318-813F541CCC1A}"/>
              </a:ext>
            </a:extLst>
          </p:cNvPr>
          <p:cNvSpPr txBox="1"/>
          <p:nvPr/>
        </p:nvSpPr>
        <p:spPr>
          <a:xfrm>
            <a:off x="8316420" y="4385922"/>
            <a:ext cx="2645454" cy="646331"/>
          </a:xfrm>
          <a:prstGeom prst="rect">
            <a:avLst/>
          </a:prstGeom>
          <a:noFill/>
        </p:spPr>
        <p:txBody>
          <a:bodyPr wrap="square" rtlCol="0">
            <a:spAutoFit/>
          </a:bodyPr>
          <a:lstStyle/>
          <a:p>
            <a:r>
              <a:rPr lang="en-CA" sz="1800" b="0" i="0" u="none" strike="noStrike" dirty="0">
                <a:solidFill>
                  <a:srgbClr val="000000"/>
                </a:solidFill>
                <a:effectLst/>
                <a:latin typeface="-webkit-standard"/>
              </a:rPr>
              <a:t>Hamiltonian under the T-reversal transformation</a:t>
            </a:r>
            <a:endParaRPr lang="en-CA" sz="1800" b="0" i="1" dirty="0">
              <a:latin typeface="Cambria Math" panose="02040503050406030204" pitchFamily="18" charset="0"/>
            </a:endParaRPr>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B54AA111-56F9-7646-A478-26CB76094FB6}"/>
                  </a:ext>
                </a:extLst>
              </p:cNvPr>
              <p:cNvSpPr txBox="1"/>
              <p:nvPr/>
            </p:nvSpPr>
            <p:spPr>
              <a:xfrm>
                <a:off x="2431123" y="6101297"/>
                <a:ext cx="3328884" cy="461665"/>
              </a:xfrm>
              <a:prstGeom prst="rect">
                <a:avLst/>
              </a:prstGeom>
              <a:noFill/>
            </p:spPr>
            <p:txBody>
              <a:bodyPr wrap="square">
                <a:spAutoFit/>
              </a:bodyPr>
              <a:lstStyle/>
              <a:p>
                <a14:m>
                  <m:oMath xmlns:m="http://schemas.openxmlformats.org/officeDocument/2006/math">
                    <m:r>
                      <a:rPr lang="en-CA" sz="2400" i="1" smtClean="0">
                        <a:solidFill>
                          <a:srgbClr val="0070C0"/>
                        </a:solidFill>
                        <a:latin typeface="Cambria Math" panose="02040503050406030204" pitchFamily="18" charset="0"/>
                      </a:rPr>
                      <m:t>𝐻</m:t>
                    </m:r>
                    <m:r>
                      <a:rPr lang="en-CA" sz="2400" i="1" smtClean="0">
                        <a:solidFill>
                          <a:srgbClr val="0070C0"/>
                        </a:solidFill>
                        <a:latin typeface="Cambria Math" panose="02040503050406030204" pitchFamily="18" charset="0"/>
                        <a:ea typeface="Cambria Math" panose="02040503050406030204" pitchFamily="18" charset="0"/>
                      </a:rPr>
                      <m:t>≠</m:t>
                    </m:r>
                    <m:sSub>
                      <m:sSubPr>
                        <m:ctrlPr>
                          <a:rPr lang="en-CA" sz="2400" i="1" smtClean="0">
                            <a:solidFill>
                              <a:srgbClr val="0070C0"/>
                            </a:solidFill>
                            <a:latin typeface="Cambria Math" panose="02040503050406030204" pitchFamily="18" charset="0"/>
                          </a:rPr>
                        </m:ctrlPr>
                      </m:sSubPr>
                      <m:e>
                        <m:r>
                          <a:rPr lang="en-CA" sz="2400" b="0" i="1" smtClean="0">
                            <a:solidFill>
                              <a:srgbClr val="0070C0"/>
                            </a:solidFill>
                            <a:latin typeface="Cambria Math" panose="02040503050406030204" pitchFamily="18" charset="0"/>
                          </a:rPr>
                          <m:t>𝐻</m:t>
                        </m:r>
                      </m:e>
                      <m:sub>
                        <m:r>
                          <a:rPr lang="en-CA" sz="2400" b="0" i="1" smtClean="0">
                            <a:solidFill>
                              <a:srgbClr val="0070C0"/>
                            </a:solidFill>
                            <a:latin typeface="Cambria Math" panose="02040503050406030204" pitchFamily="18" charset="0"/>
                          </a:rPr>
                          <m:t>𝑇</m:t>
                        </m:r>
                        <m:r>
                          <a:rPr lang="en-CA" sz="2400" b="0" i="1" smtClean="0">
                            <a:solidFill>
                              <a:srgbClr val="0070C0"/>
                            </a:solidFill>
                            <a:latin typeface="Cambria Math" panose="02040503050406030204" pitchFamily="18" charset="0"/>
                          </a:rPr>
                          <m:t>:</m:t>
                        </m:r>
                      </m:sub>
                    </m:sSub>
                  </m:oMath>
                </a14:m>
                <a:r>
                  <a:rPr lang="en-US" sz="2400" dirty="0"/>
                  <a:t>: T-Violation  </a:t>
                </a:r>
              </a:p>
            </p:txBody>
          </p:sp>
        </mc:Choice>
        <mc:Fallback>
          <p:sp>
            <p:nvSpPr>
              <p:cNvPr id="14" name="TextBox 13">
                <a:extLst>
                  <a:ext uri="{FF2B5EF4-FFF2-40B4-BE49-F238E27FC236}">
                    <a16:creationId xmlns:a16="http://schemas.microsoft.com/office/drawing/2014/main" id="{B54AA111-56F9-7646-A478-26CB76094FB6}"/>
                  </a:ext>
                </a:extLst>
              </p:cNvPr>
              <p:cNvSpPr txBox="1">
                <a:spLocks noRot="1" noChangeAspect="1" noMove="1" noResize="1" noEditPoints="1" noAdjustHandles="1" noChangeArrowheads="1" noChangeShapeType="1" noTextEdit="1"/>
              </p:cNvSpPr>
              <p:nvPr/>
            </p:nvSpPr>
            <p:spPr>
              <a:xfrm>
                <a:off x="2431123" y="6101297"/>
                <a:ext cx="3328884" cy="461665"/>
              </a:xfrm>
              <a:prstGeom prst="rect">
                <a:avLst/>
              </a:prstGeom>
              <a:blipFill>
                <a:blip r:embed="rId6"/>
                <a:stretch>
                  <a:fillRect l="-380" t="-10811" b="-27027"/>
                </a:stretch>
              </a:blipFill>
            </p:spPr>
            <p:txBody>
              <a:bodyPr/>
              <a:lstStyle/>
              <a:p>
                <a:r>
                  <a:rPr lang="en-US">
                    <a:noFill/>
                  </a:rPr>
                  <a:t> </a:t>
                </a:r>
              </a:p>
            </p:txBody>
          </p:sp>
        </mc:Fallback>
      </mc:AlternateContent>
      <p:sp>
        <p:nvSpPr>
          <p:cNvPr id="15" name="Right Arrow 14">
            <a:extLst>
              <a:ext uri="{FF2B5EF4-FFF2-40B4-BE49-F238E27FC236}">
                <a16:creationId xmlns:a16="http://schemas.microsoft.com/office/drawing/2014/main" id="{DD2BE1A3-82F1-0C46-BE7B-8DC2E2FCEA62}"/>
              </a:ext>
            </a:extLst>
          </p:cNvPr>
          <p:cNvSpPr/>
          <p:nvPr/>
        </p:nvSpPr>
        <p:spPr>
          <a:xfrm>
            <a:off x="5233118" y="6081607"/>
            <a:ext cx="2396836" cy="5241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CPT Theorem</a:t>
            </a:r>
          </a:p>
        </p:txBody>
      </p:sp>
      <p:sp>
        <p:nvSpPr>
          <p:cNvPr id="16" name="TextBox 15">
            <a:extLst>
              <a:ext uri="{FF2B5EF4-FFF2-40B4-BE49-F238E27FC236}">
                <a16:creationId xmlns:a16="http://schemas.microsoft.com/office/drawing/2014/main" id="{149D0120-F379-174C-9009-DFF86289118B}"/>
              </a:ext>
            </a:extLst>
          </p:cNvPr>
          <p:cNvSpPr txBox="1"/>
          <p:nvPr/>
        </p:nvSpPr>
        <p:spPr>
          <a:xfrm>
            <a:off x="7646030" y="6101207"/>
            <a:ext cx="1711494" cy="461665"/>
          </a:xfrm>
          <a:prstGeom prst="rect">
            <a:avLst/>
          </a:prstGeom>
          <a:noFill/>
        </p:spPr>
        <p:txBody>
          <a:bodyPr wrap="none" rtlCol="0">
            <a:spAutoFit/>
          </a:bodyPr>
          <a:lstStyle/>
          <a:p>
            <a:r>
              <a:rPr lang="en-US" sz="2400" dirty="0"/>
              <a:t>CP-Violation</a:t>
            </a:r>
          </a:p>
        </p:txBody>
      </p:sp>
      <p:sp>
        <p:nvSpPr>
          <p:cNvPr id="17" name="Left Brace 16">
            <a:extLst>
              <a:ext uri="{FF2B5EF4-FFF2-40B4-BE49-F238E27FC236}">
                <a16:creationId xmlns:a16="http://schemas.microsoft.com/office/drawing/2014/main" id="{C0B6C09F-D2AD-6247-A83E-C26FE1F5E1CC}"/>
              </a:ext>
            </a:extLst>
          </p:cNvPr>
          <p:cNvSpPr/>
          <p:nvPr/>
        </p:nvSpPr>
        <p:spPr>
          <a:xfrm rot="16200000">
            <a:off x="10062295" y="5195416"/>
            <a:ext cx="243369" cy="801675"/>
          </a:xfrm>
          <a:prstGeom prst="lef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a:extLst>
              <a:ext uri="{FF2B5EF4-FFF2-40B4-BE49-F238E27FC236}">
                <a16:creationId xmlns:a16="http://schemas.microsoft.com/office/drawing/2014/main" id="{C242CE2C-05B6-A74F-8A23-A647ED56CBC5}"/>
              </a:ext>
            </a:extLst>
          </p:cNvPr>
          <p:cNvSpPr txBox="1"/>
          <p:nvPr/>
        </p:nvSpPr>
        <p:spPr>
          <a:xfrm>
            <a:off x="9694948" y="5731531"/>
            <a:ext cx="1336890"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dirty="0"/>
              <a:t>This term becomes positive</a:t>
            </a:r>
          </a:p>
        </p:txBody>
      </p:sp>
      <p:sp>
        <p:nvSpPr>
          <p:cNvPr id="19" name="TextBox 18">
            <a:extLst>
              <a:ext uri="{FF2B5EF4-FFF2-40B4-BE49-F238E27FC236}">
                <a16:creationId xmlns:a16="http://schemas.microsoft.com/office/drawing/2014/main" id="{556BE619-3F24-4D46-9736-83367715110C}"/>
              </a:ext>
            </a:extLst>
          </p:cNvPr>
          <p:cNvSpPr txBox="1"/>
          <p:nvPr/>
        </p:nvSpPr>
        <p:spPr>
          <a:xfrm>
            <a:off x="4278387" y="5842631"/>
            <a:ext cx="364202" cy="461665"/>
          </a:xfrm>
          <a:prstGeom prst="rect">
            <a:avLst/>
          </a:prstGeom>
          <a:noFill/>
        </p:spPr>
        <p:txBody>
          <a:bodyPr wrap="none" rtlCol="0">
            <a:spAutoFit/>
          </a:bodyPr>
          <a:lstStyle/>
          <a:p>
            <a:pPr algn="l"/>
            <a:r>
              <a:rPr lang="en-US" sz="2400" dirty="0"/>
              <a:t>+</a:t>
            </a:r>
          </a:p>
        </p:txBody>
      </p:sp>
      <p:sp>
        <p:nvSpPr>
          <p:cNvPr id="20" name="TextBox 19">
            <a:extLst>
              <a:ext uri="{FF2B5EF4-FFF2-40B4-BE49-F238E27FC236}">
                <a16:creationId xmlns:a16="http://schemas.microsoft.com/office/drawing/2014/main" id="{7853500A-710C-3845-A434-76BCD24AE5BC}"/>
              </a:ext>
            </a:extLst>
          </p:cNvPr>
          <p:cNvSpPr txBox="1"/>
          <p:nvPr/>
        </p:nvSpPr>
        <p:spPr>
          <a:xfrm>
            <a:off x="8339734" y="5794028"/>
            <a:ext cx="287258" cy="461665"/>
          </a:xfrm>
          <a:prstGeom prst="rect">
            <a:avLst/>
          </a:prstGeom>
          <a:noFill/>
        </p:spPr>
        <p:txBody>
          <a:bodyPr wrap="none" rtlCol="0">
            <a:spAutoFit/>
          </a:bodyPr>
          <a:lstStyle/>
          <a:p>
            <a:pPr algn="l"/>
            <a:r>
              <a:rPr lang="en-US" sz="2400" dirty="0"/>
              <a:t>-</a:t>
            </a:r>
          </a:p>
        </p:txBody>
      </p:sp>
      <p:sp>
        <p:nvSpPr>
          <p:cNvPr id="21" name="Oval 20">
            <a:extLst>
              <a:ext uri="{FF2B5EF4-FFF2-40B4-BE49-F238E27FC236}">
                <a16:creationId xmlns:a16="http://schemas.microsoft.com/office/drawing/2014/main" id="{9E99E2A6-FCB7-1F42-961E-64DDDB4ED407}"/>
              </a:ext>
            </a:extLst>
          </p:cNvPr>
          <p:cNvSpPr/>
          <p:nvPr/>
        </p:nvSpPr>
        <p:spPr>
          <a:xfrm>
            <a:off x="587825" y="4801266"/>
            <a:ext cx="1687269" cy="1655026"/>
          </a:xfrm>
          <a:prstGeom prst="ellipse">
            <a:avLst/>
          </a:prstGeom>
          <a:ln>
            <a:solidFill>
              <a:srgbClr val="00B0F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600" dirty="0"/>
          </a:p>
        </p:txBody>
      </p:sp>
      <p:sp>
        <p:nvSpPr>
          <p:cNvPr id="22" name="Oval 21">
            <a:extLst>
              <a:ext uri="{FF2B5EF4-FFF2-40B4-BE49-F238E27FC236}">
                <a16:creationId xmlns:a16="http://schemas.microsoft.com/office/drawing/2014/main" id="{7637B23B-9256-6142-A5EC-0DF601B99A85}"/>
              </a:ext>
            </a:extLst>
          </p:cNvPr>
          <p:cNvSpPr/>
          <p:nvPr/>
        </p:nvSpPr>
        <p:spPr>
          <a:xfrm>
            <a:off x="1298939" y="5830323"/>
            <a:ext cx="265043" cy="26723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ー</a:t>
            </a:r>
          </a:p>
        </p:txBody>
      </p:sp>
      <p:sp>
        <p:nvSpPr>
          <p:cNvPr id="23" name="Oval 22">
            <a:extLst>
              <a:ext uri="{FF2B5EF4-FFF2-40B4-BE49-F238E27FC236}">
                <a16:creationId xmlns:a16="http://schemas.microsoft.com/office/drawing/2014/main" id="{FBBAC590-7CEA-D649-80D3-554AB5F1CA72}"/>
              </a:ext>
            </a:extLst>
          </p:cNvPr>
          <p:cNvSpPr/>
          <p:nvPr/>
        </p:nvSpPr>
        <p:spPr>
          <a:xfrm>
            <a:off x="1292000" y="5144357"/>
            <a:ext cx="265043" cy="267237"/>
          </a:xfrm>
          <a:prstGeom prst="ellipse">
            <a:avLst/>
          </a:prstGeom>
          <a:solidFill>
            <a:srgbClr val="FF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a:t>
            </a:r>
          </a:p>
        </p:txBody>
      </p:sp>
      <p:sp>
        <p:nvSpPr>
          <p:cNvPr id="24" name="TextBox 23">
            <a:extLst>
              <a:ext uri="{FF2B5EF4-FFF2-40B4-BE49-F238E27FC236}">
                <a16:creationId xmlns:a16="http://schemas.microsoft.com/office/drawing/2014/main" id="{8B52B553-6A85-CC47-8975-4E8D743F6A56}"/>
              </a:ext>
            </a:extLst>
          </p:cNvPr>
          <p:cNvSpPr txBox="1"/>
          <p:nvPr/>
        </p:nvSpPr>
        <p:spPr>
          <a:xfrm>
            <a:off x="1490649" y="5421112"/>
            <a:ext cx="291548" cy="369332"/>
          </a:xfrm>
          <a:prstGeom prst="rect">
            <a:avLst/>
          </a:prstGeom>
          <a:noFill/>
          <a:ln>
            <a:noFill/>
          </a:ln>
        </p:spPr>
        <p:txBody>
          <a:bodyPr wrap="square" rtlCol="0">
            <a:spAutoFit/>
          </a:bodyPr>
          <a:lstStyle/>
          <a:p>
            <a:r>
              <a:rPr lang="en-US" dirty="0"/>
              <a:t>d</a:t>
            </a:r>
          </a:p>
        </p:txBody>
      </p:sp>
      <p:cxnSp>
        <p:nvCxnSpPr>
          <p:cNvPr id="25" name="Straight Arrow Connector 24">
            <a:extLst>
              <a:ext uri="{FF2B5EF4-FFF2-40B4-BE49-F238E27FC236}">
                <a16:creationId xmlns:a16="http://schemas.microsoft.com/office/drawing/2014/main" id="{7B5A8D1A-71FE-8141-93F2-1EE9BE00D7C6}"/>
              </a:ext>
            </a:extLst>
          </p:cNvPr>
          <p:cNvCxnSpPr/>
          <p:nvPr/>
        </p:nvCxnSpPr>
        <p:spPr>
          <a:xfrm>
            <a:off x="1406058" y="5438248"/>
            <a:ext cx="0" cy="39207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DFA20D6E-547B-8948-ABCB-9DA15AE1DB33}"/>
              </a:ext>
            </a:extLst>
          </p:cNvPr>
          <p:cNvSpPr txBox="1"/>
          <p:nvPr/>
        </p:nvSpPr>
        <p:spPr>
          <a:xfrm>
            <a:off x="2826877" y="1338457"/>
            <a:ext cx="3926301" cy="400110"/>
          </a:xfrm>
          <a:prstGeom prst="rect">
            <a:avLst/>
          </a:prstGeom>
          <a:noFill/>
        </p:spPr>
        <p:txBody>
          <a:bodyPr wrap="square" rtlCol="0">
            <a:spAutoFit/>
          </a:bodyPr>
          <a:lstStyle/>
          <a:p>
            <a:pPr algn="l"/>
            <a:r>
              <a:rPr lang="en-US" sz="2000" dirty="0"/>
              <a:t>1. Baryon number violation</a:t>
            </a:r>
          </a:p>
        </p:txBody>
      </p:sp>
      <p:sp>
        <p:nvSpPr>
          <p:cNvPr id="27" name="TextBox 26">
            <a:extLst>
              <a:ext uri="{FF2B5EF4-FFF2-40B4-BE49-F238E27FC236}">
                <a16:creationId xmlns:a16="http://schemas.microsoft.com/office/drawing/2014/main" id="{8B394F25-6590-3742-AB78-F13869125823}"/>
              </a:ext>
            </a:extLst>
          </p:cNvPr>
          <p:cNvSpPr txBox="1"/>
          <p:nvPr/>
        </p:nvSpPr>
        <p:spPr>
          <a:xfrm>
            <a:off x="2819055" y="1692524"/>
            <a:ext cx="4819074" cy="400110"/>
          </a:xfrm>
          <a:prstGeom prst="rect">
            <a:avLst/>
          </a:prstGeom>
          <a:noFill/>
        </p:spPr>
        <p:txBody>
          <a:bodyPr wrap="square" rtlCol="0">
            <a:spAutoFit/>
          </a:bodyPr>
          <a:lstStyle/>
          <a:p>
            <a:pPr algn="l"/>
            <a:r>
              <a:rPr lang="en-US" sz="2000" dirty="0"/>
              <a:t>2. CP (Charge-Parity) violation</a:t>
            </a:r>
          </a:p>
        </p:txBody>
      </p:sp>
      <p:sp>
        <p:nvSpPr>
          <p:cNvPr id="28" name="TextBox 27">
            <a:extLst>
              <a:ext uri="{FF2B5EF4-FFF2-40B4-BE49-F238E27FC236}">
                <a16:creationId xmlns:a16="http://schemas.microsoft.com/office/drawing/2014/main" id="{2B6CFCF3-EE74-8044-BF29-A0D134769E7A}"/>
              </a:ext>
            </a:extLst>
          </p:cNvPr>
          <p:cNvSpPr txBox="1"/>
          <p:nvPr/>
        </p:nvSpPr>
        <p:spPr>
          <a:xfrm>
            <a:off x="2819055" y="2043990"/>
            <a:ext cx="5320033" cy="400110"/>
          </a:xfrm>
          <a:prstGeom prst="rect">
            <a:avLst/>
          </a:prstGeom>
          <a:noFill/>
        </p:spPr>
        <p:txBody>
          <a:bodyPr wrap="square" rtlCol="0">
            <a:spAutoFit/>
          </a:bodyPr>
          <a:lstStyle/>
          <a:p>
            <a:pPr algn="l"/>
            <a:r>
              <a:rPr lang="en-US" sz="2000" dirty="0"/>
              <a:t>3. Departure from thermal equilibrium </a:t>
            </a:r>
          </a:p>
        </p:txBody>
      </p:sp>
      <p:sp>
        <p:nvSpPr>
          <p:cNvPr id="3" name="TextBox 2">
            <a:extLst>
              <a:ext uri="{FF2B5EF4-FFF2-40B4-BE49-F238E27FC236}">
                <a16:creationId xmlns:a16="http://schemas.microsoft.com/office/drawing/2014/main" id="{C3FB4E3B-E6A6-624F-B675-941F7341FBA1}"/>
              </a:ext>
            </a:extLst>
          </p:cNvPr>
          <p:cNvSpPr txBox="1"/>
          <p:nvPr/>
        </p:nvSpPr>
        <p:spPr>
          <a:xfrm>
            <a:off x="527501" y="3456305"/>
            <a:ext cx="10434373"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cs typeface="Arial" panose="020B0604020202020204" pitchFamily="34" charset="0"/>
              </a:rPr>
              <a:t>But CP violation from</a:t>
            </a:r>
            <a:r>
              <a:rPr lang="en-US" sz="2400" dirty="0"/>
              <a:t> experiments</a:t>
            </a:r>
            <a:r>
              <a:rPr lang="en-US" sz="2400" dirty="0">
                <a:cs typeface="Arial" panose="020B0604020202020204" pitchFamily="34" charset="0"/>
              </a:rPr>
              <a:t> is not sufficient to explain today’s imbalance of matter and antimatter -&gt; </a:t>
            </a:r>
            <a:r>
              <a:rPr lang="en-US" sz="2400" b="1" dirty="0">
                <a:cs typeface="Arial" panose="020B0604020202020204" pitchFamily="34" charset="0"/>
              </a:rPr>
              <a:t>We need more CP violation.</a:t>
            </a:r>
          </a:p>
          <a:p>
            <a:endParaRPr lang="en-US" sz="2400" dirty="0"/>
          </a:p>
        </p:txBody>
      </p:sp>
      <p:sp>
        <p:nvSpPr>
          <p:cNvPr id="29" name="TextBox 28">
            <a:extLst>
              <a:ext uri="{FF2B5EF4-FFF2-40B4-BE49-F238E27FC236}">
                <a16:creationId xmlns:a16="http://schemas.microsoft.com/office/drawing/2014/main" id="{E3578E04-EDB0-F944-8AC7-B17CF3335650}"/>
              </a:ext>
            </a:extLst>
          </p:cNvPr>
          <p:cNvSpPr txBox="1"/>
          <p:nvPr/>
        </p:nvSpPr>
        <p:spPr>
          <a:xfrm>
            <a:off x="587825" y="2438548"/>
            <a:ext cx="10918373" cy="830997"/>
          </a:xfrm>
          <a:prstGeom prst="rect">
            <a:avLst/>
          </a:prstGeom>
          <a:noFill/>
        </p:spPr>
        <p:txBody>
          <a:bodyPr wrap="square" rtlCol="0">
            <a:spAutoFit/>
          </a:bodyPr>
          <a:lstStyle/>
          <a:p>
            <a:pPr marL="285750" indent="-285750">
              <a:buFont typeface="Arial" panose="020B0604020202020204" pitchFamily="34" charset="0"/>
              <a:buChar char="•"/>
            </a:pPr>
            <a:r>
              <a:rPr lang="en-CA" sz="2400" dirty="0">
                <a:solidFill>
                  <a:srgbClr val="000000"/>
                </a:solidFill>
              </a:rPr>
              <a:t>CP violation is crucial to explain the </a:t>
            </a:r>
            <a:r>
              <a:rPr lang="en-CA" sz="2400" b="1" dirty="0">
                <a:solidFill>
                  <a:srgbClr val="000000"/>
                </a:solidFill>
              </a:rPr>
              <a:t>matter–antimatter asymmetry</a:t>
            </a:r>
            <a:r>
              <a:rPr lang="en-CA" sz="2400" dirty="0">
                <a:solidFill>
                  <a:srgbClr val="000000"/>
                </a:solidFill>
              </a:rPr>
              <a:t> in the Universe.</a:t>
            </a:r>
            <a:endParaRPr lang="en-US" sz="2400" dirty="0">
              <a:cs typeface="Arial" panose="020B0604020202020204" pitchFamily="34" charset="0"/>
            </a:endParaRPr>
          </a:p>
        </p:txBody>
      </p:sp>
    </p:spTree>
    <p:extLst>
      <p:ext uri="{BB962C8B-B14F-4D97-AF65-F5344CB8AC3E}">
        <p14:creationId xmlns:p14="http://schemas.microsoft.com/office/powerpoint/2010/main" val="69642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par>
                                <p:cTn id="67" presetID="10" presetClass="entr" presetSubtype="0" fill="hold"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p:bldP spid="11" grpId="0" animBg="1"/>
      <p:bldP spid="12" grpId="0" animBg="1"/>
      <p:bldP spid="13" grpId="0"/>
      <p:bldP spid="14" grpId="0"/>
      <p:bldP spid="15" grpId="0" animBg="1"/>
      <p:bldP spid="16" grpId="0"/>
      <p:bldP spid="17" grpId="0" animBg="1"/>
      <p:bldP spid="18" grpId="0" animBg="1"/>
      <p:bldP spid="19" grpId="0"/>
      <p:bldP spid="20" grpId="0"/>
      <p:bldP spid="21" grpId="0" animBg="1"/>
      <p:bldP spid="22" grpId="0" animBg="1"/>
      <p:bldP spid="23" grpId="0" animBg="1"/>
      <p:bldP spid="24"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1D67EF-0CD3-8B4D-897A-98AB28D0E341}"/>
              </a:ext>
            </a:extLst>
          </p:cNvPr>
          <p:cNvSpPr>
            <a:spLocks noGrp="1"/>
          </p:cNvSpPr>
          <p:nvPr>
            <p:ph idx="1"/>
          </p:nvPr>
        </p:nvSpPr>
        <p:spPr>
          <a:xfrm>
            <a:off x="838200" y="1427822"/>
            <a:ext cx="10515600" cy="4351338"/>
          </a:xfrm>
        </p:spPr>
        <p:txBody>
          <a:bodyPr/>
          <a:lstStyle/>
          <a:p>
            <a:r>
              <a:rPr lang="en-US" dirty="0"/>
              <a:t>Y Switch Leakage Analysis</a:t>
            </a:r>
          </a:p>
          <a:p>
            <a:r>
              <a:rPr lang="en-US" dirty="0"/>
              <a:t>Objective: Determine the leaking rate of the Y switch</a:t>
            </a:r>
          </a:p>
          <a:p>
            <a:r>
              <a:rPr lang="en-US" dirty="0"/>
              <a:t>Method: Compare the UCN count of two different directions of the Y Switch while keeping the detector location.</a:t>
            </a:r>
          </a:p>
        </p:txBody>
      </p:sp>
      <p:sp>
        <p:nvSpPr>
          <p:cNvPr id="3" name="Title 2">
            <a:extLst>
              <a:ext uri="{FF2B5EF4-FFF2-40B4-BE49-F238E27FC236}">
                <a16:creationId xmlns:a16="http://schemas.microsoft.com/office/drawing/2014/main" id="{3F359102-B2BC-754D-96EC-91FAA4051DBB}"/>
              </a:ext>
            </a:extLst>
          </p:cNvPr>
          <p:cNvSpPr>
            <a:spLocks noGrp="1"/>
          </p:cNvSpPr>
          <p:nvPr>
            <p:ph type="title"/>
          </p:nvPr>
        </p:nvSpPr>
        <p:spPr>
          <a:xfrm>
            <a:off x="686883" y="246393"/>
            <a:ext cx="10515600" cy="1325563"/>
          </a:xfrm>
        </p:spPr>
        <p:txBody>
          <a:bodyPr/>
          <a:lstStyle/>
          <a:p>
            <a:r>
              <a:rPr lang="en-US" dirty="0"/>
              <a:t>Current work: Y-Switch Leakage</a:t>
            </a:r>
          </a:p>
        </p:txBody>
      </p:sp>
      <p:pic>
        <p:nvPicPr>
          <p:cNvPr id="4" name="Picture 3" descr="A diagram of a circular object with a red circle&#10;&#10;Description automatically generated">
            <a:extLst>
              <a:ext uri="{FF2B5EF4-FFF2-40B4-BE49-F238E27FC236}">
                <a16:creationId xmlns:a16="http://schemas.microsoft.com/office/drawing/2014/main" id="{8920A6BB-FF48-93D1-71BD-CE6CB3CD04B0}"/>
              </a:ext>
            </a:extLst>
          </p:cNvPr>
          <p:cNvPicPr>
            <a:picLocks noChangeAspect="1"/>
          </p:cNvPicPr>
          <p:nvPr/>
        </p:nvPicPr>
        <p:blipFill>
          <a:blip r:embed="rId3"/>
          <a:stretch>
            <a:fillRect/>
          </a:stretch>
        </p:blipFill>
        <p:spPr>
          <a:xfrm>
            <a:off x="6749180" y="3403563"/>
            <a:ext cx="2643910" cy="2190020"/>
          </a:xfrm>
          <a:prstGeom prst="rect">
            <a:avLst/>
          </a:prstGeom>
        </p:spPr>
      </p:pic>
      <p:pic>
        <p:nvPicPr>
          <p:cNvPr id="5" name="Picture 4" descr="A diagram of a circular object with a red circle&#10;&#10;Description automatically generated">
            <a:extLst>
              <a:ext uri="{FF2B5EF4-FFF2-40B4-BE49-F238E27FC236}">
                <a16:creationId xmlns:a16="http://schemas.microsoft.com/office/drawing/2014/main" id="{618C2510-2CCE-C668-021C-7301E5C442FA}"/>
              </a:ext>
            </a:extLst>
          </p:cNvPr>
          <p:cNvPicPr>
            <a:picLocks noChangeAspect="1"/>
          </p:cNvPicPr>
          <p:nvPr/>
        </p:nvPicPr>
        <p:blipFill>
          <a:blip r:embed="rId3"/>
          <a:stretch>
            <a:fillRect/>
          </a:stretch>
        </p:blipFill>
        <p:spPr>
          <a:xfrm>
            <a:off x="1280888" y="3279215"/>
            <a:ext cx="2643910" cy="2190020"/>
          </a:xfrm>
          <a:prstGeom prst="rect">
            <a:avLst/>
          </a:prstGeom>
        </p:spPr>
      </p:pic>
      <p:sp>
        <p:nvSpPr>
          <p:cNvPr id="6" name="Oval 5">
            <a:extLst>
              <a:ext uri="{FF2B5EF4-FFF2-40B4-BE49-F238E27FC236}">
                <a16:creationId xmlns:a16="http://schemas.microsoft.com/office/drawing/2014/main" id="{A2E804FA-6BEC-436A-2F59-D90B05BD11EA}"/>
              </a:ext>
            </a:extLst>
          </p:cNvPr>
          <p:cNvSpPr/>
          <p:nvPr/>
        </p:nvSpPr>
        <p:spPr>
          <a:xfrm rot="12016550">
            <a:off x="1894926" y="3576349"/>
            <a:ext cx="1619271" cy="1587881"/>
          </a:xfrm>
          <a:prstGeom prst="ellipse">
            <a:avLst/>
          </a:prstGeom>
          <a:blipFill dpi="0" rotWithShape="1">
            <a:blip r:embed="rId3">
              <a:extLst>
                <a:ext uri="{28A0092B-C50C-407E-A947-70E740481C1C}">
                  <a14:useLocalDpi xmlns:a14="http://schemas.microsoft.com/office/drawing/2010/main" val="0"/>
                </a:ext>
              </a:extLst>
            </a:blip>
            <a:srcRect/>
            <a:stretch>
              <a:fillRect l="-36805" t="-17723" r="-24307" b="-19837"/>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owchart: Connector 6">
            <a:extLst>
              <a:ext uri="{FF2B5EF4-FFF2-40B4-BE49-F238E27FC236}">
                <a16:creationId xmlns:a16="http://schemas.microsoft.com/office/drawing/2014/main" id="{54F1CBDE-2466-0FEB-45AB-90DD805D0C9F}"/>
              </a:ext>
            </a:extLst>
          </p:cNvPr>
          <p:cNvSpPr/>
          <p:nvPr/>
        </p:nvSpPr>
        <p:spPr>
          <a:xfrm>
            <a:off x="3259745" y="4150172"/>
            <a:ext cx="123112" cy="116885"/>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sz="1400" dirty="0"/>
          </a:p>
        </p:txBody>
      </p:sp>
      <p:sp>
        <p:nvSpPr>
          <p:cNvPr id="8" name="Flowchart: Connector 7">
            <a:extLst>
              <a:ext uri="{FF2B5EF4-FFF2-40B4-BE49-F238E27FC236}">
                <a16:creationId xmlns:a16="http://schemas.microsoft.com/office/drawing/2014/main" id="{3FA3DEAD-7AAB-1AE4-63B6-C67FC6774FA5}"/>
              </a:ext>
            </a:extLst>
          </p:cNvPr>
          <p:cNvSpPr/>
          <p:nvPr/>
        </p:nvSpPr>
        <p:spPr>
          <a:xfrm>
            <a:off x="3094977" y="4457187"/>
            <a:ext cx="123112" cy="116885"/>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sz="1400" dirty="0"/>
          </a:p>
        </p:txBody>
      </p:sp>
      <p:sp>
        <p:nvSpPr>
          <p:cNvPr id="10" name="Flowchart: Connector 9">
            <a:extLst>
              <a:ext uri="{FF2B5EF4-FFF2-40B4-BE49-F238E27FC236}">
                <a16:creationId xmlns:a16="http://schemas.microsoft.com/office/drawing/2014/main" id="{28F1CB55-A43C-A01C-B307-CEF50A6EBC30}"/>
              </a:ext>
            </a:extLst>
          </p:cNvPr>
          <p:cNvSpPr/>
          <p:nvPr/>
        </p:nvSpPr>
        <p:spPr>
          <a:xfrm>
            <a:off x="2780329" y="4250094"/>
            <a:ext cx="123112" cy="116885"/>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dirty="0"/>
          </a:p>
        </p:txBody>
      </p:sp>
      <p:sp>
        <p:nvSpPr>
          <p:cNvPr id="28" name="Rectangle 27">
            <a:extLst>
              <a:ext uri="{FF2B5EF4-FFF2-40B4-BE49-F238E27FC236}">
                <a16:creationId xmlns:a16="http://schemas.microsoft.com/office/drawing/2014/main" id="{6EF28893-E936-D366-A109-D25E484087B5}"/>
              </a:ext>
            </a:extLst>
          </p:cNvPr>
          <p:cNvSpPr/>
          <p:nvPr/>
        </p:nvSpPr>
        <p:spPr>
          <a:xfrm>
            <a:off x="428276" y="3698386"/>
            <a:ext cx="757511" cy="226837"/>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Detector</a:t>
            </a:r>
            <a:endParaRPr lang="en-CA" sz="1100" dirty="0">
              <a:solidFill>
                <a:schemeClr val="tx1"/>
              </a:solidFill>
            </a:endParaRPr>
          </a:p>
        </p:txBody>
      </p:sp>
      <p:sp>
        <p:nvSpPr>
          <p:cNvPr id="35" name="Flowchart: Connector 34">
            <a:extLst>
              <a:ext uri="{FF2B5EF4-FFF2-40B4-BE49-F238E27FC236}">
                <a16:creationId xmlns:a16="http://schemas.microsoft.com/office/drawing/2014/main" id="{7144099D-0822-3769-DECF-968F09BF865D}"/>
              </a:ext>
            </a:extLst>
          </p:cNvPr>
          <p:cNvSpPr/>
          <p:nvPr/>
        </p:nvSpPr>
        <p:spPr>
          <a:xfrm>
            <a:off x="8501169" y="4429274"/>
            <a:ext cx="146304" cy="146304"/>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sz="1400" dirty="0"/>
          </a:p>
        </p:txBody>
      </p:sp>
      <p:sp>
        <p:nvSpPr>
          <p:cNvPr id="36" name="Flowchart: Connector 35">
            <a:extLst>
              <a:ext uri="{FF2B5EF4-FFF2-40B4-BE49-F238E27FC236}">
                <a16:creationId xmlns:a16="http://schemas.microsoft.com/office/drawing/2014/main" id="{5B9530D9-ACE3-2CEC-F23B-DF3D04128B6C}"/>
              </a:ext>
            </a:extLst>
          </p:cNvPr>
          <p:cNvSpPr/>
          <p:nvPr/>
        </p:nvSpPr>
        <p:spPr>
          <a:xfrm>
            <a:off x="8237360" y="4583785"/>
            <a:ext cx="146304" cy="146304"/>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sz="1400" dirty="0"/>
          </a:p>
        </p:txBody>
      </p:sp>
      <p:cxnSp>
        <p:nvCxnSpPr>
          <p:cNvPr id="37" name="Straight Arrow Connector 36">
            <a:extLst>
              <a:ext uri="{FF2B5EF4-FFF2-40B4-BE49-F238E27FC236}">
                <a16:creationId xmlns:a16="http://schemas.microsoft.com/office/drawing/2014/main" id="{F5C61AB6-6A4B-244E-DC47-94CE086FADDA}"/>
              </a:ext>
            </a:extLst>
          </p:cNvPr>
          <p:cNvCxnSpPr>
            <a:cxnSpLocks/>
          </p:cNvCxnSpPr>
          <p:nvPr/>
        </p:nvCxnSpPr>
        <p:spPr>
          <a:xfrm flipH="1">
            <a:off x="7572872" y="4356020"/>
            <a:ext cx="504309" cy="166712"/>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0CEA1FF8-F5B9-DCCB-837D-3C82B6742EDA}"/>
              </a:ext>
            </a:extLst>
          </p:cNvPr>
          <p:cNvCxnSpPr>
            <a:cxnSpLocks/>
          </p:cNvCxnSpPr>
          <p:nvPr/>
        </p:nvCxnSpPr>
        <p:spPr>
          <a:xfrm flipH="1" flipV="1">
            <a:off x="8057048" y="4482018"/>
            <a:ext cx="389303" cy="20357"/>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2B81E2AA-793B-9952-44DF-4C0810AC2B75}"/>
              </a:ext>
            </a:extLst>
          </p:cNvPr>
          <p:cNvCxnSpPr>
            <a:cxnSpLocks/>
          </p:cNvCxnSpPr>
          <p:nvPr/>
        </p:nvCxnSpPr>
        <p:spPr>
          <a:xfrm flipH="1">
            <a:off x="7655168" y="4693267"/>
            <a:ext cx="455541" cy="163757"/>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56" name="Flowchart: Connector 55">
            <a:extLst>
              <a:ext uri="{FF2B5EF4-FFF2-40B4-BE49-F238E27FC236}">
                <a16:creationId xmlns:a16="http://schemas.microsoft.com/office/drawing/2014/main" id="{B1DD5D9C-F153-8FEB-0225-2093C910F382}"/>
              </a:ext>
            </a:extLst>
          </p:cNvPr>
          <p:cNvSpPr/>
          <p:nvPr/>
        </p:nvSpPr>
        <p:spPr>
          <a:xfrm>
            <a:off x="8164208" y="4254304"/>
            <a:ext cx="146304" cy="146304"/>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sz="1400" dirty="0"/>
          </a:p>
        </p:txBody>
      </p:sp>
      <p:sp>
        <p:nvSpPr>
          <p:cNvPr id="57" name="Flowchart: Connector 56">
            <a:extLst>
              <a:ext uri="{FF2B5EF4-FFF2-40B4-BE49-F238E27FC236}">
                <a16:creationId xmlns:a16="http://schemas.microsoft.com/office/drawing/2014/main" id="{D817BF91-DC0D-6D45-A033-B75F56C861C9}"/>
              </a:ext>
            </a:extLst>
          </p:cNvPr>
          <p:cNvSpPr/>
          <p:nvPr/>
        </p:nvSpPr>
        <p:spPr>
          <a:xfrm>
            <a:off x="2435016" y="4381688"/>
            <a:ext cx="123112" cy="116885"/>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sz="1400" dirty="0"/>
          </a:p>
        </p:txBody>
      </p:sp>
      <p:sp>
        <p:nvSpPr>
          <p:cNvPr id="59" name="Flowchart: Connector 58">
            <a:extLst>
              <a:ext uri="{FF2B5EF4-FFF2-40B4-BE49-F238E27FC236}">
                <a16:creationId xmlns:a16="http://schemas.microsoft.com/office/drawing/2014/main" id="{298E4CD1-00EE-DF23-6162-E2B930EB8C5E}"/>
              </a:ext>
            </a:extLst>
          </p:cNvPr>
          <p:cNvSpPr/>
          <p:nvPr/>
        </p:nvSpPr>
        <p:spPr>
          <a:xfrm>
            <a:off x="7426568" y="3988344"/>
            <a:ext cx="146304" cy="146304"/>
          </a:xfrm>
          <a:prstGeom prst="flowChartConnector">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n</a:t>
            </a:r>
            <a:endParaRPr lang="en-CA" sz="1400" dirty="0"/>
          </a:p>
        </p:txBody>
      </p:sp>
      <p:cxnSp>
        <p:nvCxnSpPr>
          <p:cNvPr id="60" name="Straight Arrow Connector 59">
            <a:extLst>
              <a:ext uri="{FF2B5EF4-FFF2-40B4-BE49-F238E27FC236}">
                <a16:creationId xmlns:a16="http://schemas.microsoft.com/office/drawing/2014/main" id="{9CCE6FF0-4704-2BF3-FEAB-14693AE52412}"/>
              </a:ext>
            </a:extLst>
          </p:cNvPr>
          <p:cNvCxnSpPr>
            <a:cxnSpLocks/>
          </p:cNvCxnSpPr>
          <p:nvPr/>
        </p:nvCxnSpPr>
        <p:spPr>
          <a:xfrm flipH="1" flipV="1">
            <a:off x="6982447" y="4041088"/>
            <a:ext cx="389303" cy="20357"/>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175E2AC0-0E9E-2CA1-420F-FBE1D26F6E5D}"/>
              </a:ext>
            </a:extLst>
          </p:cNvPr>
          <p:cNvSpPr txBox="1"/>
          <p:nvPr/>
        </p:nvSpPr>
        <p:spPr>
          <a:xfrm>
            <a:off x="6982447" y="5551669"/>
            <a:ext cx="2639925" cy="369332"/>
          </a:xfrm>
          <a:prstGeom prst="rect">
            <a:avLst/>
          </a:prstGeom>
          <a:noFill/>
        </p:spPr>
        <p:txBody>
          <a:bodyPr wrap="square" rtlCol="0">
            <a:spAutoFit/>
          </a:bodyPr>
          <a:lstStyle/>
          <a:p>
            <a:pPr algn="l"/>
            <a:r>
              <a:rPr lang="en-US" dirty="0"/>
              <a:t>Leakage count</a:t>
            </a:r>
            <a:endParaRPr lang="en-CA" dirty="0" err="1"/>
          </a:p>
        </p:txBody>
      </p:sp>
      <p:sp>
        <p:nvSpPr>
          <p:cNvPr id="72" name="Rectangle 71">
            <a:extLst>
              <a:ext uri="{FF2B5EF4-FFF2-40B4-BE49-F238E27FC236}">
                <a16:creationId xmlns:a16="http://schemas.microsoft.com/office/drawing/2014/main" id="{1597A7B5-8901-BBE1-7C6C-64D4EFBE1584}"/>
              </a:ext>
            </a:extLst>
          </p:cNvPr>
          <p:cNvSpPr/>
          <p:nvPr/>
        </p:nvSpPr>
        <p:spPr>
          <a:xfrm>
            <a:off x="5936851" y="3948026"/>
            <a:ext cx="757511" cy="226837"/>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Detector</a:t>
            </a:r>
            <a:endParaRPr lang="en-CA" sz="1100" dirty="0">
              <a:solidFill>
                <a:schemeClr val="tx1"/>
              </a:solidFill>
            </a:endParaRPr>
          </a:p>
        </p:txBody>
      </p:sp>
      <p:cxnSp>
        <p:nvCxnSpPr>
          <p:cNvPr id="73" name="Straight Arrow Connector 72">
            <a:extLst>
              <a:ext uri="{FF2B5EF4-FFF2-40B4-BE49-F238E27FC236}">
                <a16:creationId xmlns:a16="http://schemas.microsoft.com/office/drawing/2014/main" id="{C519AAFA-9D44-9D23-3B84-B3CEE4FCB4A5}"/>
              </a:ext>
            </a:extLst>
          </p:cNvPr>
          <p:cNvCxnSpPr>
            <a:cxnSpLocks/>
          </p:cNvCxnSpPr>
          <p:nvPr/>
        </p:nvCxnSpPr>
        <p:spPr>
          <a:xfrm flipH="1">
            <a:off x="2697303" y="4203512"/>
            <a:ext cx="514892" cy="10204"/>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CA0A8541-0046-E6E9-9192-3E6B75C1FAA7}"/>
              </a:ext>
            </a:extLst>
          </p:cNvPr>
          <p:cNvCxnSpPr>
            <a:cxnSpLocks/>
          </p:cNvCxnSpPr>
          <p:nvPr/>
        </p:nvCxnSpPr>
        <p:spPr>
          <a:xfrm flipH="1" flipV="1">
            <a:off x="2424025" y="4208614"/>
            <a:ext cx="297313" cy="99444"/>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EBFB5C26-CE0F-13DA-3DEB-F5DC582BB56C}"/>
              </a:ext>
            </a:extLst>
          </p:cNvPr>
          <p:cNvCxnSpPr>
            <a:cxnSpLocks/>
          </p:cNvCxnSpPr>
          <p:nvPr/>
        </p:nvCxnSpPr>
        <p:spPr>
          <a:xfrm flipH="1">
            <a:off x="2780442" y="4518310"/>
            <a:ext cx="250188" cy="0"/>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79" name="Straight Arrow Connector 78">
            <a:extLst>
              <a:ext uri="{FF2B5EF4-FFF2-40B4-BE49-F238E27FC236}">
                <a16:creationId xmlns:a16="http://schemas.microsoft.com/office/drawing/2014/main" id="{86077271-1E66-F599-DCBF-5A3846FC3468}"/>
              </a:ext>
            </a:extLst>
          </p:cNvPr>
          <p:cNvCxnSpPr>
            <a:cxnSpLocks/>
          </p:cNvCxnSpPr>
          <p:nvPr/>
        </p:nvCxnSpPr>
        <p:spPr>
          <a:xfrm flipH="1" flipV="1">
            <a:off x="1880111" y="4239857"/>
            <a:ext cx="472057" cy="165888"/>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pic>
        <p:nvPicPr>
          <p:cNvPr id="86" name="Picture 85" descr="A graph of a graph&#10;&#10;AI-generated content may be incorrect.">
            <a:extLst>
              <a:ext uri="{FF2B5EF4-FFF2-40B4-BE49-F238E27FC236}">
                <a16:creationId xmlns:a16="http://schemas.microsoft.com/office/drawing/2014/main" id="{84F01699-8277-15DC-302E-85615ED0CD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6923" y="4874672"/>
            <a:ext cx="2272611" cy="1983328"/>
          </a:xfrm>
          <a:prstGeom prst="rect">
            <a:avLst/>
          </a:prstGeom>
        </p:spPr>
      </p:pic>
      <p:pic>
        <p:nvPicPr>
          <p:cNvPr id="88" name="Picture 87" descr="A diagram of a bar code&#10;&#10;AI-generated content may be incorrect.">
            <a:extLst>
              <a:ext uri="{FF2B5EF4-FFF2-40B4-BE49-F238E27FC236}">
                <a16:creationId xmlns:a16="http://schemas.microsoft.com/office/drawing/2014/main" id="{EEC6C3E4-A417-61E3-B17F-8CBCE4B547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0397" y="5001379"/>
            <a:ext cx="2272611" cy="1999249"/>
          </a:xfrm>
          <a:prstGeom prst="rect">
            <a:avLst/>
          </a:prstGeom>
        </p:spPr>
      </p:pic>
      <p:sp>
        <p:nvSpPr>
          <p:cNvPr id="89" name="TextBox 88">
            <a:extLst>
              <a:ext uri="{FF2B5EF4-FFF2-40B4-BE49-F238E27FC236}">
                <a16:creationId xmlns:a16="http://schemas.microsoft.com/office/drawing/2014/main" id="{599BA68D-AD63-5B04-D03E-333D98AB60AB}"/>
              </a:ext>
            </a:extLst>
          </p:cNvPr>
          <p:cNvSpPr txBox="1"/>
          <p:nvPr/>
        </p:nvSpPr>
        <p:spPr>
          <a:xfrm>
            <a:off x="1377340" y="5566111"/>
            <a:ext cx="2639925" cy="369332"/>
          </a:xfrm>
          <a:prstGeom prst="rect">
            <a:avLst/>
          </a:prstGeom>
          <a:noFill/>
        </p:spPr>
        <p:txBody>
          <a:bodyPr wrap="square" rtlCol="0">
            <a:spAutoFit/>
          </a:bodyPr>
          <a:lstStyle/>
          <a:p>
            <a:pPr algn="l"/>
            <a:r>
              <a:rPr lang="en-US" dirty="0"/>
              <a:t>Normal count</a:t>
            </a:r>
            <a:endParaRPr lang="en-CA" dirty="0" err="1"/>
          </a:p>
        </p:txBody>
      </p:sp>
    </p:spTree>
    <p:extLst>
      <p:ext uri="{BB962C8B-B14F-4D97-AF65-F5344CB8AC3E}">
        <p14:creationId xmlns:p14="http://schemas.microsoft.com/office/powerpoint/2010/main" val="2229381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with blue and white lines&#10;&#10;AI-generated content may be incorrect.">
            <a:extLst>
              <a:ext uri="{FF2B5EF4-FFF2-40B4-BE49-F238E27FC236}">
                <a16:creationId xmlns:a16="http://schemas.microsoft.com/office/drawing/2014/main" id="{A01CEA51-41AD-0326-A9D4-E3CBBCC73C9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16767" y="1229704"/>
            <a:ext cx="4179223" cy="2944304"/>
          </a:xfrm>
        </p:spPr>
      </p:pic>
      <p:sp>
        <p:nvSpPr>
          <p:cNvPr id="3" name="Title 2">
            <a:extLst>
              <a:ext uri="{FF2B5EF4-FFF2-40B4-BE49-F238E27FC236}">
                <a16:creationId xmlns:a16="http://schemas.microsoft.com/office/drawing/2014/main" id="{D06E7F9E-AEF2-FD31-836E-0D7B22E3EA0A}"/>
              </a:ext>
            </a:extLst>
          </p:cNvPr>
          <p:cNvSpPr>
            <a:spLocks noGrp="1"/>
          </p:cNvSpPr>
          <p:nvPr>
            <p:ph type="title"/>
          </p:nvPr>
        </p:nvSpPr>
        <p:spPr>
          <a:xfrm>
            <a:off x="416767" y="283306"/>
            <a:ext cx="10515600" cy="1325563"/>
          </a:xfrm>
        </p:spPr>
        <p:txBody>
          <a:bodyPr/>
          <a:lstStyle/>
          <a:p>
            <a:r>
              <a:rPr lang="en-US" dirty="0"/>
              <a:t>Current work: Y-Switch Leakage</a:t>
            </a:r>
            <a:endParaRPr lang="en-CA" dirty="0"/>
          </a:p>
        </p:txBody>
      </p:sp>
      <p:pic>
        <p:nvPicPr>
          <p:cNvPr id="7" name="Picture 6" descr="A graph with a line and numbers&#10;&#10;AI-generated content may be incorrect.">
            <a:extLst>
              <a:ext uri="{FF2B5EF4-FFF2-40B4-BE49-F238E27FC236}">
                <a16:creationId xmlns:a16="http://schemas.microsoft.com/office/drawing/2014/main" id="{4E6B4CF0-F533-6347-975B-65918234BD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4687" y="1314301"/>
            <a:ext cx="4182006" cy="2859707"/>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2E303CD-B34E-19CB-1FC3-ABD9130FB7F6}"/>
                  </a:ext>
                </a:extLst>
              </p:cNvPr>
              <p:cNvSpPr txBox="1"/>
              <p:nvPr/>
            </p:nvSpPr>
            <p:spPr>
              <a:xfrm>
                <a:off x="864326" y="4174008"/>
                <a:ext cx="3284104" cy="551305"/>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𝐿𝑒𝑎𝑘𝑎𝑔𝑒</m:t>
                      </m:r>
                      <m:r>
                        <a:rPr lang="en-CA" b="0" i="1" smtClean="0">
                          <a:latin typeface="Cambria Math" panose="02040503050406030204" pitchFamily="18" charset="0"/>
                        </a:rPr>
                        <m:t> </m:t>
                      </m:r>
                      <m:r>
                        <a:rPr lang="en-CA" b="0" i="1" smtClean="0">
                          <a:latin typeface="Cambria Math" panose="02040503050406030204" pitchFamily="18" charset="0"/>
                        </a:rPr>
                        <m:t>𝐹𝑟𝑎𝑐𝑡𝑖𝑜𝑛</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𝑁</m:t>
                          </m:r>
                          <m:r>
                            <a:rPr lang="en-CA" b="0" i="1" smtClean="0">
                              <a:latin typeface="Cambria Math" panose="02040503050406030204" pitchFamily="18" charset="0"/>
                            </a:rPr>
                            <m:t>_</m:t>
                          </m:r>
                          <m:r>
                            <a:rPr lang="en-CA" b="0" i="1" smtClean="0">
                              <a:latin typeface="Cambria Math" panose="02040503050406030204" pitchFamily="18" charset="0"/>
                            </a:rPr>
                            <m:t>𝑙𝑒𝑎𝑘</m:t>
                          </m:r>
                        </m:num>
                        <m:den>
                          <m:r>
                            <a:rPr lang="en-CA" b="0" i="1" smtClean="0">
                              <a:latin typeface="Cambria Math" panose="02040503050406030204" pitchFamily="18" charset="0"/>
                            </a:rPr>
                            <m:t>𝑁</m:t>
                          </m:r>
                          <m:r>
                            <a:rPr lang="en-CA" b="0" i="1" smtClean="0">
                              <a:latin typeface="Cambria Math" panose="02040503050406030204" pitchFamily="18" charset="0"/>
                            </a:rPr>
                            <m:t>_</m:t>
                          </m:r>
                          <m:r>
                            <a:rPr lang="en-CA" b="0" i="1" smtClean="0">
                              <a:latin typeface="Cambria Math" panose="02040503050406030204" pitchFamily="18" charset="0"/>
                            </a:rPr>
                            <m:t>𝑛𝑜𝑟𝑚𝑎𝑙</m:t>
                          </m:r>
                        </m:den>
                      </m:f>
                      <m:r>
                        <a:rPr lang="en-CA" b="0" i="1" smtClean="0">
                          <a:latin typeface="Cambria Math" panose="02040503050406030204" pitchFamily="18" charset="0"/>
                        </a:rPr>
                        <m:t> </m:t>
                      </m:r>
                    </m:oMath>
                  </m:oMathPara>
                </a14:m>
                <a:endParaRPr lang="en-CA" dirty="0" err="1"/>
              </a:p>
            </p:txBody>
          </p:sp>
        </mc:Choice>
        <mc:Fallback xmlns="">
          <p:sp>
            <p:nvSpPr>
              <p:cNvPr id="8" name="TextBox 7">
                <a:extLst>
                  <a:ext uri="{FF2B5EF4-FFF2-40B4-BE49-F238E27FC236}">
                    <a16:creationId xmlns:a16="http://schemas.microsoft.com/office/drawing/2014/main" id="{52E303CD-B34E-19CB-1FC3-ABD9130FB7F6}"/>
                  </a:ext>
                </a:extLst>
              </p:cNvPr>
              <p:cNvSpPr txBox="1">
                <a:spLocks noRot="1" noChangeAspect="1" noMove="1" noResize="1" noEditPoints="1" noAdjustHandles="1" noChangeArrowheads="1" noChangeShapeType="1" noTextEdit="1"/>
              </p:cNvSpPr>
              <p:nvPr/>
            </p:nvSpPr>
            <p:spPr>
              <a:xfrm>
                <a:off x="864326" y="4174008"/>
                <a:ext cx="3284104" cy="551305"/>
              </a:xfrm>
              <a:prstGeom prst="rect">
                <a:avLst/>
              </a:prstGeom>
              <a:blipFill>
                <a:blip r:embed="rId5"/>
                <a:stretch>
                  <a:fillRect/>
                </a:stretch>
              </a:blipFill>
            </p:spPr>
            <p:txBody>
              <a:bodyPr/>
              <a:lstStyle/>
              <a:p>
                <a:r>
                  <a:rPr lang="en-CA">
                    <a:noFill/>
                  </a:rPr>
                  <a:t> </a:t>
                </a:r>
              </a:p>
            </p:txBody>
          </p:sp>
        </mc:Fallback>
      </mc:AlternateContent>
      <p:sp>
        <p:nvSpPr>
          <p:cNvPr id="9" name="TextBox 8">
            <a:extLst>
              <a:ext uri="{FF2B5EF4-FFF2-40B4-BE49-F238E27FC236}">
                <a16:creationId xmlns:a16="http://schemas.microsoft.com/office/drawing/2014/main" id="{52AE26E7-367E-C571-27A0-9DA07C178B9C}"/>
              </a:ext>
            </a:extLst>
          </p:cNvPr>
          <p:cNvSpPr txBox="1"/>
          <p:nvPr/>
        </p:nvSpPr>
        <p:spPr>
          <a:xfrm>
            <a:off x="5368980" y="4280383"/>
            <a:ext cx="3697713" cy="338554"/>
          </a:xfrm>
          <a:prstGeom prst="rect">
            <a:avLst/>
          </a:prstGeom>
          <a:noFill/>
        </p:spPr>
        <p:txBody>
          <a:bodyPr wrap="square" rtlCol="0">
            <a:spAutoFit/>
          </a:bodyPr>
          <a:lstStyle/>
          <a:p>
            <a:pPr algn="l"/>
            <a:r>
              <a:rPr lang="en-CA" sz="1600" dirty="0"/>
              <a:t>Leakage Count = count - background</a:t>
            </a:r>
          </a:p>
        </p:txBody>
      </p:sp>
      <p:sp>
        <p:nvSpPr>
          <p:cNvPr id="10" name="TextBox 6">
            <a:extLst>
              <a:ext uri="{FF2B5EF4-FFF2-40B4-BE49-F238E27FC236}">
                <a16:creationId xmlns:a16="http://schemas.microsoft.com/office/drawing/2014/main" id="{52100685-D4AC-B7A5-5FFA-74EDB7B0CB57}"/>
              </a:ext>
            </a:extLst>
          </p:cNvPr>
          <p:cNvSpPr txBox="1"/>
          <p:nvPr/>
        </p:nvSpPr>
        <p:spPr>
          <a:xfrm>
            <a:off x="9066693" y="1451492"/>
            <a:ext cx="2708540" cy="230832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NOTE:</a:t>
            </a:r>
          </a:p>
          <a:p>
            <a:pPr marL="285750" indent="-285750">
              <a:buFont typeface="Calibri"/>
              <a:buChar char="-"/>
            </a:pPr>
            <a:r>
              <a:rPr lang="en-US" dirty="0"/>
              <a:t>Normalized by current</a:t>
            </a:r>
          </a:p>
          <a:p>
            <a:pPr marL="285750" indent="-285750">
              <a:buFont typeface="Calibri"/>
              <a:buChar char="-"/>
            </a:pPr>
            <a:r>
              <a:rPr lang="en-US" dirty="0"/>
              <a:t>Used nearest background cycle for background subtraction</a:t>
            </a:r>
          </a:p>
          <a:p>
            <a:pPr marL="285750" indent="-285750">
              <a:buFont typeface="Calibri"/>
              <a:buChar char="-"/>
            </a:pPr>
            <a:r>
              <a:rPr lang="en-US" dirty="0"/>
              <a:t>Error propagation for uncertainty</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1B1AB47-36CE-71F0-62A8-F6C196EC3FA6}"/>
                  </a:ext>
                </a:extLst>
              </p:cNvPr>
              <p:cNvSpPr txBox="1"/>
              <p:nvPr/>
            </p:nvSpPr>
            <p:spPr>
              <a:xfrm>
                <a:off x="3076095" y="5292546"/>
                <a:ext cx="6721048" cy="1200329"/>
              </a:xfrm>
              <a:prstGeom prst="rect">
                <a:avLst/>
              </a:prstGeom>
              <a:noFill/>
              <a:ln w="28575">
                <a:solidFill>
                  <a:srgbClr val="FF0000"/>
                </a:solidFill>
              </a:ln>
            </p:spPr>
            <p:txBody>
              <a:bodyPr wrap="square" rtlCol="0">
                <a:spAutoFit/>
              </a:bodyPr>
              <a:lstStyle/>
              <a:p>
                <a:r>
                  <a:rPr lang="en-US" sz="2400" dirty="0"/>
                  <a:t>Conclusion: leakage fractions are an order of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10</m:t>
                        </m:r>
                      </m:e>
                      <m:sup>
                        <m:r>
                          <a:rPr lang="en-US" sz="2400" b="0" i="1" smtClean="0">
                            <a:latin typeface="Cambria Math" panose="02040503050406030204" pitchFamily="18" charset="0"/>
                          </a:rPr>
                          <m:t>−4</m:t>
                        </m:r>
                      </m:sup>
                    </m:sSup>
                  </m:oMath>
                </a14:m>
                <a:r>
                  <a:rPr lang="en-US" sz="2400" dirty="0"/>
                  <a:t> which is extremely small. This indicates the Y-Switch is reliably directing UCNs</a:t>
                </a:r>
              </a:p>
            </p:txBody>
          </p:sp>
        </mc:Choice>
        <mc:Fallback xmlns="">
          <p:sp>
            <p:nvSpPr>
              <p:cNvPr id="11" name="TextBox 10">
                <a:extLst>
                  <a:ext uri="{FF2B5EF4-FFF2-40B4-BE49-F238E27FC236}">
                    <a16:creationId xmlns:a16="http://schemas.microsoft.com/office/drawing/2014/main" id="{41B1AB47-36CE-71F0-62A8-F6C196EC3FA6}"/>
                  </a:ext>
                </a:extLst>
              </p:cNvPr>
              <p:cNvSpPr txBox="1">
                <a:spLocks noRot="1" noChangeAspect="1" noMove="1" noResize="1" noEditPoints="1" noAdjustHandles="1" noChangeArrowheads="1" noChangeShapeType="1" noTextEdit="1"/>
              </p:cNvSpPr>
              <p:nvPr/>
            </p:nvSpPr>
            <p:spPr>
              <a:xfrm>
                <a:off x="3076095" y="5292546"/>
                <a:ext cx="6721048" cy="1200329"/>
              </a:xfrm>
              <a:prstGeom prst="rect">
                <a:avLst/>
              </a:prstGeom>
              <a:blipFill>
                <a:blip r:embed="rId6"/>
                <a:stretch>
                  <a:fillRect l="-1316" t="-3061" b="-9184"/>
                </a:stretch>
              </a:blipFill>
              <a:ln w="28575">
                <a:solidFill>
                  <a:srgbClr val="FF0000"/>
                </a:solidFill>
              </a:ln>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15828B57-2AB1-8E46-A3A0-436B3E9BF1D3}"/>
              </a:ext>
            </a:extLst>
          </p:cNvPr>
          <p:cNvSpPr>
            <a:spLocks noGrp="1"/>
          </p:cNvSpPr>
          <p:nvPr>
            <p:ph type="sldNum" sz="quarter" idx="12"/>
          </p:nvPr>
        </p:nvSpPr>
        <p:spPr/>
        <p:txBody>
          <a:bodyPr/>
          <a:lstStyle/>
          <a:p>
            <a:r>
              <a:rPr lang="en-CA"/>
              <a:t>Page </a:t>
            </a:r>
            <a:fld id="{4E9A83AF-1D3C-40A9-A07A-69E1C54544A6}" type="slidenum">
              <a:rPr lang="en-CA" smtClean="0"/>
              <a:pPr/>
              <a:t>21</a:t>
            </a:fld>
            <a:endParaRPr lang="en-CA"/>
          </a:p>
        </p:txBody>
      </p:sp>
    </p:spTree>
    <p:extLst>
      <p:ext uri="{BB962C8B-B14F-4D97-AF65-F5344CB8AC3E}">
        <p14:creationId xmlns:p14="http://schemas.microsoft.com/office/powerpoint/2010/main" val="3982288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671BE9B9-7FDE-0A45-83AD-02A12358CAC9}"/>
                  </a:ext>
                </a:extLst>
              </p:cNvPr>
              <p:cNvSpPr>
                <a:spLocks noGrp="1"/>
              </p:cNvSpPr>
              <p:nvPr>
                <p:ph idx="1"/>
              </p:nvPr>
            </p:nvSpPr>
            <p:spPr>
              <a:xfrm>
                <a:off x="587824" y="905743"/>
                <a:ext cx="10918373" cy="6111953"/>
              </a:xfrm>
            </p:spPr>
            <p:txBody>
              <a:bodyPr/>
              <a:lstStyle/>
              <a:p>
                <a:pPr marL="0" indent="0">
                  <a:buNone/>
                </a:pPr>
                <a:r>
                  <a:rPr lang="en-US" sz="1800" dirty="0"/>
                  <a:t>Under the T-reversal transformation</a:t>
                </a:r>
              </a:p>
              <a:p>
                <a:pPr marL="0" indent="0" algn="ctr">
                  <a:buNone/>
                </a:pPr>
                <a:r>
                  <a:rPr lang="en-US" sz="1800" dirty="0"/>
                  <a:t>t → -t</a:t>
                </a:r>
              </a:p>
              <a:p>
                <a:pPr marL="0" indent="0">
                  <a:buNone/>
                </a:pPr>
                <a:r>
                  <a:rPr lang="en-US" sz="1800" dirty="0"/>
                  <a:t>So </a:t>
                </a:r>
              </a:p>
              <a:p>
                <a:pPr marL="0" indent="0" algn="ctr">
                  <a:buNone/>
                </a:pPr>
                <a:r>
                  <a:rPr lang="en-US" sz="1800" dirty="0"/>
                  <a:t>v → -v &amp; p → -p</a:t>
                </a:r>
              </a:p>
              <a:p>
                <a:pPr marL="0" indent="0">
                  <a:buNone/>
                </a:pPr>
                <a:r>
                  <a:rPr lang="en-US" sz="1800" dirty="0"/>
                  <a:t>Therefore;</a:t>
                </a:r>
              </a:p>
              <a:p>
                <a:pPr marL="0" indent="0">
                  <a:buNone/>
                </a:pPr>
                <a:r>
                  <a:rPr lang="en-US" sz="1800" dirty="0"/>
                  <a:t>				   L = r x p </a:t>
                </a:r>
                <a:r>
                  <a:rPr lang="ja-JP" altLang="en-US" sz="1800"/>
                  <a:t>　　　</a:t>
                </a:r>
                <a:r>
                  <a:rPr lang="en-US" altLang="ja-JP" sz="1800" dirty="0"/>
                  <a:t>       </a:t>
                </a:r>
                <a:r>
                  <a:rPr lang="ja-JP" altLang="en-US" sz="1800"/>
                  <a:t>　</a:t>
                </a:r>
                <a:r>
                  <a:rPr lang="en-US" altLang="ja-JP" sz="1800" dirty="0"/>
                  <a:t>-</a:t>
                </a:r>
                <a:r>
                  <a:rPr lang="en-US" sz="1800" dirty="0"/>
                  <a:t>L </a:t>
                </a:r>
              </a:p>
              <a:p>
                <a:pPr marL="0" indent="0">
                  <a:buNone/>
                </a:pPr>
                <a:r>
                  <a:rPr lang="en-US" sz="1800" dirty="0"/>
                  <a:t>And the spin is also an angular momentum, so</a:t>
                </a:r>
              </a:p>
              <a:p>
                <a:pPr marL="0" indent="0" algn="ctr">
                  <a:buNone/>
                </a:pPr>
                <a:r>
                  <a:rPr lang="en-US" sz="1800" b="0" i="0" u="none" strike="noStrike" dirty="0">
                    <a:solidFill>
                      <a:srgbClr val="000000"/>
                    </a:solidFill>
                    <a:effectLst/>
                    <a:latin typeface="-webkit-standard"/>
                  </a:rPr>
                  <a:t>𝜎</a:t>
                </a:r>
                <a:r>
                  <a:rPr lang="en-US" sz="1800" dirty="0"/>
                  <a:t> → -𝜎</a:t>
                </a:r>
              </a:p>
              <a:p>
                <a:pPr marL="0" indent="0">
                  <a:buNone/>
                </a:pPr>
                <a:r>
                  <a:rPr lang="en-US" sz="1800" dirty="0"/>
                  <a:t>And under the T-reversal transformation, current becomes</a:t>
                </a:r>
              </a:p>
              <a:p>
                <a:pPr marL="0" indent="0">
                  <a:buNone/>
                </a:pPr>
                <a:r>
                  <a:rPr lang="en-US" sz="1800" dirty="0"/>
                  <a:t>			   	     </a:t>
                </a:r>
                <a14:m>
                  <m:oMath xmlns:m="http://schemas.openxmlformats.org/officeDocument/2006/math">
                    <m:r>
                      <a:rPr lang="en-CA" sz="1800" b="0" i="1" smtClean="0">
                        <a:latin typeface="Cambria Math" panose="02040503050406030204" pitchFamily="18" charset="0"/>
                      </a:rPr>
                      <m:t>𝐽</m:t>
                    </m:r>
                    <m:r>
                      <a:rPr lang="en-CA" sz="1800" b="0" i="1" smtClean="0">
                        <a:latin typeface="Cambria Math" panose="02040503050406030204" pitchFamily="18" charset="0"/>
                      </a:rPr>
                      <m:t>=</m:t>
                    </m:r>
                    <m:r>
                      <a:rPr lang="en-CA" sz="1800" b="0" i="1" smtClean="0">
                        <a:latin typeface="Cambria Math" panose="02040503050406030204" pitchFamily="18" charset="0"/>
                        <a:ea typeface="Cambria Math" panose="02040503050406030204" pitchFamily="18" charset="0"/>
                      </a:rPr>
                      <m:t>𝜌</m:t>
                    </m:r>
                    <m:r>
                      <a:rPr lang="en-CA" sz="1800" b="0" i="1" smtClean="0">
                        <a:latin typeface="Cambria Math" panose="02040503050406030204" pitchFamily="18" charset="0"/>
                        <a:ea typeface="Cambria Math" panose="02040503050406030204" pitchFamily="18" charset="0"/>
                      </a:rPr>
                      <m:t>𝑣</m:t>
                    </m:r>
                  </m:oMath>
                </a14:m>
                <a:r>
                  <a:rPr lang="en-US" sz="1800" dirty="0"/>
                  <a:t>                      </a:t>
                </a:r>
                <a14:m>
                  <m:oMath xmlns:m="http://schemas.openxmlformats.org/officeDocument/2006/math">
                    <m:r>
                      <a:rPr lang="en-CA" sz="1800" b="0" i="0" smtClean="0">
                        <a:latin typeface="Cambria Math" panose="02040503050406030204" pitchFamily="18" charset="0"/>
                      </a:rPr>
                      <m:t>−</m:t>
                    </m:r>
                    <m:r>
                      <a:rPr lang="en-CA" sz="1800" i="1">
                        <a:latin typeface="Cambria Math" panose="02040503050406030204" pitchFamily="18" charset="0"/>
                      </a:rPr>
                      <m:t>𝐽</m:t>
                    </m:r>
                  </m:oMath>
                </a14:m>
                <a:r>
                  <a:rPr lang="en-US" sz="1800" dirty="0"/>
                  <a:t> </a:t>
                </a:r>
              </a:p>
              <a:p>
                <a:pPr marL="0" indent="0">
                  <a:buNone/>
                </a:pPr>
                <a:r>
                  <a:rPr lang="en-US" sz="1800" dirty="0"/>
                  <a:t>And from the right had rule, B field becomes</a:t>
                </a:r>
              </a:p>
              <a:p>
                <a:pPr marL="0" indent="0" algn="ctr">
                  <a:buNone/>
                </a:pPr>
                <a:r>
                  <a:rPr lang="en-US" sz="1800" dirty="0"/>
                  <a:t>B → -B</a:t>
                </a:r>
              </a:p>
              <a:p>
                <a:pPr marL="0" indent="0">
                  <a:buNone/>
                </a:pPr>
                <a:r>
                  <a:rPr lang="en-US" sz="1800" dirty="0"/>
                  <a:t>For Electric field,</a:t>
                </a:r>
              </a:p>
              <a:p>
                <a:pPr marL="0" indent="0" algn="ctr">
                  <a:buNone/>
                </a:pPr>
                <a14:m>
                  <m:oMathPara xmlns:m="http://schemas.openxmlformats.org/officeDocument/2006/math">
                    <m:oMathParaPr>
                      <m:jc m:val="centerGroup"/>
                    </m:oMathParaPr>
                    <m:oMath xmlns:m="http://schemas.openxmlformats.org/officeDocument/2006/math">
                      <m:r>
                        <a:rPr lang="en-CA" sz="1800" b="0" i="1" smtClean="0">
                          <a:latin typeface="Cambria Math" panose="02040503050406030204" pitchFamily="18" charset="0"/>
                        </a:rPr>
                        <m:t>𝐸</m:t>
                      </m:r>
                      <m:r>
                        <a:rPr lang="en-CA" sz="1800" b="0" i="1" smtClean="0">
                          <a:latin typeface="Cambria Math" panose="02040503050406030204" pitchFamily="18" charset="0"/>
                          <a:ea typeface="Cambria Math" panose="02040503050406030204" pitchFamily="18" charset="0"/>
                        </a:rPr>
                        <m:t>∝</m:t>
                      </m:r>
                      <m:f>
                        <m:fPr>
                          <m:ctrlPr>
                            <a:rPr lang="en-CA" sz="1800" b="0" i="1" smtClean="0">
                              <a:latin typeface="Cambria Math" panose="02040503050406030204" pitchFamily="18" charset="0"/>
                              <a:ea typeface="Cambria Math" panose="02040503050406030204" pitchFamily="18" charset="0"/>
                            </a:rPr>
                          </m:ctrlPr>
                        </m:fPr>
                        <m:num>
                          <m:r>
                            <a:rPr lang="en-CA" sz="1800" b="0" i="1" smtClean="0">
                              <a:latin typeface="Cambria Math" panose="02040503050406030204" pitchFamily="18" charset="0"/>
                              <a:ea typeface="Cambria Math" panose="02040503050406030204" pitchFamily="18" charset="0"/>
                            </a:rPr>
                            <m:t>𝑞</m:t>
                          </m:r>
                        </m:num>
                        <m:den>
                          <m:sSup>
                            <m:sSupPr>
                              <m:ctrlPr>
                                <a:rPr lang="en-CA" sz="1800" b="0" i="1" smtClean="0">
                                  <a:latin typeface="Cambria Math" panose="02040503050406030204" pitchFamily="18" charset="0"/>
                                  <a:ea typeface="Cambria Math" panose="02040503050406030204" pitchFamily="18" charset="0"/>
                                </a:rPr>
                              </m:ctrlPr>
                            </m:sSupPr>
                            <m:e>
                              <m:r>
                                <a:rPr lang="en-CA" sz="1800" b="0" i="1" smtClean="0">
                                  <a:latin typeface="Cambria Math" panose="02040503050406030204" pitchFamily="18" charset="0"/>
                                  <a:ea typeface="Cambria Math" panose="02040503050406030204" pitchFamily="18" charset="0"/>
                                </a:rPr>
                                <m:t>𝑟</m:t>
                              </m:r>
                            </m:e>
                            <m:sup>
                              <m:r>
                                <a:rPr lang="en-CA" sz="1800" b="0" i="1" smtClean="0">
                                  <a:latin typeface="Cambria Math" panose="02040503050406030204" pitchFamily="18" charset="0"/>
                                  <a:ea typeface="Cambria Math" panose="02040503050406030204" pitchFamily="18" charset="0"/>
                                </a:rPr>
                                <m:t>2</m:t>
                              </m:r>
                            </m:sup>
                          </m:sSup>
                        </m:den>
                      </m:f>
                    </m:oMath>
                  </m:oMathPara>
                </a14:m>
                <a:endParaRPr lang="en-US" sz="1800" dirty="0"/>
              </a:p>
              <a:p>
                <a:pPr marL="0" indent="0">
                  <a:buNone/>
                </a:pPr>
                <a:r>
                  <a:rPr lang="en-US" sz="1800" dirty="0"/>
                  <a:t>Therefore,</a:t>
                </a:r>
              </a:p>
              <a:p>
                <a:pPr marL="0" indent="0" algn="ctr">
                  <a:buNone/>
                </a:pPr>
                <a:r>
                  <a:rPr lang="en-US" sz="1800" dirty="0"/>
                  <a:t>E → E</a:t>
                </a:r>
              </a:p>
              <a:p>
                <a:pPr marL="0" indent="0" algn="ctr">
                  <a:buNone/>
                </a:pPr>
                <a:endParaRPr lang="en-US" sz="1800" dirty="0"/>
              </a:p>
              <a:p>
                <a:pPr marL="0" indent="0" algn="ctr">
                  <a:buNone/>
                </a:pPr>
                <a:endParaRPr lang="en-US" sz="1800" dirty="0"/>
              </a:p>
              <a:p>
                <a:pPr marL="0" indent="0">
                  <a:buNone/>
                </a:pPr>
                <a:endParaRPr lang="en-US" sz="1800" dirty="0"/>
              </a:p>
            </p:txBody>
          </p:sp>
        </mc:Choice>
        <mc:Fallback xmlns="">
          <p:sp>
            <p:nvSpPr>
              <p:cNvPr id="2" name="Content Placeholder 1">
                <a:extLst>
                  <a:ext uri="{FF2B5EF4-FFF2-40B4-BE49-F238E27FC236}">
                    <a16:creationId xmlns:a16="http://schemas.microsoft.com/office/drawing/2014/main" id="{671BE9B9-7FDE-0A45-83AD-02A12358CAC9}"/>
                  </a:ext>
                </a:extLst>
              </p:cNvPr>
              <p:cNvSpPr>
                <a:spLocks noGrp="1" noRot="1" noChangeAspect="1" noMove="1" noResize="1" noEditPoints="1" noAdjustHandles="1" noChangeArrowheads="1" noChangeShapeType="1" noTextEdit="1"/>
              </p:cNvSpPr>
              <p:nvPr>
                <p:ph idx="1"/>
              </p:nvPr>
            </p:nvSpPr>
            <p:spPr>
              <a:xfrm>
                <a:off x="587824" y="905743"/>
                <a:ext cx="10918373" cy="6111953"/>
              </a:xfrm>
              <a:blipFill>
                <a:blip r:embed="rId3"/>
                <a:stretch>
                  <a:fillRect l="-465" t="-1037"/>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B2A6DB28-D0CA-A44C-B05B-84CB73B95BAE}"/>
              </a:ext>
            </a:extLst>
          </p:cNvPr>
          <p:cNvSpPr>
            <a:spLocks noGrp="1"/>
          </p:cNvSpPr>
          <p:nvPr>
            <p:ph type="title"/>
          </p:nvPr>
        </p:nvSpPr>
        <p:spPr>
          <a:xfrm>
            <a:off x="587823" y="389734"/>
            <a:ext cx="10918373" cy="754548"/>
          </a:xfrm>
        </p:spPr>
        <p:txBody>
          <a:bodyPr/>
          <a:lstStyle/>
          <a:p>
            <a:r>
              <a:rPr lang="en-US" dirty="0"/>
              <a:t>Time-Reversal Transformation</a:t>
            </a:r>
          </a:p>
        </p:txBody>
      </p:sp>
      <p:sp>
        <p:nvSpPr>
          <p:cNvPr id="4" name="Right Arrow 3">
            <a:extLst>
              <a:ext uri="{FF2B5EF4-FFF2-40B4-BE49-F238E27FC236}">
                <a16:creationId xmlns:a16="http://schemas.microsoft.com/office/drawing/2014/main" id="{D680D655-9850-E144-B7D2-34526317CC31}"/>
              </a:ext>
            </a:extLst>
          </p:cNvPr>
          <p:cNvSpPr/>
          <p:nvPr/>
        </p:nvSpPr>
        <p:spPr>
          <a:xfrm>
            <a:off x="5444872" y="2544097"/>
            <a:ext cx="1204279" cy="540774"/>
          </a:xfrm>
          <a:prstGeom prst="rightArrow">
            <a:avLst>
              <a:gd name="adj1" fmla="val 50000"/>
              <a:gd name="adj2" fmla="val 48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3BC23157-2CB4-F74D-8CCB-526FA4B90074}"/>
              </a:ext>
            </a:extLst>
          </p:cNvPr>
          <p:cNvSpPr txBox="1"/>
          <p:nvPr/>
        </p:nvSpPr>
        <p:spPr>
          <a:xfrm>
            <a:off x="5514883" y="2544097"/>
            <a:ext cx="1064256" cy="400110"/>
          </a:xfrm>
          <a:prstGeom prst="rect">
            <a:avLst/>
          </a:prstGeom>
          <a:noFill/>
        </p:spPr>
        <p:txBody>
          <a:bodyPr wrap="square" rtlCol="0">
            <a:spAutoFit/>
          </a:bodyPr>
          <a:lstStyle/>
          <a:p>
            <a:r>
              <a:rPr lang="en-US" sz="2000" dirty="0">
                <a:solidFill>
                  <a:schemeClr val="bg1"/>
                </a:solidFill>
              </a:rPr>
              <a:t>p → -p</a:t>
            </a:r>
          </a:p>
        </p:txBody>
      </p:sp>
      <p:sp>
        <p:nvSpPr>
          <p:cNvPr id="6" name="Right Arrow 5">
            <a:extLst>
              <a:ext uri="{FF2B5EF4-FFF2-40B4-BE49-F238E27FC236}">
                <a16:creationId xmlns:a16="http://schemas.microsoft.com/office/drawing/2014/main" id="{76977241-492C-AF4F-8F96-A5377F40AA92}"/>
              </a:ext>
            </a:extLst>
          </p:cNvPr>
          <p:cNvSpPr/>
          <p:nvPr/>
        </p:nvSpPr>
        <p:spPr>
          <a:xfrm>
            <a:off x="5444872" y="4041787"/>
            <a:ext cx="1204279" cy="540774"/>
          </a:xfrm>
          <a:prstGeom prst="rightArrow">
            <a:avLst>
              <a:gd name="adj1" fmla="val 50000"/>
              <a:gd name="adj2" fmla="val 48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63F13D4-6397-5C4D-84A1-92143CBA58EC}"/>
              </a:ext>
            </a:extLst>
          </p:cNvPr>
          <p:cNvSpPr txBox="1"/>
          <p:nvPr/>
        </p:nvSpPr>
        <p:spPr>
          <a:xfrm>
            <a:off x="5514883" y="4041787"/>
            <a:ext cx="1064256" cy="400110"/>
          </a:xfrm>
          <a:prstGeom prst="rect">
            <a:avLst/>
          </a:prstGeom>
          <a:noFill/>
        </p:spPr>
        <p:txBody>
          <a:bodyPr wrap="square" rtlCol="0">
            <a:spAutoFit/>
          </a:bodyPr>
          <a:lstStyle/>
          <a:p>
            <a:r>
              <a:rPr lang="en-US" sz="2000" dirty="0">
                <a:solidFill>
                  <a:schemeClr val="bg1"/>
                </a:solidFill>
              </a:rPr>
              <a:t>v → -v</a:t>
            </a:r>
          </a:p>
        </p:txBody>
      </p:sp>
    </p:spTree>
    <p:extLst>
      <p:ext uri="{BB962C8B-B14F-4D97-AF65-F5344CB8AC3E}">
        <p14:creationId xmlns:p14="http://schemas.microsoft.com/office/powerpoint/2010/main" val="419976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6B1A522-F836-A340-A806-40A1BA6E3CC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740" y="1654033"/>
            <a:ext cx="6105910" cy="3800677"/>
          </a:xfrm>
        </p:spPr>
      </p:pic>
      <p:sp>
        <p:nvSpPr>
          <p:cNvPr id="3" name="Title 2">
            <a:extLst>
              <a:ext uri="{FF2B5EF4-FFF2-40B4-BE49-F238E27FC236}">
                <a16:creationId xmlns:a16="http://schemas.microsoft.com/office/drawing/2014/main" id="{AEAE9A36-F886-8744-A026-AE1EF4B03261}"/>
              </a:ext>
            </a:extLst>
          </p:cNvPr>
          <p:cNvSpPr>
            <a:spLocks noGrp="1"/>
          </p:cNvSpPr>
          <p:nvPr>
            <p:ph type="title"/>
          </p:nvPr>
        </p:nvSpPr>
        <p:spPr/>
        <p:txBody>
          <a:bodyPr/>
          <a:lstStyle/>
          <a:p>
            <a:r>
              <a:rPr lang="en-US"/>
              <a:t>Prototype</a:t>
            </a:r>
            <a:r>
              <a:rPr lang="ja-JP" altLang="en-US"/>
              <a:t> </a:t>
            </a:r>
            <a:r>
              <a:rPr lang="en-US" altLang="ja-JP"/>
              <a:t>cell Geometry</a:t>
            </a:r>
            <a:endParaRPr lang="en-US" dirty="0"/>
          </a:p>
        </p:txBody>
      </p:sp>
      <p:pic>
        <p:nvPicPr>
          <p:cNvPr id="7" name="Picture 6">
            <a:extLst>
              <a:ext uri="{FF2B5EF4-FFF2-40B4-BE49-F238E27FC236}">
                <a16:creationId xmlns:a16="http://schemas.microsoft.com/office/drawing/2014/main" id="{9FBA75FE-D4ED-6E44-A1A0-B397E139FF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4100" y="4398521"/>
            <a:ext cx="5977900" cy="2459479"/>
          </a:xfrm>
          <a:prstGeom prst="rect">
            <a:avLst/>
          </a:prstGeom>
        </p:spPr>
      </p:pic>
      <p:pic>
        <p:nvPicPr>
          <p:cNvPr id="9" name="Picture 8">
            <a:extLst>
              <a:ext uri="{FF2B5EF4-FFF2-40B4-BE49-F238E27FC236}">
                <a16:creationId xmlns:a16="http://schemas.microsoft.com/office/drawing/2014/main" id="{CB6AF058-ED13-9745-9DEC-560ACA6014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7012" y="1654033"/>
            <a:ext cx="6081988" cy="1282412"/>
          </a:xfrm>
          <a:prstGeom prst="rect">
            <a:avLst/>
          </a:prstGeom>
        </p:spPr>
      </p:pic>
      <p:sp>
        <p:nvSpPr>
          <p:cNvPr id="10" name="Slide Number Placeholder 9">
            <a:extLst>
              <a:ext uri="{FF2B5EF4-FFF2-40B4-BE49-F238E27FC236}">
                <a16:creationId xmlns:a16="http://schemas.microsoft.com/office/drawing/2014/main" id="{6AD36CD1-1EA3-7248-AA71-455F7D9892D4}"/>
              </a:ext>
            </a:extLst>
          </p:cNvPr>
          <p:cNvSpPr>
            <a:spLocks noGrp="1"/>
          </p:cNvSpPr>
          <p:nvPr>
            <p:ph type="sldNum" sz="quarter" idx="12"/>
          </p:nvPr>
        </p:nvSpPr>
        <p:spPr/>
        <p:txBody>
          <a:bodyPr/>
          <a:lstStyle/>
          <a:p>
            <a:r>
              <a:rPr lang="en-CA"/>
              <a:t>Page </a:t>
            </a:r>
            <a:fld id="{4E9A83AF-1D3C-40A9-A07A-69E1C54544A6}" type="slidenum">
              <a:rPr lang="en-CA" smtClean="0"/>
              <a:pPr/>
              <a:t>23</a:t>
            </a:fld>
            <a:endParaRPr lang="en-CA"/>
          </a:p>
        </p:txBody>
      </p:sp>
      <p:sp>
        <p:nvSpPr>
          <p:cNvPr id="11" name="TextBox 10">
            <a:extLst>
              <a:ext uri="{FF2B5EF4-FFF2-40B4-BE49-F238E27FC236}">
                <a16:creationId xmlns:a16="http://schemas.microsoft.com/office/drawing/2014/main" id="{A5181F88-9812-0F4C-ABE9-9008FD5538C5}"/>
              </a:ext>
            </a:extLst>
          </p:cNvPr>
          <p:cNvSpPr txBox="1"/>
          <p:nvPr/>
        </p:nvSpPr>
        <p:spPr>
          <a:xfrm>
            <a:off x="4470400" y="1422400"/>
            <a:ext cx="1461490" cy="461665"/>
          </a:xfrm>
          <a:prstGeom prst="rect">
            <a:avLst/>
          </a:prstGeom>
          <a:noFill/>
        </p:spPr>
        <p:txBody>
          <a:bodyPr wrap="none" rtlCol="0">
            <a:spAutoFit/>
          </a:bodyPr>
          <a:lstStyle/>
          <a:p>
            <a:pPr algn="l"/>
            <a:r>
              <a:rPr lang="en-US" sz="2400" dirty="0"/>
              <a:t>1 micro T</a:t>
            </a:r>
          </a:p>
        </p:txBody>
      </p:sp>
      <p:sp>
        <p:nvSpPr>
          <p:cNvPr id="19" name="TextBox 18">
            <a:extLst>
              <a:ext uri="{FF2B5EF4-FFF2-40B4-BE49-F238E27FC236}">
                <a16:creationId xmlns:a16="http://schemas.microsoft.com/office/drawing/2014/main" id="{347D82E6-52E2-0042-80E4-0A43B1631317}"/>
              </a:ext>
            </a:extLst>
          </p:cNvPr>
          <p:cNvSpPr txBox="1"/>
          <p:nvPr/>
        </p:nvSpPr>
        <p:spPr>
          <a:xfrm>
            <a:off x="4347029" y="2115698"/>
            <a:ext cx="1382110" cy="461665"/>
          </a:xfrm>
          <a:prstGeom prst="rect">
            <a:avLst/>
          </a:prstGeom>
          <a:noFill/>
        </p:spPr>
        <p:txBody>
          <a:bodyPr wrap="none" rtlCol="0">
            <a:spAutoFit/>
          </a:bodyPr>
          <a:lstStyle/>
          <a:p>
            <a:pPr algn="l"/>
            <a:r>
              <a:rPr lang="en-US" sz="2400" dirty="0"/>
              <a:t>12kV/cm</a:t>
            </a:r>
          </a:p>
        </p:txBody>
      </p:sp>
    </p:spTree>
    <p:extLst>
      <p:ext uri="{BB962C8B-B14F-4D97-AF65-F5344CB8AC3E}">
        <p14:creationId xmlns:p14="http://schemas.microsoft.com/office/powerpoint/2010/main" val="30278702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C7F6CAE2-3B21-8F4B-B2DE-376653129852}"/>
                  </a:ext>
                </a:extLst>
              </p:cNvPr>
              <p:cNvSpPr>
                <a:spLocks noGrp="1"/>
              </p:cNvSpPr>
              <p:nvPr>
                <p:ph idx="1"/>
              </p:nvPr>
            </p:nvSpPr>
            <p:spPr/>
            <p:txBody>
              <a:bodyPr>
                <a:normAutofit fontScale="77500" lnSpcReduction="20000"/>
              </a:bodyPr>
              <a:lstStyle/>
              <a:p>
                <a:r>
                  <a:rPr lang="en-US" dirty="0">
                    <a:latin typeface="Cambria Math" panose="02040503050406030204" pitchFamily="18" charset="0"/>
                  </a:rPr>
                  <a:t>Wall loss rate:</a:t>
                </a:r>
              </a:p>
              <a:p>
                <a:pPr marL="0" indent="0">
                  <a:buNone/>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CA" b="0" i="1" smtClean="0">
                              <a:latin typeface="Cambria Math" panose="02040503050406030204" pitchFamily="18" charset="0"/>
                            </a:rPr>
                            <m:t>1</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𝑤𝑎𝑙𝑙</m:t>
                              </m:r>
                            </m:sub>
                          </m:sSub>
                        </m:den>
                      </m:f>
                      <m:r>
                        <a:rPr lang="en-CA" b="0" i="1" smtClean="0">
                          <a:latin typeface="Cambria Math" panose="02040503050406030204" pitchFamily="18" charset="0"/>
                        </a:rPr>
                        <m:t>=</m:t>
                      </m:r>
                      <m:r>
                        <a:rPr lang="en-CA" b="0" i="1" smtClean="0">
                          <a:latin typeface="Cambria Math" panose="02040503050406030204" pitchFamily="18" charset="0"/>
                        </a:rPr>
                        <m:t>𝐶𝑜𝑙𝑙𝑖𝑠𝑖𝑜𝑛</m:t>
                      </m:r>
                      <m:r>
                        <a:rPr lang="en-CA" b="0" i="1" smtClean="0">
                          <a:latin typeface="Cambria Math" panose="02040503050406030204" pitchFamily="18" charset="0"/>
                        </a:rPr>
                        <m:t> </m:t>
                      </m:r>
                      <m:r>
                        <a:rPr lang="en-CA" b="0" i="1" smtClean="0">
                          <a:latin typeface="Cambria Math" panose="02040503050406030204" pitchFamily="18" charset="0"/>
                        </a:rPr>
                        <m:t>𝑟𝑎𝑡𝑒</m:t>
                      </m:r>
                      <m:r>
                        <a:rPr lang="en-CA" b="0" i="1" smtClean="0">
                          <a:latin typeface="Cambria Math" panose="02040503050406030204" pitchFamily="18" charset="0"/>
                        </a:rPr>
                        <m:t> </m:t>
                      </m:r>
                      <m:d>
                        <m:dPr>
                          <m:ctrlPr>
                            <a:rPr lang="en-CA" b="0" i="1" smtClean="0">
                              <a:latin typeface="Cambria Math" panose="02040503050406030204" pitchFamily="18" charset="0"/>
                            </a:rPr>
                          </m:ctrlPr>
                        </m:dPr>
                        <m:e>
                          <m:r>
                            <a:rPr lang="en-CA" b="0" i="1" smtClean="0">
                              <a:latin typeface="Cambria Math" panose="02040503050406030204" pitchFamily="18" charset="0"/>
                            </a:rPr>
                            <m:t>𝐸</m:t>
                          </m:r>
                        </m:e>
                      </m:d>
                      <m:r>
                        <a:rPr lang="en-CA" b="0" i="1" smtClean="0">
                          <a:latin typeface="Cambria Math" panose="02040503050406030204" pitchFamily="18" charset="0"/>
                        </a:rPr>
                        <m:t> </m:t>
                      </m:r>
                      <m:r>
                        <a:rPr lang="en-CA" b="0" i="1" smtClean="0">
                          <a:latin typeface="Cambria Math" panose="02040503050406030204" pitchFamily="18" charset="0"/>
                          <a:ea typeface="Cambria Math" panose="02040503050406030204" pitchFamily="18" charset="0"/>
                        </a:rPr>
                        <m:t>× </m:t>
                      </m:r>
                      <m:r>
                        <a:rPr lang="en-CA" b="0" i="1" smtClean="0">
                          <a:latin typeface="Cambria Math" panose="02040503050406030204" pitchFamily="18" charset="0"/>
                          <a:ea typeface="Cambria Math" panose="02040503050406030204" pitchFamily="18" charset="0"/>
                        </a:rPr>
                        <m:t>𝜇</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𝐸</m:t>
                      </m:r>
                      <m:r>
                        <a:rPr lang="en-CA" b="0" i="1" smtClean="0">
                          <a:latin typeface="Cambria Math" panose="02040503050406030204" pitchFamily="18" charset="0"/>
                          <a:ea typeface="Cambria Math" panose="02040503050406030204" pitchFamily="18" charset="0"/>
                        </a:rPr>
                        <m:t>)</m:t>
                      </m:r>
                    </m:oMath>
                  </m:oMathPara>
                </a14:m>
                <a:endParaRPr lang="en-US" dirty="0"/>
              </a:p>
              <a:p>
                <a14:m>
                  <m:oMath xmlns:m="http://schemas.openxmlformats.org/officeDocument/2006/math">
                    <m:r>
                      <a:rPr lang="en-CA" b="0" i="1" smtClean="0">
                        <a:latin typeface="Cambria Math" panose="02040503050406030204" pitchFamily="18" charset="0"/>
                        <a:ea typeface="Cambria Math" panose="02040503050406030204" pitchFamily="18" charset="0"/>
                      </a:rPr>
                      <m:t>𝜇</m:t>
                    </m:r>
                    <m:d>
                      <m:dPr>
                        <m:ctrlPr>
                          <a:rPr lang="en-CA" b="0" i="1" smtClean="0">
                            <a:latin typeface="Cambria Math" panose="02040503050406030204" pitchFamily="18" charset="0"/>
                            <a:ea typeface="Cambria Math" panose="02040503050406030204" pitchFamily="18" charset="0"/>
                          </a:rPr>
                        </m:ctrlPr>
                      </m:dPr>
                      <m:e>
                        <m:r>
                          <a:rPr lang="en-CA" b="0" i="1" smtClean="0">
                            <a:latin typeface="Cambria Math" panose="02040503050406030204" pitchFamily="18" charset="0"/>
                            <a:ea typeface="Cambria Math" panose="02040503050406030204" pitchFamily="18" charset="0"/>
                          </a:rPr>
                          <m:t>𝐸</m:t>
                        </m:r>
                      </m:e>
                    </m:d>
                    <m:r>
                      <a:rPr lang="en-CA" b="0" i="1" smtClean="0">
                        <a:latin typeface="Cambria Math" panose="02040503050406030204" pitchFamily="18" charset="0"/>
                        <a:ea typeface="Cambria Math" panose="02040503050406030204" pitchFamily="18" charset="0"/>
                      </a:rPr>
                      <m:t> </m:t>
                    </m:r>
                  </m:oMath>
                </a14:m>
                <a:r>
                  <a:rPr lang="en-US" dirty="0"/>
                  <a:t>is loss probability</a:t>
                </a:r>
              </a:p>
              <a:p>
                <a:pPr marL="0" indent="0" algn="ctr">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ea typeface="Cambria Math" panose="02040503050406030204" pitchFamily="18" charset="0"/>
                        </a:rPr>
                        <m:t>𝜇</m:t>
                      </m:r>
                      <m:d>
                        <m:dPr>
                          <m:ctrlPr>
                            <a:rPr lang="en-CA" b="0" i="1" smtClean="0">
                              <a:latin typeface="Cambria Math" panose="02040503050406030204" pitchFamily="18" charset="0"/>
                              <a:ea typeface="Cambria Math" panose="02040503050406030204" pitchFamily="18" charset="0"/>
                            </a:rPr>
                          </m:ctrlPr>
                        </m:dPr>
                        <m:e>
                          <m:r>
                            <a:rPr lang="en-CA" b="0" i="1" smtClean="0">
                              <a:latin typeface="Cambria Math" panose="02040503050406030204" pitchFamily="18" charset="0"/>
                              <a:ea typeface="Cambria Math" panose="02040503050406030204" pitchFamily="18" charset="0"/>
                            </a:rPr>
                            <m:t>𝐸</m:t>
                          </m:r>
                        </m:e>
                      </m:d>
                      <m:r>
                        <a:rPr lang="en-CA" i="1">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2</m:t>
                      </m:r>
                      <m:r>
                        <a:rPr lang="en-CA" b="0" i="1" smtClean="0">
                          <a:latin typeface="Cambria Math" panose="02040503050406030204" pitchFamily="18" charset="0"/>
                          <a:ea typeface="Cambria Math" panose="02040503050406030204" pitchFamily="18" charset="0"/>
                        </a:rPr>
                        <m:t>𝜂</m:t>
                      </m:r>
                      <m:rad>
                        <m:radPr>
                          <m:degHide m:val="on"/>
                          <m:ctrlPr>
                            <a:rPr lang="en-CA" b="0" i="1" smtClean="0">
                              <a:latin typeface="Cambria Math" panose="02040503050406030204" pitchFamily="18" charset="0"/>
                              <a:ea typeface="Cambria Math" panose="02040503050406030204" pitchFamily="18" charset="0"/>
                            </a:rPr>
                          </m:ctrlPr>
                        </m:radPr>
                        <m:deg/>
                        <m:e>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𝐸</m:t>
                              </m:r>
                            </m:num>
                            <m:den>
                              <m:r>
                                <a:rPr lang="en-CA" b="0" i="1" smtClean="0">
                                  <a:latin typeface="Cambria Math" panose="02040503050406030204" pitchFamily="18" charset="0"/>
                                  <a:ea typeface="Cambria Math" panose="02040503050406030204" pitchFamily="18" charset="0"/>
                                </a:rPr>
                                <m:t>𝑉</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𝐸</m:t>
                              </m:r>
                            </m:den>
                          </m:f>
                        </m:e>
                      </m:rad>
                    </m:oMath>
                  </m:oMathPara>
                </a14:m>
                <a:endParaRPr lang="en-US" dirty="0"/>
              </a:p>
              <a:p>
                <a:pPr marL="0" indent="0">
                  <a:buNone/>
                </a:pPr>
                <a:r>
                  <a:rPr lang="en-US" dirty="0"/>
                  <a:t>And </a:t>
                </a:r>
                <a14:m>
                  <m:oMath xmlns:m="http://schemas.openxmlformats.org/officeDocument/2006/math">
                    <m:r>
                      <a:rPr lang="en-CA" b="0" i="1" smtClean="0">
                        <a:latin typeface="Cambria Math" panose="02040503050406030204" pitchFamily="18" charset="0"/>
                        <a:ea typeface="Cambria Math" panose="02040503050406030204" pitchFamily="18" charset="0"/>
                      </a:rPr>
                      <m:t>𝜂</m:t>
                    </m:r>
                  </m:oMath>
                </a14:m>
                <a:r>
                  <a:rPr lang="en-US" dirty="0"/>
                  <a:t> is loss parameter (E is perp. To the wall)</a:t>
                </a:r>
              </a:p>
              <a:p>
                <a:pPr marL="0" indent="0" algn="ctr">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ea typeface="Cambria Math" panose="02040503050406030204" pitchFamily="18" charset="0"/>
                        </a:rPr>
                        <m:t>𝜂</m:t>
                      </m:r>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𝑊</m:t>
                          </m:r>
                        </m:num>
                        <m:den>
                          <m:r>
                            <a:rPr lang="en-CA" b="0" i="1" smtClean="0">
                              <a:latin typeface="Cambria Math" panose="02040503050406030204" pitchFamily="18" charset="0"/>
                              <a:ea typeface="Cambria Math" panose="02040503050406030204" pitchFamily="18" charset="0"/>
                            </a:rPr>
                            <m:t>𝑉</m:t>
                          </m:r>
                        </m:den>
                      </m:f>
                    </m:oMath>
                  </m:oMathPara>
                </a14:m>
                <a:endParaRPr lang="en-US" dirty="0"/>
              </a:p>
              <a:p>
                <a:pPr marL="0" indent="0">
                  <a:buNone/>
                </a:pPr>
                <a:r>
                  <a:rPr lang="en-US" dirty="0"/>
                  <a:t>Where</a:t>
                </a:r>
              </a:p>
              <a:p>
                <a:pPr marL="0" indent="0">
                  <a:buNone/>
                </a:pPr>
                <a:r>
                  <a:rPr lang="en-US" dirty="0"/>
                  <a:t>				W: is imaginary Fermi Potential</a:t>
                </a:r>
              </a:p>
              <a:p>
                <a:pPr marL="0" indent="0">
                  <a:buNone/>
                </a:pPr>
                <a:r>
                  <a:rPr lang="en-US" dirty="0"/>
                  <a:t>				 V: is real Fermi Potential</a:t>
                </a:r>
              </a:p>
            </p:txBody>
          </p:sp>
        </mc:Choice>
        <mc:Fallback xmlns="">
          <p:sp>
            <p:nvSpPr>
              <p:cNvPr id="2" name="Content Placeholder 1">
                <a:extLst>
                  <a:ext uri="{FF2B5EF4-FFF2-40B4-BE49-F238E27FC236}">
                    <a16:creationId xmlns:a16="http://schemas.microsoft.com/office/drawing/2014/main" id="{C7F6CAE2-3B21-8F4B-B2DE-376653129852}"/>
                  </a:ext>
                </a:extLst>
              </p:cNvPr>
              <p:cNvSpPr>
                <a:spLocks noGrp="1" noRot="1" noChangeAspect="1" noMove="1" noResize="1" noEditPoints="1" noAdjustHandles="1" noChangeArrowheads="1" noChangeShapeType="1" noTextEdit="1"/>
              </p:cNvSpPr>
              <p:nvPr>
                <p:ph idx="1"/>
              </p:nvPr>
            </p:nvSpPr>
            <p:spPr>
              <a:blipFill>
                <a:blip r:embed="rId2"/>
                <a:stretch>
                  <a:fillRect l="-724" t="-2907"/>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3028FE7A-AE3E-2E44-9DC5-A7C8587E9C86}"/>
              </a:ext>
            </a:extLst>
          </p:cNvPr>
          <p:cNvSpPr>
            <a:spLocks noGrp="1"/>
          </p:cNvSpPr>
          <p:nvPr>
            <p:ph type="title"/>
          </p:nvPr>
        </p:nvSpPr>
        <p:spPr/>
        <p:txBody>
          <a:bodyPr/>
          <a:lstStyle/>
          <a:p>
            <a:r>
              <a:rPr lang="ja-JP" altLang="en-US"/>
              <a:t> </a:t>
            </a:r>
            <a:r>
              <a:rPr lang="en-US" altLang="ja-JP" dirty="0"/>
              <a:t>wall loss rate</a:t>
            </a:r>
            <a:endParaRPr lang="en-US" dirty="0"/>
          </a:p>
        </p:txBody>
      </p:sp>
      <p:sp>
        <p:nvSpPr>
          <p:cNvPr id="4" name="Slide Number Placeholder 3">
            <a:extLst>
              <a:ext uri="{FF2B5EF4-FFF2-40B4-BE49-F238E27FC236}">
                <a16:creationId xmlns:a16="http://schemas.microsoft.com/office/drawing/2014/main" id="{1D563552-471E-5946-9DF8-A0BD78F0897B}"/>
              </a:ext>
            </a:extLst>
          </p:cNvPr>
          <p:cNvSpPr>
            <a:spLocks noGrp="1"/>
          </p:cNvSpPr>
          <p:nvPr>
            <p:ph type="sldNum" sz="quarter" idx="12"/>
          </p:nvPr>
        </p:nvSpPr>
        <p:spPr/>
        <p:txBody>
          <a:bodyPr/>
          <a:lstStyle/>
          <a:p>
            <a:r>
              <a:rPr lang="en-CA"/>
              <a:t>Page </a:t>
            </a:r>
            <a:fld id="{4E9A83AF-1D3C-40A9-A07A-69E1C54544A6}" type="slidenum">
              <a:rPr lang="en-CA" smtClean="0"/>
              <a:pPr/>
              <a:t>24</a:t>
            </a:fld>
            <a:endParaRPr lang="en-CA"/>
          </a:p>
        </p:txBody>
      </p:sp>
    </p:spTree>
    <p:extLst>
      <p:ext uri="{BB962C8B-B14F-4D97-AF65-F5344CB8AC3E}">
        <p14:creationId xmlns:p14="http://schemas.microsoft.com/office/powerpoint/2010/main" val="6388473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graph of a storage time comparison&#10;&#10;Description automatically generated with medium confidence">
            <a:extLst>
              <a:ext uri="{FF2B5EF4-FFF2-40B4-BE49-F238E27FC236}">
                <a16:creationId xmlns:a16="http://schemas.microsoft.com/office/drawing/2014/main" id="{427855E1-4C74-0648-A0C9-7487277531B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36244" y="1620131"/>
            <a:ext cx="6719512" cy="5029200"/>
          </a:xfrm>
        </p:spPr>
      </p:pic>
      <p:sp>
        <p:nvSpPr>
          <p:cNvPr id="3" name="Slide Number Placeholder 2">
            <a:extLst>
              <a:ext uri="{FF2B5EF4-FFF2-40B4-BE49-F238E27FC236}">
                <a16:creationId xmlns:a16="http://schemas.microsoft.com/office/drawing/2014/main" id="{6B8FB884-9E4C-654A-AC67-4F8A7AC437BF}"/>
              </a:ext>
            </a:extLst>
          </p:cNvPr>
          <p:cNvSpPr>
            <a:spLocks noGrp="1"/>
          </p:cNvSpPr>
          <p:nvPr>
            <p:ph type="sldNum" sz="quarter" idx="12"/>
          </p:nvPr>
        </p:nvSpPr>
        <p:spPr/>
        <p:txBody>
          <a:bodyPr/>
          <a:lstStyle/>
          <a:p>
            <a:r>
              <a:rPr lang="en-CA"/>
              <a:t>Page </a:t>
            </a:r>
            <a:fld id="{4E9A83AF-1D3C-40A9-A07A-69E1C54544A6}" type="slidenum">
              <a:rPr lang="en-CA" smtClean="0"/>
              <a:pPr/>
              <a:t>25</a:t>
            </a:fld>
            <a:endParaRPr lang="en-CA"/>
          </a:p>
        </p:txBody>
      </p:sp>
      <p:sp>
        <p:nvSpPr>
          <p:cNvPr id="4" name="Title 3">
            <a:extLst>
              <a:ext uri="{FF2B5EF4-FFF2-40B4-BE49-F238E27FC236}">
                <a16:creationId xmlns:a16="http://schemas.microsoft.com/office/drawing/2014/main" id="{F5FBE258-2CF6-A148-9BAE-3BABA8011225}"/>
              </a:ext>
            </a:extLst>
          </p:cNvPr>
          <p:cNvSpPr>
            <a:spLocks noGrp="1"/>
          </p:cNvSpPr>
          <p:nvPr>
            <p:ph type="title"/>
          </p:nvPr>
        </p:nvSpPr>
        <p:spPr/>
        <p:txBody>
          <a:bodyPr/>
          <a:lstStyle/>
          <a:p>
            <a:r>
              <a:rPr lang="en-US" dirty="0"/>
              <a:t>Double exponential fit</a:t>
            </a:r>
          </a:p>
        </p:txBody>
      </p:sp>
    </p:spTree>
    <p:extLst>
      <p:ext uri="{BB962C8B-B14F-4D97-AF65-F5344CB8AC3E}">
        <p14:creationId xmlns:p14="http://schemas.microsoft.com/office/powerpoint/2010/main" val="10916021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diagram of a spin&#10;&#10;Description automatically generated">
            <a:extLst>
              <a:ext uri="{FF2B5EF4-FFF2-40B4-BE49-F238E27FC236}">
                <a16:creationId xmlns:a16="http://schemas.microsoft.com/office/drawing/2014/main" id="{A60E3D1E-EB26-9042-BB82-F0549A3E4AB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6242" y="1509712"/>
            <a:ext cx="4796006" cy="5029200"/>
          </a:xfrm>
        </p:spPr>
      </p:pic>
      <p:sp>
        <p:nvSpPr>
          <p:cNvPr id="3" name="Slide Number Placeholder 2">
            <a:extLst>
              <a:ext uri="{FF2B5EF4-FFF2-40B4-BE49-F238E27FC236}">
                <a16:creationId xmlns:a16="http://schemas.microsoft.com/office/drawing/2014/main" id="{78F6A063-66D5-F347-8136-C5F443EF1271}"/>
              </a:ext>
            </a:extLst>
          </p:cNvPr>
          <p:cNvSpPr>
            <a:spLocks noGrp="1"/>
          </p:cNvSpPr>
          <p:nvPr>
            <p:ph type="sldNum" sz="quarter" idx="12"/>
          </p:nvPr>
        </p:nvSpPr>
        <p:spPr/>
        <p:txBody>
          <a:bodyPr/>
          <a:lstStyle/>
          <a:p>
            <a:r>
              <a:rPr lang="en-CA"/>
              <a:t>Page </a:t>
            </a:r>
            <a:fld id="{4E9A83AF-1D3C-40A9-A07A-69E1C54544A6}" type="slidenum">
              <a:rPr lang="en-CA" smtClean="0"/>
              <a:pPr/>
              <a:t>26</a:t>
            </a:fld>
            <a:endParaRPr lang="en-CA"/>
          </a:p>
        </p:txBody>
      </p:sp>
      <p:sp>
        <p:nvSpPr>
          <p:cNvPr id="4" name="Title 3">
            <a:extLst>
              <a:ext uri="{FF2B5EF4-FFF2-40B4-BE49-F238E27FC236}">
                <a16:creationId xmlns:a16="http://schemas.microsoft.com/office/drawing/2014/main" id="{BBCBA633-AF4C-384E-8499-F3BA8311BA3C}"/>
              </a:ext>
            </a:extLst>
          </p:cNvPr>
          <p:cNvSpPr>
            <a:spLocks noGrp="1"/>
          </p:cNvSpPr>
          <p:nvPr>
            <p:ph type="title"/>
          </p:nvPr>
        </p:nvSpPr>
        <p:spPr>
          <a:xfrm>
            <a:off x="587826" y="365125"/>
            <a:ext cx="11430003" cy="754548"/>
          </a:xfrm>
        </p:spPr>
        <p:txBody>
          <a:bodyPr>
            <a:normAutofit fontScale="90000"/>
          </a:bodyPr>
          <a:lstStyle/>
          <a:p>
            <a:r>
              <a:rPr lang="en-US" dirty="0"/>
              <a:t>Ramsey’s method of separated oscillatory fields</a:t>
            </a:r>
          </a:p>
        </p:txBody>
      </p:sp>
      <p:pic>
        <p:nvPicPr>
          <p:cNvPr id="7" name="Picture 6" descr="A graph of a waveform&#10;&#10;Description automatically generated">
            <a:extLst>
              <a:ext uri="{FF2B5EF4-FFF2-40B4-BE49-F238E27FC236}">
                <a16:creationId xmlns:a16="http://schemas.microsoft.com/office/drawing/2014/main" id="{BD8A6A16-6DBD-974E-A271-E672368907A6}"/>
              </a:ext>
            </a:extLst>
          </p:cNvPr>
          <p:cNvPicPr>
            <a:picLocks noChangeAspect="1"/>
          </p:cNvPicPr>
          <p:nvPr/>
        </p:nvPicPr>
        <p:blipFill>
          <a:blip r:embed="rId4"/>
          <a:stretch>
            <a:fillRect/>
          </a:stretch>
        </p:blipFill>
        <p:spPr>
          <a:xfrm>
            <a:off x="6246886" y="1762026"/>
            <a:ext cx="5259317" cy="3737123"/>
          </a:xfrm>
          <a:prstGeom prst="rect">
            <a:avLst/>
          </a:prstGeom>
        </p:spPr>
      </p:pic>
      <p:sp>
        <p:nvSpPr>
          <p:cNvPr id="8" name="Left Arrow 7">
            <a:extLst>
              <a:ext uri="{FF2B5EF4-FFF2-40B4-BE49-F238E27FC236}">
                <a16:creationId xmlns:a16="http://schemas.microsoft.com/office/drawing/2014/main" id="{E556F5B7-8ED4-1C46-95CC-0CECC2AF200E}"/>
              </a:ext>
            </a:extLst>
          </p:cNvPr>
          <p:cNvSpPr/>
          <p:nvPr/>
        </p:nvSpPr>
        <p:spPr>
          <a:xfrm rot="9187969">
            <a:off x="8152763" y="4810655"/>
            <a:ext cx="1099751" cy="3016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CDCBD80-57AA-B94F-A422-EFEEBC17A216}"/>
              </a:ext>
            </a:extLst>
          </p:cNvPr>
          <p:cNvSpPr txBox="1"/>
          <p:nvPr/>
        </p:nvSpPr>
        <p:spPr>
          <a:xfrm>
            <a:off x="6388064" y="5341319"/>
            <a:ext cx="5143392" cy="369332"/>
          </a:xfrm>
          <a:prstGeom prst="rect">
            <a:avLst/>
          </a:prstGeom>
          <a:ln w="57150"/>
        </p:spPr>
        <p:style>
          <a:lnRef idx="2">
            <a:schemeClr val="accent3"/>
          </a:lnRef>
          <a:fillRef idx="1">
            <a:schemeClr val="lt1"/>
          </a:fillRef>
          <a:effectRef idx="0">
            <a:schemeClr val="accent3"/>
          </a:effectRef>
          <a:fontRef idx="minor">
            <a:schemeClr val="dk1"/>
          </a:fontRef>
        </p:style>
        <p:txBody>
          <a:bodyPr wrap="square" rtlCol="0">
            <a:spAutoFit/>
          </a:bodyPr>
          <a:lstStyle/>
          <a:p>
            <a:r>
              <a:rPr lang="en-CA" sz="1800" b="0" i="0" u="none" strike="noStrike" dirty="0">
                <a:solidFill>
                  <a:srgbClr val="000000"/>
                </a:solidFill>
                <a:effectLst/>
                <a:latin typeface="Arial" panose="020B0604020202020204" pitchFamily="34" charset="0"/>
              </a:rPr>
              <a:t>the frequency of B_1 field = the </a:t>
            </a:r>
            <a:r>
              <a:rPr lang="en-CA" sz="1800" b="0" i="0" u="none" strike="noStrike" dirty="0" err="1">
                <a:solidFill>
                  <a:srgbClr val="000000"/>
                </a:solidFill>
                <a:effectLst/>
                <a:latin typeface="Arial" panose="020B0604020202020204" pitchFamily="34" charset="0"/>
              </a:rPr>
              <a:t>larmor</a:t>
            </a:r>
            <a:r>
              <a:rPr lang="en-CA" sz="1800" b="0" i="0" u="none" strike="noStrike" dirty="0">
                <a:solidFill>
                  <a:srgbClr val="000000"/>
                </a:solidFill>
                <a:effectLst/>
                <a:latin typeface="Arial" panose="020B0604020202020204" pitchFamily="34" charset="0"/>
              </a:rPr>
              <a:t> frequency</a:t>
            </a:r>
            <a:endParaRPr lang="en-US" dirty="0"/>
          </a:p>
        </p:txBody>
      </p:sp>
      <p:sp>
        <p:nvSpPr>
          <p:cNvPr id="10" name="TextBox 9">
            <a:extLst>
              <a:ext uri="{FF2B5EF4-FFF2-40B4-BE49-F238E27FC236}">
                <a16:creationId xmlns:a16="http://schemas.microsoft.com/office/drawing/2014/main" id="{87016A19-F556-8741-886A-0EE6E425AEBC}"/>
              </a:ext>
            </a:extLst>
          </p:cNvPr>
          <p:cNvSpPr txBox="1"/>
          <p:nvPr/>
        </p:nvSpPr>
        <p:spPr>
          <a:xfrm>
            <a:off x="6246885" y="3158268"/>
            <a:ext cx="475290" cy="230832"/>
          </a:xfrm>
          <a:prstGeom prst="rect">
            <a:avLst/>
          </a:prstGeom>
          <a:solidFill>
            <a:schemeClr val="bg1"/>
          </a:solidFill>
        </p:spPr>
        <p:txBody>
          <a:bodyPr wrap="square" rtlCol="0">
            <a:spAutoFit/>
          </a:bodyPr>
          <a:lstStyle/>
          <a:p>
            <a:r>
              <a:rPr lang="en-US" sz="900" dirty="0"/>
              <a:t>Down</a:t>
            </a:r>
            <a:endParaRPr lang="en-US" sz="600" dirty="0"/>
          </a:p>
        </p:txBody>
      </p:sp>
    </p:spTree>
    <p:extLst>
      <p:ext uri="{BB962C8B-B14F-4D97-AF65-F5344CB8AC3E}">
        <p14:creationId xmlns:p14="http://schemas.microsoft.com/office/powerpoint/2010/main" val="738027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38BC81EE-66DF-234A-B376-04F586A045CC}"/>
                  </a:ext>
                </a:extLst>
              </p:cNvPr>
              <p:cNvSpPr>
                <a:spLocks noGrp="1"/>
              </p:cNvSpPr>
              <p:nvPr>
                <p:ph idx="1"/>
              </p:nvPr>
            </p:nvSpPr>
            <p:spPr/>
            <p:txBody>
              <a:bodyPr>
                <a:normAutofit fontScale="77500" lnSpcReduction="20000"/>
              </a:bodyPr>
              <a:lstStyle/>
              <a:p>
                <a:pPr marL="0" indent="0">
                  <a:buNone/>
                </a:pPr>
                <a:r>
                  <a:rPr lang="en-US" dirty="0"/>
                  <a:t>UCN loss rate</a:t>
                </a:r>
              </a:p>
              <a:p>
                <a:pPr marL="0" indent="0">
                  <a:buNone/>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CA" b="0" i="1" smtClean="0">
                              <a:latin typeface="Cambria Math" panose="02040503050406030204" pitchFamily="18" charset="0"/>
                            </a:rPr>
                            <m:t>1</m:t>
                          </m:r>
                        </m:num>
                        <m:den>
                          <m:r>
                            <a:rPr lang="en-US" i="1" smtClean="0">
                              <a:latin typeface="Cambria Math" panose="02040503050406030204" pitchFamily="18" charset="0"/>
                              <a:ea typeface="Cambria Math" panose="02040503050406030204" pitchFamily="18" charset="0"/>
                            </a:rPr>
                            <m:t>𝜏</m:t>
                          </m:r>
                        </m:den>
                      </m:f>
                      <m:r>
                        <a:rPr lang="en-CA" b="0" i="1" smtClean="0">
                          <a:latin typeface="Cambria Math" panose="02040503050406030204" pitchFamily="18" charset="0"/>
                        </a:rPr>
                        <m:t>=</m:t>
                      </m:r>
                      <m:f>
                        <m:fPr>
                          <m:ctrlPr>
                            <a:rPr lang="en-US" i="1" smtClean="0">
                              <a:latin typeface="Cambria Math" panose="02040503050406030204" pitchFamily="18" charset="0"/>
                            </a:rPr>
                          </m:ctrlPr>
                        </m:fPr>
                        <m:num>
                          <m:r>
                            <a:rPr lang="en-CA" i="1">
                              <a:latin typeface="Cambria Math" panose="02040503050406030204" pitchFamily="18" charset="0"/>
                            </a:rPr>
                            <m:t>1</m:t>
                          </m:r>
                        </m:num>
                        <m:den>
                          <m:sSub>
                            <m:sSubPr>
                              <m:ctrlPr>
                                <a:rPr lang="en-CA" i="1" smtClean="0">
                                  <a:latin typeface="Cambria Math" panose="02040503050406030204" pitchFamily="18" charset="0"/>
                                </a:rPr>
                              </m:ctrlPr>
                            </m:sSubPr>
                            <m:e>
                              <m:r>
                                <a:rPr lang="en-CA" i="1" smtClean="0">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𝑢𝑝</m:t>
                              </m:r>
                            </m:sub>
                          </m:sSub>
                        </m:den>
                      </m:f>
                      <m:r>
                        <a:rPr lang="en-CA"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r>
                            <a:rPr lang="en-CA" i="1">
                              <a:latin typeface="Cambria Math" panose="02040503050406030204" pitchFamily="18" charset="0"/>
                            </a:rPr>
                            <m:t>1</m:t>
                          </m:r>
                        </m:num>
                        <m:den>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𝑎𝑏𝑠</m:t>
                              </m:r>
                            </m:sub>
                          </m:sSub>
                        </m:den>
                      </m:f>
                      <m:r>
                        <a:rPr lang="en-CA"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r>
                            <a:rPr lang="en-CA" i="1">
                              <a:latin typeface="Cambria Math" panose="02040503050406030204" pitchFamily="18" charset="0"/>
                            </a:rPr>
                            <m:t>1</m:t>
                          </m:r>
                        </m:num>
                        <m:den>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𝑤𝑎𝑙𝑙</m:t>
                              </m:r>
                            </m:sub>
                          </m:sSub>
                        </m:den>
                      </m:f>
                      <m:r>
                        <a:rPr lang="en-CA"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r>
                            <a:rPr lang="en-CA" i="1">
                              <a:latin typeface="Cambria Math" panose="02040503050406030204" pitchFamily="18" charset="0"/>
                            </a:rPr>
                            <m:t>1</m:t>
                          </m:r>
                        </m:num>
                        <m:den>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𝑏𝑒𝑡𝑎</m:t>
                              </m:r>
                            </m:sub>
                          </m:sSub>
                        </m:den>
                      </m:f>
                    </m:oMath>
                  </m:oMathPara>
                </a14:m>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f>
                        <m:fPr>
                          <m:ctrlPr>
                            <a:rPr lang="en-CA" i="1" smtClean="0">
                              <a:latin typeface="Cambria Math" panose="02040503050406030204" pitchFamily="18" charset="0"/>
                            </a:rPr>
                          </m:ctrlPr>
                        </m:fPr>
                        <m:num>
                          <m:r>
                            <a:rPr lang="en-CA" i="1">
                              <a:latin typeface="Cambria Math" panose="02040503050406030204" pitchFamily="18" charset="0"/>
                            </a:rPr>
                            <m:t>１</m:t>
                          </m:r>
                        </m:num>
                        <m:den>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𝑢𝑝</m:t>
                              </m:r>
                            </m:sub>
                          </m:sSub>
                        </m:den>
                      </m:f>
                      <m:r>
                        <a:rPr lang="en-CA" i="1" smtClean="0">
                          <a:latin typeface="Cambria Math" panose="02040503050406030204" pitchFamily="18" charset="0"/>
                          <a:ea typeface="Cambria Math" panose="02040503050406030204" pitchFamily="18" charset="0"/>
                        </a:rPr>
                        <m:t>≈</m:t>
                      </m:r>
                      <m:r>
                        <m:rPr>
                          <m:sty m:val="p"/>
                        </m:rPr>
                        <a:rPr lang="en-CA" i="1">
                          <a:latin typeface="Cambria Math" panose="02040503050406030204" pitchFamily="18" charset="0"/>
                          <a:ea typeface="Cambria Math" panose="02040503050406030204" pitchFamily="18" charset="0"/>
                        </a:rPr>
                        <m:t>B</m:t>
                      </m:r>
                      <m:sSup>
                        <m:sSupPr>
                          <m:ctrlPr>
                            <a:rPr lang="en-CA" i="1" smtClean="0">
                              <a:latin typeface="Cambria Math" panose="02040503050406030204" pitchFamily="18" charset="0"/>
                              <a:ea typeface="Cambria Math" panose="02040503050406030204" pitchFamily="18" charset="0"/>
                            </a:rPr>
                          </m:ctrlPr>
                        </m:sSupPr>
                        <m:e>
                          <m:r>
                            <m:rPr>
                              <m:sty m:val="p"/>
                            </m:rPr>
                            <a:rPr lang="en-CA" i="1">
                              <a:latin typeface="Cambria Math" panose="02040503050406030204" pitchFamily="18" charset="0"/>
                              <a:ea typeface="Cambria Math" panose="02040503050406030204" pitchFamily="18" charset="0"/>
                            </a:rPr>
                            <m:t>T</m:t>
                          </m:r>
                        </m:e>
                        <m:sup>
                          <m:r>
                            <a:rPr lang="en-CA" b="0" i="1" smtClean="0">
                              <a:latin typeface="Cambria Math" panose="02040503050406030204" pitchFamily="18" charset="0"/>
                              <a:ea typeface="Cambria Math" panose="02040503050406030204" pitchFamily="18" charset="0"/>
                            </a:rPr>
                            <m:t>7</m:t>
                          </m:r>
                        </m:sup>
                      </m:sSup>
                    </m:oMath>
                  </m:oMathPara>
                </a14:m>
                <a:endParaRPr lang="en-CA" i="1" dirty="0"/>
              </a:p>
              <a:p>
                <a:pPr marL="0" indent="0">
                  <a:buNone/>
                </a:pPr>
                <a14:m>
                  <m:oMathPara xmlns:m="http://schemas.openxmlformats.org/officeDocument/2006/math">
                    <m:oMathParaPr>
                      <m:jc m:val="centerGroup"/>
                    </m:oMathParaPr>
                    <m:oMath xmlns:m="http://schemas.openxmlformats.org/officeDocument/2006/math">
                      <m:f>
                        <m:fPr>
                          <m:ctrlPr>
                            <a:rPr lang="en-CA" i="1" smtClean="0">
                              <a:latin typeface="Cambria Math" panose="02040503050406030204" pitchFamily="18" charset="0"/>
                            </a:rPr>
                          </m:ctrlPr>
                        </m:fPr>
                        <m:num>
                          <m:r>
                            <a:rPr lang="en-CA" i="1">
                              <a:latin typeface="Cambria Math" panose="02040503050406030204" pitchFamily="18" charset="0"/>
                            </a:rPr>
                            <m:t>１</m:t>
                          </m:r>
                        </m:num>
                        <m:den>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𝑎𝑏𝑠</m:t>
                              </m:r>
                            </m:sub>
                          </m:sSub>
                        </m:den>
                      </m:f>
                      <m:r>
                        <a:rPr lang="en-CA"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𝑛</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𝜎</m:t>
                          </m:r>
                        </m:e>
                        <m:sub>
                          <m:r>
                            <a:rPr lang="en-CA" b="0" i="1" smtClean="0">
                              <a:latin typeface="Cambria Math" panose="02040503050406030204" pitchFamily="18" charset="0"/>
                              <a:ea typeface="Cambria Math" panose="02040503050406030204" pitchFamily="18" charset="0"/>
                            </a:rPr>
                            <m:t>𝑎𝑏𝑠</m:t>
                          </m:r>
                        </m:sub>
                      </m:sSub>
                      <m:r>
                        <a:rPr lang="en-CA" b="0" i="1" smtClean="0">
                          <a:latin typeface="Cambria Math" panose="02040503050406030204" pitchFamily="18" charset="0"/>
                          <a:ea typeface="Cambria Math" panose="02040503050406030204" pitchFamily="18" charset="0"/>
                        </a:rPr>
                        <m:t>𝑣</m:t>
                      </m:r>
                    </m:oMath>
                  </m:oMathPara>
                </a14:m>
                <a:endParaRPr lang="en-CA" i="1" dirty="0"/>
              </a:p>
              <a:p>
                <a:pPr marL="0" indent="0">
                  <a:buNone/>
                </a:pPr>
                <a14:m>
                  <m:oMathPara xmlns:m="http://schemas.openxmlformats.org/officeDocument/2006/math">
                    <m:oMathParaPr>
                      <m:jc m:val="centerGroup"/>
                    </m:oMathParaPr>
                    <m:oMath xmlns:m="http://schemas.openxmlformats.org/officeDocument/2006/math">
                      <m:f>
                        <m:fPr>
                          <m:ctrlPr>
                            <a:rPr lang="en-CA" i="1" smtClean="0">
                              <a:latin typeface="Cambria Math" panose="02040503050406030204" pitchFamily="18" charset="0"/>
                            </a:rPr>
                          </m:ctrlPr>
                        </m:fPr>
                        <m:num>
                          <m:r>
                            <a:rPr lang="en-CA" i="1">
                              <a:latin typeface="Cambria Math" panose="02040503050406030204" pitchFamily="18" charset="0"/>
                            </a:rPr>
                            <m:t>１</m:t>
                          </m:r>
                        </m:num>
                        <m:den>
                          <m:sSub>
                            <m:sSubPr>
                              <m:ctrlPr>
                                <a:rPr lang="en-CA" i="1">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ea typeface="Cambria Math" panose="02040503050406030204" pitchFamily="18" charset="0"/>
                                </a:rPr>
                                <m:t>𝑤𝑎𝑙𝑙</m:t>
                              </m:r>
                            </m:sub>
                          </m:sSub>
                        </m:den>
                      </m:f>
                      <m:r>
                        <a:rPr lang="en-CA" i="1" smtClean="0">
                          <a:latin typeface="Cambria Math" panose="02040503050406030204" pitchFamily="18" charset="0"/>
                          <a:ea typeface="Cambria Math" panose="02040503050406030204" pitchFamily="18" charset="0"/>
                        </a:rPr>
                        <m:t>≈</m:t>
                      </m:r>
                      <m:r>
                        <a:rPr lang="en-CA" i="1">
                          <a:latin typeface="Cambria Math" panose="02040503050406030204" pitchFamily="18" charset="0"/>
                        </a:rPr>
                        <m:t>𝐶𝑜𝑙𝑙𝑖𝑠𝑖𝑜𝑛</m:t>
                      </m:r>
                      <m:r>
                        <a:rPr lang="en-CA" i="1">
                          <a:latin typeface="Cambria Math" panose="02040503050406030204" pitchFamily="18" charset="0"/>
                        </a:rPr>
                        <m:t> </m:t>
                      </m:r>
                      <m:r>
                        <a:rPr lang="en-CA" i="1">
                          <a:latin typeface="Cambria Math" panose="02040503050406030204" pitchFamily="18" charset="0"/>
                        </a:rPr>
                        <m:t>𝑟𝑎𝑡𝑒</m:t>
                      </m:r>
                      <m:r>
                        <a:rPr lang="en-CA" i="1">
                          <a:latin typeface="Cambria Math" panose="02040503050406030204" pitchFamily="18" charset="0"/>
                        </a:rPr>
                        <m:t> </m:t>
                      </m:r>
                      <m:d>
                        <m:dPr>
                          <m:ctrlPr>
                            <a:rPr lang="en-CA" i="1">
                              <a:latin typeface="Cambria Math" panose="02040503050406030204" pitchFamily="18" charset="0"/>
                            </a:rPr>
                          </m:ctrlPr>
                        </m:dPr>
                        <m:e>
                          <m:r>
                            <a:rPr lang="en-CA" i="1">
                              <a:latin typeface="Cambria Math" panose="02040503050406030204" pitchFamily="18" charset="0"/>
                            </a:rPr>
                            <m:t>𝐸</m:t>
                          </m:r>
                        </m:e>
                      </m:d>
                      <m:r>
                        <a:rPr lang="en-CA" i="1">
                          <a:latin typeface="Cambria Math" panose="02040503050406030204" pitchFamily="18" charset="0"/>
                        </a:rPr>
                        <m:t> </m:t>
                      </m:r>
                      <m:r>
                        <a:rPr lang="en-CA" i="1">
                          <a:latin typeface="Cambria Math" panose="02040503050406030204" pitchFamily="18" charset="0"/>
                          <a:ea typeface="Cambria Math" panose="02040503050406030204" pitchFamily="18" charset="0"/>
                        </a:rPr>
                        <m:t>× </m:t>
                      </m:r>
                      <m:r>
                        <a:rPr lang="en-CA" i="1">
                          <a:latin typeface="Cambria Math" panose="02040503050406030204" pitchFamily="18" charset="0"/>
                          <a:ea typeface="Cambria Math" panose="02040503050406030204" pitchFamily="18" charset="0"/>
                        </a:rPr>
                        <m:t>𝜇</m:t>
                      </m:r>
                      <m:r>
                        <a:rPr lang="en-CA" i="1">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𝐸</m:t>
                      </m:r>
                      <m:r>
                        <a:rPr lang="en-CA" i="1">
                          <a:latin typeface="Cambria Math" panose="02040503050406030204" pitchFamily="18" charset="0"/>
                          <a:ea typeface="Cambria Math" panose="02040503050406030204" pitchFamily="18" charset="0"/>
                        </a:rPr>
                        <m:t>)</m:t>
                      </m:r>
                    </m:oMath>
                  </m:oMathPara>
                </a14:m>
                <a:endParaRPr lang="en-CA" i="1" dirty="0"/>
              </a:p>
              <a:p>
                <a:pPr marL="0" indent="0">
                  <a:buNone/>
                </a:pPr>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𝑏𝑒𝑡𝑎</m:t>
                          </m:r>
                        </m:sub>
                      </m:sSub>
                      <m:r>
                        <a:rPr lang="en-CA">
                          <a:latin typeface="Cambria Math" panose="02040503050406030204" pitchFamily="18" charset="0"/>
                          <a:ea typeface="Cambria Math" panose="02040503050406030204" pitchFamily="18" charset="0"/>
                        </a:rPr>
                        <m:t>≈</m:t>
                      </m:r>
                      <m:r>
                        <a:rPr lang="en-CA" b="0" i="0" smtClean="0">
                          <a:latin typeface="Cambria Math" panose="02040503050406030204" pitchFamily="18" charset="0"/>
                          <a:ea typeface="Cambria Math" panose="02040503050406030204" pitchFamily="18" charset="0"/>
                        </a:rPr>
                        <m:t>880</m:t>
                      </m:r>
                      <m:r>
                        <m:rPr>
                          <m:sty m:val="p"/>
                        </m:rPr>
                        <a:rPr lang="en-CA" b="0" i="0" smtClean="0">
                          <a:latin typeface="Cambria Math" panose="02040503050406030204" pitchFamily="18" charset="0"/>
                          <a:ea typeface="Cambria Math" panose="02040503050406030204" pitchFamily="18" charset="0"/>
                        </a:rPr>
                        <m:t>s</m:t>
                      </m:r>
                    </m:oMath>
                  </m:oMathPara>
                </a14:m>
                <a:endParaRPr lang="en-CA" b="0" dirty="0">
                  <a:ea typeface="Cambria Math" panose="02040503050406030204" pitchFamily="18" charset="0"/>
                </a:endParaRPr>
              </a:p>
              <a:p>
                <a:pPr marL="0" indent="0">
                  <a:buNone/>
                </a:pPr>
                <a14:m>
                  <m:oMath xmlns:m="http://schemas.openxmlformats.org/officeDocument/2006/math">
                    <m:sSub>
                      <m:sSubPr>
                        <m:ctrlPr>
                          <a:rPr lang="en-CA" i="1" smtClean="0">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rPr>
                          <m:t>𝑎𝑏𝑠</m:t>
                        </m:r>
                      </m:sub>
                    </m:sSub>
                  </m:oMath>
                </a14:m>
                <a:r>
                  <a:rPr lang="en-US" dirty="0"/>
                  <a:t>:absorption by residual gas</a:t>
                </a:r>
              </a:p>
              <a:p>
                <a:pPr marL="0" indent="0">
                  <a:buNone/>
                </a:pPr>
                <a14:m>
                  <m:oMath xmlns:m="http://schemas.openxmlformats.org/officeDocument/2006/math">
                    <m:sSub>
                      <m:sSubPr>
                        <m:ctrlPr>
                          <a:rPr lang="en-CA" i="1" smtClean="0">
                            <a:latin typeface="Cambria Math" panose="02040503050406030204" pitchFamily="18" charset="0"/>
                          </a:rPr>
                        </m:ctrlPr>
                      </m:sSubPr>
                      <m:e>
                        <m:r>
                          <a:rPr lang="en-CA" i="1">
                            <a:latin typeface="Cambria Math" panose="02040503050406030204" pitchFamily="18" charset="0"/>
                            <a:ea typeface="Cambria Math" panose="02040503050406030204" pitchFamily="18" charset="0"/>
                          </a:rPr>
                          <m:t>𝜏</m:t>
                        </m:r>
                      </m:e>
                      <m:sub>
                        <m:r>
                          <a:rPr lang="en-CA" b="0" i="1" smtClean="0">
                            <a:latin typeface="Cambria Math" panose="02040503050406030204" pitchFamily="18" charset="0"/>
                            <a:ea typeface="Cambria Math" panose="02040503050406030204" pitchFamily="18" charset="0"/>
                          </a:rPr>
                          <m:t>𝑤𝑎𝑙𝑙</m:t>
                        </m:r>
                      </m:sub>
                    </m:sSub>
                  </m:oMath>
                </a14:m>
                <a:r>
                  <a:rPr lang="en-US" dirty="0"/>
                  <a:t>: loss due to wall collision</a:t>
                </a:r>
              </a:p>
            </p:txBody>
          </p:sp>
        </mc:Choice>
        <mc:Fallback xmlns="">
          <p:sp>
            <p:nvSpPr>
              <p:cNvPr id="2" name="Content Placeholder 1">
                <a:extLst>
                  <a:ext uri="{FF2B5EF4-FFF2-40B4-BE49-F238E27FC236}">
                    <a16:creationId xmlns:a16="http://schemas.microsoft.com/office/drawing/2014/main" id="{38BC81EE-66DF-234A-B376-04F586A045CC}"/>
                  </a:ext>
                </a:extLst>
              </p:cNvPr>
              <p:cNvSpPr>
                <a:spLocks noGrp="1" noRot="1" noChangeAspect="1" noMove="1" noResize="1" noEditPoints="1" noAdjustHandles="1" noChangeArrowheads="1" noChangeShapeType="1" noTextEdit="1"/>
              </p:cNvSpPr>
              <p:nvPr>
                <p:ph idx="1"/>
              </p:nvPr>
            </p:nvSpPr>
            <p:spPr>
              <a:blipFill>
                <a:blip r:embed="rId3"/>
                <a:stretch>
                  <a:fillRect l="-724" t="-2907" b="-581"/>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0199856E-77F5-9941-89C6-EBCA354B1AA0}"/>
              </a:ext>
            </a:extLst>
          </p:cNvPr>
          <p:cNvSpPr>
            <a:spLocks noGrp="1"/>
          </p:cNvSpPr>
          <p:nvPr>
            <p:ph type="sldNum" sz="quarter" idx="12"/>
          </p:nvPr>
        </p:nvSpPr>
        <p:spPr/>
        <p:txBody>
          <a:bodyPr/>
          <a:lstStyle/>
          <a:p>
            <a:r>
              <a:rPr lang="en-CA"/>
              <a:t>Page </a:t>
            </a:r>
            <a:fld id="{4E9A83AF-1D3C-40A9-A07A-69E1C54544A6}" type="slidenum">
              <a:rPr lang="en-CA" smtClean="0"/>
              <a:pPr/>
              <a:t>27</a:t>
            </a:fld>
            <a:endParaRPr lang="en-CA"/>
          </a:p>
        </p:txBody>
      </p:sp>
      <p:sp>
        <p:nvSpPr>
          <p:cNvPr id="4" name="Title 3">
            <a:extLst>
              <a:ext uri="{FF2B5EF4-FFF2-40B4-BE49-F238E27FC236}">
                <a16:creationId xmlns:a16="http://schemas.microsoft.com/office/drawing/2014/main" id="{A05E3EAE-184C-7448-AC57-38D60789D662}"/>
              </a:ext>
            </a:extLst>
          </p:cNvPr>
          <p:cNvSpPr>
            <a:spLocks noGrp="1"/>
          </p:cNvSpPr>
          <p:nvPr>
            <p:ph type="title"/>
          </p:nvPr>
        </p:nvSpPr>
        <p:spPr/>
        <p:txBody>
          <a:bodyPr/>
          <a:lstStyle/>
          <a:p>
            <a:r>
              <a:rPr lang="en-US" dirty="0"/>
              <a:t>The loss rate</a:t>
            </a:r>
          </a:p>
        </p:txBody>
      </p:sp>
    </p:spTree>
    <p:extLst>
      <p:ext uri="{BB962C8B-B14F-4D97-AF65-F5344CB8AC3E}">
        <p14:creationId xmlns:p14="http://schemas.microsoft.com/office/powerpoint/2010/main" val="218510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243F2-5A82-D541-BDD3-EBB77181AD2D}"/>
              </a:ext>
            </a:extLst>
          </p:cNvPr>
          <p:cNvSpPr>
            <a:spLocks noGrp="1"/>
          </p:cNvSpPr>
          <p:nvPr>
            <p:ph type="title"/>
          </p:nvPr>
        </p:nvSpPr>
        <p:spPr>
          <a:xfrm>
            <a:off x="3660913" y="-126547"/>
            <a:ext cx="10515600" cy="789305"/>
          </a:xfrm>
        </p:spPr>
        <p:txBody>
          <a:bodyPr>
            <a:normAutofit/>
          </a:bodyPr>
          <a:lstStyle/>
          <a:p>
            <a:r>
              <a:rPr lang="en-US" sz="2000" dirty="0" err="1">
                <a:solidFill>
                  <a:schemeClr val="bg1"/>
                </a:solidFill>
              </a:rPr>
              <a:t>PENTrack</a:t>
            </a:r>
            <a:r>
              <a:rPr lang="en-US" sz="2000" dirty="0">
                <a:solidFill>
                  <a:schemeClr val="bg1"/>
                </a:solidFill>
              </a:rPr>
              <a:t> Simulation</a:t>
            </a:r>
          </a:p>
        </p:txBody>
      </p:sp>
      <p:sp>
        <p:nvSpPr>
          <p:cNvPr id="6" name="Content Placeholder 2">
            <a:extLst>
              <a:ext uri="{FF2B5EF4-FFF2-40B4-BE49-F238E27FC236}">
                <a16:creationId xmlns:a16="http://schemas.microsoft.com/office/drawing/2014/main" id="{E7B4358F-51B8-8440-BDD5-BA42FBD9250D}"/>
              </a:ext>
            </a:extLst>
          </p:cNvPr>
          <p:cNvSpPr>
            <a:spLocks noGrp="1"/>
          </p:cNvSpPr>
          <p:nvPr>
            <p:ph idx="1"/>
          </p:nvPr>
        </p:nvSpPr>
        <p:spPr>
          <a:xfrm>
            <a:off x="240006" y="1093202"/>
            <a:ext cx="11478083" cy="501103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ea typeface="Calibri"/>
                <a:cs typeface="Calibri"/>
              </a:rPr>
              <a:t>Objective: </a:t>
            </a:r>
            <a:r>
              <a:rPr lang="en-US" sz="3600" b="0" dirty="0"/>
              <a:t>Simulate the storage lifetime ​experiment, and </a:t>
            </a:r>
            <a:r>
              <a:rPr lang="en-US" sz="3600" dirty="0">
                <a:ea typeface="Calibri"/>
                <a:cs typeface="Calibri"/>
              </a:rPr>
              <a:t>determine the storage lifetime of the prototype cell insulator</a:t>
            </a:r>
          </a:p>
          <a:p>
            <a:r>
              <a:rPr lang="en-US" sz="3600" dirty="0">
                <a:ea typeface="Calibri"/>
                <a:cs typeface="Calibri"/>
              </a:rPr>
              <a:t>A simulation tool called </a:t>
            </a:r>
            <a:r>
              <a:rPr lang="en-US" sz="3600" dirty="0" err="1">
                <a:ea typeface="Calibri"/>
                <a:cs typeface="Calibri"/>
              </a:rPr>
              <a:t>PENTrack</a:t>
            </a:r>
            <a:endParaRPr lang="en-US" sz="3600" dirty="0">
              <a:ea typeface="Calibri"/>
              <a:cs typeface="Calibri"/>
            </a:endParaRPr>
          </a:p>
          <a:p>
            <a:r>
              <a:rPr lang="en-US" sz="3600" dirty="0">
                <a:ea typeface="Calibri"/>
                <a:cs typeface="Calibri"/>
              </a:rPr>
              <a:t>Simulate the actual experiment we conducted </a:t>
            </a:r>
          </a:p>
          <a:p>
            <a:pPr lvl="1"/>
            <a:r>
              <a:rPr lang="en-US" sz="3200" dirty="0">
                <a:ea typeface="Calibri"/>
                <a:cs typeface="Calibri"/>
              </a:rPr>
              <a:t>Irradiation time: 120s</a:t>
            </a:r>
          </a:p>
          <a:p>
            <a:pPr lvl="1"/>
            <a:r>
              <a:rPr lang="en-US" sz="3200" dirty="0">
                <a:ea typeface="Calibri"/>
                <a:cs typeface="Calibri"/>
              </a:rPr>
              <a:t>Storage time: </a:t>
            </a:r>
            <a:r>
              <a:rPr lang="en-US" sz="3200" dirty="0">
                <a:ea typeface="+mn-lt"/>
                <a:cs typeface="+mn-lt"/>
              </a:rPr>
              <a:t>5s - 705s</a:t>
            </a:r>
          </a:p>
          <a:p>
            <a:pPr lvl="1"/>
            <a:r>
              <a:rPr lang="en-US" sz="3200" dirty="0">
                <a:ea typeface="+mn-lt"/>
                <a:cs typeface="+mn-lt"/>
              </a:rPr>
              <a:t>Counting: 240s</a:t>
            </a:r>
          </a:p>
          <a:p>
            <a:endParaRPr lang="en-US" sz="3600" dirty="0">
              <a:ea typeface="+mn-lt"/>
              <a:cs typeface="+mn-lt"/>
            </a:endParaRPr>
          </a:p>
        </p:txBody>
      </p:sp>
      <p:sp>
        <p:nvSpPr>
          <p:cNvPr id="78" name="Slide Number Placeholder 1">
            <a:extLst>
              <a:ext uri="{FF2B5EF4-FFF2-40B4-BE49-F238E27FC236}">
                <a16:creationId xmlns:a16="http://schemas.microsoft.com/office/drawing/2014/main" id="{DB6C7312-1191-9549-B4FB-1F131B385875}"/>
              </a:ext>
            </a:extLst>
          </p:cNvPr>
          <p:cNvSpPr>
            <a:spLocks noGrp="1"/>
          </p:cNvSpPr>
          <p:nvPr>
            <p:ph type="sldNum" sz="quarter" idx="12"/>
          </p:nvPr>
        </p:nvSpPr>
        <p:spPr>
          <a:xfrm>
            <a:off x="11718089" y="95882"/>
            <a:ext cx="420834" cy="365125"/>
          </a:xfrm>
        </p:spPr>
        <p:txBody>
          <a:bodyPr/>
          <a:lstStyle/>
          <a:p>
            <a:r>
              <a:rPr lang="en-CA" sz="2000" dirty="0">
                <a:solidFill>
                  <a:schemeClr val="bg1"/>
                </a:solidFill>
              </a:rPr>
              <a:t>9</a:t>
            </a:r>
          </a:p>
        </p:txBody>
      </p:sp>
    </p:spTree>
    <p:extLst>
      <p:ext uri="{BB962C8B-B14F-4D97-AF65-F5344CB8AC3E}">
        <p14:creationId xmlns:p14="http://schemas.microsoft.com/office/powerpoint/2010/main" val="254256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27228-D43A-6546-B6EE-5FF8A0F3DA2E}"/>
              </a:ext>
            </a:extLst>
          </p:cNvPr>
          <p:cNvSpPr>
            <a:spLocks noGrp="1"/>
          </p:cNvSpPr>
          <p:nvPr>
            <p:ph type="title"/>
          </p:nvPr>
        </p:nvSpPr>
        <p:spPr>
          <a:xfrm>
            <a:off x="3621156" y="-99364"/>
            <a:ext cx="10515600" cy="757775"/>
          </a:xfrm>
        </p:spPr>
        <p:txBody>
          <a:bodyPr>
            <a:normAutofit/>
          </a:bodyPr>
          <a:lstStyle/>
          <a:p>
            <a:r>
              <a:rPr lang="en-US" sz="2000" dirty="0">
                <a:solidFill>
                  <a:schemeClr val="bg1"/>
                </a:solidFill>
                <a:latin typeface="+mn-lt"/>
              </a:rPr>
              <a:t>History of </a:t>
            </a:r>
            <a:r>
              <a:rPr lang="en-US" sz="2000" dirty="0" err="1">
                <a:solidFill>
                  <a:schemeClr val="bg1"/>
                </a:solidFill>
                <a:latin typeface="+mn-lt"/>
              </a:rPr>
              <a:t>nEDM</a:t>
            </a:r>
            <a:r>
              <a:rPr lang="en-US" sz="2000" dirty="0">
                <a:solidFill>
                  <a:schemeClr val="bg1"/>
                </a:solidFill>
                <a:latin typeface="+mn-lt"/>
              </a:rPr>
              <a:t> measurement</a:t>
            </a:r>
            <a:endParaRPr lang="en-US" sz="2000" dirty="0">
              <a:solidFill>
                <a:schemeClr val="bg1"/>
              </a:solidFill>
            </a:endParaRPr>
          </a:p>
        </p:txBody>
      </p:sp>
      <p:sp>
        <p:nvSpPr>
          <p:cNvPr id="4" name="Content Placeholder 1">
            <a:extLst>
              <a:ext uri="{FF2B5EF4-FFF2-40B4-BE49-F238E27FC236}">
                <a16:creationId xmlns:a16="http://schemas.microsoft.com/office/drawing/2014/main" id="{72B9412C-D0EF-9843-95EB-EE7C2C4E37FE}"/>
              </a:ext>
            </a:extLst>
          </p:cNvPr>
          <p:cNvSpPr>
            <a:spLocks noGrp="1"/>
          </p:cNvSpPr>
          <p:nvPr>
            <p:ph idx="1"/>
          </p:nvPr>
        </p:nvSpPr>
        <p:spPr>
          <a:xfrm>
            <a:off x="346819" y="1082634"/>
            <a:ext cx="5749179" cy="3786624"/>
          </a:xfrm>
        </p:spPr>
        <p:txBody>
          <a:bodyPr/>
          <a:lstStyle/>
          <a:p>
            <a:r>
              <a:rPr lang="en-CA" sz="2400" b="0" i="0" u="none" strike="noStrike" dirty="0">
                <a:solidFill>
                  <a:srgbClr val="000000"/>
                </a:solidFill>
                <a:effectLst/>
              </a:rPr>
              <a:t>The experimental sensitivity of </a:t>
            </a:r>
            <a:r>
              <a:rPr lang="en-CA" sz="2400" b="0" i="0" u="none" strike="noStrike" dirty="0" err="1">
                <a:solidFill>
                  <a:srgbClr val="000000"/>
                </a:solidFill>
                <a:effectLst/>
              </a:rPr>
              <a:t>nEDM</a:t>
            </a:r>
            <a:r>
              <a:rPr lang="en-CA" sz="2400" b="0" i="0" u="none" strike="noStrike" dirty="0">
                <a:solidFill>
                  <a:srgbClr val="000000"/>
                </a:solidFill>
                <a:effectLst/>
              </a:rPr>
              <a:t> measurements has been steadily improved over the years.</a:t>
            </a:r>
            <a:endParaRPr lang="en-CA" b="0" i="0" u="none" strike="noStrike" dirty="0">
              <a:solidFill>
                <a:srgbClr val="000000"/>
              </a:solidFill>
              <a:effectLst/>
            </a:endParaRPr>
          </a:p>
          <a:p>
            <a:r>
              <a:rPr lang="en-CA" sz="2400" b="0" i="0" u="none" strike="noStrike" dirty="0">
                <a:solidFill>
                  <a:srgbClr val="000000"/>
                </a:solidFill>
                <a:effectLst/>
              </a:rPr>
              <a:t>PSI experiment: </a:t>
            </a:r>
          </a:p>
          <a:p>
            <a:pPr marL="0" indent="0">
              <a:buNone/>
            </a:pPr>
            <a:r>
              <a:rPr lang="en-CA" sz="2400" dirty="0">
                <a:solidFill>
                  <a:srgbClr val="000000"/>
                </a:solidFill>
              </a:rPr>
              <a:t>	</a:t>
            </a:r>
          </a:p>
          <a:p>
            <a:pPr marL="0" indent="0">
              <a:buNone/>
            </a:pPr>
            <a:endParaRPr lang="en-CA" altLang="ja-JP" b="0" i="0" u="none" strike="noStrike" dirty="0">
              <a:solidFill>
                <a:srgbClr val="000000"/>
              </a:solidFill>
              <a:effectLst/>
            </a:endParaRPr>
          </a:p>
          <a:p>
            <a:endParaRPr lang="en-CA" sz="2400" b="0" i="0" u="none" strike="noStrike" dirty="0">
              <a:solidFill>
                <a:srgbClr val="000000"/>
              </a:solidFill>
              <a:effectLst/>
            </a:endParaRPr>
          </a:p>
          <a:p>
            <a:r>
              <a:rPr lang="en-CA" sz="2400" b="0" i="0" u="none" strike="noStrike" dirty="0">
                <a:solidFill>
                  <a:srgbClr val="000000"/>
                </a:solidFill>
                <a:effectLst/>
              </a:rPr>
              <a:t>The </a:t>
            </a:r>
            <a:r>
              <a:rPr lang="en-CA" sz="2400" i="0" u="none" strike="noStrike" dirty="0">
                <a:solidFill>
                  <a:srgbClr val="000000"/>
                </a:solidFill>
                <a:effectLst/>
              </a:rPr>
              <a:t>TUCAN (TRIUMF </a:t>
            </a:r>
            <a:r>
              <a:rPr lang="en-CA" sz="2400" i="0" u="none" strike="noStrike" dirty="0" err="1">
                <a:solidFill>
                  <a:srgbClr val="000000"/>
                </a:solidFill>
                <a:effectLst/>
              </a:rPr>
              <a:t>UltraCold</a:t>
            </a:r>
            <a:r>
              <a:rPr lang="en-CA" sz="2400" i="0" u="none" strike="noStrike" dirty="0">
                <a:solidFill>
                  <a:srgbClr val="000000"/>
                </a:solidFill>
                <a:effectLst/>
              </a:rPr>
              <a:t> Advanced Neutron) collaboration </a:t>
            </a:r>
            <a:r>
              <a:rPr lang="en-CA" sz="2400" dirty="0">
                <a:solidFill>
                  <a:srgbClr val="000000"/>
                </a:solidFill>
              </a:rPr>
              <a:t>goal: </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5AE173B6-BEA7-224D-96B1-E87460FC2466}"/>
                  </a:ext>
                </a:extLst>
              </p:cNvPr>
              <p:cNvSpPr txBox="1"/>
              <p:nvPr/>
            </p:nvSpPr>
            <p:spPr>
              <a:xfrm>
                <a:off x="1082893" y="2716805"/>
                <a:ext cx="4277033" cy="1200329"/>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en-CA" sz="2400" b="0" i="0" u="none" strike="noStrike" dirty="0">
                    <a:solidFill>
                      <a:srgbClr val="000000"/>
                    </a:solidFill>
                    <a:effectLst/>
                  </a:rPr>
                  <a:t>sensitivity ∿ </a:t>
                </a:r>
                <a14:m>
                  <m:oMath xmlns:m="http://schemas.openxmlformats.org/officeDocument/2006/math">
                    <m:sSup>
                      <m:sSupPr>
                        <m:ctrlPr>
                          <a:rPr lang="en-CA" sz="2400" i="1" smtClean="0">
                            <a:latin typeface="Cambria Math" panose="02040503050406030204" pitchFamily="18" charset="0"/>
                          </a:rPr>
                        </m:ctrlPr>
                      </m:sSupPr>
                      <m:e>
                        <m:r>
                          <a:rPr lang="en-CA" sz="2400" b="0" i="1" smtClean="0">
                            <a:latin typeface="Cambria Math" panose="02040503050406030204" pitchFamily="18" charset="0"/>
                          </a:rPr>
                          <m:t>1.8 </m:t>
                        </m:r>
                        <m:r>
                          <a:rPr lang="en-CA" sz="2400" b="0" i="1" smtClean="0">
                            <a:latin typeface="Cambria Math" panose="02040503050406030204" pitchFamily="18" charset="0"/>
                            <a:ea typeface="Cambria Math" panose="02040503050406030204" pitchFamily="18" charset="0"/>
                          </a:rPr>
                          <m:t>×</m:t>
                        </m:r>
                        <m:r>
                          <a:rPr lang="en-CA" sz="2400" b="0" i="1" smtClean="0">
                            <a:latin typeface="Cambria Math" panose="02040503050406030204" pitchFamily="18" charset="0"/>
                          </a:rPr>
                          <m:t>10</m:t>
                        </m:r>
                      </m:e>
                      <m:sup>
                        <m:r>
                          <a:rPr lang="en-CA" sz="2400" b="0" i="1" smtClean="0">
                            <a:latin typeface="Cambria Math" panose="02040503050406030204" pitchFamily="18" charset="0"/>
                          </a:rPr>
                          <m:t>−26</m:t>
                        </m:r>
                      </m:sup>
                    </m:sSup>
                    <m:r>
                      <a:rPr lang="en-CA" sz="2400" b="0" i="1" smtClean="0">
                        <a:latin typeface="Cambria Math" panose="02040503050406030204" pitchFamily="18" charset="0"/>
                      </a:rPr>
                      <m:t>𝑒</m:t>
                    </m:r>
                    <m:r>
                      <a:rPr lang="en-CA" sz="2400" b="0" i="1" smtClean="0">
                        <a:latin typeface="Cambria Math" panose="02040503050406030204" pitchFamily="18" charset="0"/>
                        <a:ea typeface="Cambria Math" panose="02040503050406030204" pitchFamily="18" charset="0"/>
                      </a:rPr>
                      <m:t>∙</m:t>
                    </m:r>
                  </m:oMath>
                </a14:m>
                <a:r>
                  <a:rPr lang="en-CA" sz="2400" b="0" i="0" dirty="0">
                    <a:ea typeface="Cambria Math" panose="02040503050406030204" pitchFamily="18" charset="0"/>
                  </a:rPr>
                  <a:t> cm</a:t>
                </a:r>
              </a:p>
              <a:p>
                <a:pPr algn="l"/>
                <a:r>
                  <a:rPr lang="en-US" altLang="ja-JP" sz="2400" b="0" i="0" u="none" strike="noStrike" dirty="0">
                    <a:solidFill>
                      <a:srgbClr val="000000"/>
                    </a:solidFill>
                    <a:effectLst/>
                  </a:rPr>
                  <a:t>(90% </a:t>
                </a:r>
                <a:r>
                  <a:rPr lang="en-US" altLang="ja-JP" sz="2400" dirty="0">
                    <a:solidFill>
                      <a:srgbClr val="000000"/>
                    </a:solidFill>
                  </a:rPr>
                  <a:t>C</a:t>
                </a:r>
                <a:r>
                  <a:rPr lang="en-US" altLang="ja-JP" sz="2400" b="0" i="0" u="none" strike="noStrike" dirty="0">
                    <a:solidFill>
                      <a:srgbClr val="000000"/>
                    </a:solidFill>
                    <a:effectLst/>
                  </a:rPr>
                  <a:t>onfidence level)</a:t>
                </a:r>
              </a:p>
              <a:p>
                <a:r>
                  <a:rPr lang="en-US" altLang="ja-JP" sz="2400" b="0" i="0" u="none" strike="noStrike" dirty="0">
                    <a:solidFill>
                      <a:srgbClr val="000000"/>
                    </a:solidFill>
                    <a:effectLst/>
                  </a:rPr>
                  <a:t>          Current Best Limit</a:t>
                </a:r>
                <a:endParaRPr lang="en-CA" sz="2400" b="0" i="0" u="none" strike="noStrike" dirty="0">
                  <a:solidFill>
                    <a:srgbClr val="000000"/>
                  </a:solidFill>
                  <a:effectLst/>
                </a:endParaRPr>
              </a:p>
            </p:txBody>
          </p:sp>
        </mc:Choice>
        <mc:Fallback>
          <p:sp>
            <p:nvSpPr>
              <p:cNvPr id="5" name="TextBox 4">
                <a:extLst>
                  <a:ext uri="{FF2B5EF4-FFF2-40B4-BE49-F238E27FC236}">
                    <a16:creationId xmlns:a16="http://schemas.microsoft.com/office/drawing/2014/main" id="{5AE173B6-BEA7-224D-96B1-E87460FC2466}"/>
                  </a:ext>
                </a:extLst>
              </p:cNvPr>
              <p:cNvSpPr txBox="1">
                <a:spLocks noRot="1" noChangeAspect="1" noMove="1" noResize="1" noEditPoints="1" noAdjustHandles="1" noChangeArrowheads="1" noChangeShapeType="1" noTextEdit="1"/>
              </p:cNvSpPr>
              <p:nvPr/>
            </p:nvSpPr>
            <p:spPr>
              <a:xfrm>
                <a:off x="1082893" y="2716805"/>
                <a:ext cx="4277033" cy="1200329"/>
              </a:xfrm>
              <a:prstGeom prst="rect">
                <a:avLst/>
              </a:prstGeom>
              <a:blipFill>
                <a:blip r:embed="rId3"/>
                <a:stretch>
                  <a:fillRect l="-2065" t="-3093" b="-9278"/>
                </a:stretch>
              </a:blipFill>
              <a:ln>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6CBE599D-B725-4B48-BC31-2D02E75BEC72}"/>
                  </a:ext>
                </a:extLst>
              </p:cNvPr>
              <p:cNvSpPr txBox="1"/>
              <p:nvPr/>
            </p:nvSpPr>
            <p:spPr>
              <a:xfrm>
                <a:off x="1082893" y="5053533"/>
                <a:ext cx="4277033" cy="1200329"/>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CA" sz="2400" dirty="0">
                    <a:solidFill>
                      <a:srgbClr val="000000"/>
                    </a:solidFill>
                  </a:rPr>
                  <a:t>sensitivity ∿ </a:t>
                </a:r>
                <a14:m>
                  <m:oMath xmlns:m="http://schemas.openxmlformats.org/officeDocument/2006/math">
                    <m:sSup>
                      <m:sSupPr>
                        <m:ctrlPr>
                          <a:rPr lang="en-CA" sz="2400" i="1">
                            <a:latin typeface="Cambria Math" panose="02040503050406030204" pitchFamily="18" charset="0"/>
                          </a:rPr>
                        </m:ctrlPr>
                      </m:sSupPr>
                      <m:e>
                        <m:r>
                          <a:rPr lang="en-CA" sz="2400" b="0" i="1" smtClean="0">
                            <a:latin typeface="Cambria Math" panose="02040503050406030204" pitchFamily="18" charset="0"/>
                          </a:rPr>
                          <m:t>1.8 </m:t>
                        </m:r>
                        <m:r>
                          <a:rPr lang="en-CA" sz="2400" b="0" i="1" smtClean="0">
                            <a:latin typeface="Cambria Math" panose="02040503050406030204" pitchFamily="18" charset="0"/>
                            <a:ea typeface="Cambria Math" panose="02040503050406030204" pitchFamily="18" charset="0"/>
                          </a:rPr>
                          <m:t>×</m:t>
                        </m:r>
                        <m:r>
                          <a:rPr lang="en-CA" sz="2400" i="1">
                            <a:latin typeface="Cambria Math" panose="02040503050406030204" pitchFamily="18" charset="0"/>
                          </a:rPr>
                          <m:t>10</m:t>
                        </m:r>
                      </m:e>
                      <m:sup>
                        <m:r>
                          <a:rPr lang="en-CA" sz="2400" i="1">
                            <a:latin typeface="Cambria Math" panose="02040503050406030204" pitchFamily="18" charset="0"/>
                          </a:rPr>
                          <m:t>−27</m:t>
                        </m:r>
                      </m:sup>
                    </m:sSup>
                    <m:r>
                      <a:rPr lang="en-CA" sz="2400" i="1">
                        <a:latin typeface="Cambria Math" panose="02040503050406030204" pitchFamily="18" charset="0"/>
                      </a:rPr>
                      <m:t>𝑒</m:t>
                    </m:r>
                    <m:r>
                      <a:rPr lang="en-CA" sz="2400" i="1">
                        <a:latin typeface="Cambria Math" panose="02040503050406030204" pitchFamily="18" charset="0"/>
                        <a:ea typeface="Cambria Math" panose="02040503050406030204" pitchFamily="18" charset="0"/>
                      </a:rPr>
                      <m:t>∙</m:t>
                    </m:r>
                  </m:oMath>
                </a14:m>
                <a:r>
                  <a:rPr lang="en-US" altLang="ja-JP" sz="2400" b="0" i="0" u="none" strike="noStrike" dirty="0">
                    <a:solidFill>
                      <a:srgbClr val="000000"/>
                    </a:solidFill>
                    <a:effectLst/>
                  </a:rPr>
                  <a:t> cm</a:t>
                </a:r>
              </a:p>
              <a:p>
                <a:r>
                  <a:rPr lang="en-US" altLang="ja-JP" sz="2400" b="0" i="0" u="none" strike="noStrike" dirty="0">
                    <a:solidFill>
                      <a:srgbClr val="000000"/>
                    </a:solidFill>
                    <a:effectLst/>
                  </a:rPr>
                  <a:t>(90% </a:t>
                </a:r>
                <a:r>
                  <a:rPr lang="en-US" altLang="ja-JP" sz="2400" dirty="0">
                    <a:solidFill>
                      <a:srgbClr val="000000"/>
                    </a:solidFill>
                  </a:rPr>
                  <a:t>C</a:t>
                </a:r>
                <a:r>
                  <a:rPr lang="en-US" altLang="ja-JP" sz="2400" b="0" i="0" u="none" strike="noStrike" dirty="0">
                    <a:solidFill>
                      <a:srgbClr val="000000"/>
                    </a:solidFill>
                    <a:effectLst/>
                  </a:rPr>
                  <a:t>onfidence level)</a:t>
                </a:r>
              </a:p>
              <a:p>
                <a:pPr marL="0" indent="0">
                  <a:buNone/>
                </a:pPr>
                <a:r>
                  <a:rPr lang="en-CA" sz="2400" dirty="0">
                    <a:solidFill>
                      <a:srgbClr val="000000"/>
                    </a:solidFill>
                    <a:latin typeface="-webkit-standard"/>
                  </a:rPr>
                  <a:t>     A</a:t>
                </a:r>
                <a:r>
                  <a:rPr lang="en-CA" sz="2400" b="0" i="0" u="none" strike="noStrike" dirty="0">
                    <a:solidFill>
                      <a:srgbClr val="000000"/>
                    </a:solidFill>
                    <a:effectLst/>
                    <a:latin typeface="-webkit-standard"/>
                  </a:rPr>
                  <a:t>n order of magnitude </a:t>
                </a:r>
                <a:r>
                  <a:rPr lang="en-CA" sz="2400" dirty="0">
                    <a:solidFill>
                      <a:srgbClr val="000000"/>
                    </a:solidFill>
                    <a:latin typeface="-webkit-standard"/>
                  </a:rPr>
                  <a:t>better</a:t>
                </a:r>
                <a:endParaRPr lang="en-CA" sz="2400" b="0" i="0" u="none" strike="noStrike" baseline="0" dirty="0">
                  <a:solidFill>
                    <a:srgbClr val="000000"/>
                  </a:solidFill>
                  <a:effectLst/>
                  <a:latin typeface="-webkit-standard"/>
                </a:endParaRPr>
              </a:p>
            </p:txBody>
          </p:sp>
        </mc:Choice>
        <mc:Fallback>
          <p:sp>
            <p:nvSpPr>
              <p:cNvPr id="6" name="TextBox 5">
                <a:extLst>
                  <a:ext uri="{FF2B5EF4-FFF2-40B4-BE49-F238E27FC236}">
                    <a16:creationId xmlns:a16="http://schemas.microsoft.com/office/drawing/2014/main" id="{6CBE599D-B725-4B48-BC31-2D02E75BEC72}"/>
                  </a:ext>
                </a:extLst>
              </p:cNvPr>
              <p:cNvSpPr txBox="1">
                <a:spLocks noRot="1" noChangeAspect="1" noMove="1" noResize="1" noEditPoints="1" noAdjustHandles="1" noChangeArrowheads="1" noChangeShapeType="1" noTextEdit="1"/>
              </p:cNvSpPr>
              <p:nvPr/>
            </p:nvSpPr>
            <p:spPr>
              <a:xfrm>
                <a:off x="1082893" y="5053533"/>
                <a:ext cx="4277033" cy="1200329"/>
              </a:xfrm>
              <a:prstGeom prst="rect">
                <a:avLst/>
              </a:prstGeom>
              <a:blipFill>
                <a:blip r:embed="rId4"/>
                <a:stretch>
                  <a:fillRect l="-2065" t="-3125" b="-10417"/>
                </a:stretch>
              </a:blipFill>
              <a:ln>
                <a:solidFill>
                  <a:srgbClr val="FF0000"/>
                </a:solidFill>
              </a:ln>
            </p:spPr>
            <p:txBody>
              <a:bodyPr/>
              <a:lstStyle/>
              <a:p>
                <a:r>
                  <a:rPr lang="en-US">
                    <a:noFill/>
                  </a:rPr>
                  <a:t> </a:t>
                </a:r>
              </a:p>
            </p:txBody>
          </p:sp>
        </mc:Fallback>
      </mc:AlternateContent>
      <p:pic>
        <p:nvPicPr>
          <p:cNvPr id="7" name="Picture 6" descr="A logo with black and orange colors&#10;&#10;Description automatically generated">
            <a:extLst>
              <a:ext uri="{FF2B5EF4-FFF2-40B4-BE49-F238E27FC236}">
                <a16:creationId xmlns:a16="http://schemas.microsoft.com/office/drawing/2014/main" id="{DB53CD5B-A7EC-EB4F-A5EA-05A95EFB236E}"/>
              </a:ext>
            </a:extLst>
          </p:cNvPr>
          <p:cNvPicPr>
            <a:picLocks noChangeAspect="1"/>
          </p:cNvPicPr>
          <p:nvPr/>
        </p:nvPicPr>
        <p:blipFill>
          <a:blip r:embed="rId5"/>
          <a:stretch>
            <a:fillRect/>
          </a:stretch>
        </p:blipFill>
        <p:spPr>
          <a:xfrm>
            <a:off x="8636290" y="587549"/>
            <a:ext cx="2999170" cy="1141351"/>
          </a:xfrm>
          <a:prstGeom prst="rect">
            <a:avLst/>
          </a:prstGeom>
        </p:spPr>
      </p:pic>
      <p:pic>
        <p:nvPicPr>
          <p:cNvPr id="8" name="Picture 7" descr="A graph with numbers and lines&#10;&#10;Description automatically generated with medium confidence">
            <a:extLst>
              <a:ext uri="{FF2B5EF4-FFF2-40B4-BE49-F238E27FC236}">
                <a16:creationId xmlns:a16="http://schemas.microsoft.com/office/drawing/2014/main" id="{39BAEEE7-6646-2D42-99B3-6962963E697C}"/>
              </a:ext>
            </a:extLst>
          </p:cNvPr>
          <p:cNvPicPr>
            <a:picLocks noChangeAspect="1"/>
          </p:cNvPicPr>
          <p:nvPr/>
        </p:nvPicPr>
        <p:blipFill rotWithShape="1">
          <a:blip r:embed="rId6"/>
          <a:srcRect l="3174" t="4177" r="2992" b="2043"/>
          <a:stretch/>
        </p:blipFill>
        <p:spPr>
          <a:xfrm>
            <a:off x="6310582" y="2254201"/>
            <a:ext cx="5749179" cy="4481046"/>
          </a:xfrm>
          <a:prstGeom prst="rect">
            <a:avLst/>
          </a:prstGeom>
        </p:spPr>
      </p:pic>
      <p:sp>
        <p:nvSpPr>
          <p:cNvPr id="9" name="Rectangle 8">
            <a:extLst>
              <a:ext uri="{FF2B5EF4-FFF2-40B4-BE49-F238E27FC236}">
                <a16:creationId xmlns:a16="http://schemas.microsoft.com/office/drawing/2014/main" id="{EF1ADCD1-F695-3842-9EC3-7F45BE5B8B60}"/>
              </a:ext>
            </a:extLst>
          </p:cNvPr>
          <p:cNvSpPr/>
          <p:nvPr/>
        </p:nvSpPr>
        <p:spPr>
          <a:xfrm>
            <a:off x="6939037" y="5866692"/>
            <a:ext cx="3506520" cy="403759"/>
          </a:xfrm>
          <a:prstGeom prst="rect">
            <a:avLst/>
          </a:prstGeom>
          <a:solidFill>
            <a:srgbClr val="FF0000">
              <a:alpha val="42145"/>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Standard Model prediction</a:t>
            </a:r>
          </a:p>
        </p:txBody>
      </p:sp>
      <p:sp>
        <p:nvSpPr>
          <p:cNvPr id="10" name="TextBox 9">
            <a:extLst>
              <a:ext uri="{FF2B5EF4-FFF2-40B4-BE49-F238E27FC236}">
                <a16:creationId xmlns:a16="http://schemas.microsoft.com/office/drawing/2014/main" id="{665E3FCE-C890-E54E-9057-A3C23443A02A}"/>
              </a:ext>
            </a:extLst>
          </p:cNvPr>
          <p:cNvSpPr txBox="1"/>
          <p:nvPr/>
        </p:nvSpPr>
        <p:spPr>
          <a:xfrm>
            <a:off x="8111438" y="1901612"/>
            <a:ext cx="2424430" cy="461665"/>
          </a:xfrm>
          <a:prstGeom prst="rect">
            <a:avLst/>
          </a:prstGeom>
          <a:noFill/>
        </p:spPr>
        <p:txBody>
          <a:bodyPr wrap="square" rtlCol="0">
            <a:spAutoFit/>
          </a:bodyPr>
          <a:lstStyle/>
          <a:p>
            <a:pPr algn="l"/>
            <a:r>
              <a:rPr lang="en-US" sz="2400" dirty="0"/>
              <a:t>History</a:t>
            </a:r>
          </a:p>
        </p:txBody>
      </p:sp>
      <p:sp>
        <p:nvSpPr>
          <p:cNvPr id="11" name="Slide Number Placeholder 57">
            <a:extLst>
              <a:ext uri="{FF2B5EF4-FFF2-40B4-BE49-F238E27FC236}">
                <a16:creationId xmlns:a16="http://schemas.microsoft.com/office/drawing/2014/main" id="{63954315-5806-1B4B-B1CE-886EAC64DAAD}"/>
              </a:ext>
            </a:extLst>
          </p:cNvPr>
          <p:cNvSpPr>
            <a:spLocks noGrp="1"/>
          </p:cNvSpPr>
          <p:nvPr>
            <p:ph type="sldNum" sz="quarter" idx="12"/>
          </p:nvPr>
        </p:nvSpPr>
        <p:spPr>
          <a:xfrm>
            <a:off x="11648995" y="96960"/>
            <a:ext cx="425696" cy="365125"/>
          </a:xfrm>
        </p:spPr>
        <p:txBody>
          <a:bodyPr/>
          <a:lstStyle/>
          <a:p>
            <a:r>
              <a:rPr lang="en-US" sz="2000" dirty="0">
                <a:solidFill>
                  <a:schemeClr val="bg1"/>
                </a:solidFill>
              </a:rPr>
              <a:t>2</a:t>
            </a:r>
          </a:p>
        </p:txBody>
      </p:sp>
    </p:spTree>
    <p:extLst>
      <p:ext uri="{BB962C8B-B14F-4D97-AF65-F5344CB8AC3E}">
        <p14:creationId xmlns:p14="http://schemas.microsoft.com/office/powerpoint/2010/main" val="1488881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1AA8-22D9-BC45-83B2-29902CDE92D7}"/>
              </a:ext>
            </a:extLst>
          </p:cNvPr>
          <p:cNvSpPr>
            <a:spLocks noGrp="1"/>
          </p:cNvSpPr>
          <p:nvPr>
            <p:ph type="title"/>
          </p:nvPr>
        </p:nvSpPr>
        <p:spPr>
          <a:xfrm>
            <a:off x="3703280" y="-406733"/>
            <a:ext cx="10515600" cy="1356864"/>
          </a:xfrm>
        </p:spPr>
        <p:txBody>
          <a:bodyPr vert="horz" lIns="91440" tIns="45720" rIns="91440" bIns="45720" rtlCol="0" anchor="ctr">
            <a:noAutofit/>
          </a:bodyPr>
          <a:lstStyle/>
          <a:p>
            <a:r>
              <a:rPr lang="en-CA" sz="2000" dirty="0">
                <a:solidFill>
                  <a:schemeClr val="bg1"/>
                </a:solidFill>
              </a:rPr>
              <a:t>UCN and Statistical Sensitivity</a:t>
            </a:r>
            <a:endParaRPr lang="en-US" sz="2000" dirty="0">
              <a:solidFill>
                <a:schemeClr val="bg1"/>
              </a:solidFill>
            </a:endParaRPr>
          </a:p>
        </p:txBody>
      </p:sp>
      <mc:AlternateContent xmlns:mc="http://schemas.openxmlformats.org/markup-compatibility/2006">
        <mc:Choice xmlns:a14="http://schemas.microsoft.com/office/drawing/2010/main" Requires="a14">
          <p:sp>
            <p:nvSpPr>
              <p:cNvPr id="17" name="Content Placeholder 1">
                <a:extLst>
                  <a:ext uri="{FF2B5EF4-FFF2-40B4-BE49-F238E27FC236}">
                    <a16:creationId xmlns:a16="http://schemas.microsoft.com/office/drawing/2014/main" id="{D8C78F72-2876-A247-B802-7E7754980F8B}"/>
                  </a:ext>
                </a:extLst>
              </p:cNvPr>
              <p:cNvSpPr txBox="1">
                <a:spLocks/>
              </p:cNvSpPr>
              <p:nvPr/>
            </p:nvSpPr>
            <p:spPr>
              <a:xfrm>
                <a:off x="6932788" y="1245598"/>
                <a:ext cx="5355456" cy="31178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b="0" kern="1200" dirty="0">
                    <a:solidFill>
                      <a:schemeClr val="tx1"/>
                    </a:solidFill>
                    <a:latin typeface="+mn-lt"/>
                    <a:ea typeface="+mn-ea"/>
                    <a:cs typeface="+mn-cs"/>
                  </a:defRPr>
                </a:lvl1pPr>
                <a:lvl2pPr marL="457200" indent="-228600" algn="l" defTabSz="914400" rtl="0" eaLnBrk="1" latinLnBrk="0" hangingPunct="1">
                  <a:lnSpc>
                    <a:spcPct val="90000"/>
                  </a:lnSpc>
                  <a:spcBef>
                    <a:spcPts val="500"/>
                  </a:spcBef>
                  <a:buFont typeface="Open Sans" pitchFamily="2" charset="0"/>
                  <a:buChar char="−"/>
                  <a:defRPr sz="2400" kern="1200">
                    <a:solidFill>
                      <a:schemeClr val="tx1"/>
                    </a:solidFill>
                    <a:latin typeface="+mn-lt"/>
                    <a:ea typeface="+mn-ea"/>
                    <a:cs typeface="+mn-cs"/>
                  </a:defRPr>
                </a:lvl2pPr>
                <a:lvl3pPr marL="685800" indent="-228600" algn="l" defTabSz="914400" rtl="0" eaLnBrk="1" latinLnBrk="0" hangingPunct="1">
                  <a:lnSpc>
                    <a:spcPct val="90000"/>
                  </a:lnSpc>
                  <a:spcBef>
                    <a:spcPts val="500"/>
                  </a:spcBef>
                  <a:buFont typeface="Courier New" panose="02070309020205020404" pitchFamily="49" charset="0"/>
                  <a:buChar char="o"/>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solidFill>
                    <a:latin typeface="+mn-lt"/>
                    <a:ea typeface="+mn-ea"/>
                    <a:cs typeface="+mn-cs"/>
                  </a:defRPr>
                </a:lvl4pPr>
                <a:lvl5pPr marL="1143000" indent="-228600" algn="l" defTabSz="914400" rtl="0" eaLnBrk="1" latinLnBrk="0" hangingPunct="1">
                  <a:lnSpc>
                    <a:spcPct val="90000"/>
                  </a:lnSpc>
                  <a:spcBef>
                    <a:spcPts val="500"/>
                  </a:spcBef>
                  <a:buFont typeface="Symbol" panose="05050102010706020507" pitchFamily="18" charset="2"/>
                  <a:buChar char="&gt;"/>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CA" altLang="ja-JP" dirty="0" err="1"/>
                  <a:t>nEDM</a:t>
                </a:r>
                <a:r>
                  <a:rPr lang="en-CA" altLang="ja-JP" dirty="0"/>
                  <a:t> Measurement Statistical Sensitivity:</a:t>
                </a:r>
              </a:p>
              <a:p>
                <a:pPr marL="0" indent="0">
                  <a:buNone/>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𝜎</m:t>
                      </m:r>
                      <m:d>
                        <m:dPr>
                          <m:ctrlPr>
                            <a:rPr lang="en-US" sz="2400" i="1" smtClean="0">
                              <a:latin typeface="Cambria Math" panose="02040503050406030204" pitchFamily="18" charset="0"/>
                              <a:ea typeface="Cambria Math" panose="02040503050406030204" pitchFamily="18" charset="0"/>
                            </a:rPr>
                          </m:ctrlPr>
                        </m:dPr>
                        <m:e>
                          <m:sSub>
                            <m:sSubPr>
                              <m:ctrlPr>
                                <a:rPr lang="en-US" sz="2400" i="1" smtClean="0">
                                  <a:latin typeface="Cambria Math" panose="02040503050406030204" pitchFamily="18" charset="0"/>
                                  <a:ea typeface="Cambria Math" panose="02040503050406030204" pitchFamily="18" charset="0"/>
                                </a:rPr>
                              </m:ctrlPr>
                            </m:sSubPr>
                            <m:e>
                              <m:r>
                                <m:rPr>
                                  <m:sty m:val="p"/>
                                </m:rPr>
                                <a:rPr lang="en-US" sz="2400" i="1">
                                  <a:latin typeface="Cambria Math" panose="02040503050406030204" pitchFamily="18" charset="0"/>
                                  <a:ea typeface="Cambria Math" panose="02040503050406030204" pitchFamily="18" charset="0"/>
                                </a:rPr>
                                <m:t>d</m:t>
                              </m:r>
                            </m:e>
                            <m:sub>
                              <m:r>
                                <a:rPr lang="en-CA" sz="2400" b="0" i="1" smtClean="0">
                                  <a:latin typeface="Cambria Math" panose="02040503050406030204" pitchFamily="18" charset="0"/>
                                  <a:ea typeface="Cambria Math" panose="02040503050406030204" pitchFamily="18" charset="0"/>
                                </a:rPr>
                                <m:t>𝑛</m:t>
                              </m:r>
                            </m:sub>
                          </m:sSub>
                        </m:e>
                      </m:d>
                      <m:r>
                        <a:rPr lang="en-CA" sz="2400" i="1">
                          <a:latin typeface="Cambria Math" panose="02040503050406030204" pitchFamily="18" charset="0"/>
                          <a:ea typeface="Cambria Math" panose="02040503050406030204" pitchFamily="18" charset="0"/>
                        </a:rPr>
                        <m:t>∝</m:t>
                      </m:r>
                      <m:f>
                        <m:fPr>
                          <m:ctrlPr>
                            <a:rPr lang="en-CA" sz="2400" b="0" i="1" smtClean="0">
                              <a:latin typeface="Cambria Math" panose="02040503050406030204" pitchFamily="18" charset="0"/>
                              <a:ea typeface="Cambria Math" panose="02040503050406030204" pitchFamily="18" charset="0"/>
                            </a:rPr>
                          </m:ctrlPr>
                        </m:fPr>
                        <m:num>
                          <m:r>
                            <a:rPr lang="en-CA" sz="2400" b="0" i="1" smtClean="0">
                              <a:latin typeface="Cambria Math" panose="02040503050406030204" pitchFamily="18" charset="0"/>
                              <a:ea typeface="Cambria Math" panose="02040503050406030204" pitchFamily="18" charset="0"/>
                            </a:rPr>
                            <m:t>1</m:t>
                          </m:r>
                        </m:num>
                        <m:den>
                          <m:r>
                            <a:rPr lang="en-CA" sz="2400" b="0" i="1" smtClean="0">
                              <a:latin typeface="Cambria Math" panose="02040503050406030204" pitchFamily="18" charset="0"/>
                              <a:ea typeface="Cambria Math" panose="02040503050406030204" pitchFamily="18" charset="0"/>
                            </a:rPr>
                            <m:t>𝐸𝑇</m:t>
                          </m:r>
                          <m:rad>
                            <m:radPr>
                              <m:degHide m:val="on"/>
                              <m:ctrlPr>
                                <a:rPr lang="en-CA" sz="2400" b="0" i="1" smtClean="0">
                                  <a:latin typeface="Cambria Math" panose="02040503050406030204" pitchFamily="18" charset="0"/>
                                  <a:ea typeface="Cambria Math" panose="02040503050406030204" pitchFamily="18" charset="0"/>
                                </a:rPr>
                              </m:ctrlPr>
                            </m:radPr>
                            <m:deg/>
                            <m:e>
                              <m:r>
                                <a:rPr lang="en-CA" sz="2400" b="0" i="1" smtClean="0">
                                  <a:latin typeface="Cambria Math" panose="02040503050406030204" pitchFamily="18" charset="0"/>
                                  <a:ea typeface="Cambria Math" panose="02040503050406030204" pitchFamily="18" charset="0"/>
                                </a:rPr>
                                <m:t>𝑁</m:t>
                              </m:r>
                            </m:e>
                          </m:rad>
                        </m:den>
                      </m:f>
                    </m:oMath>
                  </m:oMathPara>
                </a14:m>
                <a:endParaRPr lang="en-US" sz="2400" dirty="0" err="1"/>
              </a:p>
              <a:p>
                <a:pPr marL="0" indent="0" algn="l">
                  <a:buNone/>
                </a:pPr>
                <a:r>
                  <a:rPr lang="en-CA" altLang="ja-JP" dirty="0"/>
                  <a:t> </a:t>
                </a:r>
                <a:r>
                  <a:rPr lang="en-US" dirty="0"/>
                  <a:t>Where</a:t>
                </a:r>
              </a:p>
              <a:p>
                <a:pPr marL="0" indent="0" algn="l">
                  <a:buNone/>
                </a:pPr>
                <a:r>
                  <a:rPr lang="en-US" dirty="0"/>
                  <a:t>	E: Electric field</a:t>
                </a:r>
              </a:p>
              <a:p>
                <a:pPr marL="0" indent="0" algn="l">
                  <a:buNone/>
                </a:pPr>
                <a:r>
                  <a:rPr lang="en-US" dirty="0"/>
                  <a:t>	T: free precession time</a:t>
                </a:r>
              </a:p>
              <a:p>
                <a:pPr marL="0" indent="0" algn="l">
                  <a:buNone/>
                </a:pPr>
                <a:r>
                  <a:rPr lang="en-US" dirty="0"/>
                  <a:t>	N: detected neutron</a:t>
                </a:r>
                <a:endParaRPr lang="en-CA" altLang="ja-JP" dirty="0"/>
              </a:p>
              <a:p>
                <a:endParaRPr lang="en-CA" altLang="ja-JP" dirty="0"/>
              </a:p>
              <a:p>
                <a:endParaRPr lang="en-CA" altLang="ja-JP" dirty="0"/>
              </a:p>
            </p:txBody>
          </p:sp>
        </mc:Choice>
        <mc:Fallback>
          <p:sp>
            <p:nvSpPr>
              <p:cNvPr id="17" name="Content Placeholder 1">
                <a:extLst>
                  <a:ext uri="{FF2B5EF4-FFF2-40B4-BE49-F238E27FC236}">
                    <a16:creationId xmlns:a16="http://schemas.microsoft.com/office/drawing/2014/main" id="{D8C78F72-2876-A247-B802-7E7754980F8B}"/>
                  </a:ext>
                </a:extLst>
              </p:cNvPr>
              <p:cNvSpPr txBox="1">
                <a:spLocks noRot="1" noChangeAspect="1" noMove="1" noResize="1" noEditPoints="1" noAdjustHandles="1" noChangeArrowheads="1" noChangeShapeType="1" noTextEdit="1"/>
              </p:cNvSpPr>
              <p:nvPr/>
            </p:nvSpPr>
            <p:spPr>
              <a:xfrm>
                <a:off x="6932788" y="1245598"/>
                <a:ext cx="5355456" cy="3117821"/>
              </a:xfrm>
              <a:prstGeom prst="rect">
                <a:avLst/>
              </a:prstGeom>
              <a:blipFill>
                <a:blip r:embed="rId3"/>
                <a:stretch>
                  <a:fillRect l="-1655" t="-2429" b="-890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06B5135C-AA46-E34A-A706-0E24652549E3}"/>
                  </a:ext>
                </a:extLst>
              </p:cNvPr>
              <p:cNvSpPr txBox="1"/>
              <p:nvPr/>
            </p:nvSpPr>
            <p:spPr>
              <a:xfrm>
                <a:off x="323539" y="1916595"/>
                <a:ext cx="6097646" cy="4893647"/>
              </a:xfrm>
              <a:prstGeom prst="rect">
                <a:avLst/>
              </a:prstGeom>
              <a:noFill/>
            </p:spPr>
            <p:txBody>
              <a:bodyPr wrap="square">
                <a:spAutoFit/>
              </a:bodyPr>
              <a:lstStyle/>
              <a:p>
                <a:r>
                  <a:rPr lang="en-US" altLang="ja-JP" sz="2400" dirty="0"/>
                  <a:t>UltraCold Neutron (UCN): </a:t>
                </a:r>
                <a:r>
                  <a:rPr lang="en-US" sz="2400" dirty="0"/>
                  <a:t>Very slow (</a:t>
                </a:r>
                <a14:m>
                  <m:oMath xmlns:m="http://schemas.openxmlformats.org/officeDocument/2006/math">
                    <m:r>
                      <a:rPr lang="en-CA" altLang="ja-JP" sz="2400" b="0" i="1" smtClean="0">
                        <a:latin typeface="Cambria Math" panose="02040503050406030204" pitchFamily="18" charset="0"/>
                      </a:rPr>
                      <m:t>𝑣</m:t>
                    </m:r>
                    <m:r>
                      <a:rPr lang="en-CA" altLang="ja-JP" sz="2400" b="0" i="1" smtClean="0">
                        <a:latin typeface="Cambria Math" panose="02040503050406030204" pitchFamily="18" charset="0"/>
                      </a:rPr>
                      <m:t> ~5 </m:t>
                    </m:r>
                  </m:oMath>
                </a14:m>
                <a:r>
                  <a:rPr lang="en-US" altLang="ja-JP" sz="2400" dirty="0"/>
                  <a:t>m/s</a:t>
                </a:r>
                <a:r>
                  <a:rPr lang="en-US" sz="2400" dirty="0"/>
                  <a:t>) neutron with extremely low energy</a:t>
                </a:r>
                <a14:m>
                  <m:oMath xmlns:m="http://schemas.openxmlformats.org/officeDocument/2006/math">
                    <m:r>
                      <a:rPr lang="en-CA" altLang="ja-JP" sz="2400" i="1">
                        <a:latin typeface="Cambria Math" panose="02040503050406030204" pitchFamily="18" charset="0"/>
                      </a:rPr>
                      <m:t> </m:t>
                    </m:r>
                    <m:r>
                      <a:rPr lang="en-CA" altLang="ja-JP" sz="2400" b="0" i="1" smtClean="0">
                        <a:latin typeface="Cambria Math" panose="02040503050406030204" pitchFamily="18" charset="0"/>
                      </a:rPr>
                      <m:t>(</m:t>
                    </m:r>
                    <m:r>
                      <a:rPr lang="en-CA" altLang="ja-JP" sz="2400" b="0" i="1" smtClean="0">
                        <a:latin typeface="Cambria Math" panose="02040503050406030204" pitchFamily="18" charset="0"/>
                      </a:rPr>
                      <m:t>𝐸</m:t>
                    </m:r>
                    <m:r>
                      <a:rPr lang="en-CA" altLang="ja-JP" sz="2400" i="1" smtClean="0">
                        <a:latin typeface="Cambria Math" panose="02040503050406030204" pitchFamily="18" charset="0"/>
                        <a:ea typeface="Cambria Math" panose="02040503050406030204" pitchFamily="18" charset="0"/>
                      </a:rPr>
                      <m:t>≤</m:t>
                    </m:r>
                    <m:r>
                      <a:rPr lang="en-CA" altLang="ja-JP" sz="2400" b="0" i="1" smtClean="0">
                        <a:latin typeface="Cambria Math" panose="02040503050406030204" pitchFamily="18" charset="0"/>
                        <a:ea typeface="Cambria Math" panose="02040503050406030204" pitchFamily="18" charset="0"/>
                      </a:rPr>
                      <m:t>300 </m:t>
                    </m:r>
                  </m:oMath>
                </a14:m>
                <a:r>
                  <a:rPr lang="en-US" altLang="ja-JP" sz="2400" dirty="0" err="1"/>
                  <a:t>neV</a:t>
                </a:r>
                <a:r>
                  <a:rPr lang="en-US" altLang="ja-JP" sz="2400" dirty="0"/>
                  <a:t>)</a:t>
                </a:r>
              </a:p>
              <a:p>
                <a:pPr marL="285750" indent="-285750">
                  <a:buFont typeface="Arial" panose="020B0604020202020204" pitchFamily="34" charset="0"/>
                  <a:buChar char="•"/>
                </a:pPr>
                <a:r>
                  <a:rPr lang="en-US" altLang="ja-JP" sz="2400" dirty="0"/>
                  <a:t>Key variable - The Fermi Potential of the wall material</a:t>
                </a:r>
              </a:p>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CA" sz="2400" b="0" i="1" smtClean="0">
                              <a:latin typeface="Cambria Math" panose="02040503050406030204" pitchFamily="18" charset="0"/>
                            </a:rPr>
                            <m:t>𝑉</m:t>
                          </m:r>
                        </m:e>
                        <m:sub>
                          <m:r>
                            <a:rPr lang="en-CA" sz="2400" b="0" i="1" smtClean="0">
                              <a:latin typeface="Cambria Math" panose="02040503050406030204" pitchFamily="18" charset="0"/>
                            </a:rPr>
                            <m:t>𝐹</m:t>
                          </m:r>
                        </m:sub>
                      </m:sSub>
                      <m:r>
                        <a:rPr lang="en-CA" sz="2400" b="0" i="1" smtClean="0">
                          <a:latin typeface="Cambria Math" panose="02040503050406030204" pitchFamily="18" charset="0"/>
                        </a:rPr>
                        <m:t>=</m:t>
                      </m:r>
                      <m:r>
                        <a:rPr lang="en-CA" sz="2400" b="0" i="1" smtClean="0">
                          <a:latin typeface="Cambria Math" panose="02040503050406030204" pitchFamily="18" charset="0"/>
                        </a:rPr>
                        <m:t>𝑉</m:t>
                      </m:r>
                      <m:r>
                        <a:rPr lang="en-CA" sz="2400" b="0" i="1" smtClean="0">
                          <a:latin typeface="Cambria Math" panose="02040503050406030204" pitchFamily="18" charset="0"/>
                        </a:rPr>
                        <m:t>−</m:t>
                      </m:r>
                      <m:r>
                        <a:rPr lang="en-CA" sz="2400" b="0" i="1" smtClean="0">
                          <a:latin typeface="Cambria Math" panose="02040503050406030204" pitchFamily="18" charset="0"/>
                        </a:rPr>
                        <m:t>𝑖𝑊</m:t>
                      </m:r>
                    </m:oMath>
                  </m:oMathPara>
                </a14:m>
                <a:endParaRPr lang="en-US" altLang="ja-JP" sz="2400" dirty="0"/>
              </a:p>
              <a:p>
                <a:endParaRPr lang="en-US" altLang="ja-JP" sz="2400" dirty="0"/>
              </a:p>
              <a:p>
                <a:pPr marL="285750" indent="-285750">
                  <a:buFont typeface="Arial" panose="020B0604020202020204" pitchFamily="34" charset="0"/>
                  <a:buChar char="•"/>
                </a:pPr>
                <a:r>
                  <a:rPr lang="en-US" sz="2400" dirty="0"/>
                  <a:t>UCNs </a:t>
                </a:r>
                <a:r>
                  <a:rPr lang="en-US" altLang="ja-JP" sz="2400" dirty="0"/>
                  <a:t>can be stored for a long time if</a:t>
                </a:r>
              </a:p>
              <a:p>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en-CA" altLang="ja-JP" sz="2400" i="1" smtClean="0">
                              <a:latin typeface="Cambria Math" panose="02040503050406030204" pitchFamily="18" charset="0"/>
                            </a:rPr>
                            <m:t>𝐸</m:t>
                          </m:r>
                        </m:e>
                        <m:sub>
                          <m:r>
                            <m:rPr>
                              <m:sty m:val="p"/>
                            </m:rPr>
                            <a:rPr lang="en-CA" altLang="ja-JP" sz="2400" smtClean="0">
                              <a:latin typeface="Cambria Math" panose="02040503050406030204" pitchFamily="18" charset="0"/>
                            </a:rPr>
                            <m:t>kin</m:t>
                          </m:r>
                        </m:sub>
                      </m:sSub>
                      <m:r>
                        <a:rPr lang="en-CA" altLang="ja-JP" sz="2400" i="1" smtClean="0">
                          <a:latin typeface="Cambria Math" panose="02040503050406030204" pitchFamily="18" charset="0"/>
                        </a:rPr>
                        <m:t> </m:t>
                      </m:r>
                      <m:r>
                        <a:rPr lang="en-CA" altLang="ja-JP" sz="2400" i="1" smtClean="0">
                          <a:latin typeface="Cambria Math" panose="02040503050406030204" pitchFamily="18" charset="0"/>
                          <a:ea typeface="Cambria Math" panose="02040503050406030204" pitchFamily="18" charset="0"/>
                        </a:rPr>
                        <m:t>&lt;</m:t>
                      </m:r>
                      <m:r>
                        <a:rPr lang="en-CA" altLang="ja-JP" sz="2400" i="1" smtClean="0">
                          <a:latin typeface="Cambria Math" panose="02040503050406030204" pitchFamily="18" charset="0"/>
                          <a:ea typeface="Cambria Math" panose="02040503050406030204" pitchFamily="18" charset="0"/>
                        </a:rPr>
                        <m:t>𝑉</m:t>
                      </m:r>
                    </m:oMath>
                  </m:oMathPara>
                </a14:m>
                <a:endParaRPr lang="en-US" altLang="ja-JP" sz="2400" dirty="0"/>
              </a:p>
              <a:p>
                <a:pPr marL="742950" lvl="1" indent="-285750">
                  <a:buFont typeface="Arial" panose="020B0604020202020204" pitchFamily="34" charset="0"/>
                  <a:buChar char="•"/>
                </a:pPr>
                <a14:m>
                  <m:oMath xmlns:m="http://schemas.openxmlformats.org/officeDocument/2006/math">
                    <m:sSub>
                      <m:sSubPr>
                        <m:ctrlPr>
                          <a:rPr lang="en-US" altLang="ja-JP" sz="2400" i="1" smtClean="0">
                            <a:latin typeface="Cambria Math" panose="02040503050406030204" pitchFamily="18" charset="0"/>
                          </a:rPr>
                        </m:ctrlPr>
                      </m:sSubPr>
                      <m:e>
                        <m:r>
                          <a:rPr lang="en-CA" altLang="ja-JP" sz="2400" i="1" smtClean="0">
                            <a:latin typeface="Cambria Math" panose="02040503050406030204" pitchFamily="18" charset="0"/>
                          </a:rPr>
                          <m:t>𝐸</m:t>
                        </m:r>
                      </m:e>
                      <m:sub>
                        <m:r>
                          <m:rPr>
                            <m:sty m:val="p"/>
                          </m:rPr>
                          <a:rPr lang="en-CA" altLang="ja-JP" sz="2400" smtClean="0">
                            <a:latin typeface="Cambria Math" panose="02040503050406030204" pitchFamily="18" charset="0"/>
                          </a:rPr>
                          <m:t>kin</m:t>
                        </m:r>
                      </m:sub>
                    </m:sSub>
                  </m:oMath>
                </a14:m>
                <a:r>
                  <a:rPr lang="en-CA" altLang="ja-JP" sz="2400" dirty="0"/>
                  <a:t>: kinetic energy of UCN</a:t>
                </a:r>
              </a:p>
              <a:p>
                <a:pPr marL="285750" indent="-285750">
                  <a:buFont typeface="Arial" panose="020B0604020202020204" pitchFamily="34" charset="0"/>
                  <a:buChar char="•"/>
                </a:pPr>
                <a:r>
                  <a:rPr lang="en-US" sz="2400" dirty="0"/>
                  <a:t>Smaller W </a:t>
                </a:r>
                <a:r>
                  <a:rPr lang="ja-JP" altLang="en-US" sz="2400" dirty="0"/>
                  <a:t>→</a:t>
                </a:r>
                <a:r>
                  <a:rPr lang="en-US" altLang="ja-JP" sz="2400" dirty="0"/>
                  <a:t> smaller loss probability</a:t>
                </a:r>
              </a:p>
              <a:p>
                <a:pPr marL="285750" indent="-285750">
                  <a:buFont typeface="Arial" panose="020B0604020202020204" pitchFamily="34" charset="0"/>
                  <a:buChar char="•"/>
                </a:pPr>
                <a:endParaRPr lang="en-US" altLang="ja-JP" sz="2400" dirty="0"/>
              </a:p>
              <a:p>
                <a:endParaRPr lang="en-US" altLang="ja-JP" sz="2400" dirty="0"/>
              </a:p>
            </p:txBody>
          </p:sp>
        </mc:Choice>
        <mc:Fallback>
          <p:sp>
            <p:nvSpPr>
              <p:cNvPr id="18" name="TextBox 17">
                <a:extLst>
                  <a:ext uri="{FF2B5EF4-FFF2-40B4-BE49-F238E27FC236}">
                    <a16:creationId xmlns:a16="http://schemas.microsoft.com/office/drawing/2014/main" id="{06B5135C-AA46-E34A-A706-0E24652549E3}"/>
                  </a:ext>
                </a:extLst>
              </p:cNvPr>
              <p:cNvSpPr txBox="1">
                <a:spLocks noRot="1" noChangeAspect="1" noMove="1" noResize="1" noEditPoints="1" noAdjustHandles="1" noChangeArrowheads="1" noChangeShapeType="1" noTextEdit="1"/>
              </p:cNvSpPr>
              <p:nvPr/>
            </p:nvSpPr>
            <p:spPr>
              <a:xfrm>
                <a:off x="323539" y="1916595"/>
                <a:ext cx="6097646" cy="4893647"/>
              </a:xfrm>
              <a:prstGeom prst="rect">
                <a:avLst/>
              </a:prstGeom>
              <a:blipFill>
                <a:blip r:embed="rId4"/>
                <a:stretch>
                  <a:fillRect l="-1663" t="-1034"/>
                </a:stretch>
              </a:blipFill>
            </p:spPr>
            <p:txBody>
              <a:bodyPr/>
              <a:lstStyle/>
              <a:p>
                <a:r>
                  <a:rPr lang="en-US">
                    <a:noFill/>
                  </a:rPr>
                  <a:t> </a:t>
                </a:r>
              </a:p>
            </p:txBody>
          </p:sp>
        </mc:Fallback>
      </mc:AlternateContent>
      <p:sp>
        <p:nvSpPr>
          <p:cNvPr id="19" name="Slide Number Placeholder 57">
            <a:extLst>
              <a:ext uri="{FF2B5EF4-FFF2-40B4-BE49-F238E27FC236}">
                <a16:creationId xmlns:a16="http://schemas.microsoft.com/office/drawing/2014/main" id="{403D3D47-78CF-D64E-A713-8D40326D6320}"/>
              </a:ext>
            </a:extLst>
          </p:cNvPr>
          <p:cNvSpPr>
            <a:spLocks noGrp="1"/>
          </p:cNvSpPr>
          <p:nvPr>
            <p:ph type="sldNum" sz="quarter" idx="12"/>
          </p:nvPr>
        </p:nvSpPr>
        <p:spPr>
          <a:xfrm>
            <a:off x="11766304" y="40728"/>
            <a:ext cx="425696" cy="365125"/>
          </a:xfrm>
        </p:spPr>
        <p:txBody>
          <a:bodyPr/>
          <a:lstStyle/>
          <a:p>
            <a:r>
              <a:rPr lang="en-US" sz="2000" dirty="0">
                <a:solidFill>
                  <a:schemeClr val="bg1"/>
                </a:solidFill>
              </a:rPr>
              <a:t>3</a:t>
            </a:r>
          </a:p>
        </p:txBody>
      </p:sp>
      <p:cxnSp>
        <p:nvCxnSpPr>
          <p:cNvPr id="6" name="Straight Connector 5">
            <a:extLst>
              <a:ext uri="{FF2B5EF4-FFF2-40B4-BE49-F238E27FC236}">
                <a16:creationId xmlns:a16="http://schemas.microsoft.com/office/drawing/2014/main" id="{19BB544C-383D-7633-3F1D-59ED6A393C46}"/>
              </a:ext>
            </a:extLst>
          </p:cNvPr>
          <p:cNvCxnSpPr/>
          <p:nvPr/>
        </p:nvCxnSpPr>
        <p:spPr>
          <a:xfrm>
            <a:off x="6591719" y="1116235"/>
            <a:ext cx="0" cy="4893647"/>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1F6F9AF-7098-3F4E-9162-E4D4F052104F}"/>
              </a:ext>
            </a:extLst>
          </p:cNvPr>
          <p:cNvSpPr txBox="1"/>
          <p:nvPr/>
        </p:nvSpPr>
        <p:spPr>
          <a:xfrm>
            <a:off x="323539" y="830099"/>
            <a:ext cx="4920014" cy="830997"/>
          </a:xfrm>
          <a:prstGeom prst="rect">
            <a:avLst/>
          </a:prstGeom>
          <a:noFill/>
        </p:spPr>
        <p:txBody>
          <a:bodyPr wrap="square">
            <a:spAutoFit/>
          </a:bodyPr>
          <a:lstStyle/>
          <a:p>
            <a:r>
              <a:rPr lang="en-CA" sz="2400" i="0" u="none" strike="noStrike" dirty="0">
                <a:solidFill>
                  <a:srgbClr val="000000"/>
                </a:solidFill>
                <a:effectLst/>
              </a:rPr>
              <a:t>TUCAN (TRIUMF </a:t>
            </a:r>
            <a:r>
              <a:rPr lang="en-CA" sz="2400" b="1" i="0" u="none" strike="noStrike" dirty="0" err="1">
                <a:solidFill>
                  <a:srgbClr val="000000"/>
                </a:solidFill>
                <a:effectLst/>
              </a:rPr>
              <a:t>UltraCold</a:t>
            </a:r>
            <a:r>
              <a:rPr lang="en-CA" sz="2400" i="0" u="none" strike="noStrike" dirty="0">
                <a:solidFill>
                  <a:srgbClr val="000000"/>
                </a:solidFill>
                <a:effectLst/>
              </a:rPr>
              <a:t> Advanced </a:t>
            </a:r>
            <a:r>
              <a:rPr lang="en-CA" sz="2400" b="1" i="0" u="none" strike="noStrike" dirty="0">
                <a:solidFill>
                  <a:srgbClr val="000000"/>
                </a:solidFill>
                <a:effectLst/>
              </a:rPr>
              <a:t>Neutron</a:t>
            </a:r>
            <a:r>
              <a:rPr lang="en-CA" sz="2400" i="0" u="none" strike="noStrike" dirty="0">
                <a:solidFill>
                  <a:srgbClr val="000000"/>
                </a:solidFill>
                <a:effectLst/>
              </a:rPr>
              <a:t>) </a:t>
            </a:r>
            <a:endParaRPr lang="en-US" sz="2400" dirty="0"/>
          </a:p>
        </p:txBody>
      </p:sp>
    </p:spTree>
    <p:extLst>
      <p:ext uri="{BB962C8B-B14F-4D97-AF65-F5344CB8AC3E}">
        <p14:creationId xmlns:p14="http://schemas.microsoft.com/office/powerpoint/2010/main" val="282874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A9FD9-0B94-2742-8841-5DB1AD0FE89F}"/>
              </a:ext>
            </a:extLst>
          </p:cNvPr>
          <p:cNvSpPr>
            <a:spLocks noGrp="1"/>
          </p:cNvSpPr>
          <p:nvPr>
            <p:ph type="title"/>
          </p:nvPr>
        </p:nvSpPr>
        <p:spPr>
          <a:xfrm>
            <a:off x="3726995" y="-90793"/>
            <a:ext cx="10515600" cy="722864"/>
          </a:xfrm>
        </p:spPr>
        <p:txBody>
          <a:bodyPr>
            <a:normAutofit/>
          </a:bodyPr>
          <a:lstStyle/>
          <a:p>
            <a:r>
              <a:rPr lang="en-US" sz="2000" dirty="0">
                <a:solidFill>
                  <a:schemeClr val="bg1"/>
                </a:solidFill>
              </a:rPr>
              <a:t>TUCAN Experimental Setup</a:t>
            </a:r>
          </a:p>
        </p:txBody>
      </p:sp>
      <p:pic>
        <p:nvPicPr>
          <p:cNvPr id="32" name="Picture 31" descr="A diagram of a machine&#10;&#10;Description automatically generated">
            <a:extLst>
              <a:ext uri="{FF2B5EF4-FFF2-40B4-BE49-F238E27FC236}">
                <a16:creationId xmlns:a16="http://schemas.microsoft.com/office/drawing/2014/main" id="{F3255907-7726-374A-BD60-4E283E830418}"/>
              </a:ext>
            </a:extLst>
          </p:cNvPr>
          <p:cNvPicPr>
            <a:picLocks noChangeAspect="1"/>
          </p:cNvPicPr>
          <p:nvPr/>
        </p:nvPicPr>
        <p:blipFill>
          <a:blip r:embed="rId3"/>
          <a:stretch>
            <a:fillRect/>
          </a:stretch>
        </p:blipFill>
        <p:spPr>
          <a:xfrm>
            <a:off x="1633621" y="576340"/>
            <a:ext cx="7878217" cy="3132014"/>
          </a:xfrm>
          <a:prstGeom prst="rect">
            <a:avLst/>
          </a:prstGeom>
        </p:spPr>
      </p:pic>
      <p:sp>
        <p:nvSpPr>
          <p:cNvPr id="14" name="Slide Number Placeholder 1">
            <a:extLst>
              <a:ext uri="{FF2B5EF4-FFF2-40B4-BE49-F238E27FC236}">
                <a16:creationId xmlns:a16="http://schemas.microsoft.com/office/drawing/2014/main" id="{D9386EC0-5BAE-4F4F-9788-9E1F3A25D0F3}"/>
              </a:ext>
            </a:extLst>
          </p:cNvPr>
          <p:cNvSpPr>
            <a:spLocks noGrp="1"/>
          </p:cNvSpPr>
          <p:nvPr>
            <p:ph type="sldNum" sz="quarter" idx="12"/>
          </p:nvPr>
        </p:nvSpPr>
        <p:spPr>
          <a:xfrm>
            <a:off x="11665080" y="88076"/>
            <a:ext cx="420834" cy="365125"/>
          </a:xfrm>
        </p:spPr>
        <p:txBody>
          <a:bodyPr/>
          <a:lstStyle/>
          <a:p>
            <a:r>
              <a:rPr lang="en-CA" sz="2000" dirty="0">
                <a:solidFill>
                  <a:schemeClr val="bg1"/>
                </a:solidFill>
              </a:rPr>
              <a:t>4</a:t>
            </a:r>
          </a:p>
        </p:txBody>
      </p:sp>
      <p:sp>
        <p:nvSpPr>
          <p:cNvPr id="68" name="Rounded Rectangular Callout 67">
            <a:extLst>
              <a:ext uri="{FF2B5EF4-FFF2-40B4-BE49-F238E27FC236}">
                <a16:creationId xmlns:a16="http://schemas.microsoft.com/office/drawing/2014/main" id="{AB905AD4-ACE8-BC4B-A5C2-E6D86D43FCB3}"/>
              </a:ext>
            </a:extLst>
          </p:cNvPr>
          <p:cNvSpPr/>
          <p:nvPr/>
        </p:nvSpPr>
        <p:spPr>
          <a:xfrm>
            <a:off x="868105" y="3808682"/>
            <a:ext cx="3352354" cy="2978052"/>
          </a:xfrm>
          <a:prstGeom prst="wedgeRoundRectCallout">
            <a:avLst>
              <a:gd name="adj1" fmla="val 19106"/>
              <a:gd name="adj2" fmla="val -75141"/>
              <a:gd name="adj3" fmla="val 16667"/>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70" name="Picture 69" descr="A diagram of a mathematical equation&#10;&#10;Description automatically generated">
            <a:extLst>
              <a:ext uri="{FF2B5EF4-FFF2-40B4-BE49-F238E27FC236}">
                <a16:creationId xmlns:a16="http://schemas.microsoft.com/office/drawing/2014/main" id="{482B07D3-A06C-F641-9EA4-B597C9B6ECC6}"/>
              </a:ext>
            </a:extLst>
          </p:cNvPr>
          <p:cNvPicPr>
            <a:picLocks noChangeAspect="1"/>
          </p:cNvPicPr>
          <p:nvPr/>
        </p:nvPicPr>
        <p:blipFill>
          <a:blip r:embed="rId4"/>
          <a:stretch>
            <a:fillRect/>
          </a:stretch>
        </p:blipFill>
        <p:spPr>
          <a:xfrm>
            <a:off x="1228884" y="4060585"/>
            <a:ext cx="2808121" cy="2534764"/>
          </a:xfrm>
          <a:prstGeom prst="rect">
            <a:avLst/>
          </a:prstGeom>
        </p:spPr>
      </p:pic>
      <p:sp>
        <p:nvSpPr>
          <p:cNvPr id="47" name="TextBox 46">
            <a:extLst>
              <a:ext uri="{FF2B5EF4-FFF2-40B4-BE49-F238E27FC236}">
                <a16:creationId xmlns:a16="http://schemas.microsoft.com/office/drawing/2014/main" id="{9A9A9673-2767-E848-A487-8E8E42B26F28}"/>
              </a:ext>
            </a:extLst>
          </p:cNvPr>
          <p:cNvSpPr txBox="1"/>
          <p:nvPr/>
        </p:nvSpPr>
        <p:spPr>
          <a:xfrm>
            <a:off x="1285878" y="6478957"/>
            <a:ext cx="2441117" cy="307777"/>
          </a:xfrm>
          <a:prstGeom prst="rect">
            <a:avLst/>
          </a:prstGeom>
          <a:noFill/>
        </p:spPr>
        <p:txBody>
          <a:bodyPr wrap="none" rtlCol="0">
            <a:spAutoFit/>
          </a:bodyPr>
          <a:lstStyle/>
          <a:p>
            <a:r>
              <a:rPr lang="en-CA" sz="1400" b="1" dirty="0">
                <a:solidFill>
                  <a:srgbClr val="000000"/>
                </a:solidFill>
              </a:rPr>
              <a:t>Neutrons inside the </a:t>
            </a:r>
            <a:r>
              <a:rPr lang="en-CA" sz="1400" b="1" dirty="0" err="1">
                <a:solidFill>
                  <a:srgbClr val="000000"/>
                </a:solidFill>
              </a:rPr>
              <a:t>nEDM</a:t>
            </a:r>
            <a:r>
              <a:rPr lang="en-CA" sz="1400" b="1" dirty="0">
                <a:solidFill>
                  <a:srgbClr val="000000"/>
                </a:solidFill>
              </a:rPr>
              <a:t> cell</a:t>
            </a:r>
            <a:endParaRPr lang="en-US" sz="1400" dirty="0"/>
          </a:p>
        </p:txBody>
      </p:sp>
      <p:sp>
        <p:nvSpPr>
          <p:cNvPr id="48" name="TextBox 47">
            <a:extLst>
              <a:ext uri="{FF2B5EF4-FFF2-40B4-BE49-F238E27FC236}">
                <a16:creationId xmlns:a16="http://schemas.microsoft.com/office/drawing/2014/main" id="{1DADBEE5-EE20-8649-88E2-F640F1D3DFE9}"/>
              </a:ext>
            </a:extLst>
          </p:cNvPr>
          <p:cNvSpPr txBox="1"/>
          <p:nvPr/>
        </p:nvSpPr>
        <p:spPr>
          <a:xfrm>
            <a:off x="1464107" y="3844961"/>
            <a:ext cx="782587" cy="307777"/>
          </a:xfrm>
          <a:prstGeom prst="rect">
            <a:avLst/>
          </a:prstGeom>
          <a:noFill/>
        </p:spPr>
        <p:txBody>
          <a:bodyPr wrap="none" rtlCol="0">
            <a:spAutoFit/>
          </a:bodyPr>
          <a:lstStyle/>
          <a:p>
            <a:r>
              <a:rPr lang="en-CA" sz="1400" dirty="0"/>
              <a:t>Parallel</a:t>
            </a:r>
            <a:endParaRPr lang="en-US" sz="1400" dirty="0"/>
          </a:p>
        </p:txBody>
      </p:sp>
      <p:sp>
        <p:nvSpPr>
          <p:cNvPr id="49" name="TextBox 48">
            <a:extLst>
              <a:ext uri="{FF2B5EF4-FFF2-40B4-BE49-F238E27FC236}">
                <a16:creationId xmlns:a16="http://schemas.microsoft.com/office/drawing/2014/main" id="{227DB377-FB02-8F49-B2A8-793E489546BD}"/>
              </a:ext>
            </a:extLst>
          </p:cNvPr>
          <p:cNvSpPr txBox="1"/>
          <p:nvPr/>
        </p:nvSpPr>
        <p:spPr>
          <a:xfrm>
            <a:off x="2727678" y="3844961"/>
            <a:ext cx="1130438" cy="307777"/>
          </a:xfrm>
          <a:prstGeom prst="rect">
            <a:avLst/>
          </a:prstGeom>
          <a:noFill/>
        </p:spPr>
        <p:txBody>
          <a:bodyPr wrap="none" rtlCol="0">
            <a:spAutoFit/>
          </a:bodyPr>
          <a:lstStyle/>
          <a:p>
            <a:r>
              <a:rPr lang="en-CA" sz="1400" dirty="0"/>
              <a:t>Anti-parallel</a:t>
            </a:r>
            <a:endParaRPr lang="en-US" sz="1400" dirty="0"/>
          </a:p>
        </p:txBody>
      </p:sp>
      <p:sp>
        <p:nvSpPr>
          <p:cNvPr id="65" name="Rounded Rectangular Callout 64">
            <a:extLst>
              <a:ext uri="{FF2B5EF4-FFF2-40B4-BE49-F238E27FC236}">
                <a16:creationId xmlns:a16="http://schemas.microsoft.com/office/drawing/2014/main" id="{6B78A0AD-9896-E947-87C9-FDCCFA7364E6}"/>
              </a:ext>
            </a:extLst>
          </p:cNvPr>
          <p:cNvSpPr/>
          <p:nvPr/>
        </p:nvSpPr>
        <p:spPr>
          <a:xfrm>
            <a:off x="5466302" y="3844415"/>
            <a:ext cx="6725697" cy="2978052"/>
          </a:xfrm>
          <a:prstGeom prst="wedgeRoundRectCallout">
            <a:avLst>
              <a:gd name="adj1" fmla="val 582"/>
              <a:gd name="adj2" fmla="val -71572"/>
              <a:gd name="adj3" fmla="val 16667"/>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67" name="Picture 66" descr="Diagram of a diagram of a reaction&#10;&#10;Description automatically generated">
            <a:extLst>
              <a:ext uri="{FF2B5EF4-FFF2-40B4-BE49-F238E27FC236}">
                <a16:creationId xmlns:a16="http://schemas.microsoft.com/office/drawing/2014/main" id="{826E0990-89F0-3E48-AADE-95370E00B732}"/>
              </a:ext>
            </a:extLst>
          </p:cNvPr>
          <p:cNvPicPr>
            <a:picLocks noChangeAspect="1"/>
          </p:cNvPicPr>
          <p:nvPr/>
        </p:nvPicPr>
        <p:blipFill>
          <a:blip r:embed="rId5"/>
          <a:stretch>
            <a:fillRect/>
          </a:stretch>
        </p:blipFill>
        <p:spPr>
          <a:xfrm>
            <a:off x="7965824" y="3884607"/>
            <a:ext cx="4010815" cy="2750934"/>
          </a:xfrm>
          <a:prstGeom prst="rect">
            <a:avLst/>
          </a:prstGeom>
        </p:spPr>
      </p:pic>
      <p:sp>
        <p:nvSpPr>
          <p:cNvPr id="30" name="TextBox 29">
            <a:extLst>
              <a:ext uri="{FF2B5EF4-FFF2-40B4-BE49-F238E27FC236}">
                <a16:creationId xmlns:a16="http://schemas.microsoft.com/office/drawing/2014/main" id="{4DCF0DE8-E7CB-5A4E-9294-009EF098283A}"/>
              </a:ext>
            </a:extLst>
          </p:cNvPr>
          <p:cNvSpPr txBox="1"/>
          <p:nvPr/>
        </p:nvSpPr>
        <p:spPr>
          <a:xfrm>
            <a:off x="9395120" y="6347852"/>
            <a:ext cx="1928775" cy="338554"/>
          </a:xfrm>
          <a:prstGeom prst="rect">
            <a:avLst/>
          </a:prstGeom>
          <a:noFill/>
        </p:spPr>
        <p:txBody>
          <a:bodyPr wrap="square" rtlCol="0">
            <a:spAutoFit/>
          </a:bodyPr>
          <a:lstStyle/>
          <a:p>
            <a:r>
              <a:rPr lang="en-US" sz="1600" b="1" dirty="0"/>
              <a:t>UCN Production</a:t>
            </a:r>
          </a:p>
        </p:txBody>
      </p:sp>
      <p:pic>
        <p:nvPicPr>
          <p:cNvPr id="34" name="Picture 33" descr="A black and white image of a black dotted line&#10;&#10;Description automatically generated">
            <a:extLst>
              <a:ext uri="{FF2B5EF4-FFF2-40B4-BE49-F238E27FC236}">
                <a16:creationId xmlns:a16="http://schemas.microsoft.com/office/drawing/2014/main" id="{7609BADC-FDE1-3448-B630-86C00EE27968}"/>
              </a:ext>
            </a:extLst>
          </p:cNvPr>
          <p:cNvPicPr>
            <a:picLocks noChangeAspect="1"/>
          </p:cNvPicPr>
          <p:nvPr/>
        </p:nvPicPr>
        <p:blipFill>
          <a:blip r:embed="rId6"/>
          <a:stretch>
            <a:fillRect/>
          </a:stretch>
        </p:blipFill>
        <p:spPr>
          <a:xfrm>
            <a:off x="5787228" y="4316537"/>
            <a:ext cx="1936859" cy="1814531"/>
          </a:xfrm>
          <a:prstGeom prst="rect">
            <a:avLst/>
          </a:prstGeom>
        </p:spPr>
      </p:pic>
      <p:sp>
        <p:nvSpPr>
          <p:cNvPr id="35" name="TextBox 34">
            <a:extLst>
              <a:ext uri="{FF2B5EF4-FFF2-40B4-BE49-F238E27FC236}">
                <a16:creationId xmlns:a16="http://schemas.microsoft.com/office/drawing/2014/main" id="{A0E3875C-EAA3-4943-8BA8-4884D8FC1796}"/>
              </a:ext>
            </a:extLst>
          </p:cNvPr>
          <p:cNvSpPr txBox="1"/>
          <p:nvPr/>
        </p:nvSpPr>
        <p:spPr>
          <a:xfrm>
            <a:off x="5883212" y="6241143"/>
            <a:ext cx="2082611" cy="646331"/>
          </a:xfrm>
          <a:prstGeom prst="rect">
            <a:avLst/>
          </a:prstGeom>
          <a:noFill/>
        </p:spPr>
        <p:txBody>
          <a:bodyPr wrap="square" rtlCol="0">
            <a:spAutoFit/>
          </a:bodyPr>
          <a:lstStyle/>
          <a:p>
            <a:r>
              <a:rPr lang="en-US" dirty="0"/>
              <a:t>UCN reflecting on the wall surface</a:t>
            </a:r>
          </a:p>
        </p:txBody>
      </p:sp>
    </p:spTree>
    <p:extLst>
      <p:ext uri="{BB962C8B-B14F-4D97-AF65-F5344CB8AC3E}">
        <p14:creationId xmlns:p14="http://schemas.microsoft.com/office/powerpoint/2010/main" val="384096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8D6DB-1711-EF4A-BAD5-E64E45F4D21A}"/>
              </a:ext>
            </a:extLst>
          </p:cNvPr>
          <p:cNvSpPr>
            <a:spLocks noGrp="1"/>
          </p:cNvSpPr>
          <p:nvPr>
            <p:ph type="title"/>
          </p:nvPr>
        </p:nvSpPr>
        <p:spPr>
          <a:xfrm>
            <a:off x="3619500" y="-133350"/>
            <a:ext cx="10515600" cy="824156"/>
          </a:xfrm>
        </p:spPr>
        <p:txBody>
          <a:bodyPr>
            <a:normAutofit/>
          </a:bodyPr>
          <a:lstStyle/>
          <a:p>
            <a:r>
              <a:rPr lang="en-US" sz="2000" dirty="0">
                <a:solidFill>
                  <a:schemeClr val="bg1"/>
                </a:solidFill>
              </a:rPr>
              <a:t>EDM Storage Trial in 2026</a:t>
            </a:r>
          </a:p>
        </p:txBody>
      </p:sp>
      <p:pic>
        <p:nvPicPr>
          <p:cNvPr id="4" name="Picture 3">
            <a:extLst>
              <a:ext uri="{FF2B5EF4-FFF2-40B4-BE49-F238E27FC236}">
                <a16:creationId xmlns:a16="http://schemas.microsoft.com/office/drawing/2014/main" id="{0C3D6367-9E85-664E-AE09-DA721A526389}"/>
              </a:ext>
            </a:extLst>
          </p:cNvPr>
          <p:cNvPicPr>
            <a:picLocks noChangeAspect="1"/>
          </p:cNvPicPr>
          <p:nvPr/>
        </p:nvPicPr>
        <p:blipFill>
          <a:blip r:embed="rId3"/>
          <a:stretch>
            <a:fillRect/>
          </a:stretch>
        </p:blipFill>
        <p:spPr>
          <a:xfrm>
            <a:off x="1787389" y="690806"/>
            <a:ext cx="7995264" cy="4877285"/>
          </a:xfrm>
          <a:prstGeom prst="rect">
            <a:avLst/>
          </a:prstGeom>
        </p:spPr>
      </p:pic>
      <p:sp>
        <p:nvSpPr>
          <p:cNvPr id="5" name="Slide Number Placeholder 1">
            <a:extLst>
              <a:ext uri="{FF2B5EF4-FFF2-40B4-BE49-F238E27FC236}">
                <a16:creationId xmlns:a16="http://schemas.microsoft.com/office/drawing/2014/main" id="{A30722C1-3F25-AE4C-AF37-7FF4A2037C1F}"/>
              </a:ext>
            </a:extLst>
          </p:cNvPr>
          <p:cNvSpPr>
            <a:spLocks noGrp="1"/>
          </p:cNvSpPr>
          <p:nvPr>
            <p:ph type="sldNum" sz="quarter" idx="12"/>
          </p:nvPr>
        </p:nvSpPr>
        <p:spPr>
          <a:xfrm>
            <a:off x="11665080" y="88076"/>
            <a:ext cx="420834" cy="365125"/>
          </a:xfrm>
        </p:spPr>
        <p:txBody>
          <a:bodyPr/>
          <a:lstStyle/>
          <a:p>
            <a:r>
              <a:rPr lang="en-CA" sz="2000" dirty="0">
                <a:solidFill>
                  <a:schemeClr val="bg1"/>
                </a:solidFill>
              </a:rPr>
              <a:t>5</a:t>
            </a:r>
          </a:p>
        </p:txBody>
      </p:sp>
      <p:sp>
        <p:nvSpPr>
          <p:cNvPr id="6" name="Donut 5">
            <a:extLst>
              <a:ext uri="{FF2B5EF4-FFF2-40B4-BE49-F238E27FC236}">
                <a16:creationId xmlns:a16="http://schemas.microsoft.com/office/drawing/2014/main" id="{DA98F5FA-E370-9B4F-A7FC-FE898B50E3E1}"/>
              </a:ext>
            </a:extLst>
          </p:cNvPr>
          <p:cNvSpPr/>
          <p:nvPr/>
        </p:nvSpPr>
        <p:spPr>
          <a:xfrm>
            <a:off x="5385484" y="1289909"/>
            <a:ext cx="621958" cy="647470"/>
          </a:xfrm>
          <a:prstGeom prst="donut">
            <a:avLst>
              <a:gd name="adj" fmla="val 12168"/>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215285BC-EE66-D946-8FF7-8E0B9687715D}"/>
              </a:ext>
            </a:extLst>
          </p:cNvPr>
          <p:cNvSpPr txBox="1"/>
          <p:nvPr/>
        </p:nvSpPr>
        <p:spPr>
          <a:xfrm>
            <a:off x="680126" y="5568091"/>
            <a:ext cx="10831747" cy="1569660"/>
          </a:xfrm>
          <a:prstGeom prst="rect">
            <a:avLst/>
          </a:prstGeom>
          <a:noFill/>
        </p:spPr>
        <p:txBody>
          <a:bodyPr wrap="square" rtlCol="0">
            <a:spAutoFit/>
          </a:bodyPr>
          <a:lstStyle/>
          <a:p>
            <a:r>
              <a:rPr lang="en-CA" sz="2400" b="1" i="0" u="none" strike="noStrike" dirty="0">
                <a:effectLst/>
              </a:rPr>
              <a:t>“Development and testing of the TUCAN superfluid He-II </a:t>
            </a:r>
          </a:p>
          <a:p>
            <a:pPr algn="r"/>
            <a:r>
              <a:rPr lang="en-CA" sz="2400" b="1" i="0" u="none" strike="noStrike" dirty="0">
                <a:effectLst/>
              </a:rPr>
              <a:t>	 based ultra cold neutron source at TRIUMF”</a:t>
            </a:r>
          </a:p>
          <a:p>
            <a:pPr algn="r"/>
            <a:r>
              <a:rPr lang="en-CA" sz="2400" b="1" i="0" u="none" strike="noStrike" dirty="0">
                <a:effectLst/>
              </a:rPr>
              <a:t>Wolfgang Klassen</a:t>
            </a:r>
            <a:r>
              <a:rPr lang="en-CA" sz="2400" b="1" dirty="0"/>
              <a:t> J</a:t>
            </a:r>
            <a:r>
              <a:rPr lang="en-CA" sz="2400" b="1" i="0" u="none" strike="noStrike" dirty="0">
                <a:effectLst/>
              </a:rPr>
              <a:t>une 24, 2026, 10:45 a.m. </a:t>
            </a:r>
            <a:r>
              <a:rPr lang="en-CA" sz="2400" b="1" dirty="0"/>
              <a:t>R</a:t>
            </a:r>
            <a:r>
              <a:rPr lang="en-CA" sz="2400" b="1" i="0" u="none" strike="noStrike" dirty="0">
                <a:effectLst/>
              </a:rPr>
              <a:t>oom 241, LMX building</a:t>
            </a:r>
          </a:p>
          <a:p>
            <a:endParaRPr lang="en-US" sz="2400" b="1" dirty="0"/>
          </a:p>
        </p:txBody>
      </p:sp>
    </p:spTree>
    <p:extLst>
      <p:ext uri="{BB962C8B-B14F-4D97-AF65-F5344CB8AC3E}">
        <p14:creationId xmlns:p14="http://schemas.microsoft.com/office/powerpoint/2010/main" val="1646718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4BA73E23-58DF-DE4C-AD2A-8F981D6E61BB}"/>
              </a:ext>
            </a:extLst>
          </p:cNvPr>
          <p:cNvSpPr>
            <a:spLocks noGrp="1"/>
          </p:cNvSpPr>
          <p:nvPr>
            <p:ph idx="1"/>
          </p:nvPr>
        </p:nvSpPr>
        <p:spPr>
          <a:xfrm>
            <a:off x="396765" y="956659"/>
            <a:ext cx="10918373" cy="3265253"/>
          </a:xfrm>
        </p:spPr>
        <p:txBody>
          <a:bodyPr anchor="ctr">
            <a:noAutofit/>
          </a:bodyPr>
          <a:lstStyle/>
          <a:p>
            <a:r>
              <a:rPr lang="en-CA" sz="2800" b="0" i="0" u="none" strike="noStrike" dirty="0">
                <a:solidFill>
                  <a:srgbClr val="000000"/>
                </a:solidFill>
                <a:effectLst/>
              </a:rPr>
              <a:t>My focus areas</a:t>
            </a:r>
            <a:r>
              <a:rPr lang="en-CA" sz="2800" dirty="0">
                <a:solidFill>
                  <a:srgbClr val="000000"/>
                </a:solidFill>
                <a:latin typeface="-webkit-standard"/>
              </a:rPr>
              <a:t>:</a:t>
            </a:r>
            <a:endParaRPr lang="en-CA" sz="2800" b="0" i="0" u="none" strike="noStrike" dirty="0">
              <a:solidFill>
                <a:srgbClr val="000000"/>
              </a:solidFill>
              <a:effectLst/>
            </a:endParaRPr>
          </a:p>
          <a:p>
            <a:pPr marL="800100" lvl="1" indent="-342900">
              <a:buFont typeface="+mj-lt"/>
              <a:buAutoNum type="arabicPeriod"/>
            </a:pPr>
            <a:r>
              <a:rPr lang="en-CA" sz="2800" b="1" i="0" u="none" strike="noStrike" dirty="0">
                <a:solidFill>
                  <a:srgbClr val="000000"/>
                </a:solidFill>
                <a:effectLst/>
              </a:rPr>
              <a:t>Data Analysis</a:t>
            </a:r>
            <a:r>
              <a:rPr lang="en-CA" sz="2800" b="0" i="0" u="none" strike="noStrike" dirty="0">
                <a:solidFill>
                  <a:srgbClr val="000000"/>
                </a:solidFill>
                <a:effectLst/>
              </a:rPr>
              <a:t> – extraction of UCN storage lifetime in </a:t>
            </a:r>
            <a:r>
              <a:rPr lang="en-CA" sz="2800" b="0" i="0" u="none" strike="noStrike" dirty="0" err="1">
                <a:solidFill>
                  <a:srgbClr val="000000"/>
                </a:solidFill>
                <a:effectLst/>
              </a:rPr>
              <a:t>nEDM</a:t>
            </a:r>
            <a:r>
              <a:rPr lang="en-CA" sz="2800" b="0" i="0" u="none" strike="noStrike" dirty="0">
                <a:solidFill>
                  <a:srgbClr val="000000"/>
                </a:solidFill>
                <a:effectLst/>
              </a:rPr>
              <a:t> prototype cell </a:t>
            </a:r>
            <a:endParaRPr lang="en-CA" sz="2800" dirty="0">
              <a:solidFill>
                <a:srgbClr val="000000"/>
              </a:solidFill>
            </a:endParaRPr>
          </a:p>
          <a:p>
            <a:pPr marL="800100" lvl="1" indent="-342900">
              <a:buFont typeface="+mj-lt"/>
              <a:buAutoNum type="arabicPeriod"/>
            </a:pPr>
            <a:r>
              <a:rPr lang="en-CA" sz="2800" b="1" i="0" u="none" strike="noStrike" dirty="0">
                <a:solidFill>
                  <a:srgbClr val="000000"/>
                </a:solidFill>
                <a:effectLst/>
              </a:rPr>
              <a:t>Simulation (</a:t>
            </a:r>
            <a:r>
              <a:rPr lang="en-CA" sz="2800" b="1" i="0" u="none" strike="noStrike" dirty="0" err="1">
                <a:solidFill>
                  <a:srgbClr val="000000"/>
                </a:solidFill>
                <a:effectLst/>
              </a:rPr>
              <a:t>PENTrack</a:t>
            </a:r>
            <a:r>
              <a:rPr lang="en-CA" sz="2800" b="1" i="0" u="none" strike="noStrike" dirty="0">
                <a:solidFill>
                  <a:srgbClr val="000000"/>
                </a:solidFill>
                <a:effectLst/>
              </a:rPr>
              <a:t>)</a:t>
            </a:r>
            <a:r>
              <a:rPr lang="en-CA" sz="2800" b="0" i="0" u="none" strike="noStrike" dirty="0">
                <a:solidFill>
                  <a:srgbClr val="000000"/>
                </a:solidFill>
                <a:effectLst/>
              </a:rPr>
              <a:t> – C</a:t>
            </a:r>
            <a:r>
              <a:rPr lang="en-CA" sz="2800" dirty="0">
                <a:solidFill>
                  <a:srgbClr val="000000"/>
                </a:solidFill>
              </a:rPr>
              <a:t>haracterize the cell performance</a:t>
            </a:r>
            <a:endParaRPr lang="en-CA" sz="2800" b="0" i="0" u="none" strike="noStrike" dirty="0">
              <a:solidFill>
                <a:srgbClr val="000000"/>
              </a:solidFill>
              <a:effectLst/>
            </a:endParaRPr>
          </a:p>
          <a:p>
            <a:r>
              <a:rPr lang="en-CA" sz="2800" dirty="0">
                <a:solidFill>
                  <a:srgbClr val="000000"/>
                </a:solidFill>
              </a:rPr>
              <a:t>Validate my simulation results against my data analysis results to determine the cell performance and extract the imaginary Fermi potential (loss rate, W_F) of the cell material</a:t>
            </a:r>
          </a:p>
        </p:txBody>
      </p:sp>
      <p:sp>
        <p:nvSpPr>
          <p:cNvPr id="5" name="Title 2">
            <a:extLst>
              <a:ext uri="{FF2B5EF4-FFF2-40B4-BE49-F238E27FC236}">
                <a16:creationId xmlns:a16="http://schemas.microsoft.com/office/drawing/2014/main" id="{E0A0FBAE-0779-514A-8212-06E63EC4F78B}"/>
              </a:ext>
            </a:extLst>
          </p:cNvPr>
          <p:cNvSpPr>
            <a:spLocks noGrp="1"/>
          </p:cNvSpPr>
          <p:nvPr>
            <p:ph type="title"/>
          </p:nvPr>
        </p:nvSpPr>
        <p:spPr>
          <a:xfrm>
            <a:off x="3617043" y="-91722"/>
            <a:ext cx="11192484" cy="707886"/>
          </a:xfrm>
        </p:spPr>
        <p:txBody>
          <a:bodyPr>
            <a:normAutofit/>
          </a:bodyPr>
          <a:lstStyle/>
          <a:p>
            <a:r>
              <a:rPr lang="en-CA" sz="2000" dirty="0">
                <a:solidFill>
                  <a:schemeClr val="bg1"/>
                </a:solidFill>
              </a:rPr>
              <a:t>Characterize</a:t>
            </a:r>
            <a:r>
              <a:rPr lang="en-CA" sz="2000" b="0" i="0" u="none" strike="noStrike" dirty="0">
                <a:solidFill>
                  <a:schemeClr val="bg1"/>
                </a:solidFill>
                <a:effectLst/>
              </a:rPr>
              <a:t> the TUCAN EDM experiment.</a:t>
            </a:r>
          </a:p>
        </p:txBody>
      </p:sp>
      <p:sp>
        <p:nvSpPr>
          <p:cNvPr id="6" name="TextBox 5">
            <a:extLst>
              <a:ext uri="{FF2B5EF4-FFF2-40B4-BE49-F238E27FC236}">
                <a16:creationId xmlns:a16="http://schemas.microsoft.com/office/drawing/2014/main" id="{C0E5607E-11A3-054F-AECC-5978E16B727E}"/>
              </a:ext>
            </a:extLst>
          </p:cNvPr>
          <p:cNvSpPr txBox="1"/>
          <p:nvPr/>
        </p:nvSpPr>
        <p:spPr>
          <a:xfrm>
            <a:off x="147716" y="4641968"/>
            <a:ext cx="2288485" cy="400110"/>
          </a:xfrm>
          <a:prstGeom prst="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l"/>
            <a:r>
              <a:rPr lang="en-US" sz="2000" dirty="0"/>
              <a:t>Simulation Result </a:t>
            </a:r>
          </a:p>
        </p:txBody>
      </p:sp>
      <p:sp>
        <p:nvSpPr>
          <p:cNvPr id="7" name="TextBox 6">
            <a:extLst>
              <a:ext uri="{FF2B5EF4-FFF2-40B4-BE49-F238E27FC236}">
                <a16:creationId xmlns:a16="http://schemas.microsoft.com/office/drawing/2014/main" id="{F5B846FA-2FC1-1842-821B-66698120F4C8}"/>
              </a:ext>
            </a:extLst>
          </p:cNvPr>
          <p:cNvSpPr txBox="1"/>
          <p:nvPr/>
        </p:nvSpPr>
        <p:spPr>
          <a:xfrm>
            <a:off x="631390" y="5578502"/>
            <a:ext cx="1782448" cy="707886"/>
          </a:xfrm>
          <a:prstGeom prst="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l"/>
            <a:r>
              <a:rPr lang="en-US" sz="2000" dirty="0"/>
              <a:t>Data analysis Result</a:t>
            </a:r>
          </a:p>
        </p:txBody>
      </p:sp>
      <p:sp>
        <p:nvSpPr>
          <p:cNvPr id="8" name="Right Arrow 7">
            <a:extLst>
              <a:ext uri="{FF2B5EF4-FFF2-40B4-BE49-F238E27FC236}">
                <a16:creationId xmlns:a16="http://schemas.microsoft.com/office/drawing/2014/main" id="{5B5262AB-9A8F-2546-B290-707E950DAC28}"/>
              </a:ext>
            </a:extLst>
          </p:cNvPr>
          <p:cNvSpPr/>
          <p:nvPr/>
        </p:nvSpPr>
        <p:spPr>
          <a:xfrm rot="535573">
            <a:off x="2615562" y="4791261"/>
            <a:ext cx="2990931" cy="5261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E60A7828-DE96-4046-B948-06F14088F5F6}"/>
              </a:ext>
            </a:extLst>
          </p:cNvPr>
          <p:cNvSpPr/>
          <p:nvPr/>
        </p:nvSpPr>
        <p:spPr>
          <a:xfrm>
            <a:off x="7789363" y="5052394"/>
            <a:ext cx="2101060" cy="5261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AAF6F3B-F31A-4D46-B86A-B85372F72F71}"/>
              </a:ext>
            </a:extLst>
          </p:cNvPr>
          <p:cNvSpPr txBox="1"/>
          <p:nvPr/>
        </p:nvSpPr>
        <p:spPr>
          <a:xfrm>
            <a:off x="9993653" y="4943956"/>
            <a:ext cx="2101060" cy="707886"/>
          </a:xfrm>
          <a:prstGeom prst="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l"/>
            <a:r>
              <a:rPr lang="en-US" sz="2000" dirty="0"/>
              <a:t>Obtain W of the cell material</a:t>
            </a:r>
          </a:p>
        </p:txBody>
      </p:sp>
      <p:sp>
        <p:nvSpPr>
          <p:cNvPr id="13" name="Slide Number Placeholder 1">
            <a:extLst>
              <a:ext uri="{FF2B5EF4-FFF2-40B4-BE49-F238E27FC236}">
                <a16:creationId xmlns:a16="http://schemas.microsoft.com/office/drawing/2014/main" id="{DA15F4E0-5ABE-1947-A1ED-19D3F990A57D}"/>
              </a:ext>
            </a:extLst>
          </p:cNvPr>
          <p:cNvSpPr>
            <a:spLocks noGrp="1"/>
          </p:cNvSpPr>
          <p:nvPr>
            <p:ph type="sldNum" sz="quarter" idx="12"/>
          </p:nvPr>
        </p:nvSpPr>
        <p:spPr>
          <a:xfrm>
            <a:off x="11673879" y="39155"/>
            <a:ext cx="420834" cy="365125"/>
          </a:xfrm>
        </p:spPr>
        <p:txBody>
          <a:bodyPr/>
          <a:lstStyle/>
          <a:p>
            <a:r>
              <a:rPr lang="en-CA" sz="2000" dirty="0">
                <a:solidFill>
                  <a:schemeClr val="bg1"/>
                </a:solidFill>
              </a:rPr>
              <a:t>6</a:t>
            </a:r>
          </a:p>
        </p:txBody>
      </p:sp>
      <p:sp>
        <p:nvSpPr>
          <p:cNvPr id="14" name="Right Arrow 13">
            <a:extLst>
              <a:ext uri="{FF2B5EF4-FFF2-40B4-BE49-F238E27FC236}">
                <a16:creationId xmlns:a16="http://schemas.microsoft.com/office/drawing/2014/main" id="{0C74302C-6D8D-AF45-9BC2-5052DBDF5A34}"/>
              </a:ext>
            </a:extLst>
          </p:cNvPr>
          <p:cNvSpPr/>
          <p:nvPr/>
        </p:nvSpPr>
        <p:spPr>
          <a:xfrm rot="20896399">
            <a:off x="2650349" y="5434730"/>
            <a:ext cx="2975984" cy="5261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BAB8E034-6547-3944-A5C3-86444C19A33C}"/>
                  </a:ext>
                </a:extLst>
              </p:cNvPr>
              <p:cNvSpPr txBox="1"/>
              <p:nvPr/>
            </p:nvSpPr>
            <p:spPr>
              <a:xfrm>
                <a:off x="5585073" y="4797300"/>
                <a:ext cx="2101060" cy="1015663"/>
              </a:xfrm>
              <a:prstGeom prst="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l"/>
                <a:r>
                  <a:rPr lang="en-US" sz="2000" dirty="0"/>
                  <a:t>Simulation result </a:t>
                </a:r>
                <a14:m>
                  <m:oMath xmlns:m="http://schemas.openxmlformats.org/officeDocument/2006/math">
                    <m:r>
                      <a:rPr lang="en-US" sz="2000" i="1" dirty="0" smtClean="0">
                        <a:latin typeface="Cambria Math" panose="02040503050406030204" pitchFamily="18" charset="0"/>
                      </a:rPr>
                      <m:t>=</m:t>
                    </m:r>
                  </m:oMath>
                </a14:m>
                <a:r>
                  <a:rPr lang="en-US" sz="2000" dirty="0"/>
                  <a:t> data analysis result</a:t>
                </a:r>
              </a:p>
            </p:txBody>
          </p:sp>
        </mc:Choice>
        <mc:Fallback>
          <p:sp>
            <p:nvSpPr>
              <p:cNvPr id="12" name="TextBox 11">
                <a:extLst>
                  <a:ext uri="{FF2B5EF4-FFF2-40B4-BE49-F238E27FC236}">
                    <a16:creationId xmlns:a16="http://schemas.microsoft.com/office/drawing/2014/main" id="{BAB8E034-6547-3944-A5C3-86444C19A33C}"/>
                  </a:ext>
                </a:extLst>
              </p:cNvPr>
              <p:cNvSpPr txBox="1">
                <a:spLocks noRot="1" noChangeAspect="1" noMove="1" noResize="1" noEditPoints="1" noAdjustHandles="1" noChangeArrowheads="1" noChangeShapeType="1" noTextEdit="1"/>
              </p:cNvSpPr>
              <p:nvPr/>
            </p:nvSpPr>
            <p:spPr>
              <a:xfrm>
                <a:off x="5585073" y="4797300"/>
                <a:ext cx="2101060" cy="1015663"/>
              </a:xfrm>
              <a:prstGeom prst="rect">
                <a:avLst/>
              </a:prstGeom>
              <a:blipFill>
                <a:blip r:embed="rId3"/>
                <a:stretch>
                  <a:fillRect l="-2367" t="-2381" r="-3550" b="-7143"/>
                </a:stretch>
              </a:blipFill>
              <a:ln w="28575">
                <a:solidFill>
                  <a:srgbClr val="FF0000"/>
                </a:solidFill>
              </a:ln>
            </p:spPr>
            <p:txBody>
              <a:bodyPr/>
              <a:lstStyle/>
              <a:p>
                <a:r>
                  <a:rPr lang="en-US">
                    <a:noFill/>
                  </a:rPr>
                  <a:t> </a:t>
                </a:r>
              </a:p>
            </p:txBody>
          </p:sp>
        </mc:Fallback>
      </mc:AlternateContent>
      <p:sp>
        <p:nvSpPr>
          <p:cNvPr id="9" name="TextBox 8">
            <a:extLst>
              <a:ext uri="{FF2B5EF4-FFF2-40B4-BE49-F238E27FC236}">
                <a16:creationId xmlns:a16="http://schemas.microsoft.com/office/drawing/2014/main" id="{B4CBCC5B-E664-4847-AF8E-2BD16B0758EA}"/>
              </a:ext>
            </a:extLst>
          </p:cNvPr>
          <p:cNvSpPr txBox="1"/>
          <p:nvPr/>
        </p:nvSpPr>
        <p:spPr>
          <a:xfrm>
            <a:off x="3789788" y="5137795"/>
            <a:ext cx="1283051" cy="400110"/>
          </a:xfrm>
          <a:prstGeom prst="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l"/>
            <a:r>
              <a:rPr lang="en-US" sz="2000" dirty="0"/>
              <a:t>Compare</a:t>
            </a:r>
          </a:p>
        </p:txBody>
      </p:sp>
    </p:spTree>
    <p:extLst>
      <p:ext uri="{BB962C8B-B14F-4D97-AF65-F5344CB8AC3E}">
        <p14:creationId xmlns:p14="http://schemas.microsoft.com/office/powerpoint/2010/main" val="1333763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0899-5501-5A43-9119-CAA1D88B6A3B}"/>
              </a:ext>
            </a:extLst>
          </p:cNvPr>
          <p:cNvSpPr>
            <a:spLocks noGrp="1"/>
          </p:cNvSpPr>
          <p:nvPr>
            <p:ph type="title"/>
          </p:nvPr>
        </p:nvSpPr>
        <p:spPr>
          <a:xfrm>
            <a:off x="3594369" y="-374865"/>
            <a:ext cx="6280186" cy="1325563"/>
          </a:xfrm>
        </p:spPr>
        <p:txBody>
          <a:bodyPr>
            <a:normAutofit/>
          </a:bodyPr>
          <a:lstStyle/>
          <a:p>
            <a:r>
              <a:rPr lang="en-US" sz="2000" dirty="0">
                <a:solidFill>
                  <a:schemeClr val="bg1"/>
                </a:solidFill>
              </a:rPr>
              <a:t>2</a:t>
            </a:r>
            <a:r>
              <a:rPr lang="en-US" sz="2000" baseline="30000" dirty="0">
                <a:solidFill>
                  <a:schemeClr val="bg1"/>
                </a:solidFill>
              </a:rPr>
              <a:t>nd</a:t>
            </a:r>
            <a:r>
              <a:rPr lang="en-US" sz="2000" dirty="0">
                <a:solidFill>
                  <a:schemeClr val="bg1"/>
                </a:solidFill>
              </a:rPr>
              <a:t> Port: Prototype Cell Experiment </a:t>
            </a:r>
          </a:p>
        </p:txBody>
      </p:sp>
      <p:pic>
        <p:nvPicPr>
          <p:cNvPr id="4" name="Picture 3" descr="A drawing of a machine&#10;&#10;AI-generated content may be incorrect.">
            <a:extLst>
              <a:ext uri="{FF2B5EF4-FFF2-40B4-BE49-F238E27FC236}">
                <a16:creationId xmlns:a16="http://schemas.microsoft.com/office/drawing/2014/main" id="{B91110D6-DB17-3244-8CFB-4E3BBDD131EA}"/>
              </a:ext>
            </a:extLst>
          </p:cNvPr>
          <p:cNvPicPr>
            <a:picLocks noChangeAspect="1"/>
          </p:cNvPicPr>
          <p:nvPr/>
        </p:nvPicPr>
        <p:blipFill rotWithShape="1">
          <a:blip r:embed="rId5">
            <a:extLst>
              <a:ext uri="{28A0092B-C50C-407E-A947-70E740481C1C}">
                <a14:useLocalDpi xmlns:a14="http://schemas.microsoft.com/office/drawing/2010/main" val="0"/>
              </a:ext>
            </a:extLst>
          </a:blip>
          <a:srcRect l="9409" t="11494" r="8639" b="13264"/>
          <a:stretch/>
        </p:blipFill>
        <p:spPr>
          <a:xfrm>
            <a:off x="4780280" y="637916"/>
            <a:ext cx="4759287" cy="2673743"/>
          </a:xfrm>
          <a:prstGeom prst="rect">
            <a:avLst/>
          </a:prstGeom>
          <a:ln>
            <a:noFill/>
          </a:ln>
        </p:spPr>
      </p:pic>
      <p:cxnSp>
        <p:nvCxnSpPr>
          <p:cNvPr id="5" name="Straight Arrow Connector 4">
            <a:extLst>
              <a:ext uri="{FF2B5EF4-FFF2-40B4-BE49-F238E27FC236}">
                <a16:creationId xmlns:a16="http://schemas.microsoft.com/office/drawing/2014/main" id="{9D873403-A053-FB4C-A660-D4820E68E75A}"/>
              </a:ext>
            </a:extLst>
          </p:cNvPr>
          <p:cNvCxnSpPr>
            <a:cxnSpLocks/>
          </p:cNvCxnSpPr>
          <p:nvPr/>
        </p:nvCxnSpPr>
        <p:spPr>
          <a:xfrm>
            <a:off x="4971688" y="996582"/>
            <a:ext cx="553482" cy="0"/>
          </a:xfrm>
          <a:prstGeom prst="straightConnector1">
            <a:avLst/>
          </a:prstGeom>
          <a:ln>
            <a:solidFill>
              <a:srgbClr val="FF0000"/>
            </a:solidFill>
            <a:tailEnd type="triangle"/>
          </a:ln>
        </p:spPr>
        <p:style>
          <a:lnRef idx="2">
            <a:schemeClr val="accent2">
              <a:shade val="50000"/>
            </a:schemeClr>
          </a:lnRef>
          <a:fillRef idx="1">
            <a:schemeClr val="accent2"/>
          </a:fillRef>
          <a:effectRef idx="0">
            <a:schemeClr val="accent2"/>
          </a:effectRef>
          <a:fontRef idx="minor">
            <a:schemeClr val="lt1"/>
          </a:fontRef>
        </p:style>
      </p:cxnSp>
      <p:cxnSp>
        <p:nvCxnSpPr>
          <p:cNvPr id="6" name="Straight Arrow Connector 5">
            <a:extLst>
              <a:ext uri="{FF2B5EF4-FFF2-40B4-BE49-F238E27FC236}">
                <a16:creationId xmlns:a16="http://schemas.microsoft.com/office/drawing/2014/main" id="{75462412-5712-B84B-AD2D-5C939834D301}"/>
              </a:ext>
            </a:extLst>
          </p:cNvPr>
          <p:cNvCxnSpPr>
            <a:cxnSpLocks/>
          </p:cNvCxnSpPr>
          <p:nvPr/>
        </p:nvCxnSpPr>
        <p:spPr>
          <a:xfrm>
            <a:off x="5541880" y="999511"/>
            <a:ext cx="816372" cy="854814"/>
          </a:xfrm>
          <a:prstGeom prst="straightConnector1">
            <a:avLst/>
          </a:prstGeom>
          <a:ln>
            <a:solidFill>
              <a:srgbClr val="FF0000"/>
            </a:solidFill>
            <a:tailEnd type="triangle"/>
          </a:ln>
        </p:spPr>
        <p:style>
          <a:lnRef idx="2">
            <a:schemeClr val="accent2">
              <a:shade val="50000"/>
            </a:schemeClr>
          </a:lnRef>
          <a:fillRef idx="1">
            <a:schemeClr val="accent2"/>
          </a:fillRef>
          <a:effectRef idx="0">
            <a:schemeClr val="accent2"/>
          </a:effectRef>
          <a:fontRef idx="minor">
            <a:schemeClr val="lt1"/>
          </a:fontRef>
        </p:style>
      </p:cxnSp>
      <p:cxnSp>
        <p:nvCxnSpPr>
          <p:cNvPr id="7" name="Straight Arrow Connector 6">
            <a:extLst>
              <a:ext uri="{FF2B5EF4-FFF2-40B4-BE49-F238E27FC236}">
                <a16:creationId xmlns:a16="http://schemas.microsoft.com/office/drawing/2014/main" id="{2BA3978A-6D3D-F843-9FB6-CDCC72537D54}"/>
              </a:ext>
            </a:extLst>
          </p:cNvPr>
          <p:cNvCxnSpPr>
            <a:cxnSpLocks/>
          </p:cNvCxnSpPr>
          <p:nvPr/>
        </p:nvCxnSpPr>
        <p:spPr>
          <a:xfrm flipV="1">
            <a:off x="6505498" y="1872321"/>
            <a:ext cx="1783539" cy="70796"/>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cxnSp>
        <p:nvCxnSpPr>
          <p:cNvPr id="8" name="Straight Arrow Connector 7">
            <a:extLst>
              <a:ext uri="{FF2B5EF4-FFF2-40B4-BE49-F238E27FC236}">
                <a16:creationId xmlns:a16="http://schemas.microsoft.com/office/drawing/2014/main" id="{4ED440EA-6FB0-C441-8EE9-10F0680ED067}"/>
              </a:ext>
            </a:extLst>
          </p:cNvPr>
          <p:cNvCxnSpPr>
            <a:cxnSpLocks/>
          </p:cNvCxnSpPr>
          <p:nvPr/>
        </p:nvCxnSpPr>
        <p:spPr>
          <a:xfrm flipV="1">
            <a:off x="8350699" y="1518048"/>
            <a:ext cx="348792" cy="346435"/>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cxnSp>
        <p:nvCxnSpPr>
          <p:cNvPr id="9" name="Straight Arrow Connector 8">
            <a:extLst>
              <a:ext uri="{FF2B5EF4-FFF2-40B4-BE49-F238E27FC236}">
                <a16:creationId xmlns:a16="http://schemas.microsoft.com/office/drawing/2014/main" id="{829B4639-75B0-754F-A102-5062B8074D89}"/>
              </a:ext>
            </a:extLst>
          </p:cNvPr>
          <p:cNvCxnSpPr/>
          <p:nvPr/>
        </p:nvCxnSpPr>
        <p:spPr>
          <a:xfrm flipV="1">
            <a:off x="8691091" y="1244476"/>
            <a:ext cx="0" cy="273377"/>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sp>
        <p:nvSpPr>
          <p:cNvPr id="10" name="Rectangle 9">
            <a:extLst>
              <a:ext uri="{FF2B5EF4-FFF2-40B4-BE49-F238E27FC236}">
                <a16:creationId xmlns:a16="http://schemas.microsoft.com/office/drawing/2014/main" id="{89CD41E0-7072-8A4C-B8EC-CC973CF3D164}"/>
              </a:ext>
            </a:extLst>
          </p:cNvPr>
          <p:cNvSpPr/>
          <p:nvPr/>
        </p:nvSpPr>
        <p:spPr>
          <a:xfrm>
            <a:off x="8289037" y="1088909"/>
            <a:ext cx="843391" cy="138080"/>
          </a:xfrm>
          <a:prstGeom prst="rect">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11" name="Speech Bubble: Rectangle 18">
            <a:extLst>
              <a:ext uri="{FF2B5EF4-FFF2-40B4-BE49-F238E27FC236}">
                <a16:creationId xmlns:a16="http://schemas.microsoft.com/office/drawing/2014/main" id="{2021E8A6-8DBE-584D-8E3D-8CF2A1B5FAF6}"/>
              </a:ext>
            </a:extLst>
          </p:cNvPr>
          <p:cNvSpPr/>
          <p:nvPr/>
        </p:nvSpPr>
        <p:spPr>
          <a:xfrm>
            <a:off x="8850534" y="2325258"/>
            <a:ext cx="1036320" cy="649224"/>
          </a:xfrm>
          <a:prstGeom prst="wedgeRectCallout">
            <a:avLst>
              <a:gd name="adj1" fmla="val -46778"/>
              <a:gd name="adj2" fmla="val -188568"/>
            </a:avLst>
          </a:prstGeom>
          <a:solidFill>
            <a:srgbClr val="FF0000"/>
          </a:solidFill>
          <a:ln>
            <a:solidFill>
              <a:srgbClr val="FF0000"/>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CA"/>
              <a:t>Closed</a:t>
            </a:r>
          </a:p>
        </p:txBody>
      </p:sp>
      <p:sp>
        <p:nvSpPr>
          <p:cNvPr id="12" name="Speech Bubble: Rectangle 19">
            <a:extLst>
              <a:ext uri="{FF2B5EF4-FFF2-40B4-BE49-F238E27FC236}">
                <a16:creationId xmlns:a16="http://schemas.microsoft.com/office/drawing/2014/main" id="{4C08AB39-9445-2B4E-B76B-1E8FABBAC82F}"/>
              </a:ext>
            </a:extLst>
          </p:cNvPr>
          <p:cNvSpPr/>
          <p:nvPr/>
        </p:nvSpPr>
        <p:spPr>
          <a:xfrm>
            <a:off x="6577823" y="923027"/>
            <a:ext cx="1036320" cy="649224"/>
          </a:xfrm>
          <a:prstGeom prst="wedgeRectCallout">
            <a:avLst>
              <a:gd name="adj1" fmla="val -49068"/>
              <a:gd name="adj2" fmla="val 69542"/>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Cell to Det</a:t>
            </a:r>
          </a:p>
        </p:txBody>
      </p:sp>
      <p:sp>
        <p:nvSpPr>
          <p:cNvPr id="13" name="Speech Bubble: Rectangle 20">
            <a:extLst>
              <a:ext uri="{FF2B5EF4-FFF2-40B4-BE49-F238E27FC236}">
                <a16:creationId xmlns:a16="http://schemas.microsoft.com/office/drawing/2014/main" id="{2B1E82AE-FC7F-3A46-9883-914C82A4E012}"/>
              </a:ext>
            </a:extLst>
          </p:cNvPr>
          <p:cNvSpPr/>
          <p:nvPr/>
        </p:nvSpPr>
        <p:spPr>
          <a:xfrm>
            <a:off x="6538650" y="2198820"/>
            <a:ext cx="1036320" cy="649224"/>
          </a:xfrm>
          <a:prstGeom prst="wedgeRectCallout">
            <a:avLst>
              <a:gd name="adj1" fmla="val -56127"/>
              <a:gd name="adj2" fmla="val -69895"/>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Source to Cell</a:t>
            </a:r>
          </a:p>
        </p:txBody>
      </p:sp>
      <p:sp>
        <p:nvSpPr>
          <p:cNvPr id="14" name="Speech Bubble: Rectangle 21">
            <a:extLst>
              <a:ext uri="{FF2B5EF4-FFF2-40B4-BE49-F238E27FC236}">
                <a16:creationId xmlns:a16="http://schemas.microsoft.com/office/drawing/2014/main" id="{6080B654-6222-9441-A8C6-F2D3D34BBF18}"/>
              </a:ext>
            </a:extLst>
          </p:cNvPr>
          <p:cNvSpPr/>
          <p:nvPr/>
        </p:nvSpPr>
        <p:spPr>
          <a:xfrm>
            <a:off x="8850534" y="2338457"/>
            <a:ext cx="1036320" cy="649224"/>
          </a:xfrm>
          <a:prstGeom prst="wedgeRectCallout">
            <a:avLst>
              <a:gd name="adj1" fmla="val -55259"/>
              <a:gd name="adj2" fmla="val -196827"/>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a:t>Open</a:t>
            </a:r>
          </a:p>
        </p:txBody>
      </p:sp>
      <p:cxnSp>
        <p:nvCxnSpPr>
          <p:cNvPr id="15" name="Straight Arrow Connector 14">
            <a:extLst>
              <a:ext uri="{FF2B5EF4-FFF2-40B4-BE49-F238E27FC236}">
                <a16:creationId xmlns:a16="http://schemas.microsoft.com/office/drawing/2014/main" id="{47848D6F-CF92-F34E-85A5-157F38AA7EF0}"/>
              </a:ext>
            </a:extLst>
          </p:cNvPr>
          <p:cNvCxnSpPr/>
          <p:nvPr/>
        </p:nvCxnSpPr>
        <p:spPr>
          <a:xfrm flipH="1">
            <a:off x="8666796" y="1247639"/>
            <a:ext cx="7257" cy="292232"/>
          </a:xfrm>
          <a:prstGeom prst="straightConnector1">
            <a:avLst/>
          </a:prstGeom>
          <a:ln>
            <a:solidFill>
              <a:srgbClr val="FF0000"/>
            </a:solidFill>
            <a:tailEnd type="triangle"/>
          </a:ln>
        </p:spPr>
        <p:style>
          <a:lnRef idx="2">
            <a:schemeClr val="accent2">
              <a:shade val="50000"/>
            </a:schemeClr>
          </a:lnRef>
          <a:fillRef idx="1">
            <a:schemeClr val="accent2"/>
          </a:fillRef>
          <a:effectRef idx="0">
            <a:schemeClr val="accent2"/>
          </a:effectRef>
          <a:fontRef idx="minor">
            <a:schemeClr val="lt1"/>
          </a:fontRef>
        </p:style>
      </p:cxnSp>
      <p:cxnSp>
        <p:nvCxnSpPr>
          <p:cNvPr id="16" name="Straight Arrow Connector 15">
            <a:extLst>
              <a:ext uri="{FF2B5EF4-FFF2-40B4-BE49-F238E27FC236}">
                <a16:creationId xmlns:a16="http://schemas.microsoft.com/office/drawing/2014/main" id="{EA042244-5F95-F14F-AEF8-0B3DFFA12BF3}"/>
              </a:ext>
            </a:extLst>
          </p:cNvPr>
          <p:cNvCxnSpPr/>
          <p:nvPr/>
        </p:nvCxnSpPr>
        <p:spPr>
          <a:xfrm flipH="1">
            <a:off x="8340982" y="1525886"/>
            <a:ext cx="348792" cy="391212"/>
          </a:xfrm>
          <a:prstGeom prst="straightConnector1">
            <a:avLst/>
          </a:prstGeom>
          <a:ln>
            <a:solidFill>
              <a:srgbClr val="FF0000"/>
            </a:solidFill>
            <a:tailEnd type="triangle"/>
          </a:ln>
        </p:spPr>
        <p:style>
          <a:lnRef idx="2">
            <a:schemeClr val="accent2">
              <a:shade val="50000"/>
            </a:schemeClr>
          </a:lnRef>
          <a:fillRef idx="1">
            <a:schemeClr val="accent2"/>
          </a:fillRef>
          <a:effectRef idx="0">
            <a:schemeClr val="accent2"/>
          </a:effectRef>
          <a:fontRef idx="minor">
            <a:schemeClr val="lt1"/>
          </a:fontRef>
        </p:style>
      </p:cxnSp>
      <p:cxnSp>
        <p:nvCxnSpPr>
          <p:cNvPr id="17" name="Straight Arrow Connector 16">
            <a:extLst>
              <a:ext uri="{FF2B5EF4-FFF2-40B4-BE49-F238E27FC236}">
                <a16:creationId xmlns:a16="http://schemas.microsoft.com/office/drawing/2014/main" id="{F5707F89-F6EB-B54A-ADF9-898F15B2DD08}"/>
              </a:ext>
            </a:extLst>
          </p:cNvPr>
          <p:cNvCxnSpPr>
            <a:cxnSpLocks/>
          </p:cNvCxnSpPr>
          <p:nvPr/>
        </p:nvCxnSpPr>
        <p:spPr>
          <a:xfrm flipH="1">
            <a:off x="6444167" y="1864483"/>
            <a:ext cx="1844870" cy="47859"/>
          </a:xfrm>
          <a:prstGeom prst="straightConnector1">
            <a:avLst/>
          </a:prstGeom>
          <a:ln>
            <a:solidFill>
              <a:srgbClr val="FF0000"/>
            </a:solidFill>
            <a:tailEnd type="triangle"/>
          </a:ln>
        </p:spPr>
        <p:style>
          <a:lnRef idx="2">
            <a:schemeClr val="accent2">
              <a:shade val="50000"/>
            </a:schemeClr>
          </a:lnRef>
          <a:fillRef idx="1">
            <a:schemeClr val="accent2"/>
          </a:fillRef>
          <a:effectRef idx="0">
            <a:schemeClr val="accent2"/>
          </a:effectRef>
          <a:fontRef idx="minor">
            <a:schemeClr val="lt1"/>
          </a:fontRef>
        </p:style>
      </p:cxnSp>
      <p:cxnSp>
        <p:nvCxnSpPr>
          <p:cNvPr id="18" name="Straight Arrow Connector 17">
            <a:extLst>
              <a:ext uri="{FF2B5EF4-FFF2-40B4-BE49-F238E27FC236}">
                <a16:creationId xmlns:a16="http://schemas.microsoft.com/office/drawing/2014/main" id="{184D1CA4-CECC-F34B-AA52-1FFBB39ECA57}"/>
              </a:ext>
            </a:extLst>
          </p:cNvPr>
          <p:cNvCxnSpPr/>
          <p:nvPr/>
        </p:nvCxnSpPr>
        <p:spPr>
          <a:xfrm flipH="1">
            <a:off x="6191362" y="1953409"/>
            <a:ext cx="197963" cy="188381"/>
          </a:xfrm>
          <a:prstGeom prst="straightConnector1">
            <a:avLst/>
          </a:prstGeom>
          <a:ln>
            <a:solidFill>
              <a:srgbClr val="FF0000"/>
            </a:solidFill>
            <a:tailEnd type="triangle"/>
          </a:ln>
        </p:spPr>
        <p:style>
          <a:lnRef idx="2">
            <a:schemeClr val="accent2">
              <a:shade val="50000"/>
            </a:schemeClr>
          </a:lnRef>
          <a:fillRef idx="1">
            <a:schemeClr val="accent2"/>
          </a:fillRef>
          <a:effectRef idx="0">
            <a:schemeClr val="accent2"/>
          </a:effectRef>
          <a:fontRef idx="minor">
            <a:schemeClr val="lt1"/>
          </a:fontRef>
        </p:style>
      </p:cxnSp>
      <p:cxnSp>
        <p:nvCxnSpPr>
          <p:cNvPr id="19" name="Straight Arrow Connector 18">
            <a:extLst>
              <a:ext uri="{FF2B5EF4-FFF2-40B4-BE49-F238E27FC236}">
                <a16:creationId xmlns:a16="http://schemas.microsoft.com/office/drawing/2014/main" id="{E6459096-639A-9D42-AA4A-DA781ADC47AF}"/>
              </a:ext>
            </a:extLst>
          </p:cNvPr>
          <p:cNvCxnSpPr/>
          <p:nvPr/>
        </p:nvCxnSpPr>
        <p:spPr>
          <a:xfrm>
            <a:off x="6191362" y="2181614"/>
            <a:ext cx="0" cy="911876"/>
          </a:xfrm>
          <a:prstGeom prst="straightConnector1">
            <a:avLst/>
          </a:prstGeom>
          <a:ln>
            <a:solidFill>
              <a:srgbClr val="FF0000"/>
            </a:solidFill>
            <a:tailEnd type="triangle"/>
          </a:ln>
        </p:spPr>
        <p:style>
          <a:lnRef idx="2">
            <a:schemeClr val="accent2">
              <a:shade val="50000"/>
            </a:schemeClr>
          </a:lnRef>
          <a:fillRef idx="1">
            <a:schemeClr val="accent2"/>
          </a:fillRef>
          <a:effectRef idx="0">
            <a:schemeClr val="accent2"/>
          </a:effectRef>
          <a:fontRef idx="minor">
            <a:schemeClr val="lt1"/>
          </a:fontRef>
        </p:style>
      </p:cxnSp>
      <p:sp>
        <p:nvSpPr>
          <p:cNvPr id="23" name="Right Brace 22">
            <a:extLst>
              <a:ext uri="{FF2B5EF4-FFF2-40B4-BE49-F238E27FC236}">
                <a16:creationId xmlns:a16="http://schemas.microsoft.com/office/drawing/2014/main" id="{E7BAF08B-DE6B-F044-9348-85148252DB7F}"/>
              </a:ext>
            </a:extLst>
          </p:cNvPr>
          <p:cNvSpPr/>
          <p:nvPr/>
        </p:nvSpPr>
        <p:spPr>
          <a:xfrm rot="5400000">
            <a:off x="3846326" y="5766111"/>
            <a:ext cx="260949" cy="897732"/>
          </a:xfrm>
          <a:prstGeom prst="rightBrace">
            <a:avLst>
              <a:gd name="adj1" fmla="val 8333"/>
              <a:gd name="adj2" fmla="val 66067"/>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24" name="Right Brace 23">
            <a:extLst>
              <a:ext uri="{FF2B5EF4-FFF2-40B4-BE49-F238E27FC236}">
                <a16:creationId xmlns:a16="http://schemas.microsoft.com/office/drawing/2014/main" id="{22D442A0-BB85-464F-8C93-4363B001D510}"/>
              </a:ext>
            </a:extLst>
          </p:cNvPr>
          <p:cNvSpPr/>
          <p:nvPr/>
        </p:nvSpPr>
        <p:spPr>
          <a:xfrm rot="5400000">
            <a:off x="4445275" y="6095210"/>
            <a:ext cx="185701" cy="217497"/>
          </a:xfrm>
          <a:prstGeom prst="rightBrace">
            <a:avLst>
              <a:gd name="adj1" fmla="val 8333"/>
              <a:gd name="adj2" fmla="val 48547"/>
            </a:avLst>
          </a:prstGeom>
          <a:noFill/>
          <a:ln>
            <a:solidFill>
              <a:srgbClr val="F6A70A"/>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25" name="Right Brace 24">
            <a:extLst>
              <a:ext uri="{FF2B5EF4-FFF2-40B4-BE49-F238E27FC236}">
                <a16:creationId xmlns:a16="http://schemas.microsoft.com/office/drawing/2014/main" id="{A4B704B4-2BC4-7E48-92A6-966962491E0F}"/>
              </a:ext>
            </a:extLst>
          </p:cNvPr>
          <p:cNvSpPr/>
          <p:nvPr/>
        </p:nvSpPr>
        <p:spPr>
          <a:xfrm rot="5400000">
            <a:off x="5501581" y="5331723"/>
            <a:ext cx="185700" cy="1778475"/>
          </a:xfrm>
          <a:prstGeom prst="rightBrace">
            <a:avLst>
              <a:gd name="adj1" fmla="val 8333"/>
              <a:gd name="adj2" fmla="val 39291"/>
            </a:avLst>
          </a:prstGeom>
          <a:noFill/>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26" name="TextBox 25">
            <a:extLst>
              <a:ext uri="{FF2B5EF4-FFF2-40B4-BE49-F238E27FC236}">
                <a16:creationId xmlns:a16="http://schemas.microsoft.com/office/drawing/2014/main" id="{7B312257-1AB8-284D-804E-176F25964953}"/>
              </a:ext>
            </a:extLst>
          </p:cNvPr>
          <p:cNvSpPr txBox="1"/>
          <p:nvPr/>
        </p:nvSpPr>
        <p:spPr>
          <a:xfrm>
            <a:off x="3534077" y="6345450"/>
            <a:ext cx="748641" cy="461665"/>
          </a:xfrm>
          <a:prstGeom prst="rect">
            <a:avLst/>
          </a:prstGeom>
          <a:noFill/>
          <a:ln>
            <a:solidFill>
              <a:srgbClr val="0070C0"/>
            </a:solidFill>
          </a:ln>
        </p:spPr>
        <p:txBody>
          <a:bodyPr wrap="square" rtlCol="0">
            <a:spAutoFit/>
          </a:bodyPr>
          <a:lstStyle/>
          <a:p>
            <a:pPr algn="l"/>
            <a:r>
              <a:rPr lang="en-US" sz="1200" dirty="0"/>
              <a:t>Filling Period</a:t>
            </a:r>
            <a:endParaRPr lang="en-CA" sz="1200" dirty="0" err="1"/>
          </a:p>
        </p:txBody>
      </p:sp>
      <p:sp>
        <p:nvSpPr>
          <p:cNvPr id="27" name="TextBox 26">
            <a:extLst>
              <a:ext uri="{FF2B5EF4-FFF2-40B4-BE49-F238E27FC236}">
                <a16:creationId xmlns:a16="http://schemas.microsoft.com/office/drawing/2014/main" id="{ABC7D578-5D57-EB4C-8FC5-5D7D9BE38A22}"/>
              </a:ext>
            </a:extLst>
          </p:cNvPr>
          <p:cNvSpPr txBox="1"/>
          <p:nvPr/>
        </p:nvSpPr>
        <p:spPr>
          <a:xfrm>
            <a:off x="4432294" y="6345451"/>
            <a:ext cx="769260" cy="461665"/>
          </a:xfrm>
          <a:prstGeom prst="rect">
            <a:avLst/>
          </a:prstGeom>
          <a:noFill/>
          <a:ln>
            <a:solidFill>
              <a:srgbClr val="FFC000"/>
            </a:solidFill>
          </a:ln>
        </p:spPr>
        <p:txBody>
          <a:bodyPr wrap="square" rtlCol="0">
            <a:spAutoFit/>
          </a:bodyPr>
          <a:lstStyle/>
          <a:p>
            <a:pPr algn="l"/>
            <a:r>
              <a:rPr lang="en-US" sz="1200" dirty="0"/>
              <a:t>Storage Period</a:t>
            </a:r>
            <a:endParaRPr lang="en-CA" sz="1200" dirty="0" err="1"/>
          </a:p>
        </p:txBody>
      </p:sp>
      <p:sp>
        <p:nvSpPr>
          <p:cNvPr id="28" name="TextBox 27">
            <a:extLst>
              <a:ext uri="{FF2B5EF4-FFF2-40B4-BE49-F238E27FC236}">
                <a16:creationId xmlns:a16="http://schemas.microsoft.com/office/drawing/2014/main" id="{8CDD4AA3-5027-8F40-8418-20A7B60DDF30}"/>
              </a:ext>
            </a:extLst>
          </p:cNvPr>
          <p:cNvSpPr txBox="1"/>
          <p:nvPr/>
        </p:nvSpPr>
        <p:spPr>
          <a:xfrm>
            <a:off x="5448439" y="6320180"/>
            <a:ext cx="811316" cy="461665"/>
          </a:xfrm>
          <a:prstGeom prst="rect">
            <a:avLst/>
          </a:prstGeom>
          <a:noFill/>
          <a:ln>
            <a:solidFill>
              <a:srgbClr val="92D050"/>
            </a:solidFill>
          </a:ln>
        </p:spPr>
        <p:txBody>
          <a:bodyPr wrap="square" rtlCol="0">
            <a:spAutoFit/>
          </a:bodyPr>
          <a:lstStyle/>
          <a:p>
            <a:pPr algn="l"/>
            <a:r>
              <a:rPr lang="en-US" sz="1200" dirty="0"/>
              <a:t>Counting Period</a:t>
            </a:r>
            <a:endParaRPr lang="en-CA" sz="1200" dirty="0" err="1"/>
          </a:p>
        </p:txBody>
      </p:sp>
      <p:sp>
        <p:nvSpPr>
          <p:cNvPr id="30" name="Rounded Rectangle 29">
            <a:extLst>
              <a:ext uri="{FF2B5EF4-FFF2-40B4-BE49-F238E27FC236}">
                <a16:creationId xmlns:a16="http://schemas.microsoft.com/office/drawing/2014/main" id="{2457F3A1-4DE2-4144-A654-5DC985901088}"/>
              </a:ext>
            </a:extLst>
          </p:cNvPr>
          <p:cNvSpPr/>
          <p:nvPr/>
        </p:nvSpPr>
        <p:spPr>
          <a:xfrm>
            <a:off x="4189392" y="939251"/>
            <a:ext cx="706609" cy="222921"/>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dirty="0"/>
              <a:t>2</a:t>
            </a:r>
            <a:r>
              <a:rPr lang="en-US" sz="1100" baseline="30000" dirty="0"/>
              <a:t>nd</a:t>
            </a:r>
            <a:r>
              <a:rPr lang="en-US" sz="1100" dirty="0"/>
              <a:t> Port</a:t>
            </a:r>
          </a:p>
        </p:txBody>
      </p:sp>
      <p:sp>
        <p:nvSpPr>
          <p:cNvPr id="31" name="TextBox 30">
            <a:extLst>
              <a:ext uri="{FF2B5EF4-FFF2-40B4-BE49-F238E27FC236}">
                <a16:creationId xmlns:a16="http://schemas.microsoft.com/office/drawing/2014/main" id="{CB5D6701-93CF-FD45-BE42-BF14101A5E57}"/>
              </a:ext>
            </a:extLst>
          </p:cNvPr>
          <p:cNvSpPr txBox="1"/>
          <p:nvPr/>
        </p:nvSpPr>
        <p:spPr>
          <a:xfrm>
            <a:off x="7265881" y="2891333"/>
            <a:ext cx="1364476" cy="369332"/>
          </a:xfrm>
          <a:prstGeom prst="rect">
            <a:avLst/>
          </a:prstGeom>
          <a:noFill/>
        </p:spPr>
        <p:txBody>
          <a:bodyPr wrap="none" rtlCol="0">
            <a:spAutoFit/>
          </a:bodyPr>
          <a:lstStyle/>
          <a:p>
            <a:pPr algn="l"/>
            <a:r>
              <a:rPr lang="en-US" dirty="0"/>
              <a:t>CAD model</a:t>
            </a:r>
          </a:p>
        </p:txBody>
      </p:sp>
      <p:pic>
        <p:nvPicPr>
          <p:cNvPr id="33" name="Picture 32" descr="A high angle view of a factory&#10;&#10;AI-generated content may be incorrect.">
            <a:extLst>
              <a:ext uri="{FF2B5EF4-FFF2-40B4-BE49-F238E27FC236}">
                <a16:creationId xmlns:a16="http://schemas.microsoft.com/office/drawing/2014/main" id="{999A9439-1E42-084F-B409-F37E07F78ACE}"/>
              </a:ext>
            </a:extLst>
          </p:cNvPr>
          <p:cNvPicPr>
            <a:picLocks noChangeAspect="1"/>
          </p:cNvPicPr>
          <p:nvPr/>
        </p:nvPicPr>
        <p:blipFill rotWithShape="1">
          <a:blip r:embed="rId6">
            <a:extLst>
              <a:ext uri="{28A0092B-C50C-407E-A947-70E740481C1C}">
                <a14:useLocalDpi xmlns:a14="http://schemas.microsoft.com/office/drawing/2010/main" val="0"/>
              </a:ext>
            </a:extLst>
          </a:blip>
          <a:srcRect l="37895" t="35047" r="37641" b="31928"/>
          <a:stretch/>
        </p:blipFill>
        <p:spPr>
          <a:xfrm>
            <a:off x="295168" y="2324832"/>
            <a:ext cx="1928720" cy="3471442"/>
          </a:xfrm>
          <a:prstGeom prst="rect">
            <a:avLst/>
          </a:prstGeom>
        </p:spPr>
      </p:pic>
      <p:sp>
        <p:nvSpPr>
          <p:cNvPr id="34" name="TextBox 33">
            <a:extLst>
              <a:ext uri="{FF2B5EF4-FFF2-40B4-BE49-F238E27FC236}">
                <a16:creationId xmlns:a16="http://schemas.microsoft.com/office/drawing/2014/main" id="{9F8BD1B8-15CF-5C48-A723-541324AF4A86}"/>
              </a:ext>
            </a:extLst>
          </p:cNvPr>
          <p:cNvSpPr txBox="1"/>
          <p:nvPr/>
        </p:nvSpPr>
        <p:spPr>
          <a:xfrm>
            <a:off x="422454" y="5796718"/>
            <a:ext cx="1936795" cy="369332"/>
          </a:xfrm>
          <a:prstGeom prst="rect">
            <a:avLst/>
          </a:prstGeom>
          <a:noFill/>
        </p:spPr>
        <p:txBody>
          <a:bodyPr wrap="square" rtlCol="0">
            <a:spAutoFit/>
          </a:bodyPr>
          <a:lstStyle/>
          <a:p>
            <a:pPr algn="l"/>
            <a:r>
              <a:rPr lang="en-US" dirty="0"/>
              <a:t>Set up on site</a:t>
            </a:r>
            <a:endParaRPr lang="en-CA" dirty="0" err="1"/>
          </a:p>
        </p:txBody>
      </p:sp>
      <p:sp>
        <p:nvSpPr>
          <p:cNvPr id="35" name="Rounded Rectangle 34">
            <a:extLst>
              <a:ext uri="{FF2B5EF4-FFF2-40B4-BE49-F238E27FC236}">
                <a16:creationId xmlns:a16="http://schemas.microsoft.com/office/drawing/2014/main" id="{DAC4DF80-59A9-834E-ADA0-86889143088D}"/>
              </a:ext>
            </a:extLst>
          </p:cNvPr>
          <p:cNvSpPr/>
          <p:nvPr/>
        </p:nvSpPr>
        <p:spPr>
          <a:xfrm>
            <a:off x="5837121" y="3239441"/>
            <a:ext cx="769258" cy="2027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Detector</a:t>
            </a:r>
          </a:p>
        </p:txBody>
      </p:sp>
      <p:sp>
        <p:nvSpPr>
          <p:cNvPr id="36" name="Rounded Rectangle 35">
            <a:extLst>
              <a:ext uri="{FF2B5EF4-FFF2-40B4-BE49-F238E27FC236}">
                <a16:creationId xmlns:a16="http://schemas.microsoft.com/office/drawing/2014/main" id="{046F93C2-D138-F943-BB6E-32560486E6E5}"/>
              </a:ext>
            </a:extLst>
          </p:cNvPr>
          <p:cNvSpPr/>
          <p:nvPr/>
        </p:nvSpPr>
        <p:spPr>
          <a:xfrm>
            <a:off x="9191980" y="1355129"/>
            <a:ext cx="843392" cy="4991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Prototype EDM cell</a:t>
            </a:r>
          </a:p>
        </p:txBody>
      </p:sp>
      <p:sp>
        <p:nvSpPr>
          <p:cNvPr id="37" name="TextBox 36">
            <a:extLst>
              <a:ext uri="{FF2B5EF4-FFF2-40B4-BE49-F238E27FC236}">
                <a16:creationId xmlns:a16="http://schemas.microsoft.com/office/drawing/2014/main" id="{DD0E0B8B-0139-CE40-B56E-4F9F5EDB3B79}"/>
              </a:ext>
            </a:extLst>
          </p:cNvPr>
          <p:cNvSpPr txBox="1"/>
          <p:nvPr/>
        </p:nvSpPr>
        <p:spPr>
          <a:xfrm>
            <a:off x="119497" y="764817"/>
            <a:ext cx="3875939"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Purpose: understand the properties of the cell, which replicates the actual </a:t>
            </a:r>
            <a:r>
              <a:rPr lang="en-US" sz="2000" dirty="0" err="1"/>
              <a:t>nEDM</a:t>
            </a:r>
            <a:r>
              <a:rPr lang="en-US" sz="2000" dirty="0"/>
              <a:t> cell design</a:t>
            </a:r>
          </a:p>
        </p:txBody>
      </p:sp>
      <p:pic>
        <p:nvPicPr>
          <p:cNvPr id="39" name="Picture 38" descr="A graph with green and blue lines&#10;&#10;Description automatically generated">
            <a:extLst>
              <a:ext uri="{FF2B5EF4-FFF2-40B4-BE49-F238E27FC236}">
                <a16:creationId xmlns:a16="http://schemas.microsoft.com/office/drawing/2014/main" id="{D87E3F33-B6A3-4047-8B81-76B353CBCF49}"/>
              </a:ext>
            </a:extLst>
          </p:cNvPr>
          <p:cNvPicPr>
            <a:picLocks noChangeAspect="1"/>
          </p:cNvPicPr>
          <p:nvPr/>
        </p:nvPicPr>
        <p:blipFill rotWithShape="1">
          <a:blip r:embed="rId7"/>
          <a:srcRect l="4651" r="629"/>
          <a:stretch>
            <a:fillRect/>
          </a:stretch>
        </p:blipFill>
        <p:spPr>
          <a:xfrm>
            <a:off x="3077897" y="3849011"/>
            <a:ext cx="4290634" cy="2272730"/>
          </a:xfrm>
          <a:prstGeom prst="rect">
            <a:avLst/>
          </a:prstGeom>
        </p:spPr>
      </p:pic>
      <p:sp>
        <p:nvSpPr>
          <p:cNvPr id="38" name="Slide Number Placeholder 1">
            <a:extLst>
              <a:ext uri="{FF2B5EF4-FFF2-40B4-BE49-F238E27FC236}">
                <a16:creationId xmlns:a16="http://schemas.microsoft.com/office/drawing/2014/main" id="{8F87892C-850A-A545-8F66-816D8C188364}"/>
              </a:ext>
            </a:extLst>
          </p:cNvPr>
          <p:cNvSpPr txBox="1">
            <a:spLocks/>
          </p:cNvSpPr>
          <p:nvPr/>
        </p:nvSpPr>
        <p:spPr>
          <a:xfrm>
            <a:off x="11757845" y="95883"/>
            <a:ext cx="42083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2000" dirty="0">
                <a:solidFill>
                  <a:schemeClr val="bg1"/>
                </a:solidFill>
              </a:rPr>
              <a:t>7</a:t>
            </a:r>
          </a:p>
        </p:txBody>
      </p:sp>
      <p:sp>
        <p:nvSpPr>
          <p:cNvPr id="20" name="Rectangle 19">
            <a:extLst>
              <a:ext uri="{FF2B5EF4-FFF2-40B4-BE49-F238E27FC236}">
                <a16:creationId xmlns:a16="http://schemas.microsoft.com/office/drawing/2014/main" id="{9FBE1E60-2EFA-CB43-8703-3B0D8ECB7008}"/>
              </a:ext>
            </a:extLst>
          </p:cNvPr>
          <p:cNvSpPr/>
          <p:nvPr/>
        </p:nvSpPr>
        <p:spPr>
          <a:xfrm>
            <a:off x="4432294" y="3932034"/>
            <a:ext cx="2809602" cy="2059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13BDFBAB-B205-224C-990D-E1953DA4C93E}"/>
              </a:ext>
            </a:extLst>
          </p:cNvPr>
          <p:cNvSpPr/>
          <p:nvPr/>
        </p:nvSpPr>
        <p:spPr>
          <a:xfrm>
            <a:off x="4646459" y="3938403"/>
            <a:ext cx="2588810" cy="205976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9" name="TextBox 28">
            <a:extLst>
              <a:ext uri="{FF2B5EF4-FFF2-40B4-BE49-F238E27FC236}">
                <a16:creationId xmlns:a16="http://schemas.microsoft.com/office/drawing/2014/main" id="{2A8F33C1-6270-E846-B4A9-45590E82B293}"/>
              </a:ext>
            </a:extLst>
          </p:cNvPr>
          <p:cNvSpPr txBox="1"/>
          <p:nvPr/>
        </p:nvSpPr>
        <p:spPr>
          <a:xfrm>
            <a:off x="2386949" y="4713139"/>
            <a:ext cx="1041721" cy="369332"/>
          </a:xfrm>
          <a:prstGeom prst="rect">
            <a:avLst/>
          </a:prstGeom>
          <a:noFill/>
        </p:spPr>
        <p:txBody>
          <a:bodyPr wrap="square" rtlCol="0">
            <a:spAutoFit/>
          </a:bodyPr>
          <a:lstStyle/>
          <a:p>
            <a:pPr algn="l"/>
            <a:r>
              <a:rPr lang="en-US" dirty="0"/>
              <a:t>Signal</a:t>
            </a:r>
          </a:p>
        </p:txBody>
      </p:sp>
      <p:pic>
        <p:nvPicPr>
          <p:cNvPr id="97" name="spatial_zvx_timelapse_v2.mp4" descr="spatial_zvx_timelapse_v2.mp4">
            <a:hlinkClick r:id="" action="ppaction://media"/>
            <a:extLst>
              <a:ext uri="{FF2B5EF4-FFF2-40B4-BE49-F238E27FC236}">
                <a16:creationId xmlns:a16="http://schemas.microsoft.com/office/drawing/2014/main" id="{8E36EB77-0BF7-7E46-A192-332D92806379}"/>
              </a:ext>
            </a:extLst>
          </p:cNvPr>
          <p:cNvPicPr>
            <a:picLocks noChangeAspect="1"/>
          </p:cNvPicPr>
          <p:nvPr>
            <a:videoFile r:link="rId1"/>
            <p:extLst>
              <p:ext uri="{DAA4B4D4-6D71-4841-9C94-3DE7FCFB9230}">
                <p14:media xmlns:p14="http://schemas.microsoft.com/office/powerpoint/2010/main" r:embed="rId2">
                  <p14:trim st="29989.9917"/>
                </p14:media>
              </p:ext>
            </p:extLst>
          </p:nvPr>
        </p:nvPicPr>
        <p:blipFill>
          <a:blip r:embed="rId8"/>
          <a:stretch>
            <a:fillRect/>
          </a:stretch>
        </p:blipFill>
        <p:spPr>
          <a:xfrm>
            <a:off x="7693022" y="3473421"/>
            <a:ext cx="4376647" cy="3392628"/>
          </a:xfrm>
          <a:prstGeom prst="rect">
            <a:avLst/>
          </a:prstGeom>
        </p:spPr>
      </p:pic>
      <p:pic>
        <p:nvPicPr>
          <p:cNvPr id="96" name="spatial_zvx_timelapse_v2.mp4" descr="spatial_zvx_timelapse_v2.mp4">
            <a:hlinkClick r:id="" action="ppaction://media"/>
            <a:extLst>
              <a:ext uri="{FF2B5EF4-FFF2-40B4-BE49-F238E27FC236}">
                <a16:creationId xmlns:a16="http://schemas.microsoft.com/office/drawing/2014/main" id="{D082236E-6E8E-BC46-B03A-982BDA7A1A17}"/>
              </a:ext>
            </a:extLst>
          </p:cNvPr>
          <p:cNvPicPr>
            <a:picLocks noChangeAspect="1"/>
          </p:cNvPicPr>
          <p:nvPr>
            <a:videoFile r:link="rId1"/>
            <p:extLst>
              <p:ext uri="{DAA4B4D4-6D71-4841-9C94-3DE7FCFB9230}">
                <p14:media xmlns:p14="http://schemas.microsoft.com/office/powerpoint/2010/main" r:embed="rId2">
                  <p14:trim st="23871.4358" end="52010.0083"/>
                </p14:media>
              </p:ext>
            </p:extLst>
          </p:nvPr>
        </p:nvPicPr>
        <p:blipFill>
          <a:blip r:embed="rId8"/>
          <a:stretch>
            <a:fillRect/>
          </a:stretch>
        </p:blipFill>
        <p:spPr>
          <a:xfrm>
            <a:off x="7697894" y="3462617"/>
            <a:ext cx="4376647" cy="3392628"/>
          </a:xfrm>
          <a:prstGeom prst="rect">
            <a:avLst/>
          </a:prstGeom>
        </p:spPr>
      </p:pic>
      <p:cxnSp>
        <p:nvCxnSpPr>
          <p:cNvPr id="71" name="Straight Connector 70">
            <a:extLst>
              <a:ext uri="{FF2B5EF4-FFF2-40B4-BE49-F238E27FC236}">
                <a16:creationId xmlns:a16="http://schemas.microsoft.com/office/drawing/2014/main" id="{576D666A-D8C9-8545-8DC6-5D8C3A00E6EE}"/>
              </a:ext>
            </a:extLst>
          </p:cNvPr>
          <p:cNvCxnSpPr/>
          <p:nvPr/>
        </p:nvCxnSpPr>
        <p:spPr>
          <a:xfrm>
            <a:off x="8638013" y="4169855"/>
            <a:ext cx="300567" cy="0"/>
          </a:xfrm>
          <a:prstGeom prst="line">
            <a:avLst/>
          </a:prstGeom>
        </p:spPr>
        <p:style>
          <a:lnRef idx="3">
            <a:schemeClr val="accent2"/>
          </a:lnRef>
          <a:fillRef idx="0">
            <a:schemeClr val="accent2"/>
          </a:fillRef>
          <a:effectRef idx="2">
            <a:schemeClr val="accent2"/>
          </a:effectRef>
          <a:fontRef idx="minor">
            <a:schemeClr val="tx1"/>
          </a:fontRef>
        </p:style>
      </p:cxnSp>
      <p:pic>
        <p:nvPicPr>
          <p:cNvPr id="70" name="spatial_zvx_timelapse_v2.mp4" descr="spatial_zvx_timelapse_v2.mp4">
            <a:hlinkClick r:id="" action="ppaction://media"/>
            <a:extLst>
              <a:ext uri="{FF2B5EF4-FFF2-40B4-BE49-F238E27FC236}">
                <a16:creationId xmlns:a16="http://schemas.microsoft.com/office/drawing/2014/main" id="{6A3DA30B-1D9F-3C4D-8630-091AB854AEC0}"/>
              </a:ext>
            </a:extLst>
          </p:cNvPr>
          <p:cNvPicPr>
            <a:picLocks noChangeAspect="1"/>
          </p:cNvPicPr>
          <p:nvPr>
            <a:videoFile r:link="rId1"/>
            <p:extLst>
              <p:ext uri="{DAA4B4D4-6D71-4841-9C94-3DE7FCFB9230}">
                <p14:media xmlns:p14="http://schemas.microsoft.com/office/powerpoint/2010/main" r:embed="rId2">
                  <p14:trim end="58007.8761"/>
                </p14:media>
              </p:ext>
            </p:extLst>
          </p:nvPr>
        </p:nvPicPr>
        <p:blipFill>
          <a:blip r:embed="rId8"/>
          <a:stretch>
            <a:fillRect/>
          </a:stretch>
        </p:blipFill>
        <p:spPr>
          <a:xfrm>
            <a:off x="7693988" y="3461877"/>
            <a:ext cx="4376647" cy="3392628"/>
          </a:xfrm>
          <a:prstGeom prst="rect">
            <a:avLst/>
          </a:prstGeom>
        </p:spPr>
      </p:pic>
      <p:cxnSp>
        <p:nvCxnSpPr>
          <p:cNvPr id="72" name="Straight Connector 71">
            <a:extLst>
              <a:ext uri="{FF2B5EF4-FFF2-40B4-BE49-F238E27FC236}">
                <a16:creationId xmlns:a16="http://schemas.microsoft.com/office/drawing/2014/main" id="{18881BE6-82A0-164F-992E-7F9856C36BC0}"/>
              </a:ext>
            </a:extLst>
          </p:cNvPr>
          <p:cNvCxnSpPr>
            <a:cxnSpLocks/>
          </p:cNvCxnSpPr>
          <p:nvPr/>
        </p:nvCxnSpPr>
        <p:spPr>
          <a:xfrm>
            <a:off x="8941755" y="4164563"/>
            <a:ext cx="537633" cy="844352"/>
          </a:xfrm>
          <a:prstGeom prst="line">
            <a:avLst/>
          </a:prstGeom>
        </p:spPr>
        <p:style>
          <a:lnRef idx="3">
            <a:schemeClr val="accent2"/>
          </a:lnRef>
          <a:fillRef idx="0">
            <a:schemeClr val="accent2"/>
          </a:fillRef>
          <a:effectRef idx="2">
            <a:schemeClr val="accent2"/>
          </a:effectRef>
          <a:fontRef idx="minor">
            <a:schemeClr val="tx1"/>
          </a:fontRef>
        </p:style>
      </p:cxnSp>
      <p:cxnSp>
        <p:nvCxnSpPr>
          <p:cNvPr id="73" name="Straight Connector 72">
            <a:extLst>
              <a:ext uri="{FF2B5EF4-FFF2-40B4-BE49-F238E27FC236}">
                <a16:creationId xmlns:a16="http://schemas.microsoft.com/office/drawing/2014/main" id="{199A80C4-B42F-6448-A588-9EBE39C3C812}"/>
              </a:ext>
            </a:extLst>
          </p:cNvPr>
          <p:cNvCxnSpPr>
            <a:cxnSpLocks/>
          </p:cNvCxnSpPr>
          <p:nvPr/>
        </p:nvCxnSpPr>
        <p:spPr>
          <a:xfrm>
            <a:off x="9479388" y="5005740"/>
            <a:ext cx="1126702"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74" name="Straight Connector 73">
            <a:extLst>
              <a:ext uri="{FF2B5EF4-FFF2-40B4-BE49-F238E27FC236}">
                <a16:creationId xmlns:a16="http://schemas.microsoft.com/office/drawing/2014/main" id="{DA877927-8D0F-E44A-B5CC-6948C35C738C}"/>
              </a:ext>
            </a:extLst>
          </p:cNvPr>
          <p:cNvCxnSpPr>
            <a:cxnSpLocks/>
          </p:cNvCxnSpPr>
          <p:nvPr/>
        </p:nvCxnSpPr>
        <p:spPr>
          <a:xfrm flipH="1">
            <a:off x="10606090" y="4759445"/>
            <a:ext cx="160761" cy="249470"/>
          </a:xfrm>
          <a:prstGeom prst="line">
            <a:avLst/>
          </a:prstGeom>
        </p:spPr>
        <p:style>
          <a:lnRef idx="3">
            <a:schemeClr val="accent2"/>
          </a:lnRef>
          <a:fillRef idx="0">
            <a:schemeClr val="accent2"/>
          </a:fillRef>
          <a:effectRef idx="2">
            <a:schemeClr val="accent2"/>
          </a:effectRef>
          <a:fontRef idx="minor">
            <a:schemeClr val="tx1"/>
          </a:fontRef>
        </p:style>
      </p:cxnSp>
      <p:cxnSp>
        <p:nvCxnSpPr>
          <p:cNvPr id="75" name="Straight Connector 74">
            <a:extLst>
              <a:ext uri="{FF2B5EF4-FFF2-40B4-BE49-F238E27FC236}">
                <a16:creationId xmlns:a16="http://schemas.microsoft.com/office/drawing/2014/main" id="{A3203242-8EA2-184E-8A6E-A3E6698A6879}"/>
              </a:ext>
            </a:extLst>
          </p:cNvPr>
          <p:cNvCxnSpPr>
            <a:cxnSpLocks/>
          </p:cNvCxnSpPr>
          <p:nvPr/>
        </p:nvCxnSpPr>
        <p:spPr>
          <a:xfrm>
            <a:off x="10762993" y="4575626"/>
            <a:ext cx="0" cy="181694"/>
          </a:xfrm>
          <a:prstGeom prst="line">
            <a:avLst/>
          </a:prstGeom>
        </p:spPr>
        <p:style>
          <a:lnRef idx="3">
            <a:schemeClr val="accent2"/>
          </a:lnRef>
          <a:fillRef idx="0">
            <a:schemeClr val="accent2"/>
          </a:fillRef>
          <a:effectRef idx="2">
            <a:schemeClr val="accent2"/>
          </a:effectRef>
          <a:fontRef idx="minor">
            <a:schemeClr val="tx1"/>
          </a:fontRef>
        </p:style>
      </p:cxnSp>
      <p:cxnSp>
        <p:nvCxnSpPr>
          <p:cNvPr id="76" name="Straight Connector 75">
            <a:extLst>
              <a:ext uri="{FF2B5EF4-FFF2-40B4-BE49-F238E27FC236}">
                <a16:creationId xmlns:a16="http://schemas.microsoft.com/office/drawing/2014/main" id="{35086D3C-878A-064E-A74C-1EC0422AF50A}"/>
              </a:ext>
            </a:extLst>
          </p:cNvPr>
          <p:cNvCxnSpPr>
            <a:cxnSpLocks/>
          </p:cNvCxnSpPr>
          <p:nvPr/>
        </p:nvCxnSpPr>
        <p:spPr>
          <a:xfrm>
            <a:off x="10552538" y="4586739"/>
            <a:ext cx="210455"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77" name="Straight Connector 76">
            <a:extLst>
              <a:ext uri="{FF2B5EF4-FFF2-40B4-BE49-F238E27FC236}">
                <a16:creationId xmlns:a16="http://schemas.microsoft.com/office/drawing/2014/main" id="{816888E6-2BE6-3F4B-BE7F-EB78994AC23F}"/>
              </a:ext>
            </a:extLst>
          </p:cNvPr>
          <p:cNvCxnSpPr>
            <a:cxnSpLocks/>
          </p:cNvCxnSpPr>
          <p:nvPr/>
        </p:nvCxnSpPr>
        <p:spPr>
          <a:xfrm>
            <a:off x="10838288" y="4586739"/>
            <a:ext cx="210455"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78" name="Straight Connector 77">
            <a:extLst>
              <a:ext uri="{FF2B5EF4-FFF2-40B4-BE49-F238E27FC236}">
                <a16:creationId xmlns:a16="http://schemas.microsoft.com/office/drawing/2014/main" id="{67891C88-5012-1842-86C4-688752573052}"/>
              </a:ext>
            </a:extLst>
          </p:cNvPr>
          <p:cNvCxnSpPr>
            <a:cxnSpLocks/>
          </p:cNvCxnSpPr>
          <p:nvPr/>
        </p:nvCxnSpPr>
        <p:spPr>
          <a:xfrm flipH="1">
            <a:off x="10847232" y="4586739"/>
            <a:ext cx="1486" cy="229664"/>
          </a:xfrm>
          <a:prstGeom prst="line">
            <a:avLst/>
          </a:prstGeom>
        </p:spPr>
        <p:style>
          <a:lnRef idx="3">
            <a:schemeClr val="accent2"/>
          </a:lnRef>
          <a:fillRef idx="0">
            <a:schemeClr val="accent2"/>
          </a:fillRef>
          <a:effectRef idx="2">
            <a:schemeClr val="accent2"/>
          </a:effectRef>
          <a:fontRef idx="minor">
            <a:schemeClr val="tx1"/>
          </a:fontRef>
        </p:style>
      </p:cxnSp>
      <p:cxnSp>
        <p:nvCxnSpPr>
          <p:cNvPr id="79" name="Straight Connector 78">
            <a:extLst>
              <a:ext uri="{FF2B5EF4-FFF2-40B4-BE49-F238E27FC236}">
                <a16:creationId xmlns:a16="http://schemas.microsoft.com/office/drawing/2014/main" id="{50045CF7-254C-B543-BF37-44E3432A4913}"/>
              </a:ext>
            </a:extLst>
          </p:cNvPr>
          <p:cNvCxnSpPr>
            <a:cxnSpLocks/>
          </p:cNvCxnSpPr>
          <p:nvPr/>
        </p:nvCxnSpPr>
        <p:spPr>
          <a:xfrm flipH="1">
            <a:off x="10606090" y="4816403"/>
            <a:ext cx="241142" cy="347032"/>
          </a:xfrm>
          <a:prstGeom prst="line">
            <a:avLst/>
          </a:prstGeom>
        </p:spPr>
        <p:style>
          <a:lnRef idx="3">
            <a:schemeClr val="accent2"/>
          </a:lnRef>
          <a:fillRef idx="0">
            <a:schemeClr val="accent2"/>
          </a:fillRef>
          <a:effectRef idx="2">
            <a:schemeClr val="accent2"/>
          </a:effectRef>
          <a:fontRef idx="minor">
            <a:schemeClr val="tx1"/>
          </a:fontRef>
        </p:style>
      </p:cxnSp>
      <p:cxnSp>
        <p:nvCxnSpPr>
          <p:cNvPr id="80" name="Straight Connector 79">
            <a:extLst>
              <a:ext uri="{FF2B5EF4-FFF2-40B4-BE49-F238E27FC236}">
                <a16:creationId xmlns:a16="http://schemas.microsoft.com/office/drawing/2014/main" id="{B60E686F-0A51-7C48-991B-C79151928694}"/>
              </a:ext>
            </a:extLst>
          </p:cNvPr>
          <p:cNvCxnSpPr>
            <a:cxnSpLocks/>
          </p:cNvCxnSpPr>
          <p:nvPr/>
        </p:nvCxnSpPr>
        <p:spPr>
          <a:xfrm>
            <a:off x="9479388" y="5163435"/>
            <a:ext cx="1126702"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1" name="Straight Connector 80">
            <a:extLst>
              <a:ext uri="{FF2B5EF4-FFF2-40B4-BE49-F238E27FC236}">
                <a16:creationId xmlns:a16="http://schemas.microsoft.com/office/drawing/2014/main" id="{51F11128-C3CB-5A46-8DB5-8A73C10BC762}"/>
              </a:ext>
            </a:extLst>
          </p:cNvPr>
          <p:cNvCxnSpPr>
            <a:cxnSpLocks/>
          </p:cNvCxnSpPr>
          <p:nvPr/>
        </p:nvCxnSpPr>
        <p:spPr>
          <a:xfrm>
            <a:off x="10552538" y="4362471"/>
            <a:ext cx="0" cy="224268"/>
          </a:xfrm>
          <a:prstGeom prst="line">
            <a:avLst/>
          </a:prstGeom>
        </p:spPr>
        <p:style>
          <a:lnRef idx="3">
            <a:schemeClr val="accent2"/>
          </a:lnRef>
          <a:fillRef idx="0">
            <a:schemeClr val="accent2"/>
          </a:fillRef>
          <a:effectRef idx="2">
            <a:schemeClr val="accent2"/>
          </a:effectRef>
          <a:fontRef idx="minor">
            <a:schemeClr val="tx1"/>
          </a:fontRef>
        </p:style>
      </p:cxnSp>
      <p:cxnSp>
        <p:nvCxnSpPr>
          <p:cNvPr id="82" name="Straight Connector 81">
            <a:extLst>
              <a:ext uri="{FF2B5EF4-FFF2-40B4-BE49-F238E27FC236}">
                <a16:creationId xmlns:a16="http://schemas.microsoft.com/office/drawing/2014/main" id="{07B91058-9009-9E4A-B683-3FD51F7F85CC}"/>
              </a:ext>
            </a:extLst>
          </p:cNvPr>
          <p:cNvCxnSpPr>
            <a:cxnSpLocks/>
          </p:cNvCxnSpPr>
          <p:nvPr/>
        </p:nvCxnSpPr>
        <p:spPr>
          <a:xfrm>
            <a:off x="11043979" y="4362471"/>
            <a:ext cx="0" cy="224268"/>
          </a:xfrm>
          <a:prstGeom prst="line">
            <a:avLst/>
          </a:prstGeom>
        </p:spPr>
        <p:style>
          <a:lnRef idx="3">
            <a:schemeClr val="accent2"/>
          </a:lnRef>
          <a:fillRef idx="0">
            <a:schemeClr val="accent2"/>
          </a:fillRef>
          <a:effectRef idx="2">
            <a:schemeClr val="accent2"/>
          </a:effectRef>
          <a:fontRef idx="minor">
            <a:schemeClr val="tx1"/>
          </a:fontRef>
        </p:style>
      </p:cxnSp>
      <p:cxnSp>
        <p:nvCxnSpPr>
          <p:cNvPr id="83" name="Straight Connector 82">
            <a:extLst>
              <a:ext uri="{FF2B5EF4-FFF2-40B4-BE49-F238E27FC236}">
                <a16:creationId xmlns:a16="http://schemas.microsoft.com/office/drawing/2014/main" id="{FDDBD658-A7AE-B243-B950-1BE6167B0D00}"/>
              </a:ext>
            </a:extLst>
          </p:cNvPr>
          <p:cNvCxnSpPr>
            <a:cxnSpLocks/>
          </p:cNvCxnSpPr>
          <p:nvPr/>
        </p:nvCxnSpPr>
        <p:spPr>
          <a:xfrm>
            <a:off x="10543465" y="4362471"/>
            <a:ext cx="500514"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4" name="Straight Connector 83">
            <a:extLst>
              <a:ext uri="{FF2B5EF4-FFF2-40B4-BE49-F238E27FC236}">
                <a16:creationId xmlns:a16="http://schemas.microsoft.com/office/drawing/2014/main" id="{8DEDF66C-5500-5E41-BEF5-649E44D02D01}"/>
              </a:ext>
            </a:extLst>
          </p:cNvPr>
          <p:cNvCxnSpPr>
            <a:cxnSpLocks/>
          </p:cNvCxnSpPr>
          <p:nvPr/>
        </p:nvCxnSpPr>
        <p:spPr>
          <a:xfrm>
            <a:off x="8899636" y="4297867"/>
            <a:ext cx="511362" cy="794759"/>
          </a:xfrm>
          <a:prstGeom prst="line">
            <a:avLst/>
          </a:prstGeom>
        </p:spPr>
        <p:style>
          <a:lnRef idx="3">
            <a:schemeClr val="accent2"/>
          </a:lnRef>
          <a:fillRef idx="0">
            <a:schemeClr val="accent2"/>
          </a:fillRef>
          <a:effectRef idx="2">
            <a:schemeClr val="accent2"/>
          </a:effectRef>
          <a:fontRef idx="minor">
            <a:schemeClr val="tx1"/>
          </a:fontRef>
        </p:style>
      </p:cxnSp>
      <p:cxnSp>
        <p:nvCxnSpPr>
          <p:cNvPr id="85" name="Straight Connector 84">
            <a:extLst>
              <a:ext uri="{FF2B5EF4-FFF2-40B4-BE49-F238E27FC236}">
                <a16:creationId xmlns:a16="http://schemas.microsoft.com/office/drawing/2014/main" id="{B3DF4B4B-7584-AC48-B6C5-3A2E06BE2CFD}"/>
              </a:ext>
            </a:extLst>
          </p:cNvPr>
          <p:cNvCxnSpPr>
            <a:cxnSpLocks/>
          </p:cNvCxnSpPr>
          <p:nvPr/>
        </p:nvCxnSpPr>
        <p:spPr>
          <a:xfrm>
            <a:off x="8788296" y="4297867"/>
            <a:ext cx="109223"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6" name="Straight Connector 85">
            <a:extLst>
              <a:ext uri="{FF2B5EF4-FFF2-40B4-BE49-F238E27FC236}">
                <a16:creationId xmlns:a16="http://schemas.microsoft.com/office/drawing/2014/main" id="{7D2346A5-BB3E-0C4F-99CD-58F814D3819C}"/>
              </a:ext>
            </a:extLst>
          </p:cNvPr>
          <p:cNvCxnSpPr>
            <a:cxnSpLocks/>
          </p:cNvCxnSpPr>
          <p:nvPr/>
        </p:nvCxnSpPr>
        <p:spPr>
          <a:xfrm>
            <a:off x="8638013" y="4299938"/>
            <a:ext cx="61913"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7" name="Straight Connector 86">
            <a:extLst>
              <a:ext uri="{FF2B5EF4-FFF2-40B4-BE49-F238E27FC236}">
                <a16:creationId xmlns:a16="http://schemas.microsoft.com/office/drawing/2014/main" id="{AE045EE0-B0D4-EC41-8438-EADE74F8FF52}"/>
              </a:ext>
            </a:extLst>
          </p:cNvPr>
          <p:cNvCxnSpPr>
            <a:cxnSpLocks/>
          </p:cNvCxnSpPr>
          <p:nvPr/>
        </p:nvCxnSpPr>
        <p:spPr>
          <a:xfrm flipV="1">
            <a:off x="8638013" y="4164563"/>
            <a:ext cx="0" cy="133304"/>
          </a:xfrm>
          <a:prstGeom prst="line">
            <a:avLst/>
          </a:prstGeom>
        </p:spPr>
        <p:style>
          <a:lnRef idx="3">
            <a:schemeClr val="accent2"/>
          </a:lnRef>
          <a:fillRef idx="0">
            <a:schemeClr val="accent2"/>
          </a:fillRef>
          <a:effectRef idx="2">
            <a:schemeClr val="accent2"/>
          </a:effectRef>
          <a:fontRef idx="minor">
            <a:schemeClr val="tx1"/>
          </a:fontRef>
        </p:style>
      </p:cxnSp>
      <p:cxnSp>
        <p:nvCxnSpPr>
          <p:cNvPr id="88" name="Straight Connector 87">
            <a:extLst>
              <a:ext uri="{FF2B5EF4-FFF2-40B4-BE49-F238E27FC236}">
                <a16:creationId xmlns:a16="http://schemas.microsoft.com/office/drawing/2014/main" id="{BB0C610A-0546-BF40-97E1-37D6DC076225}"/>
              </a:ext>
            </a:extLst>
          </p:cNvPr>
          <p:cNvCxnSpPr>
            <a:cxnSpLocks/>
          </p:cNvCxnSpPr>
          <p:nvPr/>
        </p:nvCxnSpPr>
        <p:spPr>
          <a:xfrm flipH="1">
            <a:off x="9285713" y="5091178"/>
            <a:ext cx="125286" cy="190785"/>
          </a:xfrm>
          <a:prstGeom prst="line">
            <a:avLst/>
          </a:prstGeom>
        </p:spPr>
        <p:style>
          <a:lnRef idx="3">
            <a:schemeClr val="accent2"/>
          </a:lnRef>
          <a:fillRef idx="0">
            <a:schemeClr val="accent2"/>
          </a:fillRef>
          <a:effectRef idx="2">
            <a:schemeClr val="accent2"/>
          </a:effectRef>
          <a:fontRef idx="minor">
            <a:schemeClr val="tx1"/>
          </a:fontRef>
        </p:style>
      </p:cxnSp>
      <p:cxnSp>
        <p:nvCxnSpPr>
          <p:cNvPr id="89" name="Straight Connector 88">
            <a:extLst>
              <a:ext uri="{FF2B5EF4-FFF2-40B4-BE49-F238E27FC236}">
                <a16:creationId xmlns:a16="http://schemas.microsoft.com/office/drawing/2014/main" id="{D88B430E-10DF-F640-8CF6-BE423E8B2763}"/>
              </a:ext>
            </a:extLst>
          </p:cNvPr>
          <p:cNvCxnSpPr>
            <a:cxnSpLocks/>
          </p:cNvCxnSpPr>
          <p:nvPr/>
        </p:nvCxnSpPr>
        <p:spPr>
          <a:xfrm flipH="1">
            <a:off x="9378145" y="5157228"/>
            <a:ext cx="113269" cy="181693"/>
          </a:xfrm>
          <a:prstGeom prst="line">
            <a:avLst/>
          </a:prstGeom>
        </p:spPr>
        <p:style>
          <a:lnRef idx="3">
            <a:schemeClr val="accent2"/>
          </a:lnRef>
          <a:fillRef idx="0">
            <a:schemeClr val="accent2"/>
          </a:fillRef>
          <a:effectRef idx="2">
            <a:schemeClr val="accent2"/>
          </a:effectRef>
          <a:fontRef idx="minor">
            <a:schemeClr val="tx1"/>
          </a:fontRef>
        </p:style>
      </p:cxnSp>
      <p:cxnSp>
        <p:nvCxnSpPr>
          <p:cNvPr id="90" name="Straight Connector 89">
            <a:extLst>
              <a:ext uri="{FF2B5EF4-FFF2-40B4-BE49-F238E27FC236}">
                <a16:creationId xmlns:a16="http://schemas.microsoft.com/office/drawing/2014/main" id="{C8D9532C-8A22-E742-A058-68737FC7BB2D}"/>
              </a:ext>
            </a:extLst>
          </p:cNvPr>
          <p:cNvCxnSpPr>
            <a:cxnSpLocks/>
          </p:cNvCxnSpPr>
          <p:nvPr/>
        </p:nvCxnSpPr>
        <p:spPr>
          <a:xfrm>
            <a:off x="9285713" y="5262363"/>
            <a:ext cx="0" cy="780904"/>
          </a:xfrm>
          <a:prstGeom prst="line">
            <a:avLst/>
          </a:prstGeom>
        </p:spPr>
        <p:style>
          <a:lnRef idx="3">
            <a:schemeClr val="accent2"/>
          </a:lnRef>
          <a:fillRef idx="0">
            <a:schemeClr val="accent2"/>
          </a:fillRef>
          <a:effectRef idx="2">
            <a:schemeClr val="accent2"/>
          </a:effectRef>
          <a:fontRef idx="minor">
            <a:schemeClr val="tx1"/>
          </a:fontRef>
        </p:style>
      </p:cxnSp>
      <p:cxnSp>
        <p:nvCxnSpPr>
          <p:cNvPr id="91" name="Straight Connector 90">
            <a:extLst>
              <a:ext uri="{FF2B5EF4-FFF2-40B4-BE49-F238E27FC236}">
                <a16:creationId xmlns:a16="http://schemas.microsoft.com/office/drawing/2014/main" id="{1DEDF42E-773C-5741-B438-BCAEC57AED18}"/>
              </a:ext>
            </a:extLst>
          </p:cNvPr>
          <p:cNvCxnSpPr>
            <a:cxnSpLocks/>
          </p:cNvCxnSpPr>
          <p:nvPr/>
        </p:nvCxnSpPr>
        <p:spPr>
          <a:xfrm flipH="1">
            <a:off x="9378145" y="5320067"/>
            <a:ext cx="4764" cy="723200"/>
          </a:xfrm>
          <a:prstGeom prst="line">
            <a:avLst/>
          </a:prstGeom>
        </p:spPr>
        <p:style>
          <a:lnRef idx="3">
            <a:schemeClr val="accent2"/>
          </a:lnRef>
          <a:fillRef idx="0">
            <a:schemeClr val="accent2"/>
          </a:fillRef>
          <a:effectRef idx="2">
            <a:schemeClr val="accent2"/>
          </a:effectRef>
          <a:fontRef idx="minor">
            <a:schemeClr val="tx1"/>
          </a:fontRef>
        </p:style>
      </p:cxnSp>
      <p:cxnSp>
        <p:nvCxnSpPr>
          <p:cNvPr id="92" name="Straight Connector 91">
            <a:extLst>
              <a:ext uri="{FF2B5EF4-FFF2-40B4-BE49-F238E27FC236}">
                <a16:creationId xmlns:a16="http://schemas.microsoft.com/office/drawing/2014/main" id="{13337ABB-B300-8D47-8526-F2DF109C7F1B}"/>
              </a:ext>
            </a:extLst>
          </p:cNvPr>
          <p:cNvCxnSpPr>
            <a:cxnSpLocks/>
          </p:cNvCxnSpPr>
          <p:nvPr/>
        </p:nvCxnSpPr>
        <p:spPr>
          <a:xfrm>
            <a:off x="8702124" y="4297867"/>
            <a:ext cx="0" cy="650758"/>
          </a:xfrm>
          <a:prstGeom prst="line">
            <a:avLst/>
          </a:prstGeom>
        </p:spPr>
        <p:style>
          <a:lnRef idx="3">
            <a:schemeClr val="accent2"/>
          </a:lnRef>
          <a:fillRef idx="0">
            <a:schemeClr val="accent2"/>
          </a:fillRef>
          <a:effectRef idx="2">
            <a:schemeClr val="accent2"/>
          </a:effectRef>
          <a:fontRef idx="minor">
            <a:schemeClr val="tx1"/>
          </a:fontRef>
        </p:style>
      </p:cxnSp>
      <p:cxnSp>
        <p:nvCxnSpPr>
          <p:cNvPr id="93" name="Straight Connector 92">
            <a:extLst>
              <a:ext uri="{FF2B5EF4-FFF2-40B4-BE49-F238E27FC236}">
                <a16:creationId xmlns:a16="http://schemas.microsoft.com/office/drawing/2014/main" id="{994057CB-3A01-D246-868A-B57BA26BED87}"/>
              </a:ext>
            </a:extLst>
          </p:cNvPr>
          <p:cNvCxnSpPr>
            <a:cxnSpLocks/>
          </p:cNvCxnSpPr>
          <p:nvPr/>
        </p:nvCxnSpPr>
        <p:spPr>
          <a:xfrm>
            <a:off x="8788296" y="4298528"/>
            <a:ext cx="0" cy="650758"/>
          </a:xfrm>
          <a:prstGeom prst="line">
            <a:avLst/>
          </a:prstGeom>
        </p:spPr>
        <p:style>
          <a:lnRef idx="3">
            <a:schemeClr val="accent2"/>
          </a:lnRef>
          <a:fillRef idx="0">
            <a:schemeClr val="accent2"/>
          </a:fillRef>
          <a:effectRef idx="2">
            <a:schemeClr val="accent2"/>
          </a:effectRef>
          <a:fontRef idx="minor">
            <a:schemeClr val="tx1"/>
          </a:fontRef>
        </p:style>
      </p:cxnSp>
      <p:sp>
        <p:nvSpPr>
          <p:cNvPr id="94" name="Rectangle 93">
            <a:extLst>
              <a:ext uri="{FF2B5EF4-FFF2-40B4-BE49-F238E27FC236}">
                <a16:creationId xmlns:a16="http://schemas.microsoft.com/office/drawing/2014/main" id="{E80A1E2D-092F-1C41-B6CA-57F1966202AF}"/>
              </a:ext>
            </a:extLst>
          </p:cNvPr>
          <p:cNvSpPr/>
          <p:nvPr/>
        </p:nvSpPr>
        <p:spPr>
          <a:xfrm>
            <a:off x="9085284" y="6043267"/>
            <a:ext cx="497070" cy="1697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600" dirty="0">
                <a:ln w="0"/>
                <a:solidFill>
                  <a:schemeClr val="tx1"/>
                </a:solidFill>
                <a:effectLst>
                  <a:outerShdw blurRad="38100" dist="19050" dir="2700000" algn="tl" rotWithShape="0">
                    <a:schemeClr val="dk1">
                      <a:alpha val="40000"/>
                    </a:schemeClr>
                  </a:outerShdw>
                </a:effectLst>
              </a:rPr>
              <a:t>Detector</a:t>
            </a:r>
          </a:p>
        </p:txBody>
      </p:sp>
      <p:sp>
        <p:nvSpPr>
          <p:cNvPr id="95" name="Rectangle 94">
            <a:extLst>
              <a:ext uri="{FF2B5EF4-FFF2-40B4-BE49-F238E27FC236}">
                <a16:creationId xmlns:a16="http://schemas.microsoft.com/office/drawing/2014/main" id="{FA21BB06-927C-9E41-BEC4-F32302AEDDB7}"/>
              </a:ext>
            </a:extLst>
          </p:cNvPr>
          <p:cNvSpPr/>
          <p:nvPr/>
        </p:nvSpPr>
        <p:spPr>
          <a:xfrm>
            <a:off x="8622207" y="4944925"/>
            <a:ext cx="239621" cy="6081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6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8109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mediacall" presetSubtype="0" fill="hold" nodeType="withEffect">
                                  <p:stCondLst>
                                    <p:cond delay="0"/>
                                  </p:stCondLst>
                                  <p:childTnLst>
                                    <p:cmd type="call" cmd="playFrom(0.0)">
                                      <p:cBhvr>
                                        <p:cTn id="28" dur="23992" fill="hold"/>
                                        <p:tgtEl>
                                          <p:spTgt spid="70"/>
                                        </p:tgtEl>
                                      </p:cBhvr>
                                    </p:cmd>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5"/>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6"/>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7"/>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8"/>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9"/>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3"/>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xit" presetSubtype="0" fill="hold" grpId="1" nodeType="withEffect">
                                  <p:stCondLst>
                                    <p:cond delay="0"/>
                                  </p:stCondLst>
                                  <p:childTnLst>
                                    <p:set>
                                      <p:cBhvr>
                                        <p:cTn id="54" dur="1" fill="hold">
                                          <p:stCondLst>
                                            <p:cond delay="0"/>
                                          </p:stCondLst>
                                        </p:cTn>
                                        <p:tgtEl>
                                          <p:spTgt spid="14"/>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20"/>
                                        </p:tgtEl>
                                        <p:attrNameLst>
                                          <p:attrName>style.visibility</p:attrName>
                                        </p:attrNameLst>
                                      </p:cBhvr>
                                      <p:to>
                                        <p:strVal val="hidden"/>
                                      </p:to>
                                    </p:set>
                                  </p:childTnLst>
                                </p:cTn>
                              </p:par>
                              <p:par>
                                <p:cTn id="57" presetID="1" presetClass="entr" presetSubtype="0" fill="hold" grpId="2" nodeType="withEffect">
                                  <p:stCondLst>
                                    <p:cond delay="0"/>
                                  </p:stCondLst>
                                  <p:childTnLst>
                                    <p:set>
                                      <p:cBhvr>
                                        <p:cTn id="58" dur="1" fill="hold">
                                          <p:stCondLst>
                                            <p:cond delay="0"/>
                                          </p:stCondLst>
                                        </p:cTn>
                                        <p:tgtEl>
                                          <p:spTgt spid="69"/>
                                        </p:tgtEl>
                                        <p:attrNameLst>
                                          <p:attrName>style.visibility</p:attrName>
                                        </p:attrNameLst>
                                      </p:cBhvr>
                                      <p:to>
                                        <p:strVal val="visible"/>
                                      </p:to>
                                    </p:set>
                                  </p:childTnLst>
                                </p:cTn>
                              </p:par>
                              <p:par>
                                <p:cTn id="59" presetID="1" presetClass="mediacall" presetSubtype="0" fill="hold" nodeType="withEffect">
                                  <p:stCondLst>
                                    <p:cond delay="0"/>
                                  </p:stCondLst>
                                  <p:childTnLst>
                                    <p:cmd type="call" cmd="playFrom(0.0)">
                                      <p:cBhvr>
                                        <p:cTn id="60" dur="6118" fill="hold"/>
                                        <p:tgtEl>
                                          <p:spTgt spid="96"/>
                                        </p:tgtEl>
                                      </p:cBhvr>
                                    </p:cmd>
                                  </p:childTnLst>
                                </p:cTn>
                              </p:par>
                              <p:par>
                                <p:cTn id="61" presetID="1" presetClass="exit" presetSubtype="0" fill="hold" nodeType="withEffect">
                                  <p:stCondLst>
                                    <p:cond delay="0"/>
                                  </p:stCondLst>
                                  <p:childTnLst>
                                    <p:set>
                                      <p:cBhvr>
                                        <p:cTn id="62" dur="1" fill="hold">
                                          <p:stCondLst>
                                            <p:cond delay="0"/>
                                          </p:stCondLst>
                                        </p:cTn>
                                        <p:tgtEl>
                                          <p:spTgt spid="70"/>
                                        </p:tgtEl>
                                        <p:attrNameLst>
                                          <p:attrName>style.visibility</p:attrName>
                                        </p:attrNameLst>
                                      </p:cBhvr>
                                      <p:to>
                                        <p:strVal val="hidden"/>
                                      </p:to>
                                    </p:set>
                                    <p:cmd type="call" cmd="stop">
                                      <p:cBhvr>
                                        <p:cTn id="63" dur="1">
                                          <p:stCondLst>
                                            <p:cond delay="0"/>
                                          </p:stCondLst>
                                        </p:cTn>
                                        <p:tgtEl>
                                          <p:spTgt spid="70"/>
                                        </p:tgtEl>
                                      </p:cBhvr>
                                    </p:cmd>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19"/>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18"/>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17"/>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16"/>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15"/>
                                        </p:tgtEl>
                                        <p:attrNameLst>
                                          <p:attrName>style.visibility</p:attrName>
                                        </p:attrNameLst>
                                      </p:cBhvr>
                                      <p:to>
                                        <p:strVal val="visible"/>
                                      </p:to>
                                    </p:set>
                                  </p:childTnLst>
                                </p:cTn>
                              </p:par>
                              <p:par>
                                <p:cTn id="76" presetID="1" presetClass="exit" presetSubtype="0" fill="hold" grpId="1" nodeType="withEffect">
                                  <p:stCondLst>
                                    <p:cond delay="0"/>
                                  </p:stCondLst>
                                  <p:childTnLst>
                                    <p:set>
                                      <p:cBhvr>
                                        <p:cTn id="77" dur="1" fill="hold">
                                          <p:stCondLst>
                                            <p:cond delay="0"/>
                                          </p:stCondLst>
                                        </p:cTn>
                                        <p:tgtEl>
                                          <p:spTgt spid="10"/>
                                        </p:tgtEl>
                                        <p:attrNameLst>
                                          <p:attrName>style.visibility</p:attrName>
                                        </p:attrNameLst>
                                      </p:cBhvr>
                                      <p:to>
                                        <p:strVal val="hidden"/>
                                      </p:to>
                                    </p:set>
                                  </p:childTnLst>
                                </p:cTn>
                              </p:par>
                              <p:par>
                                <p:cTn id="78" presetID="1" presetClass="exit" presetSubtype="0" fill="hold" grpId="1" nodeType="withEffect">
                                  <p:stCondLst>
                                    <p:cond delay="0"/>
                                  </p:stCondLst>
                                  <p:childTnLst>
                                    <p:set>
                                      <p:cBhvr>
                                        <p:cTn id="79" dur="1" fill="hold">
                                          <p:stCondLst>
                                            <p:cond delay="0"/>
                                          </p:stCondLst>
                                        </p:cTn>
                                        <p:tgtEl>
                                          <p:spTgt spid="11"/>
                                        </p:tgtEl>
                                        <p:attrNameLst>
                                          <p:attrName>style.visibility</p:attrName>
                                        </p:attrNameLst>
                                      </p:cBhvr>
                                      <p:to>
                                        <p:strVal val="hidden"/>
                                      </p:to>
                                    </p:set>
                                  </p:childTnLst>
                                </p:cTn>
                              </p:par>
                              <p:par>
                                <p:cTn id="80" presetID="1" presetClass="exit" presetSubtype="0" fill="hold" grpId="1" nodeType="withEffect">
                                  <p:stCondLst>
                                    <p:cond delay="0"/>
                                  </p:stCondLst>
                                  <p:childTnLst>
                                    <p:set>
                                      <p:cBhvr>
                                        <p:cTn id="81" dur="1" fill="hold">
                                          <p:stCondLst>
                                            <p:cond delay="0"/>
                                          </p:stCondLst>
                                        </p:cTn>
                                        <p:tgtEl>
                                          <p:spTgt spid="12"/>
                                        </p:tgtEl>
                                        <p:attrNameLst>
                                          <p:attrName>style.visibility</p:attrName>
                                        </p:attrNameLst>
                                      </p:cBhvr>
                                      <p:to>
                                        <p:strVal val="hidden"/>
                                      </p:to>
                                    </p:set>
                                  </p:childTnLst>
                                </p:cTn>
                              </p:par>
                              <p:par>
                                <p:cTn id="82" presetID="1" presetClass="entr" presetSubtype="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childTnLst>
                                </p:cTn>
                              </p:par>
                              <p:par>
                                <p:cTn id="86" presetID="1" presetClass="exit" presetSubtype="0" fill="hold" grpId="3" nodeType="withEffect">
                                  <p:stCondLst>
                                    <p:cond delay="0"/>
                                  </p:stCondLst>
                                  <p:childTnLst>
                                    <p:set>
                                      <p:cBhvr>
                                        <p:cTn id="87" dur="1" fill="hold">
                                          <p:stCondLst>
                                            <p:cond delay="0"/>
                                          </p:stCondLst>
                                        </p:cTn>
                                        <p:tgtEl>
                                          <p:spTgt spid="69"/>
                                        </p:tgtEl>
                                        <p:attrNameLst>
                                          <p:attrName>style.visibility</p:attrName>
                                        </p:attrNameLst>
                                      </p:cBhvr>
                                      <p:to>
                                        <p:strVal val="hidden"/>
                                      </p:to>
                                    </p:set>
                                  </p:childTnLst>
                                </p:cTn>
                              </p:par>
                              <p:par>
                                <p:cTn id="88" presetID="1" presetClass="entr" presetSubtype="0"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childTnLst>
                                </p:cTn>
                              </p:par>
                              <p:par>
                                <p:cTn id="90" presetID="1" presetClass="exit" presetSubtype="0" fill="hold" grpId="1" nodeType="withEffect">
                                  <p:stCondLst>
                                    <p:cond delay="0"/>
                                  </p:stCondLst>
                                  <p:childTnLst>
                                    <p:set>
                                      <p:cBhvr>
                                        <p:cTn id="91" dur="1" fill="hold">
                                          <p:stCondLst>
                                            <p:cond delay="0"/>
                                          </p:stCondLst>
                                        </p:cTn>
                                        <p:tgtEl>
                                          <p:spTgt spid="69"/>
                                        </p:tgtEl>
                                        <p:attrNameLst>
                                          <p:attrName>style.visibility</p:attrName>
                                        </p:attrNameLst>
                                      </p:cBhvr>
                                      <p:to>
                                        <p:strVal val="hidden"/>
                                      </p:to>
                                    </p:set>
                                  </p:childTnLst>
                                </p:cTn>
                              </p:par>
                              <p:par>
                                <p:cTn id="92" presetID="1" presetClass="mediacall" presetSubtype="0" fill="hold" nodeType="withEffect">
                                  <p:stCondLst>
                                    <p:cond delay="0"/>
                                  </p:stCondLst>
                                  <p:childTnLst>
                                    <p:cmd type="call" cmd="playFrom(0.0)">
                                      <p:cBhvr>
                                        <p:cTn id="93" dur="52010" fill="hold"/>
                                        <p:tgtEl>
                                          <p:spTgt spid="97"/>
                                        </p:tgtEl>
                                      </p:cBhvr>
                                    </p:cmd>
                                  </p:childTnLst>
                                </p:cTn>
                              </p:par>
                              <p:par>
                                <p:cTn id="94" presetID="1" presetClass="exit" presetSubtype="0" fill="hold" nodeType="withEffect">
                                  <p:stCondLst>
                                    <p:cond delay="0"/>
                                  </p:stCondLst>
                                  <p:childTnLst>
                                    <p:set>
                                      <p:cBhvr>
                                        <p:cTn id="95" dur="1" fill="hold">
                                          <p:stCondLst>
                                            <p:cond delay="0"/>
                                          </p:stCondLst>
                                        </p:cTn>
                                        <p:tgtEl>
                                          <p:spTgt spid="96"/>
                                        </p:tgtEl>
                                        <p:attrNameLst>
                                          <p:attrName>style.visibility</p:attrName>
                                        </p:attrNameLst>
                                      </p:cBhvr>
                                      <p:to>
                                        <p:strVal val="hidden"/>
                                      </p:to>
                                    </p:set>
                                    <p:cmd type="call" cmd="stop">
                                      <p:cBhvr>
                                        <p:cTn id="96" dur="1">
                                          <p:stCondLst>
                                            <p:cond delay="0"/>
                                          </p:stCondLst>
                                        </p:cTn>
                                        <p:tgtEl>
                                          <p:spTgt spid="9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97" restart="whenNotActive" fill="hold" evtFilter="cancelBubble" nodeType="interactiveSeq">
                <p:stCondLst>
                  <p:cond evt="onClick" delay="0">
                    <p:tgtEl>
                      <p:spTgt spid="70"/>
                    </p:tgtEl>
                  </p:cond>
                </p:stCondLst>
                <p:endSync evt="end" delay="0">
                  <p:rtn val="all"/>
                </p:endSync>
                <p:childTnLst>
                  <p:par>
                    <p:cTn id="98" fill="hold">
                      <p:stCondLst>
                        <p:cond delay="0"/>
                      </p:stCondLst>
                      <p:childTnLst>
                        <p:par>
                          <p:cTn id="99" fill="hold">
                            <p:stCondLst>
                              <p:cond delay="0"/>
                            </p:stCondLst>
                            <p:childTnLst>
                              <p:par>
                                <p:cTn id="100" presetID="2" presetClass="mediacall" presetSubtype="0" fill="hold" nodeType="clickEffect">
                                  <p:stCondLst>
                                    <p:cond delay="0"/>
                                  </p:stCondLst>
                                  <p:childTnLst>
                                    <p:cmd type="call" cmd="togglePause">
                                      <p:cBhvr>
                                        <p:cTn id="101" dur="1" fill="hold"/>
                                        <p:tgtEl>
                                          <p:spTgt spid="70"/>
                                        </p:tgtEl>
                                      </p:cBhvr>
                                    </p:cmd>
                                  </p:childTnLst>
                                </p:cTn>
                              </p:par>
                            </p:childTnLst>
                          </p:cTn>
                        </p:par>
                      </p:childTnLst>
                    </p:cTn>
                  </p:par>
                </p:childTnLst>
              </p:cTn>
              <p:nextCondLst>
                <p:cond evt="onClick" delay="0">
                  <p:tgtEl>
                    <p:spTgt spid="70"/>
                  </p:tgtEl>
                </p:cond>
              </p:nextCondLst>
            </p:seq>
            <p:video>
              <p:cMediaNode vol="80000">
                <p:cTn id="102" fill="hold" display="0">
                  <p:stCondLst>
                    <p:cond delay="indefinite"/>
                  </p:stCondLst>
                </p:cTn>
                <p:tgtEl>
                  <p:spTgt spid="70"/>
                </p:tgtEl>
              </p:cMediaNode>
            </p:video>
            <p:seq concurrent="1" nextAc="seek">
              <p:cTn id="103" restart="whenNotActive" fill="hold" evtFilter="cancelBubble" nodeType="interactiveSeq">
                <p:stCondLst>
                  <p:cond evt="onClick" delay="0">
                    <p:tgtEl>
                      <p:spTgt spid="96"/>
                    </p:tgtEl>
                  </p:cond>
                </p:stCondLst>
                <p:endSync evt="end" delay="0">
                  <p:rtn val="all"/>
                </p:endSync>
                <p:childTnLst>
                  <p:par>
                    <p:cTn id="104" fill="hold">
                      <p:stCondLst>
                        <p:cond delay="0"/>
                      </p:stCondLst>
                      <p:childTnLst>
                        <p:par>
                          <p:cTn id="105" fill="hold">
                            <p:stCondLst>
                              <p:cond delay="0"/>
                            </p:stCondLst>
                            <p:childTnLst>
                              <p:par>
                                <p:cTn id="106" presetID="2" presetClass="mediacall" presetSubtype="0" fill="hold" nodeType="clickEffect">
                                  <p:stCondLst>
                                    <p:cond delay="0"/>
                                  </p:stCondLst>
                                  <p:childTnLst>
                                    <p:cmd type="call" cmd="togglePause">
                                      <p:cBhvr>
                                        <p:cTn id="107" dur="1" fill="hold"/>
                                        <p:tgtEl>
                                          <p:spTgt spid="96"/>
                                        </p:tgtEl>
                                      </p:cBhvr>
                                    </p:cmd>
                                  </p:childTnLst>
                                </p:cTn>
                              </p:par>
                            </p:childTnLst>
                          </p:cTn>
                        </p:par>
                      </p:childTnLst>
                    </p:cTn>
                  </p:par>
                </p:childTnLst>
              </p:cTn>
              <p:nextCondLst>
                <p:cond evt="onClick" delay="0">
                  <p:tgtEl>
                    <p:spTgt spid="96"/>
                  </p:tgtEl>
                </p:cond>
              </p:nextCondLst>
            </p:seq>
            <p:video>
              <p:cMediaNode vol="80000">
                <p:cTn id="108" fill="hold" display="0">
                  <p:stCondLst>
                    <p:cond delay="indefinite"/>
                  </p:stCondLst>
                </p:cTn>
                <p:tgtEl>
                  <p:spTgt spid="96"/>
                </p:tgtEl>
              </p:cMediaNode>
            </p:video>
            <p:seq concurrent="1" nextAc="seek">
              <p:cTn id="109" restart="whenNotActive" fill="hold" evtFilter="cancelBubble" nodeType="interactiveSeq">
                <p:stCondLst>
                  <p:cond evt="onClick" delay="0">
                    <p:tgtEl>
                      <p:spTgt spid="97"/>
                    </p:tgtEl>
                  </p:cond>
                </p:stCondLst>
                <p:endSync evt="end" delay="0">
                  <p:rtn val="all"/>
                </p:endSync>
                <p:childTnLst>
                  <p:par>
                    <p:cTn id="110" fill="hold">
                      <p:stCondLst>
                        <p:cond delay="0"/>
                      </p:stCondLst>
                      <p:childTnLst>
                        <p:par>
                          <p:cTn id="111" fill="hold">
                            <p:stCondLst>
                              <p:cond delay="0"/>
                            </p:stCondLst>
                            <p:childTnLst>
                              <p:par>
                                <p:cTn id="112" presetID="2" presetClass="mediacall" presetSubtype="0" fill="hold" nodeType="clickEffect">
                                  <p:stCondLst>
                                    <p:cond delay="0"/>
                                  </p:stCondLst>
                                  <p:childTnLst>
                                    <p:cmd type="call" cmd="togglePause">
                                      <p:cBhvr>
                                        <p:cTn id="113" dur="1" fill="hold"/>
                                        <p:tgtEl>
                                          <p:spTgt spid="97"/>
                                        </p:tgtEl>
                                      </p:cBhvr>
                                    </p:cmd>
                                  </p:childTnLst>
                                </p:cTn>
                              </p:par>
                            </p:childTnLst>
                          </p:cTn>
                        </p:par>
                      </p:childTnLst>
                    </p:cTn>
                  </p:par>
                </p:childTnLst>
              </p:cTn>
              <p:nextCondLst>
                <p:cond evt="onClick" delay="0">
                  <p:tgtEl>
                    <p:spTgt spid="97"/>
                  </p:tgtEl>
                </p:cond>
              </p:nextCondLst>
            </p:seq>
            <p:video>
              <p:cMediaNode vol="80000">
                <p:cTn id="114" fill="hold" display="0">
                  <p:stCondLst>
                    <p:cond delay="indefinite"/>
                  </p:stCondLst>
                </p:cTn>
                <p:tgtEl>
                  <p:spTgt spid="97"/>
                </p:tgtEl>
              </p:cMediaNode>
            </p:video>
          </p:childTnLst>
        </p:cTn>
      </p:par>
    </p:tnLst>
    <p:bldLst>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23" grpId="0" animBg="1"/>
      <p:bldP spid="24" grpId="0" animBg="1"/>
      <p:bldP spid="25" grpId="0" animBg="1"/>
      <p:bldP spid="26" grpId="0" animBg="1"/>
      <p:bldP spid="27" grpId="0" animBg="1"/>
      <p:bldP spid="28" grpId="0" animBg="1"/>
      <p:bldP spid="20" grpId="0" animBg="1"/>
      <p:bldP spid="20" grpId="1" animBg="1"/>
      <p:bldP spid="69" grpId="0" animBg="1"/>
      <p:bldP spid="69" grpId="1" animBg="1"/>
      <p:bldP spid="69" grpId="2" animBg="1"/>
      <p:bldP spid="69" grpId="3"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1AA8-22D9-BC45-83B2-29902CDE92D7}"/>
              </a:ext>
            </a:extLst>
          </p:cNvPr>
          <p:cNvSpPr>
            <a:spLocks noGrp="1"/>
          </p:cNvSpPr>
          <p:nvPr>
            <p:ph type="title"/>
          </p:nvPr>
        </p:nvSpPr>
        <p:spPr>
          <a:xfrm>
            <a:off x="3659183" y="-195924"/>
            <a:ext cx="10515600" cy="967982"/>
          </a:xfrm>
        </p:spPr>
        <p:txBody>
          <a:bodyPr>
            <a:normAutofit/>
          </a:bodyPr>
          <a:lstStyle/>
          <a:p>
            <a:r>
              <a:rPr lang="en-CA" sz="2000" dirty="0">
                <a:solidFill>
                  <a:schemeClr val="bg1"/>
                </a:solidFill>
              </a:rPr>
              <a:t>Prototype Cell Storage Lifetime Analysis</a:t>
            </a:r>
            <a:endParaRPr lang="en-US" sz="2000" dirty="0">
              <a:solidFill>
                <a:schemeClr val="bg1"/>
              </a:solidFill>
            </a:endParaRPr>
          </a:p>
        </p:txBody>
      </p:sp>
      <p:sp>
        <p:nvSpPr>
          <p:cNvPr id="3" name="Content Placeholder 2">
            <a:extLst>
              <a:ext uri="{FF2B5EF4-FFF2-40B4-BE49-F238E27FC236}">
                <a16:creationId xmlns:a16="http://schemas.microsoft.com/office/drawing/2014/main" id="{5F04FD68-18A9-844C-9019-DB1084AB99B3}"/>
              </a:ext>
            </a:extLst>
          </p:cNvPr>
          <p:cNvSpPr>
            <a:spLocks noGrp="1"/>
          </p:cNvSpPr>
          <p:nvPr>
            <p:ph idx="1"/>
          </p:nvPr>
        </p:nvSpPr>
        <p:spPr>
          <a:xfrm>
            <a:off x="240854" y="852053"/>
            <a:ext cx="10515600" cy="4843855"/>
          </a:xfrm>
        </p:spPr>
        <p:txBody>
          <a:bodyPr/>
          <a:lstStyle/>
          <a:p>
            <a:r>
              <a:rPr lang="en-US" dirty="0"/>
              <a:t>Extract counts in the counting period, and subtract the background.</a:t>
            </a:r>
          </a:p>
        </p:txBody>
      </p:sp>
      <p:pic>
        <p:nvPicPr>
          <p:cNvPr id="5" name="Picture 4" descr="A graph of storage time&#10;&#10;Description automatically generated">
            <a:extLst>
              <a:ext uri="{FF2B5EF4-FFF2-40B4-BE49-F238E27FC236}">
                <a16:creationId xmlns:a16="http://schemas.microsoft.com/office/drawing/2014/main" id="{CBD8024B-5240-5142-A70D-37FDD444136B}"/>
              </a:ext>
            </a:extLst>
          </p:cNvPr>
          <p:cNvPicPr>
            <a:picLocks noChangeAspect="1"/>
          </p:cNvPicPr>
          <p:nvPr/>
        </p:nvPicPr>
        <p:blipFill>
          <a:blip r:embed="rId3"/>
          <a:stretch>
            <a:fillRect/>
          </a:stretch>
        </p:blipFill>
        <p:spPr>
          <a:xfrm>
            <a:off x="7050095" y="2108250"/>
            <a:ext cx="5041030" cy="3574414"/>
          </a:xfrm>
          <a:prstGeom prst="rect">
            <a:avLst/>
          </a:prstGeom>
        </p:spPr>
      </p:pic>
      <p:sp>
        <p:nvSpPr>
          <p:cNvPr id="132" name="Up Arrow 131">
            <a:extLst>
              <a:ext uri="{FF2B5EF4-FFF2-40B4-BE49-F238E27FC236}">
                <a16:creationId xmlns:a16="http://schemas.microsoft.com/office/drawing/2014/main" id="{F0FBBABA-51F9-A945-83B4-D2F482632B4E}"/>
              </a:ext>
            </a:extLst>
          </p:cNvPr>
          <p:cNvSpPr/>
          <p:nvPr/>
        </p:nvSpPr>
        <p:spPr>
          <a:xfrm rot="5400000">
            <a:off x="6134586" y="2831652"/>
            <a:ext cx="483685" cy="11946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TextBox 132">
            <a:extLst>
              <a:ext uri="{FF2B5EF4-FFF2-40B4-BE49-F238E27FC236}">
                <a16:creationId xmlns:a16="http://schemas.microsoft.com/office/drawing/2014/main" id="{3C425BE6-5E3D-4F42-83C3-5F6014D810D3}"/>
              </a:ext>
            </a:extLst>
          </p:cNvPr>
          <p:cNvSpPr txBox="1"/>
          <p:nvPr/>
        </p:nvSpPr>
        <p:spPr>
          <a:xfrm>
            <a:off x="272760" y="5464358"/>
            <a:ext cx="7397282" cy="1938992"/>
          </a:xfrm>
          <a:prstGeom prst="rect">
            <a:avLst/>
          </a:prstGeom>
          <a:noFill/>
        </p:spPr>
        <p:txBody>
          <a:bodyPr wrap="square" rtlCol="0">
            <a:spAutoFit/>
          </a:bodyPr>
          <a:lstStyle/>
          <a:p>
            <a:r>
              <a:rPr lang="en-US" sz="2400" dirty="0"/>
              <a:t>Challenges</a:t>
            </a:r>
          </a:p>
          <a:p>
            <a:pPr marL="285750" indent="-285750">
              <a:buFont typeface="Arial" panose="020B0604020202020204" pitchFamily="34" charset="0"/>
              <a:buChar char="•"/>
            </a:pPr>
            <a:r>
              <a:rPr lang="en-US" sz="2400" dirty="0"/>
              <a:t>Period timing misalignment</a:t>
            </a:r>
          </a:p>
          <a:p>
            <a:pPr marL="285750" indent="-285750">
              <a:buFont typeface="Arial" panose="020B0604020202020204" pitchFamily="34" charset="0"/>
              <a:buChar char="•"/>
            </a:pPr>
            <a:r>
              <a:rPr lang="en-US" sz="2400" dirty="0"/>
              <a:t>Background subtraction method consideration</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p:txBody>
      </p:sp>
      <p:sp>
        <p:nvSpPr>
          <p:cNvPr id="134" name="TextBox 133">
            <a:extLst>
              <a:ext uri="{FF2B5EF4-FFF2-40B4-BE49-F238E27FC236}">
                <a16:creationId xmlns:a16="http://schemas.microsoft.com/office/drawing/2014/main" id="{0B8F4E81-C0BB-D64E-A843-920F58F92A9D}"/>
              </a:ext>
            </a:extLst>
          </p:cNvPr>
          <p:cNvSpPr txBox="1"/>
          <p:nvPr/>
        </p:nvSpPr>
        <p:spPr>
          <a:xfrm rot="2045184">
            <a:off x="7661038" y="3603070"/>
            <a:ext cx="4048053" cy="584775"/>
          </a:xfrm>
          <a:prstGeom prst="rect">
            <a:avLst/>
          </a:prstGeom>
          <a:noFill/>
        </p:spPr>
        <p:txBody>
          <a:bodyPr wrap="square" rtlCol="0">
            <a:spAutoFit/>
          </a:bodyPr>
          <a:lstStyle/>
          <a:p>
            <a:r>
              <a:rPr lang="en-US" sz="3200" dirty="0">
                <a:solidFill>
                  <a:schemeClr val="tx1">
                    <a:tint val="66000"/>
                    <a:satMod val="160000"/>
                  </a:schemeClr>
                </a:solidFill>
              </a:rPr>
              <a:t>Preliminary Result</a:t>
            </a:r>
          </a:p>
        </p:txBody>
      </p:sp>
      <p:sp>
        <p:nvSpPr>
          <p:cNvPr id="171" name="TextBox 170">
            <a:extLst>
              <a:ext uri="{FF2B5EF4-FFF2-40B4-BE49-F238E27FC236}">
                <a16:creationId xmlns:a16="http://schemas.microsoft.com/office/drawing/2014/main" id="{4806C100-82FD-9F4C-A280-D673C5114608}"/>
              </a:ext>
            </a:extLst>
          </p:cNvPr>
          <p:cNvSpPr txBox="1"/>
          <p:nvPr/>
        </p:nvSpPr>
        <p:spPr>
          <a:xfrm>
            <a:off x="8414825" y="1693056"/>
            <a:ext cx="2807595" cy="369332"/>
          </a:xfrm>
          <a:prstGeom prst="rect">
            <a:avLst/>
          </a:prstGeom>
          <a:noFill/>
        </p:spPr>
        <p:txBody>
          <a:bodyPr wrap="square" rtlCol="0">
            <a:spAutoFit/>
          </a:bodyPr>
          <a:lstStyle/>
          <a:p>
            <a:r>
              <a:rPr lang="en-US" dirty="0"/>
              <a:t>Count vs. storage time</a:t>
            </a:r>
          </a:p>
        </p:txBody>
      </p:sp>
      <p:pic>
        <p:nvPicPr>
          <p:cNvPr id="6" name="Picture 5" descr="A graph of a diagram&#10;&#10;Description automatically generated">
            <a:extLst>
              <a:ext uri="{FF2B5EF4-FFF2-40B4-BE49-F238E27FC236}">
                <a16:creationId xmlns:a16="http://schemas.microsoft.com/office/drawing/2014/main" id="{C63CD6FF-45B3-FC4E-847A-022AA93FB855}"/>
              </a:ext>
            </a:extLst>
          </p:cNvPr>
          <p:cNvPicPr>
            <a:picLocks noChangeAspect="1"/>
          </p:cNvPicPr>
          <p:nvPr/>
        </p:nvPicPr>
        <p:blipFill>
          <a:blip r:embed="rId4"/>
          <a:stretch>
            <a:fillRect/>
          </a:stretch>
        </p:blipFill>
        <p:spPr>
          <a:xfrm>
            <a:off x="123999" y="1959331"/>
            <a:ext cx="5498654" cy="2939337"/>
          </a:xfrm>
          <a:prstGeom prst="rect">
            <a:avLst/>
          </a:prstGeom>
        </p:spPr>
      </p:pic>
      <p:sp>
        <p:nvSpPr>
          <p:cNvPr id="130" name="TextBox 129">
            <a:extLst>
              <a:ext uri="{FF2B5EF4-FFF2-40B4-BE49-F238E27FC236}">
                <a16:creationId xmlns:a16="http://schemas.microsoft.com/office/drawing/2014/main" id="{3E63633E-31C7-C54F-A9B4-528CFA864419}"/>
              </a:ext>
            </a:extLst>
          </p:cNvPr>
          <p:cNvSpPr txBox="1"/>
          <p:nvPr/>
        </p:nvSpPr>
        <p:spPr>
          <a:xfrm>
            <a:off x="3031188" y="2569747"/>
            <a:ext cx="1503989" cy="33855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en-US" sz="1600" dirty="0"/>
              <a:t>We want this </a:t>
            </a:r>
          </a:p>
        </p:txBody>
      </p:sp>
      <p:sp>
        <p:nvSpPr>
          <p:cNvPr id="131" name="Up Arrow 130">
            <a:extLst>
              <a:ext uri="{FF2B5EF4-FFF2-40B4-BE49-F238E27FC236}">
                <a16:creationId xmlns:a16="http://schemas.microsoft.com/office/drawing/2014/main" id="{A3EC3FAD-DBC4-7A48-A769-DA3C7DFD5AA2}"/>
              </a:ext>
            </a:extLst>
          </p:cNvPr>
          <p:cNvSpPr/>
          <p:nvPr/>
        </p:nvSpPr>
        <p:spPr>
          <a:xfrm rot="13420350">
            <a:off x="2744392" y="2855486"/>
            <a:ext cx="161237" cy="435221"/>
          </a:xfrm>
          <a:prstGeom prst="upArrow">
            <a:avLst>
              <a:gd name="adj1" fmla="val 37155"/>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7" name="TextBox 96">
            <a:extLst>
              <a:ext uri="{FF2B5EF4-FFF2-40B4-BE49-F238E27FC236}">
                <a16:creationId xmlns:a16="http://schemas.microsoft.com/office/drawing/2014/main" id="{80A6C7BB-5EB7-F04D-BF94-C2C8C6707716}"/>
              </a:ext>
            </a:extLst>
          </p:cNvPr>
          <p:cNvSpPr txBox="1"/>
          <p:nvPr/>
        </p:nvSpPr>
        <p:spPr>
          <a:xfrm>
            <a:off x="3784658" y="4803945"/>
            <a:ext cx="1727321"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l"/>
            <a:r>
              <a:rPr lang="en-US" sz="1600" dirty="0"/>
              <a:t>Subtract this guide UCNs </a:t>
            </a:r>
          </a:p>
        </p:txBody>
      </p:sp>
      <p:sp>
        <p:nvSpPr>
          <p:cNvPr id="170" name="TextBox 169">
            <a:extLst>
              <a:ext uri="{FF2B5EF4-FFF2-40B4-BE49-F238E27FC236}">
                <a16:creationId xmlns:a16="http://schemas.microsoft.com/office/drawing/2014/main" id="{7EC4A0A4-DD0B-0D44-BE7F-2003785137E8}"/>
              </a:ext>
            </a:extLst>
          </p:cNvPr>
          <p:cNvSpPr txBox="1"/>
          <p:nvPr/>
        </p:nvSpPr>
        <p:spPr>
          <a:xfrm>
            <a:off x="2436599" y="1632041"/>
            <a:ext cx="1062751" cy="369332"/>
          </a:xfrm>
          <a:prstGeom prst="rect">
            <a:avLst/>
          </a:prstGeom>
          <a:noFill/>
        </p:spPr>
        <p:txBody>
          <a:bodyPr wrap="square" rtlCol="0">
            <a:spAutoFit/>
          </a:bodyPr>
          <a:lstStyle/>
          <a:p>
            <a:r>
              <a:rPr lang="en-US" dirty="0"/>
              <a:t>Signal</a:t>
            </a:r>
          </a:p>
        </p:txBody>
      </p:sp>
      <p:sp>
        <p:nvSpPr>
          <p:cNvPr id="38" name="Slide Number Placeholder 1">
            <a:extLst>
              <a:ext uri="{FF2B5EF4-FFF2-40B4-BE49-F238E27FC236}">
                <a16:creationId xmlns:a16="http://schemas.microsoft.com/office/drawing/2014/main" id="{7867B15A-D27E-9B45-80FD-815CB7F87A65}"/>
              </a:ext>
            </a:extLst>
          </p:cNvPr>
          <p:cNvSpPr>
            <a:spLocks noGrp="1"/>
          </p:cNvSpPr>
          <p:nvPr>
            <p:ph type="sldNum" sz="quarter" idx="12"/>
          </p:nvPr>
        </p:nvSpPr>
        <p:spPr>
          <a:xfrm>
            <a:off x="11718089" y="82630"/>
            <a:ext cx="420834" cy="365125"/>
          </a:xfrm>
        </p:spPr>
        <p:txBody>
          <a:bodyPr/>
          <a:lstStyle/>
          <a:p>
            <a:r>
              <a:rPr lang="en-CA" sz="2000" dirty="0">
                <a:solidFill>
                  <a:schemeClr val="bg1"/>
                </a:solidFill>
              </a:rPr>
              <a:t>8</a:t>
            </a:r>
          </a:p>
        </p:txBody>
      </p:sp>
      <p:sp>
        <p:nvSpPr>
          <p:cNvPr id="4" name="TextBox 3">
            <a:extLst>
              <a:ext uri="{FF2B5EF4-FFF2-40B4-BE49-F238E27FC236}">
                <a16:creationId xmlns:a16="http://schemas.microsoft.com/office/drawing/2014/main" id="{EB6F6D5C-5536-0A45-AC96-99D1E0A81B85}"/>
              </a:ext>
            </a:extLst>
          </p:cNvPr>
          <p:cNvSpPr txBox="1"/>
          <p:nvPr/>
        </p:nvSpPr>
        <p:spPr>
          <a:xfrm>
            <a:off x="2506937" y="4792796"/>
            <a:ext cx="940034" cy="261610"/>
          </a:xfrm>
          <a:prstGeom prst="rect">
            <a:avLst/>
          </a:prstGeom>
          <a:solidFill>
            <a:schemeClr val="bg1"/>
          </a:solidFill>
        </p:spPr>
        <p:txBody>
          <a:bodyPr wrap="square" rtlCol="0">
            <a:spAutoFit/>
          </a:bodyPr>
          <a:lstStyle/>
          <a:p>
            <a:r>
              <a:rPr lang="en-US" sz="1050" dirty="0"/>
              <a:t>Time (s)</a:t>
            </a:r>
          </a:p>
        </p:txBody>
      </p:sp>
      <p:sp>
        <p:nvSpPr>
          <p:cNvPr id="109" name="Up Arrow 108">
            <a:extLst>
              <a:ext uri="{FF2B5EF4-FFF2-40B4-BE49-F238E27FC236}">
                <a16:creationId xmlns:a16="http://schemas.microsoft.com/office/drawing/2014/main" id="{8A51BF95-2F01-E347-8A31-972BCEE71FBA}"/>
              </a:ext>
            </a:extLst>
          </p:cNvPr>
          <p:cNvSpPr/>
          <p:nvPr/>
        </p:nvSpPr>
        <p:spPr>
          <a:xfrm rot="18780374">
            <a:off x="3518679" y="4636571"/>
            <a:ext cx="152813" cy="371901"/>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AE950A08-A1F9-DB4A-8609-06676EB35A58}"/>
              </a:ext>
            </a:extLst>
          </p:cNvPr>
          <p:cNvSpPr txBox="1"/>
          <p:nvPr/>
        </p:nvSpPr>
        <p:spPr>
          <a:xfrm rot="16200000">
            <a:off x="-515559" y="3202034"/>
            <a:ext cx="1282723" cy="261610"/>
          </a:xfrm>
          <a:prstGeom prst="rect">
            <a:avLst/>
          </a:prstGeom>
          <a:solidFill>
            <a:schemeClr val="bg1"/>
          </a:solidFill>
        </p:spPr>
        <p:txBody>
          <a:bodyPr wrap="none" rtlCol="0">
            <a:spAutoFit/>
          </a:bodyPr>
          <a:lstStyle/>
          <a:p>
            <a:r>
              <a:rPr lang="en-US" sz="1050" dirty="0"/>
              <a:t>UCN Counts/0.1s</a:t>
            </a:r>
          </a:p>
        </p:txBody>
      </p:sp>
    </p:spTree>
    <p:extLst>
      <p:ext uri="{BB962C8B-B14F-4D97-AF65-F5344CB8AC3E}">
        <p14:creationId xmlns:p14="http://schemas.microsoft.com/office/powerpoint/2010/main" val="33554328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id="{B5CD724D-2806-1B4F-8C06-D7A7FD6F528B}" vid="{C5A3A945-A8C4-6A48-8E7D-30810AF65B1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id="{B5CD724D-2806-1B4F-8C06-D7A7FD6F528B}" vid="{8F27C8A7-C416-8947-998F-F6EE469C2E4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E47FC9C320BC43BEAF7BEE52B2F890" ma:contentTypeVersion="13" ma:contentTypeDescription="Create a new document." ma:contentTypeScope="" ma:versionID="03d031a9bc3538097c24f31aa4e47559">
  <xsd:schema xmlns:xsd="http://www.w3.org/2001/XMLSchema" xmlns:xs="http://www.w3.org/2001/XMLSchema" xmlns:p="http://schemas.microsoft.com/office/2006/metadata/properties" xmlns:ns2="a600bac5-9559-4b49-8c16-1a53d17d26b3" xmlns:ns3="e555d7e5-5c8e-4178-9973-e90f433e4b0c" targetNamespace="http://schemas.microsoft.com/office/2006/metadata/properties" ma:root="true" ma:fieldsID="8342369140fe8e4f09ae54c18c898545" ns2:_="" ns3:_="">
    <xsd:import namespace="a600bac5-9559-4b49-8c16-1a53d17d26b3"/>
    <xsd:import namespace="e555d7e5-5c8e-4178-9973-e90f433e4b0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3:SharedWithUsers" minOccurs="0"/>
                <xsd:element ref="ns3:SharedWithDetails" minOccurs="0"/>
                <xsd:element ref="ns2:MediaServiceOCR" minOccurs="0"/>
                <xsd:element ref="ns2:MediaServiceLocation" minOccurs="0"/>
                <xsd:element ref="ns2:MediaServiceEventHashCode" minOccurs="0"/>
                <xsd:element ref="ns2:MediaServiceGenerationTim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00bac5-9559-4b49-8c16-1a53d17d26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555d7e5-5c8e-4178-9973-e90f433e4b0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FCAE79-5FB2-4D2E-A766-A14C99623A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00bac5-9559-4b49-8c16-1a53d17d26b3"/>
    <ds:schemaRef ds:uri="e555d7e5-5c8e-4178-9973-e90f433e4b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A8FA3E-3D85-45DE-8CD5-D618AF2FCEFD}">
  <ds:schemaRefs>
    <ds:schemaRef ds:uri="http://purl.org/dc/elements/1.1/"/>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e555d7e5-5c8e-4178-9973-e90f433e4b0c"/>
    <ds:schemaRef ds:uri="a600bac5-9559-4b49-8c16-1a53d17d26b3"/>
    <ds:schemaRef ds:uri="http://www.w3.org/XML/1998/namespace"/>
    <ds:schemaRef ds:uri="http://purl.org/dc/terms/"/>
  </ds:schemaRefs>
</ds:datastoreItem>
</file>

<file path=customXml/itemProps3.xml><?xml version="1.0" encoding="utf-8"?>
<ds:datastoreItem xmlns:ds="http://schemas.openxmlformats.org/officeDocument/2006/customXml" ds:itemID="{90C10DF4-1A24-4275-991C-413110821F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9006</TotalTime>
  <Words>2666</Words>
  <Application>Microsoft Macintosh PowerPoint</Application>
  <PresentationFormat>Widescreen</PresentationFormat>
  <Paragraphs>297</Paragraphs>
  <Slides>28</Slides>
  <Notes>17</Notes>
  <HiddenSlides>0</HiddenSlides>
  <MMClips>3</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-webkit-standard</vt:lpstr>
      <vt:lpstr>Arial</vt:lpstr>
      <vt:lpstr>Calibri</vt:lpstr>
      <vt:lpstr>Calibri Light</vt:lpstr>
      <vt:lpstr>Cambria Math</vt:lpstr>
      <vt:lpstr>Roboto Light</vt:lpstr>
      <vt:lpstr>Office Theme</vt:lpstr>
      <vt:lpstr>Custom Design</vt:lpstr>
      <vt:lpstr>Ultracold Neutron Transport and Simulation Studies for the TUCAN EDM Experiment</vt:lpstr>
      <vt:lpstr>Background – Search For the Neutron Electric Dipole Moment</vt:lpstr>
      <vt:lpstr>History of nEDM measurement</vt:lpstr>
      <vt:lpstr>UCN and Statistical Sensitivity</vt:lpstr>
      <vt:lpstr>TUCAN Experimental Setup</vt:lpstr>
      <vt:lpstr>EDM Storage Trial in 2026</vt:lpstr>
      <vt:lpstr>Characterize the TUCAN EDM experiment.</vt:lpstr>
      <vt:lpstr>2nd Port: Prototype Cell Experiment </vt:lpstr>
      <vt:lpstr>Prototype Cell Storage Lifetime Analysis</vt:lpstr>
      <vt:lpstr>Simulation Analysis</vt:lpstr>
      <vt:lpstr>Conclusion</vt:lpstr>
      <vt:lpstr>Thank you!</vt:lpstr>
      <vt:lpstr>PowerPoint Presentation</vt:lpstr>
      <vt:lpstr>BACKUP SLIDES</vt:lpstr>
      <vt:lpstr>Baryon number violation</vt:lpstr>
      <vt:lpstr>CP violation</vt:lpstr>
      <vt:lpstr>Deperture form thermal equilibrium</vt:lpstr>
      <vt:lpstr>Real fermi potential</vt:lpstr>
      <vt:lpstr>Imaginary fermi potential</vt:lpstr>
      <vt:lpstr>Current work: Y-Switch Leakage</vt:lpstr>
      <vt:lpstr>Current work: Y-Switch Leakage</vt:lpstr>
      <vt:lpstr>Time-Reversal Transformation</vt:lpstr>
      <vt:lpstr>Prototype cell Geometry</vt:lpstr>
      <vt:lpstr> wall loss rate</vt:lpstr>
      <vt:lpstr>Double exponential fit</vt:lpstr>
      <vt:lpstr>Ramsey’s method of separated oscillatory fields</vt:lpstr>
      <vt:lpstr>The loss rate</vt:lpstr>
      <vt:lpstr>PENTrack Simulation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Ultracold Neutron Transport and Simulation Studies for the TUCAN nEDM Experiment</dc:title>
  <dc:creator>千葉 龍之介</dc:creator>
  <cp:lastModifiedBy>千葉 龍之介</cp:lastModifiedBy>
  <cp:revision>70</cp:revision>
  <dcterms:created xsi:type="dcterms:W3CDTF">2026-06-11T18:49:14Z</dcterms:created>
  <dcterms:modified xsi:type="dcterms:W3CDTF">2026-06-23T14:05:18Z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0x01010098E47FC9C320BC43BEAF7BEE52B2F890</vt:lpwstr>
  </property>
</Properties>
</file>